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9"/>
  </p:notesMasterIdLst>
  <p:sldIdLst>
    <p:sldId id="377" r:id="rId2"/>
    <p:sldId id="323" r:id="rId3"/>
    <p:sldId id="324" r:id="rId4"/>
    <p:sldId id="325" r:id="rId5"/>
    <p:sldId id="329" r:id="rId6"/>
    <p:sldId id="373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74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75" r:id="rId24"/>
    <p:sldId id="354" r:id="rId25"/>
    <p:sldId id="355" r:id="rId26"/>
    <p:sldId id="356" r:id="rId27"/>
    <p:sldId id="37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77"/>
            <p14:sldId id="323"/>
            <p14:sldId id="324"/>
            <p14:sldId id="325"/>
            <p14:sldId id="329"/>
            <p14:sldId id="373"/>
            <p14:sldId id="339"/>
            <p14:sldId id="340"/>
            <p14:sldId id="341"/>
            <p14:sldId id="342"/>
            <p14:sldId id="343"/>
            <p14:sldId id="344"/>
            <p14:sldId id="345"/>
            <p14:sldId id="37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75"/>
            <p14:sldId id="354"/>
            <p14:sldId id="355"/>
            <p14:sldId id="356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FB4FF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5" autoAdjust="0"/>
    <p:restoredTop sz="96940" autoAdjust="0"/>
  </p:normalViewPr>
  <p:slideViewPr>
    <p:cSldViewPr>
      <p:cViewPr>
        <p:scale>
          <a:sx n="80" d="100"/>
          <a:sy n="80" d="100"/>
        </p:scale>
        <p:origin x="1867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8021E-365B-AD23-E50B-9C336CC1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4DC96-7726-4AAC-FFB2-1FFD004CE9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블록 박스와 인라인 박스에 대해 </a:t>
            </a:r>
            <a:r>
              <a:rPr lang="en-US" altLang="ko-KR" dirty="0"/>
              <a:t>CSS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테이블에 </a:t>
            </a:r>
            <a:r>
              <a:rPr lang="en-US" altLang="ko-KR" dirty="0"/>
              <a:t>CSS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244C9F-EE74-84B0-E5BB-6CA4DBC2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95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리스트와 아이템에 배경색 입히기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6195" y="1366601"/>
            <a:ext cx="4077839" cy="2917686"/>
          </a:xfrm>
          <a:prstGeom prst="roundRect">
            <a:avLst>
              <a:gd name="adj" fmla="val 3271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2000" dirty="0" err="1"/>
              <a:t>ul</a:t>
            </a:r>
            <a:r>
              <a:rPr lang="en-US" altLang="ko-KR" sz="2000" dirty="0"/>
              <a:t> {</a:t>
            </a:r>
          </a:p>
          <a:p>
            <a:pPr defTabSz="180000"/>
            <a:r>
              <a:rPr lang="en-US" altLang="ko-KR" sz="2000" dirty="0"/>
              <a:t>	background : goldenrod;</a:t>
            </a:r>
          </a:p>
          <a:p>
            <a:pPr defTabSz="180000"/>
            <a:r>
              <a:rPr lang="en-US" altLang="ko-KR" sz="2000" dirty="0"/>
              <a:t>	padding : 10px </a:t>
            </a:r>
            <a:r>
              <a:rPr lang="en-US" altLang="ko-KR" sz="2000" dirty="0" err="1"/>
              <a:t>10px</a:t>
            </a:r>
            <a:r>
              <a:rPr lang="en-US" altLang="ko-KR" sz="2000" dirty="0"/>
              <a:t> </a:t>
            </a:r>
            <a:r>
              <a:rPr lang="en-US" altLang="ko-KR" sz="2000" dirty="0" err="1"/>
              <a:t>10px</a:t>
            </a:r>
            <a:r>
              <a:rPr lang="en-US" altLang="ko-KR" sz="2000" dirty="0"/>
              <a:t> 50px;</a:t>
            </a:r>
          </a:p>
          <a:p>
            <a:pPr defTabSz="180000"/>
            <a:r>
              <a:rPr lang="en-US" altLang="ko-KR" sz="2000" dirty="0"/>
              <a:t>}</a:t>
            </a:r>
          </a:p>
          <a:p>
            <a:pPr defTabSz="180000"/>
            <a:endParaRPr lang="en-US" altLang="ko-KR" sz="2000" dirty="0"/>
          </a:p>
          <a:p>
            <a:pPr defTabSz="180000"/>
            <a:r>
              <a:rPr lang="en-US" altLang="ko-KR" sz="2000" dirty="0" err="1"/>
              <a:t>ul</a:t>
            </a:r>
            <a:r>
              <a:rPr lang="en-US" altLang="ko-KR" sz="2000" dirty="0"/>
              <a:t> li { </a:t>
            </a:r>
          </a:p>
          <a:p>
            <a:pPr defTabSz="180000"/>
            <a:r>
              <a:rPr lang="en-US" altLang="ko-KR" sz="2000" dirty="0"/>
              <a:t>	background : </a:t>
            </a:r>
            <a:r>
              <a:rPr lang="en-US" altLang="ko-KR" sz="2000" dirty="0" err="1"/>
              <a:t>greenyellow</a:t>
            </a:r>
            <a:r>
              <a:rPr lang="en-US" altLang="ko-KR" sz="2000" dirty="0"/>
              <a:t>;</a:t>
            </a:r>
          </a:p>
          <a:p>
            <a:pPr defTabSz="180000"/>
            <a:r>
              <a:rPr lang="en-US" altLang="ko-KR" sz="2000" dirty="0"/>
              <a:t>	margin-bottom : 5px;</a:t>
            </a:r>
          </a:p>
          <a:p>
            <a:pPr defTabSz="180000"/>
            <a:r>
              <a:rPr lang="en-US" altLang="ko-KR" sz="2000" dirty="0"/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D24A3E-ED11-3AC5-8484-5FA22C84F0AA}"/>
              </a:ext>
            </a:extLst>
          </p:cNvPr>
          <p:cNvGrpSpPr/>
          <p:nvPr/>
        </p:nvGrpSpPr>
        <p:grpSpPr>
          <a:xfrm>
            <a:off x="4357542" y="2852936"/>
            <a:ext cx="3374502" cy="3101934"/>
            <a:chOff x="4340976" y="3219878"/>
            <a:chExt cx="2675666" cy="191221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t="34865"/>
            <a:stretch/>
          </p:blipFill>
          <p:spPr>
            <a:xfrm>
              <a:off x="4340976" y="3219878"/>
              <a:ext cx="2396588" cy="1737646"/>
            </a:xfrm>
            <a:prstGeom prst="rect">
              <a:avLst/>
            </a:prstGeom>
          </p:spPr>
        </p:pic>
        <p:sp>
          <p:nvSpPr>
            <p:cNvPr id="39" name="타원 38"/>
            <p:cNvSpPr/>
            <p:nvPr/>
          </p:nvSpPr>
          <p:spPr>
            <a:xfrm>
              <a:off x="4655840" y="4454949"/>
              <a:ext cx="216023" cy="20990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4442918" y="5082007"/>
              <a:ext cx="45823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4442918" y="4721967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905728" y="4721967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6372200" y="4991799"/>
              <a:ext cx="20085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588224" y="4631759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660232" y="4631759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6682413" y="4991799"/>
              <a:ext cx="20085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88224" y="4389519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588224" y="4435215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6941449" y="4244618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6948264" y="4442567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578698" y="3836060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578698" y="3927802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6931923" y="3684581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6938738" y="3921998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4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마커의 위치</a:t>
            </a:r>
            <a:r>
              <a:rPr lang="en-US" altLang="ko-KR" dirty="0"/>
              <a:t>, ( list-style-position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12648" y="1556792"/>
            <a:ext cx="8063808" cy="4134863"/>
            <a:chOff x="1499579" y="2996952"/>
            <a:chExt cx="5820039" cy="28180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8024" y="2996952"/>
              <a:ext cx="2531594" cy="2818064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499579" y="3181127"/>
              <a:ext cx="2952328" cy="2181436"/>
            </a:xfrm>
            <a:prstGeom prst="roundRect">
              <a:avLst>
                <a:gd name="adj" fmla="val 2665"/>
              </a:avLst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2000" dirty="0" err="1"/>
                <a:t>ul</a:t>
              </a:r>
              <a:r>
                <a:rPr lang="en-US" altLang="ko-KR" sz="2000" dirty="0"/>
                <a:t> {</a:t>
              </a:r>
            </a:p>
            <a:p>
              <a:pPr defTabSz="180000"/>
              <a:r>
                <a:rPr lang="en-US" altLang="ko-KR" sz="2000" dirty="0"/>
                <a:t>	background : goldenrod;</a:t>
              </a:r>
            </a:p>
            <a:p>
              <a:pPr defTabSz="180000"/>
              <a:r>
                <a:rPr lang="en-US" altLang="ko-KR" sz="2000" dirty="0"/>
                <a:t>	padding : 10px </a:t>
              </a:r>
              <a:r>
                <a:rPr lang="en-US" altLang="ko-KR" sz="2000" dirty="0" err="1"/>
                <a:t>10px</a:t>
              </a:r>
              <a:r>
                <a:rPr lang="en-US" altLang="ko-KR" sz="2000" dirty="0"/>
                <a:t> </a:t>
              </a:r>
              <a:r>
                <a:rPr lang="en-US" altLang="ko-KR" sz="2000" dirty="0" err="1"/>
                <a:t>10px</a:t>
              </a:r>
              <a:r>
                <a:rPr lang="en-US" altLang="ko-KR" sz="2000" dirty="0"/>
                <a:t> 50px;</a:t>
              </a:r>
            </a:p>
            <a:p>
              <a:pPr defTabSz="180000"/>
              <a:r>
                <a:rPr lang="en-US" altLang="ko-KR" sz="2000" dirty="0"/>
                <a:t>	list-style-position : inside</a:t>
              </a:r>
              <a:r>
                <a:rPr lang="en-US" altLang="ko-KR" sz="2000" i="1" dirty="0"/>
                <a:t>;</a:t>
              </a:r>
            </a:p>
            <a:p>
              <a:pPr defTabSz="180000"/>
              <a:r>
                <a:rPr lang="en-US" altLang="ko-KR" sz="2000" dirty="0"/>
                <a:t>}</a:t>
              </a:r>
            </a:p>
            <a:p>
              <a:pPr defTabSz="180000"/>
              <a:endParaRPr lang="en-US" altLang="ko-KR" sz="2000" dirty="0"/>
            </a:p>
            <a:p>
              <a:pPr defTabSz="180000"/>
              <a:r>
                <a:rPr lang="en-US" altLang="ko-KR" sz="2000" dirty="0" err="1"/>
                <a:t>ul</a:t>
              </a:r>
              <a:r>
                <a:rPr lang="en-US" altLang="ko-KR" sz="2000" dirty="0"/>
                <a:t> li {</a:t>
              </a:r>
            </a:p>
            <a:p>
              <a:pPr defTabSz="180000"/>
              <a:r>
                <a:rPr lang="en-US" altLang="ko-KR" sz="2000" dirty="0"/>
                <a:t>	background : </a:t>
              </a:r>
              <a:r>
                <a:rPr lang="en-US" altLang="ko-KR" sz="2000" dirty="0" err="1"/>
                <a:t>greenyellow</a:t>
              </a:r>
              <a:r>
                <a:rPr lang="en-US" altLang="ko-KR" sz="2000" dirty="0"/>
                <a:t>;</a:t>
              </a:r>
            </a:p>
            <a:p>
              <a:pPr defTabSz="180000"/>
              <a:r>
                <a:rPr lang="en-US" altLang="ko-KR" sz="2000" dirty="0"/>
                <a:t>	margin-bottom : 5px;</a:t>
              </a:r>
            </a:p>
            <a:p>
              <a:pPr defTabSz="180000"/>
              <a:r>
                <a:rPr lang="en-US" altLang="ko-KR" sz="2000" dirty="0"/>
                <a:t>}</a:t>
              </a:r>
              <a:endParaRPr lang="en-US" altLang="ko-KR" sz="14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293139" y="4743402"/>
              <a:ext cx="216023" cy="20990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46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마커</a:t>
            </a:r>
            <a:r>
              <a:rPr lang="ko-KR" altLang="en-US" dirty="0"/>
              <a:t> 종류</a:t>
            </a:r>
            <a:r>
              <a:rPr lang="en-US" altLang="ko-KR" dirty="0"/>
              <a:t>, ( list-style-type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0173" y="1484784"/>
            <a:ext cx="8819810" cy="4330989"/>
            <a:chOff x="899592" y="1855693"/>
            <a:chExt cx="6853361" cy="277821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178" y="3414712"/>
              <a:ext cx="20097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65218"/>
              <a:ext cx="203835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855693"/>
              <a:ext cx="20002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879843"/>
              <a:ext cx="202882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79" y="3401229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338" y="3382322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096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마커</a:t>
            </a:r>
            <a:r>
              <a:rPr lang="en-US" altLang="ko-KR" dirty="0"/>
              <a:t>, (  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40CF474-B0CD-1F07-0B17-B1763957002C}"/>
              </a:ext>
            </a:extLst>
          </p:cNvPr>
          <p:cNvGrpSpPr/>
          <p:nvPr/>
        </p:nvGrpSpPr>
        <p:grpSpPr>
          <a:xfrm>
            <a:off x="251520" y="1628800"/>
            <a:ext cx="8640959" cy="4536504"/>
            <a:chOff x="1199891" y="2636912"/>
            <a:chExt cx="6808501" cy="274691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66B7AD1-E682-57E7-DD64-B839D9AD8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2120" y="2636912"/>
              <a:ext cx="2356272" cy="2746917"/>
            </a:xfrm>
            <a:prstGeom prst="rect">
              <a:avLst/>
            </a:prstGeom>
          </p:spPr>
        </p:pic>
        <p:sp>
          <p:nvSpPr>
            <p:cNvPr id="14" name="모서리가 둥근 직사각형 4">
              <a:extLst>
                <a:ext uri="{FF2B5EF4-FFF2-40B4-BE49-F238E27FC236}">
                  <a16:creationId xmlns:a16="http://schemas.microsoft.com/office/drawing/2014/main" id="{B00797BE-49FF-2CE2-B5CE-8646BA32AFC7}"/>
                </a:ext>
              </a:extLst>
            </p:cNvPr>
            <p:cNvSpPr/>
            <p:nvPr/>
          </p:nvSpPr>
          <p:spPr>
            <a:xfrm>
              <a:off x="1199891" y="2792321"/>
              <a:ext cx="4073401" cy="1938103"/>
            </a:xfrm>
            <a:prstGeom prst="roundRect">
              <a:avLst>
                <a:gd name="adj" fmla="val 2090"/>
              </a:avLst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2000" dirty="0" err="1"/>
                <a:t>ul</a:t>
              </a:r>
              <a:r>
                <a:rPr lang="en-US" altLang="ko-KR" sz="2000" dirty="0"/>
                <a:t> {</a:t>
              </a:r>
            </a:p>
            <a:p>
              <a:pPr defTabSz="180000"/>
              <a:r>
                <a:rPr lang="en-US" altLang="ko-KR" sz="2000" dirty="0"/>
                <a:t>	background : goldenrod;</a:t>
              </a:r>
            </a:p>
            <a:p>
              <a:pPr defTabSz="180000"/>
              <a:r>
                <a:rPr lang="en-US" altLang="ko-KR" sz="2000" dirty="0"/>
                <a:t>	padding : 10px </a:t>
              </a:r>
              <a:r>
                <a:rPr lang="en-US" altLang="ko-KR" sz="2000" dirty="0" err="1"/>
                <a:t>10px</a:t>
              </a:r>
              <a:r>
                <a:rPr lang="en-US" altLang="ko-KR" sz="2000" dirty="0"/>
                <a:t> </a:t>
              </a:r>
              <a:r>
                <a:rPr lang="en-US" altLang="ko-KR" sz="2000" dirty="0" err="1"/>
                <a:t>10px</a:t>
              </a:r>
              <a:r>
                <a:rPr lang="en-US" altLang="ko-KR" sz="2000" dirty="0"/>
                <a:t> 50px;</a:t>
              </a:r>
            </a:p>
            <a:p>
              <a:pPr defTabSz="180000"/>
              <a:r>
                <a:rPr lang="en-US" altLang="ko-KR" sz="2000" dirty="0"/>
                <a:t>	list-style-image : </a:t>
              </a:r>
              <a:r>
                <a:rPr lang="en-US" altLang="ko-KR" sz="2000" dirty="0" err="1"/>
                <a:t>url</a:t>
              </a:r>
              <a:r>
                <a:rPr lang="en-US" altLang="ko-KR" sz="2000" dirty="0"/>
                <a:t>("media/marker.png");</a:t>
              </a:r>
            </a:p>
            <a:p>
              <a:pPr defTabSz="180000"/>
              <a:r>
                <a:rPr lang="en-US" altLang="ko-KR" sz="2000" dirty="0"/>
                <a:t>}</a:t>
              </a:r>
            </a:p>
            <a:p>
              <a:pPr defTabSz="180000"/>
              <a:endParaRPr lang="en-US" altLang="ko-KR" sz="2000" dirty="0"/>
            </a:p>
            <a:p>
              <a:pPr defTabSz="180000"/>
              <a:r>
                <a:rPr lang="en-US" altLang="ko-KR" sz="2000" dirty="0" err="1"/>
                <a:t>ul</a:t>
              </a:r>
              <a:r>
                <a:rPr lang="en-US" altLang="ko-KR" sz="2000" dirty="0"/>
                <a:t> li {</a:t>
              </a:r>
            </a:p>
            <a:p>
              <a:pPr defTabSz="180000"/>
              <a:r>
                <a:rPr lang="en-US" altLang="ko-KR" sz="2000" dirty="0"/>
                <a:t>	background : </a:t>
              </a:r>
              <a:r>
                <a:rPr lang="en-US" altLang="ko-KR" sz="2000" dirty="0" err="1"/>
                <a:t>greenyellow</a:t>
              </a:r>
              <a:r>
                <a:rPr lang="en-US" altLang="ko-KR" sz="2000" dirty="0"/>
                <a:t>;</a:t>
              </a:r>
            </a:p>
            <a:p>
              <a:pPr defTabSz="180000"/>
              <a:r>
                <a:rPr lang="en-US" altLang="ko-KR" sz="2000" dirty="0"/>
                <a:t>	margin-bottom : 5px;</a:t>
              </a:r>
            </a:p>
            <a:p>
              <a:pPr defTabSz="180000"/>
              <a:r>
                <a:rPr lang="en-US" altLang="ko-KR" sz="2000" dirty="0"/>
                <a:t>}</a:t>
              </a:r>
            </a:p>
          </p:txBody>
        </p:sp>
        <p:sp>
          <p:nvSpPr>
            <p:cNvPr id="15" name="자유형 3">
              <a:extLst>
                <a:ext uri="{FF2B5EF4-FFF2-40B4-BE49-F238E27FC236}">
                  <a16:creationId xmlns:a16="http://schemas.microsoft.com/office/drawing/2014/main" id="{915C9C9D-E445-FEAE-AB31-36D0D42C4593}"/>
                </a:ext>
              </a:extLst>
            </p:cNvPr>
            <p:cNvSpPr/>
            <p:nvPr/>
          </p:nvSpPr>
          <p:spPr>
            <a:xfrm>
              <a:off x="4872299" y="3717483"/>
              <a:ext cx="1080120" cy="1080119"/>
            </a:xfrm>
            <a:custGeom>
              <a:avLst/>
              <a:gdLst>
                <a:gd name="connsiteX0" fmla="*/ 0 w 1276350"/>
                <a:gd name="connsiteY0" fmla="*/ 0 h 276429"/>
                <a:gd name="connsiteX1" fmla="*/ 314325 w 1276350"/>
                <a:gd name="connsiteY1" fmla="*/ 257175 h 276429"/>
                <a:gd name="connsiteX2" fmla="*/ 1276350 w 1276350"/>
                <a:gd name="connsiteY2" fmla="*/ 238125 h 27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6350" h="276429">
                  <a:moveTo>
                    <a:pt x="0" y="0"/>
                  </a:moveTo>
                  <a:cubicBezTo>
                    <a:pt x="50800" y="108744"/>
                    <a:pt x="101600" y="217488"/>
                    <a:pt x="314325" y="257175"/>
                  </a:cubicBezTo>
                  <a:cubicBezTo>
                    <a:pt x="527050" y="296862"/>
                    <a:pt x="901700" y="267493"/>
                    <a:pt x="1276350" y="2381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856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88790-8C56-C20D-1576-2BFFFA46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A6DEE9B-7AC6-A2A0-2703-51850D73D79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0" y="1628800"/>
            <a:ext cx="3864429" cy="331236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5FE0A-CD8A-B7B6-8A2B-9BBCBB35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81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5-9 CSS3 </a:t>
            </a:r>
            <a:r>
              <a:rPr lang="ko-KR" altLang="en-US" dirty="0"/>
              <a:t>스타일을 응용하여 리스트로 메뉴 만들기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9372" y="1455452"/>
            <a:ext cx="4572000" cy="4131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&lt;head&gt;&lt;title&gt;</a:t>
            </a:r>
            <a:r>
              <a:rPr lang="ko-KR" altLang="en-US" sz="1050" dirty="0"/>
              <a:t>리스트로 메뉴 만들기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b="1" dirty="0"/>
              <a:t>#</a:t>
            </a:r>
            <a:r>
              <a:rPr lang="en-US" altLang="ko-KR" sz="1050" b="1" dirty="0" err="1"/>
              <a:t>menubar</a:t>
            </a:r>
            <a:r>
              <a:rPr lang="en-US" altLang="ko-KR" sz="1050" b="1" dirty="0"/>
              <a:t>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background : olive;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{ </a:t>
            </a:r>
            <a:r>
              <a:rPr lang="en-US" altLang="ko-KR" sz="1050" dirty="0"/>
              <a:t>/* </a:t>
            </a:r>
            <a:r>
              <a:rPr lang="ko-KR" altLang="en-US" sz="1050" dirty="0"/>
              <a:t>여백과 </a:t>
            </a:r>
            <a:r>
              <a:rPr lang="ko-KR" altLang="en-US" sz="1050" dirty="0" err="1"/>
              <a:t>패딩</a:t>
            </a:r>
            <a:r>
              <a:rPr lang="ko-KR" altLang="en-US" sz="1050" dirty="0"/>
              <a:t> 모두 </a:t>
            </a:r>
            <a:r>
              <a:rPr lang="en-US" altLang="ko-KR" sz="1050" dirty="0"/>
              <a:t>0</a:t>
            </a:r>
            <a:r>
              <a:rPr lang="ko-KR" altLang="en-US" sz="1050" dirty="0"/>
              <a:t>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margin : 0;</a:t>
            </a:r>
          </a:p>
          <a:p>
            <a:pPr defTabSz="180000"/>
            <a:r>
              <a:rPr lang="en-US" altLang="ko-KR" sz="1050" dirty="0"/>
              <a:t>	padding : 0;</a:t>
            </a:r>
          </a:p>
          <a:p>
            <a:pPr defTabSz="180000"/>
            <a:r>
              <a:rPr lang="en-US" altLang="ko-KR" sz="1050" dirty="0"/>
              <a:t>	width</a:t>
            </a:r>
            <a:r>
              <a:rPr lang="ko-KR" altLang="en-US" sz="1050" dirty="0"/>
              <a:t> </a:t>
            </a:r>
            <a:r>
              <a:rPr lang="en-US" altLang="ko-KR" sz="1050" dirty="0"/>
              <a:t>: 567px;  /* </a:t>
            </a:r>
            <a:r>
              <a:rPr lang="ko-KR" altLang="en-US" sz="1050" dirty="0"/>
              <a:t>모든 아이템</a:t>
            </a:r>
            <a:r>
              <a:rPr lang="en-US" altLang="ko-KR" sz="1050" dirty="0"/>
              <a:t>(&lt;li&gt;)</a:t>
            </a:r>
            <a:r>
              <a:rPr lang="ko-KR" altLang="en-US" sz="1050" dirty="0"/>
              <a:t>을 한 줄에 품을 수 있는 폭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{</a:t>
            </a:r>
          </a:p>
          <a:p>
            <a:pPr defTabSz="180000"/>
            <a:r>
              <a:rPr lang="en-US" altLang="ko-KR" sz="1050" dirty="0"/>
              <a:t>	display</a:t>
            </a:r>
            <a:r>
              <a:rPr lang="ko-KR" altLang="en-US" sz="1050" dirty="0"/>
              <a:t> </a:t>
            </a:r>
            <a:r>
              <a:rPr lang="en-US" altLang="ko-KR" sz="1050" dirty="0"/>
              <a:t>: inline-block;	 /* </a:t>
            </a:r>
            <a:r>
              <a:rPr lang="ko-KR" altLang="en-US" sz="1050" dirty="0"/>
              <a:t>새 줄로 넘어가지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list-style-type : none; 	/* </a:t>
            </a:r>
            <a:r>
              <a:rPr lang="ko-KR" altLang="en-US" sz="1050" dirty="0" err="1"/>
              <a:t>마커</a:t>
            </a:r>
            <a:r>
              <a:rPr lang="ko-KR" altLang="en-US" sz="1050" dirty="0"/>
              <a:t> 삭제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padding : 0px 15px;	 /* top=bottom=0, left=right=15px */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 {</a:t>
            </a:r>
          </a:p>
          <a:p>
            <a:pPr defTabSz="180000"/>
            <a:r>
              <a:rPr lang="en-US" altLang="ko-KR" sz="1050" dirty="0"/>
              <a:t>	color : white;</a:t>
            </a:r>
          </a:p>
          <a:p>
            <a:pPr defTabSz="180000"/>
            <a:r>
              <a:rPr lang="en-US" altLang="ko-KR" sz="1050" dirty="0"/>
              <a:t>	text-decoration : none; /* </a:t>
            </a:r>
            <a:r>
              <a:rPr lang="ko-KR" altLang="en-US" sz="1050" dirty="0"/>
              <a:t>링크 보이지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a:hover {</a:t>
            </a:r>
          </a:p>
          <a:p>
            <a:pPr defTabSz="180000"/>
            <a:r>
              <a:rPr lang="en-US" altLang="ko-KR" sz="1050" dirty="0"/>
              <a:t>	color</a:t>
            </a:r>
            <a:r>
              <a:rPr lang="ko-KR" altLang="en-US" sz="1050" dirty="0"/>
              <a:t> </a:t>
            </a:r>
            <a:r>
              <a:rPr lang="en-US" altLang="ko-KR" sz="1050" dirty="0"/>
              <a:t>: violet;  /* </a:t>
            </a:r>
            <a:r>
              <a:rPr lang="ko-KR" altLang="en-US" sz="1050" dirty="0"/>
              <a:t>마우스 올라 갈 때 색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&lt;/style&gt;&lt;/head&gt;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84386" y="3712964"/>
            <a:ext cx="2534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 곳에 연결할 페이지 주소를 주면 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231" y="4228402"/>
            <a:ext cx="4671045" cy="1802751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80" y="5091682"/>
            <a:ext cx="244686" cy="352108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 flipH="1" flipV="1">
            <a:off x="5436096" y="5350122"/>
            <a:ext cx="439664" cy="1020088"/>
          </a:xfrm>
          <a:custGeom>
            <a:avLst/>
            <a:gdLst>
              <a:gd name="connsiteX0" fmla="*/ 0 w 428625"/>
              <a:gd name="connsiteY0" fmla="*/ 0 h 728782"/>
              <a:gd name="connsiteX1" fmla="*/ 142875 w 428625"/>
              <a:gd name="connsiteY1" fmla="*/ 133350 h 728782"/>
              <a:gd name="connsiteX2" fmla="*/ 171450 w 428625"/>
              <a:gd name="connsiteY2" fmla="*/ 657225 h 728782"/>
              <a:gd name="connsiteX3" fmla="*/ 428625 w 428625"/>
              <a:gd name="connsiteY3" fmla="*/ 723900 h 72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" h="728782">
                <a:moveTo>
                  <a:pt x="0" y="0"/>
                </a:moveTo>
                <a:cubicBezTo>
                  <a:pt x="57150" y="11906"/>
                  <a:pt x="114300" y="23813"/>
                  <a:pt x="142875" y="133350"/>
                </a:cubicBezTo>
                <a:cubicBezTo>
                  <a:pt x="171450" y="242887"/>
                  <a:pt x="123825" y="558800"/>
                  <a:pt x="171450" y="657225"/>
                </a:cubicBezTo>
                <a:cubicBezTo>
                  <a:pt x="219075" y="755650"/>
                  <a:pt x="428625" y="723900"/>
                  <a:pt x="428625" y="7239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080" y="6381332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</a:rPr>
              <a:t>메뉴 아이템에 마우스 올리면 글자 색 변경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57103" y="1441956"/>
            <a:ext cx="327812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it-IT" altLang="ko-KR" sz="1050" dirty="0"/>
              <a:t>		&lt;li&gt;&lt;a href="#"&gt;Home&lt;/a&gt;&lt;/li&gt;</a:t>
            </a:r>
          </a:p>
          <a:p>
            <a:pPr defTabSz="180000"/>
            <a:r>
              <a:rPr lang="it-IT" altLang="ko-KR" sz="1050" dirty="0"/>
              <a:t>		&lt;li&gt;&lt;a href="#"&gt;Espresso&lt;/a&gt;&lt;/li&gt;</a:t>
            </a:r>
          </a:p>
          <a:p>
            <a:pPr defTabSz="180000"/>
            <a:r>
              <a:rPr lang="it-IT" altLang="ko-KR" sz="1050" dirty="0"/>
              <a:t>		&lt;li&gt;&lt;a href="#"&gt;Cappuccino&lt;/a&gt;&lt;/li&gt;</a:t>
            </a:r>
          </a:p>
          <a:p>
            <a:pPr defTabSz="180000"/>
            <a:r>
              <a:rPr lang="it-IT" altLang="ko-KR" sz="1050" dirty="0"/>
              <a:t>		&lt;li&gt;&lt;a href="#"&gt;Cafe Latte&lt;/a&gt;&lt;/li&gt;</a:t>
            </a:r>
          </a:p>
          <a:p>
            <a:pPr defTabSz="180000"/>
            <a:r>
              <a:rPr lang="it-IT" altLang="ko-KR" sz="1050" dirty="0"/>
              <a:t>		&lt;li&gt;&lt;a href="#"&gt;F.A.Q&lt;/a&gt;&lt;/li&gt;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5" name="타원 4"/>
          <p:cNvSpPr/>
          <p:nvPr/>
        </p:nvSpPr>
        <p:spPr>
          <a:xfrm>
            <a:off x="6548502" y="2563450"/>
            <a:ext cx="288032" cy="2675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6676473" y="2792583"/>
            <a:ext cx="72008" cy="920380"/>
          </a:xfrm>
          <a:custGeom>
            <a:avLst/>
            <a:gdLst>
              <a:gd name="connsiteX0" fmla="*/ 0 w 3095625"/>
              <a:gd name="connsiteY0" fmla="*/ 1365936 h 1365936"/>
              <a:gd name="connsiteX1" fmla="*/ 876300 w 3095625"/>
              <a:gd name="connsiteY1" fmla="*/ 1023036 h 1365936"/>
              <a:gd name="connsiteX2" fmla="*/ 2076450 w 3095625"/>
              <a:gd name="connsiteY2" fmla="*/ 156261 h 1365936"/>
              <a:gd name="connsiteX3" fmla="*/ 3095625 w 3095625"/>
              <a:gd name="connsiteY3" fmla="*/ 3861 h 13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1365936">
                <a:moveTo>
                  <a:pt x="0" y="1365936"/>
                </a:moveTo>
                <a:cubicBezTo>
                  <a:pt x="265112" y="1295292"/>
                  <a:pt x="530225" y="1224648"/>
                  <a:pt x="876300" y="1023036"/>
                </a:cubicBezTo>
                <a:cubicBezTo>
                  <a:pt x="1222375" y="821424"/>
                  <a:pt x="1706563" y="326123"/>
                  <a:pt x="2076450" y="156261"/>
                </a:cubicBezTo>
                <a:cubicBezTo>
                  <a:pt x="2446338" y="-13602"/>
                  <a:pt x="2770981" y="-4871"/>
                  <a:pt x="3095625" y="3861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249235"/>
            <a:ext cx="259599" cy="3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6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로 표 꾸미기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5784C3-FDEA-7051-E1B1-F593EE897CAC}"/>
              </a:ext>
            </a:extLst>
          </p:cNvPr>
          <p:cNvGrpSpPr/>
          <p:nvPr/>
        </p:nvGrpSpPr>
        <p:grpSpPr>
          <a:xfrm>
            <a:off x="107504" y="1484784"/>
            <a:ext cx="8856984" cy="5016758"/>
            <a:chOff x="971600" y="1916832"/>
            <a:chExt cx="7374882" cy="443531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63B6A0A-8520-F4F9-0D86-EA839CD4C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8660" y="2492896"/>
              <a:ext cx="2457822" cy="2865303"/>
            </a:xfrm>
            <a:prstGeom prst="rect">
              <a:avLst/>
            </a:prstGeom>
          </p:spPr>
        </p:pic>
        <p:sp>
          <p:nvSpPr>
            <p:cNvPr id="13" name="모서리가 둥근 직사각형 4">
              <a:extLst>
                <a:ext uri="{FF2B5EF4-FFF2-40B4-BE49-F238E27FC236}">
                  <a16:creationId xmlns:a16="http://schemas.microsoft.com/office/drawing/2014/main" id="{8E632E6C-CDC0-8411-BFD4-539B47190CB9}"/>
                </a:ext>
              </a:extLst>
            </p:cNvPr>
            <p:cNvSpPr/>
            <p:nvPr/>
          </p:nvSpPr>
          <p:spPr>
            <a:xfrm>
              <a:off x="971600" y="1916832"/>
              <a:ext cx="4752528" cy="4435312"/>
            </a:xfrm>
            <a:prstGeom prst="roundRect">
              <a:avLst>
                <a:gd name="adj" fmla="val 963"/>
              </a:avLst>
            </a:prstGeom>
            <a:noFill/>
            <a:ln w="9525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/>
                <a:t>&lt;table&gt; </a:t>
              </a:r>
            </a:p>
            <a:p>
              <a:pPr defTabSz="180000"/>
              <a:r>
                <a:rPr lang="en-US" altLang="ko-KR" sz="1600" dirty="0"/>
                <a:t>	&lt;</a:t>
              </a:r>
              <a:r>
                <a:rPr lang="en-US" altLang="ko-KR" sz="1600" dirty="0" err="1"/>
                <a:t>thead</a:t>
              </a:r>
              <a:r>
                <a:rPr lang="en-US" altLang="ko-KR" sz="1600" dirty="0"/>
                <a:t>&gt;</a:t>
              </a:r>
            </a:p>
            <a:p>
              <a:pPr defTabSz="180000"/>
              <a:r>
                <a:rPr lang="en-US" altLang="ko-KR" sz="1600" dirty="0"/>
                <a:t>		&lt;tr&gt;</a:t>
              </a:r>
            </a:p>
            <a:p>
              <a:pPr defTabSz="180000"/>
              <a:r>
                <a:rPr lang="en-US" altLang="ko-KR" sz="1600" dirty="0"/>
                <a:t>				&lt;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</a:t>
              </a:r>
              <a:r>
                <a:rPr lang="ko-KR" altLang="en-US" sz="1600" dirty="0"/>
                <a:t>이름</a:t>
              </a:r>
              <a:r>
                <a:rPr lang="en-US" altLang="ko-KR" sz="1600" dirty="0"/>
                <a:t>&lt;/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&gt;&lt;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&gt;HTML&lt;/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&gt;&lt;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&gt;CSS&lt;/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</a:t>
              </a:r>
            </a:p>
            <a:p>
              <a:pPr defTabSz="180000"/>
              <a:r>
                <a:rPr lang="en-US" altLang="ko-KR" sz="1600" dirty="0"/>
                <a:t>		&lt;/tr&gt;</a:t>
              </a:r>
            </a:p>
            <a:p>
              <a:pPr defTabSz="180000"/>
              <a:r>
                <a:rPr lang="en-US" altLang="ko-KR" sz="1600" dirty="0"/>
                <a:t>	&lt;/</a:t>
              </a:r>
              <a:r>
                <a:rPr lang="en-US" altLang="ko-KR" sz="1600" dirty="0" err="1"/>
                <a:t>thead</a:t>
              </a:r>
              <a:r>
                <a:rPr lang="en-US" altLang="ko-KR" sz="1600" dirty="0"/>
                <a:t>&gt;</a:t>
              </a:r>
            </a:p>
            <a:p>
              <a:pPr defTabSz="180000"/>
              <a:r>
                <a:rPr lang="en-US" altLang="ko-KR" sz="1600" dirty="0"/>
                <a:t>	&lt;</a:t>
              </a:r>
              <a:r>
                <a:rPr lang="en-US" altLang="ko-KR" sz="1600" dirty="0" err="1"/>
                <a:t>tfoot</a:t>
              </a:r>
              <a:r>
                <a:rPr lang="en-US" altLang="ko-KR" sz="1600" dirty="0"/>
                <a:t>&gt;</a:t>
              </a:r>
            </a:p>
            <a:p>
              <a:pPr defTabSz="180000"/>
              <a:r>
                <a:rPr lang="en-US" altLang="ko-KR" sz="1600" dirty="0"/>
                <a:t>		&lt;tr&gt;</a:t>
              </a:r>
            </a:p>
            <a:p>
              <a:pPr defTabSz="180000"/>
              <a:r>
                <a:rPr lang="en-US" altLang="ko-KR" sz="1600" dirty="0"/>
                <a:t>			&lt;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</a:t>
              </a:r>
              <a:r>
                <a:rPr lang="ko-KR" altLang="en-US" sz="1600" dirty="0"/>
                <a:t>합</a:t>
              </a:r>
              <a:r>
                <a:rPr lang="en-US" altLang="ko-KR" sz="1600" dirty="0"/>
                <a:t>&lt;/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&gt;&lt;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&gt;175&lt;/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&gt;&lt;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&gt;169&lt;/</a:t>
              </a:r>
              <a:r>
                <a:rPr lang="en-US" altLang="ko-KR" sz="1600" dirty="0" err="1"/>
                <a:t>th</a:t>
              </a:r>
              <a:r>
                <a:rPr lang="en-US" altLang="ko-KR" sz="1600" dirty="0"/>
                <a:t>&gt;</a:t>
              </a:r>
            </a:p>
            <a:p>
              <a:pPr defTabSz="180000"/>
              <a:r>
                <a:rPr lang="en-US" altLang="ko-KR" sz="1600" dirty="0"/>
                <a:t>		&lt;/tr&gt;</a:t>
              </a:r>
            </a:p>
            <a:p>
              <a:pPr defTabSz="180000"/>
              <a:r>
                <a:rPr lang="en-US" altLang="ko-KR" sz="1600" dirty="0"/>
                <a:t>	&lt;/</a:t>
              </a:r>
              <a:r>
                <a:rPr lang="en-US" altLang="ko-KR" sz="1600" dirty="0" err="1"/>
                <a:t>tfoot</a:t>
              </a:r>
              <a:r>
                <a:rPr lang="en-US" altLang="ko-KR" sz="1600" dirty="0"/>
                <a:t>&gt;</a:t>
              </a:r>
            </a:p>
            <a:p>
              <a:pPr defTabSz="180000"/>
              <a:r>
                <a:rPr lang="en-US" altLang="ko-KR" sz="1600" dirty="0"/>
                <a:t>	&lt;</a:t>
              </a:r>
              <a:r>
                <a:rPr lang="en-US" altLang="ko-KR" sz="1600" dirty="0" err="1"/>
                <a:t>tbody</a:t>
              </a:r>
              <a:r>
                <a:rPr lang="en-US" altLang="ko-KR" sz="1600" dirty="0"/>
                <a:t>&gt;</a:t>
              </a:r>
            </a:p>
            <a:p>
              <a:pPr defTabSz="180000"/>
              <a:r>
                <a:rPr lang="en-US" altLang="ko-KR" sz="1600" dirty="0"/>
                <a:t>		&lt;tr&gt;</a:t>
              </a:r>
              <a:br>
                <a:rPr lang="en-US" altLang="ko-KR" sz="1600" dirty="0"/>
              </a:br>
              <a:r>
                <a:rPr lang="en-US" altLang="ko-KR" sz="1600" dirty="0"/>
                <a:t>			&lt;td&gt;</a:t>
              </a:r>
              <a:r>
                <a:rPr lang="ko-KR" altLang="en-US" sz="1600" dirty="0"/>
                <a:t>황기태</a:t>
              </a:r>
              <a:r>
                <a:rPr lang="en-US" altLang="ko-KR" sz="1600" dirty="0"/>
                <a:t>&lt;/td&gt;&lt;td&gt;80&lt;/td&gt;&lt;td&gt;70&lt;/td&gt;</a:t>
              </a:r>
            </a:p>
            <a:p>
              <a:pPr defTabSz="180000"/>
              <a:r>
                <a:rPr lang="en-US" altLang="ko-KR" sz="1600" dirty="0"/>
                <a:t>		&lt;/tr&gt;</a:t>
              </a:r>
            </a:p>
            <a:p>
              <a:pPr defTabSz="180000"/>
              <a:r>
                <a:rPr lang="en-US" altLang="ko-KR" sz="1600" dirty="0"/>
                <a:t>		&lt;tr&gt;</a:t>
              </a:r>
            </a:p>
            <a:p>
              <a:pPr defTabSz="180000"/>
              <a:r>
                <a:rPr lang="en-US" altLang="ko-KR" sz="1600" dirty="0"/>
                <a:t>			&lt;td&gt;</a:t>
              </a:r>
              <a:r>
                <a:rPr lang="ko-KR" altLang="en-US" sz="1600" dirty="0"/>
                <a:t>이재문</a:t>
              </a:r>
              <a:r>
                <a:rPr lang="en-US" altLang="ko-KR" sz="1600" dirty="0"/>
                <a:t>&lt;/td&gt;&lt;td&gt;95&lt;/td&gt;&lt;td&gt;99&lt;/td&gt;</a:t>
              </a:r>
            </a:p>
            <a:p>
              <a:pPr defTabSz="180000"/>
              <a:r>
                <a:rPr lang="en-US" altLang="ko-KR" sz="1600" dirty="0"/>
                <a:t>		&lt;/tr&gt;</a:t>
              </a:r>
            </a:p>
            <a:p>
              <a:pPr defTabSz="180000"/>
              <a:r>
                <a:rPr lang="en-US" altLang="ko-KR" sz="1600" dirty="0"/>
                <a:t>	&lt;</a:t>
              </a:r>
              <a:r>
                <a:rPr lang="en-US" altLang="ko-KR" sz="1600" dirty="0" err="1"/>
                <a:t>tbody</a:t>
              </a:r>
              <a:r>
                <a:rPr lang="en-US" altLang="ko-KR" sz="1600" dirty="0"/>
                <a:t>&gt;</a:t>
              </a:r>
            </a:p>
            <a:p>
              <a:pPr defTabSz="180000"/>
              <a:r>
                <a:rPr lang="en-US" altLang="ko-KR" sz="1600" dirty="0"/>
                <a:t>&lt;/table&gt;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84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 테두리 제어</a:t>
            </a:r>
            <a:r>
              <a:rPr lang="en-US" altLang="ko-KR" dirty="0"/>
              <a:t>, ( border 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border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표 테두리</a:t>
            </a:r>
            <a:endParaRPr lang="en-US" altLang="ko-KR" dirty="0"/>
          </a:p>
          <a:p>
            <a:pPr lvl="1"/>
            <a:r>
              <a:rPr lang="en-US" altLang="ko-KR" dirty="0"/>
              <a:t>border-collapse : collapse; -&gt; </a:t>
            </a:r>
            <a:r>
              <a:rPr lang="ko-KR" altLang="en-US" dirty="0"/>
              <a:t>중복된 테두리 합치기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AD9BDBB-499B-A7CD-CA58-A1D4184D6364}"/>
              </a:ext>
            </a:extLst>
          </p:cNvPr>
          <p:cNvGrpSpPr/>
          <p:nvPr/>
        </p:nvGrpSpPr>
        <p:grpSpPr>
          <a:xfrm>
            <a:off x="1216697" y="2562860"/>
            <a:ext cx="7351851" cy="4059845"/>
            <a:chOff x="1715099" y="2115851"/>
            <a:chExt cx="5157444" cy="375945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9864DA8-0881-DE35-C34E-3BDCE927F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297657"/>
              <a:ext cx="1940503" cy="152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모서리가 둥근 직사각형 5">
              <a:extLst>
                <a:ext uri="{FF2B5EF4-FFF2-40B4-BE49-F238E27FC236}">
                  <a16:creationId xmlns:a16="http://schemas.microsoft.com/office/drawing/2014/main" id="{E58D1E67-CD96-BC1C-BFCC-9F6FD06B08F8}"/>
                </a:ext>
              </a:extLst>
            </p:cNvPr>
            <p:cNvSpPr/>
            <p:nvPr/>
          </p:nvSpPr>
          <p:spPr>
            <a:xfrm>
              <a:off x="1763688" y="2348880"/>
              <a:ext cx="2808311" cy="1384995"/>
            </a:xfrm>
            <a:prstGeom prst="roundRect">
              <a:avLst>
                <a:gd name="adj" fmla="val 3854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 : 1px solid blue;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border : 1px dotted green;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26" name="자유형 6">
              <a:extLst>
                <a:ext uri="{FF2B5EF4-FFF2-40B4-BE49-F238E27FC236}">
                  <a16:creationId xmlns:a16="http://schemas.microsoft.com/office/drawing/2014/main" id="{9CDE8ED5-7570-F8D1-DD58-BC2680080AC4}"/>
                </a:ext>
              </a:extLst>
            </p:cNvPr>
            <p:cNvSpPr/>
            <p:nvPr/>
          </p:nvSpPr>
          <p:spPr>
            <a:xfrm>
              <a:off x="2211373" y="2115851"/>
              <a:ext cx="302150" cy="461176"/>
            </a:xfrm>
            <a:custGeom>
              <a:avLst/>
              <a:gdLst>
                <a:gd name="connsiteX0" fmla="*/ 0 w 302150"/>
                <a:gd name="connsiteY0" fmla="*/ 0 h 461176"/>
                <a:gd name="connsiteX1" fmla="*/ 246491 w 302150"/>
                <a:gd name="connsiteY1" fmla="*/ 198783 h 461176"/>
                <a:gd name="connsiteX2" fmla="*/ 302150 w 302150"/>
                <a:gd name="connsiteY2" fmla="*/ 461176 h 46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150" h="461176">
                  <a:moveTo>
                    <a:pt x="0" y="0"/>
                  </a:moveTo>
                  <a:cubicBezTo>
                    <a:pt x="98066" y="60960"/>
                    <a:pt x="196133" y="121920"/>
                    <a:pt x="246491" y="198783"/>
                  </a:cubicBezTo>
                  <a:cubicBezTo>
                    <a:pt x="296849" y="275646"/>
                    <a:pt x="299499" y="368411"/>
                    <a:pt x="302150" y="46117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7">
              <a:extLst>
                <a:ext uri="{FF2B5EF4-FFF2-40B4-BE49-F238E27FC236}">
                  <a16:creationId xmlns:a16="http://schemas.microsoft.com/office/drawing/2014/main" id="{1391D27F-6E34-BD11-3174-0CA40E5C4EEF}"/>
                </a:ext>
              </a:extLst>
            </p:cNvPr>
            <p:cNvSpPr/>
            <p:nvPr/>
          </p:nvSpPr>
          <p:spPr>
            <a:xfrm>
              <a:off x="2818531" y="2241408"/>
              <a:ext cx="55659" cy="405516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8">
              <a:extLst>
                <a:ext uri="{FF2B5EF4-FFF2-40B4-BE49-F238E27FC236}">
                  <a16:creationId xmlns:a16="http://schemas.microsoft.com/office/drawing/2014/main" id="{01D3C95E-7E95-AD54-832B-BD23CA818918}"/>
                </a:ext>
              </a:extLst>
            </p:cNvPr>
            <p:cNvSpPr/>
            <p:nvPr/>
          </p:nvSpPr>
          <p:spPr>
            <a:xfrm>
              <a:off x="3142678" y="2131980"/>
              <a:ext cx="198782" cy="437322"/>
            </a:xfrm>
            <a:custGeom>
              <a:avLst/>
              <a:gdLst>
                <a:gd name="connsiteX0" fmla="*/ 0 w 198782"/>
                <a:gd name="connsiteY0" fmla="*/ 437322 h 437322"/>
                <a:gd name="connsiteX1" fmla="*/ 55659 w 198782"/>
                <a:gd name="connsiteY1" fmla="*/ 151075 h 437322"/>
                <a:gd name="connsiteX2" fmla="*/ 198782 w 198782"/>
                <a:gd name="connsiteY2" fmla="*/ 0 h 43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782" h="437322">
                  <a:moveTo>
                    <a:pt x="0" y="437322"/>
                  </a:moveTo>
                  <a:cubicBezTo>
                    <a:pt x="11264" y="330642"/>
                    <a:pt x="22529" y="223962"/>
                    <a:pt x="55659" y="151075"/>
                  </a:cubicBezTo>
                  <a:cubicBezTo>
                    <a:pt x="88789" y="78188"/>
                    <a:pt x="143785" y="39094"/>
                    <a:pt x="19878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13">
              <a:extLst>
                <a:ext uri="{FF2B5EF4-FFF2-40B4-BE49-F238E27FC236}">
                  <a16:creationId xmlns:a16="http://schemas.microsoft.com/office/drawing/2014/main" id="{DF6C2490-01F5-EFA0-30B2-33EC2EE8E9B2}"/>
                </a:ext>
              </a:extLst>
            </p:cNvPr>
            <p:cNvSpPr/>
            <p:nvPr/>
          </p:nvSpPr>
          <p:spPr>
            <a:xfrm flipV="1">
              <a:off x="2777818" y="3359889"/>
              <a:ext cx="192744" cy="360651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 10">
              <a:extLst>
                <a:ext uri="{FF2B5EF4-FFF2-40B4-BE49-F238E27FC236}">
                  <a16:creationId xmlns:a16="http://schemas.microsoft.com/office/drawing/2014/main" id="{D428765C-670E-7D26-EC97-630AEE951469}"/>
                </a:ext>
              </a:extLst>
            </p:cNvPr>
            <p:cNvSpPr/>
            <p:nvPr/>
          </p:nvSpPr>
          <p:spPr>
            <a:xfrm>
              <a:off x="4074192" y="2492896"/>
              <a:ext cx="929856" cy="229566"/>
            </a:xfrm>
            <a:custGeom>
              <a:avLst/>
              <a:gdLst>
                <a:gd name="connsiteX0" fmla="*/ 0 w 1097280"/>
                <a:gd name="connsiteY0" fmla="*/ 328519 h 356828"/>
                <a:gd name="connsiteX1" fmla="*/ 739471 w 1097280"/>
                <a:gd name="connsiteY1" fmla="*/ 328519 h 356828"/>
                <a:gd name="connsiteX2" fmla="*/ 882594 w 1097280"/>
                <a:gd name="connsiteY2" fmla="*/ 34321 h 356828"/>
                <a:gd name="connsiteX3" fmla="*/ 1097280 w 1097280"/>
                <a:gd name="connsiteY3" fmla="*/ 2516 h 35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280" h="356828">
                  <a:moveTo>
                    <a:pt x="0" y="328519"/>
                  </a:moveTo>
                  <a:cubicBezTo>
                    <a:pt x="296186" y="353035"/>
                    <a:pt x="592372" y="377552"/>
                    <a:pt x="739471" y="328519"/>
                  </a:cubicBezTo>
                  <a:cubicBezTo>
                    <a:pt x="886570" y="279486"/>
                    <a:pt x="822959" y="88655"/>
                    <a:pt x="882594" y="34321"/>
                  </a:cubicBezTo>
                  <a:cubicBezTo>
                    <a:pt x="942229" y="-20013"/>
                    <a:pt x="1065475" y="7817"/>
                    <a:pt x="1097280" y="251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id="{42CEC5E3-4E0B-7336-CFA5-8777CF6E973F}"/>
                </a:ext>
              </a:extLst>
            </p:cNvPr>
            <p:cNvSpPr/>
            <p:nvPr/>
          </p:nvSpPr>
          <p:spPr>
            <a:xfrm>
              <a:off x="4283968" y="3347947"/>
              <a:ext cx="771276" cy="39756"/>
            </a:xfrm>
            <a:custGeom>
              <a:avLst/>
              <a:gdLst>
                <a:gd name="connsiteX0" fmla="*/ 0 w 771276"/>
                <a:gd name="connsiteY0" fmla="*/ 39756 h 39756"/>
                <a:gd name="connsiteX1" fmla="*/ 771276 w 771276"/>
                <a:gd name="connsiteY1" fmla="*/ 0 h 3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276" h="39756">
                  <a:moveTo>
                    <a:pt x="0" y="39756"/>
                  </a:moveTo>
                  <a:lnTo>
                    <a:pt x="771276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id="{BEE4486C-669F-0778-AD3B-B8AEDCA93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115" y="4212950"/>
              <a:ext cx="1860843" cy="1448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모서리가 둥근 직사각형 16">
              <a:extLst>
                <a:ext uri="{FF2B5EF4-FFF2-40B4-BE49-F238E27FC236}">
                  <a16:creationId xmlns:a16="http://schemas.microsoft.com/office/drawing/2014/main" id="{F6165DD5-FAA7-4AED-69D1-A0D9F09DEC71}"/>
                </a:ext>
              </a:extLst>
            </p:cNvPr>
            <p:cNvSpPr/>
            <p:nvPr/>
          </p:nvSpPr>
          <p:spPr>
            <a:xfrm>
              <a:off x="1763687" y="4259391"/>
              <a:ext cx="2808312" cy="1615916"/>
            </a:xfrm>
            <a:prstGeom prst="roundRect">
              <a:avLst>
                <a:gd name="adj" fmla="val 3175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/>
                <a:t>	border : 1px solid blue;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border-collapse : collapse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 </a:t>
              </a:r>
              <a:r>
                <a:rPr lang="en-US" altLang="ko-KR" sz="1400" dirty="0" err="1"/>
                <a:t>th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border : 1px dotted green;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38" name="자유형 17">
              <a:extLst>
                <a:ext uri="{FF2B5EF4-FFF2-40B4-BE49-F238E27FC236}">
                  <a16:creationId xmlns:a16="http://schemas.microsoft.com/office/drawing/2014/main" id="{3DA2526F-8204-F5EF-8CFF-A58BF6E8B08D}"/>
                </a:ext>
              </a:extLst>
            </p:cNvPr>
            <p:cNvSpPr/>
            <p:nvPr/>
          </p:nvSpPr>
          <p:spPr>
            <a:xfrm>
              <a:off x="4074193" y="4508805"/>
              <a:ext cx="929856" cy="213191"/>
            </a:xfrm>
            <a:custGeom>
              <a:avLst/>
              <a:gdLst>
                <a:gd name="connsiteX0" fmla="*/ 0 w 866692"/>
                <a:gd name="connsiteY0" fmla="*/ 171987 h 171987"/>
                <a:gd name="connsiteX1" fmla="*/ 437322 w 866692"/>
                <a:gd name="connsiteY1" fmla="*/ 20913 h 171987"/>
                <a:gd name="connsiteX2" fmla="*/ 866692 w 866692"/>
                <a:gd name="connsiteY2" fmla="*/ 5010 h 17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692" h="171987">
                  <a:moveTo>
                    <a:pt x="0" y="171987"/>
                  </a:moveTo>
                  <a:cubicBezTo>
                    <a:pt x="146436" y="110364"/>
                    <a:pt x="292873" y="48742"/>
                    <a:pt x="437322" y="20913"/>
                  </a:cubicBezTo>
                  <a:cubicBezTo>
                    <a:pt x="581771" y="-6917"/>
                    <a:pt x="724231" y="-954"/>
                    <a:pt x="866692" y="501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950ADAF-398B-3870-B6AA-67395B0EE924}"/>
                </a:ext>
              </a:extLst>
            </p:cNvPr>
            <p:cNvSpPr/>
            <p:nvPr/>
          </p:nvSpPr>
          <p:spPr>
            <a:xfrm>
              <a:off x="1763687" y="2927346"/>
              <a:ext cx="580843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20">
              <a:extLst>
                <a:ext uri="{FF2B5EF4-FFF2-40B4-BE49-F238E27FC236}">
                  <a16:creationId xmlns:a16="http://schemas.microsoft.com/office/drawing/2014/main" id="{B4A72DEA-9294-8714-D16D-FC1C68816C23}"/>
                </a:ext>
              </a:extLst>
            </p:cNvPr>
            <p:cNvSpPr/>
            <p:nvPr/>
          </p:nvSpPr>
          <p:spPr>
            <a:xfrm flipH="1" flipV="1">
              <a:off x="1715099" y="3148776"/>
              <a:ext cx="72008" cy="675303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445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셀 크기 제어</a:t>
            </a:r>
            <a:r>
              <a:rPr lang="en-US" altLang="ko-KR" dirty="0"/>
              <a:t>, ( width height 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75657" y="1484784"/>
            <a:ext cx="5952848" cy="4588352"/>
            <a:chOff x="1475657" y="1484784"/>
            <a:chExt cx="5952848" cy="458835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889" y="1819422"/>
              <a:ext cx="3381723" cy="159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475657" y="1711050"/>
              <a:ext cx="1717020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>
                  <a:cs typeface="Arial" panose="020B0604020202020204" pitchFamily="34" charset="0"/>
                </a:rPr>
                <a:t>th</a:t>
              </a:r>
              <a:r>
                <a:rPr lang="en-US" altLang="ko-KR" sz="1400" b="1" dirty="0">
                  <a:cs typeface="Arial" panose="020B0604020202020204" pitchFamily="34" charset="0"/>
                </a:rPr>
                <a:t> {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height : 40px;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width : 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  <a:p>
              <a:pPr defTabSz="180000"/>
              <a:r>
                <a:rPr lang="en-US" altLang="ko-KR" sz="1400" b="1" dirty="0">
                  <a:cs typeface="Arial" panose="020B0604020202020204" pitchFamily="34" charset="0"/>
                </a:rPr>
                <a:t>td {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height : 20px;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width : 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79912" y="189143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79912" y="2323478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74262" y="1891430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9872" y="1963438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779912" y="26274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789873" y="2859787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869282" y="2627412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419872" y="261171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4115244" y="1603398"/>
              <a:ext cx="0" cy="23249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5123356" y="1603398"/>
              <a:ext cx="0" cy="21602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115244" y="1711410"/>
              <a:ext cx="1008112" cy="0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31268" y="1484784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65472" y="2087739"/>
              <a:ext cx="741054" cy="4619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2820637" y="2747696"/>
              <a:ext cx="677937" cy="247401"/>
            </a:xfrm>
            <a:custGeom>
              <a:avLst/>
              <a:gdLst>
                <a:gd name="connsiteX0" fmla="*/ 0 w 612251"/>
                <a:gd name="connsiteY0" fmla="*/ 143124 h 143124"/>
                <a:gd name="connsiteX1" fmla="*/ 341907 w 612251"/>
                <a:gd name="connsiteY1" fmla="*/ 119270 h 143124"/>
                <a:gd name="connsiteX2" fmla="*/ 612251 w 612251"/>
                <a:gd name="connsiteY2" fmla="*/ 0 h 14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251" h="143124">
                  <a:moveTo>
                    <a:pt x="0" y="143124"/>
                  </a:moveTo>
                  <a:cubicBezTo>
                    <a:pt x="119932" y="143124"/>
                    <a:pt x="239865" y="143124"/>
                    <a:pt x="341907" y="119270"/>
                  </a:cubicBezTo>
                  <a:cubicBezTo>
                    <a:pt x="443949" y="95416"/>
                    <a:pt x="528100" y="47708"/>
                    <a:pt x="61225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728" y="4357846"/>
              <a:ext cx="3375777" cy="143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1475657" y="4257254"/>
              <a:ext cx="1732714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/>
                <a:t>thead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height : 40px;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height : 20px;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1763688" y="5157192"/>
              <a:ext cx="263032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844520" y="5471385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844520" y="57037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3933890" y="5471385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484480" y="5455685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79912" y="2924944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79912" y="335699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874262" y="2924944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419872" y="299695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820638" y="4657201"/>
              <a:ext cx="726776" cy="45719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flipV="1">
              <a:off x="2858040" y="5505637"/>
              <a:ext cx="689374" cy="8360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841142" y="44371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841142" y="48691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35492" y="4437112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91880" y="4509120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5473" y="2150317"/>
              <a:ext cx="732924" cy="952112"/>
            </a:xfrm>
            <a:custGeom>
              <a:avLst/>
              <a:gdLst>
                <a:gd name="connsiteX0" fmla="*/ 0 w 681717"/>
                <a:gd name="connsiteY0" fmla="*/ 0 h 951140"/>
                <a:gd name="connsiteX1" fmla="*/ 265339 w 681717"/>
                <a:gd name="connsiteY1" fmla="*/ 212272 h 951140"/>
                <a:gd name="connsiteX2" fmla="*/ 526596 w 681717"/>
                <a:gd name="connsiteY2" fmla="*/ 857250 h 951140"/>
                <a:gd name="connsiteX3" fmla="*/ 681717 w 681717"/>
                <a:gd name="connsiteY3" fmla="*/ 951140 h 95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717" h="951140">
                  <a:moveTo>
                    <a:pt x="0" y="0"/>
                  </a:moveTo>
                  <a:cubicBezTo>
                    <a:pt x="88786" y="34698"/>
                    <a:pt x="177573" y="69397"/>
                    <a:pt x="265339" y="212272"/>
                  </a:cubicBezTo>
                  <a:cubicBezTo>
                    <a:pt x="353105" y="355147"/>
                    <a:pt x="457200" y="734105"/>
                    <a:pt x="526596" y="857250"/>
                  </a:cubicBezTo>
                  <a:cubicBezTo>
                    <a:pt x="595992" y="980395"/>
                    <a:pt x="649740" y="938213"/>
                    <a:pt x="681717" y="95114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29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셀 여백 및 정렬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여백</a:t>
            </a:r>
            <a:endParaRPr lang="en-US" altLang="ko-KR" dirty="0"/>
          </a:p>
          <a:p>
            <a:r>
              <a:rPr lang="en-US" altLang="ko-KR" dirty="0"/>
              <a:t>text-align :  </a:t>
            </a:r>
            <a:r>
              <a:rPr lang="ko-KR" altLang="en-US" dirty="0"/>
              <a:t>정렬</a:t>
            </a:r>
            <a:r>
              <a:rPr lang="en-US" altLang="ko-KR" dirty="0"/>
              <a:t>(left, center, right)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900171" y="2492896"/>
            <a:ext cx="6412401" cy="2166999"/>
            <a:chOff x="972179" y="1844824"/>
            <a:chExt cx="6412401" cy="216699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844824"/>
              <a:ext cx="3892700" cy="197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972179" y="1942587"/>
              <a:ext cx="2422474" cy="1754326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dirty="0"/>
                <a:t>td, </a:t>
              </a:r>
              <a:r>
                <a:rPr lang="en-US" altLang="ko-KR" dirty="0" err="1"/>
                <a:t>th</a:t>
              </a:r>
              <a:r>
                <a:rPr lang="en-US" altLang="ko-KR" dirty="0"/>
                <a:t> {</a:t>
              </a:r>
            </a:p>
            <a:p>
              <a:pPr defTabSz="180000"/>
              <a:r>
                <a:rPr lang="en-US" altLang="ko-KR" dirty="0"/>
                <a:t>	height : 20px; </a:t>
              </a:r>
            </a:p>
            <a:p>
              <a:pPr defTabSz="180000"/>
              <a:r>
                <a:rPr lang="en-US" altLang="ko-KR" dirty="0"/>
                <a:t>	width : 100px;</a:t>
              </a:r>
            </a:p>
            <a:p>
              <a:pPr defTabSz="180000"/>
              <a:r>
                <a:rPr lang="en-US" altLang="ko-KR" dirty="0"/>
                <a:t>	padding : 10px;</a:t>
              </a:r>
            </a:p>
            <a:p>
              <a:pPr defTabSz="180000"/>
              <a:r>
                <a:rPr lang="en-US" altLang="ko-KR" dirty="0"/>
                <a:t>	text-align : right;</a:t>
              </a:r>
            </a:p>
            <a:p>
              <a:pPr defTabSz="180000"/>
              <a:r>
                <a:rPr lang="en-US" altLang="ko-KR" dirty="0"/>
                <a:t>}</a:t>
              </a:r>
              <a:endParaRPr lang="en-US" altLang="ko-KR" dirty="0"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9992" y="3765602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셀 모두 오른쪽 정렬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4151379" y="2387702"/>
              <a:ext cx="0" cy="144016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640971" y="2621178"/>
              <a:ext cx="1519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3563888" y="2621178"/>
              <a:ext cx="1524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51379" y="2679983"/>
              <a:ext cx="0" cy="135632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>
              <a:off x="2771798" y="3251798"/>
              <a:ext cx="1836019" cy="743287"/>
            </a:xfrm>
            <a:custGeom>
              <a:avLst/>
              <a:gdLst>
                <a:gd name="connsiteX0" fmla="*/ 0 w 1981200"/>
                <a:gd name="connsiteY0" fmla="*/ 0 h 743287"/>
                <a:gd name="connsiteX1" fmla="*/ 352425 w 1981200"/>
                <a:gd name="connsiteY1" fmla="*/ 638175 h 743287"/>
                <a:gd name="connsiteX2" fmla="*/ 1704975 w 1981200"/>
                <a:gd name="connsiteY2" fmla="*/ 714375 h 743287"/>
                <a:gd name="connsiteX3" fmla="*/ 1981200 w 1981200"/>
                <a:gd name="connsiteY3" fmla="*/ 342900 h 74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200" h="743287">
                  <a:moveTo>
                    <a:pt x="0" y="0"/>
                  </a:moveTo>
                  <a:cubicBezTo>
                    <a:pt x="34131" y="259556"/>
                    <a:pt x="68262" y="519112"/>
                    <a:pt x="352425" y="638175"/>
                  </a:cubicBezTo>
                  <a:cubicBezTo>
                    <a:pt x="636588" y="757238"/>
                    <a:pt x="1433513" y="763588"/>
                    <a:pt x="1704975" y="714375"/>
                  </a:cubicBezTo>
                  <a:cubicBezTo>
                    <a:pt x="1976438" y="665163"/>
                    <a:pt x="1978819" y="504031"/>
                    <a:pt x="1981200" y="3429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16288" y="2550768"/>
              <a:ext cx="924683" cy="129215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8300" y="2264591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</a:t>
              </a:r>
              <a:r>
                <a:rPr lang="ko-KR" altLang="en-US" sz="1000" dirty="0">
                  <a:solidFill>
                    <a:srgbClr val="C00000"/>
                  </a:solidFill>
                </a:rPr>
                <a:t>픽셀 </a:t>
              </a:r>
              <a:r>
                <a:rPr lang="ko-KR" altLang="en-US" sz="1000" dirty="0" err="1">
                  <a:solidFill>
                    <a:srgbClr val="C00000"/>
                  </a:solidFill>
                </a:rPr>
                <a:t>패딩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822561" y="2602408"/>
              <a:ext cx="669471" cy="416378"/>
            </a:xfrm>
            <a:custGeom>
              <a:avLst/>
              <a:gdLst>
                <a:gd name="connsiteX0" fmla="*/ 0 w 669471"/>
                <a:gd name="connsiteY0" fmla="*/ 416378 h 416378"/>
                <a:gd name="connsiteX1" fmla="*/ 351064 w 669471"/>
                <a:gd name="connsiteY1" fmla="*/ 346982 h 416378"/>
                <a:gd name="connsiteX2" fmla="*/ 449036 w 669471"/>
                <a:gd name="connsiteY2" fmla="*/ 81643 h 416378"/>
                <a:gd name="connsiteX3" fmla="*/ 669471 w 669471"/>
                <a:gd name="connsiteY3" fmla="*/ 0 h 4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471" h="416378">
                  <a:moveTo>
                    <a:pt x="0" y="416378"/>
                  </a:moveTo>
                  <a:cubicBezTo>
                    <a:pt x="138112" y="409574"/>
                    <a:pt x="276225" y="402771"/>
                    <a:pt x="351064" y="346982"/>
                  </a:cubicBezTo>
                  <a:cubicBezTo>
                    <a:pt x="425903" y="291193"/>
                    <a:pt x="395968" y="139473"/>
                    <a:pt x="449036" y="81643"/>
                  </a:cubicBezTo>
                  <a:cubicBezTo>
                    <a:pt x="502104" y="23813"/>
                    <a:pt x="585787" y="11906"/>
                    <a:pt x="66947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11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배치 기능의 </a:t>
            </a:r>
            <a:r>
              <a:rPr lang="en-US" altLang="ko-KR" dirty="0"/>
              <a:t>CSS3 </a:t>
            </a:r>
            <a:r>
              <a:rPr lang="ko-KR" altLang="en-US" dirty="0" err="1"/>
              <a:t>프로퍼티들</a:t>
            </a:r>
            <a:endParaRPr lang="ko-KR" altLang="en-US" dirty="0"/>
          </a:p>
          <a:p>
            <a:pPr lvl="1"/>
            <a:r>
              <a:rPr lang="en-US" altLang="ko-KR" dirty="0"/>
              <a:t>display</a:t>
            </a:r>
          </a:p>
          <a:p>
            <a:pPr lvl="1"/>
            <a:r>
              <a:rPr lang="en-US" altLang="ko-KR" dirty="0"/>
              <a:t>position</a:t>
            </a:r>
          </a:p>
          <a:p>
            <a:pPr lvl="1"/>
            <a:r>
              <a:rPr lang="en-US" altLang="ko-KR" dirty="0"/>
              <a:t>left, right, top, bottom</a:t>
            </a:r>
          </a:p>
          <a:p>
            <a:pPr lvl="1"/>
            <a:r>
              <a:rPr lang="en-US" altLang="ko-KR" dirty="0"/>
              <a:t>float</a:t>
            </a:r>
          </a:p>
          <a:p>
            <a:pPr lvl="1"/>
            <a:r>
              <a:rPr lang="en-US" altLang="ko-KR" dirty="0"/>
              <a:t>z-index: Z </a:t>
            </a:r>
            <a:r>
              <a:rPr lang="ko-KR" altLang="en-US" dirty="0"/>
              <a:t>축 상의 위치</a:t>
            </a:r>
            <a:r>
              <a:rPr lang="en-US" altLang="ko-KR" dirty="0"/>
              <a:t>, </a:t>
            </a:r>
            <a:r>
              <a:rPr lang="ko-KR" altLang="en-US" dirty="0"/>
              <a:t>레이어</a:t>
            </a:r>
            <a:endParaRPr lang="en-US" altLang="ko-KR" dirty="0"/>
          </a:p>
          <a:p>
            <a:pPr lvl="1"/>
            <a:r>
              <a:rPr lang="en-US" altLang="ko-KR" dirty="0"/>
              <a:t>visibility</a:t>
            </a:r>
          </a:p>
          <a:p>
            <a:pPr lvl="1"/>
            <a:r>
              <a:rPr lang="en-US" altLang="ko-KR" dirty="0"/>
              <a:t>overflow: </a:t>
            </a:r>
            <a:r>
              <a:rPr lang="ko-KR" altLang="en-US" dirty="0"/>
              <a:t>블록에 들어갈 내용이 너무 큰 경우 처리 방식 지정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1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배경색과 테두리 효과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55576" y="1700808"/>
            <a:ext cx="7721514" cy="3539430"/>
            <a:chOff x="755576" y="1700808"/>
            <a:chExt cx="7721514" cy="353943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55576" y="1700808"/>
              <a:ext cx="3500014" cy="3539430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/>
                <a:t>table { </a:t>
              </a:r>
            </a:p>
            <a:p>
              <a:pPr defTabSz="180000"/>
              <a:r>
                <a:rPr lang="en-US" altLang="ko-KR" sz="1400" dirty="0"/>
                <a:t>	border-collapse : collapse;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th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</a:t>
              </a:r>
            </a:p>
            <a:p>
              <a:pPr defTabSz="180000"/>
              <a:r>
                <a:rPr lang="en-US" altLang="ko-KR" sz="1400" dirty="0"/>
                <a:t>	text-align : left;</a:t>
              </a:r>
            </a:p>
            <a:p>
              <a:pPr defTabSz="180000"/>
              <a:r>
                <a:rPr lang="en-US" altLang="ko-KR" sz="1400" dirty="0"/>
                <a:t>	padding : 10px;</a:t>
              </a:r>
            </a:p>
            <a:p>
              <a:pPr defTabSz="180000"/>
              <a:r>
                <a:rPr lang="en-US" altLang="ko-KR" sz="1400" dirty="0"/>
                <a:t>	height : 20px;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 err="1"/>
                <a:t>thead</a:t>
              </a:r>
              <a:r>
                <a:rPr lang="en-US" altLang="ko-KR" sz="1400" dirty="0"/>
                <a:t> { </a:t>
              </a:r>
            </a:p>
            <a:p>
              <a:pPr defTabSz="180000"/>
              <a:r>
                <a:rPr lang="en-US" altLang="ko-KR" sz="1400" dirty="0"/>
                <a:t>	background : </a:t>
              </a:r>
              <a:r>
                <a:rPr lang="en-US" altLang="ko-KR" sz="1400" dirty="0" err="1"/>
                <a:t>darkgray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	color : yellow;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tfoot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th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</a:t>
              </a:r>
            </a:p>
            <a:p>
              <a:pPr defTabSz="180000"/>
              <a:r>
                <a:rPr lang="en-US" altLang="ko-KR" sz="1400" dirty="0"/>
                <a:t>	border-bottom : 1px solid gray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99" y="3140968"/>
              <a:ext cx="3905091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오른쪽 중괄호 7"/>
            <p:cNvSpPr/>
            <p:nvPr/>
          </p:nvSpPr>
          <p:spPr>
            <a:xfrm>
              <a:off x="3044011" y="3996146"/>
              <a:ext cx="216024" cy="288032"/>
            </a:xfrm>
            <a:prstGeom prst="rightBrace">
              <a:avLst>
                <a:gd name="adj1" fmla="val 2500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260035" y="3356992"/>
              <a:ext cx="1478942" cy="792088"/>
            </a:xfrm>
            <a:custGeom>
              <a:avLst/>
              <a:gdLst>
                <a:gd name="connsiteX0" fmla="*/ 0 w 1478942"/>
                <a:gd name="connsiteY0" fmla="*/ 731520 h 742507"/>
                <a:gd name="connsiteX1" fmla="*/ 691763 w 1478942"/>
                <a:gd name="connsiteY1" fmla="*/ 659958 h 742507"/>
                <a:gd name="connsiteX2" fmla="*/ 1057523 w 1478942"/>
                <a:gd name="connsiteY2" fmla="*/ 119269 h 742507"/>
                <a:gd name="connsiteX3" fmla="*/ 1478942 w 1478942"/>
                <a:gd name="connsiteY3" fmla="*/ 0 h 7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942" h="742507">
                  <a:moveTo>
                    <a:pt x="0" y="731520"/>
                  </a:moveTo>
                  <a:cubicBezTo>
                    <a:pt x="257754" y="746760"/>
                    <a:pt x="515509" y="762000"/>
                    <a:pt x="691763" y="659958"/>
                  </a:cubicBezTo>
                  <a:cubicBezTo>
                    <a:pt x="868017" y="557916"/>
                    <a:pt x="926327" y="229262"/>
                    <a:pt x="1057523" y="119269"/>
                  </a:cubicBezTo>
                  <a:cubicBezTo>
                    <a:pt x="1188719" y="9276"/>
                    <a:pt x="1415332" y="31805"/>
                    <a:pt x="147894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707902" y="4077072"/>
              <a:ext cx="888161" cy="847854"/>
              <a:chOff x="3729162" y="3986771"/>
              <a:chExt cx="842839" cy="763282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3729162" y="4686442"/>
                <a:ext cx="842839" cy="63611"/>
              </a:xfrm>
              <a:custGeom>
                <a:avLst/>
                <a:gdLst>
                  <a:gd name="connsiteX0" fmla="*/ 0 w 874643"/>
                  <a:gd name="connsiteY0" fmla="*/ 0 h 63611"/>
                  <a:gd name="connsiteX1" fmla="*/ 874643 w 874643"/>
                  <a:gd name="connsiteY1" fmla="*/ 63611 h 6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643" h="63611">
                    <a:moveTo>
                      <a:pt x="0" y="0"/>
                    </a:moveTo>
                    <a:cubicBezTo>
                      <a:pt x="368410" y="30480"/>
                      <a:pt x="736821" y="60961"/>
                      <a:pt x="874643" y="63611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4055165" y="4365104"/>
                <a:ext cx="516835" cy="351011"/>
              </a:xfrm>
              <a:custGeom>
                <a:avLst/>
                <a:gdLst>
                  <a:gd name="connsiteX0" fmla="*/ 0 w 556592"/>
                  <a:gd name="connsiteY0" fmla="*/ 286247 h 292066"/>
                  <a:gd name="connsiteX1" fmla="*/ 254442 w 556592"/>
                  <a:gd name="connsiteY1" fmla="*/ 262393 h 292066"/>
                  <a:gd name="connsiteX2" fmla="*/ 389614 w 556592"/>
                  <a:gd name="connsiteY2" fmla="*/ 55659 h 292066"/>
                  <a:gd name="connsiteX3" fmla="*/ 556592 w 556592"/>
                  <a:gd name="connsiteY3" fmla="*/ 0 h 29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592" h="292066">
                    <a:moveTo>
                      <a:pt x="0" y="286247"/>
                    </a:moveTo>
                    <a:cubicBezTo>
                      <a:pt x="94753" y="293535"/>
                      <a:pt x="189506" y="300824"/>
                      <a:pt x="254442" y="262393"/>
                    </a:cubicBezTo>
                    <a:cubicBezTo>
                      <a:pt x="319378" y="223962"/>
                      <a:pt x="339256" y="99391"/>
                      <a:pt x="389614" y="55659"/>
                    </a:cubicBezTo>
                    <a:cubicBezTo>
                      <a:pt x="439972" y="11927"/>
                      <a:pt x="528762" y="13252"/>
                      <a:pt x="556592" y="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3864335" y="3986771"/>
                <a:ext cx="707666" cy="724117"/>
              </a:xfrm>
              <a:custGeom>
                <a:avLst/>
                <a:gdLst>
                  <a:gd name="connsiteX0" fmla="*/ 0 w 811033"/>
                  <a:gd name="connsiteY0" fmla="*/ 795436 h 803980"/>
                  <a:gd name="connsiteX1" fmla="*/ 310101 w 811033"/>
                  <a:gd name="connsiteY1" fmla="*/ 779533 h 803980"/>
                  <a:gd name="connsiteX2" fmla="*/ 469127 w 811033"/>
                  <a:gd name="connsiteY2" fmla="*/ 588702 h 803980"/>
                  <a:gd name="connsiteX3" fmla="*/ 620202 w 811033"/>
                  <a:gd name="connsiteY3" fmla="*/ 95721 h 803980"/>
                  <a:gd name="connsiteX4" fmla="*/ 811033 w 811033"/>
                  <a:gd name="connsiteY4" fmla="*/ 305 h 80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033" h="803980">
                    <a:moveTo>
                      <a:pt x="0" y="795436"/>
                    </a:moveTo>
                    <a:cubicBezTo>
                      <a:pt x="115956" y="804712"/>
                      <a:pt x="231913" y="813989"/>
                      <a:pt x="310101" y="779533"/>
                    </a:cubicBezTo>
                    <a:cubicBezTo>
                      <a:pt x="388289" y="745077"/>
                      <a:pt x="417444" y="702671"/>
                      <a:pt x="469127" y="588702"/>
                    </a:cubicBezTo>
                    <a:cubicBezTo>
                      <a:pt x="520811" y="474733"/>
                      <a:pt x="563218" y="193787"/>
                      <a:pt x="620202" y="95721"/>
                    </a:cubicBezTo>
                    <a:cubicBezTo>
                      <a:pt x="677186" y="-2345"/>
                      <a:pt x="744109" y="-1020"/>
                      <a:pt x="811033" y="305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20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줄무늬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972BDF-13D9-A62E-EC24-4C7E71B12CDC}"/>
              </a:ext>
            </a:extLst>
          </p:cNvPr>
          <p:cNvGrpSpPr/>
          <p:nvPr/>
        </p:nvGrpSpPr>
        <p:grpSpPr>
          <a:xfrm>
            <a:off x="181643" y="1628800"/>
            <a:ext cx="8622377" cy="4885664"/>
            <a:chOff x="323527" y="2420888"/>
            <a:chExt cx="8134192" cy="4866323"/>
          </a:xfrm>
        </p:grpSpPr>
        <p:sp>
          <p:nvSpPr>
            <p:cNvPr id="14" name="모서리가 둥근 직사각형 4">
              <a:extLst>
                <a:ext uri="{FF2B5EF4-FFF2-40B4-BE49-F238E27FC236}">
                  <a16:creationId xmlns:a16="http://schemas.microsoft.com/office/drawing/2014/main" id="{7C0D9355-3F4A-846A-84BF-3AB363C78E04}"/>
                </a:ext>
              </a:extLst>
            </p:cNvPr>
            <p:cNvSpPr/>
            <p:nvPr/>
          </p:nvSpPr>
          <p:spPr>
            <a:xfrm>
              <a:off x="539551" y="2420888"/>
              <a:ext cx="6031619" cy="2023284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dirty="0" err="1"/>
                <a:t>thead</a:t>
              </a:r>
              <a:r>
                <a:rPr lang="en-US" altLang="ko-KR" dirty="0"/>
                <a:t>, </a:t>
              </a:r>
              <a:r>
                <a:rPr lang="en-US" altLang="ko-KR" dirty="0" err="1"/>
                <a:t>tfoot</a:t>
              </a:r>
              <a:r>
                <a:rPr lang="en-US" altLang="ko-KR" dirty="0"/>
                <a:t> {</a:t>
              </a:r>
            </a:p>
            <a:p>
              <a:pPr defTabSz="180000"/>
              <a:r>
                <a:rPr lang="en-US" altLang="ko-KR" dirty="0"/>
                <a:t>	background : </a:t>
              </a:r>
              <a:r>
                <a:rPr lang="en-US" altLang="ko-KR" dirty="0" err="1"/>
                <a:t>darkgray</a:t>
              </a:r>
              <a:r>
                <a:rPr lang="en-US" altLang="ko-KR" dirty="0"/>
                <a:t>;</a:t>
              </a:r>
            </a:p>
            <a:p>
              <a:pPr defTabSz="180000"/>
              <a:r>
                <a:rPr lang="en-US" altLang="ko-KR" dirty="0"/>
                <a:t>	color : yellow;</a:t>
              </a:r>
            </a:p>
            <a:p>
              <a:pPr defTabSz="180000"/>
              <a:r>
                <a:rPr lang="en-US" altLang="ko-KR" dirty="0"/>
                <a:t>}</a:t>
              </a:r>
            </a:p>
            <a:p>
              <a:pPr defTabSz="180000"/>
              <a:r>
                <a:rPr lang="en-US" altLang="ko-KR" dirty="0" err="1"/>
                <a:t>tbody</a:t>
              </a:r>
              <a:r>
                <a:rPr lang="en-US" altLang="ko-KR" dirty="0"/>
                <a:t> </a:t>
              </a:r>
              <a:r>
                <a:rPr lang="en-US" altLang="ko-KR" dirty="0" err="1"/>
                <a:t>tr:nth-child</a:t>
              </a:r>
              <a:r>
                <a:rPr lang="en-US" altLang="ko-KR" dirty="0"/>
                <a:t>(even)</a:t>
              </a:r>
              <a:r>
                <a:rPr lang="en-US" altLang="ko-KR" b="1" dirty="0"/>
                <a:t> </a:t>
              </a:r>
              <a:r>
                <a:rPr lang="en-US" altLang="ko-KR" dirty="0"/>
                <a:t>{ //</a:t>
              </a:r>
              <a:r>
                <a:rPr lang="ko-KR" altLang="en-US" dirty="0"/>
                <a:t>짝수 </a:t>
              </a:r>
              <a:r>
                <a:rPr lang="en-US" altLang="ko-KR" dirty="0"/>
                <a:t>&lt;tr&gt;</a:t>
              </a:r>
              <a:r>
                <a:rPr lang="ko-KR" altLang="en-US" dirty="0"/>
                <a:t>에 적용</a:t>
              </a:r>
              <a:endParaRPr lang="en-US" altLang="ko-KR" dirty="0"/>
            </a:p>
            <a:p>
              <a:pPr defTabSz="180000"/>
              <a:r>
                <a:rPr lang="en-US" altLang="ko-KR" dirty="0"/>
                <a:t>	background : </a:t>
              </a:r>
              <a:r>
                <a:rPr lang="en-US" altLang="ko-KR" dirty="0" err="1"/>
                <a:t>aliceblue</a:t>
              </a:r>
              <a:r>
                <a:rPr lang="en-US" altLang="ko-KR" dirty="0"/>
                <a:t>;</a:t>
              </a:r>
            </a:p>
            <a:p>
              <a:pPr defTabSz="180000"/>
              <a:r>
                <a:rPr lang="en-US" altLang="ko-KR" dirty="0"/>
                <a:t>}</a:t>
              </a:r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DA38EE88-BA08-A140-418D-1B469AC00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021" y="5241969"/>
              <a:ext cx="3527698" cy="204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자유형 5">
              <a:extLst>
                <a:ext uri="{FF2B5EF4-FFF2-40B4-BE49-F238E27FC236}">
                  <a16:creationId xmlns:a16="http://schemas.microsoft.com/office/drawing/2014/main" id="{DB13775C-E8FC-261F-8B55-412671DF6154}"/>
                </a:ext>
              </a:extLst>
            </p:cNvPr>
            <p:cNvSpPr/>
            <p:nvPr/>
          </p:nvSpPr>
          <p:spPr>
            <a:xfrm flipV="1">
              <a:off x="2631171" y="3783625"/>
              <a:ext cx="2409205" cy="2314816"/>
            </a:xfrm>
            <a:custGeom>
              <a:avLst/>
              <a:gdLst>
                <a:gd name="connsiteX0" fmla="*/ 0 w 2210463"/>
                <a:gd name="connsiteY0" fmla="*/ 357809 h 357809"/>
                <a:gd name="connsiteX1" fmla="*/ 405516 w 2210463"/>
                <a:gd name="connsiteY1" fmla="*/ 87465 h 357809"/>
                <a:gd name="connsiteX2" fmla="*/ 2210463 w 2210463"/>
                <a:gd name="connsiteY2" fmla="*/ 0 h 35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463" h="357809">
                  <a:moveTo>
                    <a:pt x="0" y="357809"/>
                  </a:moveTo>
                  <a:cubicBezTo>
                    <a:pt x="18553" y="252454"/>
                    <a:pt x="37106" y="147100"/>
                    <a:pt x="405516" y="87465"/>
                  </a:cubicBezTo>
                  <a:cubicBezTo>
                    <a:pt x="773926" y="27830"/>
                    <a:pt x="1783743" y="26504"/>
                    <a:pt x="2210463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왼쪽 중괄호 16">
              <a:extLst>
                <a:ext uri="{FF2B5EF4-FFF2-40B4-BE49-F238E27FC236}">
                  <a16:creationId xmlns:a16="http://schemas.microsoft.com/office/drawing/2014/main" id="{47328ACC-4955-73A0-A139-E5CB04E9582F}"/>
                </a:ext>
              </a:extLst>
            </p:cNvPr>
            <p:cNvSpPr/>
            <p:nvPr/>
          </p:nvSpPr>
          <p:spPr>
            <a:xfrm>
              <a:off x="4691229" y="5616517"/>
              <a:ext cx="193590" cy="1296144"/>
            </a:xfrm>
            <a:prstGeom prst="leftBrace">
              <a:avLst>
                <a:gd name="adj1" fmla="val 30417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0">
              <a:extLst>
                <a:ext uri="{FF2B5EF4-FFF2-40B4-BE49-F238E27FC236}">
                  <a16:creationId xmlns:a16="http://schemas.microsoft.com/office/drawing/2014/main" id="{23EE60CB-96F9-2155-4575-DE5793ADC853}"/>
                </a:ext>
              </a:extLst>
            </p:cNvPr>
            <p:cNvSpPr/>
            <p:nvPr/>
          </p:nvSpPr>
          <p:spPr>
            <a:xfrm>
              <a:off x="323527" y="3783624"/>
              <a:ext cx="503200" cy="932397"/>
            </a:xfrm>
            <a:custGeom>
              <a:avLst/>
              <a:gdLst>
                <a:gd name="connsiteX0" fmla="*/ 152567 w 438814"/>
                <a:gd name="connsiteY0" fmla="*/ 0 h 646762"/>
                <a:gd name="connsiteX1" fmla="*/ 17395 w 438814"/>
                <a:gd name="connsiteY1" fmla="*/ 135173 h 646762"/>
                <a:gd name="connsiteX2" fmla="*/ 25347 w 438814"/>
                <a:gd name="connsiteY2" fmla="*/ 500933 h 646762"/>
                <a:gd name="connsiteX3" fmla="*/ 232080 w 438814"/>
                <a:gd name="connsiteY3" fmla="*/ 636105 h 646762"/>
                <a:gd name="connsiteX4" fmla="*/ 438814 w 438814"/>
                <a:gd name="connsiteY4" fmla="*/ 628153 h 6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814" h="646762">
                  <a:moveTo>
                    <a:pt x="152567" y="0"/>
                  </a:moveTo>
                  <a:cubicBezTo>
                    <a:pt x="95582" y="25842"/>
                    <a:pt x="38598" y="51684"/>
                    <a:pt x="17395" y="135173"/>
                  </a:cubicBezTo>
                  <a:cubicBezTo>
                    <a:pt x="-3808" y="218662"/>
                    <a:pt x="-10434" y="417444"/>
                    <a:pt x="25347" y="500933"/>
                  </a:cubicBezTo>
                  <a:cubicBezTo>
                    <a:pt x="61128" y="584422"/>
                    <a:pt x="163169" y="614902"/>
                    <a:pt x="232080" y="636105"/>
                  </a:cubicBezTo>
                  <a:cubicBezTo>
                    <a:pt x="300991" y="657308"/>
                    <a:pt x="369902" y="642730"/>
                    <a:pt x="438814" y="628153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75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86536" y="1343233"/>
            <a:ext cx="41764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</a:t>
            </a:r>
            <a:r>
              <a:rPr lang="ko-KR" altLang="en-US" sz="1050" dirty="0"/>
              <a:t>합</a:t>
            </a:r>
            <a:r>
              <a:rPr lang="en-US" altLang="ko-KR" sz="1050" dirty="0"/>
              <a:t>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&gt;310&lt;/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&gt;249&lt;/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황기태</a:t>
            </a:r>
            <a:r>
              <a:rPr lang="en-US" altLang="ko-KR" sz="1050" dirty="0"/>
              <a:t>&lt;/td&gt;&lt;td&gt;80&lt;/td&gt;&lt;td&gt;70&lt;/td&gt;&lt;/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이재문</a:t>
            </a:r>
            <a:r>
              <a:rPr lang="en-US" altLang="ko-KR" sz="1050" dirty="0"/>
              <a:t>&lt;/td&gt;&lt;td&gt;95&lt;/td&gt;&lt;td&gt;99&lt;/td&gt;&lt;/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이병은</a:t>
            </a:r>
            <a:r>
              <a:rPr lang="en-US" altLang="ko-KR" sz="1050" dirty="0"/>
              <a:t>&lt;/td&gt;&lt;td&gt;85&lt;/td&gt;&lt;td&gt;90&lt;/td&gt;&lt;/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김남윤</a:t>
            </a:r>
            <a:r>
              <a:rPr lang="en-US" altLang="ko-KR" sz="1050" dirty="0"/>
              <a:t>&lt;/td&gt;&lt;td&gt;50&lt;/td&gt;&lt;td&gt;40&lt;/td&gt;&lt;/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&lt;/table&gt; 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22" y="3212976"/>
            <a:ext cx="3143078" cy="33733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5-10 </a:t>
            </a:r>
            <a:r>
              <a:rPr lang="ko-KR" altLang="en-US" dirty="0"/>
              <a:t>마우스가 올라오면 행의 배경색이 변하는 표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730" y="1359883"/>
            <a:ext cx="4104456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표 응용 </a:t>
            </a:r>
            <a:r>
              <a:rPr lang="en-US" altLang="ko-KR" sz="1000" dirty="0"/>
              <a:t>1&lt;/title&gt;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table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이중 테두리 제거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border-collapse : collapse;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td,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th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text-align : left;</a:t>
            </a:r>
          </a:p>
          <a:p>
            <a:pPr defTabSz="180000"/>
            <a:r>
              <a:rPr lang="en-US" altLang="ko-KR" sz="1000" dirty="0"/>
              <a:t>	padding : 5px;</a:t>
            </a:r>
          </a:p>
          <a:p>
            <a:pPr defTabSz="180000"/>
            <a:r>
              <a:rPr lang="en-US" altLang="ko-KR" sz="1000" dirty="0"/>
              <a:t>	height : 15px; 	</a:t>
            </a:r>
          </a:p>
          <a:p>
            <a:pPr defTabSz="180000"/>
            <a:r>
              <a:rPr lang="en-US" altLang="ko-KR" sz="1000" dirty="0"/>
              <a:t>	width : 100px;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thead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tfoot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  <a:r>
              <a:rPr lang="ko-KR" altLang="en-US" sz="1000" dirty="0"/>
              <a:t>의 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darkgray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color : yellow;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tr:nth-child</a:t>
            </a:r>
            <a:r>
              <a:rPr lang="en-US" altLang="ko-KR" sz="1000" b="1" dirty="0"/>
              <a:t>(even) { </a:t>
            </a:r>
            <a:r>
              <a:rPr lang="en-US" altLang="ko-KR" sz="1000" dirty="0"/>
              <a:t>/* </a:t>
            </a:r>
            <a:r>
              <a:rPr lang="ko-KR" altLang="en-US" sz="1000" dirty="0"/>
              <a:t>짝수 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  <a:r>
              <a:rPr lang="ko-KR" altLang="en-US" sz="1000" dirty="0"/>
              <a:t>에 적용*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tr:hover</a:t>
            </a:r>
            <a:r>
              <a:rPr lang="en-US" altLang="ko-KR" sz="1000" b="1" dirty="0"/>
              <a:t> {</a:t>
            </a:r>
          </a:p>
          <a:p>
            <a:pPr defTabSz="180000"/>
            <a:r>
              <a:rPr lang="en-US" altLang="ko-KR" sz="1000" dirty="0"/>
              <a:t>	background : pink;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&lt;h3&gt;2017</a:t>
            </a:r>
            <a:r>
              <a:rPr lang="ko-KR" altLang="en-US" sz="1000" dirty="0"/>
              <a:t>년 </a:t>
            </a:r>
            <a:r>
              <a:rPr lang="en-US" altLang="ko-KR" sz="1000" dirty="0"/>
              <a:t>1</a:t>
            </a:r>
            <a:r>
              <a:rPr lang="ko-KR" altLang="en-US" sz="1000" dirty="0"/>
              <a:t>학기 성적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&lt;table&gt;</a:t>
            </a:r>
          </a:p>
          <a:p>
            <a:pPr defTabSz="180000"/>
            <a:r>
              <a:rPr lang="en-US" altLang="ko-KR" sz="1000" dirty="0"/>
              <a:t>	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	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이름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&gt;HTML&lt;/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&gt;CSS&lt;/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&lt;/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283968" y="5301208"/>
            <a:ext cx="1224135" cy="576064"/>
          </a:xfrm>
          <a:prstGeom prst="wedgeRoundRectCallout">
            <a:avLst>
              <a:gd name="adj1" fmla="val 67505"/>
              <a:gd name="adj2" fmla="val -451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마우스가 올라오면 배경색이 </a:t>
            </a:r>
            <a:r>
              <a:rPr lang="en-US" altLang="ko-KR" sz="1000" dirty="0">
                <a:solidFill>
                  <a:schemeClr val="tx1"/>
                </a:solidFill>
              </a:rPr>
              <a:t>pink</a:t>
            </a:r>
            <a:r>
              <a:rPr lang="ko-KR" altLang="en-US" sz="1000" dirty="0">
                <a:solidFill>
                  <a:schemeClr val="tx1"/>
                </a:solidFill>
              </a:rPr>
              <a:t>으로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변함</a:t>
            </a:r>
          </a:p>
        </p:txBody>
      </p:sp>
    </p:spTree>
    <p:extLst>
      <p:ext uri="{BB962C8B-B14F-4D97-AF65-F5344CB8AC3E}">
        <p14:creationId xmlns:p14="http://schemas.microsoft.com/office/powerpoint/2010/main" val="74000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2694F-0F9E-F11E-6F82-A85A8D4C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D5D7826-A6F3-DE57-D8A5-A68A47AB76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99944"/>
            <a:ext cx="2772162" cy="365811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C6C96-ADDE-E0C4-CCD0-E2BDDF88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157DAF-379C-AC0C-B3DD-BD15E731B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77" y="1662030"/>
            <a:ext cx="2600688" cy="3581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E38421-D748-90D0-5015-B27F10963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/>
          <a:stretch/>
        </p:blipFill>
        <p:spPr>
          <a:xfrm>
            <a:off x="6172223" y="1638050"/>
            <a:ext cx="2600688" cy="3677163"/>
          </a:xfrm>
          <a:prstGeom prst="rect">
            <a:avLst/>
          </a:prstGeom>
        </p:spPr>
      </p:pic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3D884653-B299-E06D-350F-FAFA4C7DAF3C}"/>
              </a:ext>
            </a:extLst>
          </p:cNvPr>
          <p:cNvSpPr/>
          <p:nvPr/>
        </p:nvSpPr>
        <p:spPr>
          <a:xfrm rot="16200000">
            <a:off x="5898691" y="3706707"/>
            <a:ext cx="547063" cy="3701411"/>
          </a:xfrm>
          <a:prstGeom prst="leftBrace">
            <a:avLst>
              <a:gd name="adj1" fmla="val 8333"/>
              <a:gd name="adj2" fmla="val 48686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EA4E9-0DE4-136D-D363-4BD0B53B2CFA}"/>
              </a:ext>
            </a:extLst>
          </p:cNvPr>
          <p:cNvSpPr txBox="1"/>
          <p:nvPr/>
        </p:nvSpPr>
        <p:spPr>
          <a:xfrm>
            <a:off x="5797627" y="5883857"/>
            <a:ext cx="86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02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폼 꾸미기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( input[type=text] )</a:t>
            </a:r>
            <a:r>
              <a:rPr lang="ko-KR" altLang="en-US" dirty="0"/>
              <a:t>로 폼 요소의 글자 색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 input[type=text] )</a:t>
            </a:r>
            <a:r>
              <a:rPr lang="ko-KR" altLang="en-US" dirty="0"/>
              <a:t>로 폼 요소의 테두리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9001769" y="3340431"/>
            <a:ext cx="167084" cy="28287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25490" y="1870828"/>
            <a:ext cx="6394529" cy="1475853"/>
            <a:chOff x="1325490" y="2049815"/>
            <a:chExt cx="6394529" cy="1475853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5490" y="2756973"/>
              <a:ext cx="3741490" cy="677585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&lt;label&gt;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 : &lt;input type="text" placeholder="Elvis"&gt;</a:t>
              </a:r>
            </a:p>
            <a:p>
              <a:pPr defTabSz="180000"/>
              <a:r>
                <a:rPr lang="en-US" altLang="ko-KR" sz="1200" dirty="0"/>
                <a:t>&lt;/label&gt;</a:t>
              </a:r>
              <a:endParaRPr lang="ko-KR" altLang="en-US" sz="12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31640" y="2049815"/>
              <a:ext cx="3741490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input[type=text] { </a:t>
              </a:r>
            </a:p>
            <a:p>
              <a:pPr defTabSz="180000"/>
              <a:r>
                <a:rPr lang="en-US" altLang="ko-KR" sz="1200" dirty="0"/>
                <a:t>	color : red;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178" y="3053915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자유형 3"/>
            <p:cNvSpPr/>
            <p:nvPr/>
          </p:nvSpPr>
          <p:spPr>
            <a:xfrm>
              <a:off x="6459918" y="2862780"/>
              <a:ext cx="125380" cy="349923"/>
            </a:xfrm>
            <a:custGeom>
              <a:avLst/>
              <a:gdLst>
                <a:gd name="connsiteX0" fmla="*/ 228600 w 228600"/>
                <a:gd name="connsiteY0" fmla="*/ 0 h 269421"/>
                <a:gd name="connsiteX1" fmla="*/ 187778 w 228600"/>
                <a:gd name="connsiteY1" fmla="*/ 216353 h 269421"/>
                <a:gd name="connsiteX2" fmla="*/ 0 w 228600"/>
                <a:gd name="connsiteY2" fmla="*/ 269421 h 26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69421">
                  <a:moveTo>
                    <a:pt x="228600" y="0"/>
                  </a:moveTo>
                  <a:cubicBezTo>
                    <a:pt x="227239" y="85725"/>
                    <a:pt x="225878" y="171450"/>
                    <a:pt x="187778" y="216353"/>
                  </a:cubicBezTo>
                  <a:cubicBezTo>
                    <a:pt x="149678" y="261256"/>
                    <a:pt x="74839" y="265338"/>
                    <a:pt x="0" y="269421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78" y="4738778"/>
            <a:ext cx="2374290" cy="511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1292407" y="5516930"/>
            <a:ext cx="3741490" cy="677585"/>
          </a:xfrm>
          <a:prstGeom prst="roundRect">
            <a:avLst>
              <a:gd name="adj" fmla="val 837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&lt;label&gt;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이름</a:t>
            </a:r>
            <a:r>
              <a:rPr lang="en-US" altLang="ko-KR" sz="1200" dirty="0"/>
              <a:t> : &lt;input type="text" placeholder="Elvis"&gt;</a:t>
            </a:r>
          </a:p>
          <a:p>
            <a:pPr defTabSz="180000"/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25490" y="4679534"/>
            <a:ext cx="3741490" cy="847070"/>
          </a:xfrm>
          <a:prstGeom prst="roundRect">
            <a:avLst>
              <a:gd name="adj" fmla="val 467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input[type=text] { </a:t>
            </a:r>
          </a:p>
          <a:p>
            <a:pPr defTabSz="180000"/>
            <a:r>
              <a:rPr lang="en-US" altLang="ko-KR" sz="1200" dirty="0"/>
              <a:t>	border : 2px solid </a:t>
            </a:r>
            <a:r>
              <a:rPr lang="en-US" altLang="ko-KR" sz="1200" dirty="0" err="1"/>
              <a:t>skyblue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border-radius : 5px;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3453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폼 꾸미기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폼</a:t>
            </a:r>
            <a:r>
              <a:rPr lang="en-US" altLang="ko-KR" dirty="0"/>
              <a:t> </a:t>
            </a:r>
            <a:r>
              <a:rPr lang="ko-KR" altLang="en-US" dirty="0"/>
              <a:t>요소에 마우스 처리</a:t>
            </a:r>
            <a:endParaRPr lang="en-US" altLang="ko-KR" dirty="0"/>
          </a:p>
          <a:p>
            <a:pPr lvl="2"/>
            <a:r>
              <a:rPr lang="ko-KR" altLang="en-US" dirty="0"/>
              <a:t>마우스가 올라올 때</a:t>
            </a:r>
            <a:r>
              <a:rPr lang="en-US" altLang="ko-KR" dirty="0"/>
              <a:t>, ( :hover 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포커스를 받을 때</a:t>
            </a:r>
            <a:r>
              <a:rPr lang="en-US" altLang="ko-KR" dirty="0"/>
              <a:t>, ( :focus 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502538" y="4774691"/>
            <a:ext cx="6381830" cy="1246597"/>
            <a:chOff x="998482" y="4345534"/>
            <a:chExt cx="6381830" cy="124659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98482" y="4452530"/>
              <a:ext cx="2997454" cy="941189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dirty="0"/>
                <a:t>input[type=text]:focus { </a:t>
              </a:r>
            </a:p>
            <a:p>
              <a:pPr defTabSz="180000"/>
              <a:r>
                <a:rPr lang="en-US" altLang="ko-KR" dirty="0"/>
                <a:t>	font-size : 120%; </a:t>
              </a:r>
            </a:p>
            <a:p>
              <a:pPr defTabSz="180000"/>
              <a:r>
                <a:rPr lang="en-US" altLang="ko-KR" dirty="0"/>
                <a:t>}</a:t>
              </a:r>
              <a:endParaRPr lang="ko-KR" altLang="en-US" dirty="0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10" y="434553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41" y="514010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아래쪽 화살표 12"/>
            <p:cNvSpPr/>
            <p:nvPr/>
          </p:nvSpPr>
          <p:spPr>
            <a:xfrm>
              <a:off x="5719961" y="4838177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84850" y="2207295"/>
            <a:ext cx="6341996" cy="1788259"/>
            <a:chOff x="908439" y="4642681"/>
            <a:chExt cx="6341996" cy="178825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08439" y="4642681"/>
              <a:ext cx="2942164" cy="1788259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dirty="0"/>
                <a:t>input[type=text] { </a:t>
              </a:r>
            </a:p>
            <a:p>
              <a:pPr defTabSz="180000"/>
              <a:r>
                <a:rPr lang="en-US" altLang="ko-KR" dirty="0"/>
                <a:t>	color : red;</a:t>
              </a:r>
            </a:p>
            <a:p>
              <a:pPr defTabSz="180000"/>
              <a:r>
                <a:rPr lang="en-US" altLang="ko-KR" dirty="0"/>
                <a:t>}</a:t>
              </a:r>
              <a:endParaRPr lang="ko-KR" altLang="en-US" dirty="0"/>
            </a:p>
            <a:p>
              <a:pPr defTabSz="180000"/>
              <a:r>
                <a:rPr lang="en-US" altLang="ko-KR" dirty="0"/>
                <a:t>input[type=text]:hover {</a:t>
              </a:r>
            </a:p>
            <a:p>
              <a:pPr defTabSz="180000"/>
              <a:r>
                <a:rPr lang="en-US" altLang="ko-KR" dirty="0"/>
                <a:t>	background : </a:t>
              </a:r>
              <a:r>
                <a:rPr lang="en-US" altLang="ko-KR" dirty="0" err="1"/>
                <a:t>aliceblue</a:t>
              </a:r>
              <a:r>
                <a:rPr lang="en-US" altLang="ko-KR" dirty="0"/>
                <a:t>; </a:t>
              </a:r>
            </a:p>
            <a:p>
              <a:pPr defTabSz="180000"/>
              <a:r>
                <a:rPr lang="en-US" altLang="ko-KR" dirty="0"/>
                <a:t>}</a:t>
              </a:r>
              <a:endParaRPr lang="ko-KR" altLang="en-US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94" y="4642681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" name="아래쪽 화살표 18"/>
            <p:cNvSpPr/>
            <p:nvPr/>
          </p:nvSpPr>
          <p:spPr>
            <a:xfrm>
              <a:off x="5611658" y="5163022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455" y="5477527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2700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412776"/>
            <a:ext cx="5328592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폼 스타일 주기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input[type=text] { </a:t>
            </a:r>
            <a:r>
              <a:rPr lang="en-US" altLang="ko-KR" sz="1000" dirty="0"/>
              <a:t>/* text </a:t>
            </a:r>
            <a:r>
              <a:rPr lang="ko-KR" altLang="en-US" sz="1000" dirty="0"/>
              <a:t>창에만 적용 *</a:t>
            </a:r>
            <a:r>
              <a:rPr lang="en-US" altLang="ko-KR" sz="1000" dirty="0"/>
              <a:t>/</a:t>
            </a:r>
            <a:endParaRPr lang="en-US" altLang="ko-KR" sz="1000" b="1" dirty="0"/>
          </a:p>
          <a:p>
            <a:pPr defTabSz="180000"/>
            <a:r>
              <a:rPr lang="en-US" altLang="ko-KR" sz="1000" dirty="0"/>
              <a:t>	color : red;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input:hover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textarea:hover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</a:t>
            </a:r>
            <a:r>
              <a:rPr lang="ko-KR" altLang="en-US" sz="1000" dirty="0"/>
              <a:t>마우스 올라 올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input[type=text]:focus, input[type=email]:focus { </a:t>
            </a:r>
            <a:r>
              <a:rPr lang="en-US" altLang="ko-KR" sz="1000" dirty="0"/>
              <a:t>/* </a:t>
            </a:r>
            <a:r>
              <a:rPr lang="ko-KR" altLang="en-US" sz="1000" dirty="0"/>
              <a:t>포커스 받을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font-size : 120%;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{</a:t>
            </a:r>
          </a:p>
          <a:p>
            <a:pPr defTabSz="180000"/>
            <a:r>
              <a:rPr lang="en-US" altLang="ko-KR" sz="1000" dirty="0"/>
              <a:t>	display : block; /* </a:t>
            </a:r>
            <a:r>
              <a:rPr lang="ko-KR" altLang="en-US" sz="1000" dirty="0"/>
              <a:t>새 라인에서 시작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padding 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span {</a:t>
            </a:r>
          </a:p>
          <a:p>
            <a:pPr defTabSz="180000"/>
            <a:r>
              <a:rPr lang="en-US" altLang="ko-KR" sz="1000" dirty="0"/>
              <a:t>	display : inline-block;</a:t>
            </a:r>
          </a:p>
          <a:p>
            <a:pPr defTabSz="180000"/>
            <a:r>
              <a:rPr lang="en-US" altLang="ko-KR" sz="1000" dirty="0"/>
              <a:t>	width : 90px;</a:t>
            </a:r>
          </a:p>
          <a:p>
            <a:pPr defTabSz="180000"/>
            <a:r>
              <a:rPr lang="en-US" altLang="ko-KR" sz="1000" dirty="0"/>
              <a:t>	text-align : right;</a:t>
            </a:r>
          </a:p>
          <a:p>
            <a:pPr defTabSz="180000"/>
            <a:r>
              <a:rPr lang="en-US" altLang="ko-KR" sz="1000" dirty="0"/>
              <a:t>	padding 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&lt;h3&gt;CONTACT US&lt;/h3&gt;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&lt;form&gt;</a:t>
            </a:r>
          </a:p>
          <a:p>
            <a:pPr defTabSz="180000"/>
            <a:r>
              <a:rPr lang="en-US" altLang="ko-KR" sz="1000" dirty="0"/>
              <a:t>	&lt;label&gt;</a:t>
            </a:r>
          </a:p>
          <a:p>
            <a:pPr defTabSz="180000"/>
            <a:r>
              <a:rPr lang="en-US" altLang="ko-KR" sz="1000" dirty="0"/>
              <a:t>		&lt;span&gt;Name&lt;/span&gt;&lt;input type="text" placeholder="Elvis"&gt;&lt;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&lt;/label&gt;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49511" y="1496817"/>
            <a:ext cx="5760640" cy="1869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&lt;span&gt;Email&lt;/span&gt;&lt;input type="email" placeholder="elvis@graceland.com"&gt;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&lt;span&gt;Comment&lt;/span&gt;&lt;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 placeholder="</a:t>
            </a:r>
            <a:r>
              <a:rPr lang="ko-KR" altLang="en-US" sz="1050" dirty="0"/>
              <a:t>메시지를 남겨주세요</a:t>
            </a:r>
            <a:r>
              <a:rPr lang="en-US" altLang="ko-KR" sz="1050" dirty="0"/>
              <a:t>"&gt;&lt;/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&lt;span&gt;&lt;/span&gt;&lt;input type="submit" value="submit"&gt;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&lt;/form&gt;</a:t>
            </a:r>
          </a:p>
          <a:p>
            <a:pPr defTabSz="180000"/>
            <a:r>
              <a:rPr lang="en-US" altLang="ko-KR" sz="1050" dirty="0"/>
              <a:t>&lt;/body&gt;&lt;/html&gt;</a:t>
            </a:r>
            <a:endParaRPr lang="ko-KR" altLang="en-US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5-11 </a:t>
            </a:r>
            <a:r>
              <a:rPr lang="ko-KR" altLang="en-US" dirty="0"/>
              <a:t>스타일로 폼 꾸미기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645024"/>
            <a:ext cx="3123079" cy="294526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sp>
        <p:nvSpPr>
          <p:cNvPr id="6" name="모서리가 둥근 사각형 설명선 5"/>
          <p:cNvSpPr/>
          <p:nvPr/>
        </p:nvSpPr>
        <p:spPr>
          <a:xfrm>
            <a:off x="7568620" y="5371795"/>
            <a:ext cx="1497632" cy="608782"/>
          </a:xfrm>
          <a:prstGeom prst="wedgeRoundRectCallout">
            <a:avLst>
              <a:gd name="adj1" fmla="val -42133"/>
              <a:gd name="adj2" fmla="val -816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마우스가 올라가면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배경색이 </a:t>
            </a:r>
            <a:r>
              <a:rPr lang="en-US" altLang="ko-KR" sz="1000" dirty="0" err="1">
                <a:solidFill>
                  <a:schemeClr val="tx1"/>
                </a:solidFill>
              </a:rPr>
              <a:t>aliceblue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 바뀜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43450" y="4507698"/>
            <a:ext cx="1761274" cy="410013"/>
          </a:xfrm>
          <a:prstGeom prst="wedgeRoundRectCallout">
            <a:avLst>
              <a:gd name="adj1" fmla="val -48854"/>
              <a:gd name="adj2" fmla="val 895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포커스를 받으면 글자 크기는 </a:t>
            </a:r>
            <a:r>
              <a:rPr lang="en-US" altLang="ko-KR" sz="1000" dirty="0">
                <a:solidFill>
                  <a:schemeClr val="tx1"/>
                </a:solidFill>
              </a:rPr>
              <a:t>120%</a:t>
            </a:r>
            <a:r>
              <a:rPr lang="ko-KR" altLang="en-US" sz="1000" dirty="0">
                <a:solidFill>
                  <a:schemeClr val="tx1"/>
                </a:solidFill>
              </a:rPr>
              <a:t> 커짐</a:t>
            </a:r>
          </a:p>
        </p:txBody>
      </p:sp>
    </p:spTree>
    <p:extLst>
      <p:ext uri="{BB962C8B-B14F-4D97-AF65-F5344CB8AC3E}">
        <p14:creationId xmlns:p14="http://schemas.microsoft.com/office/powerpoint/2010/main" val="1267578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3C029-614D-37D6-2A4C-56DD48A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D288A527-0E8C-4716-178B-E0ABDAE4D08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5" y="1412776"/>
            <a:ext cx="3886742" cy="263879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703EC-FB9F-697A-D876-E9BE2EAA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5B6A549-8D3D-69C3-CBC6-566EA42A1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52" y="1384197"/>
            <a:ext cx="3877216" cy="2667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99DA3-E701-2EC4-B19D-C329AFF9E100}"/>
              </a:ext>
            </a:extLst>
          </p:cNvPr>
          <p:cNvSpPr txBox="1"/>
          <p:nvPr/>
        </p:nvSpPr>
        <p:spPr>
          <a:xfrm>
            <a:off x="6129825" y="427029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93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 박스와 </a:t>
            </a:r>
            <a:r>
              <a:rPr lang="ko-KR" altLang="en-US" dirty="0" err="1"/>
              <a:t>인라인</a:t>
            </a:r>
            <a:r>
              <a:rPr lang="ko-KR" altLang="en-US" dirty="0"/>
              <a:t> 박스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42FE0B0-8B0E-887F-08C6-339DA984E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81"/>
          <a:stretch/>
        </p:blipFill>
        <p:spPr>
          <a:xfrm>
            <a:off x="179512" y="1614701"/>
            <a:ext cx="3168352" cy="28944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DD648F-3A17-C8EE-7C95-853D8BB73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37"/>
          <a:stretch/>
        </p:blipFill>
        <p:spPr>
          <a:xfrm>
            <a:off x="3563888" y="1614701"/>
            <a:ext cx="5155906" cy="3345819"/>
          </a:xfrm>
          <a:prstGeom prst="rect">
            <a:avLst/>
          </a:prstGeom>
        </p:spPr>
      </p:pic>
      <p:sp>
        <p:nvSpPr>
          <p:cNvPr id="17" name="모서리가 둥근 직사각형 4">
            <a:extLst>
              <a:ext uri="{FF2B5EF4-FFF2-40B4-BE49-F238E27FC236}">
                <a16:creationId xmlns:a16="http://schemas.microsoft.com/office/drawing/2014/main" id="{8B94E3F7-6A10-7179-6BEE-FFB54778110A}"/>
              </a:ext>
            </a:extLst>
          </p:cNvPr>
          <p:cNvSpPr/>
          <p:nvPr/>
        </p:nvSpPr>
        <p:spPr>
          <a:xfrm>
            <a:off x="3563888" y="5105693"/>
            <a:ext cx="5328591" cy="665083"/>
          </a:xfrm>
          <a:prstGeom prst="roundRect">
            <a:avLst>
              <a:gd name="adj" fmla="val 618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  <a:endParaRPr lang="ko-KR" altLang="en-US" sz="1200" dirty="0"/>
          </a:p>
        </p:txBody>
      </p:sp>
      <p:sp>
        <p:nvSpPr>
          <p:cNvPr id="18" name="모서리가 둥근 직사각형 5">
            <a:extLst>
              <a:ext uri="{FF2B5EF4-FFF2-40B4-BE49-F238E27FC236}">
                <a16:creationId xmlns:a16="http://schemas.microsoft.com/office/drawing/2014/main" id="{AD2070DD-9EE7-679B-A5C7-C83052DBAB91}"/>
              </a:ext>
            </a:extLst>
          </p:cNvPr>
          <p:cNvSpPr/>
          <p:nvPr/>
        </p:nvSpPr>
        <p:spPr>
          <a:xfrm>
            <a:off x="424206" y="4727367"/>
            <a:ext cx="2294373" cy="1054953"/>
          </a:xfrm>
          <a:prstGeom prst="roundRect">
            <a:avLst>
              <a:gd name="adj" fmla="val 7206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&lt;div&gt;DIV&lt;/div&gt;</a:t>
            </a:r>
          </a:p>
          <a:p>
            <a:r>
              <a:rPr lang="en-US" altLang="ko-KR" sz="2000" dirty="0"/>
              <a:t>&lt;div&gt;DIV&lt;/div&gt;</a:t>
            </a:r>
          </a:p>
          <a:p>
            <a:r>
              <a:rPr lang="en-US" altLang="ko-KR" sz="2000" dirty="0"/>
              <a:t>&lt;div&gt;DIV&lt;/div&gt;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028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9" name="제목 2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ko-KR" altLang="en-US" dirty="0"/>
              <a:t>박스의 유형 제어 </a:t>
            </a:r>
            <a:r>
              <a:rPr lang="en-US" altLang="ko-KR" dirty="0"/>
              <a:t>: display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4181"/>
          <a:stretch/>
        </p:blipFill>
        <p:spPr>
          <a:xfrm>
            <a:off x="877050" y="989143"/>
            <a:ext cx="7389900" cy="2425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35" y="3590752"/>
            <a:ext cx="8722382" cy="30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863" y="2348879"/>
            <a:ext cx="2569943" cy="38639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dirty="0"/>
            </a:br>
            <a:r>
              <a:rPr lang="ko-KR" altLang="en-US" dirty="0"/>
              <a:t>예제 </a:t>
            </a:r>
            <a:r>
              <a:rPr lang="en-US" altLang="ko-KR" dirty="0"/>
              <a:t>5–1 display </a:t>
            </a:r>
            <a:r>
              <a:rPr lang="ko-KR" altLang="en-US" dirty="0" err="1"/>
              <a:t>프로퍼티로</a:t>
            </a:r>
            <a:r>
              <a:rPr lang="ko-KR" altLang="en-US" dirty="0"/>
              <a:t> 박스 유형 설정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484784"/>
            <a:ext cx="4192910" cy="504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&lt;html&gt;&lt;head&gt;&lt;title&gt;display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div {</a:t>
            </a:r>
          </a:p>
          <a:p>
            <a:pPr defTabSz="180000"/>
            <a:r>
              <a:rPr lang="en-US" altLang="ko-KR" sz="1200" dirty="0"/>
              <a:t>	border : 2px solid </a:t>
            </a:r>
            <a:r>
              <a:rPr lang="en-US" altLang="ko-KR" sz="1200" dirty="0" err="1"/>
              <a:t>yellowgreen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color : blue;</a:t>
            </a:r>
          </a:p>
          <a:p>
            <a:pPr defTabSz="180000"/>
            <a:r>
              <a:rPr lang="en-US" altLang="ko-KR" sz="1200" dirty="0"/>
              <a:t>	background 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span {</a:t>
            </a:r>
          </a:p>
          <a:p>
            <a:pPr defTabSz="180000"/>
            <a:r>
              <a:rPr lang="en-US" altLang="ko-KR" sz="1200" dirty="0"/>
              <a:t>	border : 3px dotted red;</a:t>
            </a:r>
          </a:p>
          <a:p>
            <a:pPr defTabSz="180000"/>
            <a:r>
              <a:rPr lang="en-US" altLang="ko-KR" sz="1200" dirty="0"/>
              <a:t>	background : yellow;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/>
              <a:t>인라인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인라인</a:t>
            </a:r>
            <a:r>
              <a:rPr lang="ko-KR" altLang="en-US" sz="1200" dirty="0"/>
              <a:t> 블록</a:t>
            </a:r>
            <a:r>
              <a:rPr lang="en-US" altLang="ko-KR" sz="1200" dirty="0"/>
              <a:t>, </a:t>
            </a:r>
            <a:r>
              <a:rPr lang="ko-KR" altLang="en-US" sz="1200" dirty="0"/>
              <a:t>블록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display:none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div(none)&lt;/div&gt;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div(inline)&lt;/div&gt;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display:inline-block</a:t>
            </a:r>
            <a:r>
              <a:rPr lang="en-US" altLang="ko-KR" sz="1200" b="1" dirty="0"/>
              <a:t>; height:50px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div(inline-block)&lt;/div&gt;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&lt;div&gt;div&lt;span style="</a:t>
            </a:r>
            <a:r>
              <a:rPr lang="en-US" altLang="ko-KR" sz="1200" b="1" dirty="0" err="1"/>
              <a:t>display:block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				span(block)&lt;/span&gt;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0427" y="3284983"/>
            <a:ext cx="1744083" cy="442674"/>
          </a:xfrm>
          <a:prstGeom prst="wedgeRoundRectCallout">
            <a:avLst>
              <a:gd name="adj1" fmla="val 79712"/>
              <a:gd name="adj2" fmla="val 69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display:none</a:t>
            </a:r>
            <a:r>
              <a:rPr lang="ko-KR" altLang="en-US" sz="1000" dirty="0"/>
              <a:t>으로 지정되어 텍스트가 보이지 않음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0810" y="5013175"/>
            <a:ext cx="1042349" cy="272415"/>
          </a:xfrm>
          <a:prstGeom prst="wedgeRoundRectCallout">
            <a:avLst>
              <a:gd name="adj1" fmla="val -60770"/>
              <a:gd name="adj2" fmla="val -837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height</a:t>
            </a:r>
            <a:r>
              <a:rPr lang="ko-KR" altLang="en-US" sz="1000" dirty="0"/>
              <a:t> </a:t>
            </a:r>
            <a:r>
              <a:rPr lang="en-US" altLang="ko-KR" sz="1000" dirty="0"/>
              <a:t>: 50px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679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5759-31F8-9819-51D7-30A4D7B5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32FB1-B2F6-47CE-B9A0-743494C91E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“div”</a:t>
            </a:r>
            <a:r>
              <a:rPr lang="ko-KR" altLang="en-US" dirty="0"/>
              <a:t>태그만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82EC2-21DA-7D46-A668-5A596A86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B81F63D-E0EE-2330-AA71-DA17DF73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58057"/>
            <a:ext cx="7417680" cy="30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329" y="1938471"/>
            <a:ext cx="2489179" cy="39281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5-8 overflow </a:t>
            </a:r>
            <a:r>
              <a:rPr lang="ko-KR" altLang="en-US" dirty="0" err="1"/>
              <a:t>프로퍼티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484784"/>
            <a:ext cx="457200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&lt;title&gt;overflow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p {</a:t>
            </a:r>
          </a:p>
          <a:p>
            <a:pPr defTabSz="180000"/>
            <a:r>
              <a:rPr lang="en-US" altLang="ko-KR" sz="1200" dirty="0">
                <a:latin typeface="+mj-lt"/>
              </a:rPr>
              <a:t>	width : 15em;</a:t>
            </a:r>
          </a:p>
          <a:p>
            <a:pPr defTabSz="180000"/>
            <a:r>
              <a:rPr lang="en-US" altLang="ko-KR" sz="1200" dirty="0">
                <a:latin typeface="+mj-lt"/>
              </a:rPr>
              <a:t>	height : 3em;</a:t>
            </a:r>
          </a:p>
          <a:p>
            <a:pPr defTabSz="180000"/>
            <a:r>
              <a:rPr lang="en-US" altLang="ko-KR" sz="1200" dirty="0">
                <a:latin typeface="+mj-lt"/>
              </a:rPr>
              <a:t>	border : 1px solid </a:t>
            </a:r>
            <a:r>
              <a:rPr lang="en-US" altLang="ko-KR" sz="1200" dirty="0" err="1">
                <a:latin typeface="+mj-lt"/>
              </a:rPr>
              <a:t>lightgray</a:t>
            </a:r>
            <a:r>
              <a:rPr lang="en-US" altLang="ko-KR" sz="1200" dirty="0">
                <a:latin typeface="+mj-lt"/>
              </a:rPr>
              <a:t>;</a:t>
            </a:r>
          </a:p>
          <a:p>
            <a:pPr defTabSz="180000"/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.hidden { </a:t>
            </a:r>
            <a:r>
              <a:rPr lang="en-US" altLang="ko-KR" sz="1200" b="1" dirty="0">
                <a:latin typeface="+mj-lt"/>
              </a:rPr>
              <a:t>overflow : hidden;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.visible { </a:t>
            </a:r>
            <a:r>
              <a:rPr lang="en-US" altLang="ko-KR" sz="1200" b="1" dirty="0">
                <a:latin typeface="+mj-lt"/>
              </a:rPr>
              <a:t>overflow : visible;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.scroll { </a:t>
            </a:r>
            <a:r>
              <a:rPr lang="en-US" altLang="ko-KR" sz="1200" b="1" dirty="0">
                <a:latin typeface="+mj-lt"/>
              </a:rPr>
              <a:t>overflow : scroll;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&lt;/style&gt;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&lt;h3&gt;overflow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</a:t>
            </a:r>
            <a:r>
              <a:rPr lang="en-US" altLang="ko-KR" sz="1200" dirty="0" err="1">
                <a:latin typeface="+mj-lt"/>
              </a:rPr>
              <a:t>hr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class="hidden"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hidden </a:t>
            </a:r>
            <a:r>
              <a:rPr lang="ko-KR" altLang="en-US" sz="1200" dirty="0">
                <a:latin typeface="+mj-lt"/>
              </a:rPr>
              <a:t>값을 적용하면 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박스를 넘어가는 내용이 잘려 보이지 않습니다</a:t>
            </a:r>
            <a:r>
              <a:rPr lang="en-US" altLang="ko-KR" sz="1200" dirty="0">
                <a:latin typeface="+mj-lt"/>
              </a:rPr>
              <a:t>.&lt;/p&gt;&lt;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class="visible"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visible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콘텐트가 박스를 넘어가서도 출력됩니다</a:t>
            </a:r>
            <a:r>
              <a:rPr lang="en-US" altLang="ko-KR" sz="1200" dirty="0">
                <a:latin typeface="+mj-lt"/>
              </a:rPr>
              <a:t>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class="scroll"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scroll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박스에 </a:t>
            </a:r>
            <a:r>
              <a:rPr lang="ko-KR" altLang="en-US" sz="1200" dirty="0" err="1">
                <a:latin typeface="+mj-lt"/>
              </a:rPr>
              <a:t>스크롤바를</a:t>
            </a:r>
            <a:r>
              <a:rPr lang="ko-KR" altLang="en-US" sz="1200" dirty="0">
                <a:latin typeface="+mj-lt"/>
              </a:rPr>
              <a:t> 붙여 출력합니다</a:t>
            </a:r>
            <a:r>
              <a:rPr lang="en-US" altLang="ko-KR" sz="12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&lt;/html&gt;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0959" y="3212976"/>
            <a:ext cx="1283024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hidden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380959" y="4128294"/>
            <a:ext cx="1232370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visible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726152"/>
            <a:ext cx="1171911" cy="280928"/>
          </a:xfrm>
          <a:prstGeom prst="wedgeRoundRectCallout">
            <a:avLst>
              <a:gd name="adj1" fmla="val 47923"/>
              <a:gd name="adj2" fmla="val -169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scroll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3592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리스트 꾸미기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8508"/>
          <a:stretch/>
        </p:blipFill>
        <p:spPr>
          <a:xfrm>
            <a:off x="540682" y="1988840"/>
            <a:ext cx="769701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019272"/>
            <a:ext cx="2520478" cy="25536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리스트</a:t>
            </a:r>
            <a:r>
              <a:rPr lang="en-US" altLang="ko-KR" dirty="0"/>
              <a:t> </a:t>
            </a:r>
            <a:r>
              <a:rPr lang="en-US" altLang="ko-KR" dirty="0" err="1"/>
              <a:t>꾸미기에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HTML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리스트 꾸미기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커피 메뉴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/>
              <a:t>	&lt;li&gt;Espresso&lt;/li&gt;</a:t>
            </a:r>
          </a:p>
          <a:p>
            <a:pPr defTabSz="180000"/>
            <a:r>
              <a:rPr lang="en-US" altLang="ko-KR" sz="1400" b="1" dirty="0"/>
              <a:t>	&lt;li&gt;Cappuccino&lt;/li&gt;</a:t>
            </a:r>
          </a:p>
          <a:p>
            <a:pPr defTabSz="180000"/>
            <a:r>
              <a:rPr lang="en-US" altLang="ko-KR" sz="1400" b="1" dirty="0"/>
              <a:t>	&lt;li&gt;Cafe Latte&lt;/li&gt;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340235" y="4063584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448246" y="4273486"/>
            <a:ext cx="108012" cy="504056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4747231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</a:t>
            </a:r>
            <a:r>
              <a:rPr lang="ko-KR" altLang="en-US" sz="1000" dirty="0" err="1"/>
              <a:t>마커</a:t>
            </a:r>
            <a:r>
              <a:rPr lang="en-US" altLang="ko-KR" sz="1000" dirty="0"/>
              <a:t>(marker)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4714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12899</TotalTime>
  <Words>2332</Words>
  <Application>Microsoft Office PowerPoint</Application>
  <PresentationFormat>화면 슬라이드 쇼(4:3)</PresentationFormat>
  <Paragraphs>438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HY나무L</vt:lpstr>
      <vt:lpstr>맑은 고딕</vt:lpstr>
      <vt:lpstr>휴먼편지체</vt:lpstr>
      <vt:lpstr>Wingdings</vt:lpstr>
      <vt:lpstr>Wingdings 2</vt:lpstr>
      <vt:lpstr>가을</vt:lpstr>
      <vt:lpstr>학습목표</vt:lpstr>
      <vt:lpstr>배치</vt:lpstr>
      <vt:lpstr>블록 박스와 인라인 박스</vt:lpstr>
      <vt:lpstr>PowerPoint 프레젠테이션</vt:lpstr>
      <vt:lpstr> 예제 5–1 display 프로퍼티로 박스 유형 설정 </vt:lpstr>
      <vt:lpstr>실습</vt:lpstr>
      <vt:lpstr>예제 5-8 overflow 프로퍼티 활용</vt:lpstr>
      <vt:lpstr>CSS3로 리스트 꾸미기</vt:lpstr>
      <vt:lpstr>리스트 꾸미기에 사용할 HTML 페이지</vt:lpstr>
      <vt:lpstr>리스트와 아이템에 배경색 입히기</vt:lpstr>
      <vt:lpstr>마커의 위치, ( list-style-position )</vt:lpstr>
      <vt:lpstr>마커 종류, ( list-style-type )</vt:lpstr>
      <vt:lpstr>이미지 마커, (  )</vt:lpstr>
      <vt:lpstr>실습</vt:lpstr>
      <vt:lpstr>예제 5-9 CSS3 스타일을 응용하여 리스트로 메뉴 만들기 </vt:lpstr>
      <vt:lpstr>CSS3로 표 꾸미기</vt:lpstr>
      <vt:lpstr>표 테두리 제어, ( border )</vt:lpstr>
      <vt:lpstr>셀 크기 제어, ( width height )</vt:lpstr>
      <vt:lpstr>셀 여백 및 정렬</vt:lpstr>
      <vt:lpstr>배경색과 테두리 효과</vt:lpstr>
      <vt:lpstr>줄무늬 만들기</vt:lpstr>
      <vt:lpstr>예제 5-10 마우스가 올라오면 행의 배경색이 변하는 표 만들기</vt:lpstr>
      <vt:lpstr>실습</vt:lpstr>
      <vt:lpstr>폼 꾸미기</vt:lpstr>
      <vt:lpstr>폼 꾸미기</vt:lpstr>
      <vt:lpstr>예제 5-11 스타일로 폼 꾸미기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강 인호</cp:lastModifiedBy>
  <cp:revision>520</cp:revision>
  <dcterms:created xsi:type="dcterms:W3CDTF">2011-08-27T14:53:28Z</dcterms:created>
  <dcterms:modified xsi:type="dcterms:W3CDTF">2022-10-19T01:19:02Z</dcterms:modified>
</cp:coreProperties>
</file>