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1"/>
  </p:notesMasterIdLst>
  <p:sldIdLst>
    <p:sldId id="323" r:id="rId2"/>
    <p:sldId id="324" r:id="rId3"/>
    <p:sldId id="259" r:id="rId4"/>
    <p:sldId id="325" r:id="rId5"/>
    <p:sldId id="326" r:id="rId6"/>
    <p:sldId id="329" r:id="rId7"/>
    <p:sldId id="327" r:id="rId8"/>
    <p:sldId id="263" r:id="rId9"/>
    <p:sldId id="309" r:id="rId10"/>
    <p:sldId id="265" r:id="rId11"/>
    <p:sldId id="266" r:id="rId12"/>
    <p:sldId id="267" r:id="rId13"/>
    <p:sldId id="269" r:id="rId14"/>
    <p:sldId id="328" r:id="rId15"/>
    <p:sldId id="270" r:id="rId16"/>
    <p:sldId id="310" r:id="rId17"/>
    <p:sldId id="331" r:id="rId18"/>
    <p:sldId id="332" r:id="rId19"/>
    <p:sldId id="330" r:id="rId20"/>
    <p:sldId id="275" r:id="rId21"/>
    <p:sldId id="276" r:id="rId22"/>
    <p:sldId id="277" r:id="rId23"/>
    <p:sldId id="278" r:id="rId24"/>
    <p:sldId id="333" r:id="rId25"/>
    <p:sldId id="335" r:id="rId26"/>
    <p:sldId id="334" r:id="rId27"/>
    <p:sldId id="289" r:id="rId28"/>
    <p:sldId id="318" r:id="rId29"/>
    <p:sldId id="337" r:id="rId30"/>
    <p:sldId id="336" r:id="rId31"/>
    <p:sldId id="280" r:id="rId32"/>
    <p:sldId id="281" r:id="rId33"/>
    <p:sldId id="282" r:id="rId34"/>
    <p:sldId id="284" r:id="rId35"/>
    <p:sldId id="338" r:id="rId36"/>
    <p:sldId id="339" r:id="rId37"/>
    <p:sldId id="294" r:id="rId38"/>
    <p:sldId id="302" r:id="rId39"/>
    <p:sldId id="34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7" autoAdjust="0"/>
    <p:restoredTop sz="94625" autoAdjust="0"/>
  </p:normalViewPr>
  <p:slideViewPr>
    <p:cSldViewPr>
      <p:cViewPr varScale="1">
        <p:scale>
          <a:sx n="122" d="100"/>
          <a:sy n="122" d="100"/>
        </p:scale>
        <p:origin x="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2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2023. 5. 15.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662F-50AC-20A5-A064-D8E40127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46679-45B7-C228-5D6A-0B743714D5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컬렉션과 제네릭</a:t>
            </a:r>
            <a:endParaRPr lang="en-US" altLang="ko-KR" dirty="0"/>
          </a:p>
          <a:p>
            <a:r>
              <a:rPr lang="en-US" altLang="ko-KR" dirty="0"/>
              <a:t>Vector&lt;E&gt; 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&lt;E&gt; </a:t>
            </a:r>
          </a:p>
          <a:p>
            <a:r>
              <a:rPr lang="en-US" altLang="ko-KR" dirty="0"/>
              <a:t>HashMap&lt;K,V&gt; </a:t>
            </a:r>
          </a:p>
          <a:p>
            <a:r>
              <a:rPr lang="en-US" altLang="ko-KR" dirty="0"/>
              <a:t>Iterator&lt;E&gt;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9B022-473D-B4CE-0948-14E437C4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2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514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237787" cy="484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7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7504" y="75982"/>
            <a:ext cx="377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03492"/>
            <a:ext cx="8140694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3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슬라이드 번호 개체 틀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05513"/>
            <a:ext cx="8507413" cy="332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437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Vector&lt;Integer&gt;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0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자동 </a:t>
            </a:r>
            <a:r>
              <a:rPr lang="ko-KR" altLang="en-US" dirty="0" err="1"/>
              <a:t>박싱</a:t>
            </a:r>
            <a:r>
              <a:rPr lang="en-US" altLang="ko-KR" dirty="0"/>
              <a:t>/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1"/>
            <a:r>
              <a:rPr lang="ko-KR" altLang="en-US" sz="1600" dirty="0"/>
              <a:t>기본 타입 데이터를 </a:t>
            </a:r>
            <a:r>
              <a:rPr lang="en-US" altLang="ko-KR" sz="1600" dirty="0"/>
              <a:t>Wrapper </a:t>
            </a:r>
            <a:r>
              <a:rPr lang="ko-KR" altLang="en-US" sz="1600" dirty="0"/>
              <a:t>객체로 만들어 삽입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컬렉션으로부터 요소를 얻어올 때</a:t>
            </a:r>
            <a:r>
              <a:rPr lang="en-US" altLang="ko-KR" sz="1600" dirty="0"/>
              <a:t>, Wrapper </a:t>
            </a:r>
            <a:r>
              <a:rPr lang="ko-KR" altLang="en-US" sz="1600" dirty="0"/>
              <a:t>클래스로 캐스팅 필요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en-US" altLang="ko-KR" sz="1800" dirty="0"/>
          </a:p>
          <a:p>
            <a:r>
              <a:rPr lang="en-US" altLang="ko-KR" sz="1800" dirty="0"/>
              <a:t>JDK 1.5</a:t>
            </a:r>
            <a:r>
              <a:rPr lang="ko-KR" altLang="en-US" sz="1800" dirty="0"/>
              <a:t>부터</a:t>
            </a:r>
            <a:endParaRPr lang="en-US" altLang="ko-KR" sz="1800" dirty="0"/>
          </a:p>
          <a:p>
            <a:pPr lvl="1"/>
            <a:r>
              <a:rPr lang="ko-KR" altLang="en-US" sz="1600" dirty="0"/>
              <a:t>자동 </a:t>
            </a:r>
            <a:r>
              <a:rPr lang="ko-KR" altLang="en-US" sz="1600" dirty="0" err="1"/>
              <a:t>박싱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언박싱이</a:t>
            </a:r>
            <a:r>
              <a:rPr lang="ko-KR" altLang="en-US" sz="1600" dirty="0"/>
              <a:t> 작동하여 기본 타입 값 삽입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타입 매개 변수를 기본 타입으로 구체화할 수는 없음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12782" y="2094528"/>
            <a:ext cx="3955285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Vector&lt;Integer&gt;();</a:t>
            </a:r>
          </a:p>
          <a:p>
            <a:r>
              <a:rPr lang="en-US" altLang="ko-KR" sz="1400" dirty="0"/>
              <a:t>v.add(</a:t>
            </a:r>
            <a:r>
              <a:rPr lang="en-US" altLang="ko-KR" sz="1400" b="1" dirty="0">
                <a:solidFill>
                  <a:srgbClr val="7030A0"/>
                </a:solidFill>
              </a:rPr>
              <a:t>Integer.valueOf(4)</a:t>
            </a:r>
            <a:r>
              <a:rPr lang="en-US" altLang="ko-KR" sz="1400" dirty="0"/>
              <a:t>);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5021" y="3095382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Integer n = (</a:t>
            </a:r>
            <a:r>
              <a:rPr lang="en-US" altLang="ko-KR" sz="1400" b="1" dirty="0">
                <a:solidFill>
                  <a:srgbClr val="7030A0"/>
                </a:solidFill>
              </a:rPr>
              <a:t>Integer</a:t>
            </a:r>
            <a:r>
              <a:rPr lang="en-US" altLang="ko-KR" sz="1400" dirty="0"/>
              <a:t>)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</a:t>
            </a:r>
          </a:p>
          <a:p>
            <a:r>
              <a:rPr lang="nn-NO" altLang="ko-KR" sz="1400" dirty="0"/>
              <a:t>int k = n.intValue(); // k = 4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48543" y="4715852"/>
            <a:ext cx="561662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Vector&lt;Integer&gt; v = new Vector&lt;Integer&gt; ();</a:t>
            </a:r>
          </a:p>
          <a:p>
            <a:r>
              <a:rPr lang="en-US" altLang="ko-KR" sz="1400" dirty="0"/>
              <a:t>v.add(4); // </a:t>
            </a:r>
            <a:r>
              <a:rPr lang="en-US" altLang="ko-KR" sz="1400" b="1" dirty="0">
                <a:solidFill>
                  <a:srgbClr val="7030A0"/>
                </a:solidFill>
              </a:rPr>
              <a:t>4 → Integer.valueOf(4)</a:t>
            </a:r>
            <a:r>
              <a:rPr lang="ko-KR" altLang="en-US" sz="1400" b="1" dirty="0">
                <a:solidFill>
                  <a:srgbClr val="7030A0"/>
                </a:solidFill>
              </a:rPr>
              <a:t>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박싱</a:t>
            </a:r>
            <a:endParaRPr lang="ko-KR" altLang="en-US" sz="1400" b="1" dirty="0">
              <a:solidFill>
                <a:srgbClr val="7030A0"/>
              </a:solidFill>
            </a:endParaRP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k = </a:t>
            </a:r>
            <a:r>
              <a:rPr lang="en-US" altLang="ko-KR" sz="1400" dirty="0" err="1"/>
              <a:t>v.get</a:t>
            </a:r>
            <a:r>
              <a:rPr lang="en-US" altLang="ko-KR" sz="1400" dirty="0"/>
              <a:t>(0); // </a:t>
            </a:r>
            <a:r>
              <a:rPr lang="en-US" altLang="ko-KR" sz="1400" b="1" dirty="0">
                <a:solidFill>
                  <a:srgbClr val="7030A0"/>
                </a:solidFill>
              </a:rPr>
              <a:t>Integer </a:t>
            </a:r>
            <a:r>
              <a:rPr lang="ko-KR" altLang="en-US" sz="1400" b="1" dirty="0">
                <a:solidFill>
                  <a:srgbClr val="7030A0"/>
                </a:solidFill>
              </a:rPr>
              <a:t>타입이 </a:t>
            </a:r>
            <a:r>
              <a:rPr lang="en-US" altLang="ko-KR" sz="1400" b="1" dirty="0" err="1">
                <a:solidFill>
                  <a:srgbClr val="7030A0"/>
                </a:solidFill>
              </a:rPr>
              <a:t>int</a:t>
            </a:r>
            <a:r>
              <a:rPr lang="en-US" altLang="ko-KR" sz="1400" b="1" dirty="0">
                <a:solidFill>
                  <a:srgbClr val="7030A0"/>
                </a:solidFill>
              </a:rPr>
              <a:t> </a:t>
            </a:r>
            <a:r>
              <a:rPr lang="ko-KR" altLang="en-US" sz="1400" b="1" dirty="0">
                <a:solidFill>
                  <a:srgbClr val="7030A0"/>
                </a:solidFill>
              </a:rPr>
              <a:t>타입으로 자동 </a:t>
            </a:r>
            <a:r>
              <a:rPr lang="ko-KR" altLang="en-US" sz="1400" b="1" dirty="0" err="1">
                <a:solidFill>
                  <a:srgbClr val="7030A0"/>
                </a:solidFill>
              </a:rPr>
              <a:t>언박싱</a:t>
            </a:r>
            <a:r>
              <a:rPr lang="en-US" altLang="ko-KR" sz="1400" b="1" dirty="0">
                <a:solidFill>
                  <a:srgbClr val="7030A0"/>
                </a:solidFill>
              </a:rPr>
              <a:t>, k = 4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91680" y="5949280"/>
            <a:ext cx="52734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v = new Vector&lt;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&gt; (); // </a:t>
            </a:r>
            <a:r>
              <a:rPr lang="ko-KR" altLang="en-US" sz="1400" dirty="0"/>
              <a:t>컴파일 오류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3E012-17CE-C5AA-1FEA-E4E60BA76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07"/>
          <a:stretch/>
        </p:blipFill>
        <p:spPr>
          <a:xfrm>
            <a:off x="4192065" y="2071735"/>
            <a:ext cx="4754250" cy="5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컬렉션</a:t>
            </a:r>
            <a:r>
              <a:rPr lang="en-US" altLang="ko-KR" dirty="0"/>
              <a:t> </a:t>
            </a:r>
            <a:r>
              <a:rPr lang="ko-KR" altLang="en-US" dirty="0"/>
              <a:t>생성문의 진화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7 </a:t>
            </a:r>
            <a:r>
              <a:rPr lang="ko-KR" altLang="en-US" dirty="0"/>
              <a:t>이전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Java 7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ko-KR" altLang="en-US" dirty="0"/>
              <a:t>컴파일러의 타입 추론 기능 추가</a:t>
            </a:r>
            <a:endParaRPr lang="en-US" altLang="ko-KR" dirty="0"/>
          </a:p>
          <a:p>
            <a:pPr lvl="1"/>
            <a:r>
              <a:rPr lang="en-US" altLang="ko-KR" sz="1600" dirty="0"/>
              <a:t>&lt;&gt;(</a:t>
            </a:r>
            <a:r>
              <a:rPr lang="ko-KR" altLang="en-US" dirty="0" err="1"/>
              <a:t>다이어몬드</a:t>
            </a:r>
            <a:r>
              <a:rPr lang="ko-KR" altLang="en-US" dirty="0"/>
              <a:t> 연산자</a:t>
            </a:r>
            <a:r>
              <a:rPr lang="en-US" altLang="ko-KR" sz="1600" dirty="0"/>
              <a:t>)</a:t>
            </a:r>
            <a:r>
              <a:rPr lang="ko-KR" altLang="en-US" dirty="0"/>
              <a:t>에 타입 매개변수 생략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Java 10 </a:t>
            </a:r>
            <a:r>
              <a:rPr lang="ko-KR" altLang="en-US" dirty="0"/>
              <a:t>이후</a:t>
            </a:r>
            <a:endParaRPr lang="en-US" altLang="ko-KR" dirty="0"/>
          </a:p>
          <a:p>
            <a:pPr lvl="1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 도입</a:t>
            </a:r>
            <a:r>
              <a:rPr lang="en-US" altLang="ko-KR" dirty="0"/>
              <a:t>, </a:t>
            </a:r>
            <a:r>
              <a:rPr lang="ko-KR" altLang="en-US" dirty="0"/>
              <a:t>컴파일러의 지역 변수 타입 추론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1844824"/>
            <a:ext cx="741682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 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이전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43607" y="4005064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Vector&lt;Integer&gt; v 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Vector&lt;&gt;();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7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3607" y="5589240"/>
            <a:ext cx="7411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9A009A"/>
                </a:solidFill>
                <a:latin typeface="+mj-ea"/>
                <a:ea typeface="+mj-ea"/>
              </a:rPr>
              <a:t>var</a:t>
            </a:r>
            <a:r>
              <a:rPr lang="en-US" altLang="ko-KR" b="1" dirty="0">
                <a:solidFill>
                  <a:srgbClr val="9A009A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v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= </a:t>
            </a:r>
            <a:r>
              <a:rPr lang="en-US" altLang="ko-KR" dirty="0">
                <a:solidFill>
                  <a:srgbClr val="9A009A"/>
                </a:solidFill>
                <a:latin typeface="+mj-ea"/>
                <a:ea typeface="+mj-ea"/>
              </a:rPr>
              <a:t>new 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Vector&lt;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Integer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&gt;(); 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// Java 10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부터 추가</a:t>
            </a:r>
            <a:r>
              <a:rPr lang="en-US" altLang="ko-KR" dirty="0">
                <a:solidFill>
                  <a:srgbClr val="1A9A00"/>
                </a:solidFill>
                <a:latin typeface="+mj-ea"/>
                <a:ea typeface="+mj-ea"/>
              </a:rPr>
              <a:t>,</a:t>
            </a:r>
            <a:r>
              <a:rPr lang="ko-KR" altLang="en-US" dirty="0">
                <a:solidFill>
                  <a:srgbClr val="1A9A00"/>
                </a:solidFill>
                <a:latin typeface="+mj-ea"/>
                <a:ea typeface="+mj-ea"/>
              </a:rPr>
              <a:t> 가능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616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: </a:t>
            </a:r>
            <a:r>
              <a:rPr lang="ko-KR" altLang="en-US" sz="2400" dirty="0"/>
              <a:t>정수만 다루는 </a:t>
            </a:r>
            <a:r>
              <a:rPr lang="en-US" altLang="ko-KR" sz="2400" dirty="0"/>
              <a:t>Vector&lt;Integer&gt;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369890" y="1737390"/>
            <a:ext cx="449014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(5); </a:t>
            </a:r>
            <a:r>
              <a:rPr lang="en-US" altLang="ko-KR" sz="1200" dirty="0"/>
              <a:t>// 5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// </a:t>
            </a:r>
            <a:r>
              <a:rPr lang="ko-KR" altLang="en-US" sz="1200" dirty="0"/>
              <a:t>벡터 중간에 삽입하기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벡터의 현재 용량 </a:t>
            </a:r>
            <a:r>
              <a:rPr lang="en-US" altLang="ko-KR" sz="1200" dirty="0"/>
              <a:t>: " + </a:t>
            </a:r>
            <a:r>
              <a:rPr lang="en-US" altLang="ko-KR" sz="1200" b="1" dirty="0" err="1"/>
              <a:t>v.capacity</a:t>
            </a:r>
            <a:r>
              <a:rPr lang="en-US" altLang="ko-KR" sz="1200" b="1" dirty="0"/>
              <a:t>()</a:t>
            </a:r>
            <a:r>
              <a:rPr lang="en-US" altLang="ko-KR" sz="1200" dirty="0"/>
              <a:t>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모든 요소 정수 출력하기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b="1" dirty="0" err="1"/>
              <a:t>v.size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defTabSz="180000"/>
            <a:r>
              <a:rPr lang="en-US" altLang="ko-KR" sz="1200" dirty="0"/>
              <a:t>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04048" y="3861048"/>
            <a:ext cx="3937042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벡터 내의 요소 객체 수 </a:t>
            </a:r>
            <a:r>
              <a:rPr lang="en-US" altLang="ko-KR" sz="1200" dirty="0"/>
              <a:t>: 4</a:t>
            </a:r>
          </a:p>
          <a:p>
            <a:r>
              <a:rPr lang="ko-KR" altLang="en-US" sz="1200" dirty="0"/>
              <a:t>벡터의 현재 용량 </a:t>
            </a:r>
            <a:r>
              <a:rPr lang="en-US" altLang="ko-KR" sz="1200" dirty="0"/>
              <a:t>: 10</a:t>
            </a:r>
          </a:p>
          <a:p>
            <a:r>
              <a:rPr lang="en-US" altLang="ko-KR" sz="1200" dirty="0"/>
              <a:t>5</a:t>
            </a:r>
          </a:p>
          <a:p>
            <a:r>
              <a:rPr lang="en-US" altLang="ko-KR" sz="1200" dirty="0"/>
              <a:t>4</a:t>
            </a:r>
          </a:p>
          <a:p>
            <a:r>
              <a:rPr lang="en-US" altLang="ko-KR" sz="1200" dirty="0"/>
              <a:t>100</a:t>
            </a:r>
          </a:p>
          <a:p>
            <a:r>
              <a:rPr lang="en-US" altLang="ko-KR" sz="1200" dirty="0"/>
              <a:t>-1</a:t>
            </a:r>
          </a:p>
          <a:p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977800" y="1737390"/>
            <a:ext cx="396329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 속의 모든 정수 더하기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v.elementAt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sum += n;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“</a:t>
            </a:r>
          </a:p>
          <a:p>
            <a:pPr defTabSz="180000"/>
            <a:r>
              <a:rPr lang="en-US" altLang="ko-KR" sz="1200" dirty="0"/>
              <a:t>									 + sum);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6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: Point </a:t>
            </a:r>
            <a:r>
              <a:rPr lang="ko-KR" altLang="en-US" sz="2000" dirty="0"/>
              <a:t>클래스만 다루는 </a:t>
            </a:r>
            <a:r>
              <a:rPr lang="en-US" altLang="ko-KR" sz="2000" dirty="0"/>
              <a:t>Vector&lt;Point&gt;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57610" y="1923110"/>
            <a:ext cx="271824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java.util.Vector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private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</a:t>
            </a:r>
          </a:p>
          <a:p>
            <a:pPr defTabSz="180000"/>
            <a:r>
              <a:rPr lang="en-US" altLang="ko-KR" sz="1200" dirty="0"/>
              <a:t>	public Point(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this.x</a:t>
            </a:r>
            <a:r>
              <a:rPr lang="en-US" altLang="ko-KR" sz="1200" dirty="0"/>
              <a:t> = x;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this.y</a:t>
            </a:r>
            <a:r>
              <a:rPr lang="en-US" altLang="ko-KR" sz="1200" dirty="0"/>
              <a:t> = y;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public String </a:t>
            </a:r>
            <a:r>
              <a:rPr lang="en-US" altLang="ko-KR" sz="1200" dirty="0" err="1"/>
              <a:t>toString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return "(" + x + "," + y + ")"; 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19872" y="5661248"/>
            <a:ext cx="504341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(2,3)</a:t>
            </a:r>
          </a:p>
          <a:p>
            <a:r>
              <a:rPr lang="en-US" altLang="ko-KR" sz="1200" dirty="0"/>
              <a:t>(30,-8)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3419872" y="1916832"/>
            <a:ext cx="504341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PointVectorEx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Point </a:t>
            </a:r>
            <a:r>
              <a:rPr lang="ko-KR" altLang="en-US" sz="1200" dirty="0"/>
              <a:t>객체를 요소로만 가지는 벡터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Vector&lt;Point&gt; v = new Vector&lt;Point&gt;(); 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삽입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v.add</a:t>
            </a:r>
            <a:r>
              <a:rPr lang="en-US" altLang="ko-KR" sz="1200" b="1" dirty="0"/>
              <a:t>(new Point(2, 3));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Point(-5, 20));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(new Point(30, -8));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v.remove</a:t>
            </a:r>
            <a:r>
              <a:rPr lang="en-US" altLang="ko-KR" sz="1200" dirty="0"/>
              <a:t>(1); // </a:t>
            </a:r>
            <a:r>
              <a:rPr lang="ko-KR" altLang="en-US" sz="1200" dirty="0"/>
              <a:t>인덱스 </a:t>
            </a:r>
            <a:r>
              <a:rPr lang="en-US" altLang="ko-KR" sz="1200" dirty="0"/>
              <a:t>1</a:t>
            </a:r>
            <a:r>
              <a:rPr lang="ko-KR" altLang="en-US" sz="1200" dirty="0"/>
              <a:t>의 </a:t>
            </a:r>
            <a:r>
              <a:rPr lang="en-US" altLang="ko-KR" sz="1200" dirty="0"/>
              <a:t>Point(-5, 20) </a:t>
            </a:r>
            <a:r>
              <a:rPr lang="ko-KR" altLang="en-US" sz="1200" dirty="0"/>
              <a:t>객체 삭제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벡터에 있는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모두 검색하여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v.size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Point p = </a:t>
            </a:r>
            <a:r>
              <a:rPr lang="en-US" altLang="ko-KR" sz="1200" b="1" dirty="0" err="1"/>
              <a:t>v.get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  <a:r>
              <a:rPr lang="en-US" altLang="ko-KR" sz="1200" dirty="0"/>
              <a:t> // </a:t>
            </a:r>
            <a:r>
              <a:rPr lang="ko-KR" altLang="en-US" sz="1200" dirty="0"/>
              <a:t>벡터에서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</a:t>
            </a:r>
            <a:r>
              <a:rPr lang="en-US" altLang="ko-KR" sz="1200" dirty="0"/>
              <a:t>Point </a:t>
            </a:r>
            <a:r>
              <a:rPr lang="ko-KR" altLang="en-US" sz="1200" dirty="0"/>
              <a:t>객체 얻어내기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(p); // </a:t>
            </a:r>
            <a:r>
              <a:rPr lang="en-US" altLang="ko-KR" sz="1200" dirty="0" err="1"/>
              <a:t>p.toString</a:t>
            </a:r>
            <a:r>
              <a:rPr lang="en-US" altLang="ko-KR" sz="1200" dirty="0"/>
              <a:t>()</a:t>
            </a:r>
            <a:r>
              <a:rPr lang="ko-KR" altLang="en-US" sz="1200" dirty="0"/>
              <a:t>을 이용하여 객체 </a:t>
            </a:r>
            <a:r>
              <a:rPr lang="en-US" altLang="ko-KR" sz="1200" dirty="0"/>
              <a:t>p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8F3170-861B-69F6-7B90-1793A16575FF}"/>
              </a:ext>
            </a:extLst>
          </p:cNvPr>
          <p:cNvSpPr/>
          <p:nvPr/>
        </p:nvSpPr>
        <p:spPr>
          <a:xfrm>
            <a:off x="515547" y="1424766"/>
            <a:ext cx="607332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점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(x, y)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를 표현하는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Point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클래스의 객체만 다루는 벡터의 활용을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98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77AE-E7D0-5335-3BD2-CCE5E24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CC41-C1B3-8A0C-6426-5D39397DB8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 </a:t>
            </a:r>
            <a:r>
              <a:rPr lang="en-US" altLang="ko-KR" dirty="0"/>
              <a:t>y = ax + b</a:t>
            </a:r>
            <a:r>
              <a:rPr lang="ko-KR" altLang="en-US" dirty="0"/>
              <a:t>에 대해</a:t>
            </a:r>
            <a:r>
              <a:rPr lang="en-US" altLang="ko-KR" dirty="0"/>
              <a:t>, a ≠ 0</a:t>
            </a:r>
          </a:p>
          <a:p>
            <a:pPr lvl="1"/>
            <a:r>
              <a:rPr lang="ko-KR" altLang="en-US" dirty="0"/>
              <a:t>직선 클래스</a:t>
            </a:r>
            <a:endParaRPr lang="en-US" altLang="ko-KR" dirty="0"/>
          </a:p>
          <a:p>
            <a:pPr lvl="2"/>
            <a:r>
              <a:rPr lang="ko-KR" altLang="en-US" dirty="0"/>
              <a:t>멤버 변수 </a:t>
            </a:r>
            <a:r>
              <a:rPr lang="en-US" altLang="ko-KR" dirty="0"/>
              <a:t>a, b</a:t>
            </a:r>
          </a:p>
          <a:p>
            <a:pPr lvl="3"/>
            <a:r>
              <a:rPr lang="en-US" altLang="ko-KR" dirty="0"/>
              <a:t>private</a:t>
            </a:r>
          </a:p>
          <a:p>
            <a:pPr lvl="2"/>
            <a:r>
              <a:rPr lang="ko-KR" altLang="en-US" dirty="0"/>
              <a:t>생성자</a:t>
            </a:r>
            <a:endParaRPr lang="en-US" altLang="ko-KR" dirty="0"/>
          </a:p>
          <a:p>
            <a:pPr lvl="2"/>
            <a:r>
              <a:rPr lang="en-US" altLang="ko-KR" dirty="0"/>
              <a:t>X </a:t>
            </a:r>
            <a:r>
              <a:rPr lang="ko-KR" altLang="en-US" dirty="0"/>
              <a:t>절편 구하는 함수</a:t>
            </a:r>
            <a:endParaRPr lang="en-US" altLang="ko-KR" dirty="0"/>
          </a:p>
          <a:p>
            <a:pPr lvl="2"/>
            <a:r>
              <a:rPr lang="en-US" altLang="ko-KR" dirty="0"/>
              <a:t>Y </a:t>
            </a:r>
            <a:r>
              <a:rPr lang="ko-KR" altLang="en-US" dirty="0"/>
              <a:t>절편 구하는 함수</a:t>
            </a:r>
            <a:endParaRPr lang="en-US" altLang="ko-KR" dirty="0"/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직선 클래스에 대한 벡터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B2C39-4EC6-5B96-8685-2346EBD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BF8115C-5B1E-D11F-BACD-4C54CAEE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/>
          <a:stretch/>
        </p:blipFill>
        <p:spPr>
          <a:xfrm>
            <a:off x="1331640" y="4783283"/>
            <a:ext cx="2276793" cy="1467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4119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77AE-E7D0-5335-3BD2-CCE5E24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CC41-C1B3-8A0C-6426-5D39397DB8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의 직선 </a:t>
            </a:r>
            <a:r>
              <a:rPr lang="en-US" altLang="ko-KR" dirty="0"/>
              <a:t>class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여러 개의 직선</a:t>
            </a:r>
            <a:r>
              <a:rPr lang="en-US" altLang="ko-KR" dirty="0"/>
              <a:t> class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서로 평행한 직선 클래스 찾기</a:t>
            </a:r>
            <a:endParaRPr lang="en-US" altLang="ko-KR" dirty="0"/>
          </a:p>
          <a:p>
            <a:pPr lvl="1"/>
            <a:r>
              <a:rPr lang="ko-KR" altLang="en-US" dirty="0"/>
              <a:t>직선 클래스에 함수 추가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B2C39-4EC6-5B96-8685-2346EBD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2098042-462D-7405-46C2-23529BE2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04" y="2011833"/>
            <a:ext cx="2808312" cy="461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74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800" dirty="0"/>
              <a:t>가변 크기 배열을 구현한 클래스</a:t>
            </a:r>
            <a:endParaRPr lang="en-US" altLang="ko-KR" sz="1800" dirty="0"/>
          </a:p>
          <a:p>
            <a:pPr lvl="2"/>
            <a:r>
              <a:rPr lang="en-US" altLang="ko-KR" sz="1600" dirty="0"/>
              <a:t>&lt;E&gt;</a:t>
            </a:r>
            <a:r>
              <a:rPr lang="ko-KR" altLang="en-US" sz="1600" dirty="0"/>
              <a:t>에 요소로 사용할 특정 타입으로 구체화</a:t>
            </a:r>
            <a:endParaRPr lang="en-US" altLang="ko-KR" sz="1600" dirty="0"/>
          </a:p>
          <a:p>
            <a:pPr lvl="1"/>
            <a:r>
              <a:rPr lang="ko-KR" altLang="en-US" sz="1800" dirty="0"/>
              <a:t>벡터와 거의 동일</a:t>
            </a:r>
            <a:endParaRPr lang="en-US" altLang="ko-KR" sz="1800" dirty="0"/>
          </a:p>
          <a:p>
            <a:pPr lvl="2"/>
            <a:r>
              <a:rPr lang="ko-KR" altLang="en-US" sz="1600" dirty="0"/>
              <a:t>요소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검색 등 벡터 기능과 거의 동일</a:t>
            </a:r>
            <a:endParaRPr lang="en-US" altLang="ko-KR" sz="1600" dirty="0"/>
          </a:p>
          <a:p>
            <a:pPr lvl="2"/>
            <a:r>
              <a:rPr lang="ko-KR" altLang="en-US" sz="1600" dirty="0"/>
              <a:t>벡터와 달리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스레드</a:t>
            </a:r>
            <a:r>
              <a:rPr lang="ko-KR" altLang="en-US" sz="1600" dirty="0"/>
              <a:t> 동기화 기능 없음</a:t>
            </a:r>
            <a:endParaRPr lang="en-US" altLang="ko-KR" sz="1600" dirty="0"/>
          </a:p>
          <a:p>
            <a:pPr lvl="3"/>
            <a:r>
              <a:rPr lang="ko-KR" altLang="en-US" sz="1200" dirty="0"/>
              <a:t>다수 </a:t>
            </a:r>
            <a:r>
              <a:rPr lang="ko-KR" altLang="en-US" sz="1200" dirty="0" err="1"/>
              <a:t>스레드가</a:t>
            </a:r>
            <a:r>
              <a:rPr lang="ko-KR" altLang="en-US" sz="1200" dirty="0"/>
              <a:t> 동시에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접근할</a:t>
            </a:r>
            <a:r>
              <a:rPr lang="en-US" altLang="ko-KR" sz="1200" dirty="0"/>
              <a:t> </a:t>
            </a:r>
            <a:r>
              <a:rPr lang="ko-KR" altLang="en-US" sz="1200" dirty="0"/>
              <a:t>때 동기화되지 않음</a:t>
            </a:r>
            <a:r>
              <a:rPr lang="en-US" altLang="ko-KR" sz="1200" dirty="0"/>
              <a:t>. </a:t>
            </a:r>
            <a:r>
              <a:rPr lang="ko-KR" altLang="en-US" sz="1200" dirty="0"/>
              <a:t>개발자가 </a:t>
            </a:r>
            <a:r>
              <a:rPr lang="ko-KR" altLang="en-US" sz="1200" dirty="0" err="1"/>
              <a:t>스레드</a:t>
            </a:r>
            <a:r>
              <a:rPr lang="ko-KR" altLang="en-US" sz="1200" dirty="0"/>
              <a:t> 동기화 코드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30136"/>
            <a:ext cx="6054824" cy="274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987824" y="3429000"/>
            <a:ext cx="378298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ArrayList</a:t>
            </a:r>
            <a:r>
              <a:rPr lang="en-US" altLang="ko-KR" sz="1400" dirty="0"/>
              <a:t>&lt;String&gt; = new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&lt;String&gt;();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769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01622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요소</a:t>
            </a:r>
            <a:r>
              <a:rPr lang="en-US" altLang="ko-KR" dirty="0"/>
              <a:t>(element)</a:t>
            </a:r>
            <a:r>
              <a:rPr lang="ko-KR" altLang="en-US" dirty="0"/>
              <a:t>라고 불리는 가변 개수의 객체들의 저장소</a:t>
            </a:r>
            <a:endParaRPr lang="en-US" altLang="ko-KR" dirty="0"/>
          </a:p>
          <a:p>
            <a:pPr lvl="1"/>
            <a:r>
              <a:rPr lang="ko-KR" altLang="en-US" dirty="0"/>
              <a:t>객체들의 컨테이너라고도 불림</a:t>
            </a:r>
            <a:endParaRPr lang="en-US" altLang="ko-KR" dirty="0"/>
          </a:p>
          <a:p>
            <a:pPr lvl="1"/>
            <a:r>
              <a:rPr lang="ko-KR" altLang="en-US" dirty="0"/>
              <a:t>요소의 개수에 따라 크기 자동 조절</a:t>
            </a:r>
            <a:endParaRPr lang="en-US" altLang="ko-KR" dirty="0"/>
          </a:p>
          <a:p>
            <a:pPr lvl="1"/>
            <a:r>
              <a:rPr lang="ko-KR" altLang="en-US" dirty="0"/>
              <a:t>요소의 삽입</a:t>
            </a:r>
            <a:r>
              <a:rPr lang="en-US" altLang="ko-KR" dirty="0"/>
              <a:t>,</a:t>
            </a:r>
            <a:r>
              <a:rPr lang="ko-KR" altLang="en-US" dirty="0"/>
              <a:t> 삭제에 따른 요소의 위치 자동 이동</a:t>
            </a:r>
            <a:endParaRPr lang="en-US" altLang="ko-KR" dirty="0"/>
          </a:p>
          <a:p>
            <a:r>
              <a:rPr lang="ko-KR" altLang="en-US" dirty="0"/>
              <a:t>고정 크기의 배열을 다루는 어려움 해소</a:t>
            </a:r>
            <a:endParaRPr lang="en-US" altLang="ko-KR" dirty="0"/>
          </a:p>
          <a:p>
            <a:r>
              <a:rPr lang="ko-KR" altLang="en-US" dirty="0"/>
              <a:t>다양한 객체들의 삽입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검색 등의 관리 용이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46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ArrayList</a:t>
            </a:r>
            <a:r>
              <a:rPr lang="en-US" altLang="ko-KR" dirty="0"/>
              <a:t>&lt;E&gt; </a:t>
            </a:r>
            <a:r>
              <a:rPr lang="ko-KR" altLang="en-US" dirty="0"/>
              <a:t>클래스의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556792"/>
            <a:ext cx="6910388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슬라이드 번호 개체 틀 6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8274574" cy="648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7598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</a:p>
        </p:txBody>
      </p:sp>
    </p:spTree>
    <p:extLst>
      <p:ext uri="{BB962C8B-B14F-4D97-AF65-F5344CB8AC3E}">
        <p14:creationId xmlns:p14="http://schemas.microsoft.com/office/powerpoint/2010/main" val="373931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슬라이드 번호 개체 틀 3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75982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ArrayList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&lt;String&gt;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계속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34389"/>
            <a:ext cx="8162056" cy="2626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388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4675" y="195274"/>
            <a:ext cx="8153400" cy="680120"/>
          </a:xfrm>
        </p:spPr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문자열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en-US" altLang="ko-KR" dirty="0" err="1"/>
              <a:t>ArrayList</a:t>
            </a:r>
            <a:r>
              <a:rPr lang="ko-KR" altLang="en-US" dirty="0"/>
              <a:t>에 저장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834946"/>
            <a:ext cx="439248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ArrayListEx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문자열만 </a:t>
            </a:r>
            <a:r>
              <a:rPr lang="ko-KR" altLang="en-US" sz="1200" dirty="0" err="1"/>
              <a:t>삽입가능한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 a = new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&lt;String&gt;();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키보드로부터 </a:t>
            </a:r>
            <a:r>
              <a:rPr lang="en-US" altLang="ko-KR" sz="1200" dirty="0"/>
              <a:t>4</a:t>
            </a:r>
            <a:r>
              <a:rPr lang="ko-KR" altLang="en-US" sz="1200" dirty="0"/>
              <a:t>개의 이름 </a:t>
            </a:r>
            <a:r>
              <a:rPr lang="ko-KR" altLang="en-US" sz="1200" dirty="0" err="1"/>
              <a:t>입력받아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&lt;4;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이름을 입력하세요</a:t>
            </a:r>
            <a:r>
              <a:rPr lang="en-US" altLang="ko-KR" sz="1200" dirty="0"/>
              <a:t>&gt;&gt;");</a:t>
            </a:r>
          </a:p>
          <a:p>
            <a:pPr defTabSz="180000"/>
            <a:r>
              <a:rPr lang="en-US" altLang="ko-KR" sz="1200" dirty="0"/>
              <a:t>			String s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 // </a:t>
            </a:r>
            <a:r>
              <a:rPr lang="ko-KR" altLang="en-US" sz="1200" dirty="0"/>
              <a:t>키보드로부터 이름 입력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b="1" dirty="0" err="1"/>
              <a:t>a.add</a:t>
            </a:r>
            <a:r>
              <a:rPr lang="en-US" altLang="ko-KR" sz="1200" b="1" dirty="0"/>
              <a:t>(s);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컬렉션에 삽입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에 들어 있는 모든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a.size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// </a:t>
            </a:r>
            <a:r>
              <a:rPr lang="en-US" altLang="ko-KR" sz="1200" dirty="0" err="1"/>
              <a:t>ArrayList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</a:t>
            </a:r>
            <a:r>
              <a:rPr lang="ko-KR" altLang="en-US" sz="1200" dirty="0"/>
              <a:t>번째 문자열 얻어오기  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name =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</a:t>
            </a:r>
          </a:p>
          <a:p>
            <a:pPr defTabSz="180000"/>
            <a:r>
              <a:rPr lang="ko-KR" altLang="en-US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(name + " ");</a:t>
            </a:r>
          </a:p>
          <a:p>
            <a:pPr defTabSz="180000"/>
            <a:r>
              <a:rPr lang="en-US" altLang="ko-KR" sz="1200" dirty="0"/>
              <a:t>		}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16016" y="4135256"/>
            <a:ext cx="4248472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Mike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Jane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Ashley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ko-KR" altLang="en-US" sz="1200" dirty="0"/>
              <a:t>이름을 입력하세요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Helen</a:t>
            </a:r>
            <a:endParaRPr lang="ko-KR" altLang="en-US" sz="1200" dirty="0">
              <a:solidFill>
                <a:srgbClr val="00B050"/>
              </a:solidFill>
            </a:endParaRPr>
          </a:p>
          <a:p>
            <a:pPr fontAlgn="base"/>
            <a:r>
              <a:rPr lang="en-US" altLang="ko-KR" sz="1200" dirty="0"/>
              <a:t>Mike Jane Ashley Helen 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가장 긴 이름은 </a:t>
            </a:r>
            <a:r>
              <a:rPr lang="en-US" altLang="ko-KR" sz="1200" dirty="0"/>
              <a:t>: Ashley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716016" y="1850132"/>
            <a:ext cx="424847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가장 긴 이름 출력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=1;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a.size</a:t>
            </a:r>
            <a:r>
              <a:rPr lang="en-US" altLang="ko-KR" sz="1200" b="1" dirty="0"/>
              <a:t>();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longestIndex</a:t>
            </a:r>
            <a:r>
              <a:rPr lang="en-US" altLang="ko-KR" sz="1200" b="1" dirty="0"/>
              <a:t>).length() &lt; </a:t>
            </a:r>
            <a:r>
              <a:rPr lang="en-US" altLang="ko-KR" sz="1200" b="1" dirty="0" err="1"/>
              <a:t>a.get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).length())</a:t>
            </a:r>
            <a:endParaRPr lang="ko-KR" altLang="en-US" sz="1200" b="1" dirty="0"/>
          </a:p>
          <a:p>
            <a:pPr defTabSz="180000"/>
            <a:r>
              <a:rPr lang="ko-KR" altLang="en-US" sz="1200" dirty="0"/>
              <a:t>				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 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("\n</a:t>
            </a:r>
            <a:r>
              <a:rPr lang="ko-KR" altLang="en-US" sz="1200" dirty="0"/>
              <a:t>가장 긴 이름은 </a:t>
            </a:r>
            <a:r>
              <a:rPr lang="en-US" altLang="ko-KR" sz="1200" dirty="0"/>
              <a:t>: " + 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a.get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longestIndex</a:t>
            </a:r>
            <a:r>
              <a:rPr lang="en-US" altLang="ko-KR" sz="1200" dirty="0"/>
              <a:t>));		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3808" y="6013099"/>
            <a:ext cx="33123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ArrayList</a:t>
            </a:r>
            <a:r>
              <a:rPr lang="en-US" altLang="ko-KR" sz="1200" dirty="0"/>
              <a:t>&lt;String&gt; a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&lt;&gt;(); </a:t>
            </a:r>
            <a:r>
              <a:rPr lang="ko-KR" altLang="en-US" sz="1200" dirty="0"/>
              <a:t>나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a = new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&lt;String&gt;();  </a:t>
            </a:r>
            <a:r>
              <a:rPr lang="ko-KR" altLang="en-US" sz="1200" dirty="0"/>
              <a:t>모두 가능</a:t>
            </a:r>
            <a:endParaRPr lang="en-US" altLang="ko-KR" sz="1200" dirty="0"/>
          </a:p>
        </p:txBody>
      </p:sp>
      <p:sp>
        <p:nvSpPr>
          <p:cNvPr id="9" name="자유형 8"/>
          <p:cNvSpPr/>
          <p:nvPr/>
        </p:nvSpPr>
        <p:spPr>
          <a:xfrm>
            <a:off x="85748" y="2893671"/>
            <a:ext cx="556647" cy="3304572"/>
          </a:xfrm>
          <a:custGeom>
            <a:avLst/>
            <a:gdLst>
              <a:gd name="connsiteX0" fmla="*/ 111022 w 556647"/>
              <a:gd name="connsiteY0" fmla="*/ 3304572 h 3304572"/>
              <a:gd name="connsiteX1" fmla="*/ 29999 w 556647"/>
              <a:gd name="connsiteY1" fmla="*/ 1122744 h 3304572"/>
              <a:gd name="connsiteX2" fmla="*/ 556647 w 556647"/>
              <a:gd name="connsiteY2" fmla="*/ 0 h 3304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647" h="3304572">
                <a:moveTo>
                  <a:pt x="111022" y="3304572"/>
                </a:moveTo>
                <a:cubicBezTo>
                  <a:pt x="33375" y="2489039"/>
                  <a:pt x="-44272" y="1673506"/>
                  <a:pt x="29999" y="1122744"/>
                </a:cubicBezTo>
                <a:cubicBezTo>
                  <a:pt x="104270" y="571982"/>
                  <a:pt x="330458" y="285991"/>
                  <a:pt x="556647" y="0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627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77AE-E7D0-5335-3BD2-CCE5E248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91862"/>
            <a:ext cx="8153400" cy="68012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CC41-C1B3-8A0C-6426-5D39397DB8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의 직선 </a:t>
            </a:r>
            <a:r>
              <a:rPr lang="en-US" altLang="ko-KR" dirty="0"/>
              <a:t>class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ko-KR" altLang="en-US" dirty="0"/>
              <a:t>에 여러 개의 직선</a:t>
            </a:r>
            <a:r>
              <a:rPr lang="en-US" altLang="ko-KR" dirty="0"/>
              <a:t> class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서로 평행한 직선 클래스 찾기</a:t>
            </a:r>
            <a:endParaRPr lang="en-US" altLang="ko-KR" dirty="0"/>
          </a:p>
          <a:p>
            <a:pPr lvl="1"/>
            <a:r>
              <a:rPr lang="ko-KR" altLang="en-US" dirty="0"/>
              <a:t>직선 클래스에 함수 추가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B2C39-4EC6-5B96-8685-2346EBD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2098042-462D-7405-46C2-23529BE2B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004" y="2011833"/>
            <a:ext cx="2808312" cy="4614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3803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1, 2</a:t>
            </a:r>
            <a:r>
              <a:rPr lang="ko-KR" altLang="en-US" dirty="0"/>
              <a:t>를 </a:t>
            </a:r>
            <a:r>
              <a:rPr lang="en-US" altLang="ko-KR" dirty="0"/>
              <a:t>Iterator&lt;E&gt; </a:t>
            </a:r>
            <a:r>
              <a:rPr lang="ko-KR" altLang="en-US" dirty="0"/>
              <a:t>를 사용하여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컬렉션의 순차 검색을 위한 </a:t>
            </a:r>
            <a:r>
              <a:rPr lang="en-US" altLang="ko-KR"/>
              <a:t>Iterator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95064" y="1342108"/>
            <a:ext cx="8153400" cy="504056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Iterator&lt;E&gt; </a:t>
            </a:r>
            <a:r>
              <a:rPr lang="ko-KR" altLang="en-US" sz="1800" dirty="0"/>
              <a:t>인터페이스</a:t>
            </a:r>
            <a:endParaRPr lang="en-US" altLang="ko-KR" sz="1800" dirty="0"/>
          </a:p>
          <a:p>
            <a:pPr lvl="1"/>
            <a:r>
              <a:rPr lang="ko-KR" altLang="en-US" sz="1600" dirty="0"/>
              <a:t>리스트 구조의 컬렉션에서 요소의 순차 검색을 위한 인터페이스</a:t>
            </a:r>
            <a:endParaRPr lang="en-US" altLang="ko-KR" sz="1600" dirty="0"/>
          </a:p>
          <a:p>
            <a:pPr lvl="2"/>
            <a:r>
              <a:rPr lang="en-US" altLang="ko-KR" sz="1400" dirty="0"/>
              <a:t>Vector&lt;E&gt;, </a:t>
            </a:r>
            <a:r>
              <a:rPr lang="en-US" altLang="ko-KR" sz="1400" dirty="0" err="1"/>
              <a:t>ArrayList</a:t>
            </a:r>
            <a:r>
              <a:rPr lang="en-US" altLang="ko-KR" sz="1400" dirty="0"/>
              <a:t>&lt;E&gt;, </a:t>
            </a:r>
            <a:r>
              <a:rPr lang="en-US" altLang="ko-KR" sz="1400" dirty="0" err="1"/>
              <a:t>LinkedList</a:t>
            </a:r>
            <a:r>
              <a:rPr lang="en-US" altLang="ko-KR" sz="1400" dirty="0"/>
              <a:t>&lt;E&gt;</a:t>
            </a:r>
            <a:r>
              <a:rPr lang="ko-KR" altLang="en-US" sz="1400" dirty="0"/>
              <a:t>가 상속받는 인터페이스</a:t>
            </a:r>
            <a:endParaRPr lang="en-US" altLang="ko-KR" sz="1400" dirty="0"/>
          </a:p>
          <a:p>
            <a:pPr lvl="2"/>
            <a:endParaRPr lang="en-US" altLang="ko-KR" sz="1400" dirty="0"/>
          </a:p>
          <a:p>
            <a:r>
              <a:rPr lang="en-US" altLang="ko-KR" sz="1800" dirty="0"/>
              <a:t>Iterator </a:t>
            </a:r>
            <a:r>
              <a:rPr lang="ko-KR" altLang="en-US" sz="1800" dirty="0"/>
              <a:t>객체 얻어내기</a:t>
            </a:r>
            <a:endParaRPr lang="en-US" altLang="ko-KR" sz="1800" dirty="0"/>
          </a:p>
          <a:p>
            <a:pPr lvl="1"/>
            <a:r>
              <a:rPr lang="ko-KR" altLang="en-US" sz="1600" dirty="0"/>
              <a:t>컬렉션의 </a:t>
            </a:r>
            <a:r>
              <a:rPr lang="en-US" altLang="ko-KR" sz="1600" dirty="0"/>
              <a:t>iterator() </a:t>
            </a:r>
            <a:r>
              <a:rPr lang="ko-KR" altLang="en-US" sz="1600" dirty="0" err="1"/>
              <a:t>메소드</a:t>
            </a:r>
            <a:r>
              <a:rPr lang="ko-KR" altLang="en-US" sz="1600" dirty="0"/>
              <a:t> 호출</a:t>
            </a:r>
            <a:endParaRPr lang="en-US" altLang="ko-KR" sz="1600" dirty="0"/>
          </a:p>
          <a:p>
            <a:pPr lvl="2"/>
            <a:r>
              <a:rPr lang="ko-KR" altLang="en-US" sz="1400" dirty="0"/>
              <a:t>해당 컬렉션을 순차 검색할 수 있는</a:t>
            </a:r>
            <a:endParaRPr lang="en-US" altLang="ko-KR" sz="1400" dirty="0"/>
          </a:p>
          <a:p>
            <a:pPr marL="685800" lvl="2" indent="0">
              <a:buNone/>
            </a:pPr>
            <a:r>
              <a:rPr lang="en-US" altLang="ko-KR" sz="1400" dirty="0"/>
              <a:t>     Iterator </a:t>
            </a:r>
            <a:r>
              <a:rPr lang="ko-KR" altLang="en-US" sz="1400" dirty="0"/>
              <a:t>객체 리턴</a:t>
            </a:r>
            <a:endParaRPr lang="en-US" altLang="ko-KR" sz="1400" dirty="0"/>
          </a:p>
          <a:p>
            <a:pPr lvl="1"/>
            <a:r>
              <a:rPr lang="ko-KR" altLang="en-US" sz="1600" dirty="0"/>
              <a:t>컬렉션 검색 코드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endParaRPr lang="ko-KR" altLang="en-US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002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3613150"/>
            <a:ext cx="341210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 // </a:t>
            </a:r>
            <a:r>
              <a:rPr lang="ko-KR" altLang="en-US" sz="1200" dirty="0"/>
              <a:t>모든 요소 방문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; // </a:t>
            </a:r>
            <a:r>
              <a:rPr lang="ko-KR" altLang="en-US" sz="1200" dirty="0"/>
              <a:t>다음 요소 리턴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436096" y="2943390"/>
            <a:ext cx="341210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Vector&lt;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v = new Vector&lt;Integer&gt;();</a:t>
            </a:r>
          </a:p>
          <a:p>
            <a:r>
              <a:rPr lang="en-US" altLang="ko-KR" sz="1200" dirty="0"/>
              <a:t>Iterator&lt;</a:t>
            </a:r>
            <a:r>
              <a:rPr lang="en-US" altLang="ko-KR" sz="1200" b="1" dirty="0"/>
              <a:t>Integer</a:t>
            </a:r>
            <a:r>
              <a:rPr lang="en-US" altLang="ko-KR" sz="1200" dirty="0"/>
              <a:t>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261536" y="4800437"/>
            <a:ext cx="3917190" cy="1292859"/>
            <a:chOff x="294770" y="4712645"/>
            <a:chExt cx="3917190" cy="1292859"/>
          </a:xfrm>
        </p:grpSpPr>
        <p:grpSp>
          <p:nvGrpSpPr>
            <p:cNvPr id="12" name="그룹 11"/>
            <p:cNvGrpSpPr/>
            <p:nvPr/>
          </p:nvGrpSpPr>
          <p:grpSpPr>
            <a:xfrm>
              <a:off x="294770" y="5069664"/>
              <a:ext cx="3917190" cy="935840"/>
              <a:chOff x="294770" y="5069664"/>
              <a:chExt cx="3917190" cy="935840"/>
            </a:xfrm>
          </p:grpSpPr>
          <p:pic>
            <p:nvPicPr>
              <p:cNvPr id="12291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770" y="5071463"/>
                <a:ext cx="1307863" cy="934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3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7212" y="5069664"/>
                <a:ext cx="2684748" cy="888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4728645"/>
              <a:ext cx="1080120" cy="34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712645"/>
              <a:ext cx="2808312" cy="407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직선 화살표 연결선 14"/>
          <p:cNvCxnSpPr/>
          <p:nvPr/>
        </p:nvCxnSpPr>
        <p:spPr>
          <a:xfrm>
            <a:off x="4355976" y="3174222"/>
            <a:ext cx="1152128" cy="11076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1"/>
          </p:cNvCxnSpPr>
          <p:nvPr/>
        </p:nvCxnSpPr>
        <p:spPr>
          <a:xfrm>
            <a:off x="3131840" y="4028648"/>
            <a:ext cx="2304256" cy="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38285" y="6237312"/>
            <a:ext cx="32661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Vector&lt;Integer&gt;</a:t>
            </a:r>
            <a:r>
              <a:rPr lang="ko-KR" altLang="en-US" sz="1200" dirty="0">
                <a:solidFill>
                  <a:srgbClr val="0070C0"/>
                </a:solidFill>
              </a:rPr>
              <a:t>객체와 </a:t>
            </a:r>
            <a:r>
              <a:rPr lang="en-US" altLang="ko-KR" sz="1200" dirty="0">
                <a:solidFill>
                  <a:srgbClr val="0070C0"/>
                </a:solidFill>
              </a:rPr>
              <a:t>Iterator </a:t>
            </a:r>
            <a:r>
              <a:rPr lang="ko-KR" altLang="en-US" sz="1200" dirty="0">
                <a:solidFill>
                  <a:srgbClr val="0070C0"/>
                </a:solidFill>
              </a:rPr>
              <a:t>객체의 관계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852" y="4608759"/>
            <a:ext cx="4355481" cy="16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90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83906" cy="81203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: Iterator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Vector</a:t>
            </a:r>
            <a:r>
              <a:rPr lang="ko-KR" altLang="en-US" sz="2000" dirty="0"/>
              <a:t>의 모든 요소를 출력하고 합 구하기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4892" y="1916832"/>
            <a:ext cx="3853092" cy="32316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IteratorEx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정수 값만 다루는 </a:t>
            </a:r>
            <a:r>
              <a:rPr lang="ko-KR" altLang="en-US" sz="1200" dirty="0" err="1"/>
              <a:t>제네릭</a:t>
            </a:r>
            <a:r>
              <a:rPr lang="ko-KR" altLang="en-US" sz="1200" dirty="0"/>
              <a:t> 벡터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Vector&lt;Integer&gt; v = new Vector&lt;Integer&gt;();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(5); // 5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(4); // 4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(-1); // -1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v.add</a:t>
            </a:r>
            <a:r>
              <a:rPr lang="en-US" altLang="ko-KR" sz="1200" dirty="0"/>
              <a:t>(2, 100); // 4</a:t>
            </a:r>
            <a:r>
              <a:rPr lang="ko-KR" altLang="en-US" sz="1200" dirty="0"/>
              <a:t>와 </a:t>
            </a:r>
            <a:r>
              <a:rPr lang="en-US" altLang="ko-KR" sz="1200" dirty="0"/>
              <a:t>-1 </a:t>
            </a:r>
            <a:r>
              <a:rPr lang="ko-KR" altLang="en-US" sz="1200" dirty="0"/>
              <a:t>사이에 정수 </a:t>
            </a:r>
            <a:r>
              <a:rPr lang="en-US" altLang="ko-KR" sz="1200" dirty="0"/>
              <a:t>100 </a:t>
            </a:r>
            <a:r>
              <a:rPr lang="ko-KR" altLang="en-US" sz="1200" dirty="0"/>
              <a:t>삽입</a:t>
            </a:r>
          </a:p>
          <a:p>
            <a:pPr marL="0" lvl="2" defTabSz="180000"/>
            <a:r>
              <a:rPr lang="ko-KR" altLang="en-US" sz="1200" dirty="0"/>
              <a:t>	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// Iterator</a:t>
            </a:r>
            <a:r>
              <a:rPr lang="ko-KR" altLang="en-US" sz="1200" dirty="0"/>
              <a:t>를 이용한 모든 정수 출력하기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/>
              <a:t>Iterator&lt;Integer&gt; 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endParaRPr lang="ko-KR" altLang="en-US" sz="1200" dirty="0"/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b="1" dirty="0" err="1"/>
              <a:t>it.hasNext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 = </a:t>
            </a:r>
            <a:r>
              <a:rPr lang="en-US" altLang="ko-KR" sz="1200" b="1" dirty="0" err="1"/>
              <a:t>it.next</a:t>
            </a:r>
            <a:r>
              <a:rPr lang="en-US" altLang="ko-KR" sz="1200" b="1" dirty="0"/>
              <a:t>();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(n);</a:t>
            </a:r>
          </a:p>
          <a:p>
            <a:pPr marL="0" lvl="2" defTabSz="180000"/>
            <a:r>
              <a:rPr lang="en-US" altLang="ko-KR" sz="1200" dirty="0"/>
              <a:t>		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99992" y="4151987"/>
            <a:ext cx="4177604" cy="101566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5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4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100</a:t>
            </a:r>
            <a:endParaRPr lang="ko-KR" altLang="en-US" sz="1200" dirty="0"/>
          </a:p>
          <a:p>
            <a:pPr fontAlgn="base"/>
            <a:r>
              <a:rPr lang="en-US" altLang="ko-KR" sz="1200" dirty="0"/>
              <a:t>-1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벡터에 있는 정수 합 </a:t>
            </a:r>
            <a:r>
              <a:rPr lang="en-US" altLang="ko-KR" sz="1200" dirty="0"/>
              <a:t>: 108</a:t>
            </a:r>
            <a:endParaRPr lang="ko-KR" altLang="en-US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99992" y="1916832"/>
            <a:ext cx="417760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		// Iterator</a:t>
            </a:r>
            <a:r>
              <a:rPr lang="ko-KR" altLang="en-US" sz="1200" dirty="0"/>
              <a:t>를 이용하여 모든 정수 더하기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sum = 0;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b="1" dirty="0"/>
              <a:t>it = </a:t>
            </a:r>
            <a:r>
              <a:rPr lang="en-US" altLang="ko-KR" sz="1200" b="1" dirty="0" err="1"/>
              <a:t>v.iterator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Iterator </a:t>
            </a:r>
            <a:r>
              <a:rPr lang="ko-KR" altLang="en-US" sz="1200" dirty="0"/>
              <a:t>객체 얻기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dirty="0"/>
              <a:t>while(</a:t>
            </a:r>
            <a:r>
              <a:rPr lang="en-US" altLang="ko-KR" sz="1200" dirty="0" err="1"/>
              <a:t>it.hasNext</a:t>
            </a:r>
            <a:r>
              <a:rPr lang="en-US" altLang="ko-KR" sz="1200" dirty="0"/>
              <a:t>())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dirty="0" err="1"/>
              <a:t>it.next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sum += n; </a:t>
            </a:r>
          </a:p>
          <a:p>
            <a:pPr marL="0" lvl="2" defTabSz="180000"/>
            <a:r>
              <a:rPr lang="en-US" altLang="ko-KR" sz="1200" dirty="0"/>
              <a:t>		}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벡터에 있는 정수 합 </a:t>
            </a:r>
            <a:r>
              <a:rPr lang="en-US" altLang="ko-KR" sz="1200" dirty="0"/>
              <a:t>: " + sum);</a:t>
            </a:r>
          </a:p>
          <a:p>
            <a:pPr marL="0" lvl="2" defTabSz="180000"/>
            <a:r>
              <a:rPr lang="en-US" altLang="ko-KR" sz="1200" dirty="0"/>
              <a:t>	}</a:t>
            </a:r>
          </a:p>
          <a:p>
            <a:pPr marL="0" lvl="2" defTabSz="180000"/>
            <a:r>
              <a:rPr lang="en-US" altLang="ko-KR" sz="1200" dirty="0"/>
              <a:t>}</a:t>
            </a:r>
          </a:p>
          <a:p>
            <a:pPr marL="0" lvl="2" defTabSz="180000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252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1, 2</a:t>
            </a:r>
            <a:r>
              <a:rPr lang="ko-KR" altLang="en-US" dirty="0"/>
              <a:t>를 </a:t>
            </a:r>
            <a:r>
              <a:rPr lang="en-US" altLang="ko-KR" dirty="0"/>
              <a:t>Iterator&lt;E&gt; </a:t>
            </a:r>
            <a:r>
              <a:rPr lang="ko-KR" altLang="en-US" dirty="0"/>
              <a:t>를 사용하여 변경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86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1, 2, 3</a:t>
            </a:r>
            <a:r>
              <a:rPr lang="ko-KR" altLang="en-US" dirty="0"/>
              <a:t>의 직선 클래스를 여러 개 생성</a:t>
            </a:r>
            <a:endParaRPr lang="en-US" altLang="ko-KR" dirty="0"/>
          </a:p>
          <a:p>
            <a:pPr lvl="1"/>
            <a:r>
              <a:rPr lang="en-US" altLang="ko-KR" dirty="0" err="1"/>
              <a:t>Math.random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a, 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HashMap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키 값은 </a:t>
            </a:r>
            <a:r>
              <a:rPr lang="en-US" altLang="ko-KR" dirty="0"/>
              <a:t>String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키 값으로 검색 </a:t>
            </a:r>
            <a:endParaRPr lang="en-US" altLang="ko-KR" dirty="0"/>
          </a:p>
          <a:p>
            <a:pPr lvl="1"/>
            <a:r>
              <a:rPr lang="en-US" altLang="ko-KR" dirty="0" err="1"/>
              <a:t>Line.toSring</a:t>
            </a:r>
            <a:r>
              <a:rPr lang="en-US" altLang="ko-KR" dirty="0"/>
              <a:t>() </a:t>
            </a:r>
            <a:r>
              <a:rPr lang="ko-KR" altLang="en-US" dirty="0"/>
              <a:t>사용하여 출력</a:t>
            </a:r>
            <a:endParaRPr lang="en-US" altLang="ko-KR" dirty="0"/>
          </a:p>
          <a:p>
            <a:pPr lvl="1"/>
            <a:r>
              <a:rPr lang="ko-KR" altLang="en-US" dirty="0"/>
              <a:t>출력 후 </a:t>
            </a:r>
            <a:r>
              <a:rPr lang="en-US" altLang="ko-KR" dirty="0"/>
              <a:t>HashMap</a:t>
            </a:r>
            <a:r>
              <a:rPr lang="ko-KR" altLang="en-US" dirty="0"/>
              <a:t>에서 삭제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44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393" y="234741"/>
            <a:ext cx="8153400" cy="680120"/>
          </a:xfrm>
        </p:spPr>
        <p:txBody>
          <a:bodyPr/>
          <a:lstStyle/>
          <a:p>
            <a:r>
              <a:rPr lang="ko-KR" altLang="en-US" dirty="0"/>
              <a:t>컬렉션을 위한 자바 인터페이스와 클래스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1959" y="1609055"/>
            <a:ext cx="1510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Collection&lt;E&gt;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Set&lt;E&gt;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90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List&lt;E&gt;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0326" y="2537749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Queue&lt;E&gt;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0827" y="1609054"/>
            <a:ext cx="1357322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Map&lt;K,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/>
          <p:cNvCxnSpPr>
            <a:stCxn id="6" idx="2"/>
            <a:endCxn id="19" idx="0"/>
          </p:cNvCxnSpPr>
          <p:nvPr/>
        </p:nvCxnSpPr>
        <p:spPr>
          <a:xfrm flipH="1">
            <a:off x="1280913" y="2845526"/>
            <a:ext cx="513364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 flipH="1" flipV="1">
            <a:off x="161568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 flipH="1" flipV="1">
            <a:off x="4830392" y="2394873"/>
            <a:ext cx="2857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5" idx="2"/>
            <a:endCxn id="7" idx="0"/>
          </p:cNvCxnSpPr>
          <p:nvPr/>
        </p:nvCxnSpPr>
        <p:spPr>
          <a:xfrm flipH="1">
            <a:off x="3437351" y="1916832"/>
            <a:ext cx="19609" cy="62091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758558" y="2251997"/>
            <a:ext cx="32147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0" idx="2"/>
            <a:endCxn id="20" idx="0"/>
          </p:cNvCxnSpPr>
          <p:nvPr/>
        </p:nvCxnSpPr>
        <p:spPr>
          <a:xfrm>
            <a:off x="7299488" y="1916831"/>
            <a:ext cx="93781" cy="257254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2252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HashSet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70592" y="4489375"/>
            <a:ext cx="164535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HashMap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&lt;K, V&gt;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2329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ArrayList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3268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맑은 고딕" pitchFamily="50" charset="-127"/>
                <a:ea typeface="맑은 고딕" pitchFamily="50" charset="-127"/>
              </a:rPr>
              <a:t>LinkedList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0880" y="448937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Vector&lt;E&gt;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/>
          <p:cNvCxnSpPr>
            <a:stCxn id="7" idx="2"/>
            <a:endCxn id="21" idx="0"/>
          </p:cNvCxnSpPr>
          <p:nvPr/>
        </p:nvCxnSpPr>
        <p:spPr>
          <a:xfrm flipH="1">
            <a:off x="2701959" y="2845526"/>
            <a:ext cx="73539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7" idx="2"/>
            <a:endCxn id="22" idx="0"/>
          </p:cNvCxnSpPr>
          <p:nvPr/>
        </p:nvCxnSpPr>
        <p:spPr>
          <a:xfrm>
            <a:off x="3437351" y="2845526"/>
            <a:ext cx="2214578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7" idx="2"/>
            <a:endCxn id="23" idx="0"/>
          </p:cNvCxnSpPr>
          <p:nvPr/>
        </p:nvCxnSpPr>
        <p:spPr>
          <a:xfrm>
            <a:off x="3437351" y="2845526"/>
            <a:ext cx="692190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8" idx="2"/>
            <a:endCxn id="22" idx="0"/>
          </p:cNvCxnSpPr>
          <p:nvPr/>
        </p:nvCxnSpPr>
        <p:spPr>
          <a:xfrm>
            <a:off x="5008987" y="2845526"/>
            <a:ext cx="642942" cy="164384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539552" y="3625279"/>
            <a:ext cx="8136904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39567" y="36345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클래스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93269" y="325602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인터페이스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460842" y="5209455"/>
            <a:ext cx="135732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Stack&lt;E&gt;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" name="직선 연결선 28"/>
          <p:cNvCxnSpPr>
            <a:stCxn id="23" idx="2"/>
            <a:endCxn id="28" idx="0"/>
          </p:cNvCxnSpPr>
          <p:nvPr/>
        </p:nvCxnSpPr>
        <p:spPr>
          <a:xfrm>
            <a:off x="4129541" y="4797152"/>
            <a:ext cx="9962" cy="412303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888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35816" cy="52394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</a:t>
            </a:r>
            <a:r>
              <a:rPr lang="ko-KR" altLang="en-US" dirty="0"/>
              <a:t>의 쌍으로 구성되는 요소를 다루는 컬렉션</a:t>
            </a:r>
            <a:endParaRPr lang="en-US" altLang="ko-KR" dirty="0"/>
          </a:p>
          <a:p>
            <a:pPr lvl="2"/>
            <a:r>
              <a:rPr lang="en-US" altLang="ko-KR" dirty="0"/>
              <a:t>K :</a:t>
            </a:r>
            <a:r>
              <a:rPr lang="ko-KR" altLang="en-US" dirty="0"/>
              <a:t> 키로 사용할 요소의 타입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V :</a:t>
            </a:r>
            <a:r>
              <a:rPr lang="ko-KR" altLang="en-US" dirty="0"/>
              <a:t> 값으로 사용할 요소의 타입</a:t>
            </a:r>
            <a:endParaRPr lang="en-US" altLang="ko-KR" dirty="0"/>
          </a:p>
          <a:p>
            <a:pPr lvl="2"/>
            <a:r>
              <a:rPr lang="ko-KR" altLang="en-US" dirty="0"/>
              <a:t>키와 값이 한 쌍으로 삽입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’</a:t>
            </a:r>
            <a:r>
              <a:rPr lang="ko-KR" altLang="en-US" dirty="0"/>
              <a:t>을 검색하기 위해서는 반드시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’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1"/>
            <a:r>
              <a:rPr lang="ko-KR" altLang="en-US" dirty="0"/>
              <a:t>삽입 및 검색이 빠른 특징</a:t>
            </a:r>
            <a:endParaRPr lang="en-US" altLang="ko-KR" dirty="0"/>
          </a:p>
          <a:p>
            <a:pPr lvl="2"/>
            <a:r>
              <a:rPr lang="ko-KR" altLang="en-US" dirty="0"/>
              <a:t>요소 삽입 </a:t>
            </a:r>
            <a:r>
              <a:rPr lang="en-US" altLang="ko-KR" dirty="0"/>
              <a:t>: put()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r>
              <a:rPr lang="ko-KR" altLang="en-US" dirty="0"/>
              <a:t>요소 검색 </a:t>
            </a:r>
            <a:r>
              <a:rPr lang="en-US" altLang="ko-KR" dirty="0"/>
              <a:t>: get()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요소 삽입</a:t>
            </a:r>
            <a:r>
              <a:rPr lang="en-US" altLang="ko-KR" dirty="0"/>
              <a:t>, </a:t>
            </a:r>
            <a:r>
              <a:rPr lang="ko-KR" altLang="en-US" dirty="0"/>
              <a:t>요소 검색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4941168"/>
            <a:ext cx="6912768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 h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&lt;String, String&gt;(); // </a:t>
            </a:r>
            <a:r>
              <a:rPr lang="ko-KR" altLang="en-US" sz="1400" dirty="0" err="1"/>
              <a:t>해시맵</a:t>
            </a:r>
            <a:r>
              <a:rPr lang="ko-KR" altLang="en-US" sz="1400" dirty="0"/>
              <a:t> 객체 생성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h.put</a:t>
            </a:r>
            <a:r>
              <a:rPr lang="en-US" altLang="ko-KR" sz="1400" dirty="0"/>
              <a:t>("apple", "</a:t>
            </a:r>
            <a:r>
              <a:rPr lang="ko-KR" altLang="en-US" sz="1400" dirty="0"/>
              <a:t>사과</a:t>
            </a:r>
            <a:r>
              <a:rPr lang="en-US" altLang="ko-KR" sz="1400" dirty="0"/>
              <a:t>"); // "apple" </a:t>
            </a:r>
            <a:r>
              <a:rPr lang="ko-KR" altLang="en-US" sz="1400" dirty="0"/>
              <a:t>키와 </a:t>
            </a:r>
            <a:r>
              <a:rPr lang="en-US" altLang="ko-KR" sz="1400" dirty="0"/>
              <a:t>"</a:t>
            </a:r>
            <a:r>
              <a:rPr lang="ko-KR" altLang="en-US" sz="1400" dirty="0"/>
              <a:t>사과</a:t>
            </a:r>
            <a:r>
              <a:rPr lang="en-US" altLang="ko-KR" sz="1400" dirty="0"/>
              <a:t>" </a:t>
            </a:r>
            <a:r>
              <a:rPr lang="ko-KR" altLang="en-US" sz="1400" dirty="0"/>
              <a:t>값의 쌍을 </a:t>
            </a:r>
            <a:r>
              <a:rPr lang="ko-KR" altLang="en-US" sz="1400" dirty="0" err="1"/>
              <a:t>해시맵에</a:t>
            </a:r>
            <a:r>
              <a:rPr lang="ko-KR" altLang="en-US" sz="1400" dirty="0"/>
              <a:t> 삽입</a:t>
            </a:r>
          </a:p>
          <a:p>
            <a:pPr fontAlgn="base" latinLnBrk="0"/>
            <a:r>
              <a:rPr lang="en-US" altLang="ko-KR" sz="1400" dirty="0"/>
              <a:t>String 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h.get</a:t>
            </a:r>
            <a:r>
              <a:rPr lang="en-US" altLang="ko-KR" sz="1400" dirty="0"/>
              <a:t>("apple"); // "apple" </a:t>
            </a:r>
            <a:r>
              <a:rPr lang="ko-KR" altLang="en-US" sz="1400" dirty="0"/>
              <a:t>키로 값 검색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kor</a:t>
            </a:r>
            <a:r>
              <a:rPr lang="ko-KR" altLang="en-US" sz="1400" dirty="0"/>
              <a:t>는 </a:t>
            </a:r>
            <a:r>
              <a:rPr lang="en-US" altLang="ko-KR" sz="1400" dirty="0"/>
              <a:t>"</a:t>
            </a:r>
            <a:r>
              <a:rPr lang="ko-KR" altLang="en-US" sz="1400" dirty="0"/>
              <a:t>사과“</a:t>
            </a:r>
          </a:p>
        </p:txBody>
      </p:sp>
    </p:spTree>
    <p:extLst>
      <p:ext uri="{BB962C8B-B14F-4D97-AF65-F5344CB8AC3E}">
        <p14:creationId xmlns:p14="http://schemas.microsoft.com/office/powerpoint/2010/main" val="291003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</a:t>
            </a:r>
            <a:r>
              <a:rPr lang="ko-KR" altLang="en-US" dirty="0"/>
              <a:t>의 내부 구성</a:t>
            </a:r>
          </a:p>
        </p:txBody>
      </p:sp>
      <p:sp>
        <p:nvSpPr>
          <p:cNvPr id="45" name="슬라이드 번호 개체 틀 4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87624" y="1614346"/>
            <a:ext cx="731517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&lt;String, String&gt; map = new </a:t>
            </a:r>
            <a:r>
              <a:rPr lang="en-US" altLang="ko-KR" dirty="0" err="1"/>
              <a:t>HashMap</a:t>
            </a:r>
            <a:r>
              <a:rPr lang="en-US" altLang="ko-KR" dirty="0"/>
              <a:t>&lt;String, String&gt;();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20888"/>
            <a:ext cx="7056784" cy="27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27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HashMap</a:t>
            </a:r>
            <a:r>
              <a:rPr lang="en-US" altLang="ko-KR" dirty="0"/>
              <a:t>&lt;K,V&gt;</a:t>
            </a:r>
            <a:r>
              <a:rPr lang="ko-KR" altLang="en-US" dirty="0"/>
              <a:t>의 주요 </a:t>
            </a:r>
            <a:r>
              <a:rPr lang="ko-KR" altLang="en-US" dirty="0" err="1"/>
              <a:t>메소드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556792"/>
            <a:ext cx="666379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17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03648" y="260647"/>
            <a:ext cx="7518550" cy="6528567"/>
            <a:chOff x="1259632" y="62053"/>
            <a:chExt cx="7662566" cy="6727162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053"/>
              <a:ext cx="7662566" cy="6247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6272148"/>
              <a:ext cx="7662566" cy="517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107504" y="75982"/>
            <a:ext cx="470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50000"/>
                  </a:schemeClr>
                </a:solidFill>
              </a:rPr>
              <a:t>HashMap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&lt;String, String&gt;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컬렉션 활용 사례</a:t>
            </a:r>
          </a:p>
        </p:txBody>
      </p:sp>
    </p:spTree>
    <p:extLst>
      <p:ext uri="{BB962C8B-B14F-4D97-AF65-F5344CB8AC3E}">
        <p14:creationId xmlns:p14="http://schemas.microsoft.com/office/powerpoint/2010/main" val="4259735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/>
              <a:t>예제</a:t>
            </a:r>
            <a:r>
              <a:rPr lang="en-US" altLang="ko-KR" sz="2000" dirty="0"/>
              <a:t>: HashMap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(</a:t>
            </a:r>
            <a:r>
              <a:rPr lang="ko-KR" altLang="en-US" sz="2000" dirty="0"/>
              <a:t>영어</a:t>
            </a:r>
            <a:r>
              <a:rPr lang="en-US" altLang="ko-KR" sz="2000" dirty="0"/>
              <a:t>, </a:t>
            </a:r>
            <a:r>
              <a:rPr lang="ko-KR" altLang="en-US" sz="2000" dirty="0"/>
              <a:t>한글</a:t>
            </a:r>
            <a:r>
              <a:rPr lang="en-US" altLang="ko-KR" sz="2000" dirty="0"/>
              <a:t>) </a:t>
            </a:r>
            <a:r>
              <a:rPr lang="ko-KR" altLang="en-US" sz="2000" dirty="0"/>
              <a:t>단어 쌍의 저장 검색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23528" y="1993358"/>
            <a:ext cx="5040560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lvl="2"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HashMapDicEx</a:t>
            </a:r>
            <a:r>
              <a:rPr lang="en-US" altLang="ko-KR" sz="1200" dirty="0"/>
              <a:t> {</a:t>
            </a:r>
          </a:p>
          <a:p>
            <a:pPr marL="0" lvl="2"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단어와 한글 단어의 쌍을 저장하는 </a:t>
            </a:r>
            <a:r>
              <a:rPr lang="en-US" altLang="ko-KR" sz="1200" dirty="0" err="1"/>
              <a:t>HashMap</a:t>
            </a:r>
            <a:r>
              <a:rPr lang="en-US" altLang="ko-KR" sz="1200" dirty="0"/>
              <a:t> </a:t>
            </a:r>
            <a:r>
              <a:rPr lang="ko-KR" altLang="en-US" sz="1200" dirty="0"/>
              <a:t>컬렉션 생성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 </a:t>
            </a:r>
            <a:r>
              <a:rPr lang="en-US" altLang="ko-KR" sz="1200" b="1" dirty="0" err="1"/>
              <a:t>dic</a:t>
            </a:r>
            <a:r>
              <a:rPr lang="en-US" altLang="ko-KR" sz="1200" b="1" dirty="0"/>
              <a:t> = </a:t>
            </a:r>
          </a:p>
          <a:p>
            <a:pPr marL="0" lvl="2" defTabSz="180000"/>
            <a:r>
              <a:rPr lang="en-US" altLang="ko-KR" sz="1200" b="1" dirty="0"/>
              <a:t>				new </a:t>
            </a:r>
            <a:r>
              <a:rPr lang="en-US" altLang="ko-KR" sz="1200" b="1" dirty="0" err="1"/>
              <a:t>HashMap</a:t>
            </a:r>
            <a:r>
              <a:rPr lang="en-US" altLang="ko-KR" sz="1200" b="1" dirty="0"/>
              <a:t>&lt;String, String&gt;();</a:t>
            </a:r>
          </a:p>
          <a:p>
            <a:pPr marL="0" lvl="2" defTabSz="180000"/>
            <a:r>
              <a:rPr lang="en-US" altLang="ko-KR" sz="1200" dirty="0"/>
              <a:t>		</a:t>
            </a:r>
          </a:p>
          <a:p>
            <a:pPr marL="0" lvl="2" defTabSz="180000"/>
            <a:r>
              <a:rPr lang="en-US" altLang="ko-KR" sz="1200" dirty="0"/>
              <a:t>		// 3 </a:t>
            </a:r>
            <a:r>
              <a:rPr lang="ko-KR" altLang="en-US" sz="1200" dirty="0"/>
              <a:t>개의 </a:t>
            </a:r>
            <a:r>
              <a:rPr lang="en-US" altLang="ko-KR" sz="1200" dirty="0"/>
              <a:t>(key, value) </a:t>
            </a:r>
            <a:r>
              <a:rPr lang="ko-KR" altLang="en-US" sz="1200" dirty="0"/>
              <a:t>쌍을 </a:t>
            </a:r>
            <a:r>
              <a:rPr lang="en-US" altLang="ko-KR" sz="1200" dirty="0" err="1"/>
              <a:t>dic</a:t>
            </a:r>
            <a:r>
              <a:rPr lang="ko-KR" altLang="en-US" sz="1200" dirty="0"/>
              <a:t>에 저장</a:t>
            </a:r>
          </a:p>
          <a:p>
            <a:pPr marL="0" lvl="2"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dic.put</a:t>
            </a:r>
            <a:r>
              <a:rPr lang="en-US" altLang="ko-KR" sz="1200" b="1" dirty="0"/>
              <a:t>("baby", "</a:t>
            </a:r>
            <a:r>
              <a:rPr lang="ko-KR" altLang="en-US" sz="1200" b="1" dirty="0"/>
              <a:t>아기</a:t>
            </a:r>
            <a:r>
              <a:rPr lang="en-US" altLang="ko-KR" sz="1200" b="1" dirty="0"/>
              <a:t>"); </a:t>
            </a:r>
            <a:r>
              <a:rPr lang="en-US" altLang="ko-KR" sz="1200" dirty="0"/>
              <a:t>// "baby"</a:t>
            </a:r>
            <a:r>
              <a:rPr lang="ko-KR" altLang="en-US" sz="1200" dirty="0"/>
              <a:t>는 </a:t>
            </a:r>
            <a:r>
              <a:rPr lang="en-US" altLang="ko-KR" sz="1200" dirty="0"/>
              <a:t>key, "</a:t>
            </a:r>
            <a:r>
              <a:rPr lang="ko-KR" altLang="en-US" sz="1200" dirty="0"/>
              <a:t>아기</a:t>
            </a:r>
            <a:r>
              <a:rPr lang="en-US" altLang="ko-KR" sz="1200" dirty="0"/>
              <a:t>"</a:t>
            </a:r>
            <a:r>
              <a:rPr lang="ko-KR" altLang="en-US" sz="1200" dirty="0"/>
              <a:t>은 </a:t>
            </a:r>
            <a:r>
              <a:rPr lang="en-US" altLang="ko-KR" sz="1200" dirty="0"/>
              <a:t>value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("love", "</a:t>
            </a:r>
            <a:r>
              <a:rPr lang="ko-KR" altLang="en-US" sz="1200" dirty="0"/>
              <a:t>사랑</a:t>
            </a:r>
            <a:r>
              <a:rPr lang="en-US" altLang="ko-KR" sz="1200" dirty="0"/>
              <a:t>"); </a:t>
            </a:r>
          </a:p>
          <a:p>
            <a:pPr marL="0" lvl="2" defTabSz="180000"/>
            <a:r>
              <a:rPr lang="en-US" altLang="ko-KR" sz="1200" dirty="0"/>
              <a:t>		</a:t>
            </a:r>
            <a:r>
              <a:rPr lang="en-US" altLang="ko-KR" sz="1200" dirty="0" err="1"/>
              <a:t>dic.put</a:t>
            </a:r>
            <a:r>
              <a:rPr lang="en-US" altLang="ko-KR" sz="1200" dirty="0"/>
              <a:t>("apple", "</a:t>
            </a:r>
            <a:r>
              <a:rPr lang="ko-KR" altLang="en-US" sz="1200" dirty="0"/>
              <a:t>사과</a:t>
            </a:r>
            <a:r>
              <a:rPr lang="en-US" altLang="ko-KR" sz="1200" dirty="0"/>
              <a:t>");	</a:t>
            </a:r>
          </a:p>
          <a:p>
            <a:pPr marL="0" lvl="2" defTabSz="180000"/>
            <a:endParaRPr lang="en-US" altLang="ko-KR" sz="1200" dirty="0"/>
          </a:p>
          <a:p>
            <a:pPr marL="0" lvl="2" defTabSz="180000"/>
            <a:r>
              <a:rPr lang="en-US" altLang="ko-KR" sz="1200" dirty="0"/>
              <a:t>		// </a:t>
            </a:r>
            <a:r>
              <a:rPr lang="ko-KR" altLang="en-US" sz="1200" dirty="0"/>
              <a:t>영어 단어를 </a:t>
            </a:r>
            <a:r>
              <a:rPr lang="ko-KR" altLang="en-US" sz="1200" dirty="0" err="1"/>
              <a:t>입력받고</a:t>
            </a:r>
            <a:r>
              <a:rPr lang="ko-KR" altLang="en-US" sz="1200" dirty="0"/>
              <a:t> 한글 단어 검색</a:t>
            </a:r>
            <a:r>
              <a:rPr lang="en-US" altLang="ko-KR" sz="1200" dirty="0"/>
              <a:t>. "exit" </a:t>
            </a:r>
            <a:r>
              <a:rPr lang="ko-KR" altLang="en-US" sz="1200" dirty="0" err="1"/>
              <a:t>입력받으면</a:t>
            </a:r>
            <a:r>
              <a:rPr lang="ko-KR" altLang="en-US" sz="1200" dirty="0"/>
              <a:t> 종료</a:t>
            </a:r>
            <a:endParaRPr lang="en-US" altLang="ko-KR" sz="1200" dirty="0"/>
          </a:p>
          <a:p>
            <a:pPr marL="0" lvl="2" defTabSz="180000"/>
            <a:r>
              <a:rPr lang="en-US" altLang="ko-KR" sz="1200" dirty="0"/>
              <a:t>		Scanner </a:t>
            </a:r>
            <a:r>
              <a:rPr lang="en-US" altLang="ko-KR" sz="1200" dirty="0" err="1"/>
              <a:t>scanner</a:t>
            </a:r>
            <a:r>
              <a:rPr lang="en-US" altLang="ko-KR" sz="1200" dirty="0"/>
              <a:t> = new Scanner(System.in);</a:t>
            </a:r>
          </a:p>
          <a:p>
            <a:pPr marL="0" lvl="2" defTabSz="180000"/>
            <a:r>
              <a:rPr lang="en-US" altLang="ko-KR" sz="1200" dirty="0"/>
              <a:t>		while(true) {</a:t>
            </a:r>
          </a:p>
          <a:p>
            <a:pPr marL="0" lvl="2"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("</a:t>
            </a:r>
            <a:r>
              <a:rPr lang="ko-KR" altLang="en-US" sz="1200" dirty="0"/>
              <a:t>찾고 싶은 단어는</a:t>
            </a:r>
            <a:r>
              <a:rPr lang="en-US" altLang="ko-KR" sz="1200" dirty="0"/>
              <a:t>?");</a:t>
            </a:r>
          </a:p>
          <a:p>
            <a:pPr marL="0" lvl="2" defTabSz="180000"/>
            <a:r>
              <a:rPr lang="en-US" altLang="ko-KR" sz="1200" dirty="0"/>
              <a:t>			String 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scanner.next</a:t>
            </a:r>
            <a:r>
              <a:rPr lang="en-US" altLang="ko-KR" sz="1200" dirty="0"/>
              <a:t>();</a:t>
            </a:r>
          </a:p>
          <a:p>
            <a:pPr marL="0" lvl="2" defTabSz="180000"/>
            <a:r>
              <a:rPr lang="en-US" altLang="ko-KR" sz="1200" dirty="0"/>
              <a:t>			if(</a:t>
            </a:r>
            <a:r>
              <a:rPr lang="en-US" altLang="ko-KR" sz="1200" dirty="0" err="1"/>
              <a:t>eng.equals</a:t>
            </a:r>
            <a:r>
              <a:rPr lang="en-US" altLang="ko-KR" sz="1200" dirty="0"/>
              <a:t>("exit")) {</a:t>
            </a:r>
          </a:p>
          <a:p>
            <a:pPr marL="0" lvl="2"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종료합니다</a:t>
            </a:r>
            <a:r>
              <a:rPr lang="en-US" altLang="ko-KR" sz="1200" dirty="0"/>
              <a:t>...");</a:t>
            </a:r>
          </a:p>
          <a:p>
            <a:pPr marL="0" lvl="2" defTabSz="180000"/>
            <a:r>
              <a:rPr lang="en-US" altLang="ko-KR" sz="1200" dirty="0"/>
              <a:t>				break;</a:t>
            </a:r>
          </a:p>
          <a:p>
            <a:pPr marL="0" lvl="2" defTabSz="180000"/>
            <a:r>
              <a:rPr lang="en-US" altLang="ko-KR" sz="1200" dirty="0"/>
              <a:t>			}		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08104" y="4296211"/>
            <a:ext cx="345638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apple</a:t>
            </a:r>
          </a:p>
          <a:p>
            <a:r>
              <a:rPr lang="ko-KR" altLang="en-US" sz="1200" dirty="0"/>
              <a:t>사과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 err="1">
                <a:solidFill>
                  <a:srgbClr val="00B050"/>
                </a:solidFill>
              </a:rPr>
              <a:t>babo</a:t>
            </a:r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 err="1"/>
              <a:t>babo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찾고 싶은 단어는</a:t>
            </a:r>
            <a:r>
              <a:rPr lang="en-US" altLang="ko-KR" sz="1200" dirty="0"/>
              <a:t>?</a:t>
            </a:r>
            <a:r>
              <a:rPr lang="en-US" altLang="ko-KR" sz="1200" dirty="0">
                <a:solidFill>
                  <a:srgbClr val="00B050"/>
                </a:solidFill>
              </a:rPr>
              <a:t>exit</a:t>
            </a:r>
          </a:p>
          <a:p>
            <a:r>
              <a:rPr lang="ko-KR" altLang="en-US" sz="1200" dirty="0"/>
              <a:t>종료합니다</a:t>
            </a:r>
            <a:r>
              <a:rPr lang="en-US" altLang="ko-KR" sz="1200" dirty="0"/>
              <a:t>...</a:t>
            </a:r>
            <a:endParaRPr lang="ko-KR" altLang="en-US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5536" y="1398884"/>
            <a:ext cx="824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영어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한글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단어를 쌍으로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해시맵에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저장하고 영어로 한글을 검색하는 프로그램을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"exit"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이 입력되면 프로그램을 종료한다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99955" y="1988840"/>
            <a:ext cx="345638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			// </a:t>
            </a:r>
            <a:r>
              <a:rPr lang="ko-KR" altLang="en-US" sz="1200" dirty="0" err="1"/>
              <a:t>해시맵에서</a:t>
            </a:r>
            <a:r>
              <a:rPr lang="ko-KR" altLang="en-US" sz="1200" dirty="0"/>
              <a:t> </a:t>
            </a:r>
            <a:r>
              <a:rPr lang="en-US" altLang="ko-KR" sz="1200" dirty="0"/>
              <a:t>'</a:t>
            </a:r>
            <a:r>
              <a:rPr lang="ko-KR" altLang="en-US" sz="1200" dirty="0"/>
              <a:t>키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eng</a:t>
            </a:r>
            <a:r>
              <a:rPr lang="ko-KR" altLang="en-US" sz="1200" dirty="0"/>
              <a:t>의 </a:t>
            </a:r>
            <a:r>
              <a:rPr lang="en-US" altLang="ko-KR" sz="1200" dirty="0"/>
              <a:t>'</a:t>
            </a:r>
            <a:r>
              <a:rPr lang="ko-KR" altLang="en-US" sz="1200" dirty="0"/>
              <a:t>값</a:t>
            </a:r>
            <a:r>
              <a:rPr lang="en-US" altLang="ko-KR" sz="1200" dirty="0"/>
              <a:t>'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</a:t>
            </a:r>
            <a:r>
              <a:rPr lang="ko-KR" altLang="en-US" sz="1200" dirty="0"/>
              <a:t>검색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String 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dic.get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eng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/>
              <a:t>if(</a:t>
            </a:r>
            <a:r>
              <a:rPr lang="en-US" altLang="ko-KR" sz="1200" b="1" dirty="0" err="1"/>
              <a:t>kor</a:t>
            </a:r>
            <a:r>
              <a:rPr lang="en-US" altLang="ko-KR" sz="1200" b="1" dirty="0"/>
              <a:t> == null)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eng</a:t>
            </a:r>
            <a:r>
              <a:rPr lang="en-US" altLang="ko-KR" sz="1200" dirty="0"/>
              <a:t> + </a:t>
            </a:r>
          </a:p>
          <a:p>
            <a:pPr defTabSz="180000"/>
            <a:r>
              <a:rPr lang="en-US" altLang="ko-KR" sz="1200" dirty="0"/>
              <a:t>							"</a:t>
            </a:r>
            <a:r>
              <a:rPr lang="ko-KR" altLang="en-US" sz="1200" dirty="0"/>
              <a:t>는 없는 단어 입니다</a:t>
            </a:r>
            <a:r>
              <a:rPr lang="en-US" altLang="ko-KR" sz="1200" dirty="0"/>
              <a:t>.");</a:t>
            </a:r>
          </a:p>
          <a:p>
            <a:pPr defTabSz="180000"/>
            <a:r>
              <a:rPr lang="en-US" altLang="ko-KR" sz="1200" dirty="0"/>
              <a:t>			else</a:t>
            </a:r>
          </a:p>
          <a:p>
            <a:pPr defTabSz="180000"/>
            <a:r>
              <a:rPr lang="en-US" altLang="ko-KR" sz="1200" dirty="0"/>
              <a:t>	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scanner.close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4283968" y="4828586"/>
            <a:ext cx="1800200" cy="1135090"/>
            <a:chOff x="4211960" y="5467575"/>
            <a:chExt cx="1800200" cy="1135090"/>
          </a:xfrm>
        </p:grpSpPr>
        <p:sp>
          <p:nvSpPr>
            <p:cNvPr id="9" name="모서리가 둥근 사각형 설명선 8"/>
            <p:cNvSpPr/>
            <p:nvPr/>
          </p:nvSpPr>
          <p:spPr>
            <a:xfrm>
              <a:off x="4211960" y="6159991"/>
              <a:ext cx="1800200" cy="442674"/>
            </a:xfrm>
            <a:prstGeom prst="wedgeRoundRectCallout">
              <a:avLst>
                <a:gd name="adj1" fmla="val -2683"/>
                <a:gd name="adj2" fmla="val -48285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“</a:t>
              </a:r>
              <a:r>
                <a:rPr lang="en-US" altLang="ko-KR" sz="1000" dirty="0" err="1">
                  <a:latin typeface="맑은 고딕" pitchFamily="50" charset="-127"/>
                  <a:ea typeface="맑은 고딕" pitchFamily="50" charset="-127"/>
                </a:rPr>
                <a:t>babo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”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를 </a:t>
              </a:r>
              <a:r>
                <a:rPr lang="ko-KR" altLang="en-US" sz="1000" dirty="0" err="1">
                  <a:latin typeface="맑은 고딕" pitchFamily="50" charset="-127"/>
                  <a:ea typeface="맑은 고딕" pitchFamily="50" charset="-127"/>
                </a:rPr>
                <a:t>해시맵에서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 찾을 수 없기 때문에</a:t>
              </a:r>
              <a:r>
                <a:rPr lang="en-US" altLang="ko-KR" sz="1000" dirty="0">
                  <a:latin typeface="맑은 고딕" pitchFamily="50" charset="-127"/>
                  <a:ea typeface="맑은 고딕" pitchFamily="50" charset="-127"/>
                </a:rPr>
                <a:t> null </a:t>
              </a:r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</a:rPr>
                <a:t>리턴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4626864" y="5467575"/>
              <a:ext cx="877855" cy="704625"/>
            </a:xfrm>
            <a:custGeom>
              <a:avLst/>
              <a:gdLst>
                <a:gd name="connsiteX0" fmla="*/ 0 w 877855"/>
                <a:gd name="connsiteY0" fmla="*/ 695481 h 704625"/>
                <a:gd name="connsiteX1" fmla="*/ 246888 w 877855"/>
                <a:gd name="connsiteY1" fmla="*/ 302289 h 704625"/>
                <a:gd name="connsiteX2" fmla="*/ 877824 w 877855"/>
                <a:gd name="connsiteY2" fmla="*/ 537 h 704625"/>
                <a:gd name="connsiteX3" fmla="*/ 274320 w 877855"/>
                <a:gd name="connsiteY3" fmla="*/ 375441 h 704625"/>
                <a:gd name="connsiteX4" fmla="*/ 173736 w 877855"/>
                <a:gd name="connsiteY4" fmla="*/ 704625 h 70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55" h="704625">
                  <a:moveTo>
                    <a:pt x="0" y="695481"/>
                  </a:moveTo>
                  <a:cubicBezTo>
                    <a:pt x="50292" y="556797"/>
                    <a:pt x="100584" y="418113"/>
                    <a:pt x="246888" y="302289"/>
                  </a:cubicBezTo>
                  <a:cubicBezTo>
                    <a:pt x="393192" y="186465"/>
                    <a:pt x="873252" y="-11655"/>
                    <a:pt x="877824" y="537"/>
                  </a:cubicBezTo>
                  <a:cubicBezTo>
                    <a:pt x="882396" y="12729"/>
                    <a:pt x="391668" y="258093"/>
                    <a:pt x="274320" y="375441"/>
                  </a:cubicBezTo>
                  <a:cubicBezTo>
                    <a:pt x="156972" y="492789"/>
                    <a:pt x="165354" y="598707"/>
                    <a:pt x="173736" y="704625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911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1, 2, 3</a:t>
            </a:r>
            <a:r>
              <a:rPr lang="ko-KR" altLang="en-US" dirty="0"/>
              <a:t>의 직선 클래스를 여러 개 생성</a:t>
            </a:r>
            <a:endParaRPr lang="en-US" altLang="ko-KR" dirty="0"/>
          </a:p>
          <a:p>
            <a:pPr lvl="1"/>
            <a:r>
              <a:rPr lang="en-US" altLang="ko-KR" dirty="0" err="1"/>
              <a:t>Math.random</a:t>
            </a:r>
            <a:r>
              <a:rPr lang="en-US" altLang="ko-KR" dirty="0"/>
              <a:t> </a:t>
            </a:r>
            <a:r>
              <a:rPr lang="ko-KR" altLang="en-US" dirty="0"/>
              <a:t>함수를 사용하여 </a:t>
            </a:r>
            <a:r>
              <a:rPr lang="en-US" altLang="ko-KR" dirty="0"/>
              <a:t>a, b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HashMap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키 값은 </a:t>
            </a:r>
            <a:r>
              <a:rPr lang="en-US" altLang="ko-KR" dirty="0"/>
              <a:t>String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키 값으로 검색 </a:t>
            </a:r>
            <a:endParaRPr lang="en-US" altLang="ko-KR" dirty="0"/>
          </a:p>
          <a:p>
            <a:pPr lvl="1"/>
            <a:r>
              <a:rPr lang="en-US" altLang="ko-KR" dirty="0" err="1"/>
              <a:t>Line.toSring</a:t>
            </a:r>
            <a:r>
              <a:rPr lang="en-US" altLang="ko-KR" dirty="0"/>
              <a:t>() </a:t>
            </a:r>
            <a:r>
              <a:rPr lang="ko-KR" altLang="en-US" dirty="0"/>
              <a:t>사용하여 출력</a:t>
            </a:r>
            <a:endParaRPr lang="en-US" altLang="ko-KR" dirty="0"/>
          </a:p>
          <a:p>
            <a:pPr lvl="1"/>
            <a:r>
              <a:rPr lang="ko-KR" altLang="en-US" dirty="0"/>
              <a:t>출력 후 </a:t>
            </a:r>
            <a:r>
              <a:rPr lang="en-US" altLang="ko-KR" dirty="0"/>
              <a:t>HashMap</a:t>
            </a:r>
            <a:r>
              <a:rPr lang="ko-KR" altLang="en-US" dirty="0"/>
              <a:t>에서 삭제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85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GenericVector</a:t>
            </a:r>
            <a:r>
              <a:rPr lang="en-US" altLang="ko-KR" dirty="0"/>
              <a:t>&lt;T&gt;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멤버 변수</a:t>
            </a:r>
            <a:endParaRPr lang="en-US" altLang="ko-KR" dirty="0"/>
          </a:p>
          <a:p>
            <a:pPr lvl="2"/>
            <a:r>
              <a:rPr lang="en-US" altLang="ko-KR" dirty="0"/>
              <a:t>Vector&lt;T&gt;</a:t>
            </a:r>
          </a:p>
          <a:p>
            <a:pPr lvl="1"/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멤버 함수</a:t>
            </a:r>
            <a:endParaRPr lang="en-US" altLang="ko-KR" dirty="0"/>
          </a:p>
          <a:p>
            <a:pPr lvl="2"/>
            <a:r>
              <a:rPr lang="en-US" altLang="ko-KR" dirty="0"/>
              <a:t>Put: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멤버 변수 </a:t>
            </a:r>
            <a:r>
              <a:rPr lang="en-US" altLang="ko-KR" dirty="0"/>
              <a:t>Vector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2"/>
            <a:r>
              <a:rPr lang="en-US" altLang="ko-KR" dirty="0"/>
              <a:t>Get: </a:t>
            </a:r>
            <a:r>
              <a:rPr lang="ko-KR" altLang="en-US" dirty="0"/>
              <a:t>멤버 변수 </a:t>
            </a:r>
            <a:r>
              <a:rPr lang="en-US" altLang="ko-KR" dirty="0"/>
              <a:t>Vector </a:t>
            </a:r>
            <a:r>
              <a:rPr lang="ko-KR" altLang="en-US" dirty="0"/>
              <a:t>에서 검색한 후 해당 아이템 반환</a:t>
            </a:r>
            <a:endParaRPr lang="en-US" altLang="ko-KR" dirty="0"/>
          </a:p>
          <a:p>
            <a:pPr lvl="2"/>
            <a:r>
              <a:rPr lang="en-US" altLang="ko-KR" dirty="0"/>
              <a:t>Print:</a:t>
            </a:r>
            <a:r>
              <a:rPr lang="ko-KR" altLang="en-US" dirty="0"/>
              <a:t> 멤버 변수 </a:t>
            </a:r>
            <a:r>
              <a:rPr lang="en-US" altLang="ko-KR" dirty="0"/>
              <a:t>Vector</a:t>
            </a:r>
            <a:r>
              <a:rPr lang="ko-KR" altLang="en-US" dirty="0"/>
              <a:t>에 있는 모든 아이템 출력</a:t>
            </a:r>
            <a:endParaRPr lang="en-US" altLang="ko-KR" dirty="0"/>
          </a:p>
          <a:p>
            <a:pPr lvl="3"/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74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제네릭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285860"/>
            <a:ext cx="8153400" cy="5239484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제네릭</a:t>
            </a:r>
            <a:r>
              <a:rPr lang="ko-KR" altLang="en-US" sz="1800" dirty="0"/>
              <a:t> 클래스 작성</a:t>
            </a:r>
            <a:endParaRPr lang="en-US" altLang="ko-KR" sz="1800" dirty="0"/>
          </a:p>
          <a:p>
            <a:pPr lvl="1"/>
            <a:r>
              <a:rPr lang="ko-KR" altLang="en-US" sz="1600" dirty="0"/>
              <a:t>클래스 이름 옆에 일반화된 타입 매개 변수 추가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 err="1"/>
              <a:t>제네릭</a:t>
            </a:r>
            <a:r>
              <a:rPr lang="ko-KR" altLang="en-US" sz="1600" dirty="0"/>
              <a:t> 객체 생성 및 활용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제네릭</a:t>
            </a:r>
            <a:r>
              <a:rPr lang="ko-KR" altLang="en-US" sz="1400" dirty="0"/>
              <a:t> 타입에 구체적인 타입을 지정하여 객체를 생성하는 것을 </a:t>
            </a:r>
            <a:r>
              <a:rPr lang="ko-KR" altLang="en-US" sz="1400" b="1" dirty="0"/>
              <a:t>구체화</a:t>
            </a:r>
            <a:r>
              <a:rPr lang="ko-KR" altLang="en-US" sz="1400" dirty="0"/>
              <a:t>라고 함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75656" y="2060848"/>
            <a:ext cx="612068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b="1" dirty="0" err="1"/>
              <a:t>MyClass</a:t>
            </a:r>
            <a:r>
              <a:rPr lang="en-US" altLang="ko-KR" sz="1400" b="1" dirty="0"/>
              <a:t>&lt;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b="1" dirty="0"/>
              <a:t>&gt;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void set(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a)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a;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7030A0"/>
                </a:solidFill>
              </a:rPr>
              <a:t>T</a:t>
            </a:r>
            <a:r>
              <a:rPr lang="en-US" altLang="ko-KR" sz="1400" dirty="0"/>
              <a:t> get() {</a:t>
            </a:r>
          </a:p>
          <a:p>
            <a:pPr defTabSz="180000"/>
            <a:r>
              <a:rPr lang="en-US" altLang="ko-KR" sz="1400" dirty="0"/>
              <a:t>		return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; 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2667808"/>
            <a:ext cx="1749929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/>
              <a:t>a</a:t>
            </a:r>
            <a:r>
              <a:rPr lang="ko-KR" altLang="en-US" sz="1000" dirty="0"/>
              <a:t>를 </a:t>
            </a:r>
            <a:r>
              <a:rPr lang="en-US" altLang="ko-KR" sz="1000" dirty="0" err="1"/>
              <a:t>val</a:t>
            </a:r>
            <a:r>
              <a:rPr lang="ko-KR" altLang="en-US" sz="1000" dirty="0"/>
              <a:t>에 지정</a:t>
            </a:r>
            <a:endParaRPr lang="en-US" altLang="ko-KR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60044" y="3315880"/>
            <a:ext cx="1377672" cy="272415"/>
          </a:xfrm>
          <a:prstGeom prst="wedgeRoundRectCallout">
            <a:avLst>
              <a:gd name="adj1" fmla="val -76984"/>
              <a:gd name="adj2" fmla="val 215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/>
              <a:t>T </a:t>
            </a:r>
            <a:r>
              <a:rPr lang="ko-KR" altLang="en-US" sz="1000" dirty="0"/>
              <a:t>타입의 값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 </a:t>
            </a:r>
            <a:r>
              <a:rPr lang="ko-KR" altLang="en-US" sz="1000" dirty="0"/>
              <a:t>리턴</a:t>
            </a:r>
            <a:endParaRPr lang="en-US" altLang="ko-KR" sz="10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513693" y="2184846"/>
            <a:ext cx="2864887" cy="272415"/>
          </a:xfrm>
          <a:prstGeom prst="wedgeRoundRectCallout">
            <a:avLst>
              <a:gd name="adj1" fmla="val -76026"/>
              <a:gd name="adj2" fmla="val -321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ko-KR" altLang="en-US" sz="1000" dirty="0" err="1"/>
              <a:t>제네릭</a:t>
            </a:r>
            <a:r>
              <a:rPr lang="ko-KR" altLang="en-US" sz="1000" dirty="0"/>
              <a:t> 클래스 </a:t>
            </a:r>
            <a:r>
              <a:rPr lang="en-US" altLang="ko-KR" sz="1000" dirty="0" err="1"/>
              <a:t>MyClass</a:t>
            </a:r>
            <a:r>
              <a:rPr lang="en-US" altLang="ko-KR" sz="1000" dirty="0"/>
              <a:t> </a:t>
            </a:r>
            <a:r>
              <a:rPr lang="ko-KR" altLang="en-US" sz="1000" dirty="0"/>
              <a:t>선언</a:t>
            </a:r>
            <a:r>
              <a:rPr lang="en-US" altLang="ko-KR" sz="1000" dirty="0"/>
              <a:t>, </a:t>
            </a:r>
            <a:r>
              <a:rPr lang="ko-KR" altLang="en-US" sz="1000" dirty="0"/>
              <a:t>타입 매개 변수 </a:t>
            </a:r>
            <a:r>
              <a:rPr lang="en-US" altLang="ko-KR" sz="1000" dirty="0"/>
              <a:t>T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79512" y="2321054"/>
            <a:ext cx="1037922" cy="272415"/>
          </a:xfrm>
          <a:prstGeom prst="wedgeRoundRectCallout">
            <a:avLst>
              <a:gd name="adj1" fmla="val 87761"/>
              <a:gd name="adj2" fmla="val -120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defTabSz="180000"/>
            <a:r>
              <a:rPr lang="en-US" altLang="ko-KR" sz="1000" dirty="0" err="1"/>
              <a:t>val</a:t>
            </a:r>
            <a:r>
              <a:rPr lang="ko-KR" altLang="en-US" sz="1000" dirty="0"/>
              <a:t>의 타입은 </a:t>
            </a:r>
            <a:r>
              <a:rPr lang="en-US" altLang="ko-KR" sz="1000" dirty="0"/>
              <a:t>T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75656" y="4869160"/>
            <a:ext cx="61206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&lt;String&gt; </a:t>
            </a:r>
            <a:r>
              <a:rPr lang="en-US" altLang="ko-KR" sz="1400" dirty="0"/>
              <a:t>s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&lt;String&gt;(); // T</a:t>
            </a:r>
            <a:r>
              <a:rPr lang="ko-KR" altLang="en-US" sz="1400" dirty="0"/>
              <a:t>를 </a:t>
            </a:r>
            <a:r>
              <a:rPr lang="en-US" altLang="ko-KR" sz="1400" dirty="0"/>
              <a:t>String</a:t>
            </a:r>
            <a:r>
              <a:rPr lang="ko-KR" altLang="en-US" sz="1400" dirty="0"/>
              <a:t>으로 구체화</a:t>
            </a:r>
          </a:p>
          <a:p>
            <a:pPr defTabSz="180000"/>
            <a:r>
              <a:rPr lang="en-US" altLang="ko-KR" sz="1400" dirty="0" err="1"/>
              <a:t>s.set</a:t>
            </a:r>
            <a:r>
              <a:rPr lang="en-US" altLang="ko-KR" sz="1400" dirty="0"/>
              <a:t>("hello");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s.get</a:t>
            </a:r>
            <a:r>
              <a:rPr lang="en-US" altLang="ko-KR" sz="1400" dirty="0"/>
              <a:t>()); // "hello" </a:t>
            </a:r>
            <a:r>
              <a:rPr lang="ko-KR" altLang="en-US" sz="1400" dirty="0"/>
              <a:t>출력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MyClass</a:t>
            </a:r>
            <a:r>
              <a:rPr lang="en-US" altLang="ko-KR" sz="1400" b="1" dirty="0"/>
              <a:t>&lt;Integer&gt; </a:t>
            </a:r>
            <a:r>
              <a:rPr lang="en-US" altLang="ko-KR" sz="1400" dirty="0"/>
              <a:t>n = new </a:t>
            </a:r>
            <a:r>
              <a:rPr lang="en-US" altLang="ko-KR" sz="1400" dirty="0" err="1"/>
              <a:t>MyClass</a:t>
            </a:r>
            <a:r>
              <a:rPr lang="en-US" altLang="ko-KR" sz="1400" dirty="0"/>
              <a:t>&lt;Integer&gt;(); // T</a:t>
            </a:r>
            <a:r>
              <a:rPr lang="ko-KR" altLang="en-US" sz="1400" dirty="0"/>
              <a:t>를 </a:t>
            </a:r>
            <a:r>
              <a:rPr lang="en-US" altLang="ko-KR" sz="1400" dirty="0"/>
              <a:t>Integer</a:t>
            </a:r>
            <a:r>
              <a:rPr lang="ko-KR" altLang="en-US" sz="1400" dirty="0"/>
              <a:t>로 구체화</a:t>
            </a:r>
          </a:p>
          <a:p>
            <a:pPr defTabSz="180000"/>
            <a:r>
              <a:rPr lang="en-US" altLang="ko-KR" sz="1400" dirty="0" err="1"/>
              <a:t>n.set</a:t>
            </a:r>
            <a:r>
              <a:rPr lang="en-US" altLang="ko-KR" sz="1400" dirty="0"/>
              <a:t>(5);</a:t>
            </a:r>
          </a:p>
          <a:p>
            <a:pPr defTabSz="180000"/>
            <a:r>
              <a:rPr lang="en-US" altLang="ko-KR" sz="1400" dirty="0" err="1"/>
              <a:t>System.out.println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n.get</a:t>
            </a:r>
            <a:r>
              <a:rPr lang="en-US" altLang="ko-KR" sz="1400" dirty="0"/>
              <a:t>()); // </a:t>
            </a:r>
            <a:r>
              <a:rPr lang="ko-KR" altLang="en-US" sz="1400" dirty="0"/>
              <a:t>숫자 </a:t>
            </a:r>
            <a:r>
              <a:rPr lang="en-US" altLang="ko-KR" sz="1400" dirty="0"/>
              <a:t>5 </a:t>
            </a:r>
            <a:r>
              <a:rPr lang="ko-KR" altLang="en-US" sz="1400" dirty="0"/>
              <a:t>출력</a:t>
            </a:r>
            <a:endParaRPr lang="sv-SE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7821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7-6 : </a:t>
            </a:r>
            <a:r>
              <a:rPr lang="ko-KR" altLang="en-US" dirty="0" err="1"/>
              <a:t>제네릭</a:t>
            </a:r>
            <a:r>
              <a:rPr lang="ko-KR" altLang="en-US" dirty="0"/>
              <a:t> </a:t>
            </a:r>
            <a:r>
              <a:rPr lang="ko-KR" altLang="en-US" dirty="0" err="1"/>
              <a:t>스택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1472" y="1285860"/>
            <a:ext cx="82153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제네릭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클래스로 작성하고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, String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Integer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스택을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사용하는 예를 보여라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780149"/>
            <a:ext cx="273630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&lt;T&gt;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Object [] 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public </a:t>
            </a:r>
            <a:r>
              <a:rPr lang="en-US" altLang="ko-KR" sz="1200" dirty="0" err="1"/>
              <a:t>GStack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 0;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 = new Object [10];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void push(T item)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10)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stck</a:t>
            </a:r>
            <a:r>
              <a:rPr lang="en-US" altLang="ko-KR" sz="1200" dirty="0"/>
              <a:t>[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] = item;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++;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public T pop()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	if(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 == 0)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	return null;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tos</a:t>
            </a:r>
            <a:r>
              <a:rPr lang="en-US" altLang="ko-KR" sz="1200" dirty="0"/>
              <a:t>--;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return (T)</a:t>
            </a:r>
            <a:r>
              <a:rPr lang="en-US" altLang="ko-KR" sz="1200" b="1" dirty="0" err="1"/>
              <a:t>stck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tos</a:t>
            </a:r>
            <a:r>
              <a:rPr lang="en-US" altLang="ko-KR" sz="1200" b="1" dirty="0"/>
              <a:t>]; </a:t>
            </a:r>
            <a:endParaRPr lang="ko-KR" altLang="en-US" sz="1200" b="1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1772816"/>
            <a:ext cx="460851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MyStack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 </a:t>
            </a:r>
            <a:r>
              <a:rPr lang="en-US" altLang="ko-KR" sz="1200" b="1" dirty="0" err="1"/>
              <a:t>stringStack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&lt;String&gt;()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stringStack.push</a:t>
            </a:r>
            <a:r>
              <a:rPr lang="en-US" altLang="ko-KR" sz="1200" dirty="0"/>
              <a:t>("LA");</a:t>
            </a:r>
          </a:p>
          <a:p>
            <a:pPr defTabSz="180000"/>
            <a:r>
              <a:rPr lang="en-US" altLang="ko-KR" sz="1200" dirty="0"/>
              <a:t>	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stringStack.pop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	</a:t>
            </a:r>
          </a:p>
          <a:p>
            <a:pPr defTabSz="180000"/>
            <a:r>
              <a:rPr lang="ko-KR" altLang="en-US" sz="1200" dirty="0"/>
              <a:t>		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 </a:t>
            </a:r>
            <a:r>
              <a:rPr lang="en-US" altLang="ko-KR" sz="1200" b="1" dirty="0" err="1"/>
              <a:t>intStack</a:t>
            </a:r>
            <a:r>
              <a:rPr lang="en-US" altLang="ko-KR" sz="1200" b="1" dirty="0"/>
              <a:t> = new </a:t>
            </a:r>
            <a:r>
              <a:rPr lang="en-US" altLang="ko-KR" sz="1200" b="1" dirty="0" err="1"/>
              <a:t>GStack</a:t>
            </a:r>
            <a:r>
              <a:rPr lang="en-US" altLang="ko-KR" sz="1200" b="1" dirty="0"/>
              <a:t>&lt;Integer&gt;(); 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(1);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(3);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intStack.push</a:t>
            </a:r>
            <a:r>
              <a:rPr lang="en-US" altLang="ko-KR" sz="1200" dirty="0"/>
              <a:t>(5);</a:t>
            </a:r>
          </a:p>
          <a:p>
            <a:pPr defTabSz="180000"/>
            <a:r>
              <a:rPr lang="en-US" altLang="ko-KR" sz="1200" dirty="0"/>
              <a:t>	</a:t>
            </a:r>
          </a:p>
          <a:p>
            <a:pPr defTabSz="180000"/>
            <a:r>
              <a:rPr lang="en-US" altLang="ko-KR" sz="1200" dirty="0"/>
              <a:t>	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n=0; n&lt;3; n++)	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intStack.pop</a:t>
            </a:r>
            <a:r>
              <a:rPr lang="en-US" altLang="ko-KR" sz="1200" dirty="0"/>
              <a:t>());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4358139"/>
            <a:ext cx="60465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fontAlgn="base">
              <a:defRPr sz="1200"/>
            </a:lvl1pPr>
          </a:lstStyle>
          <a:p>
            <a:r>
              <a:rPr lang="en-US" altLang="ko-KR" dirty="0"/>
              <a:t>LA</a:t>
            </a:r>
          </a:p>
          <a:p>
            <a:r>
              <a:rPr lang="en-US" altLang="ko-KR" dirty="0" err="1"/>
              <a:t>busan</a:t>
            </a:r>
            <a:endParaRPr lang="en-US" altLang="ko-KR" dirty="0"/>
          </a:p>
          <a:p>
            <a:r>
              <a:rPr lang="en-US" altLang="ko-KR" dirty="0" err="1"/>
              <a:t>seoul</a:t>
            </a:r>
            <a:endParaRPr lang="en-US" altLang="ko-KR" dirty="0"/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77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B610-EFF5-5930-2B74-84BBAF7C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07F0-02AD-2C11-C9B7-661F69B6F2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GenericVector</a:t>
            </a:r>
            <a:r>
              <a:rPr lang="en-US" altLang="ko-KR" dirty="0"/>
              <a:t>&lt;T&gt;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멤버 변수</a:t>
            </a:r>
            <a:endParaRPr lang="en-US" altLang="ko-KR" dirty="0"/>
          </a:p>
          <a:p>
            <a:pPr lvl="2"/>
            <a:r>
              <a:rPr lang="en-US" altLang="ko-KR" dirty="0"/>
              <a:t>Vector&lt;T&gt;</a:t>
            </a:r>
          </a:p>
          <a:p>
            <a:pPr lvl="1"/>
            <a:r>
              <a:rPr lang="ko-KR" altLang="en-US" dirty="0"/>
              <a:t>생성자</a:t>
            </a:r>
            <a:endParaRPr lang="en-US" altLang="ko-KR" dirty="0"/>
          </a:p>
          <a:p>
            <a:pPr lvl="1"/>
            <a:r>
              <a:rPr lang="ko-KR" altLang="en-US" dirty="0"/>
              <a:t>멤버 함수</a:t>
            </a:r>
            <a:endParaRPr lang="en-US" altLang="ko-KR" dirty="0"/>
          </a:p>
          <a:p>
            <a:pPr lvl="2"/>
            <a:r>
              <a:rPr lang="en-US" altLang="ko-KR" dirty="0"/>
              <a:t>Put: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멤버 변수 </a:t>
            </a:r>
            <a:r>
              <a:rPr lang="en-US" altLang="ko-KR" dirty="0"/>
              <a:t>Vector</a:t>
            </a:r>
            <a:r>
              <a:rPr lang="ko-KR" altLang="en-US" dirty="0"/>
              <a:t>에 추가</a:t>
            </a:r>
            <a:endParaRPr lang="en-US" altLang="ko-KR" dirty="0"/>
          </a:p>
          <a:p>
            <a:pPr lvl="2"/>
            <a:r>
              <a:rPr lang="en-US" altLang="ko-KR" dirty="0"/>
              <a:t>Get: </a:t>
            </a:r>
            <a:r>
              <a:rPr lang="ko-KR" altLang="en-US" dirty="0"/>
              <a:t>멤버 변수 </a:t>
            </a:r>
            <a:r>
              <a:rPr lang="en-US" altLang="ko-KR" dirty="0"/>
              <a:t>Vector </a:t>
            </a:r>
            <a:r>
              <a:rPr lang="ko-KR" altLang="en-US" dirty="0"/>
              <a:t>에서 검색한 후 해당 아이템 반환</a:t>
            </a:r>
            <a:endParaRPr lang="en-US" altLang="ko-KR" dirty="0"/>
          </a:p>
          <a:p>
            <a:pPr lvl="2"/>
            <a:r>
              <a:rPr lang="en-US" altLang="ko-KR" dirty="0"/>
              <a:t>Print:</a:t>
            </a:r>
            <a:r>
              <a:rPr lang="ko-KR" altLang="en-US" dirty="0"/>
              <a:t> 멤버 변수 </a:t>
            </a:r>
            <a:r>
              <a:rPr lang="en-US" altLang="ko-KR" dirty="0"/>
              <a:t>Vector</a:t>
            </a:r>
            <a:r>
              <a:rPr lang="ko-KR" altLang="en-US" dirty="0"/>
              <a:t>에 있는 모든 아이템 출력</a:t>
            </a:r>
            <a:endParaRPr lang="en-US" altLang="ko-KR" dirty="0"/>
          </a:p>
          <a:p>
            <a:pPr lvl="3"/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함수 이용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0086A-0CAE-ACEF-2DD9-D22DC545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6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컬렉션은 제네릭</a:t>
            </a:r>
            <a:r>
              <a:rPr lang="en-US" altLang="ko-KR" sz="2200" dirty="0"/>
              <a:t>(generics)</a:t>
            </a:r>
            <a:r>
              <a:rPr lang="ko-KR" altLang="en-US" sz="2200" dirty="0"/>
              <a:t> 기법으로 구현</a:t>
            </a:r>
            <a:endParaRPr lang="en-US" altLang="ko-KR" sz="2200" dirty="0"/>
          </a:p>
          <a:p>
            <a:pPr lvl="1"/>
            <a:r>
              <a:rPr lang="ko-KR" altLang="en-US" sz="1800" dirty="0"/>
              <a:t>제네릭</a:t>
            </a:r>
            <a:endParaRPr lang="en-US" altLang="ko-KR" sz="1800" dirty="0"/>
          </a:p>
          <a:p>
            <a:pPr lvl="2"/>
            <a:r>
              <a:rPr lang="ko-KR" altLang="en-US" sz="1600" dirty="0"/>
              <a:t>특정 타입만 다루지 않고</a:t>
            </a:r>
            <a:r>
              <a:rPr lang="en-US" altLang="ko-KR" sz="1600" dirty="0"/>
              <a:t>,</a:t>
            </a:r>
            <a:r>
              <a:rPr lang="ko-KR" altLang="en-US" sz="1600" dirty="0"/>
              <a:t> 여러 종류의 타입으로 변신할 수 있도록 클래스나 </a:t>
            </a:r>
            <a:r>
              <a:rPr lang="ko-KR" altLang="en-US" sz="1600" dirty="0" err="1"/>
              <a:t>메소드를</a:t>
            </a:r>
            <a:r>
              <a:rPr lang="ko-KR" altLang="en-US" sz="1600" dirty="0"/>
              <a:t> 일반화시키는 기법</a:t>
            </a:r>
            <a:endParaRPr lang="en-US" altLang="ko-KR" sz="1600" dirty="0"/>
          </a:p>
          <a:p>
            <a:pPr lvl="2"/>
            <a:r>
              <a:rPr lang="ko-KR" altLang="en-US" sz="1600" dirty="0"/>
              <a:t>클래스나 인터페이스 이름에 </a:t>
            </a:r>
            <a:r>
              <a:rPr lang="en-US" altLang="ko-KR" sz="1600" dirty="0"/>
              <a:t>&lt;E&gt;, &lt;K&gt;, &lt;V&gt; </a:t>
            </a:r>
            <a:r>
              <a:rPr lang="ko-KR" altLang="en-US" sz="1600" dirty="0"/>
              <a:t>등 타입 매개 변수 포함</a:t>
            </a:r>
            <a:endParaRPr lang="en-US" altLang="ko-KR" sz="1600" dirty="0"/>
          </a:p>
          <a:p>
            <a:pPr lvl="2"/>
            <a:r>
              <a:rPr lang="ko-KR" altLang="en-US" sz="1600" dirty="0"/>
              <a:t>클래스나 메소드를 형판에서 찍어내듯이 생산할 수 있도록 </a:t>
            </a:r>
            <a:endParaRPr lang="en-US" altLang="ko-KR" sz="1600" dirty="0"/>
          </a:p>
          <a:p>
            <a:pPr marL="64008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일반화된 형판을 만드는 기법</a:t>
            </a:r>
            <a:endParaRPr lang="en-US" altLang="ko-KR" sz="1600" dirty="0"/>
          </a:p>
          <a:p>
            <a:r>
              <a:rPr lang="ko-KR" altLang="en-US" sz="2200" dirty="0">
                <a:sym typeface="Wingdings" pitchFamily="2" charset="2"/>
              </a:rPr>
              <a:t>컬렉션의 요소는 객체만 가능</a:t>
            </a:r>
            <a:endParaRPr lang="en-US" altLang="ko-KR" sz="2200" dirty="0">
              <a:sym typeface="Wingdings" pitchFamily="2" charset="2"/>
            </a:endParaRPr>
          </a:p>
          <a:p>
            <a:pPr lvl="1"/>
            <a:r>
              <a:rPr lang="en-US" altLang="ko-KR" sz="1800" dirty="0">
                <a:sym typeface="Wingdings" pitchFamily="2" charset="2"/>
              </a:rPr>
              <a:t>int, char, double </a:t>
            </a:r>
            <a:r>
              <a:rPr lang="ko-KR" altLang="en-US" sz="1800" dirty="0">
                <a:sym typeface="Wingdings" pitchFamily="2" charset="2"/>
              </a:rPr>
              <a:t>등의 기본 타입으로 구체화 불가</a:t>
            </a:r>
            <a:endParaRPr lang="en-US" altLang="ko-KR" sz="1800" dirty="0">
              <a:sym typeface="Wingdings" pitchFamily="2" charset="2"/>
            </a:endParaRPr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43608" y="4437112"/>
            <a:ext cx="64087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Vector&lt;</a:t>
            </a:r>
            <a:r>
              <a:rPr lang="en-US" altLang="ko-KR" sz="1600" strike="sngStrike" dirty="0" err="1"/>
              <a:t>int</a:t>
            </a:r>
            <a:r>
              <a:rPr lang="en-US" altLang="ko-KR" sz="1600" dirty="0"/>
              <a:t>&gt; v = new Vector&lt;</a:t>
            </a:r>
            <a:r>
              <a:rPr lang="en-US" altLang="ko-KR" sz="1600" strike="sngStrike" dirty="0" err="1"/>
              <a:t>int</a:t>
            </a:r>
            <a:r>
              <a:rPr lang="en-US" altLang="ko-KR" sz="1600" dirty="0"/>
              <a:t>&gt;(); // </a:t>
            </a:r>
            <a:r>
              <a:rPr lang="ko-KR" altLang="en-US" sz="1600" dirty="0"/>
              <a:t>컴파일 오류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는 사용 불가</a:t>
            </a:r>
          </a:p>
          <a:p>
            <a:r>
              <a:rPr lang="en-US" altLang="ko-KR" sz="1600" dirty="0"/>
              <a:t>Vector&lt;Integer&gt; v = new Vector&lt;Integer&gt;(); // </a:t>
            </a:r>
            <a:r>
              <a:rPr lang="ko-KR" altLang="en-US" sz="1600" dirty="0"/>
              <a:t>정상 코드</a:t>
            </a:r>
          </a:p>
        </p:txBody>
      </p:sp>
    </p:spTree>
    <p:extLst>
      <p:ext uri="{BB962C8B-B14F-4D97-AF65-F5344CB8AC3E}">
        <p14:creationId xmlns:p14="http://schemas.microsoft.com/office/powerpoint/2010/main" val="18649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제네릭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JDK 1.5</a:t>
            </a:r>
            <a:r>
              <a:rPr lang="ko-KR" altLang="en-US" sz="2200" dirty="0"/>
              <a:t>부터 도입</a:t>
            </a:r>
            <a:r>
              <a:rPr lang="en-US" altLang="ko-KR" sz="2200" dirty="0"/>
              <a:t>(2004</a:t>
            </a:r>
            <a:r>
              <a:rPr lang="ko-KR" altLang="en-US" sz="2200" dirty="0"/>
              <a:t>년 기점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모든 종류의 데이터 타입을 다룰 수 있도록 일반화된 타입 매개 변수로 클래스</a:t>
            </a:r>
            <a:r>
              <a:rPr lang="en-US" altLang="ko-KR" sz="2200" dirty="0"/>
              <a:t>(</a:t>
            </a:r>
            <a:r>
              <a:rPr lang="ko-KR" altLang="en-US" sz="2200" dirty="0"/>
              <a:t>인터페이스</a:t>
            </a:r>
            <a:r>
              <a:rPr lang="en-US" altLang="ko-KR" sz="2200" dirty="0"/>
              <a:t>)</a:t>
            </a:r>
            <a:r>
              <a:rPr lang="ko-KR" altLang="en-US" sz="2200" dirty="0"/>
              <a:t>나 </a:t>
            </a:r>
            <a:r>
              <a:rPr lang="ko-KR" altLang="en-US" sz="2200" dirty="0" err="1"/>
              <a:t>메소드를</a:t>
            </a:r>
            <a:r>
              <a:rPr lang="ko-KR" altLang="en-US" sz="2200" dirty="0"/>
              <a:t> 작성하는 기법</a:t>
            </a:r>
            <a:endParaRPr lang="en-US" altLang="ko-KR" sz="2200" dirty="0"/>
          </a:p>
          <a:p>
            <a:r>
              <a:rPr lang="en-US" altLang="ko-KR" sz="2200" dirty="0"/>
              <a:t>C++</a:t>
            </a:r>
            <a:r>
              <a:rPr lang="ko-KR" altLang="en-US" sz="2200" dirty="0"/>
              <a:t>의 템플릿</a:t>
            </a:r>
            <a:r>
              <a:rPr lang="en-US" altLang="ko-KR" sz="2200" dirty="0"/>
              <a:t>(template)</a:t>
            </a:r>
            <a:r>
              <a:rPr lang="ko-KR" altLang="en-US" sz="2200" dirty="0"/>
              <a:t>과 동일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4101435"/>
            <a:ext cx="244867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class Stack&lt;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&gt; {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5160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제네릭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44008" y="3622717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Integer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cxnSp>
        <p:nvCxnSpPr>
          <p:cNvPr id="8" name="직선 화살표 연결선 7"/>
          <p:cNvCxnSpPr>
            <a:stCxn id="5" idx="3"/>
            <a:endCxn id="7" idx="1"/>
          </p:cNvCxnSpPr>
          <p:nvPr/>
        </p:nvCxnSpPr>
        <p:spPr>
          <a:xfrm flipV="1">
            <a:off x="2916220" y="4038216"/>
            <a:ext cx="1727788" cy="755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연결자 8"/>
          <p:cNvSpPr/>
          <p:nvPr/>
        </p:nvSpPr>
        <p:spPr>
          <a:xfrm>
            <a:off x="7740352" y="426628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순서도: 연결자 9"/>
          <p:cNvSpPr/>
          <p:nvPr/>
        </p:nvSpPr>
        <p:spPr>
          <a:xfrm>
            <a:off x="7740352" y="409977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123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순서도: 연결자 10"/>
          <p:cNvSpPr/>
          <p:nvPr/>
        </p:nvSpPr>
        <p:spPr>
          <a:xfrm>
            <a:off x="7740352" y="3957419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-345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7740352" y="3808421"/>
            <a:ext cx="936104" cy="288032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740352" y="337969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44008" y="4998829"/>
            <a:ext cx="259228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void push(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element)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String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pop() { ... }</a:t>
            </a:r>
          </a:p>
          <a:p>
            <a:pPr defTabSz="180000" fontAlgn="base" latinLnBrk="0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	...</a:t>
            </a:r>
          </a:p>
        </p:txBody>
      </p:sp>
      <p:sp>
        <p:nvSpPr>
          <p:cNvPr id="15" name="순서도: 연결자 14"/>
          <p:cNvSpPr/>
          <p:nvPr/>
        </p:nvSpPr>
        <p:spPr>
          <a:xfrm>
            <a:off x="7740352" y="570235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“Java”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7740352" y="553584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“C++”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7740352" y="5393489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“C#”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7740352" y="5244491"/>
            <a:ext cx="936104" cy="288032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“Good”</a:t>
            </a:r>
            <a:endParaRPr lang="ko-KR" altLang="en-US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순서도: 자기 디스크 18"/>
          <p:cNvSpPr/>
          <p:nvPr/>
        </p:nvSpPr>
        <p:spPr>
          <a:xfrm>
            <a:off x="7740352" y="4815761"/>
            <a:ext cx="936104" cy="1197132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/>
          <p:cNvCxnSpPr>
            <a:stCxn id="5" idx="3"/>
            <a:endCxn id="14" idx="1"/>
          </p:cNvCxnSpPr>
          <p:nvPr/>
        </p:nvCxnSpPr>
        <p:spPr>
          <a:xfrm>
            <a:off x="2916220" y="4793933"/>
            <a:ext cx="1727788" cy="6203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243418">
            <a:off x="2968757" y="4203184"/>
            <a:ext cx="143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Stack&lt;Integer&gt;</a:t>
            </a:r>
          </a:p>
        </p:txBody>
      </p:sp>
      <p:sp>
        <p:nvSpPr>
          <p:cNvPr id="22" name="TextBox 21"/>
          <p:cNvSpPr txBox="1"/>
          <p:nvPr/>
        </p:nvSpPr>
        <p:spPr>
          <a:xfrm rot="1152469">
            <a:off x="3055075" y="5090602"/>
            <a:ext cx="13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Stack&lt;String&gt;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64490" y="32533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정수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49074" y="585900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문자열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</a:rPr>
              <a:t>스택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17913" y="5514607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특정 타입으로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061592" y="2990620"/>
            <a:ext cx="889466" cy="272415"/>
          </a:xfrm>
          <a:prstGeom prst="wedgeRoundRectCallout">
            <a:avLst>
              <a:gd name="adj1" fmla="val 39064"/>
              <a:gd name="adj2" fmla="val 1079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정수만 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948264" y="6180921"/>
            <a:ext cx="1116123" cy="272415"/>
          </a:xfrm>
          <a:prstGeom prst="wedgeRoundRectCallout">
            <a:avLst>
              <a:gd name="adj1" fmla="val 30839"/>
              <a:gd name="adj2" fmla="val -1438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문자열만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8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077AE-E7D0-5335-3BD2-CCE5E248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CC41-C1B3-8A0C-6426-5D39397DB8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 </a:t>
            </a:r>
            <a:r>
              <a:rPr lang="en-US" altLang="ko-KR" dirty="0"/>
              <a:t>y = ax + b</a:t>
            </a:r>
            <a:r>
              <a:rPr lang="ko-KR" altLang="en-US" dirty="0"/>
              <a:t>에 대해</a:t>
            </a:r>
            <a:r>
              <a:rPr lang="en-US" altLang="ko-KR" dirty="0"/>
              <a:t>, a ≠ 0</a:t>
            </a:r>
          </a:p>
          <a:p>
            <a:pPr lvl="1"/>
            <a:r>
              <a:rPr lang="ko-KR" altLang="en-US" dirty="0"/>
              <a:t>직선 클래스</a:t>
            </a:r>
            <a:endParaRPr lang="en-US" altLang="ko-KR" dirty="0"/>
          </a:p>
          <a:p>
            <a:pPr lvl="2"/>
            <a:r>
              <a:rPr lang="ko-KR" altLang="en-US" dirty="0"/>
              <a:t>멤버 변수 </a:t>
            </a:r>
            <a:r>
              <a:rPr lang="en-US" altLang="ko-KR" dirty="0"/>
              <a:t>a, b</a:t>
            </a:r>
          </a:p>
          <a:p>
            <a:pPr lvl="3"/>
            <a:r>
              <a:rPr lang="en-US" altLang="ko-KR" dirty="0"/>
              <a:t>private</a:t>
            </a:r>
          </a:p>
          <a:p>
            <a:pPr lvl="2"/>
            <a:r>
              <a:rPr lang="ko-KR" altLang="en-US" dirty="0"/>
              <a:t>생성자</a:t>
            </a:r>
            <a:endParaRPr lang="en-US" altLang="ko-KR" dirty="0"/>
          </a:p>
          <a:p>
            <a:pPr lvl="2"/>
            <a:r>
              <a:rPr lang="en-US" altLang="ko-KR" dirty="0"/>
              <a:t>X </a:t>
            </a:r>
            <a:r>
              <a:rPr lang="ko-KR" altLang="en-US" dirty="0"/>
              <a:t>절편 구하는 함수</a:t>
            </a:r>
            <a:endParaRPr lang="en-US" altLang="ko-KR" dirty="0"/>
          </a:p>
          <a:p>
            <a:pPr lvl="2"/>
            <a:r>
              <a:rPr lang="en-US" altLang="ko-KR" dirty="0"/>
              <a:t>Y </a:t>
            </a:r>
            <a:r>
              <a:rPr lang="ko-KR" altLang="en-US" dirty="0"/>
              <a:t>절편 구하는 함수</a:t>
            </a:r>
            <a:endParaRPr lang="en-US" altLang="ko-KR" dirty="0"/>
          </a:p>
          <a:p>
            <a:pPr lvl="2"/>
            <a:r>
              <a:rPr lang="en-US" altLang="ko-KR" dirty="0" err="1"/>
              <a:t>toString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직선 클래스에 대한 벡터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B2C39-4EC6-5B96-8685-2346EBD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BF8115C-5B1E-D11F-BACD-4C54CAEEE9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"/>
          <a:stretch/>
        </p:blipFill>
        <p:spPr>
          <a:xfrm>
            <a:off x="1331640" y="4783283"/>
            <a:ext cx="2276793" cy="14678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472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Vector&lt;E&gt;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&lt;E&gt;</a:t>
            </a:r>
            <a:r>
              <a:rPr lang="ko-KR" altLang="en-US" dirty="0"/>
              <a:t>에 사용할 요소의 특정 타입으로 구체화</a:t>
            </a:r>
            <a:endParaRPr lang="en-US" altLang="ko-KR" dirty="0"/>
          </a:p>
          <a:p>
            <a:r>
              <a:rPr lang="ko-KR" altLang="en-US" dirty="0"/>
              <a:t>배열을 가변 크기로 다룰 수 있게 하는 컨테이너</a:t>
            </a:r>
            <a:endParaRPr lang="en-US" altLang="ko-KR" dirty="0"/>
          </a:p>
          <a:p>
            <a:pPr lvl="1"/>
            <a:r>
              <a:rPr lang="ko-KR" altLang="en-US" dirty="0"/>
              <a:t>배열의 길이 제한 극복</a:t>
            </a:r>
            <a:endParaRPr lang="en-US" altLang="ko-KR" dirty="0"/>
          </a:p>
          <a:p>
            <a:pPr lvl="1"/>
            <a:r>
              <a:rPr lang="ko-KR" altLang="en-US" dirty="0"/>
              <a:t>요소의 개수가 넘치면 자동으로 길이 조절</a:t>
            </a:r>
            <a:endParaRPr lang="en-US" altLang="ko-KR" dirty="0"/>
          </a:p>
          <a:p>
            <a:r>
              <a:rPr lang="ko-KR" altLang="en-US" dirty="0"/>
              <a:t>요소 객체들을 삽입</a:t>
            </a:r>
            <a:r>
              <a:rPr lang="en-US" altLang="ko-KR" dirty="0"/>
              <a:t>,</a:t>
            </a:r>
            <a:r>
              <a:rPr lang="ko-KR" altLang="en-US" dirty="0"/>
              <a:t> 삭제</a:t>
            </a:r>
            <a:r>
              <a:rPr lang="en-US" altLang="ko-KR" dirty="0"/>
              <a:t>,</a:t>
            </a:r>
            <a:r>
              <a:rPr lang="ko-KR" altLang="en-US" dirty="0"/>
              <a:t> 검색하는 컨테이너</a:t>
            </a:r>
            <a:endParaRPr lang="en-US" altLang="ko-KR" dirty="0"/>
          </a:p>
          <a:p>
            <a:pPr lvl="1"/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삭제에 따라 자동으로 요소의 위치 조정</a:t>
            </a:r>
            <a:endParaRPr lang="en-US" altLang="ko-KR" dirty="0"/>
          </a:p>
          <a:p>
            <a:r>
              <a:rPr lang="en-US" altLang="ko-KR" dirty="0"/>
              <a:t>Vector</a:t>
            </a:r>
            <a:r>
              <a:rPr lang="ko-KR" altLang="en-US" dirty="0"/>
              <a:t>에 삽입 가능한  것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, null</a:t>
            </a:r>
          </a:p>
          <a:p>
            <a:pPr lvl="1"/>
            <a:r>
              <a:rPr lang="ko-KR" altLang="en-US" dirty="0"/>
              <a:t>기본 타입의 값은 </a:t>
            </a:r>
            <a:r>
              <a:rPr lang="en-US" altLang="ko-KR" dirty="0"/>
              <a:t>Wrapper </a:t>
            </a:r>
            <a:r>
              <a:rPr lang="ko-KR" altLang="en-US" dirty="0"/>
              <a:t>객체로 만들어 저장</a:t>
            </a:r>
            <a:endParaRPr lang="en-US" altLang="ko-KR" dirty="0"/>
          </a:p>
          <a:p>
            <a:r>
              <a:rPr lang="en-US" altLang="ko-KR" dirty="0"/>
              <a:t>Vector</a:t>
            </a:r>
            <a:r>
              <a:rPr lang="ko-KR" altLang="en-US" dirty="0"/>
              <a:t>에 객체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1"/>
            <a:r>
              <a:rPr lang="ko-KR" altLang="en-US" dirty="0"/>
              <a:t>벡터의 맨 뒤</a:t>
            </a:r>
            <a:r>
              <a:rPr lang="en-US" altLang="ko-KR" dirty="0"/>
              <a:t>, </a:t>
            </a:r>
            <a:r>
              <a:rPr lang="ko-KR" altLang="en-US" dirty="0"/>
              <a:t>중간에 객체 삽입 가능</a:t>
            </a:r>
            <a:endParaRPr lang="en-US" altLang="ko-KR" dirty="0"/>
          </a:p>
          <a:p>
            <a:r>
              <a:rPr lang="en-US" altLang="ko-KR" dirty="0"/>
              <a:t>Vector</a:t>
            </a:r>
            <a:r>
              <a:rPr lang="ko-KR" altLang="en-US" dirty="0"/>
              <a:t>에서 객체 삭제</a:t>
            </a:r>
            <a:endParaRPr lang="en-US" altLang="ko-KR" dirty="0"/>
          </a:p>
          <a:p>
            <a:pPr lvl="1"/>
            <a:r>
              <a:rPr lang="ko-KR" altLang="en-US" dirty="0"/>
              <a:t>임의의 위치에 있는 객체 삭제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7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1" y="2276872"/>
            <a:ext cx="8322018" cy="399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Vector&lt;Integer&gt;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40974" y="1556792"/>
            <a:ext cx="495570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Vector&lt;Integer&gt; v = new Vector&lt;Integer&gt;();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12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7" y="1504950"/>
            <a:ext cx="8278586" cy="3848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타입 매개 변수 </a:t>
            </a:r>
            <a:r>
              <a:rPr lang="ko-KR" altLang="en-US"/>
              <a:t>사용하지 않는 경우 경고 발생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5949280"/>
            <a:ext cx="589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Integer</a:t>
            </a:r>
            <a:r>
              <a:rPr lang="en-US" altLang="ko-KR" sz="1400" dirty="0"/>
              <a:t>&gt;</a:t>
            </a:r>
            <a:r>
              <a:rPr lang="ko-KR" altLang="en-US" sz="1400" dirty="0"/>
              <a:t>나 </a:t>
            </a:r>
            <a:r>
              <a:rPr lang="en-US" altLang="ko-KR" sz="1400" dirty="0"/>
              <a:t>Vector&lt;</a:t>
            </a:r>
            <a:r>
              <a:rPr lang="en-US" altLang="ko-KR" sz="1400" dirty="0">
                <a:solidFill>
                  <a:srgbClr val="FF0000"/>
                </a:solidFill>
              </a:rPr>
              <a:t>String</a:t>
            </a:r>
            <a:r>
              <a:rPr lang="en-US" altLang="ko-KR" sz="1400" dirty="0"/>
              <a:t>&gt; </a:t>
            </a:r>
            <a:r>
              <a:rPr lang="ko-KR" altLang="en-US" sz="1400" dirty="0"/>
              <a:t>등 타입 매개 변수를 사용하여야 함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547664" y="4293096"/>
            <a:ext cx="979309" cy="612934"/>
          </a:xfrm>
          <a:prstGeom prst="wedgeRoundRectCallout">
            <a:avLst>
              <a:gd name="adj1" fmla="val 91794"/>
              <a:gd name="adj2" fmla="val -1577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Vector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로만 사용하면 경고 발생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951584" y="357028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067944" y="3560137"/>
            <a:ext cx="576064" cy="1568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300082" y="3995405"/>
            <a:ext cx="4224246" cy="81667"/>
          </a:xfrm>
          <a:custGeom>
            <a:avLst/>
            <a:gdLst>
              <a:gd name="connsiteX0" fmla="*/ 0 w 3286125"/>
              <a:gd name="connsiteY0" fmla="*/ 28575 h 85725"/>
              <a:gd name="connsiteX1" fmla="*/ 200025 w 3286125"/>
              <a:gd name="connsiteY1" fmla="*/ 9525 h 85725"/>
              <a:gd name="connsiteX2" fmla="*/ 314325 w 3286125"/>
              <a:gd name="connsiteY2" fmla="*/ 19050 h 85725"/>
              <a:gd name="connsiteX3" fmla="*/ 352425 w 3286125"/>
              <a:gd name="connsiteY3" fmla="*/ 28575 h 85725"/>
              <a:gd name="connsiteX4" fmla="*/ 885825 w 3286125"/>
              <a:gd name="connsiteY4" fmla="*/ 38100 h 85725"/>
              <a:gd name="connsiteX5" fmla="*/ 923925 w 3286125"/>
              <a:gd name="connsiteY5" fmla="*/ 57150 h 85725"/>
              <a:gd name="connsiteX6" fmla="*/ 952500 w 3286125"/>
              <a:gd name="connsiteY6" fmla="*/ 76200 h 85725"/>
              <a:gd name="connsiteX7" fmla="*/ 990600 w 3286125"/>
              <a:gd name="connsiteY7" fmla="*/ 85725 h 85725"/>
              <a:gd name="connsiteX8" fmla="*/ 1114425 w 3286125"/>
              <a:gd name="connsiteY8" fmla="*/ 76200 h 85725"/>
              <a:gd name="connsiteX9" fmla="*/ 1152525 w 3286125"/>
              <a:gd name="connsiteY9" fmla="*/ 57150 h 85725"/>
              <a:gd name="connsiteX10" fmla="*/ 1200150 w 3286125"/>
              <a:gd name="connsiteY10" fmla="*/ 47625 h 85725"/>
              <a:gd name="connsiteX11" fmla="*/ 1238250 w 3286125"/>
              <a:gd name="connsiteY11" fmla="*/ 28575 h 85725"/>
              <a:gd name="connsiteX12" fmla="*/ 1381125 w 3286125"/>
              <a:gd name="connsiteY12" fmla="*/ 47625 h 85725"/>
              <a:gd name="connsiteX13" fmla="*/ 1409700 w 3286125"/>
              <a:gd name="connsiteY13" fmla="*/ 57150 h 85725"/>
              <a:gd name="connsiteX14" fmla="*/ 1447800 w 3286125"/>
              <a:gd name="connsiteY14" fmla="*/ 66675 h 85725"/>
              <a:gd name="connsiteX15" fmla="*/ 1590675 w 3286125"/>
              <a:gd name="connsiteY15" fmla="*/ 57150 h 85725"/>
              <a:gd name="connsiteX16" fmla="*/ 1676400 w 3286125"/>
              <a:gd name="connsiteY16" fmla="*/ 19050 h 85725"/>
              <a:gd name="connsiteX17" fmla="*/ 1714500 w 3286125"/>
              <a:gd name="connsiteY17" fmla="*/ 9525 h 85725"/>
              <a:gd name="connsiteX18" fmla="*/ 1771650 w 3286125"/>
              <a:gd name="connsiteY18" fmla="*/ 19050 h 85725"/>
              <a:gd name="connsiteX19" fmla="*/ 1809750 w 3286125"/>
              <a:gd name="connsiteY19" fmla="*/ 47625 h 85725"/>
              <a:gd name="connsiteX20" fmla="*/ 1943100 w 3286125"/>
              <a:gd name="connsiteY20" fmla="*/ 38100 h 85725"/>
              <a:gd name="connsiteX21" fmla="*/ 2000250 w 3286125"/>
              <a:gd name="connsiteY21" fmla="*/ 28575 h 85725"/>
              <a:gd name="connsiteX22" fmla="*/ 2238375 w 3286125"/>
              <a:gd name="connsiteY22" fmla="*/ 47625 h 85725"/>
              <a:gd name="connsiteX23" fmla="*/ 2381250 w 3286125"/>
              <a:gd name="connsiteY23" fmla="*/ 28575 h 85725"/>
              <a:gd name="connsiteX24" fmla="*/ 2438400 w 3286125"/>
              <a:gd name="connsiteY24" fmla="*/ 9525 h 85725"/>
              <a:gd name="connsiteX25" fmla="*/ 2514600 w 3286125"/>
              <a:gd name="connsiteY25" fmla="*/ 38100 h 85725"/>
              <a:gd name="connsiteX26" fmla="*/ 2571750 w 3286125"/>
              <a:gd name="connsiteY26" fmla="*/ 47625 h 85725"/>
              <a:gd name="connsiteX27" fmla="*/ 2695575 w 3286125"/>
              <a:gd name="connsiteY27" fmla="*/ 38100 h 85725"/>
              <a:gd name="connsiteX28" fmla="*/ 2752725 w 3286125"/>
              <a:gd name="connsiteY28" fmla="*/ 19050 h 85725"/>
              <a:gd name="connsiteX29" fmla="*/ 2800350 w 3286125"/>
              <a:gd name="connsiteY29" fmla="*/ 9525 h 85725"/>
              <a:gd name="connsiteX30" fmla="*/ 2847975 w 3286125"/>
              <a:gd name="connsiteY30" fmla="*/ 19050 h 85725"/>
              <a:gd name="connsiteX31" fmla="*/ 2886075 w 3286125"/>
              <a:gd name="connsiteY31" fmla="*/ 47625 h 85725"/>
              <a:gd name="connsiteX32" fmla="*/ 2914650 w 3286125"/>
              <a:gd name="connsiteY32" fmla="*/ 57150 h 85725"/>
              <a:gd name="connsiteX33" fmla="*/ 3009900 w 3286125"/>
              <a:gd name="connsiteY33" fmla="*/ 47625 h 85725"/>
              <a:gd name="connsiteX34" fmla="*/ 3181350 w 3286125"/>
              <a:gd name="connsiteY34" fmla="*/ 38100 h 85725"/>
              <a:gd name="connsiteX35" fmla="*/ 3286125 w 3286125"/>
              <a:gd name="connsiteY35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86125" h="85725">
                <a:moveTo>
                  <a:pt x="0" y="28575"/>
                </a:moveTo>
                <a:cubicBezTo>
                  <a:pt x="66675" y="22225"/>
                  <a:pt x="133079" y="11554"/>
                  <a:pt x="200025" y="9525"/>
                </a:cubicBezTo>
                <a:cubicBezTo>
                  <a:pt x="238240" y="8367"/>
                  <a:pt x="276388" y="14308"/>
                  <a:pt x="314325" y="19050"/>
                </a:cubicBezTo>
                <a:cubicBezTo>
                  <a:pt x="327315" y="20674"/>
                  <a:pt x="339341" y="28139"/>
                  <a:pt x="352425" y="28575"/>
                </a:cubicBezTo>
                <a:cubicBezTo>
                  <a:pt x="530155" y="34499"/>
                  <a:pt x="708025" y="34925"/>
                  <a:pt x="885825" y="38100"/>
                </a:cubicBezTo>
                <a:cubicBezTo>
                  <a:pt x="898525" y="44450"/>
                  <a:pt x="911597" y="50105"/>
                  <a:pt x="923925" y="57150"/>
                </a:cubicBezTo>
                <a:cubicBezTo>
                  <a:pt x="933864" y="62830"/>
                  <a:pt x="941978" y="71691"/>
                  <a:pt x="952500" y="76200"/>
                </a:cubicBezTo>
                <a:cubicBezTo>
                  <a:pt x="964532" y="81357"/>
                  <a:pt x="977900" y="82550"/>
                  <a:pt x="990600" y="85725"/>
                </a:cubicBezTo>
                <a:cubicBezTo>
                  <a:pt x="1031875" y="82550"/>
                  <a:pt x="1073658" y="83394"/>
                  <a:pt x="1114425" y="76200"/>
                </a:cubicBezTo>
                <a:cubicBezTo>
                  <a:pt x="1128408" y="73732"/>
                  <a:pt x="1139055" y="61640"/>
                  <a:pt x="1152525" y="57150"/>
                </a:cubicBezTo>
                <a:cubicBezTo>
                  <a:pt x="1167884" y="52030"/>
                  <a:pt x="1184275" y="50800"/>
                  <a:pt x="1200150" y="47625"/>
                </a:cubicBezTo>
                <a:cubicBezTo>
                  <a:pt x="1212850" y="41275"/>
                  <a:pt x="1224051" y="28575"/>
                  <a:pt x="1238250" y="28575"/>
                </a:cubicBezTo>
                <a:cubicBezTo>
                  <a:pt x="1286296" y="28575"/>
                  <a:pt x="1333732" y="39726"/>
                  <a:pt x="1381125" y="47625"/>
                </a:cubicBezTo>
                <a:cubicBezTo>
                  <a:pt x="1391029" y="49276"/>
                  <a:pt x="1400046" y="54392"/>
                  <a:pt x="1409700" y="57150"/>
                </a:cubicBezTo>
                <a:cubicBezTo>
                  <a:pt x="1422287" y="60746"/>
                  <a:pt x="1435100" y="63500"/>
                  <a:pt x="1447800" y="66675"/>
                </a:cubicBezTo>
                <a:cubicBezTo>
                  <a:pt x="1495425" y="63500"/>
                  <a:pt x="1543236" y="62421"/>
                  <a:pt x="1590675" y="57150"/>
                </a:cubicBezTo>
                <a:cubicBezTo>
                  <a:pt x="1612723" y="54700"/>
                  <a:pt x="1666978" y="22819"/>
                  <a:pt x="1676400" y="19050"/>
                </a:cubicBezTo>
                <a:cubicBezTo>
                  <a:pt x="1688555" y="14188"/>
                  <a:pt x="1701800" y="12700"/>
                  <a:pt x="1714500" y="9525"/>
                </a:cubicBezTo>
                <a:cubicBezTo>
                  <a:pt x="1733550" y="12700"/>
                  <a:pt x="1753719" y="11877"/>
                  <a:pt x="1771650" y="19050"/>
                </a:cubicBezTo>
                <a:cubicBezTo>
                  <a:pt x="1786390" y="24946"/>
                  <a:pt x="1793972" y="45872"/>
                  <a:pt x="1809750" y="47625"/>
                </a:cubicBezTo>
                <a:cubicBezTo>
                  <a:pt x="1854041" y="52546"/>
                  <a:pt x="1898650" y="41275"/>
                  <a:pt x="1943100" y="38100"/>
                </a:cubicBezTo>
                <a:cubicBezTo>
                  <a:pt x="1962150" y="34925"/>
                  <a:pt x="1980937" y="28575"/>
                  <a:pt x="2000250" y="28575"/>
                </a:cubicBezTo>
                <a:cubicBezTo>
                  <a:pt x="2172760" y="28575"/>
                  <a:pt x="2143478" y="23901"/>
                  <a:pt x="2238375" y="47625"/>
                </a:cubicBezTo>
                <a:cubicBezTo>
                  <a:pt x="2286000" y="41275"/>
                  <a:pt x="2334052" y="37565"/>
                  <a:pt x="2381250" y="28575"/>
                </a:cubicBezTo>
                <a:cubicBezTo>
                  <a:pt x="2400976" y="24818"/>
                  <a:pt x="2418419" y="11523"/>
                  <a:pt x="2438400" y="9525"/>
                </a:cubicBezTo>
                <a:cubicBezTo>
                  <a:pt x="2467845" y="6580"/>
                  <a:pt x="2489120" y="30456"/>
                  <a:pt x="2514600" y="38100"/>
                </a:cubicBezTo>
                <a:cubicBezTo>
                  <a:pt x="2533098" y="43649"/>
                  <a:pt x="2552700" y="44450"/>
                  <a:pt x="2571750" y="47625"/>
                </a:cubicBezTo>
                <a:cubicBezTo>
                  <a:pt x="2613025" y="44450"/>
                  <a:pt x="2654685" y="44556"/>
                  <a:pt x="2695575" y="38100"/>
                </a:cubicBezTo>
                <a:cubicBezTo>
                  <a:pt x="2715410" y="34968"/>
                  <a:pt x="2733352" y="24334"/>
                  <a:pt x="2752725" y="19050"/>
                </a:cubicBezTo>
                <a:cubicBezTo>
                  <a:pt x="2768344" y="14790"/>
                  <a:pt x="2784475" y="12700"/>
                  <a:pt x="2800350" y="9525"/>
                </a:cubicBezTo>
                <a:cubicBezTo>
                  <a:pt x="2816225" y="12700"/>
                  <a:pt x="2833181" y="12475"/>
                  <a:pt x="2847975" y="19050"/>
                </a:cubicBezTo>
                <a:cubicBezTo>
                  <a:pt x="2862482" y="25497"/>
                  <a:pt x="2872292" y="39749"/>
                  <a:pt x="2886075" y="47625"/>
                </a:cubicBezTo>
                <a:cubicBezTo>
                  <a:pt x="2894792" y="52606"/>
                  <a:pt x="2905125" y="53975"/>
                  <a:pt x="2914650" y="57150"/>
                </a:cubicBezTo>
                <a:cubicBezTo>
                  <a:pt x="2946400" y="53975"/>
                  <a:pt x="2978073" y="49898"/>
                  <a:pt x="3009900" y="47625"/>
                </a:cubicBezTo>
                <a:cubicBezTo>
                  <a:pt x="3066993" y="43547"/>
                  <a:pt x="3124730" y="46488"/>
                  <a:pt x="3181350" y="38100"/>
                </a:cubicBezTo>
                <a:cubicBezTo>
                  <a:pt x="3225147" y="31612"/>
                  <a:pt x="3251604" y="17260"/>
                  <a:pt x="328612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8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3525</TotalTime>
  <Words>3539</Words>
  <Application>Microsoft Macintosh PowerPoint</Application>
  <PresentationFormat>On-screen Show (4:3)</PresentationFormat>
  <Paragraphs>569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맑은 고딕</vt:lpstr>
      <vt:lpstr>휴먼편지체</vt:lpstr>
      <vt:lpstr>Wingdings</vt:lpstr>
      <vt:lpstr>Wingdings 2</vt:lpstr>
      <vt:lpstr>가을</vt:lpstr>
      <vt:lpstr>학습 내용</vt:lpstr>
      <vt:lpstr>컬렉션(collection)</vt:lpstr>
      <vt:lpstr>컬렉션을 위한 자바 인터페이스와 클래스</vt:lpstr>
      <vt:lpstr>컬렉션의 특징</vt:lpstr>
      <vt:lpstr>제네릭</vt:lpstr>
      <vt:lpstr>실습 1</vt:lpstr>
      <vt:lpstr>Vector&lt;E&gt;</vt:lpstr>
      <vt:lpstr>Vector&lt;Integer&gt;</vt:lpstr>
      <vt:lpstr>타입 매개 변수 사용하지 않는 경우 경고 발생</vt:lpstr>
      <vt:lpstr>Vector&lt;E&gt; 클래스의 주요 메소드</vt:lpstr>
      <vt:lpstr>PowerPoint Presentation</vt:lpstr>
      <vt:lpstr>PowerPoint Presentation</vt:lpstr>
      <vt:lpstr>컬렉션과 자동 박싱/언박싱</vt:lpstr>
      <vt:lpstr>컬렉션 생성문의 진화</vt:lpstr>
      <vt:lpstr>예제: 정수만 다루는 Vector&lt;Integer&gt;</vt:lpstr>
      <vt:lpstr>예제: Point 클래스만 다루는 Vector&lt;Point&gt;</vt:lpstr>
      <vt:lpstr>실습 1</vt:lpstr>
      <vt:lpstr>실습 2</vt:lpstr>
      <vt:lpstr>ArrayList&lt;E&gt;</vt:lpstr>
      <vt:lpstr>ArrayList&lt;E&gt; 클래스의 주요 메소드</vt:lpstr>
      <vt:lpstr>PowerPoint Presentation</vt:lpstr>
      <vt:lpstr>PowerPoint Presentation</vt:lpstr>
      <vt:lpstr>예제: 문자열 입력받아 ArrayList에 저장</vt:lpstr>
      <vt:lpstr>실습 2</vt:lpstr>
      <vt:lpstr>실습 3</vt:lpstr>
      <vt:lpstr>컬렉션의 순차 검색을 위한 Iterator</vt:lpstr>
      <vt:lpstr>예제: Iterator를 이용하여 Vector의 모든 요소를 출력하고 합 구하기</vt:lpstr>
      <vt:lpstr>실습 3</vt:lpstr>
      <vt:lpstr>실습 4</vt:lpstr>
      <vt:lpstr>HashMap&lt;K,V&gt;</vt:lpstr>
      <vt:lpstr>HashMap&lt;String, String&gt;의 내부 구성</vt:lpstr>
      <vt:lpstr>HashMap&lt;K,V&gt;의 주요 메소드</vt:lpstr>
      <vt:lpstr>PowerPoint Presentation</vt:lpstr>
      <vt:lpstr>예제: HashMap을 이용하여 (영어, 한글) 단어 쌍의 저장 검색</vt:lpstr>
      <vt:lpstr>실습 4</vt:lpstr>
      <vt:lpstr>실습 5 </vt:lpstr>
      <vt:lpstr>제네릭 만들기</vt:lpstr>
      <vt:lpstr>예제 7-6 : 제네릭 스택 만들기</vt:lpstr>
      <vt:lpstr>실습 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최범규</cp:lastModifiedBy>
  <cp:revision>219</cp:revision>
  <dcterms:created xsi:type="dcterms:W3CDTF">2011-08-27T14:53:28Z</dcterms:created>
  <dcterms:modified xsi:type="dcterms:W3CDTF">2023-05-15T03:49:40Z</dcterms:modified>
</cp:coreProperties>
</file>