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6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7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13EC-B675-4915-B0A8-227214E0CC5A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20FA-7E92-4C51-A580-622000E7A0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5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>
            <a:off x="11558016" y="4114800"/>
            <a:ext cx="638737" cy="1861458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5458217"/>
            <a:ext cx="10421259" cy="1399784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053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3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6E4A5B09-78BB-ED88-9AA0-3CFB91A6A65E}"/>
              </a:ext>
            </a:extLst>
          </p:cNvPr>
          <p:cNvSpPr/>
          <p:nvPr userDrawn="1"/>
        </p:nvSpPr>
        <p:spPr bwMode="gray">
          <a:xfrm>
            <a:off x="0" y="731520"/>
            <a:ext cx="613775" cy="641693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D3256659-26FC-8DFE-2ED1-3602DE1ACD45}"/>
              </a:ext>
            </a:extLst>
          </p:cNvPr>
          <p:cNvSpPr/>
          <p:nvPr userDrawn="1"/>
        </p:nvSpPr>
        <p:spPr bwMode="gray">
          <a:xfrm>
            <a:off x="11838562" y="4951378"/>
            <a:ext cx="358191" cy="1024879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291566A-12EE-5FD2-A169-7360C519AED8}"/>
              </a:ext>
            </a:extLst>
          </p:cNvPr>
          <p:cNvSpPr/>
          <p:nvPr userDrawn="1"/>
        </p:nvSpPr>
        <p:spPr bwMode="gray">
          <a:xfrm>
            <a:off x="4862285" y="6400800"/>
            <a:ext cx="7329715" cy="457201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051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07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4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03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1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65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71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AF860E3-275B-4AD6-82EE-372A91F84EB6}" type="datetimeFigureOut">
              <a:rPr lang="ko-KR" altLang="en-US" smtClean="0"/>
              <a:t>2023. 4. 6.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567F761-C32D-491E-82B6-340A191C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193A-509C-1C41-62BA-1CE163DC7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22A82-AB7D-3ECC-E43E-897675913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04</a:t>
            </a:r>
            <a:r>
              <a:rPr lang="ko-KR" altLang="en-US" dirty="0"/>
              <a:t>월 </a:t>
            </a:r>
            <a:r>
              <a:rPr lang="en-US" altLang="ko-KR" dirty="0"/>
              <a:t>06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46663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8C1C2-8867-138A-4208-B7B112CE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E299B-5939-2266-1DB1-5D033CCB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생성자 이름은 클래스 이름과 동일</a:t>
            </a:r>
            <a:endParaRPr lang="en-US" altLang="ko-KR" sz="3600" dirty="0"/>
          </a:p>
          <a:p>
            <a:r>
              <a:rPr lang="ko-KR" altLang="en-US" sz="3600" dirty="0"/>
              <a:t>생성자는 여러 개 작성 가능</a:t>
            </a:r>
            <a:r>
              <a:rPr lang="en-US" altLang="ko-KR" sz="3600" dirty="0"/>
              <a:t>(</a:t>
            </a:r>
            <a:r>
              <a:rPr lang="ko-KR" altLang="en-US" sz="3600" dirty="0"/>
              <a:t>생성자 중복</a:t>
            </a:r>
            <a:r>
              <a:rPr lang="en-US" altLang="ko-KR" sz="3600" dirty="0"/>
              <a:t>)</a:t>
            </a:r>
          </a:p>
          <a:p>
            <a:r>
              <a:rPr lang="ko-KR" altLang="en-US" sz="3600" dirty="0"/>
              <a:t>주로 멤버 변수를 초기화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43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D6373-0F94-2218-5408-D7653524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생성자</a:t>
            </a:r>
            <a:r>
              <a:rPr lang="en-US" altLang="ko-KR" dirty="0"/>
              <a:t>(default constructor)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0F759-DBBA-176B-8540-5792E70D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27048"/>
            <a:ext cx="6096000" cy="4599432"/>
          </a:xfrm>
        </p:spPr>
        <p:txBody>
          <a:bodyPr/>
          <a:lstStyle/>
          <a:p>
            <a:r>
              <a:rPr lang="ko-KR" altLang="en-US" dirty="0"/>
              <a:t>매개 변수 없는 생성자</a:t>
            </a:r>
            <a:endParaRPr lang="en-US" altLang="ko-KR" dirty="0"/>
          </a:p>
          <a:p>
            <a:pPr lvl="1"/>
            <a:r>
              <a:rPr lang="ko-KR" altLang="en-US" dirty="0"/>
              <a:t>디폴트 생성자라고도 부름</a:t>
            </a:r>
            <a:endParaRPr lang="en-US" altLang="ko-KR" dirty="0"/>
          </a:p>
          <a:p>
            <a:pPr lvl="1"/>
            <a:r>
              <a:rPr lang="ko-KR" altLang="en-US" dirty="0"/>
              <a:t>주로 멤버 변수를 임의의 값으로 초기화</a:t>
            </a:r>
            <a:endParaRPr lang="en-US" altLang="ko-KR" dirty="0"/>
          </a:p>
          <a:p>
            <a:pPr lvl="1"/>
            <a:r>
              <a:rPr lang="ko-KR" altLang="en-US" dirty="0"/>
              <a:t>클래스에 생성자가 없는 경우 컴파일 시 컴파일러가 자동으로 끼워 넣음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1BC18F-1E8C-FE51-1975-258079E17D02}"/>
              </a:ext>
            </a:extLst>
          </p:cNvPr>
          <p:cNvSpPr/>
          <p:nvPr/>
        </p:nvSpPr>
        <p:spPr>
          <a:xfrm>
            <a:off x="7450667" y="1527048"/>
            <a:ext cx="3748483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  String name;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 public Circle()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radius = 1;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name = “”;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6375E-B389-8192-F294-D98A752C66A0}"/>
              </a:ext>
            </a:extLst>
          </p:cNvPr>
          <p:cNvSpPr/>
          <p:nvPr/>
        </p:nvSpPr>
        <p:spPr>
          <a:xfrm>
            <a:off x="2770851" y="4574036"/>
            <a:ext cx="2681683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  String name;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 public Circle() {}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801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E3C1-F6D5-6B7D-A5BF-3E40E8A1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C0BF1-0E6A-C747-0982-9AD18DAD0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 변수 있는 생성자</a:t>
            </a:r>
            <a:endParaRPr lang="en-US" altLang="ko-KR" dirty="0"/>
          </a:p>
          <a:p>
            <a:pPr lvl="1"/>
            <a:r>
              <a:rPr lang="ko-KR" altLang="en-US" dirty="0"/>
              <a:t>매개 변수로 주어진 값으로 멤버 변수 초기화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81C3C-A3A6-BAE3-E1ED-A2075A63BA63}"/>
              </a:ext>
            </a:extLst>
          </p:cNvPr>
          <p:cNvSpPr/>
          <p:nvPr/>
        </p:nvSpPr>
        <p:spPr>
          <a:xfrm>
            <a:off x="1342234" y="2785534"/>
            <a:ext cx="612068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String name;	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  public Circle(</a:t>
            </a:r>
            <a:r>
              <a:rPr lang="en-US" altLang="ko-KR" sz="2400" dirty="0"/>
              <a:t>	int radius,  String name	</a:t>
            </a:r>
            <a:r>
              <a:rPr lang="en-US" altLang="ko-KR" sz="2400" dirty="0">
                <a:latin typeface="+mj-ea"/>
                <a:ea typeface="+mj-ea"/>
              </a:rPr>
              <a:t>) { 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</a:t>
            </a:r>
            <a:r>
              <a:rPr lang="en-US" altLang="ko-KR" sz="2400" dirty="0" err="1">
                <a:latin typeface="+mj-ea"/>
                <a:ea typeface="+mj-ea"/>
              </a:rPr>
              <a:t>this.radius</a:t>
            </a:r>
            <a:r>
              <a:rPr lang="en-US" altLang="ko-KR" sz="2400" dirty="0">
                <a:latin typeface="+mj-ea"/>
                <a:ea typeface="+mj-ea"/>
              </a:rPr>
              <a:t> =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this.name = name;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}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866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FAC2-2B5F-D80D-3CA7-596276D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C0A3-E02F-8DFB-1316-790C4134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 및 멤버 함수에서 멤버 변수와 생성자 및 멤버 함수의 매개 변수를 구별하기 위해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DD498-7BFE-0356-6C29-7D65A9305778}"/>
              </a:ext>
            </a:extLst>
          </p:cNvPr>
          <p:cNvSpPr/>
          <p:nvPr/>
        </p:nvSpPr>
        <p:spPr>
          <a:xfrm>
            <a:off x="1342234" y="2785534"/>
            <a:ext cx="6120680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String name;	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  public Circle(</a:t>
            </a:r>
            <a:r>
              <a:rPr lang="en-US" altLang="ko-KR" sz="2400" dirty="0"/>
              <a:t>	int radius,  String name	</a:t>
            </a:r>
            <a:r>
              <a:rPr lang="en-US" altLang="ko-KR" sz="2400" dirty="0">
                <a:latin typeface="+mj-ea"/>
                <a:ea typeface="+mj-ea"/>
              </a:rPr>
              <a:t>) { 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</a:t>
            </a:r>
            <a:r>
              <a:rPr lang="en-US" altLang="ko-KR" sz="2400" dirty="0" err="1">
                <a:latin typeface="+mj-ea"/>
                <a:ea typeface="+mj-ea"/>
              </a:rPr>
              <a:t>this.radius</a:t>
            </a:r>
            <a:r>
              <a:rPr lang="en-US" altLang="ko-KR" sz="2400" dirty="0">
                <a:latin typeface="+mj-ea"/>
                <a:ea typeface="+mj-ea"/>
              </a:rPr>
              <a:t> =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this.name = name;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}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091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FAC2-2B5F-D80D-3CA7-596276D9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레퍼런스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C0A3-E02F-8DFB-1316-790C4134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생성자에서 다른 생성자 호출 시 사용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DD498-7BFE-0356-6C29-7D65A9305778}"/>
              </a:ext>
            </a:extLst>
          </p:cNvPr>
          <p:cNvSpPr/>
          <p:nvPr/>
        </p:nvSpPr>
        <p:spPr>
          <a:xfrm>
            <a:off x="1172900" y="2226734"/>
            <a:ext cx="6120680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String name;	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  public Circle(</a:t>
            </a:r>
            <a:r>
              <a:rPr lang="en-US" altLang="ko-KR" sz="2400" dirty="0"/>
              <a:t>	int radius,  String name	</a:t>
            </a:r>
            <a:r>
              <a:rPr lang="en-US" altLang="ko-KR" sz="2400" dirty="0">
                <a:latin typeface="+mj-ea"/>
                <a:ea typeface="+mj-ea"/>
              </a:rPr>
              <a:t>) { 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</a:t>
            </a:r>
            <a:r>
              <a:rPr lang="en-US" altLang="ko-KR" sz="2400" dirty="0" err="1">
                <a:latin typeface="+mj-ea"/>
                <a:ea typeface="+mj-ea"/>
              </a:rPr>
              <a:t>this.radius</a:t>
            </a:r>
            <a:r>
              <a:rPr lang="en-US" altLang="ko-KR" sz="2400" dirty="0">
                <a:latin typeface="+mj-ea"/>
                <a:ea typeface="+mj-ea"/>
              </a:rPr>
              <a:t> =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this.name = name;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} </a:t>
            </a:r>
          </a:p>
          <a:p>
            <a:pPr defTabSz="180000"/>
            <a:endParaRPr lang="en-US" altLang="ko-KR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public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Circle(){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	this(1, “”);		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}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130EE-A92A-5620-16DF-7157CDFF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객체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4071A-59C9-B237-1534-409A7AB9BADF}"/>
              </a:ext>
            </a:extLst>
          </p:cNvPr>
          <p:cNvSpPr txBox="1"/>
          <p:nvPr/>
        </p:nvSpPr>
        <p:spPr>
          <a:xfrm>
            <a:off x="392348" y="1252728"/>
            <a:ext cx="4958585" cy="526297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dirty="0">
                <a:latin typeface="+mj-ea"/>
                <a:ea typeface="+mj-ea"/>
              </a:rPr>
              <a:t>public class Circle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int 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String name;</a:t>
            </a:r>
          </a:p>
          <a:p>
            <a:pPr defTabSz="180000"/>
            <a:endParaRPr lang="en-US" altLang="ko-KR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Circle() {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radius = 1; name = ""; 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Circle(int r, String n) { 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radius = r; name = n;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double </a:t>
            </a:r>
            <a:r>
              <a:rPr lang="en-US" altLang="ko-KR" sz="2400" dirty="0" err="1">
                <a:latin typeface="+mj-ea"/>
                <a:ea typeface="+mj-ea"/>
              </a:rPr>
              <a:t>getArea</a:t>
            </a:r>
            <a:r>
              <a:rPr lang="en-US" altLang="ko-KR" sz="24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return 3.14*radius*radius;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8FF75-CC1A-2243-402C-696418D075DA}"/>
              </a:ext>
            </a:extLst>
          </p:cNvPr>
          <p:cNvSpPr txBox="1"/>
          <p:nvPr/>
        </p:nvSpPr>
        <p:spPr>
          <a:xfrm>
            <a:off x="5895680" y="1252728"/>
            <a:ext cx="5903972" cy="3046988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dirty="0">
                <a:latin typeface="+mj-ea"/>
                <a:ea typeface="+mj-ea"/>
              </a:rPr>
              <a:t>public class </a:t>
            </a:r>
            <a:r>
              <a:rPr lang="en-US" altLang="ko-KR" sz="2400" dirty="0" err="1">
                <a:latin typeface="+mj-ea"/>
                <a:ea typeface="+mj-ea"/>
              </a:rPr>
              <a:t>CircleApp</a:t>
            </a:r>
            <a:r>
              <a:rPr lang="en-US" altLang="ko-KR" sz="2400" dirty="0">
                <a:latin typeface="+mj-ea"/>
                <a:ea typeface="+mj-ea"/>
              </a:rPr>
              <a:t>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static void main(String[] </a:t>
            </a:r>
            <a:r>
              <a:rPr lang="en-US" altLang="ko-KR" sz="2400" dirty="0" err="1">
                <a:latin typeface="+mj-ea"/>
                <a:ea typeface="+mj-ea"/>
              </a:rPr>
              <a:t>args</a:t>
            </a:r>
            <a:r>
              <a:rPr lang="en-US" altLang="ko-KR" sz="2400" dirty="0">
                <a:latin typeface="+mj-ea"/>
                <a:ea typeface="+mj-ea"/>
              </a:rPr>
              <a:t>){</a:t>
            </a:r>
          </a:p>
          <a:p>
            <a:pPr defTabSz="180000"/>
            <a:endParaRPr lang="en-US" altLang="ko-KR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Circle  c1 = new Circle();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Circle  c2 = new Circle(10, “Circle10”);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1E7023-C356-5779-CA47-6B143C011217}"/>
              </a:ext>
            </a:extLst>
          </p:cNvPr>
          <p:cNvSpPr/>
          <p:nvPr/>
        </p:nvSpPr>
        <p:spPr>
          <a:xfrm>
            <a:off x="7233057" y="4561171"/>
            <a:ext cx="2825343" cy="10441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클래스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: Circle</a:t>
            </a:r>
          </a:p>
          <a:p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객체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: c1,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c2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9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5055-52F9-244C-C5DB-0D89A0AD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멤버 함수</a:t>
            </a:r>
            <a:r>
              <a:rPr lang="en-US" altLang="ko-KR" dirty="0"/>
              <a:t>) overloading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01B18-A57C-1266-DD37-A23F6B4D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이름은 같으나 매개변수의 수와 타입이 다른 메소드가 여러 개 </a:t>
            </a:r>
            <a:endParaRPr lang="en-US" altLang="ko-KR" dirty="0"/>
          </a:p>
          <a:p>
            <a:r>
              <a:rPr lang="ko-KR" altLang="en-US" dirty="0"/>
              <a:t>반환 값의 타입은 달라도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4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FE0C-E1C9-3EF8-4BE4-9B640BA0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멤버 함수</a:t>
            </a:r>
            <a:r>
              <a:rPr lang="en-US" altLang="ko-KR" dirty="0"/>
              <a:t>) overloading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C03CCF-A46D-8456-C3BF-E33A24E5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6" y="1557866"/>
            <a:ext cx="11382375" cy="404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8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F17A-AE4C-7813-E405-164979B2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  <a:r>
              <a:rPr lang="en-US" altLang="ko-KR" dirty="0"/>
              <a:t>(Package)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C0026-C028-DB45-95B3-3CACE53F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***.java</a:t>
            </a:r>
            <a:r>
              <a:rPr lang="ko-KR" altLang="en-US" dirty="0"/>
              <a:t>을 컴파일 하면 </a:t>
            </a:r>
            <a:r>
              <a:rPr lang="en-US" altLang="ko-KR" dirty="0"/>
              <a:t>****.class </a:t>
            </a:r>
            <a:r>
              <a:rPr lang="ko-KR" altLang="en-US" dirty="0"/>
              <a:t>파일 생성됨</a:t>
            </a:r>
            <a:endParaRPr lang="en-US" altLang="ko-KR" dirty="0"/>
          </a:p>
          <a:p>
            <a:r>
              <a:rPr lang="ko-KR" altLang="en-US" dirty="0"/>
              <a:t>서로 관련 있는 클래스 파일</a:t>
            </a:r>
            <a:r>
              <a:rPr lang="en-US" altLang="ko-KR" dirty="0"/>
              <a:t>(***</a:t>
            </a:r>
            <a:r>
              <a:rPr lang="ko-KR" altLang="en-US" dirty="0"/>
              <a:t> </a:t>
            </a:r>
            <a:r>
              <a:rPr lang="en-US" altLang="ko-KR" dirty="0"/>
              <a:t>.class)</a:t>
            </a:r>
            <a:r>
              <a:rPr lang="ko-KR" altLang="en-US" dirty="0"/>
              <a:t>은 한 폴더 안에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712D44-F49A-C2AD-EA60-F60528244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78" y="2875032"/>
            <a:ext cx="8301570" cy="325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43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2E5A-4574-17A1-087C-FDC547CE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B5CAD-30AE-4C17-1D78-6255F50F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클래스와 클래스 안에 있는 멤버 변수나 멤버 함수에 대한 접근 범위를 지정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9DCA01-CE0B-1796-4826-2CB6B16826C1}"/>
              </a:ext>
            </a:extLst>
          </p:cNvPr>
          <p:cNvGrpSpPr/>
          <p:nvPr/>
        </p:nvGrpSpPr>
        <p:grpSpPr>
          <a:xfrm>
            <a:off x="1227743" y="2794000"/>
            <a:ext cx="8576657" cy="3515319"/>
            <a:chOff x="1227743" y="4437112"/>
            <a:chExt cx="6656625" cy="18722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21F9E6B-1DD1-6755-8BAE-BB9916786580}"/>
                </a:ext>
              </a:extLst>
            </p:cNvPr>
            <p:cNvSpPr/>
            <p:nvPr/>
          </p:nvSpPr>
          <p:spPr>
            <a:xfrm>
              <a:off x="1979712" y="4797151"/>
              <a:ext cx="864096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private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FE7F6E-9EC0-9822-0EA7-E899504C44D7}"/>
                </a:ext>
              </a:extLst>
            </p:cNvPr>
            <p:cNvSpPr/>
            <p:nvPr/>
          </p:nvSpPr>
          <p:spPr>
            <a:xfrm>
              <a:off x="1763688" y="4730327"/>
              <a:ext cx="2304256" cy="6428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54D9BA-4F86-DBCA-D8FA-E9FA326ED1C4}"/>
                </a:ext>
              </a:extLst>
            </p:cNvPr>
            <p:cNvSpPr/>
            <p:nvPr/>
          </p:nvSpPr>
          <p:spPr>
            <a:xfrm>
              <a:off x="3032829" y="4931553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/>
                <a:t>디폴트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E1186D5-0040-370B-3841-C519F6102848}"/>
                </a:ext>
              </a:extLst>
            </p:cNvPr>
            <p:cNvSpPr/>
            <p:nvPr/>
          </p:nvSpPr>
          <p:spPr>
            <a:xfrm>
              <a:off x="1619672" y="4653135"/>
              <a:ext cx="3960440" cy="79208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44F778-0C45-2DE5-6FDF-F96530418BC6}"/>
                </a:ext>
              </a:extLst>
            </p:cNvPr>
            <p:cNvSpPr/>
            <p:nvPr/>
          </p:nvSpPr>
          <p:spPr>
            <a:xfrm>
              <a:off x="4248440" y="4882492"/>
              <a:ext cx="10808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/>
                <a:t>protected</a:t>
              </a:r>
              <a:endParaRPr lang="ko-KR" altLang="en-US" sz="16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1E5C5EF-1131-1138-562B-2CD93C13574D}"/>
                </a:ext>
              </a:extLst>
            </p:cNvPr>
            <p:cNvSpPr/>
            <p:nvPr/>
          </p:nvSpPr>
          <p:spPr>
            <a:xfrm>
              <a:off x="1511660" y="4437112"/>
              <a:ext cx="6012668" cy="129614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E32899-B182-8A50-2C51-D65F0471859F}"/>
                </a:ext>
              </a:extLst>
            </p:cNvPr>
            <p:cNvSpPr/>
            <p:nvPr/>
          </p:nvSpPr>
          <p:spPr>
            <a:xfrm>
              <a:off x="5767576" y="4730327"/>
              <a:ext cx="13115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/>
                <a:t>public</a:t>
              </a:r>
              <a:endParaRPr lang="ko-KR" altLang="en-US" sz="32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F1CC4EA-6DA2-C107-81E0-BC27CCD70B9C}"/>
                </a:ext>
              </a:extLst>
            </p:cNvPr>
            <p:cNvCxnSpPr/>
            <p:nvPr/>
          </p:nvCxnSpPr>
          <p:spPr>
            <a:xfrm>
              <a:off x="2771800" y="5871097"/>
              <a:ext cx="0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E58EA14-0708-5E4D-C465-39097E9374DB}"/>
                </a:ext>
              </a:extLst>
            </p:cNvPr>
            <p:cNvCxnSpPr/>
            <p:nvPr/>
          </p:nvCxnSpPr>
          <p:spPr>
            <a:xfrm>
              <a:off x="4067944" y="5877271"/>
              <a:ext cx="0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68B1DE-415C-FED1-4981-F80A006B82E0}"/>
                </a:ext>
              </a:extLst>
            </p:cNvPr>
            <p:cNvCxnSpPr/>
            <p:nvPr/>
          </p:nvCxnSpPr>
          <p:spPr>
            <a:xfrm>
              <a:off x="5796136" y="5877271"/>
              <a:ext cx="0" cy="4320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766B47-3B68-A17B-7B7B-E079E3B06638}"/>
                </a:ext>
              </a:extLst>
            </p:cNvPr>
            <p:cNvSpPr txBox="1"/>
            <p:nvPr/>
          </p:nvSpPr>
          <p:spPr>
            <a:xfrm>
              <a:off x="1227743" y="5877271"/>
              <a:ext cx="1503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외부로부터 완벽차단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C8FFE9-1BAE-754C-72F6-CF059881FAB7}"/>
                </a:ext>
              </a:extLst>
            </p:cNvPr>
            <p:cNvSpPr txBox="1"/>
            <p:nvPr/>
          </p:nvSpPr>
          <p:spPr>
            <a:xfrm>
              <a:off x="2731681" y="5906001"/>
              <a:ext cx="13580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동일 패키지에 허용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EA9AC-8DF9-5140-7985-38536933F2A1}"/>
                </a:ext>
              </a:extLst>
            </p:cNvPr>
            <p:cNvSpPr txBox="1"/>
            <p:nvPr/>
          </p:nvSpPr>
          <p:spPr>
            <a:xfrm>
              <a:off x="4304930" y="5733255"/>
              <a:ext cx="1412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동일 패키지와</a:t>
              </a:r>
              <a:endParaRPr lang="en-US" altLang="ko-KR" sz="1100" dirty="0"/>
            </a:p>
            <a:p>
              <a:r>
                <a:rPr lang="ko-KR" altLang="en-US" sz="1100" dirty="0"/>
                <a:t>자식 클래스에 허용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55676-85EE-8EE4-8B90-B1477AED8BBB}"/>
                </a:ext>
              </a:extLst>
            </p:cNvPr>
            <p:cNvSpPr txBox="1"/>
            <p:nvPr/>
          </p:nvSpPr>
          <p:spPr>
            <a:xfrm>
              <a:off x="5823730" y="5877271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모든 클래스에 허용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AE1CE2-EF40-12E7-648E-1EE1AC513F19}"/>
                </a:ext>
              </a:extLst>
            </p:cNvPr>
            <p:cNvCxnSpPr/>
            <p:nvPr/>
          </p:nvCxnSpPr>
          <p:spPr>
            <a:xfrm>
              <a:off x="1331640" y="6138881"/>
              <a:ext cx="655272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53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9211A-E283-C3A7-0682-48FD6938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6C986-F119-FFC1-5B63-75ADDDF2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개념</a:t>
            </a:r>
            <a:endParaRPr lang="en-US" altLang="ko-KR" dirty="0"/>
          </a:p>
          <a:p>
            <a:pPr lvl="1"/>
            <a:r>
              <a:rPr lang="ko-KR" altLang="en-US" dirty="0"/>
              <a:t>하나의 기능을 하는 일련의 코드</a:t>
            </a:r>
            <a:endParaRPr lang="en-US" altLang="ko-KR" dirty="0"/>
          </a:p>
          <a:p>
            <a:pPr lvl="1"/>
            <a:r>
              <a:rPr lang="ko-KR" altLang="en-US" dirty="0"/>
              <a:t>함수 선언 후 호출 가능</a:t>
            </a:r>
          </a:p>
        </p:txBody>
      </p:sp>
    </p:spTree>
    <p:extLst>
      <p:ext uri="{BB962C8B-B14F-4D97-AF65-F5344CB8AC3E}">
        <p14:creationId xmlns:p14="http://schemas.microsoft.com/office/powerpoint/2010/main" val="56708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24117-5157-9E29-F30C-24D2135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C68E4-29AE-091E-1FB4-AEE00D5C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객체들이 서로 공유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A9B138-14BA-AA10-0319-6EADFD255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r="7764" b="8920"/>
          <a:stretch/>
        </p:blipFill>
        <p:spPr>
          <a:xfrm>
            <a:off x="609600" y="2608189"/>
            <a:ext cx="4746305" cy="3112230"/>
          </a:xfrm>
          <a:prstGeom prst="rect">
            <a:avLst/>
          </a:prstGeom>
        </p:spPr>
      </p:pic>
      <p:pic>
        <p:nvPicPr>
          <p:cNvPr id="7" name="그림 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3A87DEB-ACC4-AEB9-2029-7683BDB3E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92" y="3826764"/>
            <a:ext cx="3925389" cy="2574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A88E3-994E-389E-3C1A-4A607A727F7A}"/>
              </a:ext>
            </a:extLst>
          </p:cNvPr>
          <p:cNvSpPr txBox="1"/>
          <p:nvPr/>
        </p:nvSpPr>
        <p:spPr>
          <a:xfrm>
            <a:off x="5895680" y="1252728"/>
            <a:ext cx="5903972" cy="230832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dirty="0">
                <a:latin typeface="+mj-ea"/>
                <a:ea typeface="+mj-ea"/>
              </a:rPr>
              <a:t>public class </a:t>
            </a:r>
            <a:r>
              <a:rPr lang="en-US" altLang="ko-KR" sz="2400" dirty="0" err="1">
                <a:latin typeface="+mj-ea"/>
                <a:ea typeface="+mj-ea"/>
              </a:rPr>
              <a:t>StaticSampleApp</a:t>
            </a:r>
            <a:r>
              <a:rPr lang="en-US" altLang="ko-KR" sz="2400" dirty="0">
                <a:latin typeface="+mj-ea"/>
                <a:ea typeface="+mj-ea"/>
              </a:rPr>
              <a:t>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static void main(String[] </a:t>
            </a:r>
            <a:r>
              <a:rPr lang="en-US" altLang="ko-KR" sz="2400" dirty="0" err="1">
                <a:latin typeface="+mj-ea"/>
                <a:ea typeface="+mj-ea"/>
              </a:rPr>
              <a:t>args</a:t>
            </a:r>
            <a:r>
              <a:rPr lang="en-US" altLang="ko-KR" sz="2400" dirty="0">
                <a:latin typeface="+mj-ea"/>
                <a:ea typeface="+mj-ea"/>
              </a:rPr>
              <a:t>){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</a:t>
            </a:r>
            <a:r>
              <a:rPr lang="en-US" altLang="ko-KR" sz="2400" dirty="0" err="1">
                <a:latin typeface="+mj-ea"/>
                <a:ea typeface="+mj-ea"/>
              </a:rPr>
              <a:t>StaticSample</a:t>
            </a:r>
            <a:r>
              <a:rPr lang="en-US" altLang="ko-KR" sz="2400" dirty="0">
                <a:latin typeface="+mj-ea"/>
                <a:ea typeface="+mj-ea"/>
              </a:rPr>
              <a:t> b1 = new </a:t>
            </a:r>
            <a:r>
              <a:rPr lang="en-US" altLang="ko-KR" sz="2400" dirty="0" err="1">
                <a:latin typeface="+mj-ea"/>
                <a:ea typeface="+mj-ea"/>
              </a:rPr>
              <a:t>StaticSample</a:t>
            </a:r>
            <a:r>
              <a:rPr lang="en-US" altLang="ko-KR" sz="24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   </a:t>
            </a:r>
            <a:r>
              <a:rPr lang="en-US" altLang="ko-KR" sz="2400" dirty="0" err="1">
                <a:latin typeface="+mj-ea"/>
                <a:ea typeface="+mj-ea"/>
              </a:rPr>
              <a:t>StaticSample</a:t>
            </a:r>
            <a:r>
              <a:rPr lang="en-US" altLang="ko-KR" sz="2400" dirty="0">
                <a:latin typeface="+mj-ea"/>
                <a:ea typeface="+mj-ea"/>
              </a:rPr>
              <a:t> b2 = new </a:t>
            </a:r>
            <a:r>
              <a:rPr lang="en-US" altLang="ko-KR" sz="2400" dirty="0" err="1">
                <a:latin typeface="+mj-ea"/>
                <a:ea typeface="+mj-ea"/>
              </a:rPr>
              <a:t>StaticSample</a:t>
            </a:r>
            <a:r>
              <a:rPr lang="en-US" altLang="ko-KR" sz="2400" dirty="0"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95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4248-6D4D-2860-9AF6-AE9991D6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AEC36-2B91-637B-91DA-5D1E7918B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주로 클래스 이름으로 접근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5390D-D5C6-2CCD-EBA7-F58E10A8B615}"/>
              </a:ext>
            </a:extLst>
          </p:cNvPr>
          <p:cNvSpPr/>
          <p:nvPr/>
        </p:nvSpPr>
        <p:spPr>
          <a:xfrm>
            <a:off x="1235797" y="2340828"/>
            <a:ext cx="8822603" cy="378565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400" dirty="0">
                <a:latin typeface="+mj-ea"/>
                <a:ea typeface="+mj-ea"/>
              </a:rPr>
              <a:t>class Calc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static int abs(int a) { return a&gt;0?a:-a; 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static int max(int a, int b) { return (a&gt;b)?</a:t>
            </a:r>
            <a:r>
              <a:rPr lang="en-US" altLang="ko-KR" sz="2400" dirty="0" err="1">
                <a:latin typeface="+mj-ea"/>
                <a:ea typeface="+mj-ea"/>
              </a:rPr>
              <a:t>a:b</a:t>
            </a:r>
            <a:r>
              <a:rPr lang="en-US" altLang="ko-KR" sz="24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public class </a:t>
            </a:r>
            <a:r>
              <a:rPr lang="en-US" altLang="ko-KR" sz="2400" dirty="0" err="1">
                <a:latin typeface="+mj-ea"/>
                <a:ea typeface="+mj-ea"/>
              </a:rPr>
              <a:t>CalcEx</a:t>
            </a:r>
            <a:r>
              <a:rPr lang="en-US" altLang="ko-KR" sz="2400" dirty="0">
                <a:latin typeface="+mj-ea"/>
                <a:ea typeface="+mj-ea"/>
              </a:rPr>
              <a:t>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public static void main(String[] </a:t>
            </a:r>
            <a:r>
              <a:rPr lang="en-US" altLang="ko-KR" sz="2400" dirty="0" err="1">
                <a:latin typeface="+mj-ea"/>
                <a:ea typeface="+mj-ea"/>
              </a:rPr>
              <a:t>args</a:t>
            </a:r>
            <a:r>
              <a:rPr lang="en-US" altLang="ko-KR" sz="2400" dirty="0">
                <a:latin typeface="+mj-ea"/>
                <a:ea typeface="+mj-ea"/>
              </a:rPr>
              <a:t>) {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</a:t>
            </a:r>
            <a:r>
              <a:rPr lang="en-US" altLang="ko-KR" sz="2400" dirty="0" err="1">
                <a:latin typeface="+mj-ea"/>
                <a:ea typeface="+mj-ea"/>
              </a:rPr>
              <a:t>System.out.println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Calc.abs</a:t>
            </a:r>
            <a:r>
              <a:rPr lang="en-US" altLang="ko-KR" sz="2400" dirty="0">
                <a:latin typeface="+mj-ea"/>
                <a:ea typeface="+mj-ea"/>
              </a:rPr>
              <a:t>(-5));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	</a:t>
            </a:r>
            <a:r>
              <a:rPr lang="en-US" altLang="ko-KR" sz="2400" dirty="0" err="1">
                <a:latin typeface="+mj-ea"/>
                <a:ea typeface="+mj-ea"/>
              </a:rPr>
              <a:t>System.out.println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Calc.max</a:t>
            </a:r>
            <a:r>
              <a:rPr lang="en-US" altLang="ko-KR" sz="2400" dirty="0">
                <a:latin typeface="+mj-ea"/>
                <a:ea typeface="+mj-ea"/>
              </a:rPr>
              <a:t>(10, 8));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}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877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544F-CA70-924B-421D-CEF3CCF3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46796"/>
            <a:ext cx="7924800" cy="1143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1: </a:t>
            </a:r>
            <a:r>
              <a:rPr lang="ko-KR" altLang="en-US" dirty="0"/>
              <a:t>과목 클래스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9D9D2E-CB74-549C-22CC-97EA06177B7F}"/>
              </a:ext>
            </a:extLst>
          </p:cNvPr>
          <p:cNvGrpSpPr/>
          <p:nvPr/>
        </p:nvGrpSpPr>
        <p:grpSpPr>
          <a:xfrm>
            <a:off x="2844800" y="1744133"/>
            <a:ext cx="6146800" cy="3573271"/>
            <a:chOff x="2506133" y="1761066"/>
            <a:chExt cx="6146800" cy="35732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4F985D9-601D-CFE0-EFCD-E3AC29F762A9}"/>
                </a:ext>
              </a:extLst>
            </p:cNvPr>
            <p:cNvSpPr/>
            <p:nvPr/>
          </p:nvSpPr>
          <p:spPr>
            <a:xfrm>
              <a:off x="2861733" y="1761066"/>
              <a:ext cx="2201333" cy="165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멤버 변수</a:t>
              </a:r>
              <a:endParaRPr lang="en-US" altLang="ko-KR" sz="3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과목 이름</a:t>
              </a:r>
              <a:endParaRPr lang="en-US" altLang="ko-KR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과목 코드</a:t>
              </a:r>
              <a:endParaRPr lang="en-US" altLang="ko-KR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선수 과목들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8A9EAE-B3E0-A7DD-D8E7-74A192A53640}"/>
                </a:ext>
              </a:extLst>
            </p:cNvPr>
            <p:cNvSpPr/>
            <p:nvPr/>
          </p:nvSpPr>
          <p:spPr>
            <a:xfrm>
              <a:off x="2506133" y="3683337"/>
              <a:ext cx="6146800" cy="165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멤버 함수</a:t>
              </a:r>
              <a:endParaRPr lang="en-US" altLang="ko-KR" sz="3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과목을 들을 수 있는지 확인</a:t>
              </a:r>
              <a:endParaRPr lang="en-US" altLang="ko-KR" sz="2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-</a:t>
              </a:r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선수 과목을 모두 이미 수강 한 경우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A1E5E9-A599-02D7-8C83-866D0161492A}"/>
                </a:ext>
              </a:extLst>
            </p:cNvPr>
            <p:cNvSpPr/>
            <p:nvPr/>
          </p:nvSpPr>
          <p:spPr>
            <a:xfrm>
              <a:off x="6028269" y="1778000"/>
              <a:ext cx="2201333" cy="1651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생성자</a:t>
              </a:r>
              <a:endParaRPr lang="en-US" altLang="ko-KR" sz="3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+mj-ea"/>
                  <a:ea typeface="+mj-ea"/>
                </a:rPr>
                <a:t>생성자 오버로딩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434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D3BD1-34A8-EF1E-4675-D3AA977E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8404"/>
            <a:ext cx="7924800" cy="1143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FC39-767C-1A5C-3900-20F4DA12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4064000" cy="4599432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ko-KR" sz="4800" b="1" dirty="0"/>
              <a:t>Point </a:t>
            </a:r>
            <a:r>
              <a:rPr lang="ko-KR" altLang="en-US" sz="4800" b="1" dirty="0"/>
              <a:t>클래스</a:t>
            </a:r>
            <a:endParaRPr lang="en-US" altLang="ko-KR" sz="4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멤버 변수는 좌표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접근 지정자</a:t>
            </a:r>
            <a:endParaRPr lang="en-US" altLang="ko-KR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dirty="0"/>
              <a:t>public</a:t>
            </a:r>
            <a:r>
              <a:rPr lang="ko-KR" altLang="en-US" dirty="0"/>
              <a:t>은 불가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생성자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좌표 출력 함수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public</a:t>
            </a:r>
          </a:p>
          <a:p>
            <a:pPr lvl="1"/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F9A405-EDA8-A224-71E8-B22AD42EAA95}"/>
              </a:ext>
            </a:extLst>
          </p:cNvPr>
          <p:cNvSpPr txBox="1">
            <a:spLocks/>
          </p:cNvSpPr>
          <p:nvPr/>
        </p:nvSpPr>
        <p:spPr bwMode="gray">
          <a:xfrm>
            <a:off x="6096000" y="1216152"/>
            <a:ext cx="4842933" cy="522122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 dirty="0"/>
              <a:t>Line </a:t>
            </a:r>
            <a:r>
              <a:rPr lang="ko-KR" altLang="en-US" sz="4800" b="1" dirty="0"/>
              <a:t>클래스</a:t>
            </a:r>
            <a:endParaRPr lang="en-US" altLang="ko-KR" sz="4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멤버 변수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800" dirty="0"/>
              <a:t>선분의 끝점 </a:t>
            </a:r>
            <a:endParaRPr lang="en-US" altLang="ko-KR" sz="2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sz="2800" dirty="0"/>
              <a:t>2</a:t>
            </a:r>
            <a:r>
              <a:rPr lang="ko-KR" altLang="en-US" sz="2800" dirty="0"/>
              <a:t>개의 </a:t>
            </a:r>
            <a:r>
              <a:rPr lang="en-US" altLang="ko-KR" sz="2800" dirty="0"/>
              <a:t>Point </a:t>
            </a:r>
            <a:r>
              <a:rPr lang="ko-KR" altLang="en-US" sz="2800" dirty="0"/>
              <a:t>객체</a:t>
            </a:r>
            <a:endParaRPr lang="en-US" altLang="ko-KR" sz="2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2800" dirty="0"/>
              <a:t>접근 지정자</a:t>
            </a:r>
            <a:endParaRPr lang="en-US" altLang="ko-KR" sz="2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ko-KR" sz="2400" dirty="0"/>
              <a:t>public</a:t>
            </a:r>
            <a:r>
              <a:rPr lang="ko-KR" altLang="en-US" sz="2400" dirty="0"/>
              <a:t>은 불가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생성자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선분의 길이 구하는 함수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800" dirty="0"/>
              <a:t>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3200" dirty="0"/>
              <a:t>중점 구하는 함수</a:t>
            </a:r>
            <a:endParaRPr lang="en-US" altLang="ko-KR" sz="32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800" dirty="0"/>
              <a:t>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선분의 좌표 출력 함수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800" dirty="0"/>
              <a:t>public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2800" dirty="0"/>
              <a:t>Point </a:t>
            </a:r>
            <a:r>
              <a:rPr lang="ko-KR" altLang="en-US" sz="2800" dirty="0"/>
              <a:t>클래스의 좌표 출력 함수 이용</a:t>
            </a:r>
          </a:p>
        </p:txBody>
      </p:sp>
    </p:spTree>
    <p:extLst>
      <p:ext uri="{BB962C8B-B14F-4D97-AF65-F5344CB8AC3E}">
        <p14:creationId xmlns:p14="http://schemas.microsoft.com/office/powerpoint/2010/main" val="22051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25167-97E9-F02B-1D3C-1895ECB7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선언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ED8ABF-A115-2844-F191-8B936FBF02D5}"/>
              </a:ext>
            </a:extLst>
          </p:cNvPr>
          <p:cNvGrpSpPr/>
          <p:nvPr/>
        </p:nvGrpSpPr>
        <p:grpSpPr>
          <a:xfrm>
            <a:off x="2408766" y="1540933"/>
            <a:ext cx="6362700" cy="3776133"/>
            <a:chOff x="1087966" y="2624667"/>
            <a:chExt cx="6362700" cy="37761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3485C3-F695-F0EA-F6FC-460B79B011D7}"/>
                </a:ext>
              </a:extLst>
            </p:cNvPr>
            <p:cNvSpPr/>
            <p:nvPr/>
          </p:nvSpPr>
          <p:spPr>
            <a:xfrm>
              <a:off x="1710266" y="3793067"/>
              <a:ext cx="5740400" cy="260773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int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 err="1">
                  <a:solidFill>
                    <a:schemeClr val="tx1"/>
                  </a:solidFill>
                  <a:latin typeface="+mj-ea"/>
                  <a:ea typeface="+mj-ea"/>
                </a:rPr>
                <a:t>getSum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(int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one,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int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two){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	int sum;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	sum = </a:t>
              </a:r>
              <a:r>
                <a:rPr lang="en-US" altLang="ko-KR" sz="3200" dirty="0" err="1">
                  <a:solidFill>
                    <a:schemeClr val="tx1"/>
                  </a:solidFill>
                  <a:latin typeface="+mj-ea"/>
                  <a:ea typeface="+mj-ea"/>
                </a:rPr>
                <a:t>i+j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;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	return sum</a:t>
              </a:r>
            </a:p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}</a:t>
              </a:r>
              <a:endParaRPr lang="ko-KR" altLang="en-US" sz="3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말풍선: 타원형 5">
              <a:extLst>
                <a:ext uri="{FF2B5EF4-FFF2-40B4-BE49-F238E27FC236}">
                  <a16:creationId xmlns:a16="http://schemas.microsoft.com/office/drawing/2014/main" id="{D642CA36-43F6-051D-8480-4601B8C2EA56}"/>
                </a:ext>
              </a:extLst>
            </p:cNvPr>
            <p:cNvSpPr/>
            <p:nvPr/>
          </p:nvSpPr>
          <p:spPr>
            <a:xfrm>
              <a:off x="2963333" y="3014133"/>
              <a:ext cx="999067" cy="795867"/>
            </a:xfrm>
            <a:prstGeom prst="wedgeEllipse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함수 이름</a:t>
              </a:r>
            </a:p>
          </p:txBody>
        </p:sp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27E474E6-4EA3-BD8E-8470-31DA6182872F}"/>
                </a:ext>
              </a:extLst>
            </p:cNvPr>
            <p:cNvSpPr/>
            <p:nvPr/>
          </p:nvSpPr>
          <p:spPr>
            <a:xfrm>
              <a:off x="1087966" y="2624667"/>
              <a:ext cx="1244600" cy="1168400"/>
            </a:xfrm>
            <a:prstGeom prst="wedgeEllipseCallout">
              <a:avLst>
                <a:gd name="adj1" fmla="val 24065"/>
                <a:gd name="adj2" fmla="val 7409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반환값</a:t>
              </a:r>
              <a:r>
                <a:rPr lang="ko-KR" altLang="en-US" dirty="0">
                  <a:solidFill>
                    <a:schemeClr val="tx1"/>
                  </a:solidFill>
                </a:rPr>
                <a:t> 타입</a:t>
              </a:r>
            </a:p>
          </p:txBody>
        </p:sp>
        <p:sp>
          <p:nvSpPr>
            <p:cNvPr id="8" name="말풍선: 타원형 7">
              <a:extLst>
                <a:ext uri="{FF2B5EF4-FFF2-40B4-BE49-F238E27FC236}">
                  <a16:creationId xmlns:a16="http://schemas.microsoft.com/office/drawing/2014/main" id="{E83211D1-4006-9E31-2A56-02ACE23BFDBE}"/>
                </a:ext>
              </a:extLst>
            </p:cNvPr>
            <p:cNvSpPr/>
            <p:nvPr/>
          </p:nvSpPr>
          <p:spPr>
            <a:xfrm>
              <a:off x="4707465" y="3310128"/>
              <a:ext cx="999067" cy="584200"/>
            </a:xfrm>
            <a:prstGeom prst="wedgeEllipseCallout">
              <a:avLst>
                <a:gd name="adj1" fmla="val 24065"/>
                <a:gd name="adj2" fmla="val 7409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매개변수</a:t>
              </a:r>
            </a:p>
          </p:txBody>
        </p:sp>
        <p:sp>
          <p:nvSpPr>
            <p:cNvPr id="9" name="말풍선: 타원형 8">
              <a:extLst>
                <a:ext uri="{FF2B5EF4-FFF2-40B4-BE49-F238E27FC236}">
                  <a16:creationId xmlns:a16="http://schemas.microsoft.com/office/drawing/2014/main" id="{0FE63324-BF8A-55DB-E0E8-F1E6BE4226CF}"/>
                </a:ext>
              </a:extLst>
            </p:cNvPr>
            <p:cNvSpPr/>
            <p:nvPr/>
          </p:nvSpPr>
          <p:spPr>
            <a:xfrm>
              <a:off x="5206998" y="5062728"/>
              <a:ext cx="999067" cy="856319"/>
            </a:xfrm>
            <a:prstGeom prst="wedgeEllipseCallout">
              <a:avLst>
                <a:gd name="adj1" fmla="val -92884"/>
                <a:gd name="adj2" fmla="val 25443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반환 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97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216-D210-1178-0C65-F44023C4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88763D-3E02-1071-0943-69D9DADA2F12}"/>
              </a:ext>
            </a:extLst>
          </p:cNvPr>
          <p:cNvGrpSpPr/>
          <p:nvPr/>
        </p:nvGrpSpPr>
        <p:grpSpPr>
          <a:xfrm>
            <a:off x="3318931" y="1803052"/>
            <a:ext cx="6062135" cy="3251896"/>
            <a:chOff x="1710266" y="3793067"/>
            <a:chExt cx="5740400" cy="26077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63DE461-1C5E-4850-ED7B-3FA3574F18F5}"/>
                </a:ext>
              </a:extLst>
            </p:cNvPr>
            <p:cNvSpPr/>
            <p:nvPr/>
          </p:nvSpPr>
          <p:spPr>
            <a:xfrm>
              <a:off x="1710266" y="3793067"/>
              <a:ext cx="5740400" cy="260773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int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result = </a:t>
              </a:r>
              <a:r>
                <a:rPr lang="ko-KR" altLang="en-US" sz="3200" dirty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3200" dirty="0" err="1">
                  <a:solidFill>
                    <a:schemeClr val="tx1"/>
                  </a:solidFill>
                  <a:latin typeface="+mj-ea"/>
                  <a:ea typeface="+mj-ea"/>
                </a:rPr>
                <a:t>getSum</a:t>
              </a:r>
              <a:r>
                <a:rPr lang="en-US" altLang="ko-KR" sz="3200" dirty="0">
                  <a:solidFill>
                    <a:schemeClr val="tx1"/>
                  </a:solidFill>
                  <a:latin typeface="+mj-ea"/>
                  <a:ea typeface="+mj-ea"/>
                </a:rPr>
                <a:t>(2, 3)</a:t>
              </a:r>
              <a:endParaRPr lang="ko-KR" altLang="en-US" sz="3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말풍선: 타원형 7">
              <a:extLst>
                <a:ext uri="{FF2B5EF4-FFF2-40B4-BE49-F238E27FC236}">
                  <a16:creationId xmlns:a16="http://schemas.microsoft.com/office/drawing/2014/main" id="{9006B57F-8241-E4CA-447A-3615D8EB0EF6}"/>
                </a:ext>
              </a:extLst>
            </p:cNvPr>
            <p:cNvSpPr/>
            <p:nvPr/>
          </p:nvSpPr>
          <p:spPr>
            <a:xfrm>
              <a:off x="4936066" y="3793068"/>
              <a:ext cx="2294467" cy="846666"/>
            </a:xfrm>
            <a:prstGeom prst="wedgeEllipseCallout">
              <a:avLst>
                <a:gd name="adj1" fmla="val -22429"/>
                <a:gd name="adj2" fmla="val 96094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매개변수 값들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말풍선: 타원형 8">
              <a:extLst>
                <a:ext uri="{FF2B5EF4-FFF2-40B4-BE49-F238E27FC236}">
                  <a16:creationId xmlns:a16="http://schemas.microsoft.com/office/drawing/2014/main" id="{7D94EF27-D226-1280-EE7A-97B6F17BBC31}"/>
                </a:ext>
              </a:extLst>
            </p:cNvPr>
            <p:cNvSpPr/>
            <p:nvPr/>
          </p:nvSpPr>
          <p:spPr>
            <a:xfrm>
              <a:off x="1904999" y="5571923"/>
              <a:ext cx="2116667" cy="651794"/>
            </a:xfrm>
            <a:prstGeom prst="wedgeEllipseCallout">
              <a:avLst>
                <a:gd name="adj1" fmla="val -8139"/>
                <a:gd name="adj2" fmla="val -114956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반환 값을 받는 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36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DB073-3AB9-E4F4-C55A-7805833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50314-E3A7-E409-4328-580841AE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멤버 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필드</a:t>
            </a:r>
            <a:r>
              <a:rPr lang="en-US" altLang="ko-KR" dirty="0"/>
              <a:t>(</a:t>
            </a:r>
            <a:r>
              <a:rPr lang="ko-KR" altLang="en-US" dirty="0"/>
              <a:t>멤버 변수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835BD4-8E7E-FDB3-CB09-41263BAD3E07}"/>
              </a:ext>
            </a:extLst>
          </p:cNvPr>
          <p:cNvGrpSpPr/>
          <p:nvPr/>
        </p:nvGrpSpPr>
        <p:grpSpPr>
          <a:xfrm>
            <a:off x="4902221" y="2450632"/>
            <a:ext cx="6012668" cy="2880320"/>
            <a:chOff x="4902221" y="2450632"/>
            <a:chExt cx="6012668" cy="28803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EE03DC-24AB-A1E5-57A5-C80CD1DC8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46" t="23691" r="68641" b="17084"/>
            <a:stretch/>
          </p:blipFill>
          <p:spPr>
            <a:xfrm>
              <a:off x="4902221" y="2450632"/>
              <a:ext cx="3888432" cy="2880320"/>
            </a:xfrm>
            <a:prstGeom prst="rect">
              <a:avLst/>
            </a:prstGeom>
          </p:spPr>
        </p:pic>
        <p:sp>
          <p:nvSpPr>
            <p:cNvPr id="5" name="오른쪽 중괄호 4">
              <a:extLst>
                <a:ext uri="{FF2B5EF4-FFF2-40B4-BE49-F238E27FC236}">
                  <a16:creationId xmlns:a16="http://schemas.microsoft.com/office/drawing/2014/main" id="{13543CD2-7B05-E7D8-21E1-725D711A6779}"/>
                </a:ext>
              </a:extLst>
            </p:cNvPr>
            <p:cNvSpPr/>
            <p:nvPr/>
          </p:nvSpPr>
          <p:spPr>
            <a:xfrm>
              <a:off x="7206477" y="3098704"/>
              <a:ext cx="792088" cy="504056"/>
            </a:xfrm>
            <a:prstGeom prst="rightBrac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3843FA-D626-7C36-8709-9C8D6BC2CE09}"/>
                </a:ext>
              </a:extLst>
            </p:cNvPr>
            <p:cNvSpPr txBox="1"/>
            <p:nvPr/>
          </p:nvSpPr>
          <p:spPr>
            <a:xfrm>
              <a:off x="8214589" y="317071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필드</a:t>
              </a:r>
              <a:r>
                <a:rPr lang="en-US" altLang="ko-KR" dirty="0"/>
                <a:t>(</a:t>
              </a:r>
              <a:r>
                <a:rPr lang="ko-KR" altLang="en-US" dirty="0"/>
                <a:t>멤버 변수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오른쪽 중괄호 6">
              <a:extLst>
                <a:ext uri="{FF2B5EF4-FFF2-40B4-BE49-F238E27FC236}">
                  <a16:creationId xmlns:a16="http://schemas.microsoft.com/office/drawing/2014/main" id="{BE86C5A0-0958-3E33-B74A-C426B12D0293}"/>
                </a:ext>
              </a:extLst>
            </p:cNvPr>
            <p:cNvSpPr/>
            <p:nvPr/>
          </p:nvSpPr>
          <p:spPr>
            <a:xfrm>
              <a:off x="7818545" y="3782780"/>
              <a:ext cx="792088" cy="1080120"/>
            </a:xfrm>
            <a:prstGeom prst="rightBrace">
              <a:avLst/>
            </a:prstGeom>
            <a:ln w="539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BE06E4-0109-D3B1-D78E-3BC26B3B5EAA}"/>
                </a:ext>
              </a:extLst>
            </p:cNvPr>
            <p:cNvSpPr txBox="1"/>
            <p:nvPr/>
          </p:nvSpPr>
          <p:spPr>
            <a:xfrm>
              <a:off x="8970673" y="417882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메소드</a:t>
              </a:r>
              <a:r>
                <a:rPr lang="en-US" altLang="ko-KR" dirty="0"/>
                <a:t>(</a:t>
              </a:r>
              <a:r>
                <a:rPr lang="ko-KR" altLang="en-US" dirty="0"/>
                <a:t>멤버 함수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7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19DE3-48F4-C13F-476C-EB346401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1834"/>
            <a:ext cx="7924800" cy="1143000"/>
          </a:xfrm>
        </p:spPr>
        <p:txBody>
          <a:bodyPr/>
          <a:lstStyle/>
          <a:p>
            <a:r>
              <a:rPr lang="ko-KR" altLang="en-US" dirty="0"/>
              <a:t>클래스 선언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464531-EB08-2096-BD5D-C5A56DB02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64370"/>
            <a:ext cx="7617929" cy="483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32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878F9A-51F2-2D5A-9E65-7AE8D33330BC}"/>
              </a:ext>
            </a:extLst>
          </p:cNvPr>
          <p:cNvSpPr/>
          <p:nvPr/>
        </p:nvSpPr>
        <p:spPr>
          <a:xfrm>
            <a:off x="261026" y="1858701"/>
            <a:ext cx="5909555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2800" dirty="0">
                <a:latin typeface="+mj-ea"/>
                <a:ea typeface="+mj-ea"/>
              </a:rPr>
              <a:t>public class Circle {</a:t>
            </a: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	int radius; 							</a:t>
            </a:r>
            <a:endParaRPr lang="ko-KR" altLang="en-US" sz="2800" dirty="0">
              <a:latin typeface="+mj-ea"/>
              <a:ea typeface="+mj-ea"/>
            </a:endParaRP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	String name; 						</a:t>
            </a:r>
          </a:p>
          <a:p>
            <a:pPr defTabSz="180000"/>
            <a:endParaRPr lang="en-US" altLang="ko-KR" sz="2800" dirty="0">
              <a:latin typeface="+mj-ea"/>
              <a:ea typeface="+mj-ea"/>
            </a:endParaRP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	public double </a:t>
            </a:r>
            <a:r>
              <a:rPr lang="en-US" altLang="ko-KR" sz="2800" dirty="0" err="1">
                <a:latin typeface="+mj-ea"/>
                <a:ea typeface="+mj-ea"/>
              </a:rPr>
              <a:t>getArea</a:t>
            </a:r>
            <a:r>
              <a:rPr lang="en-US" altLang="ko-KR" sz="2800" dirty="0">
                <a:latin typeface="+mj-ea"/>
                <a:ea typeface="+mj-ea"/>
              </a:rPr>
              <a:t>() { 	</a:t>
            </a:r>
            <a:endParaRPr lang="ko-KR" altLang="en-US" sz="2800" dirty="0">
              <a:latin typeface="+mj-ea"/>
              <a:ea typeface="+mj-ea"/>
            </a:endParaRP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		return 3.14*radius*radius;</a:t>
            </a: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2800" dirty="0">
                <a:latin typeface="+mj-ea"/>
                <a:ea typeface="+mj-ea"/>
              </a:rPr>
              <a:t>}</a:t>
            </a:r>
            <a:endParaRPr lang="ko-KR" altLang="en-US" sz="2800" dirty="0"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40A6FF-873A-5E20-19AA-B229A53C339A}"/>
              </a:ext>
            </a:extLst>
          </p:cNvPr>
          <p:cNvGrpSpPr/>
          <p:nvPr/>
        </p:nvGrpSpPr>
        <p:grpSpPr>
          <a:xfrm>
            <a:off x="6371619" y="2289242"/>
            <a:ext cx="4435812" cy="2279515"/>
            <a:chOff x="5340486" y="308042"/>
            <a:chExt cx="4435812" cy="227951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36DE3E9-B93B-BA8D-7AA2-681B3B6A9FC7}"/>
                </a:ext>
              </a:extLst>
            </p:cNvPr>
            <p:cNvSpPr/>
            <p:nvPr/>
          </p:nvSpPr>
          <p:spPr>
            <a:xfrm>
              <a:off x="6676418" y="308042"/>
              <a:ext cx="1867710" cy="3988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클래스</a:t>
              </a:r>
              <a:r>
                <a:rPr lang="en-US" altLang="ko-KR" dirty="0">
                  <a:solidFill>
                    <a:schemeClr val="tx1"/>
                  </a:solidFill>
                </a:rPr>
                <a:t>: Circle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414822B-F03D-A71C-DF24-8752BDC96B28}"/>
                </a:ext>
              </a:extLst>
            </p:cNvPr>
            <p:cNvSpPr/>
            <p:nvPr/>
          </p:nvSpPr>
          <p:spPr>
            <a:xfrm>
              <a:off x="5541525" y="1102468"/>
              <a:ext cx="1867710" cy="10441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멤버 변수</a:t>
              </a:r>
              <a:r>
                <a:rPr lang="en-US" altLang="ko-KR" dirty="0">
                  <a:solidFill>
                    <a:schemeClr val="tx1"/>
                  </a:solidFill>
                </a:rPr>
                <a:t>: radius, 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D7E4AEA-1C02-FEC9-25B0-1EB619BEE980}"/>
                </a:ext>
              </a:extLst>
            </p:cNvPr>
            <p:cNvSpPr/>
            <p:nvPr/>
          </p:nvSpPr>
          <p:spPr>
            <a:xfrm>
              <a:off x="7610273" y="1125166"/>
              <a:ext cx="1867710" cy="104410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멤버 함수</a:t>
              </a:r>
              <a:r>
                <a:rPr lang="en-US" altLang="ko-KR" dirty="0">
                  <a:solidFill>
                    <a:schemeClr val="tx1"/>
                  </a:solidFill>
                </a:rPr>
                <a:t>: </a:t>
              </a:r>
              <a:r>
                <a:rPr lang="en-US" altLang="ko-KR" dirty="0" err="1">
                  <a:solidFill>
                    <a:schemeClr val="tx1"/>
                  </a:solidFill>
                </a:rPr>
                <a:t>getArea</a:t>
              </a:r>
              <a:r>
                <a:rPr lang="en-US" altLang="ko-KR" dirty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76179CE-BA9A-19E0-F884-4B4FA5FBE307}"/>
                </a:ext>
              </a:extLst>
            </p:cNvPr>
            <p:cNvSpPr/>
            <p:nvPr/>
          </p:nvSpPr>
          <p:spPr>
            <a:xfrm>
              <a:off x="5340486" y="350196"/>
              <a:ext cx="4435812" cy="2237361"/>
            </a:xfrm>
            <a:prstGeom prst="round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568A8144-DE37-4B6E-F55D-A3DC70CE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1834"/>
            <a:ext cx="7924800" cy="1143000"/>
          </a:xfrm>
        </p:spPr>
        <p:txBody>
          <a:bodyPr/>
          <a:lstStyle/>
          <a:p>
            <a:r>
              <a:rPr lang="ko-KR" altLang="en-US" dirty="0"/>
              <a:t>클래스 선언</a:t>
            </a:r>
          </a:p>
        </p:txBody>
      </p:sp>
    </p:spTree>
    <p:extLst>
      <p:ext uri="{BB962C8B-B14F-4D97-AF65-F5344CB8AC3E}">
        <p14:creationId xmlns:p14="http://schemas.microsoft.com/office/powerpoint/2010/main" val="389991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2EB9A-A6F3-0E30-4FCF-3C3F8EDA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pic>
        <p:nvPicPr>
          <p:cNvPr id="5" name="그림 4" descr="블랙이(가) 표시된 사진&#10;&#10;자동 생성된 설명">
            <a:extLst>
              <a:ext uri="{FF2B5EF4-FFF2-40B4-BE49-F238E27FC236}">
                <a16:creationId xmlns:a16="http://schemas.microsoft.com/office/drawing/2014/main" id="{31AF813A-5F10-F44C-49CE-0FA825F4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66" y="1380066"/>
            <a:ext cx="4986867" cy="4986867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737B262-C8F4-E005-0A33-D4A5AEF6E011}"/>
              </a:ext>
            </a:extLst>
          </p:cNvPr>
          <p:cNvSpPr/>
          <p:nvPr/>
        </p:nvSpPr>
        <p:spPr>
          <a:xfrm>
            <a:off x="999066" y="1769872"/>
            <a:ext cx="2269067" cy="1143000"/>
          </a:xfrm>
          <a:prstGeom prst="wedgeEllipseCallout">
            <a:avLst>
              <a:gd name="adj1" fmla="val 132152"/>
              <a:gd name="adj2" fmla="val 5213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9538185-6218-0A6C-E42A-C6127E7AB2B5}"/>
              </a:ext>
            </a:extLst>
          </p:cNvPr>
          <p:cNvSpPr/>
          <p:nvPr/>
        </p:nvSpPr>
        <p:spPr>
          <a:xfrm>
            <a:off x="8297333" y="3873499"/>
            <a:ext cx="2269067" cy="1143000"/>
          </a:xfrm>
          <a:prstGeom prst="wedgeEllipseCallout">
            <a:avLst>
              <a:gd name="adj1" fmla="val -72326"/>
              <a:gd name="adj2" fmla="val 11287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337324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C2874-72D9-7983-CFB0-8367543D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E38EA-0CC9-B964-0AA2-6D3A35B8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객체의 속성</a:t>
            </a:r>
            <a:r>
              <a:rPr lang="en-US" altLang="ko-KR" dirty="0"/>
              <a:t>(state)</a:t>
            </a:r>
            <a:r>
              <a:rPr lang="ko-KR" altLang="en-US" dirty="0"/>
              <a:t>과 행위</a:t>
            </a:r>
            <a:r>
              <a:rPr lang="en-US" altLang="ko-KR" dirty="0"/>
              <a:t>(behavior)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1"/>
            <a:r>
              <a:rPr lang="ko-KR" altLang="en-US" dirty="0"/>
              <a:t>객체의 설계도 혹은 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프로그램 실행 중에 생성되는 실체</a:t>
            </a:r>
            <a:endParaRPr lang="en-US" altLang="ko-KR" dirty="0"/>
          </a:p>
          <a:p>
            <a:pPr lvl="1"/>
            <a:r>
              <a:rPr lang="ko-KR" altLang="en-US" dirty="0"/>
              <a:t>메모리 공간을 갖는 구체적인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/>
            <a:r>
              <a:rPr lang="ko-KR" altLang="en-US" dirty="0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라고도 부름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294872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354</TotalTime>
  <Words>929</Words>
  <Application>Microsoft Macintosh PowerPoint</Application>
  <PresentationFormat>Widescreen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Candara</vt:lpstr>
      <vt:lpstr>Corbel</vt:lpstr>
      <vt:lpstr>Wingdings 3</vt:lpstr>
      <vt:lpstr>New_Education02</vt:lpstr>
      <vt:lpstr>클래스 만들기</vt:lpstr>
      <vt:lpstr>함수 만들기</vt:lpstr>
      <vt:lpstr>함수 선언</vt:lpstr>
      <vt:lpstr>함수 호출</vt:lpstr>
      <vt:lpstr>클래스 구성</vt:lpstr>
      <vt:lpstr>클래스 선언</vt:lpstr>
      <vt:lpstr>클래스 선언</vt:lpstr>
      <vt:lpstr>클래스와 객체</vt:lpstr>
      <vt:lpstr>클래스와 객체</vt:lpstr>
      <vt:lpstr>클래스 생성자</vt:lpstr>
      <vt:lpstr>기본 생성자(default constructor)</vt:lpstr>
      <vt:lpstr>생성자</vt:lpstr>
      <vt:lpstr>this 레퍼런스</vt:lpstr>
      <vt:lpstr>this 레퍼런스</vt:lpstr>
      <vt:lpstr>클래스의 객체 생성</vt:lpstr>
      <vt:lpstr>메소드(멤버 함수) overloading</vt:lpstr>
      <vt:lpstr>메소드(멤버 함수) overloading</vt:lpstr>
      <vt:lpstr>패키지(Package)</vt:lpstr>
      <vt:lpstr>접근 지정자</vt:lpstr>
      <vt:lpstr>static 멤버</vt:lpstr>
      <vt:lpstr>static 멤버</vt:lpstr>
      <vt:lpstr>실습 1: 과목 클래스 만들기</vt:lpstr>
      <vt:lpstr>실습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Jin-Sook</dc:creator>
  <cp:lastModifiedBy>최범규</cp:lastModifiedBy>
  <cp:revision>34</cp:revision>
  <dcterms:created xsi:type="dcterms:W3CDTF">2023-03-31T04:09:54Z</dcterms:created>
  <dcterms:modified xsi:type="dcterms:W3CDTF">2023-04-06T07:52:01Z</dcterms:modified>
</cp:coreProperties>
</file>