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y="10287000" cx="18288000"/>
  <p:notesSz cx="6858000" cy="9144000"/>
  <p:embeddedFontLst>
    <p:embeddedFont>
      <p:font typeface="Cormorant Garamond Italics" panose="00000500000000000000" charset="1"/>
      <p:regular r:id="rId18"/>
    </p:embeddedFont>
    <p:embeddedFont>
      <p:font typeface="Glacial Indifference Bold" panose="00000800000000000000" charset="1"/>
      <p:regular r:id="rId19"/>
    </p:embeddedFont>
    <p:embeddedFont>
      <p:font typeface="Glacial Indifference" panose="00000000000000000000" charset="1"/>
      <p:regular r:id="rId20"/>
    </p:embeddedFont>
    <p:embeddedFont>
      <p:font typeface="Cormorant Garamond Bold Italics" panose="00000800000000000000" charset="1"/>
      <p:regular r:id="rId21"/>
    </p:embeddedFont>
    <p:embeddedFont>
      <p:font typeface="Cormorant Garamond Bold" panose="00000800000000000000" charset="1"/>
      <p:regular r:id="rId22"/>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7" name=""/>
        <p:cNvGrpSpPr/>
        <p:nvPr/>
      </p:nvGrpSpPr>
      <p:grpSpPr>
        <a:xfrm>
          <a:off x="0" y="0"/>
          <a:ext cx="0" cy="0"/>
          <a:chOff x="0" y="0"/>
          <a:chExt cx="0" cy="0"/>
        </a:xfrm>
      </p:grpSpPr>
      <p:sp>
        <p:nvSpPr>
          <p:cNvPr id="104867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8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lang="en-US"/>
          </a:p>
        </p:txBody>
      </p:sp>
      <p:sp>
        <p:nvSpPr>
          <p:cNvPr id="10487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8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8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93" name="Title 1"/>
          <p:cNvSpPr>
            <a:spLocks noGrp="1"/>
          </p:cNvSpPr>
          <p:nvPr>
            <p:ph type="title"/>
          </p:nvPr>
        </p:nvSpPr>
        <p:spPr/>
        <p:txBody>
          <a:bodyPr/>
          <a:p>
            <a:r>
              <a:rPr lang="en-US" smtClean="0"/>
              <a:t>Click to edit Master title style</a:t>
            </a:r>
            <a:endParaRPr lang="en-US"/>
          </a:p>
        </p:txBody>
      </p:sp>
      <p:sp>
        <p:nvSpPr>
          <p:cNvPr id="10486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6" name="Footer Placeholder 4"/>
          <p:cNvSpPr>
            <a:spLocks noGrp="1"/>
          </p:cNvSpPr>
          <p:nvPr>
            <p:ph type="ftr" sz="quarter" idx="11"/>
          </p:nvPr>
        </p:nvSpPr>
        <p:spPr/>
        <p:txBody>
          <a:bodyPr/>
          <a:p>
            <a:endParaRPr lang="en-US"/>
          </a:p>
        </p:txBody>
      </p:sp>
      <p:sp>
        <p:nvSpPr>
          <p:cNvPr id="10486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7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1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12" name="Footer Placeholder 4"/>
          <p:cNvSpPr>
            <a:spLocks noGrp="1"/>
          </p:cNvSpPr>
          <p:nvPr>
            <p:ph type="ftr" sz="quarter" idx="11"/>
          </p:nvPr>
        </p:nvSpPr>
        <p:spPr/>
        <p:txBody>
          <a:bodyPr/>
          <a:p>
            <a:endParaRPr lang="en-US"/>
          </a:p>
        </p:txBody>
      </p:sp>
      <p:sp>
        <p:nvSpPr>
          <p:cNvPr id="10487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lang="en-US"/>
          </a:p>
        </p:txBody>
      </p:sp>
      <p:sp>
        <p:nvSpPr>
          <p:cNvPr id="10487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18" name="Footer Placeholder 5"/>
          <p:cNvSpPr>
            <a:spLocks noGrp="1"/>
          </p:cNvSpPr>
          <p:nvPr>
            <p:ph type="ftr" sz="quarter" idx="11"/>
          </p:nvPr>
        </p:nvSpPr>
        <p:spPr/>
        <p:txBody>
          <a:bodyPr/>
          <a:p>
            <a:endParaRPr lang="en-US"/>
          </a:p>
        </p:txBody>
      </p:sp>
      <p:sp>
        <p:nvSpPr>
          <p:cNvPr id="10487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20" name="Title 1"/>
          <p:cNvSpPr>
            <a:spLocks noGrp="1"/>
          </p:cNvSpPr>
          <p:nvPr>
            <p:ph type="title"/>
          </p:nvPr>
        </p:nvSpPr>
        <p:spPr/>
        <p:txBody>
          <a:bodyPr/>
          <a:p>
            <a:r>
              <a:rPr lang="en-US" smtClean="0"/>
              <a:t>Click to edit Master title style</a:t>
            </a:r>
            <a:endParaRPr lang="en-US"/>
          </a:p>
        </p:txBody>
      </p:sp>
      <p:sp>
        <p:nvSpPr>
          <p:cNvPr id="104872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26" name="Footer Placeholder 7"/>
          <p:cNvSpPr>
            <a:spLocks noGrp="1"/>
          </p:cNvSpPr>
          <p:nvPr>
            <p:ph type="ftr" sz="quarter" idx="11"/>
          </p:nvPr>
        </p:nvSpPr>
        <p:spPr/>
        <p:txBody>
          <a:bodyPr/>
          <a:p>
            <a:endParaRPr lang="en-US"/>
          </a:p>
        </p:txBody>
      </p:sp>
      <p:sp>
        <p:nvSpPr>
          <p:cNvPr id="104872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84" name="Title 1"/>
          <p:cNvSpPr>
            <a:spLocks noGrp="1"/>
          </p:cNvSpPr>
          <p:nvPr>
            <p:ph type="title"/>
          </p:nvPr>
        </p:nvSpPr>
        <p:spPr/>
        <p:txBody>
          <a:bodyPr/>
          <a:p>
            <a:r>
              <a:rPr lang="en-US" smtClean="0"/>
              <a:t>Click to edit Master title style</a:t>
            </a:r>
            <a:endParaRPr lang="en-US"/>
          </a:p>
        </p:txBody>
      </p:sp>
      <p:sp>
        <p:nvSpPr>
          <p:cNvPr id="104868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32" name="Footer Placeholder 5"/>
          <p:cNvSpPr>
            <a:spLocks noGrp="1"/>
          </p:cNvSpPr>
          <p:nvPr>
            <p:ph type="ftr" sz="quarter" idx="11"/>
          </p:nvPr>
        </p:nvSpPr>
        <p:spPr/>
        <p:txBody>
          <a:bodyPr/>
          <a:p>
            <a:endParaRPr lang="en-US"/>
          </a:p>
        </p:txBody>
      </p:sp>
      <p:sp>
        <p:nvSpPr>
          <p:cNvPr id="104873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9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rot="0" flipH="0" flipV="0">
            <a:off x="0" y="0"/>
            <a:ext cx="18288000" cy="10287000"/>
          </a:xfrm>
          <a:custGeom>
            <a:avLst/>
            <a:ahLst/>
            <a:rect l="l" t="t" r="r" b="b"/>
            <a:pathLst>
              <a:path w="18288000" h="10287000">
                <a:moveTo>
                  <a:pt x="0" y="0"/>
                </a:moveTo>
                <a:lnTo>
                  <a:pt x="18288000" y="0"/>
                </a:lnTo>
                <a:lnTo>
                  <a:pt x="18288000" y="10287000"/>
                </a:lnTo>
                <a:lnTo>
                  <a:pt x="0" y="10287000"/>
                </a:lnTo>
                <a:lnTo>
                  <a:pt x="0" y="0"/>
                </a:lnTo>
                <a:close/>
              </a:path>
            </a:pathLst>
          </a:custGeom>
          <a:blipFill>
            <a:blip xmlns:r="http://schemas.openxmlformats.org/officeDocument/2006/relationships" r:embed="rId1"/>
            <a:stretch>
              <a:fillRect l="-2204" t="0" r="-2204" b="0"/>
            </a:stretch>
          </a:blipFill>
        </p:spPr>
      </p:sp>
      <p:sp>
        <p:nvSpPr>
          <p:cNvPr id="1048585" name="Freeform 3"/>
          <p:cNvSpPr/>
          <p:nvPr/>
        </p:nvSpPr>
        <p:spPr>
          <a:xfrm rot="0" flipH="1" flipV="0">
            <a:off x="13809790" y="0"/>
            <a:ext cx="4478210" cy="3525572"/>
          </a:xfrm>
          <a:custGeom>
            <a:avLst/>
            <a:ahLst/>
            <a:rect l="l" t="t" r="r" b="b"/>
            <a:pathLst>
              <a:path w="4478210" h="3525572">
                <a:moveTo>
                  <a:pt x="4478210" y="0"/>
                </a:moveTo>
                <a:lnTo>
                  <a:pt x="0" y="0"/>
                </a:lnTo>
                <a:lnTo>
                  <a:pt x="0" y="3525572"/>
                </a:lnTo>
                <a:lnTo>
                  <a:pt x="4478210" y="3525572"/>
                </a:lnTo>
                <a:lnTo>
                  <a:pt x="4478210" y="0"/>
                </a:lnTo>
                <a:close/>
              </a:path>
            </a:pathLst>
          </a:custGeom>
          <a:blipFill>
            <a:blip xmlns:r="http://schemas.openxmlformats.org/officeDocument/2006/relationships" r:embed="rId2"/>
            <a:stretch>
              <a:fillRect l="0" t="0" r="0" b="0"/>
            </a:stretch>
          </a:blipFill>
        </p:spPr>
      </p:sp>
      <p:sp>
        <p:nvSpPr>
          <p:cNvPr id="1048586" name="Freeform 4"/>
          <p:cNvSpPr/>
          <p:nvPr/>
        </p:nvSpPr>
        <p:spPr>
          <a:xfrm rot="0" flipH="1" flipV="0">
            <a:off x="13809790" y="5826116"/>
            <a:ext cx="4478210" cy="4478210"/>
          </a:xfrm>
          <a:custGeom>
            <a:avLst/>
            <a:ahLst/>
            <a:rect l="l" t="t" r="r" b="b"/>
            <a:pathLst>
              <a:path w="4478210" h="4478210">
                <a:moveTo>
                  <a:pt x="4478210" y="0"/>
                </a:moveTo>
                <a:lnTo>
                  <a:pt x="0" y="0"/>
                </a:lnTo>
                <a:lnTo>
                  <a:pt x="0" y="4478210"/>
                </a:lnTo>
                <a:lnTo>
                  <a:pt x="4478210" y="4478210"/>
                </a:lnTo>
                <a:lnTo>
                  <a:pt x="4478210" y="0"/>
                </a:lnTo>
                <a:close/>
              </a:path>
            </a:pathLst>
          </a:custGeom>
          <a:blipFill>
            <a:blip xmlns:r="http://schemas.openxmlformats.org/officeDocument/2006/relationships" r:embed="rId3"/>
            <a:stretch>
              <a:fillRect l="0" t="0" r="0" b="0"/>
            </a:stretch>
          </a:blipFill>
        </p:spPr>
      </p:sp>
      <p:sp>
        <p:nvSpPr>
          <p:cNvPr id="1048587" name="TextBox 5"/>
          <p:cNvSpPr txBox="1"/>
          <p:nvPr/>
        </p:nvSpPr>
        <p:spPr>
          <a:xfrm rot="0">
            <a:off x="1304046" y="1247775"/>
            <a:ext cx="15679907" cy="4384167"/>
          </a:xfrm>
          <a:prstGeom prst="rect"/>
        </p:spPr>
        <p:txBody>
          <a:bodyPr anchor="t" bIns="0" lIns="0" rIns="0" rtlCol="0" tIns="0">
            <a:spAutoFit/>
          </a:bodyPr>
          <a:p>
            <a:pPr algn="l" indent="0" lvl="0" marL="0">
              <a:lnSpc>
                <a:spcPts val="11507"/>
              </a:lnSpc>
            </a:pPr>
            <a:r>
              <a:rPr sz="11507" i="1" lang="en-US">
                <a:solidFill>
                  <a:srgbClr val="2D3880"/>
                </a:solidFill>
                <a:latin typeface="Cormorant Garamond Italics"/>
                <a:ea typeface="Cormorant Garamond Italics"/>
                <a:cs typeface="Cormorant Garamond Italics"/>
                <a:sym typeface="Cormorant Garamond Italics"/>
              </a:rPr>
              <a:t>Online Complaint Registration &amp; Management System</a:t>
            </a:r>
          </a:p>
        </p:txBody>
      </p:sp>
      <p:sp>
        <p:nvSpPr>
          <p:cNvPr id="1048588" name="TextBox 6"/>
          <p:cNvSpPr txBox="1"/>
          <p:nvPr/>
        </p:nvSpPr>
        <p:spPr>
          <a:xfrm rot="0">
            <a:off x="1057275" y="6813281"/>
            <a:ext cx="10368096" cy="3413760"/>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Team ID</a:t>
            </a:r>
            <a:r>
              <a:rPr sz="3200" lang="en-US">
                <a:solidFill>
                  <a:srgbClr val="2D3880"/>
                </a:solidFill>
                <a:latin typeface="Glacial Indifference"/>
                <a:ea typeface="Glacial Indifference"/>
                <a:cs typeface="Glacial Indifference"/>
                <a:sym typeface="Glacial Indifference"/>
              </a:rPr>
              <a:t> : LTVIP2025TMID52050</a:t>
            </a:r>
          </a:p>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Team Members;</a:t>
            </a:r>
          </a:p>
          <a:p>
            <a:pPr algn="l">
              <a:lnSpc>
                <a:spcPts val="4480"/>
              </a:lnSpc>
            </a:pPr>
            <a:r>
              <a:rPr sz="3200" lang="en-US">
                <a:solidFill>
                  <a:srgbClr val="2D3880"/>
                </a:solidFill>
                <a:latin typeface="Glacial Indifference"/>
                <a:ea typeface="Glacial Indifference"/>
                <a:cs typeface="Glacial Indifference"/>
                <a:sym typeface="Glacial Indifference"/>
              </a:rPr>
              <a:t>Shaik Samrin</a:t>
            </a:r>
          </a:p>
          <a:p>
            <a:pPr algn="l">
              <a:lnSpc>
                <a:spcPts val="4480"/>
              </a:lnSpc>
            </a:pPr>
            <a:r>
              <a:rPr sz="3200" lang="en-US">
                <a:solidFill>
                  <a:srgbClr val="2D3880"/>
                </a:solidFill>
                <a:latin typeface="Glacial Indifference"/>
                <a:ea typeface="Glacial Indifference"/>
                <a:cs typeface="Glacial Indifference"/>
                <a:sym typeface="Glacial Indifference"/>
              </a:rPr>
              <a:t>Yaramakula Karthik Reddy</a:t>
            </a:r>
          </a:p>
          <a:p>
            <a:pPr algn="l">
              <a:lnSpc>
                <a:spcPts val="4480"/>
              </a:lnSpc>
            </a:pPr>
            <a:r>
              <a:rPr sz="3200" lang="en-US">
                <a:solidFill>
                  <a:srgbClr val="2D3880"/>
                </a:solidFill>
                <a:latin typeface="Glacial Indifference"/>
                <a:ea typeface="Glacial Indifference"/>
                <a:cs typeface="Glacial Indifference"/>
                <a:sym typeface="Glacial Indifference"/>
              </a:rPr>
              <a:t>Mungara Himabindu</a:t>
            </a:r>
          </a:p>
          <a:p>
            <a:pPr algn="l" indent="0" lvl="0" marL="0">
              <a:lnSpc>
                <a:spcPts val="4480"/>
              </a:lnSpc>
            </a:pPr>
            <a:r>
              <a:rPr sz="3200" lang="en-US">
                <a:solidFill>
                  <a:srgbClr val="2D3880"/>
                </a:solidFill>
                <a:latin typeface="Glacial Indifference"/>
                <a:ea typeface="Glacial Indifference"/>
                <a:cs typeface="Glacial Indifference"/>
                <a:sym typeface="Glacial Indifference"/>
              </a:rPr>
              <a:t> Morla Dileep</a:t>
            </a:r>
          </a:p>
        </p:txBody>
      </p:sp>
      <p:sp>
        <p:nvSpPr>
          <p:cNvPr id="1048589" name="AutoShape 7"/>
          <p:cNvSpPr/>
          <p:nvPr/>
        </p:nvSpPr>
        <p:spPr>
          <a:xfrm flipH="1">
            <a:off x="1057275" y="1026989"/>
            <a:ext cx="0" cy="5843443"/>
          </a:xfrm>
          <a:prstGeom prst="line"/>
          <a:ln w="57150" cap="flat">
            <a:solidFill>
              <a:srgbClr val="2D3880"/>
            </a:solidFill>
            <a:prstDash val="solid"/>
            <a:headEnd type="none" w="sm" len="sm"/>
            <a:tailEnd type="none" w="sm" len="sm"/>
          </a:ln>
        </p:spPr>
      </p:sp>
      <p:sp>
        <p:nvSpPr>
          <p:cNvPr id="1048590" name="TextBox 8"/>
          <p:cNvSpPr txBox="1"/>
          <p:nvPr/>
        </p:nvSpPr>
        <p:spPr>
          <a:xfrm rot="0">
            <a:off x="1304046" y="5768966"/>
            <a:ext cx="10368096" cy="568959"/>
          </a:xfrm>
          <a:prstGeom prst="rect"/>
        </p:spPr>
        <p:txBody>
          <a:bodyPr anchor="t" bIns="0" lIns="0" rIns="0" rtlCol="0" tIns="0">
            <a:spAutoFit/>
          </a:bodyPr>
          <a:p>
            <a:pPr algn="l" indent="0" lvl="0" marL="0">
              <a:lnSpc>
                <a:spcPts val="4480"/>
              </a:lnSpc>
            </a:pPr>
            <a:r>
              <a:rPr sz="3200" lang="en-US">
                <a:solidFill>
                  <a:srgbClr val="2D3880"/>
                </a:solidFill>
                <a:latin typeface="Glacial Indifference"/>
                <a:ea typeface="Glacial Indifference"/>
                <a:cs typeface="Glacial Indifference"/>
                <a:sym typeface="Glacial Indifference"/>
              </a:rPr>
              <a:t>"Streamlining Complaints, Enhancing Transparency"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6" name="Freeform 2"/>
          <p:cNvSpPr/>
          <p:nvPr/>
        </p:nvSpPr>
        <p:spPr>
          <a:xfrm rot="0" flipH="1" flipV="0">
            <a:off x="13809790" y="5868318"/>
            <a:ext cx="4478210" cy="4478210"/>
          </a:xfrm>
          <a:custGeom>
            <a:avLst/>
            <a:ahLst/>
            <a:rect l="l" t="t" r="r" b="b"/>
            <a:pathLst>
              <a:path w="4478210" h="4478210">
                <a:moveTo>
                  <a:pt x="4478210" y="0"/>
                </a:moveTo>
                <a:lnTo>
                  <a:pt x="0" y="0"/>
                </a:lnTo>
                <a:lnTo>
                  <a:pt x="0" y="4478210"/>
                </a:lnTo>
                <a:lnTo>
                  <a:pt x="4478210" y="4478210"/>
                </a:lnTo>
                <a:lnTo>
                  <a:pt x="4478210" y="0"/>
                </a:lnTo>
                <a:close/>
              </a:path>
            </a:pathLst>
          </a:custGeom>
          <a:blipFill>
            <a:blip xmlns:r="http://schemas.openxmlformats.org/officeDocument/2006/relationships" r:embed="rId1"/>
            <a:stretch>
              <a:fillRect l="0" t="0" r="0" b="0"/>
            </a:stretch>
          </a:blipFill>
        </p:spPr>
      </p:sp>
      <p:sp>
        <p:nvSpPr>
          <p:cNvPr id="1048657" name="Freeform 3"/>
          <p:cNvSpPr/>
          <p:nvPr/>
        </p:nvSpPr>
        <p:spPr>
          <a:xfrm rot="0" flipH="0" flipV="0">
            <a:off x="0" y="0"/>
            <a:ext cx="4478210" cy="3525572"/>
          </a:xfrm>
          <a:custGeom>
            <a:avLst/>
            <a:ahLst/>
            <a:rect l="l" t="t" r="r" b="b"/>
            <a:pathLst>
              <a:path w="4478210" h="3525572">
                <a:moveTo>
                  <a:pt x="0" y="0"/>
                </a:moveTo>
                <a:lnTo>
                  <a:pt x="4478210" y="0"/>
                </a:lnTo>
                <a:lnTo>
                  <a:pt x="4478210" y="3525572"/>
                </a:lnTo>
                <a:lnTo>
                  <a:pt x="0" y="3525572"/>
                </a:lnTo>
                <a:lnTo>
                  <a:pt x="0" y="0"/>
                </a:lnTo>
                <a:close/>
              </a:path>
            </a:pathLst>
          </a:custGeom>
          <a:blipFill>
            <a:blip xmlns:r="http://schemas.openxmlformats.org/officeDocument/2006/relationships" r:embed="rId2"/>
            <a:stretch>
              <a:fillRect l="0" t="0" r="0" b="0"/>
            </a:stretch>
          </a:blipFill>
        </p:spPr>
      </p:sp>
      <p:sp>
        <p:nvSpPr>
          <p:cNvPr id="1048658" name="Freeform 4"/>
          <p:cNvSpPr/>
          <p:nvPr/>
        </p:nvSpPr>
        <p:spPr>
          <a:xfrm rot="0" flipH="0" flipV="0">
            <a:off x="4478210" y="4021035"/>
            <a:ext cx="8106080" cy="5782685"/>
          </a:xfrm>
          <a:custGeom>
            <a:avLst/>
            <a:ahLst/>
            <a:rect l="l" t="t" r="r" b="b"/>
            <a:pathLst>
              <a:path w="8106080" h="5782685">
                <a:moveTo>
                  <a:pt x="0" y="0"/>
                </a:moveTo>
                <a:lnTo>
                  <a:pt x="8106080" y="0"/>
                </a:lnTo>
                <a:lnTo>
                  <a:pt x="8106080" y="5782685"/>
                </a:lnTo>
                <a:lnTo>
                  <a:pt x="0" y="5782685"/>
                </a:lnTo>
                <a:lnTo>
                  <a:pt x="0" y="0"/>
                </a:lnTo>
                <a:close/>
              </a:path>
            </a:pathLst>
          </a:custGeom>
          <a:blipFill>
            <a:blip xmlns:r="http://schemas.openxmlformats.org/officeDocument/2006/relationships" r:embed="rId3"/>
            <a:stretch>
              <a:fillRect l="-28967" t="0" r="-30002" b="0"/>
            </a:stretch>
          </a:blipFill>
        </p:spPr>
      </p:sp>
      <p:sp>
        <p:nvSpPr>
          <p:cNvPr id="1048659" name="TextBox 5"/>
          <p:cNvSpPr txBox="1"/>
          <p:nvPr/>
        </p:nvSpPr>
        <p:spPr>
          <a:xfrm rot="0">
            <a:off x="678062" y="535966"/>
            <a:ext cx="10726099" cy="1226820"/>
          </a:xfrm>
          <a:prstGeom prst="rect"/>
        </p:spPr>
        <p:txBody>
          <a:bodyPr anchor="t" bIns="0" lIns="0" rIns="0" rtlCol="0" tIns="0">
            <a:spAutoFit/>
          </a:bodyPr>
          <a:p>
            <a:pPr algn="ctr" indent="0" lvl="0" marL="0">
              <a:lnSpc>
                <a:spcPts val="10080"/>
              </a:lnSpc>
              <a:spcBef>
                <a:spcPct val="0"/>
              </a:spcBef>
            </a:pPr>
            <a:r>
              <a:rPr b="1" sz="7200" lang="en-US">
                <a:solidFill>
                  <a:srgbClr val="2D3880"/>
                </a:solidFill>
                <a:latin typeface="Cormorant Garamond Bold"/>
                <a:ea typeface="Cormorant Garamond Bold"/>
                <a:cs typeface="Cormorant Garamond Bold"/>
                <a:sym typeface="Cormorant Garamond Bold"/>
              </a:rPr>
              <a:t>Login Page</a:t>
            </a:r>
          </a:p>
        </p:txBody>
      </p:sp>
      <p:sp>
        <p:nvSpPr>
          <p:cNvPr id="1048660" name="TextBox 6"/>
          <p:cNvSpPr txBox="1"/>
          <p:nvPr/>
        </p:nvSpPr>
        <p:spPr>
          <a:xfrm rot="0">
            <a:off x="2546598" y="2445242"/>
            <a:ext cx="15165543" cy="845713"/>
          </a:xfrm>
          <a:prstGeom prst="rect"/>
        </p:spPr>
        <p:txBody>
          <a:bodyPr anchor="t" bIns="0" lIns="0" rIns="0" rtlCol="0" tIns="0">
            <a:spAutoFit/>
          </a:bodyPr>
          <a:p>
            <a:pPr algn="ctr">
              <a:lnSpc>
                <a:spcPts val="3450"/>
              </a:lnSpc>
              <a:spcBef>
                <a:spcPct val="0"/>
              </a:spcBef>
            </a:pPr>
            <a:r>
              <a:rPr sz="2464" lang="en-US">
                <a:solidFill>
                  <a:srgbClr val="2D3880"/>
                </a:solidFill>
                <a:latin typeface="Glacial Indifference"/>
                <a:ea typeface="Glacial Indifference"/>
                <a:cs typeface="Glacial Indifference"/>
                <a:sym typeface="Glacial Indifference"/>
              </a:rPr>
              <a:t>The login page pr</a:t>
            </a:r>
            <a:r>
              <a:rPr sz="2464" lang="en-US">
                <a:solidFill>
                  <a:srgbClr val="2D3880"/>
                </a:solidFill>
                <a:latin typeface="Glacial Indifference"/>
                <a:ea typeface="Glacial Indifference"/>
                <a:cs typeface="Glacial Indifference"/>
                <a:sym typeface="Glacial Indifference"/>
              </a:rPr>
              <a:t>ovides secure access to the complaint management system, allowing registered users to authenticate and access their personalized dashboard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61" name="Freeform 2"/>
          <p:cNvSpPr/>
          <p:nvPr/>
        </p:nvSpPr>
        <p:spPr>
          <a:xfrm rot="0" flipH="0" flipV="0">
            <a:off x="14587794" y="64770"/>
            <a:ext cx="3700206" cy="3803950"/>
          </a:xfrm>
          <a:custGeom>
            <a:avLst/>
            <a:ahLst/>
            <a:rect l="l" t="t" r="r" b="b"/>
            <a:pathLst>
              <a:path w="3700206" h="3803950">
                <a:moveTo>
                  <a:pt x="0" y="0"/>
                </a:moveTo>
                <a:lnTo>
                  <a:pt x="3700206" y="0"/>
                </a:lnTo>
                <a:lnTo>
                  <a:pt x="3700206" y="3803950"/>
                </a:lnTo>
                <a:lnTo>
                  <a:pt x="0" y="3803950"/>
                </a:lnTo>
                <a:lnTo>
                  <a:pt x="0" y="0"/>
                </a:lnTo>
                <a:close/>
              </a:path>
            </a:pathLst>
          </a:custGeom>
          <a:blipFill>
            <a:blip xmlns:r="http://schemas.openxmlformats.org/officeDocument/2006/relationships" r:embed="rId1"/>
            <a:stretch>
              <a:fillRect l="0" t="0" r="0" b="0"/>
            </a:stretch>
          </a:blipFill>
        </p:spPr>
      </p:sp>
      <p:sp>
        <p:nvSpPr>
          <p:cNvPr id="1048662" name="Freeform 3"/>
          <p:cNvSpPr/>
          <p:nvPr/>
        </p:nvSpPr>
        <p:spPr>
          <a:xfrm rot="0" flipH="0" flipV="0">
            <a:off x="9144000" y="3228208"/>
            <a:ext cx="7738149" cy="5787742"/>
          </a:xfrm>
          <a:custGeom>
            <a:avLst/>
            <a:ahLst/>
            <a:rect l="l" t="t" r="r" b="b"/>
            <a:pathLst>
              <a:path w="7738149" h="5787742">
                <a:moveTo>
                  <a:pt x="0" y="0"/>
                </a:moveTo>
                <a:lnTo>
                  <a:pt x="7738149" y="0"/>
                </a:lnTo>
                <a:lnTo>
                  <a:pt x="7738149" y="5787743"/>
                </a:lnTo>
                <a:lnTo>
                  <a:pt x="0" y="5787743"/>
                </a:lnTo>
                <a:lnTo>
                  <a:pt x="0" y="0"/>
                </a:lnTo>
                <a:close/>
              </a:path>
            </a:pathLst>
          </a:custGeom>
          <a:blipFill>
            <a:blip xmlns:r="http://schemas.openxmlformats.org/officeDocument/2006/relationships" r:embed="rId2"/>
            <a:stretch>
              <a:fillRect l="-31772" t="0" r="-30824" b="0"/>
            </a:stretch>
          </a:blipFill>
        </p:spPr>
      </p:sp>
      <p:sp>
        <p:nvSpPr>
          <p:cNvPr id="1048663" name="TextBox 4"/>
          <p:cNvSpPr txBox="1"/>
          <p:nvPr/>
        </p:nvSpPr>
        <p:spPr>
          <a:xfrm rot="0">
            <a:off x="1028700" y="895350"/>
            <a:ext cx="7571652" cy="1226820"/>
          </a:xfrm>
          <a:prstGeom prst="rect"/>
        </p:spPr>
        <p:txBody>
          <a:bodyPr anchor="t" bIns="0" lIns="0" rIns="0" rtlCol="0" tIns="0">
            <a:spAutoFit/>
          </a:bodyPr>
          <a:p>
            <a:pPr algn="l"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Registration Page</a:t>
            </a:r>
          </a:p>
        </p:txBody>
      </p:sp>
      <p:sp>
        <p:nvSpPr>
          <p:cNvPr id="1048664" name="TextBox 5"/>
          <p:cNvSpPr txBox="1"/>
          <p:nvPr/>
        </p:nvSpPr>
        <p:spPr>
          <a:xfrm rot="0">
            <a:off x="815871" y="3718473"/>
            <a:ext cx="7784481" cy="2688130"/>
          </a:xfrm>
          <a:prstGeom prst="rect"/>
        </p:spPr>
        <p:txBody>
          <a:bodyPr anchor="t" bIns="0" lIns="0" rIns="0" rtlCol="0" tIns="0">
            <a:spAutoFit/>
          </a:bodyPr>
          <a:p>
            <a:pPr algn="l" indent="0" lvl="0" marL="0">
              <a:lnSpc>
                <a:spcPts val="5410"/>
              </a:lnSpc>
            </a:pPr>
            <a:r>
              <a:rPr sz="3182" lang="en-US">
                <a:solidFill>
                  <a:srgbClr val="2D3880"/>
                </a:solidFill>
                <a:latin typeface="Glacial Indifference"/>
                <a:ea typeface="Glacial Indifference"/>
                <a:cs typeface="Glacial Indifference"/>
                <a:sym typeface="Glacial Indifference"/>
              </a:rPr>
              <a:t>The registration page allows new users to create an account by entering basic details like name, email, and password to access the complaint management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5" name="Freeform 2"/>
          <p:cNvSpPr/>
          <p:nvPr/>
        </p:nvSpPr>
        <p:spPr>
          <a:xfrm rot="0" flipH="1" flipV="0">
            <a:off x="13809790" y="0"/>
            <a:ext cx="4478210" cy="3525572"/>
          </a:xfrm>
          <a:custGeom>
            <a:avLst/>
            <a:ahLst/>
            <a:rect l="l" t="t" r="r" b="b"/>
            <a:pathLst>
              <a:path w="4478210" h="3525572">
                <a:moveTo>
                  <a:pt x="4478210" y="0"/>
                </a:moveTo>
                <a:lnTo>
                  <a:pt x="0" y="0"/>
                </a:lnTo>
                <a:lnTo>
                  <a:pt x="0" y="3525572"/>
                </a:lnTo>
                <a:lnTo>
                  <a:pt x="4478210" y="3525572"/>
                </a:lnTo>
                <a:lnTo>
                  <a:pt x="4478210" y="0"/>
                </a:lnTo>
                <a:close/>
              </a:path>
            </a:pathLst>
          </a:custGeom>
          <a:blipFill>
            <a:blip xmlns:r="http://schemas.openxmlformats.org/officeDocument/2006/relationships" r:embed="rId1"/>
            <a:stretch>
              <a:fillRect l="0" t="0" r="0" b="0"/>
            </a:stretch>
          </a:blipFill>
        </p:spPr>
      </p:sp>
      <p:sp>
        <p:nvSpPr>
          <p:cNvPr id="1048666" name="Freeform 3"/>
          <p:cNvSpPr/>
          <p:nvPr/>
        </p:nvSpPr>
        <p:spPr>
          <a:xfrm rot="0" flipH="0" flipV="0">
            <a:off x="3218942" y="4403985"/>
            <a:ext cx="11301259" cy="5156199"/>
          </a:xfrm>
          <a:custGeom>
            <a:avLst/>
            <a:ahLst/>
            <a:rect l="l" t="t" r="r" b="b"/>
            <a:pathLst>
              <a:path w="11301259" h="5156199">
                <a:moveTo>
                  <a:pt x="0" y="0"/>
                </a:moveTo>
                <a:lnTo>
                  <a:pt x="11301259" y="0"/>
                </a:lnTo>
                <a:lnTo>
                  <a:pt x="11301259" y="5156199"/>
                </a:lnTo>
                <a:lnTo>
                  <a:pt x="0" y="5156199"/>
                </a:lnTo>
                <a:lnTo>
                  <a:pt x="0" y="0"/>
                </a:lnTo>
                <a:close/>
              </a:path>
            </a:pathLst>
          </a:custGeom>
          <a:blipFill>
            <a:blip xmlns:r="http://schemas.openxmlformats.org/officeDocument/2006/relationships" r:embed="rId2"/>
            <a:stretch>
              <a:fillRect l="0" t="0" r="0" b="0"/>
            </a:stretch>
          </a:blipFill>
        </p:spPr>
      </p:sp>
      <p:sp>
        <p:nvSpPr>
          <p:cNvPr id="1048667" name="TextBox 4"/>
          <p:cNvSpPr txBox="1"/>
          <p:nvPr/>
        </p:nvSpPr>
        <p:spPr>
          <a:xfrm rot="0">
            <a:off x="1028700" y="895350"/>
            <a:ext cx="7010668" cy="1226820"/>
          </a:xfrm>
          <a:prstGeom prst="rect"/>
        </p:spPr>
        <p:txBody>
          <a:bodyPr anchor="t" bIns="0" lIns="0" rIns="0" rtlCol="0" tIns="0">
            <a:spAutoFit/>
          </a:bodyPr>
          <a:p>
            <a:pPr algn="l" indent="0" lvl="0" marL="0">
              <a:lnSpc>
                <a:spcPts val="10080"/>
              </a:lnSpc>
              <a:spcBef>
                <a:spcPct val="0"/>
              </a:spcBef>
            </a:pPr>
            <a:r>
              <a:rPr b="1" sz="7200" lang="en-US">
                <a:solidFill>
                  <a:srgbClr val="2D3880"/>
                </a:solidFill>
                <a:latin typeface="Cormorant Garamond Bold"/>
                <a:ea typeface="Cormorant Garamond Bold"/>
                <a:cs typeface="Cormorant Garamond Bold"/>
                <a:sym typeface="Cormorant Garamond Bold"/>
              </a:rPr>
              <a:t>Analysis</a:t>
            </a:r>
          </a:p>
        </p:txBody>
      </p:sp>
      <p:sp>
        <p:nvSpPr>
          <p:cNvPr id="1048668" name="TextBox 5"/>
          <p:cNvSpPr txBox="1"/>
          <p:nvPr/>
        </p:nvSpPr>
        <p:spPr>
          <a:xfrm rot="0">
            <a:off x="1028700" y="2412469"/>
            <a:ext cx="14220117" cy="1577392"/>
          </a:xfrm>
          <a:prstGeom prst="rect"/>
        </p:spPr>
        <p:txBody>
          <a:bodyPr anchor="t" bIns="0" lIns="0" rIns="0" rtlCol="0" tIns="0">
            <a:spAutoFit/>
          </a:bodyPr>
          <a:p>
            <a:pPr algn="l" indent="0" lvl="0" marL="0">
              <a:lnSpc>
                <a:spcPts val="4264"/>
              </a:lnSpc>
            </a:pPr>
            <a:r>
              <a:rPr sz="2508" lang="en-US">
                <a:solidFill>
                  <a:srgbClr val="2D3880"/>
                </a:solidFill>
                <a:latin typeface="Glacial Indifference"/>
                <a:ea typeface="Glacial Indifference"/>
                <a:cs typeface="Glacial Indifference"/>
                <a:sym typeface="Glacial Indifference"/>
              </a:rPr>
              <a:t>This page allows users to register new complaints by entering details (name, address, description) and selecting complaint type/status. It features a clean form layout with a submission button ('Register') and system branding (ComplaintCare)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rot="0">
            <a:off x="0" y="3802305"/>
            <a:ext cx="18288000" cy="3918860"/>
            <a:chOff x="0" y="0"/>
            <a:chExt cx="4816593" cy="1032128"/>
          </a:xfrm>
        </p:grpSpPr>
        <p:sp>
          <p:nvSpPr>
            <p:cNvPr id="1048669" name="Freeform 3"/>
            <p:cNvSpPr/>
            <p:nvPr/>
          </p:nvSpPr>
          <p:spPr>
            <a:xfrm rot="0" flipH="0" flipV="0">
              <a:off x="0" y="0"/>
              <a:ext cx="4816592" cy="1032128"/>
            </a:xfrm>
            <a:custGeom>
              <a:avLst/>
              <a:ahLst/>
              <a:rect l="l" t="t" r="r" b="b"/>
              <a:pathLst>
                <a:path w="4816592" h="1032128">
                  <a:moveTo>
                    <a:pt x="0" y="0"/>
                  </a:moveTo>
                  <a:lnTo>
                    <a:pt x="4816592" y="0"/>
                  </a:lnTo>
                  <a:lnTo>
                    <a:pt x="4816592" y="1032128"/>
                  </a:lnTo>
                  <a:lnTo>
                    <a:pt x="0" y="1032128"/>
                  </a:lnTo>
                  <a:close/>
                </a:path>
              </a:pathLst>
            </a:custGeom>
            <a:solidFill>
              <a:srgbClr val="9D9DE4"/>
            </a:solidFill>
          </p:spPr>
        </p:sp>
        <p:sp>
          <p:nvSpPr>
            <p:cNvPr id="1048670" name="TextBox 4"/>
            <p:cNvSpPr txBox="1"/>
            <p:nvPr/>
          </p:nvSpPr>
          <p:spPr>
            <a:xfrm>
              <a:off x="0" y="-57150"/>
              <a:ext cx="4816593" cy="1089278"/>
            </a:xfrm>
            <a:prstGeom prst="rect"/>
          </p:spPr>
          <p:txBody>
            <a:bodyPr anchor="ctr" bIns="50800" lIns="50800" rIns="50800" rtlCol="0" tIns="50800"/>
            <a:p>
              <a:pPr algn="ctr">
                <a:lnSpc>
                  <a:spcPts val="3359"/>
                </a:lnSpc>
              </a:pPr>
            </a:p>
          </p:txBody>
        </p:sp>
      </p:grpSp>
      <p:sp>
        <p:nvSpPr>
          <p:cNvPr id="1048671" name="Freeform 5"/>
          <p:cNvSpPr/>
          <p:nvPr/>
        </p:nvSpPr>
        <p:spPr>
          <a:xfrm rot="0" flipH="0" flipV="0">
            <a:off x="1189932" y="3406308"/>
            <a:ext cx="15666007" cy="7206363"/>
          </a:xfrm>
          <a:custGeom>
            <a:avLst/>
            <a:ahLst/>
            <a:rect l="l" t="t" r="r" b="b"/>
            <a:pathLst>
              <a:path w="15666007" h="7206363">
                <a:moveTo>
                  <a:pt x="0" y="0"/>
                </a:moveTo>
                <a:lnTo>
                  <a:pt x="15666007" y="0"/>
                </a:lnTo>
                <a:lnTo>
                  <a:pt x="15666007" y="7206363"/>
                </a:lnTo>
                <a:lnTo>
                  <a:pt x="0" y="7206363"/>
                </a:lnTo>
                <a:lnTo>
                  <a:pt x="0" y="0"/>
                </a:lnTo>
                <a:close/>
              </a:path>
            </a:pathLst>
          </a:custGeom>
          <a:blipFill>
            <a:blip xmlns:r="http://schemas.openxmlformats.org/officeDocument/2006/relationships" r:embed="rId1"/>
            <a:stretch>
              <a:fillRect l="0" t="0" r="0" b="0"/>
            </a:stretch>
          </a:blipFill>
        </p:spPr>
      </p:sp>
      <p:sp>
        <p:nvSpPr>
          <p:cNvPr id="1048672" name="TextBox 6"/>
          <p:cNvSpPr txBox="1"/>
          <p:nvPr/>
        </p:nvSpPr>
        <p:spPr>
          <a:xfrm rot="0">
            <a:off x="-2034206" y="348615"/>
            <a:ext cx="10168489" cy="1226820"/>
          </a:xfrm>
          <a:prstGeom prst="rect"/>
        </p:spPr>
        <p:txBody>
          <a:bodyPr anchor="t" bIns="0" lIns="0" rIns="0" rtlCol="0" tIns="0">
            <a:spAutoFit/>
          </a:bodyPr>
          <a:p>
            <a:pPr algn="ctr"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Admin Page</a:t>
            </a:r>
          </a:p>
        </p:txBody>
      </p:sp>
      <p:sp>
        <p:nvSpPr>
          <p:cNvPr id="1048673" name="TextBox 7"/>
          <p:cNvSpPr txBox="1"/>
          <p:nvPr/>
        </p:nvSpPr>
        <p:spPr>
          <a:xfrm rot="0">
            <a:off x="1028700" y="1518285"/>
            <a:ext cx="15113583" cy="1417267"/>
          </a:xfrm>
          <a:prstGeom prst="rect"/>
        </p:spPr>
        <p:txBody>
          <a:bodyPr anchor="t" bIns="0" lIns="0" rIns="0" rtlCol="0" tIns="0">
            <a:spAutoFit/>
          </a:bodyPr>
          <a:p>
            <a:pPr algn="l">
              <a:lnSpc>
                <a:spcPts val="3782"/>
              </a:lnSpc>
              <a:spcBef>
                <a:spcPct val="0"/>
              </a:spcBef>
            </a:pPr>
            <a:r>
              <a:rPr sz="2702" lang="en-US">
                <a:solidFill>
                  <a:srgbClr val="2D3880"/>
                </a:solidFill>
                <a:latin typeface="Glacial Indifference"/>
                <a:ea typeface="Glacial Indifference"/>
                <a:cs typeface="Glacial Indifference"/>
                <a:sym typeface="Glacial Indifference"/>
              </a:rPr>
              <a:t>This admin dashb</a:t>
            </a:r>
            <a:r>
              <a:rPr sz="2702" lang="en-US">
                <a:solidFill>
                  <a:srgbClr val="2D3880"/>
                </a:solidFill>
                <a:latin typeface="Glacial Indifference"/>
                <a:ea typeface="Glacial Indifference"/>
                <a:cs typeface="Glacial Indifference"/>
                <a:sym typeface="Glacial Indifference"/>
              </a:rPr>
              <a:t>oard provides a centralized view for managing user complaints and agent assignments. It displays complaint details (user info, location, status) and includes an agent assignment section, though currently shows no available agents ('No Agents to show').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4" name="Freeform 2"/>
          <p:cNvSpPr/>
          <p:nvPr/>
        </p:nvSpPr>
        <p:spPr>
          <a:xfrm rot="0" flipH="0" flipV="0">
            <a:off x="2178803" y="3887126"/>
            <a:ext cx="13927309" cy="5797242"/>
          </a:xfrm>
          <a:custGeom>
            <a:avLst/>
            <a:ahLst/>
            <a:rect l="l" t="t" r="r" b="b"/>
            <a:pathLst>
              <a:path w="13927309" h="5797242">
                <a:moveTo>
                  <a:pt x="0" y="0"/>
                </a:moveTo>
                <a:lnTo>
                  <a:pt x="13927308" y="0"/>
                </a:lnTo>
                <a:lnTo>
                  <a:pt x="13927308" y="5797242"/>
                </a:lnTo>
                <a:lnTo>
                  <a:pt x="0" y="5797242"/>
                </a:lnTo>
                <a:lnTo>
                  <a:pt x="0" y="0"/>
                </a:lnTo>
                <a:close/>
              </a:path>
            </a:pathLst>
          </a:custGeom>
          <a:blipFill>
            <a:blip xmlns:r="http://schemas.openxmlformats.org/officeDocument/2006/relationships" r:embed="rId1"/>
            <a:stretch>
              <a:fillRect l="0" t="0" r="0" b="0"/>
            </a:stretch>
          </a:blipFill>
        </p:spPr>
      </p:sp>
      <p:sp>
        <p:nvSpPr>
          <p:cNvPr id="1048675" name="TextBox 3"/>
          <p:cNvSpPr txBox="1"/>
          <p:nvPr/>
        </p:nvSpPr>
        <p:spPr>
          <a:xfrm rot="0">
            <a:off x="-1781364" y="348615"/>
            <a:ext cx="9907124" cy="1226820"/>
          </a:xfrm>
          <a:prstGeom prst="rect"/>
        </p:spPr>
        <p:txBody>
          <a:bodyPr anchor="t" bIns="0" lIns="0" rIns="0" rtlCol="0" tIns="0">
            <a:spAutoFit/>
          </a:bodyPr>
          <a:p>
            <a:pPr algn="ctr" indent="0" lvl="0" marL="0">
              <a:lnSpc>
                <a:spcPts val="10080"/>
              </a:lnSpc>
              <a:spcBef>
                <a:spcPct val="0"/>
              </a:spcBef>
            </a:pPr>
            <a:r>
              <a:rPr b="1" sz="7200" lang="en-US">
                <a:solidFill>
                  <a:srgbClr val="2D3880"/>
                </a:solidFill>
                <a:latin typeface="Cormorant Garamond Bold"/>
                <a:ea typeface="Cormorant Garamond Bold"/>
                <a:cs typeface="Cormorant Garamond Bold"/>
                <a:sym typeface="Cormorant Garamond Bold"/>
              </a:rPr>
              <a:t>Agent Page</a:t>
            </a:r>
          </a:p>
        </p:txBody>
      </p:sp>
      <p:sp>
        <p:nvSpPr>
          <p:cNvPr id="1048676" name="TextBox 4"/>
          <p:cNvSpPr txBox="1"/>
          <p:nvPr/>
        </p:nvSpPr>
        <p:spPr>
          <a:xfrm rot="0">
            <a:off x="1930390" y="1792429"/>
            <a:ext cx="13651672" cy="1720877"/>
          </a:xfrm>
          <a:prstGeom prst="rect"/>
        </p:spPr>
        <p:txBody>
          <a:bodyPr anchor="t" bIns="0" lIns="0" rIns="0" rtlCol="0" tIns="0">
            <a:spAutoFit/>
          </a:bodyPr>
          <a:p>
            <a:pPr algn="l" indent="0" lvl="0" marL="0">
              <a:lnSpc>
                <a:spcPts val="4645"/>
              </a:lnSpc>
              <a:spcBef>
                <a:spcPct val="0"/>
              </a:spcBef>
            </a:pPr>
            <a:r>
              <a:rPr sz="3318" lang="en-US">
                <a:solidFill>
                  <a:srgbClr val="2D3880"/>
                </a:solidFill>
                <a:latin typeface="Glacial Indifference"/>
                <a:ea typeface="Glacial Indifference"/>
                <a:cs typeface="Glacial Indifference"/>
                <a:sym typeface="Glacial Indifference"/>
              </a:rPr>
              <a:t>This agent dashboard page displays assigned complaint details and enables agents to manage cases through status updates and direct messaging with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77" name="Freeform 2"/>
          <p:cNvSpPr/>
          <p:nvPr/>
        </p:nvSpPr>
        <p:spPr>
          <a:xfrm rot="0" flipH="0" flipV="0">
            <a:off x="0" y="0"/>
            <a:ext cx="13066628" cy="10287000"/>
          </a:xfrm>
          <a:custGeom>
            <a:avLst/>
            <a:ahLst/>
            <a:rect l="l" t="t" r="r" b="b"/>
            <a:pathLst>
              <a:path w="13066628" h="10287000">
                <a:moveTo>
                  <a:pt x="0" y="0"/>
                </a:moveTo>
                <a:lnTo>
                  <a:pt x="13066628" y="0"/>
                </a:lnTo>
                <a:lnTo>
                  <a:pt x="13066628" y="10287000"/>
                </a:lnTo>
                <a:lnTo>
                  <a:pt x="0" y="10287000"/>
                </a:lnTo>
                <a:lnTo>
                  <a:pt x="0" y="0"/>
                </a:lnTo>
                <a:close/>
              </a:path>
            </a:pathLst>
          </a:custGeom>
          <a:blipFill>
            <a:blip xmlns:r="http://schemas.openxmlformats.org/officeDocument/2006/relationships" r:embed="rId1"/>
            <a:stretch>
              <a:fillRect l="0" t="0" r="0" b="0"/>
            </a:stretch>
          </a:blipFill>
        </p:spPr>
      </p:sp>
      <p:sp>
        <p:nvSpPr>
          <p:cNvPr id="1048678" name="TextBox 3"/>
          <p:cNvSpPr txBox="1"/>
          <p:nvPr/>
        </p:nvSpPr>
        <p:spPr>
          <a:xfrm rot="0">
            <a:off x="9144000" y="5419727"/>
            <a:ext cx="8115300" cy="2066729"/>
          </a:xfrm>
          <a:prstGeom prst="rect"/>
        </p:spPr>
        <p:txBody>
          <a:bodyPr anchor="t" bIns="0" lIns="0" rIns="0" rtlCol="0" tIns="0">
            <a:spAutoFit/>
          </a:bodyPr>
          <a:p>
            <a:pPr algn="l" indent="0" lvl="0" marL="0">
              <a:lnSpc>
                <a:spcPts val="16810"/>
              </a:lnSpc>
            </a:pPr>
            <a:r>
              <a:rPr b="1" sz="12007" i="1" lang="en-US">
                <a:solidFill>
                  <a:srgbClr val="2D3880"/>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1028700" y="643559"/>
            <a:ext cx="16230600" cy="8614741"/>
            <a:chOff x="0" y="0"/>
            <a:chExt cx="4274726" cy="2268903"/>
          </a:xfrm>
        </p:grpSpPr>
        <p:sp>
          <p:nvSpPr>
            <p:cNvPr id="1048591" name="Freeform 3"/>
            <p:cNvSpPr/>
            <p:nvPr/>
          </p:nvSpPr>
          <p:spPr>
            <a:xfrm rot="0" flipH="0" flipV="0">
              <a:off x="0" y="0"/>
              <a:ext cx="4274726" cy="2268903"/>
            </a:xfrm>
            <a:custGeom>
              <a:avLst/>
              <a:ahLst/>
              <a:rect l="l" t="t" r="r" b="b"/>
              <a:pathLst>
                <a:path w="4274726" h="2268903">
                  <a:moveTo>
                    <a:pt x="0" y="0"/>
                  </a:moveTo>
                  <a:lnTo>
                    <a:pt x="4274726" y="0"/>
                  </a:lnTo>
                  <a:lnTo>
                    <a:pt x="4274726" y="2268903"/>
                  </a:lnTo>
                  <a:lnTo>
                    <a:pt x="0" y="2268903"/>
                  </a:lnTo>
                  <a:close/>
                </a:path>
              </a:pathLst>
            </a:custGeom>
            <a:solidFill>
              <a:srgbClr val="CBCBEB"/>
            </a:solidFill>
          </p:spPr>
        </p:sp>
        <p:sp>
          <p:nvSpPr>
            <p:cNvPr id="1048592" name="TextBox 4"/>
            <p:cNvSpPr txBox="1"/>
            <p:nvPr/>
          </p:nvSpPr>
          <p:spPr>
            <a:xfrm>
              <a:off x="0" y="-47625"/>
              <a:ext cx="4274726" cy="2316528"/>
            </a:xfrm>
            <a:prstGeom prst="rect"/>
          </p:spPr>
          <p:txBody>
            <a:bodyPr anchor="ctr" bIns="50800" lIns="50800" rIns="50800" rtlCol="0" tIns="50800"/>
            <a:p>
              <a:pPr algn="ctr">
                <a:lnSpc>
                  <a:spcPts val="3012"/>
                </a:lnSpc>
              </a:pPr>
            </a:p>
          </p:txBody>
        </p:sp>
      </p:grpSp>
      <p:sp>
        <p:nvSpPr>
          <p:cNvPr id="1048593" name="TextBox 5"/>
          <p:cNvSpPr txBox="1"/>
          <p:nvPr/>
        </p:nvSpPr>
        <p:spPr>
          <a:xfrm rot="0">
            <a:off x="-1783593" y="1112982"/>
            <a:ext cx="11959488" cy="1280160"/>
          </a:xfrm>
          <a:prstGeom prst="rect"/>
        </p:spPr>
        <p:txBody>
          <a:bodyPr anchor="t" bIns="0" lIns="0" rIns="0" rtlCol="0" tIns="0">
            <a:spAutoFit/>
          </a:bodyPr>
          <a:p>
            <a:pPr algn="ctr"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Introduction</a:t>
            </a:r>
          </a:p>
        </p:txBody>
      </p:sp>
      <p:sp>
        <p:nvSpPr>
          <p:cNvPr id="1048594" name="TextBox 6"/>
          <p:cNvSpPr txBox="1"/>
          <p:nvPr/>
        </p:nvSpPr>
        <p:spPr>
          <a:xfrm rot="0">
            <a:off x="1319295" y="2633914"/>
            <a:ext cx="14965511" cy="5582920"/>
          </a:xfrm>
          <a:prstGeom prst="rect"/>
        </p:spPr>
        <p:txBody>
          <a:bodyPr anchor="t" bIns="0" lIns="0" rIns="0" rtlCol="0" tIns="0">
            <a:spAutoFit/>
          </a:bodyPr>
          <a:p>
            <a:pPr algn="l" indent="-279175" lvl="1" marL="558350">
              <a:lnSpc>
                <a:spcPts val="4396"/>
              </a:lnSpc>
              <a:buFont typeface="Arial"/>
              <a:buChar char="•"/>
            </a:pPr>
            <a:r>
              <a:rPr sz="2586" lang="en-US">
                <a:solidFill>
                  <a:srgbClr val="2D3880"/>
                </a:solidFill>
                <a:latin typeface="Glacial Indifference"/>
                <a:ea typeface="Glacial Indifference"/>
                <a:cs typeface="Glacial Indifference"/>
                <a:sym typeface="Glacial Indifference"/>
              </a:rPr>
              <a:t>The Online Complaint Registration and Management System is a software platform designed to digitize and streamline the process of submitting, tracking, and resolving complaints.</a:t>
            </a:r>
          </a:p>
          <a:p>
            <a:pPr algn="l" indent="-279175" lvl="1" marL="558350">
              <a:lnSpc>
                <a:spcPts val="4396"/>
              </a:lnSpc>
              <a:buFont typeface="Arial"/>
              <a:buChar char="•"/>
            </a:pPr>
            <a:r>
              <a:rPr sz="2586" lang="en-US">
                <a:solidFill>
                  <a:srgbClr val="2D3880"/>
                </a:solidFill>
                <a:latin typeface="Glacial Indifference"/>
                <a:ea typeface="Glacial Indifference"/>
                <a:cs typeface="Glacial Indifference"/>
                <a:sym typeface="Glacial Indifference"/>
              </a:rPr>
              <a:t>It serves as a centralized hub for users to report issues, interact with support agents, and monitor resolution progress in real time.</a:t>
            </a:r>
          </a:p>
          <a:p>
            <a:pPr algn="just" indent="-279175" lvl="1" marL="558350">
              <a:lnSpc>
                <a:spcPts val="4396"/>
              </a:lnSpc>
              <a:buFont typeface="Arial"/>
              <a:buChar char="•"/>
            </a:pPr>
            <a:r>
              <a:rPr sz="2586" lang="en-US">
                <a:solidFill>
                  <a:srgbClr val="2D3880"/>
                </a:solidFill>
                <a:latin typeface="Glacial Indifference"/>
                <a:ea typeface="Glacial Indifference"/>
                <a:cs typeface="Glacial Indifference"/>
                <a:sym typeface="Glacial Indifference"/>
              </a:rPr>
              <a:t>This system aims to replace manual, paper-based processes with an automated, transparent, and user-friendly solution.</a:t>
            </a:r>
          </a:p>
          <a:p>
            <a:pPr algn="just" indent="-279175" lvl="1" marL="558350">
              <a:lnSpc>
                <a:spcPts val="4396"/>
              </a:lnSpc>
              <a:buFont typeface="Arial"/>
              <a:buChar char="•"/>
            </a:pPr>
            <a:r>
              <a:rPr sz="2586" lang="en-US">
                <a:solidFill>
                  <a:srgbClr val="2D3880"/>
                </a:solidFill>
                <a:latin typeface="Glacial Indifference"/>
                <a:ea typeface="Glacial Indifference"/>
                <a:cs typeface="Glacial Indifference"/>
                <a:sym typeface="Glacial Indifference"/>
              </a:rPr>
              <a:t>Improves customer satisfaction by providing real-time updates and direct communication with support agents.</a:t>
            </a:r>
          </a:p>
          <a:p>
            <a:pPr algn="l" indent="-279175" lvl="1" marL="558350">
              <a:lnSpc>
                <a:spcPts val="4396"/>
              </a:lnSpc>
              <a:buFont typeface="Arial"/>
              <a:buChar char="•"/>
            </a:pPr>
            <a:r>
              <a:rPr sz="2586" lang="en-US">
                <a:solidFill>
                  <a:srgbClr val="2D3880"/>
                </a:solidFill>
                <a:latin typeface="Glacial Indifference"/>
                <a:ea typeface="Glacial Indifference"/>
                <a:cs typeface="Glacial Indifference"/>
                <a:sym typeface="Glacial Indifference"/>
              </a:rPr>
              <a:t>Complies with modern digital governance and customer service standards.</a:t>
            </a:r>
          </a:p>
          <a:p>
            <a:pPr algn="r" indent="0" lvl="0" marL="0">
              <a:lnSpc>
                <a:spcPts val="4396"/>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Freeform 2"/>
          <p:cNvSpPr/>
          <p:nvPr/>
        </p:nvSpPr>
        <p:spPr>
          <a:xfrm rot="0" flipH="0" flipV="1">
            <a:off x="0" y="5796756"/>
            <a:ext cx="5703543" cy="4490244"/>
          </a:xfrm>
          <a:custGeom>
            <a:avLst/>
            <a:ahLst/>
            <a:rect l="l" t="t" r="r" b="b"/>
            <a:pathLst>
              <a:path w="5703543" h="4490244">
                <a:moveTo>
                  <a:pt x="0" y="4490244"/>
                </a:moveTo>
                <a:lnTo>
                  <a:pt x="5703543" y="4490244"/>
                </a:lnTo>
                <a:lnTo>
                  <a:pt x="5703543" y="0"/>
                </a:lnTo>
                <a:lnTo>
                  <a:pt x="0" y="0"/>
                </a:lnTo>
                <a:lnTo>
                  <a:pt x="0" y="4490244"/>
                </a:lnTo>
                <a:close/>
              </a:path>
            </a:pathLst>
          </a:custGeom>
          <a:blipFill>
            <a:blip xmlns:r="http://schemas.openxmlformats.org/officeDocument/2006/relationships" r:embed="rId1"/>
            <a:stretch>
              <a:fillRect l="0" t="0" r="0" b="0"/>
            </a:stretch>
          </a:blipFill>
        </p:spPr>
      </p:sp>
      <p:sp>
        <p:nvSpPr>
          <p:cNvPr id="1048596" name="Freeform 3"/>
          <p:cNvSpPr/>
          <p:nvPr/>
        </p:nvSpPr>
        <p:spPr>
          <a:xfrm rot="0" flipH="0" flipV="0">
            <a:off x="14587794" y="6483050"/>
            <a:ext cx="3700206" cy="3803950"/>
          </a:xfrm>
          <a:custGeom>
            <a:avLst/>
            <a:ahLst/>
            <a:rect l="l" t="t" r="r" b="b"/>
            <a:pathLst>
              <a:path w="3700206" h="3803950">
                <a:moveTo>
                  <a:pt x="0" y="0"/>
                </a:moveTo>
                <a:lnTo>
                  <a:pt x="3700206" y="0"/>
                </a:lnTo>
                <a:lnTo>
                  <a:pt x="3700206" y="3803950"/>
                </a:lnTo>
                <a:lnTo>
                  <a:pt x="0" y="3803950"/>
                </a:lnTo>
                <a:lnTo>
                  <a:pt x="0" y="0"/>
                </a:lnTo>
                <a:close/>
              </a:path>
            </a:pathLst>
          </a:custGeom>
          <a:blipFill>
            <a:blip xmlns:r="http://schemas.openxmlformats.org/officeDocument/2006/relationships" r:embed="rId2"/>
            <a:stretch>
              <a:fillRect l="0" t="0" r="0" b="0"/>
            </a:stretch>
          </a:blipFill>
        </p:spPr>
      </p:sp>
      <p:sp>
        <p:nvSpPr>
          <p:cNvPr id="1048597" name="TextBox 4"/>
          <p:cNvSpPr txBox="1"/>
          <p:nvPr/>
        </p:nvSpPr>
        <p:spPr>
          <a:xfrm rot="0">
            <a:off x="-1853978" y="348615"/>
            <a:ext cx="12715243" cy="1280160"/>
          </a:xfrm>
          <a:prstGeom prst="rect"/>
        </p:spPr>
        <p:txBody>
          <a:bodyPr anchor="t" bIns="0" lIns="0" rIns="0" rtlCol="0" tIns="0">
            <a:spAutoFit/>
          </a:bodyPr>
          <a:p>
            <a:pPr algn="ctr"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Problem Statement</a:t>
            </a:r>
          </a:p>
        </p:txBody>
      </p:sp>
      <p:grpSp>
        <p:nvGrpSpPr>
          <p:cNvPr id="33" name="Group 5"/>
          <p:cNvGrpSpPr/>
          <p:nvPr/>
        </p:nvGrpSpPr>
        <p:grpSpPr>
          <a:xfrm rot="0">
            <a:off x="2851772" y="1852891"/>
            <a:ext cx="842787" cy="842787"/>
            <a:chOff x="0" y="0"/>
            <a:chExt cx="812800" cy="812800"/>
          </a:xfrm>
        </p:grpSpPr>
        <p:sp>
          <p:nvSpPr>
            <p:cNvPr id="1048598" name="Freeform 6"/>
            <p:cNvSpPr/>
            <p:nvPr/>
          </p:nvSpPr>
          <p:spPr>
            <a:xfrm rot="0" flipH="0" flipV="0">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id="1048599" name="TextBox 7"/>
            <p:cNvSpPr txBox="1"/>
            <p:nvPr/>
          </p:nvSpPr>
          <p:spPr>
            <a:xfrm>
              <a:off x="76200" y="19050"/>
              <a:ext cx="660400" cy="717550"/>
            </a:xfrm>
            <a:prstGeom prst="rect"/>
          </p:spPr>
          <p:txBody>
            <a:bodyPr anchor="ctr" bIns="50800" lIns="50800" rIns="50800" rtlCol="0" tIns="50800"/>
            <a:p>
              <a:pPr algn="ctr">
                <a:lnSpc>
                  <a:spcPts val="3920"/>
                </a:lnSpc>
              </a:pPr>
              <a:r>
                <a:rPr sz="2800" lang="en-US">
                  <a:solidFill>
                    <a:srgbClr val="FFFFFF"/>
                  </a:solidFill>
                  <a:latin typeface="Glacial Indifference"/>
                  <a:ea typeface="Glacial Indifference"/>
                  <a:cs typeface="Glacial Indifference"/>
                  <a:sym typeface="Glacial Indifference"/>
                </a:rPr>
                <a:t>01</a:t>
              </a:r>
            </a:p>
          </p:txBody>
        </p:sp>
      </p:grpSp>
      <p:grpSp>
        <p:nvGrpSpPr>
          <p:cNvPr id="34" name="Group 8"/>
          <p:cNvGrpSpPr/>
          <p:nvPr/>
        </p:nvGrpSpPr>
        <p:grpSpPr>
          <a:xfrm rot="0">
            <a:off x="2851772" y="3557477"/>
            <a:ext cx="842787" cy="842787"/>
            <a:chOff x="0" y="0"/>
            <a:chExt cx="812800" cy="812800"/>
          </a:xfrm>
        </p:grpSpPr>
        <p:sp>
          <p:nvSpPr>
            <p:cNvPr id="1048600" name="Freeform 9"/>
            <p:cNvSpPr/>
            <p:nvPr/>
          </p:nvSpPr>
          <p:spPr>
            <a:xfrm rot="0" flipH="0" flipV="0">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id="1048601" name="TextBox 10"/>
            <p:cNvSpPr txBox="1"/>
            <p:nvPr/>
          </p:nvSpPr>
          <p:spPr>
            <a:xfrm>
              <a:off x="76200" y="19050"/>
              <a:ext cx="660400" cy="717550"/>
            </a:xfrm>
            <a:prstGeom prst="rect"/>
          </p:spPr>
          <p:txBody>
            <a:bodyPr anchor="ctr" bIns="50800" lIns="50800" rIns="50800" rtlCol="0" tIns="50800"/>
            <a:p>
              <a:pPr algn="ctr">
                <a:lnSpc>
                  <a:spcPts val="3920"/>
                </a:lnSpc>
              </a:pPr>
              <a:r>
                <a:rPr sz="2800" lang="en-US">
                  <a:solidFill>
                    <a:srgbClr val="FFFFFF"/>
                  </a:solidFill>
                  <a:latin typeface="Glacial Indifference"/>
                  <a:ea typeface="Glacial Indifference"/>
                  <a:cs typeface="Glacial Indifference"/>
                  <a:sym typeface="Glacial Indifference"/>
                </a:rPr>
                <a:t>02</a:t>
              </a:r>
            </a:p>
          </p:txBody>
        </p:sp>
      </p:grpSp>
      <p:grpSp>
        <p:nvGrpSpPr>
          <p:cNvPr id="35" name="Group 11"/>
          <p:cNvGrpSpPr/>
          <p:nvPr/>
        </p:nvGrpSpPr>
        <p:grpSpPr>
          <a:xfrm rot="0">
            <a:off x="2851772" y="4953969"/>
            <a:ext cx="842787" cy="842787"/>
            <a:chOff x="0" y="0"/>
            <a:chExt cx="812800" cy="812800"/>
          </a:xfrm>
        </p:grpSpPr>
        <p:sp>
          <p:nvSpPr>
            <p:cNvPr id="1048602" name="Freeform 12"/>
            <p:cNvSpPr/>
            <p:nvPr/>
          </p:nvSpPr>
          <p:spPr>
            <a:xfrm rot="0" flipH="0" flipV="0">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id="1048603" name="TextBox 13"/>
            <p:cNvSpPr txBox="1"/>
            <p:nvPr/>
          </p:nvSpPr>
          <p:spPr>
            <a:xfrm>
              <a:off x="76200" y="19050"/>
              <a:ext cx="660400" cy="717550"/>
            </a:xfrm>
            <a:prstGeom prst="rect"/>
          </p:spPr>
          <p:txBody>
            <a:bodyPr anchor="ctr" bIns="50800" lIns="50800" rIns="50800" rtlCol="0" tIns="50800"/>
            <a:p>
              <a:pPr algn="ctr">
                <a:lnSpc>
                  <a:spcPts val="3920"/>
                </a:lnSpc>
              </a:pPr>
              <a:r>
                <a:rPr sz="2800" lang="en-US">
                  <a:solidFill>
                    <a:srgbClr val="FFFFFF"/>
                  </a:solidFill>
                  <a:latin typeface="Glacial Indifference"/>
                  <a:ea typeface="Glacial Indifference"/>
                  <a:cs typeface="Glacial Indifference"/>
                  <a:sym typeface="Glacial Indifference"/>
                </a:rPr>
                <a:t>03</a:t>
              </a:r>
            </a:p>
          </p:txBody>
        </p:sp>
      </p:grpSp>
      <p:grpSp>
        <p:nvGrpSpPr>
          <p:cNvPr id="36" name="Group 14"/>
          <p:cNvGrpSpPr/>
          <p:nvPr/>
        </p:nvGrpSpPr>
        <p:grpSpPr>
          <a:xfrm rot="0">
            <a:off x="2851772" y="6443345"/>
            <a:ext cx="842787" cy="842787"/>
            <a:chOff x="0" y="0"/>
            <a:chExt cx="812800" cy="812800"/>
          </a:xfrm>
        </p:grpSpPr>
        <p:sp>
          <p:nvSpPr>
            <p:cNvPr id="1048604" name="Freeform 15"/>
            <p:cNvSpPr/>
            <p:nvPr/>
          </p:nvSpPr>
          <p:spPr>
            <a:xfrm rot="0" flipH="0" flipV="0">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id="1048605" name="TextBox 16"/>
            <p:cNvSpPr txBox="1"/>
            <p:nvPr/>
          </p:nvSpPr>
          <p:spPr>
            <a:xfrm>
              <a:off x="76200" y="19050"/>
              <a:ext cx="660400" cy="717550"/>
            </a:xfrm>
            <a:prstGeom prst="rect"/>
          </p:spPr>
          <p:txBody>
            <a:bodyPr anchor="ctr" bIns="50800" lIns="50800" rIns="50800" rtlCol="0" tIns="50800"/>
            <a:p>
              <a:pPr algn="ctr">
                <a:lnSpc>
                  <a:spcPts val="3920"/>
                </a:lnSpc>
              </a:pPr>
              <a:r>
                <a:rPr sz="2800" lang="en-US">
                  <a:solidFill>
                    <a:srgbClr val="FFFFFF"/>
                  </a:solidFill>
                  <a:latin typeface="Glacial Indifference"/>
                  <a:ea typeface="Glacial Indifference"/>
                  <a:cs typeface="Glacial Indifference"/>
                  <a:sym typeface="Glacial Indifference"/>
                </a:rPr>
                <a:t>04</a:t>
              </a:r>
            </a:p>
          </p:txBody>
        </p:sp>
      </p:grpSp>
      <p:grpSp>
        <p:nvGrpSpPr>
          <p:cNvPr id="37" name="Group 17"/>
          <p:cNvGrpSpPr/>
          <p:nvPr/>
        </p:nvGrpSpPr>
        <p:grpSpPr>
          <a:xfrm rot="0">
            <a:off x="2965083" y="8063573"/>
            <a:ext cx="842787" cy="842787"/>
            <a:chOff x="0" y="0"/>
            <a:chExt cx="812800" cy="812800"/>
          </a:xfrm>
        </p:grpSpPr>
        <p:sp>
          <p:nvSpPr>
            <p:cNvPr id="1048606" name="Freeform 18"/>
            <p:cNvSpPr/>
            <p:nvPr/>
          </p:nvSpPr>
          <p:spPr>
            <a:xfrm rot="0" flipH="0" flipV="0">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id="1048607" name="TextBox 19"/>
            <p:cNvSpPr txBox="1"/>
            <p:nvPr/>
          </p:nvSpPr>
          <p:spPr>
            <a:xfrm>
              <a:off x="76200" y="19050"/>
              <a:ext cx="660400" cy="717550"/>
            </a:xfrm>
            <a:prstGeom prst="rect"/>
          </p:spPr>
          <p:txBody>
            <a:bodyPr anchor="ctr" bIns="50800" lIns="50800" rIns="50800" rtlCol="0" tIns="50800"/>
            <a:p>
              <a:pPr algn="ctr">
                <a:lnSpc>
                  <a:spcPts val="3920"/>
                </a:lnSpc>
              </a:pPr>
              <a:r>
                <a:rPr sz="2800" lang="en-US">
                  <a:solidFill>
                    <a:srgbClr val="FFFFFF"/>
                  </a:solidFill>
                  <a:latin typeface="Glacial Indifference"/>
                  <a:ea typeface="Glacial Indifference"/>
                  <a:cs typeface="Glacial Indifference"/>
                  <a:sym typeface="Glacial Indifference"/>
                </a:rPr>
                <a:t>05</a:t>
              </a:r>
            </a:p>
          </p:txBody>
        </p:sp>
      </p:grpSp>
      <p:sp>
        <p:nvSpPr>
          <p:cNvPr id="1048608" name="TextBox 20"/>
          <p:cNvSpPr txBox="1"/>
          <p:nvPr/>
        </p:nvSpPr>
        <p:spPr>
          <a:xfrm rot="0">
            <a:off x="4289364" y="1795741"/>
            <a:ext cx="12862652" cy="1706880"/>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Current Issues</a:t>
            </a:r>
            <a:r>
              <a:rPr sz="3200" lang="en-US">
                <a:solidFill>
                  <a:srgbClr val="2D3880"/>
                </a:solidFill>
                <a:latin typeface="Glacial Indifference"/>
                <a:ea typeface="Glacial Indifference"/>
                <a:cs typeface="Glacial Indifference"/>
                <a:sym typeface="Glacial Indifference"/>
              </a:rPr>
              <a:t>: Traditional complaint systems rely on paperwork, leading to lost requests and slow responses.</a:t>
            </a:r>
          </a:p>
          <a:p>
            <a:pPr algn="l">
              <a:lnSpc>
                <a:spcPts val="4480"/>
              </a:lnSpc>
            </a:pPr>
          </a:p>
        </p:txBody>
      </p:sp>
      <p:sp>
        <p:nvSpPr>
          <p:cNvPr id="1048609" name="TextBox 21"/>
          <p:cNvSpPr txBox="1"/>
          <p:nvPr/>
        </p:nvSpPr>
        <p:spPr>
          <a:xfrm rot="0">
            <a:off x="4396648" y="7806540"/>
            <a:ext cx="9511289" cy="1137919"/>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Solution Offered: </a:t>
            </a:r>
            <a:r>
              <a:rPr sz="3200" lang="en-US">
                <a:solidFill>
                  <a:srgbClr val="2D3880"/>
                </a:solidFill>
                <a:latin typeface="Glacial Indifference"/>
                <a:ea typeface="Glacial Indifference"/>
                <a:cs typeface="Glacial Indifference"/>
                <a:sym typeface="Glacial Indifference"/>
              </a:rPr>
              <a:t>Our system automates the process, ensuring speed, security, and user satisfaction.</a:t>
            </a:r>
          </a:p>
        </p:txBody>
      </p:sp>
      <p:sp>
        <p:nvSpPr>
          <p:cNvPr id="1048610" name="TextBox 22"/>
          <p:cNvSpPr txBox="1"/>
          <p:nvPr/>
        </p:nvSpPr>
        <p:spPr>
          <a:xfrm rot="0">
            <a:off x="4396648" y="6286253"/>
            <a:ext cx="10519052" cy="1137919"/>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Lack of Transparency:</a:t>
            </a:r>
            <a:r>
              <a:rPr sz="3200" lang="en-US">
                <a:solidFill>
                  <a:srgbClr val="2D3880"/>
                </a:solidFill>
                <a:latin typeface="Glacial Indifference"/>
                <a:ea typeface="Glacial Indifference"/>
                <a:cs typeface="Glacial Indifference"/>
                <a:sym typeface="Glacial Indifference"/>
              </a:rPr>
              <a:t> Users often don’t receive updates, causing frustration and distrust.</a:t>
            </a:r>
          </a:p>
        </p:txBody>
      </p:sp>
      <p:sp>
        <p:nvSpPr>
          <p:cNvPr id="1048611" name="TextBox 23"/>
          <p:cNvSpPr txBox="1"/>
          <p:nvPr/>
        </p:nvSpPr>
        <p:spPr>
          <a:xfrm rot="0">
            <a:off x="4289364" y="4843534"/>
            <a:ext cx="12862652" cy="1137919"/>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Inefficiency:</a:t>
            </a:r>
            <a:r>
              <a:rPr sz="3200" lang="en-US">
                <a:solidFill>
                  <a:srgbClr val="2D3880"/>
                </a:solidFill>
                <a:latin typeface="Glacial Indifference"/>
                <a:ea typeface="Glacial Indifference"/>
                <a:cs typeface="Glacial Indifference"/>
                <a:sym typeface="Glacial Indifference"/>
              </a:rPr>
              <a:t> Manual tracking makes it difficult for organizations to prioritize and resolve complaints.</a:t>
            </a:r>
          </a:p>
        </p:txBody>
      </p:sp>
      <p:sp>
        <p:nvSpPr>
          <p:cNvPr id="1048612" name="TextBox 24"/>
          <p:cNvSpPr txBox="1"/>
          <p:nvPr/>
        </p:nvSpPr>
        <p:spPr>
          <a:xfrm rot="0">
            <a:off x="4396648" y="3400386"/>
            <a:ext cx="12755369" cy="1137919"/>
          </a:xfrm>
          <a:prstGeom prst="rect"/>
        </p:spPr>
        <p:txBody>
          <a:bodyPr anchor="t" bIns="0" lIns="0" rIns="0" rtlCol="0" tIns="0">
            <a:spAutoFit/>
          </a:bodyPr>
          <a:p>
            <a:pPr algn="l">
              <a:lnSpc>
                <a:spcPts val="4480"/>
              </a:lnSpc>
            </a:pPr>
            <a:r>
              <a:rPr b="1" sz="3200" lang="en-US">
                <a:solidFill>
                  <a:srgbClr val="2D3880"/>
                </a:solidFill>
                <a:latin typeface="Glacial Indifference Bold"/>
                <a:ea typeface="Glacial Indifference Bold"/>
                <a:cs typeface="Glacial Indifference Bold"/>
                <a:sym typeface="Glacial Indifference Bold"/>
              </a:rPr>
              <a:t>Security Risks:</a:t>
            </a:r>
            <a:r>
              <a:rPr sz="3200" lang="en-US">
                <a:solidFill>
                  <a:srgbClr val="2D3880"/>
                </a:solidFill>
                <a:latin typeface="Glacial Indifference"/>
                <a:ea typeface="Glacial Indifference"/>
                <a:cs typeface="Glacial Indifference"/>
                <a:sym typeface="Glacial Indifference"/>
              </a:rPr>
              <a:t> Paper-based systems are prone to data breaches and mishandling.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12015342" y="2200680"/>
            <a:ext cx="5685625" cy="6876618"/>
            <a:chOff x="0" y="0"/>
            <a:chExt cx="7580833" cy="9168824"/>
          </a:xfrm>
        </p:grpSpPr>
        <p:pic>
          <p:nvPicPr>
            <p:cNvPr id="2097152" name="Picture 3"/>
            <p:cNvPicPr>
              <a:picLocks noChangeAspect="1"/>
            </p:cNvPicPr>
            <p:nvPr/>
          </p:nvPicPr>
          <p:blipFill>
            <a:blip xmlns:r="http://schemas.openxmlformats.org/officeDocument/2006/relationships" r:embed="rId1"/>
            <a:srcRect l="8659" t="0" r="8659" b="0"/>
            <a:stretch>
              <a:fillRect/>
            </a:stretch>
          </p:blipFill>
          <p:spPr>
            <a:xfrm flipH="0" flipV="0">
              <a:off x="0" y="0"/>
              <a:ext cx="7580833" cy="9168824"/>
            </a:xfrm>
            <a:prstGeom prst="rect"/>
          </p:spPr>
        </p:pic>
      </p:grpSp>
      <p:sp>
        <p:nvSpPr>
          <p:cNvPr id="1048613" name="TextBox 4"/>
          <p:cNvSpPr txBox="1"/>
          <p:nvPr/>
        </p:nvSpPr>
        <p:spPr>
          <a:xfrm rot="0">
            <a:off x="1028700" y="990600"/>
            <a:ext cx="5520700" cy="1135380"/>
          </a:xfrm>
          <a:prstGeom prst="rect"/>
        </p:spPr>
        <p:txBody>
          <a:bodyPr anchor="t" bIns="0" lIns="0" rIns="0" rtlCol="0" tIns="0">
            <a:spAutoFit/>
          </a:bodyPr>
          <a:p>
            <a:pPr algn="l" indent="0" lvl="0" marL="0">
              <a:lnSpc>
                <a:spcPts val="9000"/>
              </a:lnSpc>
            </a:pPr>
            <a:r>
              <a:rPr b="1" sz="7200" i="1" lang="en-US">
                <a:solidFill>
                  <a:srgbClr val="2D3880"/>
                </a:solidFill>
                <a:latin typeface="Cormorant Garamond Bold Italics"/>
                <a:ea typeface="Cormorant Garamond Bold Italics"/>
                <a:cs typeface="Cormorant Garamond Bold Italics"/>
                <a:sym typeface="Cormorant Garamond Bold Italics"/>
              </a:rPr>
              <a:t>Key Features</a:t>
            </a:r>
          </a:p>
        </p:txBody>
      </p:sp>
      <p:sp>
        <p:nvSpPr>
          <p:cNvPr id="1048614" name="TextBox 5"/>
          <p:cNvSpPr txBox="1"/>
          <p:nvPr/>
        </p:nvSpPr>
        <p:spPr>
          <a:xfrm rot="0">
            <a:off x="279540" y="2958116"/>
            <a:ext cx="11735803" cy="5966586"/>
          </a:xfrm>
          <a:prstGeom prst="rect"/>
        </p:spPr>
        <p:txBody>
          <a:bodyPr anchor="t" bIns="0" lIns="0" rIns="0" rtlCol="0" tIns="0">
            <a:spAutoFit/>
          </a:bodyPr>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User-Friendly Interface:</a:t>
            </a:r>
            <a:r>
              <a:rPr sz="2512" lang="en-US">
                <a:solidFill>
                  <a:srgbClr val="2D3880"/>
                </a:solidFill>
                <a:latin typeface="Glacial Indifference"/>
                <a:ea typeface="Glacial Indifference"/>
                <a:cs typeface="Glacial Indifference"/>
                <a:sym typeface="Glacial Indifference"/>
              </a:rPr>
              <a:t> Simple design ensures easy navigation for all users.</a:t>
            </a:r>
          </a:p>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Role-Based Access: </a:t>
            </a:r>
            <a:r>
              <a:rPr sz="2512" lang="en-US">
                <a:solidFill>
                  <a:srgbClr val="2D3880"/>
                </a:solidFill>
                <a:latin typeface="Glacial Indifference"/>
                <a:ea typeface="Glacial Indifference"/>
                <a:cs typeface="Glacial Indifference"/>
                <a:sym typeface="Glacial Indifference"/>
              </a:rPr>
              <a:t>Different dashboards for users, agents, and admins for better workflow management.</a:t>
            </a:r>
          </a:p>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Real-Time Tracking</a:t>
            </a:r>
            <a:r>
              <a:rPr sz="2512" lang="en-US">
                <a:solidFill>
                  <a:srgbClr val="2D3880"/>
                </a:solidFill>
                <a:latin typeface="Glacial Indifference"/>
                <a:ea typeface="Glacial Indifference"/>
                <a:cs typeface="Glacial Indifference"/>
                <a:sym typeface="Glacial Indifference"/>
              </a:rPr>
              <a:t>: Users can check complaint status anytime, reducing follow-up calls.</a:t>
            </a:r>
          </a:p>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Automated Notifications:</a:t>
            </a:r>
            <a:r>
              <a:rPr sz="2512" lang="en-US">
                <a:solidFill>
                  <a:srgbClr val="2D3880"/>
                </a:solidFill>
                <a:latin typeface="Glacial Indifference"/>
                <a:ea typeface="Glacial Indifference"/>
                <a:cs typeface="Glacial Indifference"/>
                <a:sym typeface="Glacial Indifference"/>
              </a:rPr>
              <a:t> Email/SMS alerts keep users informed at every stage.</a:t>
            </a:r>
          </a:p>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Secure Messaging</a:t>
            </a:r>
            <a:r>
              <a:rPr sz="2512" lang="en-US">
                <a:solidFill>
                  <a:srgbClr val="2D3880"/>
                </a:solidFill>
                <a:latin typeface="Glacial Indifference"/>
                <a:ea typeface="Glacial Indifference"/>
                <a:cs typeface="Glacial Indifference"/>
                <a:sym typeface="Glacial Indifference"/>
              </a:rPr>
              <a:t>: Built-in chat allows direct communication between users and agents.</a:t>
            </a:r>
          </a:p>
          <a:p>
            <a:pPr algn="l" indent="-271225" lvl="1" marL="542451">
              <a:lnSpc>
                <a:spcPts val="4271"/>
              </a:lnSpc>
              <a:buAutoNum type="arabicPeriod" startAt="1"/>
            </a:pPr>
            <a:r>
              <a:rPr b="1" sz="2512" lang="en-US">
                <a:solidFill>
                  <a:srgbClr val="2D3880"/>
                </a:solidFill>
                <a:latin typeface="Glacial Indifference Bold"/>
                <a:ea typeface="Glacial Indifference Bold"/>
                <a:cs typeface="Glacial Indifference Bold"/>
                <a:sym typeface="Glacial Indifference Bold"/>
              </a:rPr>
              <a:t>Analytics Dashboard</a:t>
            </a:r>
            <a:r>
              <a:rPr sz="2512" lang="en-US">
                <a:solidFill>
                  <a:srgbClr val="2D3880"/>
                </a:solidFill>
                <a:latin typeface="Glacial Indifference"/>
                <a:ea typeface="Glacial Indifference"/>
                <a:cs typeface="Glacial Indifference"/>
                <a:sym typeface="Glacial Indifference"/>
              </a:rPr>
              <a:t>: Admins can generate reports to analyze complaint trends and resolution efficiency.</a:t>
            </a:r>
          </a:p>
          <a:p>
            <a:pPr algn="l" indent="0" lvl="0" marL="0">
              <a:lnSpc>
                <a:spcPts val="4271"/>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Freeform 2"/>
          <p:cNvSpPr/>
          <p:nvPr/>
        </p:nvSpPr>
        <p:spPr>
          <a:xfrm rot="0" flipH="0" flipV="0">
            <a:off x="0" y="7182390"/>
            <a:ext cx="7328478" cy="3104610"/>
          </a:xfrm>
          <a:custGeom>
            <a:avLst/>
            <a:ahLst/>
            <a:rect l="l" t="t" r="r" b="b"/>
            <a:pathLst>
              <a:path w="7328478" h="3104610">
                <a:moveTo>
                  <a:pt x="0" y="0"/>
                </a:moveTo>
                <a:lnTo>
                  <a:pt x="7328478" y="0"/>
                </a:lnTo>
                <a:lnTo>
                  <a:pt x="7328478" y="3104610"/>
                </a:lnTo>
                <a:lnTo>
                  <a:pt x="0" y="3104610"/>
                </a:lnTo>
                <a:lnTo>
                  <a:pt x="0" y="0"/>
                </a:lnTo>
                <a:close/>
              </a:path>
            </a:pathLst>
          </a:custGeom>
          <a:blipFill>
            <a:blip xmlns:r="http://schemas.openxmlformats.org/officeDocument/2006/relationships" r:embed="rId1"/>
            <a:stretch>
              <a:fillRect l="0" t="0" r="0" b="0"/>
            </a:stretch>
          </a:blipFill>
        </p:spPr>
      </p:sp>
      <p:sp>
        <p:nvSpPr>
          <p:cNvPr id="1048616" name="Freeform 3"/>
          <p:cNvSpPr/>
          <p:nvPr/>
        </p:nvSpPr>
        <p:spPr>
          <a:xfrm rot="0" flipH="0" flipV="0">
            <a:off x="7598657" y="2245102"/>
            <a:ext cx="2026010" cy="1613792"/>
          </a:xfrm>
          <a:custGeom>
            <a:avLst/>
            <a:ahLst/>
            <a:rect l="l" t="t" r="r" b="b"/>
            <a:pathLst>
              <a:path w="2026010" h="1613792">
                <a:moveTo>
                  <a:pt x="0" y="0"/>
                </a:moveTo>
                <a:lnTo>
                  <a:pt x="2026010" y="0"/>
                </a:lnTo>
                <a:lnTo>
                  <a:pt x="2026010" y="1613792"/>
                </a:lnTo>
                <a:lnTo>
                  <a:pt x="0" y="1613792"/>
                </a:lnTo>
                <a:lnTo>
                  <a:pt x="0" y="0"/>
                </a:lnTo>
                <a:close/>
              </a:path>
            </a:pathLst>
          </a:custGeom>
          <a:blipFill>
            <a:blip xmlns:r="http://schemas.openxmlformats.org/officeDocument/2006/relationships" r:embed="rId2"/>
            <a:stretch>
              <a:fillRect l="0" t="0" r="0" b="0"/>
            </a:stretch>
          </a:blipFill>
        </p:spPr>
      </p:sp>
      <p:sp>
        <p:nvSpPr>
          <p:cNvPr id="1048617" name="Freeform 4"/>
          <p:cNvSpPr/>
          <p:nvPr/>
        </p:nvSpPr>
        <p:spPr>
          <a:xfrm rot="0" flipH="0" flipV="0">
            <a:off x="7786049" y="4407183"/>
            <a:ext cx="1651225" cy="1799701"/>
          </a:xfrm>
          <a:custGeom>
            <a:avLst/>
            <a:ahLst/>
            <a:rect l="l" t="t" r="r" b="b"/>
            <a:pathLst>
              <a:path w="1651225" h="1799701">
                <a:moveTo>
                  <a:pt x="0" y="0"/>
                </a:moveTo>
                <a:lnTo>
                  <a:pt x="1651226" y="0"/>
                </a:lnTo>
                <a:lnTo>
                  <a:pt x="1651226" y="1799701"/>
                </a:lnTo>
                <a:lnTo>
                  <a:pt x="0" y="1799701"/>
                </a:lnTo>
                <a:lnTo>
                  <a:pt x="0" y="0"/>
                </a:lnTo>
                <a:close/>
              </a:path>
            </a:pathLst>
          </a:custGeom>
          <a:blipFill>
            <a:blip xmlns:r="http://schemas.openxmlformats.org/officeDocument/2006/relationships" r:embed="rId3"/>
            <a:stretch>
              <a:fillRect l="0" t="0" r="0" b="0"/>
            </a:stretch>
          </a:blipFill>
        </p:spPr>
      </p:sp>
      <p:sp>
        <p:nvSpPr>
          <p:cNvPr id="1048618" name="Freeform 5"/>
          <p:cNvSpPr/>
          <p:nvPr/>
        </p:nvSpPr>
        <p:spPr>
          <a:xfrm rot="0" flipH="0" flipV="0">
            <a:off x="7786049" y="6649523"/>
            <a:ext cx="1601950" cy="1601950"/>
          </a:xfrm>
          <a:custGeom>
            <a:avLst/>
            <a:ahLst/>
            <a:rect l="l" t="t" r="r" b="b"/>
            <a:pathLst>
              <a:path w="1601950" h="1601950">
                <a:moveTo>
                  <a:pt x="0" y="0"/>
                </a:moveTo>
                <a:lnTo>
                  <a:pt x="1601950" y="0"/>
                </a:lnTo>
                <a:lnTo>
                  <a:pt x="1601950" y="1601949"/>
                </a:lnTo>
                <a:lnTo>
                  <a:pt x="0" y="1601949"/>
                </a:lnTo>
                <a:lnTo>
                  <a:pt x="0" y="0"/>
                </a:lnTo>
                <a:close/>
              </a:path>
            </a:pathLst>
          </a:custGeom>
          <a:blipFill>
            <a:blip xmlns:r="http://schemas.openxmlformats.org/officeDocument/2006/relationships" r:embed="rId4"/>
            <a:stretch>
              <a:fillRect l="0" t="0" r="0" b="0"/>
            </a:stretch>
          </a:blipFill>
        </p:spPr>
      </p:sp>
      <p:sp>
        <p:nvSpPr>
          <p:cNvPr id="1048619" name="TextBox 6"/>
          <p:cNvSpPr txBox="1"/>
          <p:nvPr/>
        </p:nvSpPr>
        <p:spPr>
          <a:xfrm rot="0">
            <a:off x="1028700" y="895350"/>
            <a:ext cx="7955327" cy="1226820"/>
          </a:xfrm>
          <a:prstGeom prst="rect"/>
        </p:spPr>
        <p:txBody>
          <a:bodyPr anchor="t" bIns="0" lIns="0" rIns="0" rtlCol="0" tIns="0">
            <a:spAutoFit/>
          </a:bodyPr>
          <a:p>
            <a:pPr algn="l"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Technologies Used</a:t>
            </a:r>
          </a:p>
        </p:txBody>
      </p:sp>
      <p:sp>
        <p:nvSpPr>
          <p:cNvPr id="1048620" name="TextBox 7"/>
          <p:cNvSpPr txBox="1"/>
          <p:nvPr/>
        </p:nvSpPr>
        <p:spPr>
          <a:xfrm rot="0">
            <a:off x="1028700" y="3149359"/>
            <a:ext cx="7582962" cy="3057525"/>
          </a:xfrm>
          <a:prstGeom prst="rect"/>
        </p:spPr>
        <p:txBody>
          <a:bodyPr anchor="t" bIns="0" lIns="0" rIns="0" rtlCol="0" tIns="0">
            <a:spAutoFit/>
          </a:bodyPr>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React.js → Dynamic UI components</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Material UI → Pre-built design elements</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Bootstrap → Responsive layouts</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Axios → API communication</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Socket.io Client → Real-time chat</a:t>
            </a:r>
          </a:p>
          <a:p>
            <a:pPr algn="l" indent="0" lvl="0" marL="0">
              <a:lnSpc>
                <a:spcPts val="4079"/>
              </a:lnSpc>
            </a:pPr>
          </a:p>
        </p:txBody>
      </p:sp>
      <p:sp>
        <p:nvSpPr>
          <p:cNvPr id="1048621" name="TextBox 8"/>
          <p:cNvSpPr txBox="1"/>
          <p:nvPr/>
        </p:nvSpPr>
        <p:spPr>
          <a:xfrm rot="0">
            <a:off x="1214882" y="2490023"/>
            <a:ext cx="7582962" cy="485775"/>
          </a:xfrm>
          <a:prstGeom prst="rect"/>
        </p:spPr>
        <p:txBody>
          <a:bodyPr anchor="t" bIns="0" lIns="0" rIns="0" rtlCol="0" tIns="0">
            <a:spAutoFit/>
          </a:bodyPr>
          <a:p>
            <a:pPr algn="l" indent="0" lvl="0" marL="0">
              <a:lnSpc>
                <a:spcPts val="4079"/>
              </a:lnSpc>
            </a:pPr>
            <a:r>
              <a:rPr b="1" sz="2400" lang="en-US">
                <a:solidFill>
                  <a:srgbClr val="2D3880"/>
                </a:solidFill>
                <a:latin typeface="Glacial Indifference Bold"/>
                <a:ea typeface="Glacial Indifference Bold"/>
                <a:cs typeface="Glacial Indifference Bold"/>
                <a:sym typeface="Glacial Indifference Bold"/>
              </a:rPr>
              <a:t>FrontEnd</a:t>
            </a:r>
          </a:p>
        </p:txBody>
      </p:sp>
      <p:sp>
        <p:nvSpPr>
          <p:cNvPr id="1048622" name="TextBox 9"/>
          <p:cNvSpPr txBox="1"/>
          <p:nvPr/>
        </p:nvSpPr>
        <p:spPr>
          <a:xfrm rot="0">
            <a:off x="10341636" y="3459183"/>
            <a:ext cx="7582962" cy="3571875"/>
          </a:xfrm>
          <a:prstGeom prst="rect"/>
        </p:spPr>
        <p:txBody>
          <a:bodyPr anchor="t" bIns="0" lIns="0" rIns="0" rtlCol="0" tIns="0">
            <a:spAutoFit/>
          </a:bodyPr>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Node.js → Server runtime</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Express.js → REST API framework</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JWT → Secure authentication</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Bcrypt → Password encryption</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Socket.io → Real-time updates</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Nodemailer → Email notifications</a:t>
            </a:r>
          </a:p>
          <a:p>
            <a:pPr algn="l" indent="0" lvl="0" marL="0">
              <a:lnSpc>
                <a:spcPts val="4079"/>
              </a:lnSpc>
            </a:pPr>
          </a:p>
        </p:txBody>
      </p:sp>
      <p:sp>
        <p:nvSpPr>
          <p:cNvPr id="1048623" name="TextBox 10"/>
          <p:cNvSpPr txBox="1"/>
          <p:nvPr/>
        </p:nvSpPr>
        <p:spPr>
          <a:xfrm rot="0">
            <a:off x="10341636" y="2748618"/>
            <a:ext cx="7582962" cy="834390"/>
          </a:xfrm>
          <a:prstGeom prst="rect"/>
        </p:spPr>
        <p:txBody>
          <a:bodyPr anchor="t" bIns="0" lIns="0" rIns="0" rtlCol="0" tIns="0">
            <a:spAutoFit/>
          </a:bodyPr>
          <a:p>
            <a:pPr algn="l" indent="0" lvl="0" marL="0">
              <a:lnSpc>
                <a:spcPts val="3359"/>
              </a:lnSpc>
              <a:spcBef>
                <a:spcPct val="0"/>
              </a:spcBef>
            </a:pPr>
            <a:r>
              <a:rPr b="1" sz="2400" lang="en-US">
                <a:solidFill>
                  <a:srgbClr val="2D3880"/>
                </a:solidFill>
                <a:latin typeface="Glacial Indifference Bold"/>
                <a:ea typeface="Glacial Indifference Bold"/>
                <a:cs typeface="Glacial Indifference Bold"/>
                <a:sym typeface="Glacial Indifference Bold"/>
              </a:rPr>
              <a:t>BackEnd</a:t>
            </a:r>
          </a:p>
          <a:p>
            <a:pPr algn="l" indent="0" lvl="0" marL="0">
              <a:lnSpc>
                <a:spcPts val="3359"/>
              </a:lnSpc>
              <a:spcBef>
                <a:spcPct val="0"/>
              </a:spcBef>
            </a:pPr>
          </a:p>
        </p:txBody>
      </p:sp>
      <p:sp>
        <p:nvSpPr>
          <p:cNvPr id="1048624" name="TextBox 11"/>
          <p:cNvSpPr txBox="1"/>
          <p:nvPr/>
        </p:nvSpPr>
        <p:spPr>
          <a:xfrm rot="0">
            <a:off x="10151555" y="7743825"/>
            <a:ext cx="7582962" cy="1514475"/>
          </a:xfrm>
          <a:prstGeom prst="rect"/>
        </p:spPr>
        <p:txBody>
          <a:bodyPr anchor="t" bIns="0" lIns="0" rIns="0" rtlCol="0" tIns="0">
            <a:spAutoFit/>
          </a:bodyPr>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MongoDB → NoSQL database (flexible data storage)</a:t>
            </a:r>
          </a:p>
          <a:p>
            <a:pPr algn="l" indent="-259080" lvl="1" marL="518160">
              <a:lnSpc>
                <a:spcPts val="4079"/>
              </a:lnSpc>
              <a:buFont typeface="Arial"/>
              <a:buChar char="•"/>
            </a:pPr>
            <a:r>
              <a:rPr sz="2400" lang="en-US">
                <a:solidFill>
                  <a:srgbClr val="2D3880"/>
                </a:solidFill>
                <a:latin typeface="Glacial Indifference"/>
                <a:ea typeface="Glacial Indifference"/>
                <a:cs typeface="Glacial Indifference"/>
                <a:sym typeface="Glacial Indifference"/>
              </a:rPr>
              <a:t>Mongoose → Schema modeling &amp; queries</a:t>
            </a:r>
          </a:p>
          <a:p>
            <a:pPr algn="l" indent="0" lvl="0" marL="0">
              <a:lnSpc>
                <a:spcPts val="4079"/>
              </a:lnSpc>
            </a:pPr>
          </a:p>
        </p:txBody>
      </p:sp>
      <p:sp>
        <p:nvSpPr>
          <p:cNvPr id="1048625" name="TextBox 12"/>
          <p:cNvSpPr txBox="1"/>
          <p:nvPr/>
        </p:nvSpPr>
        <p:spPr>
          <a:xfrm rot="0">
            <a:off x="10151555" y="7125240"/>
            <a:ext cx="7582962" cy="415290"/>
          </a:xfrm>
          <a:prstGeom prst="rect"/>
        </p:spPr>
        <p:txBody>
          <a:bodyPr anchor="t" bIns="0" lIns="0" rIns="0" rtlCol="0" tIns="0">
            <a:spAutoFit/>
          </a:bodyPr>
          <a:p>
            <a:pPr algn="l" indent="0" lvl="0" marL="0">
              <a:lnSpc>
                <a:spcPts val="3359"/>
              </a:lnSpc>
              <a:spcBef>
                <a:spcPct val="0"/>
              </a:spcBef>
            </a:pPr>
            <a:r>
              <a:rPr b="1" sz="2400" lang="en-US">
                <a:solidFill>
                  <a:srgbClr val="2D3880"/>
                </a:solidFill>
                <a:latin typeface="Glacial Indifference Bold"/>
                <a:ea typeface="Glacial Indifference Bold"/>
                <a:cs typeface="Glacial Indifference Bold"/>
                <a:sym typeface="Glacial Indifference Bold"/>
              </a:rPr>
              <a:t>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6" name="Freeform 2"/>
          <p:cNvSpPr/>
          <p:nvPr/>
        </p:nvSpPr>
        <p:spPr>
          <a:xfrm rot="0" flipH="0" flipV="0">
            <a:off x="15689879" y="0"/>
            <a:ext cx="2598121" cy="2598121"/>
          </a:xfrm>
          <a:custGeom>
            <a:avLst/>
            <a:ahLst/>
            <a:rect l="l" t="t" r="r" b="b"/>
            <a:pathLst>
              <a:path w="2598121" h="2598121">
                <a:moveTo>
                  <a:pt x="0" y="0"/>
                </a:moveTo>
                <a:lnTo>
                  <a:pt x="2598121" y="0"/>
                </a:lnTo>
                <a:lnTo>
                  <a:pt x="2598121" y="2598121"/>
                </a:lnTo>
                <a:lnTo>
                  <a:pt x="0" y="2598121"/>
                </a:lnTo>
                <a:lnTo>
                  <a:pt x="0" y="0"/>
                </a:lnTo>
                <a:close/>
              </a:path>
            </a:pathLst>
          </a:custGeom>
          <a:blipFill>
            <a:blip xmlns:r="http://schemas.openxmlformats.org/officeDocument/2006/relationships" r:embed="rId1"/>
            <a:stretch>
              <a:fillRect l="0" t="0" r="0" b="0"/>
            </a:stretch>
          </a:blipFill>
        </p:spPr>
      </p:sp>
      <p:sp>
        <p:nvSpPr>
          <p:cNvPr id="1048627" name="Freeform 3"/>
          <p:cNvSpPr/>
          <p:nvPr/>
        </p:nvSpPr>
        <p:spPr>
          <a:xfrm rot="0" flipH="1" flipV="1">
            <a:off x="15689879" y="7688879"/>
            <a:ext cx="2598121" cy="2598121"/>
          </a:xfrm>
          <a:custGeom>
            <a:avLst/>
            <a:ahLst/>
            <a:rect l="l" t="t" r="r" b="b"/>
            <a:pathLst>
              <a:path w="2598121" h="2598121">
                <a:moveTo>
                  <a:pt x="2598121" y="2598121"/>
                </a:moveTo>
                <a:lnTo>
                  <a:pt x="0" y="2598121"/>
                </a:lnTo>
                <a:lnTo>
                  <a:pt x="0" y="0"/>
                </a:lnTo>
                <a:lnTo>
                  <a:pt x="2598121" y="0"/>
                </a:lnTo>
                <a:lnTo>
                  <a:pt x="2598121" y="2598121"/>
                </a:lnTo>
                <a:close/>
              </a:path>
            </a:pathLst>
          </a:custGeom>
          <a:blipFill>
            <a:blip xmlns:r="http://schemas.openxmlformats.org/officeDocument/2006/relationships" r:embed="rId2"/>
            <a:stretch>
              <a:fillRect l="0" t="0" r="0" b="0"/>
            </a:stretch>
          </a:blipFill>
        </p:spPr>
      </p:sp>
      <p:sp>
        <p:nvSpPr>
          <p:cNvPr id="1048628" name="Freeform 4"/>
          <p:cNvSpPr/>
          <p:nvPr/>
        </p:nvSpPr>
        <p:spPr>
          <a:xfrm rot="0" flipH="0" flipV="0">
            <a:off x="2095673" y="4035440"/>
            <a:ext cx="13003924" cy="6128099"/>
          </a:xfrm>
          <a:custGeom>
            <a:avLst/>
            <a:ahLst/>
            <a:rect l="l" t="t" r="r" b="b"/>
            <a:pathLst>
              <a:path w="13003924" h="6128099">
                <a:moveTo>
                  <a:pt x="0" y="0"/>
                </a:moveTo>
                <a:lnTo>
                  <a:pt x="13003924" y="0"/>
                </a:lnTo>
                <a:lnTo>
                  <a:pt x="13003924" y="6128100"/>
                </a:lnTo>
                <a:lnTo>
                  <a:pt x="0" y="6128100"/>
                </a:lnTo>
                <a:lnTo>
                  <a:pt x="0" y="0"/>
                </a:lnTo>
                <a:close/>
              </a:path>
            </a:pathLst>
          </a:custGeom>
          <a:blipFill>
            <a:blip xmlns:r="http://schemas.openxmlformats.org/officeDocument/2006/relationships" r:embed="rId3"/>
            <a:stretch>
              <a:fillRect l="0" t="0" r="0" b="0"/>
            </a:stretch>
          </a:blipFill>
        </p:spPr>
      </p:sp>
      <p:sp>
        <p:nvSpPr>
          <p:cNvPr id="1048629" name="TextBox 5"/>
          <p:cNvSpPr txBox="1"/>
          <p:nvPr/>
        </p:nvSpPr>
        <p:spPr>
          <a:xfrm rot="0">
            <a:off x="637345" y="851236"/>
            <a:ext cx="9988722" cy="1226820"/>
          </a:xfrm>
          <a:prstGeom prst="rect"/>
        </p:spPr>
        <p:txBody>
          <a:bodyPr anchor="t" bIns="0" lIns="0" rIns="0" rtlCol="0" tIns="0">
            <a:spAutoFit/>
          </a:bodyPr>
          <a:p>
            <a:pPr algn="l" indent="0" lvl="0" marL="0">
              <a:lnSpc>
                <a:spcPts val="10080"/>
              </a:lnSpc>
              <a:spcBef>
                <a:spcPct val="0"/>
              </a:spcBef>
            </a:pPr>
            <a:r>
              <a:rPr b="1" sz="7200" i="1" lang="en-US">
                <a:solidFill>
                  <a:srgbClr val="2D3880"/>
                </a:solidFill>
                <a:latin typeface="Cormorant Garamond Bold Italics"/>
                <a:ea typeface="Cormorant Garamond Bold Italics"/>
                <a:cs typeface="Cormorant Garamond Bold Italics"/>
                <a:sym typeface="Cormorant Garamond Bold Italics"/>
              </a:rPr>
              <a:t>Technical Architecture</a:t>
            </a:r>
          </a:p>
        </p:txBody>
      </p:sp>
      <p:sp>
        <p:nvSpPr>
          <p:cNvPr id="1048630" name="TextBox 6"/>
          <p:cNvSpPr txBox="1"/>
          <p:nvPr/>
        </p:nvSpPr>
        <p:spPr>
          <a:xfrm rot="0">
            <a:off x="637345" y="2006615"/>
            <a:ext cx="17006062" cy="2028825"/>
          </a:xfrm>
          <a:prstGeom prst="rect"/>
        </p:spPr>
        <p:txBody>
          <a:bodyPr anchor="t" bIns="0" lIns="0" rIns="0" rtlCol="0" tIns="0">
            <a:spAutoFit/>
          </a:bodyPr>
          <a:p>
            <a:pPr algn="l">
              <a:lnSpc>
                <a:spcPts val="4079"/>
              </a:lnSpc>
            </a:pPr>
            <a:r>
              <a:rPr sz="2400" lang="en-US">
                <a:solidFill>
                  <a:srgbClr val="2D3880"/>
                </a:solidFill>
                <a:latin typeface="Glacial Indifference"/>
                <a:ea typeface="Glacial Indifference"/>
                <a:cs typeface="Glacial Indifference"/>
                <a:sym typeface="Glacial Indifference"/>
              </a:rPr>
              <a:t>Together, the frontend and backend components, along with socket.io, Exp</a:t>
            </a:r>
            <a:r>
              <a:rPr sz="2400" lang="en-US">
                <a:solidFill>
                  <a:srgbClr val="2D3880"/>
                </a:solidFill>
                <a:latin typeface="Glacial Indifference"/>
                <a:ea typeface="Glacial Indifference"/>
                <a:cs typeface="Glacial Indifference"/>
                <a:sym typeface="Glacial Indifference"/>
              </a:rPr>
              <a:t>ress.js, WebRTC API, and MongoDB, form a comprehensive technical architecture for our video conference app. This architecture enables real-time communication, efficient data exchange, and seamless integration, ensuring a smooth and immersive video conferencing experience for all users.</a:t>
            </a:r>
          </a:p>
          <a:p>
            <a:pPr algn="l">
              <a:lnSpc>
                <a:spcPts val="4079"/>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0" y="0"/>
            <a:ext cx="6331905" cy="10287000"/>
            <a:chOff x="0" y="0"/>
            <a:chExt cx="1667662" cy="2709333"/>
          </a:xfrm>
        </p:grpSpPr>
        <p:sp>
          <p:nvSpPr>
            <p:cNvPr id="1048631" name="Freeform 3"/>
            <p:cNvSpPr/>
            <p:nvPr/>
          </p:nvSpPr>
          <p:spPr>
            <a:xfrm rot="0" flipH="0" flipV="0">
              <a:off x="0" y="0"/>
              <a:ext cx="1667662" cy="2709333"/>
            </a:xfrm>
            <a:custGeom>
              <a:avLst/>
              <a:ahLst/>
              <a:rect l="l" t="t" r="r" b="b"/>
              <a:pathLst>
                <a:path w="1667662" h="2709333">
                  <a:moveTo>
                    <a:pt x="0" y="0"/>
                  </a:moveTo>
                  <a:lnTo>
                    <a:pt x="1667662" y="0"/>
                  </a:lnTo>
                  <a:lnTo>
                    <a:pt x="1667662" y="2709333"/>
                  </a:lnTo>
                  <a:lnTo>
                    <a:pt x="0" y="2709333"/>
                  </a:lnTo>
                  <a:close/>
                </a:path>
              </a:pathLst>
            </a:custGeom>
            <a:solidFill>
              <a:srgbClr val="9D9DE4"/>
            </a:solidFill>
          </p:spPr>
        </p:sp>
        <p:sp>
          <p:nvSpPr>
            <p:cNvPr id="1048632" name="TextBox 4"/>
            <p:cNvSpPr txBox="1"/>
            <p:nvPr/>
          </p:nvSpPr>
          <p:spPr>
            <a:xfrm>
              <a:off x="0" y="-57150"/>
              <a:ext cx="1667662" cy="2766483"/>
            </a:xfrm>
            <a:prstGeom prst="rect"/>
          </p:spPr>
          <p:txBody>
            <a:bodyPr anchor="ctr" bIns="50800" lIns="50800" rIns="50800" rtlCol="0" tIns="50800"/>
            <a:p>
              <a:pPr algn="ctr">
                <a:lnSpc>
                  <a:spcPts val="3359"/>
                </a:lnSpc>
              </a:pPr>
            </a:p>
          </p:txBody>
        </p:sp>
      </p:grpSp>
      <p:sp>
        <p:nvSpPr>
          <p:cNvPr id="1048633" name="Freeform 5"/>
          <p:cNvSpPr/>
          <p:nvPr/>
        </p:nvSpPr>
        <p:spPr>
          <a:xfrm rot="0" flipH="1" flipV="0">
            <a:off x="11824980" y="0"/>
            <a:ext cx="6714605" cy="10287000"/>
          </a:xfrm>
          <a:custGeom>
            <a:avLst/>
            <a:ahLst/>
            <a:rect l="l" t="t" r="r" b="b"/>
            <a:pathLst>
              <a:path w="6714605" h="10287000">
                <a:moveTo>
                  <a:pt x="6714606" y="0"/>
                </a:moveTo>
                <a:lnTo>
                  <a:pt x="0" y="0"/>
                </a:lnTo>
                <a:lnTo>
                  <a:pt x="0" y="10287000"/>
                </a:lnTo>
                <a:lnTo>
                  <a:pt x="6714606" y="10287000"/>
                </a:lnTo>
                <a:lnTo>
                  <a:pt x="6714606" y="0"/>
                </a:lnTo>
                <a:close/>
              </a:path>
            </a:pathLst>
          </a:custGeom>
          <a:blipFill>
            <a:blip xmlns:r="http://schemas.openxmlformats.org/officeDocument/2006/relationships" r:embed="rId1"/>
            <a:stretch>
              <a:fillRect l="0" t="0" r="0" b="0"/>
            </a:stretch>
          </a:blipFill>
        </p:spPr>
      </p:sp>
      <p:sp>
        <p:nvSpPr>
          <p:cNvPr id="1048634" name="Freeform 6"/>
          <p:cNvSpPr/>
          <p:nvPr/>
        </p:nvSpPr>
        <p:spPr>
          <a:xfrm rot="0" flipH="0" flipV="0">
            <a:off x="2631978" y="136972"/>
            <a:ext cx="13359492" cy="10013057"/>
          </a:xfrm>
          <a:custGeom>
            <a:avLst/>
            <a:ahLst/>
            <a:rect l="l" t="t" r="r" b="b"/>
            <a:pathLst>
              <a:path w="13359492" h="10013057">
                <a:moveTo>
                  <a:pt x="0" y="0"/>
                </a:moveTo>
                <a:lnTo>
                  <a:pt x="13359492" y="0"/>
                </a:lnTo>
                <a:lnTo>
                  <a:pt x="13359492" y="10013056"/>
                </a:lnTo>
                <a:lnTo>
                  <a:pt x="0" y="10013056"/>
                </a:lnTo>
                <a:lnTo>
                  <a:pt x="0" y="0"/>
                </a:lnTo>
                <a:close/>
              </a:path>
            </a:pathLst>
          </a:custGeom>
          <a:blipFill>
            <a:blip xmlns:r="http://schemas.openxmlformats.org/officeDocument/2006/relationships" r:embed="rId2"/>
            <a:stretch>
              <a:fillRect l="-2383" t="0" r="-737" b="-3016"/>
            </a:stretch>
          </a:blipFill>
        </p:spPr>
      </p:sp>
      <p:sp>
        <p:nvSpPr>
          <p:cNvPr id="1048635" name="TextBox 7"/>
          <p:cNvSpPr txBox="1"/>
          <p:nvPr/>
        </p:nvSpPr>
        <p:spPr>
          <a:xfrm rot="0">
            <a:off x="688097" y="441960"/>
            <a:ext cx="4955710" cy="1135380"/>
          </a:xfrm>
          <a:prstGeom prst="rect"/>
        </p:spPr>
        <p:txBody>
          <a:bodyPr anchor="t" bIns="0" lIns="0" rIns="0" rtlCol="0" tIns="0">
            <a:spAutoFit/>
          </a:bodyPr>
          <a:p>
            <a:pPr algn="l" indent="0" lvl="0" marL="0">
              <a:lnSpc>
                <a:spcPts val="9000"/>
              </a:lnSpc>
            </a:pPr>
            <a:r>
              <a:rPr b="1" sz="7200" i="1" lang="en-US">
                <a:solidFill>
                  <a:srgbClr val="000000"/>
                </a:solidFill>
                <a:latin typeface="Cormorant Garamond Bold Italics"/>
                <a:ea typeface="Cormorant Garamond Bold Italics"/>
                <a:cs typeface="Cormorant Garamond Bold Italics"/>
                <a:sym typeface="Cormorant Garamond Bold Italics"/>
              </a:rPr>
              <a:t>ER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Group 2"/>
          <p:cNvGrpSpPr/>
          <p:nvPr/>
        </p:nvGrpSpPr>
        <p:grpSpPr>
          <a:xfrm rot="0">
            <a:off x="374174" y="3521541"/>
            <a:ext cx="8405451" cy="2926515"/>
            <a:chOff x="0" y="0"/>
            <a:chExt cx="2213781" cy="770769"/>
          </a:xfrm>
        </p:grpSpPr>
        <p:sp>
          <p:nvSpPr>
            <p:cNvPr id="1048636" name="Freeform 3"/>
            <p:cNvSpPr/>
            <p:nvPr/>
          </p:nvSpPr>
          <p:spPr>
            <a:xfrm rot="0" flipH="0" flipV="0">
              <a:off x="0" y="0"/>
              <a:ext cx="2213781" cy="770769"/>
            </a:xfrm>
            <a:custGeom>
              <a:avLst/>
              <a:ahLst/>
              <a:rect l="l" t="t" r="r" b="b"/>
              <a:pathLst>
                <a:path w="2213781" h="770769">
                  <a:moveTo>
                    <a:pt x="0" y="0"/>
                  </a:moveTo>
                  <a:lnTo>
                    <a:pt x="2213781" y="0"/>
                  </a:lnTo>
                  <a:lnTo>
                    <a:pt x="2213781" y="770769"/>
                  </a:lnTo>
                  <a:lnTo>
                    <a:pt x="0" y="770769"/>
                  </a:lnTo>
                  <a:close/>
                </a:path>
              </a:pathLst>
            </a:custGeom>
            <a:solidFill>
              <a:srgbClr val="9D9DE4"/>
            </a:solidFill>
          </p:spPr>
        </p:sp>
        <p:sp>
          <p:nvSpPr>
            <p:cNvPr id="1048637" name="TextBox 4"/>
            <p:cNvSpPr txBox="1"/>
            <p:nvPr/>
          </p:nvSpPr>
          <p:spPr>
            <a:xfrm>
              <a:off x="0" y="-57150"/>
              <a:ext cx="2213781" cy="827919"/>
            </a:xfrm>
            <a:prstGeom prst="rect"/>
          </p:spPr>
          <p:txBody>
            <a:bodyPr anchor="ctr" bIns="50800" lIns="50800" rIns="50800" rtlCol="0" tIns="50800"/>
            <a:p>
              <a:pPr algn="ctr">
                <a:lnSpc>
                  <a:spcPts val="3359"/>
                </a:lnSpc>
              </a:pPr>
            </a:p>
          </p:txBody>
        </p:sp>
      </p:grpSp>
      <p:grpSp>
        <p:nvGrpSpPr>
          <p:cNvPr id="46" name="Group 5"/>
          <p:cNvGrpSpPr/>
          <p:nvPr/>
        </p:nvGrpSpPr>
        <p:grpSpPr>
          <a:xfrm rot="0">
            <a:off x="9144000" y="3521541"/>
            <a:ext cx="8638838" cy="2926515"/>
            <a:chOff x="0" y="0"/>
            <a:chExt cx="2275249" cy="770769"/>
          </a:xfrm>
        </p:grpSpPr>
        <p:sp>
          <p:nvSpPr>
            <p:cNvPr id="1048638" name="Freeform 6"/>
            <p:cNvSpPr/>
            <p:nvPr/>
          </p:nvSpPr>
          <p:spPr>
            <a:xfrm rot="0" flipH="0" flipV="0">
              <a:off x="0" y="0"/>
              <a:ext cx="2275249" cy="770769"/>
            </a:xfrm>
            <a:custGeom>
              <a:avLst/>
              <a:ahLst/>
              <a:rect l="l" t="t" r="r" b="b"/>
              <a:pathLst>
                <a:path w="2275249" h="770769">
                  <a:moveTo>
                    <a:pt x="0" y="0"/>
                  </a:moveTo>
                  <a:lnTo>
                    <a:pt x="2275249" y="0"/>
                  </a:lnTo>
                  <a:lnTo>
                    <a:pt x="2275249" y="770769"/>
                  </a:lnTo>
                  <a:lnTo>
                    <a:pt x="0" y="770769"/>
                  </a:lnTo>
                  <a:close/>
                </a:path>
              </a:pathLst>
            </a:custGeom>
            <a:solidFill>
              <a:srgbClr val="9D9DE4"/>
            </a:solidFill>
          </p:spPr>
        </p:sp>
        <p:sp>
          <p:nvSpPr>
            <p:cNvPr id="1048639" name="TextBox 7"/>
            <p:cNvSpPr txBox="1"/>
            <p:nvPr/>
          </p:nvSpPr>
          <p:spPr>
            <a:xfrm>
              <a:off x="0" y="-57150"/>
              <a:ext cx="2275249" cy="827919"/>
            </a:xfrm>
            <a:prstGeom prst="rect"/>
          </p:spPr>
          <p:txBody>
            <a:bodyPr anchor="ctr" bIns="50800" lIns="50800" rIns="50800" rtlCol="0" tIns="50800"/>
            <a:p>
              <a:pPr algn="ctr">
                <a:lnSpc>
                  <a:spcPts val="3359"/>
                </a:lnSpc>
              </a:pPr>
            </a:p>
          </p:txBody>
        </p:sp>
      </p:grpSp>
      <p:grpSp>
        <p:nvGrpSpPr>
          <p:cNvPr id="47" name="Group 8"/>
          <p:cNvGrpSpPr/>
          <p:nvPr/>
        </p:nvGrpSpPr>
        <p:grpSpPr>
          <a:xfrm rot="0">
            <a:off x="5372897" y="6893679"/>
            <a:ext cx="7542207" cy="2733490"/>
            <a:chOff x="0" y="0"/>
            <a:chExt cx="1986425" cy="719931"/>
          </a:xfrm>
        </p:grpSpPr>
        <p:sp>
          <p:nvSpPr>
            <p:cNvPr id="1048640" name="Freeform 9"/>
            <p:cNvSpPr/>
            <p:nvPr/>
          </p:nvSpPr>
          <p:spPr>
            <a:xfrm rot="0" flipH="0" flipV="0">
              <a:off x="0" y="0"/>
              <a:ext cx="1986425" cy="719931"/>
            </a:xfrm>
            <a:custGeom>
              <a:avLst/>
              <a:ahLst/>
              <a:rect l="l" t="t" r="r" b="b"/>
              <a:pathLst>
                <a:path w="1986425" h="719931">
                  <a:moveTo>
                    <a:pt x="0" y="0"/>
                  </a:moveTo>
                  <a:lnTo>
                    <a:pt x="1986425" y="0"/>
                  </a:lnTo>
                  <a:lnTo>
                    <a:pt x="1986425" y="719931"/>
                  </a:lnTo>
                  <a:lnTo>
                    <a:pt x="0" y="719931"/>
                  </a:lnTo>
                  <a:close/>
                </a:path>
              </a:pathLst>
            </a:custGeom>
            <a:solidFill>
              <a:srgbClr val="CBCBEB"/>
            </a:solidFill>
          </p:spPr>
        </p:sp>
        <p:sp>
          <p:nvSpPr>
            <p:cNvPr id="1048641" name="TextBox 10"/>
            <p:cNvSpPr txBox="1"/>
            <p:nvPr/>
          </p:nvSpPr>
          <p:spPr>
            <a:xfrm>
              <a:off x="0" y="-57150"/>
              <a:ext cx="1986425" cy="777081"/>
            </a:xfrm>
            <a:prstGeom prst="rect"/>
          </p:spPr>
          <p:txBody>
            <a:bodyPr anchor="ctr" bIns="50800" lIns="50800" rIns="50800" rtlCol="0" tIns="50800"/>
            <a:p>
              <a:pPr algn="ctr">
                <a:lnSpc>
                  <a:spcPts val="3359"/>
                </a:lnSpc>
              </a:pPr>
            </a:p>
          </p:txBody>
        </p:sp>
      </p:grpSp>
      <p:sp>
        <p:nvSpPr>
          <p:cNvPr id="1048642" name="Freeform 11"/>
          <p:cNvSpPr/>
          <p:nvPr/>
        </p:nvSpPr>
        <p:spPr>
          <a:xfrm rot="0" flipH="0" flipV="1">
            <a:off x="0" y="23130"/>
            <a:ext cx="5372897" cy="2276154"/>
          </a:xfrm>
          <a:custGeom>
            <a:avLst/>
            <a:ahLst/>
            <a:rect l="l" t="t" r="r" b="b"/>
            <a:pathLst>
              <a:path w="5372897" h="2276154">
                <a:moveTo>
                  <a:pt x="0" y="2276155"/>
                </a:moveTo>
                <a:lnTo>
                  <a:pt x="5372897" y="2276155"/>
                </a:lnTo>
                <a:lnTo>
                  <a:pt x="5372897" y="0"/>
                </a:lnTo>
                <a:lnTo>
                  <a:pt x="0" y="0"/>
                </a:lnTo>
                <a:lnTo>
                  <a:pt x="0" y="2276155"/>
                </a:lnTo>
                <a:close/>
              </a:path>
            </a:pathLst>
          </a:custGeom>
          <a:blipFill>
            <a:blip xmlns:r="http://schemas.openxmlformats.org/officeDocument/2006/relationships" r:embed="rId1"/>
            <a:stretch>
              <a:fillRect l="0" t="0" r="0" b="0"/>
            </a:stretch>
          </a:blipFill>
        </p:spPr>
      </p:sp>
      <p:sp>
        <p:nvSpPr>
          <p:cNvPr id="1048643" name="Freeform 12"/>
          <p:cNvSpPr/>
          <p:nvPr/>
        </p:nvSpPr>
        <p:spPr>
          <a:xfrm rot="0" flipH="1" flipV="1">
            <a:off x="12915103" y="23731"/>
            <a:ext cx="5372897" cy="2276154"/>
          </a:xfrm>
          <a:custGeom>
            <a:avLst/>
            <a:ahLst/>
            <a:rect l="l" t="t" r="r" b="b"/>
            <a:pathLst>
              <a:path w="5372897" h="2276154">
                <a:moveTo>
                  <a:pt x="5372897" y="2276155"/>
                </a:moveTo>
                <a:lnTo>
                  <a:pt x="0" y="2276155"/>
                </a:lnTo>
                <a:lnTo>
                  <a:pt x="0" y="0"/>
                </a:lnTo>
                <a:lnTo>
                  <a:pt x="5372897" y="0"/>
                </a:lnTo>
                <a:lnTo>
                  <a:pt x="5372897" y="2276155"/>
                </a:lnTo>
                <a:close/>
              </a:path>
            </a:pathLst>
          </a:custGeom>
          <a:blipFill>
            <a:blip xmlns:r="http://schemas.openxmlformats.org/officeDocument/2006/relationships" r:embed="rId1"/>
            <a:stretch>
              <a:fillRect l="0" t="0" r="0" b="0"/>
            </a:stretch>
          </a:blipFill>
        </p:spPr>
      </p:sp>
      <p:sp>
        <p:nvSpPr>
          <p:cNvPr id="1048644" name="TextBox 13"/>
          <p:cNvSpPr txBox="1"/>
          <p:nvPr/>
        </p:nvSpPr>
        <p:spPr>
          <a:xfrm rot="0">
            <a:off x="3681550" y="1018371"/>
            <a:ext cx="10196150" cy="2503170"/>
          </a:xfrm>
          <a:prstGeom prst="rect"/>
        </p:spPr>
        <p:txBody>
          <a:bodyPr anchor="t" bIns="0" lIns="0" rIns="0" rtlCol="0" tIns="0">
            <a:spAutoFit/>
          </a:bodyPr>
          <a:p>
            <a:pPr algn="ctr">
              <a:lnSpc>
                <a:spcPts val="10080"/>
              </a:lnSpc>
            </a:pPr>
            <a:r>
              <a:rPr b="1" sz="7200" i="1" lang="en-US">
                <a:solidFill>
                  <a:srgbClr val="2D3880"/>
                </a:solidFill>
                <a:latin typeface="Cormorant Garamond Bold Italics"/>
                <a:ea typeface="Cormorant Garamond Bold Italics"/>
                <a:cs typeface="Cormorant Garamond Bold Italics"/>
                <a:sym typeface="Cormorant Garamond Bold Italics"/>
              </a:rPr>
              <a:t>Project OverFlow</a:t>
            </a:r>
          </a:p>
          <a:p>
            <a:pPr algn="ctr" indent="0" lvl="0" marL="0">
              <a:lnSpc>
                <a:spcPts val="10080"/>
              </a:lnSpc>
              <a:spcBef>
                <a:spcPct val="0"/>
              </a:spcBef>
            </a:pPr>
          </a:p>
        </p:txBody>
      </p:sp>
      <p:sp>
        <p:nvSpPr>
          <p:cNvPr id="1048645" name="TextBox 14"/>
          <p:cNvSpPr txBox="1"/>
          <p:nvPr/>
        </p:nvSpPr>
        <p:spPr>
          <a:xfrm rot="0">
            <a:off x="1439614" y="3560728"/>
            <a:ext cx="3993317" cy="415290"/>
          </a:xfrm>
          <a:prstGeom prst="rect"/>
        </p:spPr>
        <p:txBody>
          <a:bodyPr anchor="t" bIns="0" lIns="0" rIns="0" rtlCol="0" tIns="0">
            <a:spAutoFit/>
          </a:bodyPr>
          <a:p>
            <a:pPr algn="l" indent="0" lvl="0" marL="0">
              <a:lnSpc>
                <a:spcPts val="3359"/>
              </a:lnSpc>
              <a:spcBef>
                <a:spcPct val="0"/>
              </a:spcBef>
            </a:pPr>
            <a:r>
              <a:rPr b="1" sz="2400" lang="en-US">
                <a:solidFill>
                  <a:srgbClr val="2D3880"/>
                </a:solidFill>
                <a:latin typeface="Glacial Indifference Bold"/>
                <a:ea typeface="Glacial Indifference Bold"/>
                <a:cs typeface="Glacial Indifference Bold"/>
                <a:sym typeface="Glacial Indifference Bold"/>
              </a:rPr>
              <a:t>Customer/Ordinary User</a:t>
            </a:r>
          </a:p>
        </p:txBody>
      </p:sp>
      <p:sp>
        <p:nvSpPr>
          <p:cNvPr id="1048646" name="TextBox 15"/>
          <p:cNvSpPr txBox="1"/>
          <p:nvPr/>
        </p:nvSpPr>
        <p:spPr>
          <a:xfrm rot="0">
            <a:off x="2068067" y="4091550"/>
            <a:ext cx="3993317" cy="2091690"/>
          </a:xfrm>
          <a:prstGeom prst="rect"/>
        </p:spPr>
        <p:txBody>
          <a:bodyPr anchor="t" bIns="0" lIns="0" rIns="0" rtlCol="0" tIns="0">
            <a:spAutoFit/>
          </a:bodyPr>
          <a:p>
            <a:pPr algn="l" indent="-259080" lvl="1" marL="518160">
              <a:lnSpc>
                <a:spcPts val="3359"/>
              </a:lnSpc>
              <a:buFont typeface="Arial"/>
              <a:buChar char="•"/>
            </a:pPr>
            <a:r>
              <a:rPr sz="2400" lang="en-US">
                <a:solidFill>
                  <a:srgbClr val="2D3880"/>
                </a:solidFill>
                <a:latin typeface="Glacial Indifference"/>
                <a:ea typeface="Glacial Indifference"/>
                <a:cs typeface="Glacial Indifference"/>
                <a:sym typeface="Glacial Indifference"/>
              </a:rPr>
              <a:t>Registration and Login</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Complaint Submission</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Status Tracking</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Interaction with Agents</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Profile Management</a:t>
            </a:r>
          </a:p>
        </p:txBody>
      </p:sp>
      <p:sp>
        <p:nvSpPr>
          <p:cNvPr id="1048647" name="TextBox 16"/>
          <p:cNvSpPr txBox="1"/>
          <p:nvPr/>
        </p:nvSpPr>
        <p:spPr>
          <a:xfrm rot="0">
            <a:off x="5859275" y="7107165"/>
            <a:ext cx="4069246" cy="415290"/>
          </a:xfrm>
          <a:prstGeom prst="rect"/>
        </p:spPr>
        <p:txBody>
          <a:bodyPr anchor="t" bIns="0" lIns="0" rIns="0" rtlCol="0" tIns="0">
            <a:spAutoFit/>
          </a:bodyPr>
          <a:p>
            <a:pPr algn="l" indent="0" lvl="0" marL="0">
              <a:lnSpc>
                <a:spcPts val="3359"/>
              </a:lnSpc>
              <a:spcBef>
                <a:spcPct val="0"/>
              </a:spcBef>
            </a:pPr>
            <a:r>
              <a:rPr b="1" sz="2400" lang="en-US">
                <a:solidFill>
                  <a:srgbClr val="2D3880"/>
                </a:solidFill>
                <a:latin typeface="Glacial Indifference Bold"/>
                <a:ea typeface="Glacial Indifference Bold"/>
                <a:cs typeface="Glacial Indifference Bold"/>
                <a:sym typeface="Glacial Indifference Bold"/>
              </a:rPr>
              <a:t>Admin</a:t>
            </a:r>
          </a:p>
        </p:txBody>
      </p:sp>
      <p:sp>
        <p:nvSpPr>
          <p:cNvPr id="1048648" name="TextBox 17"/>
          <p:cNvSpPr txBox="1"/>
          <p:nvPr/>
        </p:nvSpPr>
        <p:spPr>
          <a:xfrm rot="0">
            <a:off x="6276340" y="7647139"/>
            <a:ext cx="5973386" cy="1672590"/>
          </a:xfrm>
          <a:prstGeom prst="rect"/>
        </p:spPr>
        <p:txBody>
          <a:bodyPr anchor="t" bIns="0" lIns="0" rIns="0" rtlCol="0" tIns="0">
            <a:spAutoFit/>
          </a:bodyPr>
          <a:p>
            <a:pPr algn="l" indent="-259080" lvl="1" marL="518160">
              <a:lnSpc>
                <a:spcPts val="3359"/>
              </a:lnSpc>
              <a:buFont typeface="Arial"/>
              <a:buChar char="•"/>
            </a:pPr>
            <a:r>
              <a:rPr sz="2400" lang="en-US">
                <a:solidFill>
                  <a:srgbClr val="2D3880"/>
                </a:solidFill>
                <a:latin typeface="Glacial Indifference"/>
                <a:ea typeface="Glacial Indifference"/>
                <a:cs typeface="Glacial Indifference"/>
                <a:sym typeface="Glacial Indifference"/>
              </a:rPr>
              <a:t>Management and Monitoring</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Complaint Assignment</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User and Agent Management</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Continuous Improvement</a:t>
            </a:r>
          </a:p>
        </p:txBody>
      </p:sp>
      <p:sp>
        <p:nvSpPr>
          <p:cNvPr id="1048649" name="TextBox 18"/>
          <p:cNvSpPr txBox="1"/>
          <p:nvPr/>
        </p:nvSpPr>
        <p:spPr>
          <a:xfrm rot="0">
            <a:off x="9928522" y="3725376"/>
            <a:ext cx="3949178" cy="415290"/>
          </a:xfrm>
          <a:prstGeom prst="rect"/>
        </p:spPr>
        <p:txBody>
          <a:bodyPr anchor="t" bIns="0" lIns="0" rIns="0" rtlCol="0" tIns="0">
            <a:spAutoFit/>
          </a:bodyPr>
          <a:p>
            <a:pPr algn="l" indent="0" lvl="0" marL="0">
              <a:lnSpc>
                <a:spcPts val="3359"/>
              </a:lnSpc>
              <a:spcBef>
                <a:spcPct val="0"/>
              </a:spcBef>
            </a:pPr>
            <a:r>
              <a:rPr b="1" sz="2400" lang="en-US">
                <a:solidFill>
                  <a:srgbClr val="2D3880"/>
                </a:solidFill>
                <a:latin typeface="Glacial Indifference Bold"/>
                <a:ea typeface="Glacial Indifference Bold"/>
                <a:cs typeface="Glacial Indifference Bold"/>
                <a:sym typeface="Glacial Indifference Bold"/>
              </a:rPr>
              <a:t>Agent</a:t>
            </a:r>
          </a:p>
        </p:txBody>
      </p:sp>
      <p:sp>
        <p:nvSpPr>
          <p:cNvPr id="1048650" name="TextBox 19"/>
          <p:cNvSpPr txBox="1"/>
          <p:nvPr/>
        </p:nvSpPr>
        <p:spPr>
          <a:xfrm rot="0">
            <a:off x="9928522" y="4203799"/>
            <a:ext cx="3949178" cy="1672590"/>
          </a:xfrm>
          <a:prstGeom prst="rect"/>
        </p:spPr>
        <p:txBody>
          <a:bodyPr anchor="t" bIns="0" lIns="0" rIns="0" rtlCol="0" tIns="0">
            <a:spAutoFit/>
          </a:bodyPr>
          <a:p>
            <a:pPr algn="l" indent="-259080" lvl="1" marL="518160">
              <a:lnSpc>
                <a:spcPts val="3359"/>
              </a:lnSpc>
              <a:buFont typeface="Arial"/>
              <a:buChar char="•"/>
            </a:pPr>
            <a:r>
              <a:rPr sz="2400" lang="en-US">
                <a:solidFill>
                  <a:srgbClr val="2D3880"/>
                </a:solidFill>
                <a:latin typeface="Glacial Indifference"/>
                <a:ea typeface="Glacial Indifference"/>
                <a:cs typeface="Glacial Indifference"/>
                <a:sym typeface="Glacial Indifference"/>
              </a:rPr>
              <a:t>Registration and Login</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Complaint Management</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Status Update</a:t>
            </a:r>
          </a:p>
          <a:p>
            <a:pPr algn="l" indent="-259080" lvl="1" marL="518160">
              <a:lnSpc>
                <a:spcPts val="3359"/>
              </a:lnSpc>
              <a:buFont typeface="Arial"/>
              <a:buChar char="•"/>
            </a:pPr>
            <a:r>
              <a:rPr sz="2400" lang="en-US" strike="noStrike" u="none">
                <a:solidFill>
                  <a:srgbClr val="2D3880"/>
                </a:solidFill>
                <a:latin typeface="Glacial Indifference"/>
                <a:ea typeface="Glacial Indifference"/>
                <a:cs typeface="Glacial Indifference"/>
                <a:sym typeface="Glacial Indifference"/>
              </a:rPr>
              <a:t>Customer Interaction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2"/>
          <p:cNvGrpSpPr/>
          <p:nvPr/>
        </p:nvGrpSpPr>
        <p:grpSpPr>
          <a:xfrm rot="0">
            <a:off x="9144000" y="3048426"/>
            <a:ext cx="8115300" cy="6209874"/>
            <a:chOff x="0" y="0"/>
            <a:chExt cx="2137363" cy="1635522"/>
          </a:xfrm>
        </p:grpSpPr>
        <p:sp>
          <p:nvSpPr>
            <p:cNvPr id="1048651" name="Freeform 3"/>
            <p:cNvSpPr/>
            <p:nvPr/>
          </p:nvSpPr>
          <p:spPr>
            <a:xfrm rot="0" flipH="0" flipV="0">
              <a:off x="0" y="0"/>
              <a:ext cx="2137363" cy="1635522"/>
            </a:xfrm>
            <a:custGeom>
              <a:avLst/>
              <a:ahLst/>
              <a:rect l="l" t="t" r="r" b="b"/>
              <a:pathLst>
                <a:path w="2137363" h="1635522">
                  <a:moveTo>
                    <a:pt x="0" y="0"/>
                  </a:moveTo>
                  <a:lnTo>
                    <a:pt x="2137363" y="0"/>
                  </a:lnTo>
                  <a:lnTo>
                    <a:pt x="2137363" y="1635522"/>
                  </a:lnTo>
                  <a:lnTo>
                    <a:pt x="0" y="1635522"/>
                  </a:lnTo>
                  <a:close/>
                </a:path>
              </a:pathLst>
            </a:custGeom>
            <a:solidFill>
              <a:srgbClr val="CBCBEB"/>
            </a:solidFill>
          </p:spPr>
        </p:sp>
        <p:sp>
          <p:nvSpPr>
            <p:cNvPr id="1048652" name="TextBox 4"/>
            <p:cNvSpPr txBox="1"/>
            <p:nvPr/>
          </p:nvSpPr>
          <p:spPr>
            <a:xfrm>
              <a:off x="0" y="-57150"/>
              <a:ext cx="2137363" cy="1692672"/>
            </a:xfrm>
            <a:prstGeom prst="rect"/>
          </p:spPr>
          <p:txBody>
            <a:bodyPr anchor="ctr" bIns="50800" lIns="50800" rIns="50800" rtlCol="0" tIns="50800"/>
            <a:p>
              <a:pPr algn="ctr">
                <a:lnSpc>
                  <a:spcPts val="3359"/>
                </a:lnSpc>
              </a:pPr>
            </a:p>
          </p:txBody>
        </p:sp>
      </p:grpSp>
      <p:sp>
        <p:nvSpPr>
          <p:cNvPr id="1048653" name="Freeform 5"/>
          <p:cNvSpPr/>
          <p:nvPr/>
        </p:nvSpPr>
        <p:spPr>
          <a:xfrm rot="0" flipH="0" flipV="0">
            <a:off x="6073014" y="2880702"/>
            <a:ext cx="12214986" cy="6945209"/>
          </a:xfrm>
          <a:custGeom>
            <a:avLst/>
            <a:ahLst/>
            <a:rect l="l" t="t" r="r" b="b"/>
            <a:pathLst>
              <a:path w="12214986" h="6945209">
                <a:moveTo>
                  <a:pt x="0" y="0"/>
                </a:moveTo>
                <a:lnTo>
                  <a:pt x="12214986" y="0"/>
                </a:lnTo>
                <a:lnTo>
                  <a:pt x="12214986" y="6945209"/>
                </a:lnTo>
                <a:lnTo>
                  <a:pt x="0" y="6945209"/>
                </a:lnTo>
                <a:lnTo>
                  <a:pt x="0" y="0"/>
                </a:lnTo>
                <a:close/>
              </a:path>
            </a:pathLst>
          </a:custGeom>
          <a:blipFill>
            <a:blip xmlns:r="http://schemas.openxmlformats.org/officeDocument/2006/relationships" r:embed="rId1"/>
            <a:stretch>
              <a:fillRect l="-8302" t="0" r="-14634" b="0"/>
            </a:stretch>
          </a:blipFill>
        </p:spPr>
      </p:sp>
      <p:sp>
        <p:nvSpPr>
          <p:cNvPr id="1048654" name="TextBox 6"/>
          <p:cNvSpPr txBox="1"/>
          <p:nvPr/>
        </p:nvSpPr>
        <p:spPr>
          <a:xfrm rot="0">
            <a:off x="-2635867" y="587857"/>
            <a:ext cx="11446438" cy="1226820"/>
          </a:xfrm>
          <a:prstGeom prst="rect"/>
        </p:spPr>
        <p:txBody>
          <a:bodyPr anchor="t" bIns="0" lIns="0" rIns="0" rtlCol="0" tIns="0">
            <a:spAutoFit/>
          </a:bodyPr>
          <a:p>
            <a:pPr algn="ctr" indent="0" lvl="0" marL="0">
              <a:lnSpc>
                <a:spcPts val="10080"/>
              </a:lnSpc>
              <a:spcBef>
                <a:spcPct val="0"/>
              </a:spcBef>
            </a:pPr>
            <a:r>
              <a:rPr b="1" sz="7200" lang="en-US">
                <a:solidFill>
                  <a:srgbClr val="2D3880"/>
                </a:solidFill>
                <a:latin typeface="Cormorant Garamond Bold"/>
                <a:ea typeface="Cormorant Garamond Bold"/>
                <a:cs typeface="Cormorant Garamond Bold"/>
                <a:sym typeface="Cormorant Garamond Bold"/>
              </a:rPr>
              <a:t>Landing Page</a:t>
            </a:r>
          </a:p>
        </p:txBody>
      </p:sp>
      <p:sp>
        <p:nvSpPr>
          <p:cNvPr id="1048655" name="TextBox 7"/>
          <p:cNvSpPr txBox="1"/>
          <p:nvPr/>
        </p:nvSpPr>
        <p:spPr>
          <a:xfrm rot="0">
            <a:off x="101691" y="3535584"/>
            <a:ext cx="5971323" cy="5168884"/>
          </a:xfrm>
          <a:prstGeom prst="rect"/>
        </p:spPr>
        <p:txBody>
          <a:bodyPr anchor="t" bIns="0" lIns="0" rIns="0" rtlCol="0" tIns="0">
            <a:spAutoFit/>
          </a:bodyPr>
          <a:p>
            <a:pPr algn="l" indent="0" lvl="0" marL="0">
              <a:lnSpc>
                <a:spcPts val="4619"/>
              </a:lnSpc>
              <a:spcBef>
                <a:spcPct val="0"/>
              </a:spcBef>
            </a:pPr>
            <a:r>
              <a:rPr sz="3299" lang="en-US">
                <a:solidFill>
                  <a:srgbClr val="2D3880"/>
                </a:solidFill>
                <a:latin typeface="Glacial Indifference"/>
                <a:ea typeface="Glacial Indifference"/>
                <a:cs typeface="Glacial Indifference"/>
                <a:sym typeface="Glacial Indifference"/>
              </a:rPr>
              <a:t>    The purpose of this page is to introduce the ComplaintCare system and prompt users to register or log in so they can submit and manage complaints. It serves as a gateway to the complaint management platform with a clear call-to-action for quick complaint registration.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White and Purple Simple Research Proposal Presentation</dc:title>
  <dc:creator>Infinix X6731</dc:creator>
  <dcterms:created xsi:type="dcterms:W3CDTF">2006-08-15T13:00:00Z</dcterms:created>
  <dcterms:modified xsi:type="dcterms:W3CDTF">2025-06-29T15:18:25Z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7dffd8681ba84dbc81f95a22e4aaa0b3</vt:lpwstr>
  </property>
</Properties>
</file>