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1" r:id="rId6"/>
    <p:sldId id="261" r:id="rId7"/>
    <p:sldId id="262" r:id="rId8"/>
    <p:sldId id="263" r:id="rId9"/>
    <p:sldId id="264" r:id="rId10"/>
    <p:sldId id="265" r:id="rId11"/>
    <p:sldId id="272" r:id="rId12"/>
    <p:sldId id="266" r:id="rId13"/>
    <p:sldId id="273"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CCD2CF-AFB5-4980-BE0D-193055E67A4E}" v="66" dt="2024-07-11T15:43:42.0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793D62-6CB7-4B16-BB45-A10F9941417F}"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C97AB64A-76A2-45BD-8082-182405A678B7}">
      <dgm:prSet/>
      <dgm:spPr/>
      <dgm:t>
        <a:bodyPr/>
        <a:lstStyle/>
        <a:p>
          <a:r>
            <a:rPr lang="en-US"/>
            <a:t>Whereas cryptography is the practice of protecting the contents of a message alone, steganography is concerned with concealing both the fact that a secret message is being sent and its contents. Steganography includes the concealment of information within computer files.</a:t>
          </a:r>
        </a:p>
      </dgm:t>
    </dgm:pt>
    <dgm:pt modelId="{07942122-1C8D-4FD3-AD7E-7E51F7C35C78}" type="parTrans" cxnId="{2B2A8A78-B772-4554-AD05-7D5474C8578F}">
      <dgm:prSet/>
      <dgm:spPr/>
      <dgm:t>
        <a:bodyPr/>
        <a:lstStyle/>
        <a:p>
          <a:endParaRPr lang="en-US"/>
        </a:p>
      </dgm:t>
    </dgm:pt>
    <dgm:pt modelId="{3627BA27-B649-4608-9945-14E9DFCBBBB9}" type="sibTrans" cxnId="{2B2A8A78-B772-4554-AD05-7D5474C8578F}">
      <dgm:prSet/>
      <dgm:spPr/>
      <dgm:t>
        <a:bodyPr/>
        <a:lstStyle/>
        <a:p>
          <a:endParaRPr lang="en-US"/>
        </a:p>
      </dgm:t>
    </dgm:pt>
    <dgm:pt modelId="{7E5AD423-CD65-46AA-9268-184AAF234C49}">
      <dgm:prSet/>
      <dgm:spPr/>
      <dgm:t>
        <a:bodyPr/>
        <a:lstStyle/>
        <a:p>
          <a:r>
            <a:rPr lang="en-US"/>
            <a:t>Steganography includes the concealment of information within computer files. In digital steganography, electronic communications may include steganographic coding inside of a transport layer, such as a document file, image file, program, or protocol. </a:t>
          </a:r>
        </a:p>
      </dgm:t>
    </dgm:pt>
    <dgm:pt modelId="{7D04F046-1DE6-4B8F-86F9-ABA7E86CB633}" type="parTrans" cxnId="{3973CF33-A962-4D17-8049-9454AB879C8D}">
      <dgm:prSet/>
      <dgm:spPr/>
      <dgm:t>
        <a:bodyPr/>
        <a:lstStyle/>
        <a:p>
          <a:endParaRPr lang="en-US"/>
        </a:p>
      </dgm:t>
    </dgm:pt>
    <dgm:pt modelId="{2A878852-3689-462C-AF3B-0ADFBC47BDF7}" type="sibTrans" cxnId="{3973CF33-A962-4D17-8049-9454AB879C8D}">
      <dgm:prSet/>
      <dgm:spPr/>
      <dgm:t>
        <a:bodyPr/>
        <a:lstStyle/>
        <a:p>
          <a:endParaRPr lang="en-US"/>
        </a:p>
      </dgm:t>
    </dgm:pt>
    <dgm:pt modelId="{05FBF09C-600F-4555-A91A-12DF729B7F0F}">
      <dgm:prSet/>
      <dgm:spPr/>
      <dgm:t>
        <a:bodyPr/>
        <a:lstStyle/>
        <a:p>
          <a:r>
            <a:rPr lang="en-US"/>
            <a:t>Media files are ideal for steganographic transmission because of their large size. For example, a sender might start with an innocuous image file and adjust the color of every hundredth pixels to correspond to a letter in the alphabet. The change is so subtle that someone who is not specifically looking for it is unlikely to notice the change</a:t>
          </a:r>
        </a:p>
      </dgm:t>
    </dgm:pt>
    <dgm:pt modelId="{9B6945C7-42FD-4A05-94D9-4D09C7EAF75C}" type="parTrans" cxnId="{135A002D-24FF-4BD2-B6A7-1A114A55317A}">
      <dgm:prSet/>
      <dgm:spPr/>
      <dgm:t>
        <a:bodyPr/>
        <a:lstStyle/>
        <a:p>
          <a:endParaRPr lang="en-US"/>
        </a:p>
      </dgm:t>
    </dgm:pt>
    <dgm:pt modelId="{3A572680-A473-42E5-8EAC-70CFAB1286CA}" type="sibTrans" cxnId="{135A002D-24FF-4BD2-B6A7-1A114A55317A}">
      <dgm:prSet/>
      <dgm:spPr/>
      <dgm:t>
        <a:bodyPr/>
        <a:lstStyle/>
        <a:p>
          <a:endParaRPr lang="en-US"/>
        </a:p>
      </dgm:t>
    </dgm:pt>
    <dgm:pt modelId="{B4425BCC-1E6D-4626-B005-4A17DBFB0ACB}" type="pres">
      <dgm:prSet presAssocID="{51793D62-6CB7-4B16-BB45-A10F9941417F}" presName="outerComposite" presStyleCnt="0">
        <dgm:presLayoutVars>
          <dgm:chMax val="5"/>
          <dgm:dir/>
          <dgm:resizeHandles val="exact"/>
        </dgm:presLayoutVars>
      </dgm:prSet>
      <dgm:spPr/>
    </dgm:pt>
    <dgm:pt modelId="{2FB41991-A7B5-4AD9-9A51-55429C7E38E4}" type="pres">
      <dgm:prSet presAssocID="{51793D62-6CB7-4B16-BB45-A10F9941417F}" presName="dummyMaxCanvas" presStyleCnt="0">
        <dgm:presLayoutVars/>
      </dgm:prSet>
      <dgm:spPr/>
    </dgm:pt>
    <dgm:pt modelId="{E7E020F8-99BA-45A1-B89D-3AE80D81DC0F}" type="pres">
      <dgm:prSet presAssocID="{51793D62-6CB7-4B16-BB45-A10F9941417F}" presName="ThreeNodes_1" presStyleLbl="node1" presStyleIdx="0" presStyleCnt="3">
        <dgm:presLayoutVars>
          <dgm:bulletEnabled val="1"/>
        </dgm:presLayoutVars>
      </dgm:prSet>
      <dgm:spPr/>
    </dgm:pt>
    <dgm:pt modelId="{36A5365E-11C2-43D2-B797-653973B3E4B1}" type="pres">
      <dgm:prSet presAssocID="{51793D62-6CB7-4B16-BB45-A10F9941417F}" presName="ThreeNodes_2" presStyleLbl="node1" presStyleIdx="1" presStyleCnt="3">
        <dgm:presLayoutVars>
          <dgm:bulletEnabled val="1"/>
        </dgm:presLayoutVars>
      </dgm:prSet>
      <dgm:spPr/>
    </dgm:pt>
    <dgm:pt modelId="{0EAC777C-9C07-412D-9DFE-9A964DD1CDA9}" type="pres">
      <dgm:prSet presAssocID="{51793D62-6CB7-4B16-BB45-A10F9941417F}" presName="ThreeNodes_3" presStyleLbl="node1" presStyleIdx="2" presStyleCnt="3">
        <dgm:presLayoutVars>
          <dgm:bulletEnabled val="1"/>
        </dgm:presLayoutVars>
      </dgm:prSet>
      <dgm:spPr/>
    </dgm:pt>
    <dgm:pt modelId="{0EEBFBBD-BCE9-4F97-8D03-B918FCA7F31B}" type="pres">
      <dgm:prSet presAssocID="{51793D62-6CB7-4B16-BB45-A10F9941417F}" presName="ThreeConn_1-2" presStyleLbl="fgAccFollowNode1" presStyleIdx="0" presStyleCnt="2">
        <dgm:presLayoutVars>
          <dgm:bulletEnabled val="1"/>
        </dgm:presLayoutVars>
      </dgm:prSet>
      <dgm:spPr/>
    </dgm:pt>
    <dgm:pt modelId="{6C020205-0D4C-4F74-B404-D247176BC088}" type="pres">
      <dgm:prSet presAssocID="{51793D62-6CB7-4B16-BB45-A10F9941417F}" presName="ThreeConn_2-3" presStyleLbl="fgAccFollowNode1" presStyleIdx="1" presStyleCnt="2">
        <dgm:presLayoutVars>
          <dgm:bulletEnabled val="1"/>
        </dgm:presLayoutVars>
      </dgm:prSet>
      <dgm:spPr/>
    </dgm:pt>
    <dgm:pt modelId="{EEDCABE7-501F-454B-A7A2-64FF85A44921}" type="pres">
      <dgm:prSet presAssocID="{51793D62-6CB7-4B16-BB45-A10F9941417F}" presName="ThreeNodes_1_text" presStyleLbl="node1" presStyleIdx="2" presStyleCnt="3">
        <dgm:presLayoutVars>
          <dgm:bulletEnabled val="1"/>
        </dgm:presLayoutVars>
      </dgm:prSet>
      <dgm:spPr/>
    </dgm:pt>
    <dgm:pt modelId="{161CE875-65C1-49A2-9165-5B6DB9C7B8FC}" type="pres">
      <dgm:prSet presAssocID="{51793D62-6CB7-4B16-BB45-A10F9941417F}" presName="ThreeNodes_2_text" presStyleLbl="node1" presStyleIdx="2" presStyleCnt="3">
        <dgm:presLayoutVars>
          <dgm:bulletEnabled val="1"/>
        </dgm:presLayoutVars>
      </dgm:prSet>
      <dgm:spPr/>
    </dgm:pt>
    <dgm:pt modelId="{56F89ACA-8412-433E-BAF4-2FB8570BF07A}" type="pres">
      <dgm:prSet presAssocID="{51793D62-6CB7-4B16-BB45-A10F9941417F}" presName="ThreeNodes_3_text" presStyleLbl="node1" presStyleIdx="2" presStyleCnt="3">
        <dgm:presLayoutVars>
          <dgm:bulletEnabled val="1"/>
        </dgm:presLayoutVars>
      </dgm:prSet>
      <dgm:spPr/>
    </dgm:pt>
  </dgm:ptLst>
  <dgm:cxnLst>
    <dgm:cxn modelId="{135A002D-24FF-4BD2-B6A7-1A114A55317A}" srcId="{51793D62-6CB7-4B16-BB45-A10F9941417F}" destId="{05FBF09C-600F-4555-A91A-12DF729B7F0F}" srcOrd="2" destOrd="0" parTransId="{9B6945C7-42FD-4A05-94D9-4D09C7EAF75C}" sibTransId="{3A572680-A473-42E5-8EAC-70CFAB1286CA}"/>
    <dgm:cxn modelId="{3973CF33-A962-4D17-8049-9454AB879C8D}" srcId="{51793D62-6CB7-4B16-BB45-A10F9941417F}" destId="{7E5AD423-CD65-46AA-9268-184AAF234C49}" srcOrd="1" destOrd="0" parTransId="{7D04F046-1DE6-4B8F-86F9-ABA7E86CB633}" sibTransId="{2A878852-3689-462C-AF3B-0ADFBC47BDF7}"/>
    <dgm:cxn modelId="{5E2FCD3F-859A-4E21-A4A9-4730403222C2}" type="presOf" srcId="{3627BA27-B649-4608-9945-14E9DFCBBBB9}" destId="{0EEBFBBD-BCE9-4F97-8D03-B918FCA7F31B}" srcOrd="0" destOrd="0" presId="urn:microsoft.com/office/officeart/2005/8/layout/vProcess5"/>
    <dgm:cxn modelId="{27D8CD41-AC64-40A9-93B9-88A31AE41AE5}" type="presOf" srcId="{05FBF09C-600F-4555-A91A-12DF729B7F0F}" destId="{0EAC777C-9C07-412D-9DFE-9A964DD1CDA9}" srcOrd="0" destOrd="0" presId="urn:microsoft.com/office/officeart/2005/8/layout/vProcess5"/>
    <dgm:cxn modelId="{B50B8852-0170-4809-9379-02E4B5F25CA1}" type="presOf" srcId="{7E5AD423-CD65-46AA-9268-184AAF234C49}" destId="{36A5365E-11C2-43D2-B797-653973B3E4B1}" srcOrd="0" destOrd="0" presId="urn:microsoft.com/office/officeart/2005/8/layout/vProcess5"/>
    <dgm:cxn modelId="{2B2A8A78-B772-4554-AD05-7D5474C8578F}" srcId="{51793D62-6CB7-4B16-BB45-A10F9941417F}" destId="{C97AB64A-76A2-45BD-8082-182405A678B7}" srcOrd="0" destOrd="0" parTransId="{07942122-1C8D-4FD3-AD7E-7E51F7C35C78}" sibTransId="{3627BA27-B649-4608-9945-14E9DFCBBBB9}"/>
    <dgm:cxn modelId="{F9BCA67D-A077-4461-8FEF-43522E798EC0}" type="presOf" srcId="{7E5AD423-CD65-46AA-9268-184AAF234C49}" destId="{161CE875-65C1-49A2-9165-5B6DB9C7B8FC}" srcOrd="1" destOrd="0" presId="urn:microsoft.com/office/officeart/2005/8/layout/vProcess5"/>
    <dgm:cxn modelId="{7D423683-65E2-431D-B362-79DE62B7040E}" type="presOf" srcId="{C97AB64A-76A2-45BD-8082-182405A678B7}" destId="{E7E020F8-99BA-45A1-B89D-3AE80D81DC0F}" srcOrd="0" destOrd="0" presId="urn:microsoft.com/office/officeart/2005/8/layout/vProcess5"/>
    <dgm:cxn modelId="{A2055CBF-3C2E-4A4C-8BF9-C0CE002B2AB4}" type="presOf" srcId="{2A878852-3689-462C-AF3B-0ADFBC47BDF7}" destId="{6C020205-0D4C-4F74-B404-D247176BC088}" srcOrd="0" destOrd="0" presId="urn:microsoft.com/office/officeart/2005/8/layout/vProcess5"/>
    <dgm:cxn modelId="{E28860E2-1D06-4BD6-8F73-AAF31944C4D1}" type="presOf" srcId="{05FBF09C-600F-4555-A91A-12DF729B7F0F}" destId="{56F89ACA-8412-433E-BAF4-2FB8570BF07A}" srcOrd="1" destOrd="0" presId="urn:microsoft.com/office/officeart/2005/8/layout/vProcess5"/>
    <dgm:cxn modelId="{839524E4-F6FA-488C-AD21-67C6A4148C3F}" type="presOf" srcId="{C97AB64A-76A2-45BD-8082-182405A678B7}" destId="{EEDCABE7-501F-454B-A7A2-64FF85A44921}" srcOrd="1" destOrd="0" presId="urn:microsoft.com/office/officeart/2005/8/layout/vProcess5"/>
    <dgm:cxn modelId="{2386E2FF-D505-4DDD-9557-B3B1F1B0C137}" type="presOf" srcId="{51793D62-6CB7-4B16-BB45-A10F9941417F}" destId="{B4425BCC-1E6D-4626-B005-4A17DBFB0ACB}" srcOrd="0" destOrd="0" presId="urn:microsoft.com/office/officeart/2005/8/layout/vProcess5"/>
    <dgm:cxn modelId="{98609F2D-2EFF-4599-A161-786672AAA2E0}" type="presParOf" srcId="{B4425BCC-1E6D-4626-B005-4A17DBFB0ACB}" destId="{2FB41991-A7B5-4AD9-9A51-55429C7E38E4}" srcOrd="0" destOrd="0" presId="urn:microsoft.com/office/officeart/2005/8/layout/vProcess5"/>
    <dgm:cxn modelId="{D16D6AC4-1ED8-4863-A400-C067D4B95F63}" type="presParOf" srcId="{B4425BCC-1E6D-4626-B005-4A17DBFB0ACB}" destId="{E7E020F8-99BA-45A1-B89D-3AE80D81DC0F}" srcOrd="1" destOrd="0" presId="urn:microsoft.com/office/officeart/2005/8/layout/vProcess5"/>
    <dgm:cxn modelId="{A14C4785-0E20-43F1-A7DF-E76FFF6065C8}" type="presParOf" srcId="{B4425BCC-1E6D-4626-B005-4A17DBFB0ACB}" destId="{36A5365E-11C2-43D2-B797-653973B3E4B1}" srcOrd="2" destOrd="0" presId="urn:microsoft.com/office/officeart/2005/8/layout/vProcess5"/>
    <dgm:cxn modelId="{483DFCD5-80F1-4587-BD86-15EA3B7F97F7}" type="presParOf" srcId="{B4425BCC-1E6D-4626-B005-4A17DBFB0ACB}" destId="{0EAC777C-9C07-412D-9DFE-9A964DD1CDA9}" srcOrd="3" destOrd="0" presId="urn:microsoft.com/office/officeart/2005/8/layout/vProcess5"/>
    <dgm:cxn modelId="{D47F26AB-82D4-411E-B824-41F47BE3EF67}" type="presParOf" srcId="{B4425BCC-1E6D-4626-B005-4A17DBFB0ACB}" destId="{0EEBFBBD-BCE9-4F97-8D03-B918FCA7F31B}" srcOrd="4" destOrd="0" presId="urn:microsoft.com/office/officeart/2005/8/layout/vProcess5"/>
    <dgm:cxn modelId="{8B42D108-E1F4-49DB-8999-46A26355F5A1}" type="presParOf" srcId="{B4425BCC-1E6D-4626-B005-4A17DBFB0ACB}" destId="{6C020205-0D4C-4F74-B404-D247176BC088}" srcOrd="5" destOrd="0" presId="urn:microsoft.com/office/officeart/2005/8/layout/vProcess5"/>
    <dgm:cxn modelId="{94BE0EE9-E22A-4937-9B52-699B6AE086EA}" type="presParOf" srcId="{B4425BCC-1E6D-4626-B005-4A17DBFB0ACB}" destId="{EEDCABE7-501F-454B-A7A2-64FF85A44921}" srcOrd="6" destOrd="0" presId="urn:microsoft.com/office/officeart/2005/8/layout/vProcess5"/>
    <dgm:cxn modelId="{D15A1170-EBB9-4ED6-AEA8-5CC32A31415B}" type="presParOf" srcId="{B4425BCC-1E6D-4626-B005-4A17DBFB0ACB}" destId="{161CE875-65C1-49A2-9165-5B6DB9C7B8FC}" srcOrd="7" destOrd="0" presId="urn:microsoft.com/office/officeart/2005/8/layout/vProcess5"/>
    <dgm:cxn modelId="{3B99576F-3C6A-446C-879B-DA1A2CAAD422}" type="presParOf" srcId="{B4425BCC-1E6D-4626-B005-4A17DBFB0ACB}" destId="{56F89ACA-8412-433E-BAF4-2FB8570BF07A}"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E020F8-99BA-45A1-B89D-3AE80D81DC0F}">
      <dsp:nvSpPr>
        <dsp:cNvPr id="0" name=""/>
        <dsp:cNvSpPr/>
      </dsp:nvSpPr>
      <dsp:spPr>
        <a:xfrm>
          <a:off x="0" y="0"/>
          <a:ext cx="4534067" cy="113095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Whereas cryptography is the practice of protecting the contents of a message alone, steganography is concerned with concealing both the fact that a secret message is being sent and its contents. Steganography includes the concealment of information within computer files.</a:t>
          </a:r>
        </a:p>
      </dsp:txBody>
      <dsp:txXfrm>
        <a:off x="33124" y="33124"/>
        <a:ext cx="3313684" cy="1064702"/>
      </dsp:txXfrm>
    </dsp:sp>
    <dsp:sp modelId="{36A5365E-11C2-43D2-B797-653973B3E4B1}">
      <dsp:nvSpPr>
        <dsp:cNvPr id="0" name=""/>
        <dsp:cNvSpPr/>
      </dsp:nvSpPr>
      <dsp:spPr>
        <a:xfrm>
          <a:off x="400064" y="1319442"/>
          <a:ext cx="4534067" cy="113095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Steganography includes the concealment of information within computer files. In digital steganography, electronic communications may include steganographic coding inside of a transport layer, such as a document file, image file, program, or protocol. </a:t>
          </a:r>
        </a:p>
      </dsp:txBody>
      <dsp:txXfrm>
        <a:off x="433188" y="1352566"/>
        <a:ext cx="3332636" cy="1064702"/>
      </dsp:txXfrm>
    </dsp:sp>
    <dsp:sp modelId="{0EAC777C-9C07-412D-9DFE-9A964DD1CDA9}">
      <dsp:nvSpPr>
        <dsp:cNvPr id="0" name=""/>
        <dsp:cNvSpPr/>
      </dsp:nvSpPr>
      <dsp:spPr>
        <a:xfrm>
          <a:off x="800129" y="2638884"/>
          <a:ext cx="4534067" cy="113095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Media files are ideal for steganographic transmission because of their large size. For example, a sender might start with an innocuous image file and adjust the color of every hundredth pixels to correspond to a letter in the alphabet. The change is so subtle that someone who is not specifically looking for it is unlikely to notice the change</a:t>
          </a:r>
        </a:p>
      </dsp:txBody>
      <dsp:txXfrm>
        <a:off x="833253" y="2672008"/>
        <a:ext cx="3332636" cy="1064702"/>
      </dsp:txXfrm>
    </dsp:sp>
    <dsp:sp modelId="{0EEBFBBD-BCE9-4F97-8D03-B918FCA7F31B}">
      <dsp:nvSpPr>
        <dsp:cNvPr id="0" name=""/>
        <dsp:cNvSpPr/>
      </dsp:nvSpPr>
      <dsp:spPr>
        <a:xfrm>
          <a:off x="3798949" y="857637"/>
          <a:ext cx="735117" cy="735117"/>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3964350" y="857637"/>
        <a:ext cx="404315" cy="553176"/>
      </dsp:txXfrm>
    </dsp:sp>
    <dsp:sp modelId="{6C020205-0D4C-4F74-B404-D247176BC088}">
      <dsp:nvSpPr>
        <dsp:cNvPr id="0" name=""/>
        <dsp:cNvSpPr/>
      </dsp:nvSpPr>
      <dsp:spPr>
        <a:xfrm>
          <a:off x="4199014" y="2169540"/>
          <a:ext cx="735117" cy="735117"/>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4364415" y="2169540"/>
        <a:ext cx="404315" cy="55317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7/21/2024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7/21/2024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7/21/2024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897143D-F1CD-DA25-1F8D-05A4A154FE29}"/>
              </a:ext>
            </a:extLst>
          </p:cNvPr>
          <p:cNvPicPr>
            <a:picLocks noChangeAspect="1"/>
          </p:cNvPicPr>
          <p:nvPr/>
        </p:nvPicPr>
        <p:blipFill rotWithShape="1">
          <a:blip r:embed="rId2"/>
          <a:srcRect t="9915" r="9090" b="15369"/>
          <a:stretch/>
        </p:blipFill>
        <p:spPr>
          <a:xfrm>
            <a:off x="3671907" y="16328"/>
            <a:ext cx="8669532" cy="6857990"/>
          </a:xfrm>
          <a:prstGeom prst="rect">
            <a:avLst/>
          </a:prstGeom>
        </p:spPr>
      </p:pic>
      <p:sp>
        <p:nvSpPr>
          <p:cNvPr id="30" name="Rectangle 29">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371094" y="1161288"/>
            <a:ext cx="3438144" cy="1124712"/>
          </a:xfrm>
        </p:spPr>
        <p:txBody>
          <a:bodyPr vert="horz" lIns="91440" tIns="45720" rIns="91440" bIns="45720" rtlCol="0" anchor="b">
            <a:normAutofit/>
          </a:bodyPr>
          <a:lstStyle/>
          <a:p>
            <a:pPr algn="l"/>
            <a:r>
              <a:rPr lang="en-US" sz="2800">
                <a:solidFill>
                  <a:schemeClr val="bg1"/>
                </a:solidFill>
              </a:rPr>
              <a:t>STUDENT DETAILS</a:t>
            </a:r>
          </a:p>
        </p:txBody>
      </p:sp>
      <p:sp>
        <p:nvSpPr>
          <p:cNvPr id="32" name="Rectangle 3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3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p:cNvSpPr>
            <a:spLocks noGrp="1"/>
          </p:cNvSpPr>
          <p:nvPr>
            <p:ph type="subTitle" idx="1"/>
          </p:nvPr>
        </p:nvSpPr>
        <p:spPr>
          <a:xfrm>
            <a:off x="371094" y="2747119"/>
            <a:ext cx="4059392" cy="3178193"/>
          </a:xfrm>
        </p:spPr>
        <p:txBody>
          <a:bodyPr vert="horz" lIns="91440" tIns="45720" rIns="91440" bIns="45720" rtlCol="0" anchor="t">
            <a:normAutofit/>
          </a:bodyPr>
          <a:lstStyle/>
          <a:p>
            <a:pPr indent="-228600" algn="l">
              <a:buFont typeface="Arial" panose="020B0604020202020204" pitchFamily="34" charset="0"/>
              <a:buChar char="•"/>
            </a:pPr>
            <a:r>
              <a:rPr lang="en-US" sz="1700" dirty="0">
                <a:solidFill>
                  <a:schemeClr val="bg1"/>
                </a:solidFill>
              </a:rPr>
              <a:t>NAME: </a:t>
            </a:r>
            <a:r>
              <a:rPr lang="en-US" sz="1700" dirty="0" err="1">
                <a:solidFill>
                  <a:schemeClr val="bg1"/>
                </a:solidFill>
              </a:rPr>
              <a:t>Yaramakula</a:t>
            </a:r>
            <a:r>
              <a:rPr lang="en-US" sz="1700" dirty="0">
                <a:solidFill>
                  <a:schemeClr val="bg1"/>
                </a:solidFill>
              </a:rPr>
              <a:t> Karthik Reddy</a:t>
            </a:r>
          </a:p>
          <a:p>
            <a:pPr algn="l"/>
            <a:r>
              <a:rPr lang="en-US" sz="1700" dirty="0">
                <a:solidFill>
                  <a:schemeClr val="bg1"/>
                </a:solidFill>
              </a:rPr>
              <a:t>. Regd. NO:22ME1A4664</a:t>
            </a:r>
          </a:p>
          <a:p>
            <a:pPr marL="285750" indent="-285750" algn="l">
              <a:buFont typeface="Arial" panose="020B0604020202020204" pitchFamily="34" charset="0"/>
              <a:buChar char="•"/>
            </a:pPr>
            <a:r>
              <a:rPr lang="en-US" sz="1700" dirty="0" err="1">
                <a:solidFill>
                  <a:schemeClr val="bg1"/>
                </a:solidFill>
              </a:rPr>
              <a:t>EMAIL:karthikreddyyaramakula@gmail.com</a:t>
            </a:r>
            <a:endParaRPr lang="en-US" sz="1700" dirty="0">
              <a:solidFill>
                <a:schemeClr val="bg1"/>
              </a:solidFill>
            </a:endParaRPr>
          </a:p>
          <a:p>
            <a:pPr indent="-228600" algn="l">
              <a:buFont typeface="Arial" panose="020B0604020202020204" pitchFamily="34" charset="0"/>
              <a:buChar char="•"/>
            </a:pPr>
            <a:r>
              <a:rPr lang="en-US" sz="1700" dirty="0">
                <a:solidFill>
                  <a:schemeClr val="bg1"/>
                </a:solidFill>
              </a:rPr>
              <a:t>BRANCH: CSE(CS)</a:t>
            </a:r>
          </a:p>
          <a:p>
            <a:pPr indent="-228600" algn="l">
              <a:buFont typeface="Arial" panose="020B0604020202020204" pitchFamily="34" charset="0"/>
              <a:buChar char="•"/>
            </a:pPr>
            <a:r>
              <a:rPr lang="en-US" sz="1700" dirty="0">
                <a:solidFill>
                  <a:schemeClr val="bg1"/>
                </a:solidFill>
              </a:rPr>
              <a:t>COLLEGE: RAMACHANDRA COLLEGE OF ENIGNEERING</a:t>
            </a:r>
          </a:p>
        </p:txBody>
      </p:sp>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95481A-9E5A-7B36-A299-DE8E6769C85E}"/>
              </a:ext>
            </a:extLst>
          </p:cNvPr>
          <p:cNvSpPr>
            <a:spLocks noGrp="1"/>
          </p:cNvSpPr>
          <p:nvPr>
            <p:ph type="title"/>
          </p:nvPr>
        </p:nvSpPr>
        <p:spPr>
          <a:xfrm>
            <a:off x="761803" y="350196"/>
            <a:ext cx="4646904" cy="1624520"/>
          </a:xfrm>
        </p:spPr>
        <p:txBody>
          <a:bodyPr anchor="ctr">
            <a:normAutofit/>
          </a:bodyPr>
          <a:lstStyle/>
          <a:p>
            <a:r>
              <a:rPr lang="en-US" sz="4000"/>
              <a:t>MODELING</a:t>
            </a:r>
          </a:p>
        </p:txBody>
      </p:sp>
      <p:sp>
        <p:nvSpPr>
          <p:cNvPr id="3" name="Content Placeholder 2">
            <a:extLst>
              <a:ext uri="{FF2B5EF4-FFF2-40B4-BE49-F238E27FC236}">
                <a16:creationId xmlns:a16="http://schemas.microsoft.com/office/drawing/2014/main" id="{B90C647D-D015-0D3F-4656-835EF94DFF9D}"/>
              </a:ext>
            </a:extLst>
          </p:cNvPr>
          <p:cNvSpPr>
            <a:spLocks noGrp="1"/>
          </p:cNvSpPr>
          <p:nvPr>
            <p:ph idx="1"/>
          </p:nvPr>
        </p:nvSpPr>
        <p:spPr>
          <a:xfrm>
            <a:off x="761802" y="2743200"/>
            <a:ext cx="4646905" cy="3613149"/>
          </a:xfrm>
        </p:spPr>
        <p:txBody>
          <a:bodyPr vert="horz" lIns="91440" tIns="45720" rIns="91440" bIns="45720" rtlCol="0" anchor="ctr">
            <a:normAutofit/>
          </a:bodyPr>
          <a:lstStyle/>
          <a:p>
            <a:r>
              <a:rPr lang="en-US" sz="1400" b="1">
                <a:ea typeface="+mn-lt"/>
                <a:cs typeface="+mn-lt"/>
              </a:rPr>
              <a:t>Data Model</a:t>
            </a:r>
            <a:r>
              <a:rPr lang="en-US" sz="1400">
                <a:ea typeface="+mn-lt"/>
                <a:cs typeface="+mn-lt"/>
              </a:rPr>
              <a:t>: This involves defining how data will be represented and manipulated within the steganography system. It includes decisions on data formats (text, binary, etc.), encoding schemes, and how data will be structured for embedding and extraction.</a:t>
            </a:r>
            <a:endParaRPr lang="en-US" sz="1400"/>
          </a:p>
          <a:p>
            <a:r>
              <a:rPr lang="en-US" sz="1400" b="1">
                <a:ea typeface="+mn-lt"/>
                <a:cs typeface="+mn-lt"/>
              </a:rPr>
              <a:t>Embedding Model</a:t>
            </a:r>
            <a:r>
              <a:rPr lang="en-US" sz="1400">
                <a:ea typeface="+mn-lt"/>
                <a:cs typeface="+mn-lt"/>
              </a:rPr>
              <a:t>: This specifies the technique or algorithm used to embed hidden data into a cover media (such as an image or audio file). Modeling here involves determining how to modify the carrier file to embed the hidden information while minimizing perceptible changes and maintaining cover media integrity.</a:t>
            </a:r>
            <a:endParaRPr lang="en-US" sz="1400"/>
          </a:p>
          <a:p>
            <a:r>
              <a:rPr lang="en-US" sz="1400" b="1">
                <a:ea typeface="+mn-lt"/>
                <a:cs typeface="+mn-lt"/>
              </a:rPr>
              <a:t>Extraction Model</a:t>
            </a:r>
            <a:r>
              <a:rPr lang="en-US" sz="1400">
                <a:ea typeface="+mn-lt"/>
                <a:cs typeface="+mn-lt"/>
              </a:rPr>
              <a:t>: This defines the method for extracting hidden data from the carrier media. Modeling the extraction process ensures that the embedded information can be accurately retrieved, even after potential alterations to the carrier file.</a:t>
            </a:r>
            <a:endParaRPr lang="en-US" sz="1400"/>
          </a:p>
          <a:p>
            <a:endParaRPr lang="en-US" sz="1400"/>
          </a:p>
          <a:p>
            <a:endParaRPr lang="en-US" sz="1400"/>
          </a:p>
        </p:txBody>
      </p:sp>
      <p:pic>
        <p:nvPicPr>
          <p:cNvPr id="6" name="Picture 5">
            <a:extLst>
              <a:ext uri="{FF2B5EF4-FFF2-40B4-BE49-F238E27FC236}">
                <a16:creationId xmlns:a16="http://schemas.microsoft.com/office/drawing/2014/main" id="{0F4C7ADF-7EF3-9031-5E1C-0F4D9F9F0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8" y="0"/>
            <a:ext cx="6096002" cy="6857999"/>
          </a:xfrm>
          <a:prstGeom prst="rect">
            <a:avLst/>
          </a:prstGeom>
        </p:spPr>
      </p:pic>
    </p:spTree>
    <p:extLst>
      <p:ext uri="{BB962C8B-B14F-4D97-AF65-F5344CB8AC3E}">
        <p14:creationId xmlns:p14="http://schemas.microsoft.com/office/powerpoint/2010/main" val="1292722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bstract background of data">
            <a:extLst>
              <a:ext uri="{FF2B5EF4-FFF2-40B4-BE49-F238E27FC236}">
                <a16:creationId xmlns:a16="http://schemas.microsoft.com/office/drawing/2014/main" id="{D3170D9B-D71C-0E50-86C6-176D6828FD76}"/>
              </a:ext>
            </a:extLst>
          </p:cNvPr>
          <p:cNvPicPr>
            <a:picLocks noChangeAspect="1"/>
          </p:cNvPicPr>
          <p:nvPr/>
        </p:nvPicPr>
        <p:blipFill rotWithShape="1">
          <a:blip r:embed="rId2"/>
          <a:srcRect l="18636" r="31420" b="-2"/>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702BF-57D1-6F09-4DDF-DB4842F8F8C7}"/>
              </a:ext>
            </a:extLst>
          </p:cNvPr>
          <p:cNvSpPr>
            <a:spLocks noGrp="1"/>
          </p:cNvSpPr>
          <p:nvPr>
            <p:ph type="title"/>
          </p:nvPr>
        </p:nvSpPr>
        <p:spPr>
          <a:xfrm>
            <a:off x="761801" y="328512"/>
            <a:ext cx="4778387" cy="1628970"/>
          </a:xfrm>
        </p:spPr>
        <p:txBody>
          <a:bodyPr anchor="ctr">
            <a:normAutofit/>
          </a:bodyPr>
          <a:lstStyle/>
          <a:p>
            <a:r>
              <a:rPr lang="en-US" sz="3700"/>
              <a:t>TYPES OF STEGANOGRAPHY</a:t>
            </a:r>
          </a:p>
        </p:txBody>
      </p:sp>
      <p:sp>
        <p:nvSpPr>
          <p:cNvPr id="3" name="Content Placeholder 2">
            <a:extLst>
              <a:ext uri="{FF2B5EF4-FFF2-40B4-BE49-F238E27FC236}">
                <a16:creationId xmlns:a16="http://schemas.microsoft.com/office/drawing/2014/main" id="{764EAB15-5A26-4DCD-327F-0A3DE015D5EE}"/>
              </a:ext>
            </a:extLst>
          </p:cNvPr>
          <p:cNvSpPr>
            <a:spLocks noGrp="1"/>
          </p:cNvSpPr>
          <p:nvPr>
            <p:ph idx="1"/>
          </p:nvPr>
        </p:nvSpPr>
        <p:spPr>
          <a:xfrm>
            <a:off x="761801" y="2884929"/>
            <a:ext cx="4659756" cy="3374137"/>
          </a:xfrm>
        </p:spPr>
        <p:txBody>
          <a:bodyPr vert="horz" lIns="91440" tIns="45720" rIns="91440" bIns="45720" rtlCol="0" anchor="ctr">
            <a:normAutofit/>
          </a:bodyPr>
          <a:lstStyle/>
          <a:p>
            <a:r>
              <a:rPr lang="en-US" sz="2000">
                <a:ea typeface="+mn-lt"/>
                <a:cs typeface="+mn-lt"/>
              </a:rPr>
              <a:t>Image Steganography</a:t>
            </a:r>
          </a:p>
          <a:p>
            <a:r>
              <a:rPr lang="en-US" sz="2000">
                <a:ea typeface="+mn-lt"/>
                <a:cs typeface="+mn-lt"/>
              </a:rPr>
              <a:t>Audio Steganography</a:t>
            </a:r>
          </a:p>
          <a:p>
            <a:r>
              <a:rPr lang="en-US" sz="2000">
                <a:ea typeface="+mn-lt"/>
                <a:cs typeface="+mn-lt"/>
              </a:rPr>
              <a:t>Video Steganography</a:t>
            </a:r>
          </a:p>
          <a:p>
            <a:r>
              <a:rPr lang="en-US" sz="2000">
                <a:ea typeface="+mn-lt"/>
                <a:cs typeface="+mn-lt"/>
              </a:rPr>
              <a:t>Text Steganography</a:t>
            </a:r>
          </a:p>
          <a:p>
            <a:r>
              <a:rPr lang="en-US" sz="2000">
                <a:ea typeface="+mn-lt"/>
                <a:cs typeface="+mn-lt"/>
              </a:rPr>
              <a:t>File Steganography</a:t>
            </a:r>
          </a:p>
          <a:p>
            <a:r>
              <a:rPr lang="en-US" sz="2000">
                <a:ea typeface="+mn-lt"/>
                <a:cs typeface="+mn-lt"/>
              </a:rPr>
              <a:t>Network Steganography</a:t>
            </a:r>
          </a:p>
          <a:p>
            <a:r>
              <a:rPr lang="en-US" sz="2000">
                <a:ea typeface="+mn-lt"/>
                <a:cs typeface="+mn-lt"/>
              </a:rPr>
              <a:t>Printed Steganography</a:t>
            </a:r>
          </a:p>
        </p:txBody>
      </p:sp>
    </p:spTree>
    <p:extLst>
      <p:ext uri="{BB962C8B-B14F-4D97-AF65-F5344CB8AC3E}">
        <p14:creationId xmlns:p14="http://schemas.microsoft.com/office/powerpoint/2010/main" val="1698533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182A6-D805-E869-62FF-9500B4245EE9}"/>
              </a:ext>
            </a:extLst>
          </p:cNvPr>
          <p:cNvSpPr>
            <a:spLocks noGrp="1"/>
          </p:cNvSpPr>
          <p:nvPr>
            <p:ph type="title"/>
          </p:nvPr>
        </p:nvSpPr>
        <p:spPr>
          <a:xfrm>
            <a:off x="876692" y="741391"/>
            <a:ext cx="5479719" cy="1616203"/>
          </a:xfrm>
        </p:spPr>
        <p:txBody>
          <a:bodyPr anchor="b">
            <a:normAutofit/>
          </a:bodyPr>
          <a:lstStyle/>
          <a:p>
            <a:r>
              <a:rPr lang="en-US" sz="3200" dirty="0"/>
              <a:t>RESULT</a:t>
            </a:r>
          </a:p>
        </p:txBody>
      </p:sp>
      <p:sp>
        <p:nvSpPr>
          <p:cNvPr id="3" name="Content Placeholder 2">
            <a:extLst>
              <a:ext uri="{FF2B5EF4-FFF2-40B4-BE49-F238E27FC236}">
                <a16:creationId xmlns:a16="http://schemas.microsoft.com/office/drawing/2014/main" id="{0E8FBAC1-4FAE-FE46-3FC8-640CF87C23B5}"/>
              </a:ext>
            </a:extLst>
          </p:cNvPr>
          <p:cNvSpPr>
            <a:spLocks noGrp="1"/>
          </p:cNvSpPr>
          <p:nvPr>
            <p:ph idx="1"/>
          </p:nvPr>
        </p:nvSpPr>
        <p:spPr>
          <a:xfrm>
            <a:off x="315686" y="2357594"/>
            <a:ext cx="6040725" cy="3623714"/>
          </a:xfrm>
        </p:spPr>
        <p:txBody>
          <a:bodyPr vert="horz" lIns="91440" tIns="45720" rIns="91440" bIns="45720" rtlCol="0" anchor="t">
            <a:normAutofit fontScale="92500" lnSpcReduction="20000"/>
          </a:bodyPr>
          <a:lstStyle/>
          <a:p>
            <a:r>
              <a:rPr lang="en-US" sz="1600" b="1" dirty="0">
                <a:ea typeface="+mn-lt"/>
                <a:cs typeface="+mn-lt"/>
              </a:rPr>
              <a:t>Efficient and Secure Data Embedding</a:t>
            </a:r>
            <a:r>
              <a:rPr lang="en-US" sz="1600" dirty="0">
                <a:ea typeface="+mn-lt"/>
                <a:cs typeface="+mn-lt"/>
              </a:rPr>
              <a:t>: By meticulously designing the embedding model, the project ensures that hidden data can be seamlessly integrated into cover media while maintaining the media's integrity and quality. This efficiency reduces the likelihood of detection and preserves the secrecy of the embedded information.</a:t>
            </a:r>
            <a:endParaRPr lang="en-US" sz="1600" dirty="0"/>
          </a:p>
          <a:p>
            <a:r>
              <a:rPr lang="en-US" sz="1600" b="1" dirty="0">
                <a:ea typeface="+mn-lt"/>
                <a:cs typeface="+mn-lt"/>
              </a:rPr>
              <a:t>Accurate Data Extraction</a:t>
            </a:r>
            <a:r>
              <a:rPr lang="en-US" sz="1600" dirty="0">
                <a:ea typeface="+mn-lt"/>
                <a:cs typeface="+mn-lt"/>
              </a:rPr>
              <a:t>: Through a well-defined extraction model, the project enables the precise retrieval of hidden data from the carrier media. This accuracy ensures that authorized users can access the concealed information without errors or loss of data integrity.</a:t>
            </a:r>
            <a:endParaRPr lang="en-US" sz="1600" dirty="0"/>
          </a:p>
          <a:p>
            <a:r>
              <a:rPr lang="en-US" sz="1600" b="1" dirty="0">
                <a:ea typeface="+mn-lt"/>
                <a:cs typeface="+mn-lt"/>
              </a:rPr>
              <a:t>Robust Security Measures</a:t>
            </a:r>
            <a:r>
              <a:rPr lang="en-US" sz="1600" dirty="0">
                <a:ea typeface="+mn-lt"/>
                <a:cs typeface="+mn-lt"/>
              </a:rPr>
              <a:t>: A comprehensive security model strengthens the project's defenses against unauthorized access and detection. Techniques such as encryption of hidden data before embedding, selection of advanced steganographic algorithms, and validation mechanisms contribute to safeguarding the confidentiality and integrity of sensitive information.</a:t>
            </a:r>
            <a:endParaRPr lang="en-US" sz="1600" dirty="0"/>
          </a:p>
          <a:p>
            <a:r>
              <a:rPr lang="en-US" sz="1600" b="1" dirty="0">
                <a:ea typeface="+mn-lt"/>
                <a:cs typeface="+mn-lt"/>
              </a:rPr>
              <a:t>Optimized Performance</a:t>
            </a:r>
            <a:r>
              <a:rPr lang="en-US" sz="1600" dirty="0">
                <a:ea typeface="+mn-lt"/>
                <a:cs typeface="+mn-lt"/>
              </a:rPr>
              <a:t>: The performance model focuses on optimizing computational resources and operational efficiency. This optimization minimizes processing.</a:t>
            </a:r>
            <a:endParaRPr lang="en-US" sz="1600" dirty="0"/>
          </a:p>
          <a:p>
            <a:endParaRPr lang="en-US" sz="1100" dirty="0"/>
          </a:p>
          <a:p>
            <a:endParaRPr lang="en-US" sz="1100" dirty="0"/>
          </a:p>
        </p:txBody>
      </p:sp>
      <p:pic>
        <p:nvPicPr>
          <p:cNvPr id="5" name="Picture 4" descr="Graph on document with pen">
            <a:extLst>
              <a:ext uri="{FF2B5EF4-FFF2-40B4-BE49-F238E27FC236}">
                <a16:creationId xmlns:a16="http://schemas.microsoft.com/office/drawing/2014/main" id="{BB3BBA00-C357-8159-8CA4-75615B42C03A}"/>
              </a:ext>
            </a:extLst>
          </p:cNvPr>
          <p:cNvPicPr>
            <a:picLocks noChangeAspect="1"/>
          </p:cNvPicPr>
          <p:nvPr/>
        </p:nvPicPr>
        <p:blipFill rotWithShape="1">
          <a:blip r:embed="rId2"/>
          <a:srcRect l="33111" r="19060" b="-3"/>
          <a:stretch/>
        </p:blipFill>
        <p:spPr>
          <a:xfrm>
            <a:off x="6477000" y="0"/>
            <a:ext cx="5591639" cy="6857990"/>
          </a:xfrm>
          <a:prstGeom prst="rect">
            <a:avLst/>
          </a:prstGeom>
        </p:spPr>
      </p:pic>
      <p:grpSp>
        <p:nvGrpSpPr>
          <p:cNvPr id="9" name="Group 8">
            <a:extLst>
              <a:ext uri="{FF2B5EF4-FFF2-40B4-BE49-F238E27FC236}">
                <a16:creationId xmlns:a16="http://schemas.microsoft.com/office/drawing/2014/main" id="{8CE57D37-C2D0-066B-1AE3-6F4244344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0" name="Rectangle 9">
              <a:extLst>
                <a:ext uri="{FF2B5EF4-FFF2-40B4-BE49-F238E27FC236}">
                  <a16:creationId xmlns:a16="http://schemas.microsoft.com/office/drawing/2014/main" id="{A24DCA44-89CF-872A-903F-96C50780E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B0CC4F5-AC85-FFFA-7EB5-33C4FCE90A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46070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47C966-5399-C343-7128-9FBE4E7748A8}"/>
              </a:ext>
            </a:extLst>
          </p:cNvPr>
          <p:cNvSpPr txBox="1"/>
          <p:nvPr/>
        </p:nvSpPr>
        <p:spPr>
          <a:xfrm>
            <a:off x="324466" y="1061884"/>
            <a:ext cx="13761650" cy="584775"/>
          </a:xfrm>
          <a:prstGeom prst="rect">
            <a:avLst/>
          </a:prstGeom>
          <a:noFill/>
        </p:spPr>
        <p:txBody>
          <a:bodyPr wrap="square" rtlCol="0">
            <a:spAutoFit/>
          </a:bodyPr>
          <a:lstStyle/>
          <a:p>
            <a:r>
              <a:rPr lang="en-US" sz="3200" u="sng" dirty="0"/>
              <a:t>L</a:t>
            </a:r>
            <a:r>
              <a:rPr lang="en-IN" sz="3200" u="sng" dirty="0" err="1"/>
              <a:t>INK:https</a:t>
            </a:r>
            <a:r>
              <a:rPr lang="en-IN" sz="3200" u="sng" dirty="0"/>
              <a:t>://github.com/YKarthikReddy555/</a:t>
            </a:r>
            <a:r>
              <a:rPr lang="en-IN" sz="3200" u="sng" dirty="0" err="1"/>
              <a:t>Steganography.git</a:t>
            </a:r>
            <a:endParaRPr lang="en-US" sz="3200" u="sng" dirty="0"/>
          </a:p>
        </p:txBody>
      </p:sp>
    </p:spTree>
    <p:extLst>
      <p:ext uri="{BB962C8B-B14F-4D97-AF65-F5344CB8AC3E}">
        <p14:creationId xmlns:p14="http://schemas.microsoft.com/office/powerpoint/2010/main" val="4279373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5D14AB-A3E0-7E5F-0961-77792C689F15}"/>
              </a:ext>
            </a:extLst>
          </p:cNvPr>
          <p:cNvSpPr>
            <a:spLocks noGrp="1"/>
          </p:cNvSpPr>
          <p:nvPr>
            <p:ph type="title"/>
          </p:nvPr>
        </p:nvSpPr>
        <p:spPr>
          <a:xfrm>
            <a:off x="5297762" y="640080"/>
            <a:ext cx="6251110" cy="3566160"/>
          </a:xfrm>
        </p:spPr>
        <p:txBody>
          <a:bodyPr vert="horz" lIns="91440" tIns="45720" rIns="91440" bIns="45720" rtlCol="0" anchor="b">
            <a:normAutofit/>
          </a:bodyPr>
          <a:lstStyle/>
          <a:p>
            <a:r>
              <a:rPr lang="en-US" sz="5400" b="1" i="1"/>
              <a:t>THANK YOU</a:t>
            </a:r>
          </a:p>
        </p:txBody>
      </p:sp>
      <p:pic>
        <p:nvPicPr>
          <p:cNvPr id="4" name="Picture 3" descr="Metal tic-tac-toe game pieces">
            <a:extLst>
              <a:ext uri="{FF2B5EF4-FFF2-40B4-BE49-F238E27FC236}">
                <a16:creationId xmlns:a16="http://schemas.microsoft.com/office/drawing/2014/main" id="{FBF5C552-ADB3-A803-1534-B21DEB508998}"/>
              </a:ext>
            </a:extLst>
          </p:cNvPr>
          <p:cNvPicPr>
            <a:picLocks noChangeAspect="1"/>
          </p:cNvPicPr>
          <p:nvPr/>
        </p:nvPicPr>
        <p:blipFill rotWithShape="1">
          <a:blip r:embed="rId2"/>
          <a:srcRect l="18625" r="30409" b="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1245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Slide Background Fill">
            <a:extLst>
              <a:ext uri="{FF2B5EF4-FFF2-40B4-BE49-F238E27FC236}">
                <a16:creationId xmlns:a16="http://schemas.microsoft.com/office/drawing/2014/main" id="{C3420C89-0B09-4632-A4AF-3971D08BF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Color Cover">
            <a:extLst>
              <a:ext uri="{FF2B5EF4-FFF2-40B4-BE49-F238E27FC236}">
                <a16:creationId xmlns:a16="http://schemas.microsoft.com/office/drawing/2014/main" id="{4E5CBA61-BF74-40B4-A3A8-366BBA626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AC27E70C-5470-4262-B9CE-AE52C51CF4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929"/>
            <a:ext cx="12188952" cy="3490956"/>
            <a:chOff x="651279" y="598259"/>
            <a:chExt cx="10889442" cy="5680742"/>
          </a:xfrm>
        </p:grpSpPr>
        <p:sp>
          <p:nvSpPr>
            <p:cNvPr id="25" name="Color">
              <a:extLst>
                <a:ext uri="{FF2B5EF4-FFF2-40B4-BE49-F238E27FC236}">
                  <a16:creationId xmlns:a16="http://schemas.microsoft.com/office/drawing/2014/main" id="{B5C7D35F-738C-47DF-AD6E-859806E46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olor">
              <a:extLst>
                <a:ext uri="{FF2B5EF4-FFF2-40B4-BE49-F238E27FC236}">
                  <a16:creationId xmlns:a16="http://schemas.microsoft.com/office/drawing/2014/main" id="{740F8C8B-E52F-46CF-89C7-51C6A037CF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 name="Picture 14" descr="Computer script on a screen">
            <a:extLst>
              <a:ext uri="{FF2B5EF4-FFF2-40B4-BE49-F238E27FC236}">
                <a16:creationId xmlns:a16="http://schemas.microsoft.com/office/drawing/2014/main" id="{3579309F-7BB1-3BA4-5205-846014735A75}"/>
              </a:ext>
            </a:extLst>
          </p:cNvPr>
          <p:cNvPicPr>
            <a:picLocks noChangeAspect="1"/>
          </p:cNvPicPr>
          <p:nvPr/>
        </p:nvPicPr>
        <p:blipFill rotWithShape="1">
          <a:blip r:embed="rId2"/>
          <a:srcRect l="1920" r="38901" b="-3"/>
          <a:stretch/>
        </p:blipFill>
        <p:spPr>
          <a:xfrm>
            <a:off x="7073195" y="1065276"/>
            <a:ext cx="4191118" cy="4727448"/>
          </a:xfrm>
          <a:prstGeom prst="rect">
            <a:avLst/>
          </a:prstGeom>
        </p:spPr>
      </p:pic>
      <p:grpSp>
        <p:nvGrpSpPr>
          <p:cNvPr id="28" name="Group 27">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9" name="Freeform: Shape 28">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0" name="Freeform: Shape 29">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1" name="Freeform: Shape 30">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2" name="Freeform: Shape 31">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32">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4" name="Freeform: Shape 33">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5" name="Freeform: Shape 34">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C9F33F14-0BDE-9594-4A0F-DDFA2614B2DA}"/>
              </a:ext>
            </a:extLst>
          </p:cNvPr>
          <p:cNvSpPr>
            <a:spLocks noGrp="1"/>
          </p:cNvSpPr>
          <p:nvPr>
            <p:ph type="title"/>
          </p:nvPr>
        </p:nvSpPr>
        <p:spPr>
          <a:xfrm>
            <a:off x="786384" y="841249"/>
            <a:ext cx="5692953" cy="2587131"/>
          </a:xfrm>
        </p:spPr>
        <p:txBody>
          <a:bodyPr anchor="b">
            <a:normAutofit/>
          </a:bodyPr>
          <a:lstStyle/>
          <a:p>
            <a:r>
              <a:rPr lang="en-US" sz="4800">
                <a:solidFill>
                  <a:schemeClr val="bg1"/>
                </a:solidFill>
              </a:rPr>
              <a:t>STEGANOGRAPHY</a:t>
            </a:r>
          </a:p>
        </p:txBody>
      </p:sp>
      <p:sp>
        <p:nvSpPr>
          <p:cNvPr id="3" name="Content Placeholder 2">
            <a:extLst>
              <a:ext uri="{FF2B5EF4-FFF2-40B4-BE49-F238E27FC236}">
                <a16:creationId xmlns:a16="http://schemas.microsoft.com/office/drawing/2014/main" id="{9AEF7C0F-3FB9-94A6-5709-ED996EE076B2}"/>
              </a:ext>
            </a:extLst>
          </p:cNvPr>
          <p:cNvSpPr>
            <a:spLocks noGrp="1"/>
          </p:cNvSpPr>
          <p:nvPr>
            <p:ph idx="1"/>
          </p:nvPr>
        </p:nvSpPr>
        <p:spPr>
          <a:xfrm>
            <a:off x="786383" y="3566810"/>
            <a:ext cx="5692953" cy="2651110"/>
          </a:xfrm>
        </p:spPr>
        <p:txBody>
          <a:bodyPr vert="horz" lIns="91440" tIns="45720" rIns="91440" bIns="45720" rtlCol="0" anchor="ctr">
            <a:normAutofit/>
          </a:bodyPr>
          <a:lstStyle/>
          <a:p>
            <a:pPr marL="514350" indent="-514350">
              <a:buAutoNum type="arabicPeriod"/>
            </a:pPr>
            <a:r>
              <a:rPr lang="en-US" sz="1500">
                <a:solidFill>
                  <a:schemeClr val="tx2"/>
                </a:solidFill>
                <a:ea typeface="+mn-lt"/>
                <a:cs typeface="+mn-lt"/>
              </a:rPr>
              <a:t>  Steganography is the practice of concealing information within another message or physical object or hiding methods to avoid detection. Steganography can be used to hide virtually any type of digital content, including text, image, video, or audio content. That hidden data is then extracted at its destination.</a:t>
            </a:r>
          </a:p>
          <a:p>
            <a:pPr marL="514350" indent="-514350">
              <a:buAutoNum type="arabicPeriod"/>
            </a:pPr>
            <a:r>
              <a:rPr lang="en-US" sz="1500">
                <a:solidFill>
                  <a:schemeClr val="tx2"/>
                </a:solidFill>
                <a:ea typeface="+mn-lt"/>
                <a:cs typeface="+mn-lt"/>
              </a:rPr>
              <a:t>Text steganography involves hiding information inside text files. This includes changing the format of existing text, changing words within a text, using context-free grammars to generate readable texts, or generating random character sequences.</a:t>
            </a:r>
            <a:endParaRPr lang="en-US" sz="1500">
              <a:solidFill>
                <a:schemeClr val="tx2"/>
              </a:solidFill>
            </a:endParaRPr>
          </a:p>
        </p:txBody>
      </p:sp>
    </p:spTree>
    <p:extLst>
      <p:ext uri="{BB962C8B-B14F-4D97-AF65-F5344CB8AC3E}">
        <p14:creationId xmlns:p14="http://schemas.microsoft.com/office/powerpoint/2010/main" val="1131117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0D3F95-44C0-0783-422E-2485165EA2D6}"/>
              </a:ext>
            </a:extLst>
          </p:cNvPr>
          <p:cNvSpPr>
            <a:spLocks noGrp="1"/>
          </p:cNvSpPr>
          <p:nvPr>
            <p:ph type="title"/>
          </p:nvPr>
        </p:nvSpPr>
        <p:spPr>
          <a:xfrm>
            <a:off x="761800" y="762001"/>
            <a:ext cx="5334197" cy="1708242"/>
          </a:xfrm>
        </p:spPr>
        <p:txBody>
          <a:bodyPr anchor="ctr">
            <a:normAutofit/>
          </a:bodyPr>
          <a:lstStyle/>
          <a:p>
            <a:r>
              <a:rPr lang="en-US" sz="4000"/>
              <a:t>STEGANOGRAPHY AGENDA</a:t>
            </a:r>
          </a:p>
        </p:txBody>
      </p:sp>
      <p:graphicFrame>
        <p:nvGraphicFramePr>
          <p:cNvPr id="18" name="Content Placeholder 2">
            <a:extLst>
              <a:ext uri="{FF2B5EF4-FFF2-40B4-BE49-F238E27FC236}">
                <a16:creationId xmlns:a16="http://schemas.microsoft.com/office/drawing/2014/main" id="{05D727A8-CC51-1970-0192-11DAF11FE497}"/>
              </a:ext>
            </a:extLst>
          </p:cNvPr>
          <p:cNvGraphicFramePr>
            <a:graphicFrameLocks noGrp="1"/>
          </p:cNvGraphicFramePr>
          <p:nvPr>
            <p:ph idx="1"/>
          </p:nvPr>
        </p:nvGraphicFramePr>
        <p:xfrm>
          <a:off x="761800" y="2470244"/>
          <a:ext cx="5334197" cy="3769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6" name="Picture 15">
            <a:extLst>
              <a:ext uri="{FF2B5EF4-FFF2-40B4-BE49-F238E27FC236}">
                <a16:creationId xmlns:a16="http://schemas.microsoft.com/office/drawing/2014/main" id="{320AAED6-1B74-902E-A3A1-21E3A4F1DF88}"/>
              </a:ext>
            </a:extLst>
          </p:cNvPr>
          <p:cNvPicPr>
            <a:picLocks noChangeAspect="1"/>
          </p:cNvPicPr>
          <p:nvPr/>
        </p:nvPicPr>
        <p:blipFill rotWithShape="1">
          <a:blip r:embed="rId7"/>
          <a:srcRect l="25656" r="33391" b="6249"/>
          <a:stretch/>
        </p:blipFill>
        <p:spPr>
          <a:xfrm>
            <a:off x="6510367" y="2969"/>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789611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Fill">
            <a:extLst>
              <a:ext uri="{FF2B5EF4-FFF2-40B4-BE49-F238E27FC236}">
                <a16:creationId xmlns:a16="http://schemas.microsoft.com/office/drawing/2014/main" id="{03AF1C04-3FEF-41BD-BB84-2F263765B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E56E71F1-5A87-4A96-B42F-2DFA1B766B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8" y="0"/>
            <a:ext cx="12188949" cy="6858000"/>
            <a:chOff x="-2848" y="0"/>
            <a:chExt cx="12188949" cy="6858000"/>
          </a:xfrm>
        </p:grpSpPr>
        <p:sp>
          <p:nvSpPr>
            <p:cNvPr id="17" name="Color Cover">
              <a:extLst>
                <a:ext uri="{FF2B5EF4-FFF2-40B4-BE49-F238E27FC236}">
                  <a16:creationId xmlns:a16="http://schemas.microsoft.com/office/drawing/2014/main" id="{CF5215DD-02E8-49F2-8F73-D509B6A02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5">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olor Cover">
              <a:extLst>
                <a:ext uri="{FF2B5EF4-FFF2-40B4-BE49-F238E27FC236}">
                  <a16:creationId xmlns:a16="http://schemas.microsoft.com/office/drawing/2014/main" id="{8E743EB7-3A15-4D51-A603-1F3C290AA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6">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C733FE3C-12C4-4FA2-A795-87D2F6776A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1279" y="598259"/>
            <a:ext cx="10889442" cy="5680742"/>
            <a:chOff x="651279" y="598259"/>
            <a:chExt cx="10889442" cy="5680742"/>
          </a:xfrm>
        </p:grpSpPr>
        <p:sp>
          <p:nvSpPr>
            <p:cNvPr id="21" name="Color">
              <a:extLst>
                <a:ext uri="{FF2B5EF4-FFF2-40B4-BE49-F238E27FC236}">
                  <a16:creationId xmlns:a16="http://schemas.microsoft.com/office/drawing/2014/main" id="{66F1E4BF-D491-4254-81A6-5119D1672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Color">
              <a:extLst>
                <a:ext uri="{FF2B5EF4-FFF2-40B4-BE49-F238E27FC236}">
                  <a16:creationId xmlns:a16="http://schemas.microsoft.com/office/drawing/2014/main" id="{98C6C0CF-E3BD-4627-9DDF-246EAF2D4C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0C2B5F12-8A82-4A59-9400-3164CBF47F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8" y="0"/>
            <a:ext cx="12188952" cy="6858000"/>
            <a:chOff x="0" y="0"/>
            <a:chExt cx="12188952" cy="6858000"/>
          </a:xfrm>
        </p:grpSpPr>
        <p:sp>
          <p:nvSpPr>
            <p:cNvPr id="25" name="Freeform: Shape 24">
              <a:extLst>
                <a:ext uri="{FF2B5EF4-FFF2-40B4-BE49-F238E27FC236}">
                  <a16:creationId xmlns:a16="http://schemas.microsoft.com/office/drawing/2014/main" id="{574BC7CB-EC69-421D-B286-57CAFE86DC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2D86EA2-D090-4E0C-B153-3ECE913115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4AC29764-D054-4F76-9FE5-49811EDB6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4D9BB18B-7B57-4D1E-B87E-D2A7214F7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C0A98EF1-1185-4EFF-A3C0-25DEBE8CD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ACDA8723-DE3F-48D0-8822-0269EE207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22B072E5-03AC-4D0A-A767-43EFB55BED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48F9278-C31A-F9EF-A7AA-FB992BA929B0}"/>
              </a:ext>
            </a:extLst>
          </p:cNvPr>
          <p:cNvSpPr>
            <a:spLocks noGrp="1"/>
          </p:cNvSpPr>
          <p:nvPr>
            <p:ph type="title"/>
          </p:nvPr>
        </p:nvSpPr>
        <p:spPr>
          <a:xfrm>
            <a:off x="1014984" y="819015"/>
            <a:ext cx="5821537" cy="2353362"/>
          </a:xfrm>
        </p:spPr>
        <p:txBody>
          <a:bodyPr anchor="b">
            <a:normAutofit/>
          </a:bodyPr>
          <a:lstStyle/>
          <a:p>
            <a:r>
              <a:rPr lang="en-US" sz="4800">
                <a:solidFill>
                  <a:schemeClr val="bg1"/>
                </a:solidFill>
              </a:rPr>
              <a:t>PROJECT OVERVIEW</a:t>
            </a:r>
          </a:p>
        </p:txBody>
      </p:sp>
      <p:sp>
        <p:nvSpPr>
          <p:cNvPr id="3" name="Content Placeholder 2">
            <a:extLst>
              <a:ext uri="{FF2B5EF4-FFF2-40B4-BE49-F238E27FC236}">
                <a16:creationId xmlns:a16="http://schemas.microsoft.com/office/drawing/2014/main" id="{61B24D83-1588-F30C-7CEB-879F64965CF2}"/>
              </a:ext>
            </a:extLst>
          </p:cNvPr>
          <p:cNvSpPr>
            <a:spLocks noGrp="1"/>
          </p:cNvSpPr>
          <p:nvPr>
            <p:ph idx="1"/>
          </p:nvPr>
        </p:nvSpPr>
        <p:spPr>
          <a:xfrm>
            <a:off x="1014984" y="3442089"/>
            <a:ext cx="5821537" cy="2596896"/>
          </a:xfrm>
        </p:spPr>
        <p:txBody>
          <a:bodyPr vert="horz" lIns="91440" tIns="45720" rIns="91440" bIns="45720" rtlCol="0" anchor="t">
            <a:normAutofit/>
          </a:bodyPr>
          <a:lstStyle/>
          <a:p>
            <a:r>
              <a:rPr lang="en-US" sz="1400">
                <a:solidFill>
                  <a:schemeClr val="bg1"/>
                </a:solidFill>
                <a:ea typeface="+mn-lt"/>
                <a:cs typeface="+mn-lt"/>
              </a:rPr>
              <a:t>A steganography technique involves hiding sensitive information within an ordinary, non-secret file or message, so that it will not be detected. The sensitive information will then be extracted from the ordinary file or message at its destination, thus avoiding detection. Steganography is an additional step that can be used in conjunction with encryption in order to conceal or protect data.</a:t>
            </a:r>
          </a:p>
          <a:p>
            <a:r>
              <a:rPr lang="en-US" sz="1400">
                <a:solidFill>
                  <a:schemeClr val="bg1"/>
                </a:solidFill>
                <a:ea typeface="+mn-lt"/>
                <a:cs typeface="+mn-lt"/>
              </a:rPr>
              <a:t>Steganography is a means of concealing secret information within (or even on top of) an otherwise mundane, non-secret document or other media to avoid detection. It comes from the Greek words steganos, which means “covered” or “hidden,” and graph, which means “to write.” Hence, “hidden writing".</a:t>
            </a:r>
            <a:br>
              <a:rPr lang="en-US" sz="1400">
                <a:solidFill>
                  <a:schemeClr val="bg1"/>
                </a:solidFill>
              </a:rPr>
            </a:br>
            <a:endParaRPr lang="en-US" sz="1400">
              <a:solidFill>
                <a:schemeClr val="bg1"/>
              </a:solidFill>
            </a:endParaRPr>
          </a:p>
        </p:txBody>
      </p:sp>
      <p:pic>
        <p:nvPicPr>
          <p:cNvPr id="6" name="Picture 5">
            <a:extLst>
              <a:ext uri="{FF2B5EF4-FFF2-40B4-BE49-F238E27FC236}">
                <a16:creationId xmlns:a16="http://schemas.microsoft.com/office/drawing/2014/main" id="{A5227D3C-DB91-48C8-765B-B54AA2A7B3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9169" y="1556657"/>
            <a:ext cx="4252602" cy="4482328"/>
          </a:xfrm>
          <a:prstGeom prst="rect">
            <a:avLst/>
          </a:prstGeom>
        </p:spPr>
      </p:pic>
    </p:spTree>
    <p:extLst>
      <p:ext uri="{BB962C8B-B14F-4D97-AF65-F5344CB8AC3E}">
        <p14:creationId xmlns:p14="http://schemas.microsoft.com/office/powerpoint/2010/main" val="3277397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9" name="Group 28">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30" name="Freeform: Shape 29">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72D79A5-D822-7EC0-9C02-930BECAA37D0}"/>
              </a:ext>
            </a:extLst>
          </p:cNvPr>
          <p:cNvSpPr>
            <a:spLocks noGrp="1"/>
          </p:cNvSpPr>
          <p:nvPr>
            <p:ph type="title"/>
          </p:nvPr>
        </p:nvSpPr>
        <p:spPr>
          <a:xfrm>
            <a:off x="640080" y="1243013"/>
            <a:ext cx="3855720" cy="4371974"/>
          </a:xfrm>
        </p:spPr>
        <p:txBody>
          <a:bodyPr>
            <a:normAutofit/>
          </a:bodyPr>
          <a:lstStyle/>
          <a:p>
            <a:endParaRPr lang="en-US" sz="3100" dirty="0">
              <a:solidFill>
                <a:schemeClr val="tx2"/>
              </a:solidFill>
            </a:endParaRPr>
          </a:p>
        </p:txBody>
      </p:sp>
      <p:sp>
        <p:nvSpPr>
          <p:cNvPr id="3" name="Content Placeholder 2">
            <a:extLst>
              <a:ext uri="{FF2B5EF4-FFF2-40B4-BE49-F238E27FC236}">
                <a16:creationId xmlns:a16="http://schemas.microsoft.com/office/drawing/2014/main" id="{9D997F2D-8653-FCE3-EFC9-C65C95523CB3}"/>
              </a:ext>
            </a:extLst>
          </p:cNvPr>
          <p:cNvSpPr>
            <a:spLocks noGrp="1"/>
          </p:cNvSpPr>
          <p:nvPr>
            <p:ph idx="1"/>
          </p:nvPr>
        </p:nvSpPr>
        <p:spPr>
          <a:xfrm>
            <a:off x="6172200" y="804672"/>
            <a:ext cx="5221224" cy="5230368"/>
          </a:xfrm>
        </p:spPr>
        <p:txBody>
          <a:bodyPr vert="horz" lIns="91440" tIns="45720" rIns="91440" bIns="45720" rtlCol="0" anchor="ctr">
            <a:noAutofit/>
          </a:bodyPr>
          <a:lstStyle/>
          <a:p>
            <a:r>
              <a:rPr lang="en-US" sz="1600" b="1" dirty="0">
                <a:solidFill>
                  <a:schemeClr val="tx2"/>
                </a:solidFill>
                <a:ea typeface="+mn-lt"/>
                <a:cs typeface="+mn-lt"/>
              </a:rPr>
              <a:t>Security and Intelligence Agencies</a:t>
            </a:r>
            <a:r>
              <a:rPr lang="en-US" sz="1600" dirty="0">
                <a:solidFill>
                  <a:schemeClr val="tx2"/>
                </a:solidFill>
                <a:ea typeface="+mn-lt"/>
                <a:cs typeface="+mn-lt"/>
              </a:rPr>
              <a:t>: Government agencies involved in national security, intelligence gathering, and law enforcement often utilize steganography to covertly transmit and receive sensitive information. This ensures that critical data remains protected from interception and detection by unauthorized parties.</a:t>
            </a:r>
            <a:endParaRPr lang="en-US" sz="1600" dirty="0">
              <a:solidFill>
                <a:schemeClr val="tx2"/>
              </a:solidFill>
            </a:endParaRPr>
          </a:p>
          <a:p>
            <a:r>
              <a:rPr lang="en-US" sz="1600" b="1" dirty="0">
                <a:solidFill>
                  <a:schemeClr val="tx2"/>
                </a:solidFill>
                <a:ea typeface="+mn-lt"/>
                <a:cs typeface="+mn-lt"/>
              </a:rPr>
              <a:t>Corporate Entities</a:t>
            </a:r>
            <a:r>
              <a:rPr lang="en-US" sz="1600" dirty="0">
                <a:solidFill>
                  <a:schemeClr val="tx2"/>
                </a:solidFill>
                <a:ea typeface="+mn-lt"/>
                <a:cs typeface="+mn-lt"/>
              </a:rPr>
              <a:t>: Businesses and organizations may employ steganography to secure proprietary information, trade secrets, financial data, and confidential communications. This helps in maintaining competitive advantage and protecting sensitive corporate assets from industrial espionage or unauthorized access.</a:t>
            </a:r>
            <a:endParaRPr lang="en-US" sz="1600" dirty="0">
              <a:solidFill>
                <a:schemeClr val="tx2"/>
              </a:solidFill>
            </a:endParaRPr>
          </a:p>
          <a:p>
            <a:r>
              <a:rPr lang="en-US" sz="1600" b="1" dirty="0">
                <a:solidFill>
                  <a:schemeClr val="tx2"/>
                </a:solidFill>
                <a:ea typeface="+mn-lt"/>
                <a:cs typeface="+mn-lt"/>
              </a:rPr>
              <a:t>Military Organizations</a:t>
            </a:r>
            <a:r>
              <a:rPr lang="en-US" sz="1600" dirty="0">
                <a:solidFill>
                  <a:schemeClr val="tx2"/>
                </a:solidFill>
                <a:ea typeface="+mn-lt"/>
                <a:cs typeface="+mn-lt"/>
              </a:rPr>
              <a:t>: Military units and defense contractors use steganography for secure communication in tactical operations, ensuring operational security and confidentiality of mission-critical information.</a:t>
            </a:r>
            <a:endParaRPr lang="en-US" sz="1600" dirty="0">
              <a:solidFill>
                <a:schemeClr val="tx2"/>
              </a:solidFill>
            </a:endParaRPr>
          </a:p>
          <a:p>
            <a:r>
              <a:rPr lang="en-US" sz="1600" b="1" dirty="0">
                <a:solidFill>
                  <a:schemeClr val="tx2"/>
                </a:solidFill>
                <a:ea typeface="+mn-lt"/>
                <a:cs typeface="+mn-lt"/>
              </a:rPr>
              <a:t>Journalists and Activists</a:t>
            </a:r>
            <a:r>
              <a:rPr lang="en-US" sz="1600" dirty="0">
                <a:solidFill>
                  <a:schemeClr val="tx2"/>
                </a:solidFill>
                <a:ea typeface="+mn-lt"/>
                <a:cs typeface="+mn-lt"/>
              </a:rPr>
              <a:t>: Individuals working in journalism, activism, or human rights advocacy may use steganography to securely communicate and protect the anonymity of sources or sensitive information, especially in regions with restricted freedom of speech or surveillance concerns.</a:t>
            </a:r>
            <a:endParaRPr lang="en-US" sz="1600" dirty="0">
              <a:solidFill>
                <a:schemeClr val="tx2"/>
              </a:solidFill>
            </a:endParaRPr>
          </a:p>
          <a:p>
            <a:endParaRPr lang="en-US" sz="1600" dirty="0">
              <a:solidFill>
                <a:schemeClr val="tx2"/>
              </a:solidFill>
            </a:endParaRPr>
          </a:p>
        </p:txBody>
      </p:sp>
      <p:pic>
        <p:nvPicPr>
          <p:cNvPr id="5" name="Picture 4">
            <a:extLst>
              <a:ext uri="{FF2B5EF4-FFF2-40B4-BE49-F238E27FC236}">
                <a16:creationId xmlns:a16="http://schemas.microsoft.com/office/drawing/2014/main" id="{F0861439-3F3C-EFB0-5CFD-2CCEB1BB2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371" y="562403"/>
            <a:ext cx="4669972" cy="5472637"/>
          </a:xfrm>
          <a:prstGeom prst="rect">
            <a:avLst/>
          </a:prstGeom>
        </p:spPr>
      </p:pic>
    </p:spTree>
    <p:extLst>
      <p:ext uri="{BB962C8B-B14F-4D97-AF65-F5344CB8AC3E}">
        <p14:creationId xmlns:p14="http://schemas.microsoft.com/office/powerpoint/2010/main" val="4101739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D14534-7CC0-ED01-7B0F-2D7D9916FCEC}"/>
              </a:ext>
            </a:extLst>
          </p:cNvPr>
          <p:cNvSpPr>
            <a:spLocks noGrp="1"/>
          </p:cNvSpPr>
          <p:nvPr>
            <p:ph type="title"/>
          </p:nvPr>
        </p:nvSpPr>
        <p:spPr>
          <a:xfrm>
            <a:off x="838200" y="1748452"/>
            <a:ext cx="4974771" cy="3587786"/>
          </a:xfrm>
        </p:spPr>
        <p:txBody>
          <a:bodyPr>
            <a:normAutofit/>
          </a:bodyPr>
          <a:lstStyle/>
          <a:p>
            <a:pPr algn="ctr"/>
            <a:r>
              <a:rPr lang="en-US">
                <a:solidFill>
                  <a:schemeClr val="bg1"/>
                </a:solidFill>
              </a:rPr>
              <a:t>YOUR SOLUTION AND ITS VALUE PROPOSITION</a:t>
            </a:r>
          </a:p>
        </p:txBody>
      </p:sp>
      <p:grpSp>
        <p:nvGrpSpPr>
          <p:cNvPr id="1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90" name="Freeform: Shape 189">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2"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63"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4302584F-DFB0-86DD-8A85-C73C7B386A99}"/>
              </a:ext>
            </a:extLst>
          </p:cNvPr>
          <p:cNvSpPr>
            <a:spLocks noGrp="1"/>
          </p:cNvSpPr>
          <p:nvPr>
            <p:ph idx="1"/>
          </p:nvPr>
        </p:nvSpPr>
        <p:spPr>
          <a:xfrm>
            <a:off x="6477270" y="1130846"/>
            <a:ext cx="4974771" cy="4351338"/>
          </a:xfrm>
        </p:spPr>
        <p:txBody>
          <a:bodyPr vert="horz" lIns="91440" tIns="45720" rIns="91440" bIns="45720" rtlCol="0">
            <a:normAutofit/>
          </a:bodyPr>
          <a:lstStyle/>
          <a:p>
            <a:r>
              <a:rPr lang="en-US" sz="1800" b="1">
                <a:solidFill>
                  <a:schemeClr val="bg1"/>
                </a:solidFill>
                <a:latin typeface="Times New Roman"/>
                <a:ea typeface="+mn-lt"/>
                <a:cs typeface="Times New Roman"/>
              </a:rPr>
              <a:t>Security and Stealth</a:t>
            </a:r>
            <a:r>
              <a:rPr lang="en-US" sz="1800">
                <a:solidFill>
                  <a:schemeClr val="bg1"/>
                </a:solidFill>
                <a:latin typeface="Times New Roman"/>
                <a:ea typeface="+mn-lt"/>
                <a:cs typeface="Times New Roman"/>
              </a:rPr>
              <a:t>: My solution ensures high levels of security by hiding information within the least significant bits of the cover media, making it extremely difficult for unauthorized users to detect the hidden data without the proper decryption key or algorithm.</a:t>
            </a:r>
            <a:endParaRPr lang="en-US" sz="1800">
              <a:solidFill>
                <a:schemeClr val="bg1"/>
              </a:solidFill>
            </a:endParaRPr>
          </a:p>
          <a:p>
            <a:r>
              <a:rPr lang="en-US" sz="1800" b="1">
                <a:solidFill>
                  <a:schemeClr val="bg1"/>
                </a:solidFill>
                <a:latin typeface="Times New Roman"/>
                <a:ea typeface="+mn-lt"/>
                <a:cs typeface="Times New Roman"/>
              </a:rPr>
              <a:t>Versatility</a:t>
            </a:r>
            <a:r>
              <a:rPr lang="en-US" sz="1800">
                <a:solidFill>
                  <a:schemeClr val="bg1"/>
                </a:solidFill>
                <a:latin typeface="Times New Roman"/>
                <a:ea typeface="+mn-lt"/>
                <a:cs typeface="Times New Roman"/>
              </a:rPr>
              <a:t>: It supports embedding various types of data formats (text, binary files, etc.) into different types of media files, ensuring flexibility and applicability across different use cases.</a:t>
            </a:r>
            <a:endParaRPr lang="en-US" sz="1800">
              <a:solidFill>
                <a:schemeClr val="bg1"/>
              </a:solidFill>
            </a:endParaRPr>
          </a:p>
          <a:p>
            <a:r>
              <a:rPr lang="en-US" sz="1800" b="1">
                <a:solidFill>
                  <a:schemeClr val="bg1"/>
                </a:solidFill>
                <a:latin typeface="Times New Roman"/>
                <a:ea typeface="+mn-lt"/>
                <a:cs typeface="Times New Roman"/>
              </a:rPr>
              <a:t>Efficiency</a:t>
            </a:r>
            <a:r>
              <a:rPr lang="en-US" sz="1800">
                <a:solidFill>
                  <a:schemeClr val="bg1"/>
                </a:solidFill>
                <a:latin typeface="Times New Roman"/>
                <a:ea typeface="+mn-lt"/>
                <a:cs typeface="Times New Roman"/>
              </a:rPr>
              <a:t>: The embedding process is efficient and does not significantly alter the original media file's quality or characteristics, preserving its integrity and minimizing the chances of detection.</a:t>
            </a:r>
            <a:endParaRPr lang="en-US" sz="1800">
              <a:solidFill>
                <a:schemeClr val="bg1"/>
              </a:solidFill>
            </a:endParaRPr>
          </a:p>
        </p:txBody>
      </p:sp>
    </p:spTree>
    <p:extLst>
      <p:ext uri="{BB962C8B-B14F-4D97-AF65-F5344CB8AC3E}">
        <p14:creationId xmlns:p14="http://schemas.microsoft.com/office/powerpoint/2010/main" val="3780781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F27744B-47AB-4459-8C2F-1D5EE63A3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bstract background of data">
            <a:extLst>
              <a:ext uri="{FF2B5EF4-FFF2-40B4-BE49-F238E27FC236}">
                <a16:creationId xmlns:a16="http://schemas.microsoft.com/office/drawing/2014/main" id="{B0CDD5ED-F061-80A7-8191-0DC656BBCDFF}"/>
              </a:ext>
            </a:extLst>
          </p:cNvPr>
          <p:cNvPicPr>
            <a:picLocks noChangeAspect="1"/>
          </p:cNvPicPr>
          <p:nvPr/>
        </p:nvPicPr>
        <p:blipFill rotWithShape="1">
          <a:blip r:embed="rId2"/>
          <a:srcRect l="15453" r="28237" b="-2"/>
          <a:stretch/>
        </p:blipFill>
        <p:spPr>
          <a:xfrm>
            <a:off x="1" y="10"/>
            <a:ext cx="6865165" cy="6857990"/>
          </a:xfrm>
          <a:custGeom>
            <a:avLst/>
            <a:gdLst/>
            <a:ahLst/>
            <a:cxnLst/>
            <a:rect l="l" t="t" r="r" b="b"/>
            <a:pathLst>
              <a:path w="6865165" h="6858000">
                <a:moveTo>
                  <a:pt x="0" y="0"/>
                </a:moveTo>
                <a:lnTo>
                  <a:pt x="6865165" y="0"/>
                </a:lnTo>
                <a:lnTo>
                  <a:pt x="6859621" y="22952"/>
                </a:lnTo>
                <a:cubicBezTo>
                  <a:pt x="6623056" y="1069835"/>
                  <a:pt x="6492240" y="2220824"/>
                  <a:pt x="6492240" y="3429001"/>
                </a:cubicBezTo>
                <a:cubicBezTo>
                  <a:pt x="6492240" y="4637179"/>
                  <a:pt x="6623056" y="5788167"/>
                  <a:pt x="6859621" y="6835050"/>
                </a:cubicBezTo>
                <a:lnTo>
                  <a:pt x="6865165" y="6858000"/>
                </a:lnTo>
                <a:lnTo>
                  <a:pt x="0" y="6858000"/>
                </a:lnTo>
                <a:close/>
              </a:path>
            </a:pathLst>
          </a:custGeom>
        </p:spPr>
      </p:pic>
      <p:sp useBgFill="1">
        <p:nvSpPr>
          <p:cNvPr id="37" name="Freeform: Shape 36">
            <a:extLst>
              <a:ext uri="{FF2B5EF4-FFF2-40B4-BE49-F238E27FC236}">
                <a16:creationId xmlns:a16="http://schemas.microsoft.com/office/drawing/2014/main" id="{7D266DCC-5218-4AE0-B964-6FC2EA3BD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240" y="0"/>
            <a:ext cx="5699760" cy="6858000"/>
          </a:xfrm>
          <a:custGeom>
            <a:avLst/>
            <a:gdLst>
              <a:gd name="connsiteX0" fmla="*/ 365648 w 5588548"/>
              <a:gd name="connsiteY0" fmla="*/ 0 h 6858000"/>
              <a:gd name="connsiteX1" fmla="*/ 5588548 w 5588548"/>
              <a:gd name="connsiteY1" fmla="*/ 0 h 6858000"/>
              <a:gd name="connsiteX2" fmla="*/ 5588548 w 5588548"/>
              <a:gd name="connsiteY2" fmla="*/ 6858000 h 6858000"/>
              <a:gd name="connsiteX3" fmla="*/ 365648 w 5588548"/>
              <a:gd name="connsiteY3" fmla="*/ 6858000 h 6858000"/>
              <a:gd name="connsiteX4" fmla="*/ 360213 w 5588548"/>
              <a:gd name="connsiteY4" fmla="*/ 6835050 h 6858000"/>
              <a:gd name="connsiteX5" fmla="*/ 0 w 5588548"/>
              <a:gd name="connsiteY5" fmla="*/ 3429001 h 6858000"/>
              <a:gd name="connsiteX6" fmla="*/ 360213 w 5588548"/>
              <a:gd name="connsiteY6" fmla="*/ 22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8548" h="6858000">
                <a:moveTo>
                  <a:pt x="365648" y="0"/>
                </a:moveTo>
                <a:lnTo>
                  <a:pt x="5588548" y="0"/>
                </a:lnTo>
                <a:lnTo>
                  <a:pt x="5588548" y="6858000"/>
                </a:lnTo>
                <a:lnTo>
                  <a:pt x="365648" y="6858000"/>
                </a:lnTo>
                <a:lnTo>
                  <a:pt x="360213" y="6835050"/>
                </a:lnTo>
                <a:cubicBezTo>
                  <a:pt x="128263" y="5788167"/>
                  <a:pt x="0" y="4637179"/>
                  <a:pt x="0" y="3429001"/>
                </a:cubicBezTo>
                <a:cubicBezTo>
                  <a:pt x="0" y="2220824"/>
                  <a:pt x="128263" y="1069835"/>
                  <a:pt x="360213" y="22952"/>
                </a:cubicBezTo>
                <a:close/>
              </a:path>
            </a:pathLst>
          </a:custGeom>
          <a:ln w="9525">
            <a:solidFill>
              <a:srgbClr val="EFEFEF"/>
            </a:solidFill>
          </a:ln>
          <a:effectLst>
            <a:outerShdw blurRad="50800" dist="38100" dir="10800000" algn="r"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8" name="Freeform: Shape 37">
            <a:extLst>
              <a:ext uri="{FF2B5EF4-FFF2-40B4-BE49-F238E27FC236}">
                <a16:creationId xmlns:a16="http://schemas.microsoft.com/office/drawing/2014/main" id="{973DE4F1-1583-4AE3-9696-9659D27C5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384" y="0"/>
            <a:ext cx="5690616" cy="6858000"/>
          </a:xfrm>
          <a:custGeom>
            <a:avLst/>
            <a:gdLst>
              <a:gd name="connsiteX0" fmla="*/ 372925 w 5690616"/>
              <a:gd name="connsiteY0" fmla="*/ 0 h 6858000"/>
              <a:gd name="connsiteX1" fmla="*/ 5690616 w 5690616"/>
              <a:gd name="connsiteY1" fmla="*/ 0 h 6858000"/>
              <a:gd name="connsiteX2" fmla="*/ 5690616 w 5690616"/>
              <a:gd name="connsiteY2" fmla="*/ 6858000 h 6858000"/>
              <a:gd name="connsiteX3" fmla="*/ 372925 w 5690616"/>
              <a:gd name="connsiteY3" fmla="*/ 6858000 h 6858000"/>
              <a:gd name="connsiteX4" fmla="*/ 367381 w 5690616"/>
              <a:gd name="connsiteY4" fmla="*/ 6835050 h 6858000"/>
              <a:gd name="connsiteX5" fmla="*/ 0 w 5690616"/>
              <a:gd name="connsiteY5" fmla="*/ 3429001 h 6858000"/>
              <a:gd name="connsiteX6" fmla="*/ 367381 w 5690616"/>
              <a:gd name="connsiteY6" fmla="*/ 22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0616" h="6858000">
                <a:moveTo>
                  <a:pt x="372925" y="0"/>
                </a:moveTo>
                <a:lnTo>
                  <a:pt x="5690616" y="0"/>
                </a:lnTo>
                <a:lnTo>
                  <a:pt x="5690616" y="6858000"/>
                </a:lnTo>
                <a:lnTo>
                  <a:pt x="372925" y="6858000"/>
                </a:lnTo>
                <a:lnTo>
                  <a:pt x="367381" y="6835050"/>
                </a:lnTo>
                <a:cubicBezTo>
                  <a:pt x="130816" y="5788167"/>
                  <a:pt x="0" y="4637179"/>
                  <a:pt x="0" y="3429001"/>
                </a:cubicBezTo>
                <a:cubicBezTo>
                  <a:pt x="0" y="2220824"/>
                  <a:pt x="130816" y="1069835"/>
                  <a:pt x="367381" y="22952"/>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2239"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FD3C8959-A2A1-469E-8619-82F077E33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4495" y="2182390"/>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830AD31-5A56-C5BD-3306-BEEDE0CA6538}"/>
              </a:ext>
            </a:extLst>
          </p:cNvPr>
          <p:cNvSpPr>
            <a:spLocks noGrp="1"/>
          </p:cNvSpPr>
          <p:nvPr>
            <p:ph idx="1"/>
          </p:nvPr>
        </p:nvSpPr>
        <p:spPr>
          <a:xfrm>
            <a:off x="7255563" y="2440100"/>
            <a:ext cx="4485861" cy="3834804"/>
          </a:xfrm>
        </p:spPr>
        <p:txBody>
          <a:bodyPr vert="horz" lIns="91440" tIns="45720" rIns="91440" bIns="45720" rtlCol="0" anchor="t">
            <a:normAutofit/>
          </a:bodyPr>
          <a:lstStyle/>
          <a:p>
            <a:r>
              <a:rPr lang="en-US" sz="1500" b="1">
                <a:latin typeface="Times New Roman"/>
                <a:cs typeface="Times New Roman"/>
              </a:rPr>
              <a:t>Robustness</a:t>
            </a:r>
            <a:r>
              <a:rPr lang="en-US" sz="1500">
                <a:latin typeface="Times New Roman"/>
                <a:cs typeface="Times New Roman"/>
              </a:rPr>
              <a:t>: The hidden data remains intact even after typical modifications to the media file, such as compression, resizing, or format conversion, ensuring robustness against unintentional alterations.</a:t>
            </a:r>
          </a:p>
          <a:p>
            <a:r>
              <a:rPr lang="en-US" sz="1500" b="1">
                <a:latin typeface="Times New Roman"/>
                <a:cs typeface="Times New Roman"/>
              </a:rPr>
              <a:t>Accessibility</a:t>
            </a:r>
            <a:r>
              <a:rPr lang="en-US" sz="1500">
                <a:latin typeface="Times New Roman"/>
                <a:cs typeface="Times New Roman"/>
              </a:rPr>
              <a:t>: The solution includes easy-to-use tools or APIs that allow users to encode and decode hidden messages with minimal effort, making it accessible to both technical and non-technical users.</a:t>
            </a:r>
          </a:p>
          <a:p>
            <a:r>
              <a:rPr lang="en-US" sz="1500" b="1">
                <a:latin typeface="Times New Roman"/>
                <a:cs typeface="Times New Roman"/>
              </a:rPr>
              <a:t>Scalability</a:t>
            </a:r>
            <a:r>
              <a:rPr lang="en-US" sz="1500">
                <a:latin typeface="Times New Roman"/>
                <a:cs typeface="Times New Roman"/>
              </a:rPr>
              <a:t>: It can handle large volumes of data efficiently, suitable for applications ranging from secure communication and data storage to digital watermarking and intellectual property protection.</a:t>
            </a:r>
          </a:p>
          <a:p>
            <a:endParaRPr lang="en-US" sz="1500">
              <a:latin typeface="Arial"/>
              <a:cs typeface="Arial"/>
            </a:endParaRPr>
          </a:p>
          <a:p>
            <a:pPr marL="0" indent="0">
              <a:buNone/>
            </a:pPr>
            <a:endParaRPr lang="en-US" sz="1500"/>
          </a:p>
        </p:txBody>
      </p:sp>
    </p:spTree>
    <p:extLst>
      <p:ext uri="{BB962C8B-B14F-4D97-AF65-F5344CB8AC3E}">
        <p14:creationId xmlns:p14="http://schemas.microsoft.com/office/powerpoint/2010/main" val="1753029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financial graph">
            <a:extLst>
              <a:ext uri="{FF2B5EF4-FFF2-40B4-BE49-F238E27FC236}">
                <a16:creationId xmlns:a16="http://schemas.microsoft.com/office/drawing/2014/main" id="{F3E2E138-4647-2844-E1C6-44A1B5481AEE}"/>
              </a:ext>
            </a:extLst>
          </p:cNvPr>
          <p:cNvPicPr>
            <a:picLocks noChangeAspect="1"/>
          </p:cNvPicPr>
          <p:nvPr/>
        </p:nvPicPr>
        <p:blipFill rotWithShape="1">
          <a:blip r:embed="rId2"/>
          <a:srcRect l="34283" r="15774" b="-2"/>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5F347B-6064-2D38-E6CF-CA0A983732BE}"/>
              </a:ext>
            </a:extLst>
          </p:cNvPr>
          <p:cNvSpPr>
            <a:spLocks noGrp="1"/>
          </p:cNvSpPr>
          <p:nvPr>
            <p:ph type="title"/>
          </p:nvPr>
        </p:nvSpPr>
        <p:spPr>
          <a:xfrm>
            <a:off x="761801" y="328512"/>
            <a:ext cx="4778387" cy="1628970"/>
          </a:xfrm>
        </p:spPr>
        <p:txBody>
          <a:bodyPr anchor="ctr">
            <a:normAutofit/>
          </a:bodyPr>
          <a:lstStyle/>
          <a:p>
            <a:r>
              <a:rPr lang="en-US" sz="3400"/>
              <a:t>HOW DID YOU COSTIMIZE THE PROJECT AND MAKE IT YOUR OWN</a:t>
            </a:r>
          </a:p>
        </p:txBody>
      </p:sp>
      <p:sp>
        <p:nvSpPr>
          <p:cNvPr id="3" name="Content Placeholder 2">
            <a:extLst>
              <a:ext uri="{FF2B5EF4-FFF2-40B4-BE49-F238E27FC236}">
                <a16:creationId xmlns:a16="http://schemas.microsoft.com/office/drawing/2014/main" id="{29B5B202-DAFE-ADCC-AE02-70B40C4184E8}"/>
              </a:ext>
            </a:extLst>
          </p:cNvPr>
          <p:cNvSpPr>
            <a:spLocks noGrp="1"/>
          </p:cNvSpPr>
          <p:nvPr>
            <p:ph idx="1"/>
          </p:nvPr>
        </p:nvSpPr>
        <p:spPr>
          <a:xfrm>
            <a:off x="761801" y="2884929"/>
            <a:ext cx="4659756" cy="3374137"/>
          </a:xfrm>
        </p:spPr>
        <p:txBody>
          <a:bodyPr vert="horz" lIns="91440" tIns="45720" rIns="91440" bIns="45720" rtlCol="0" anchor="ctr">
            <a:normAutofit/>
          </a:bodyPr>
          <a:lstStyle/>
          <a:p>
            <a:r>
              <a:rPr lang="en-US" sz="1400" b="1">
                <a:latin typeface="Times New Roman"/>
                <a:ea typeface="+mn-lt"/>
                <a:cs typeface="+mn-lt"/>
              </a:rPr>
              <a:t>Algorithm Selection and Enhancement</a:t>
            </a:r>
            <a:r>
              <a:rPr lang="en-US" sz="1400">
                <a:latin typeface="Times New Roman"/>
                <a:ea typeface="+mn-lt"/>
                <a:cs typeface="+mn-lt"/>
              </a:rPr>
              <a:t>: I would carefully select and possibly enhance steganographic algorithms to ensure they meet modern security standards while optimizing them for efficiency and robustness. This might involve implementing newer algorithms or improving existing ones to handle larger data payloads or to be more resistant to statistical analysis.</a:t>
            </a:r>
          </a:p>
          <a:p>
            <a:r>
              <a:rPr lang="en-US" sz="1400" b="1">
                <a:latin typeface="Times New Roman"/>
                <a:ea typeface="+mn-lt"/>
                <a:cs typeface="+mn-lt"/>
              </a:rPr>
              <a:t>User Interface and Experience</a:t>
            </a:r>
            <a:r>
              <a:rPr lang="en-US" sz="1400">
                <a:latin typeface="Times New Roman"/>
                <a:ea typeface="+mn-lt"/>
                <a:cs typeface="+mn-lt"/>
              </a:rPr>
              <a:t>: Designing an intuitive and user-friendly interface is crucial. I would customize the user interface to make the embedding and extraction processes straightforward, possibly integrating drag-and-drop functionality, progress indicators, and clear instructions to enhance usability.</a:t>
            </a:r>
          </a:p>
          <a:p>
            <a:endParaRPr lang="en-US" sz="1400">
              <a:latin typeface="Times New Roman"/>
              <a:cs typeface="Times New Roman"/>
            </a:endParaRPr>
          </a:p>
        </p:txBody>
      </p:sp>
    </p:spTree>
    <p:extLst>
      <p:ext uri="{BB962C8B-B14F-4D97-AF65-F5344CB8AC3E}">
        <p14:creationId xmlns:p14="http://schemas.microsoft.com/office/powerpoint/2010/main" val="3568806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CBC88-777E-A3F6-FEC6-5C1FB827308C}"/>
              </a:ext>
            </a:extLst>
          </p:cNvPr>
          <p:cNvSpPr>
            <a:spLocks noGrp="1"/>
          </p:cNvSpPr>
          <p:nvPr>
            <p:ph idx="1"/>
          </p:nvPr>
        </p:nvSpPr>
        <p:spPr>
          <a:xfrm>
            <a:off x="761800" y="2470244"/>
            <a:ext cx="5334197" cy="3769835"/>
          </a:xfrm>
        </p:spPr>
        <p:txBody>
          <a:bodyPr vert="horz" lIns="91440" tIns="45720" rIns="91440" bIns="45720" rtlCol="0" anchor="ctr">
            <a:normAutofit/>
          </a:bodyPr>
          <a:lstStyle/>
          <a:p>
            <a:r>
              <a:rPr lang="en-US" sz="1100" b="1">
                <a:latin typeface="Times New Roman"/>
                <a:cs typeface="Times New Roman"/>
              </a:rPr>
              <a:t>Integration of Security Measures</a:t>
            </a:r>
            <a:r>
              <a:rPr lang="en-US" sz="1100">
                <a:latin typeface="Times New Roman"/>
                <a:cs typeface="Times New Roman"/>
              </a:rPr>
              <a:t>: Apart from embedding data, ensuring the security of the embedded information is paramount. I would integrate strong encryption techniques (like AES) for encrypting the data before embedding it, ensuring that even if the carrier file is compromised, the embedded information remains secure.</a:t>
            </a:r>
          </a:p>
          <a:p>
            <a:r>
              <a:rPr lang="en-US" sz="1100" b="1">
                <a:latin typeface="Times New Roman"/>
                <a:cs typeface="Times New Roman"/>
              </a:rPr>
              <a:t>Performance Optimization</a:t>
            </a:r>
            <a:r>
              <a:rPr lang="en-US" sz="1100">
                <a:latin typeface="Times New Roman"/>
                <a:cs typeface="Times New Roman"/>
              </a:rPr>
              <a:t>: Optimizing the performance of the steganography operations is essential for real-world usability. This could involve minimizing computational overhead during embedding and extraction, optimizing memory usage, and ensuring that the process runs efficiently on various hardware configurations.</a:t>
            </a:r>
          </a:p>
          <a:p>
            <a:r>
              <a:rPr lang="en-US" sz="1100" b="1">
                <a:latin typeface="Times New Roman"/>
                <a:cs typeface="Times New Roman"/>
              </a:rPr>
              <a:t>Customization and Extensibility</a:t>
            </a:r>
            <a:r>
              <a:rPr lang="en-US" sz="1100">
                <a:latin typeface="Times New Roman"/>
                <a:cs typeface="Times New Roman"/>
              </a:rPr>
              <a:t>: Providing options for customization allows users to tailor the steganography process to their specific needs. This might include adjustable parameters for embedding density (how much data to embed relative to the cover media), support for different file formats, and the ability to choose different embedding algorithms depending on the desired level of security versus invisibility.</a:t>
            </a:r>
          </a:p>
          <a:p>
            <a:r>
              <a:rPr lang="en-US" sz="1100" b="1">
                <a:latin typeface="Times New Roman"/>
                <a:cs typeface="Times New Roman"/>
              </a:rPr>
              <a:t>Documentation and Support</a:t>
            </a:r>
            <a:r>
              <a:rPr lang="en-US" sz="1100">
                <a:latin typeface="Times New Roman"/>
                <a:cs typeface="Times New Roman"/>
              </a:rPr>
              <a:t>: Clear documentation and responsive support channels are crucial for users to understand and effectively use the steganography tool. Customizing the documentation to include detailed examples, FAQs, and troubleshooting tips would enhance user confidence and satisfaction.</a:t>
            </a:r>
          </a:p>
          <a:p>
            <a:r>
              <a:rPr lang="en-US" sz="1100" b="1">
                <a:latin typeface="Times New Roman"/>
                <a:cs typeface="Times New Roman"/>
              </a:rPr>
              <a:t>Testing and Validation</a:t>
            </a:r>
            <a:r>
              <a:rPr lang="en-US" sz="1100">
                <a:latin typeface="Times New Roman"/>
                <a:cs typeface="Times New Roman"/>
              </a:rPr>
              <a:t>: Rigorous testing and validation are essential to ensure the reliability and security of the steganography solution. Customizing the testing process to include comprehensive test cases, security audits, and performance benchmarks would validate the effectiveness of the solution.</a:t>
            </a:r>
          </a:p>
          <a:p>
            <a:endParaRPr lang="en-US" sz="1100"/>
          </a:p>
        </p:txBody>
      </p:sp>
      <p:pic>
        <p:nvPicPr>
          <p:cNvPr id="5" name="Picture 4" descr="Digital padlock art">
            <a:extLst>
              <a:ext uri="{FF2B5EF4-FFF2-40B4-BE49-F238E27FC236}">
                <a16:creationId xmlns:a16="http://schemas.microsoft.com/office/drawing/2014/main" id="{4A611C4B-5764-800E-3FA1-33FDE50226DF}"/>
              </a:ext>
            </a:extLst>
          </p:cNvPr>
          <p:cNvPicPr>
            <a:picLocks noChangeAspect="1"/>
          </p:cNvPicPr>
          <p:nvPr/>
        </p:nvPicPr>
        <p:blipFill rotWithShape="1">
          <a:blip r:embed="rId2"/>
          <a:srcRect l="3731" r="39163"/>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430859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53</TotalTime>
  <Words>1454</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Arial</vt:lpstr>
      <vt:lpstr>Calibri</vt:lpstr>
      <vt:lpstr>Times New Roman</vt:lpstr>
      <vt:lpstr>office theme</vt:lpstr>
      <vt:lpstr>STUDENT DETAILS</vt:lpstr>
      <vt:lpstr>STEGANOGRAPHY</vt:lpstr>
      <vt:lpstr>STEGANOGRAPHY AGENDA</vt:lpstr>
      <vt:lpstr>PROJECT OVERVIEW</vt:lpstr>
      <vt:lpstr>PowerPoint Presentation</vt:lpstr>
      <vt:lpstr>YOUR SOLUTION AND ITS VALUE PROPOSITION</vt:lpstr>
      <vt:lpstr>PowerPoint Presentation</vt:lpstr>
      <vt:lpstr>HOW DID YOU COSTIMIZE THE PROJECT AND MAKE IT YOUR OWN</vt:lpstr>
      <vt:lpstr>PowerPoint Presentation</vt:lpstr>
      <vt:lpstr>MODELING</vt:lpstr>
      <vt:lpstr>TYPES OF STEGANOGRAPHY</vt:lpstr>
      <vt:lpstr>RESULT</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Gouse Shaik</dc:creator>
  <cp:lastModifiedBy>YARAMAKULA KARTHIK REDDY</cp:lastModifiedBy>
  <cp:revision>60</cp:revision>
  <dcterms:created xsi:type="dcterms:W3CDTF">2024-07-08T10:01:29Z</dcterms:created>
  <dcterms:modified xsi:type="dcterms:W3CDTF">2024-07-21T13:13:44Z</dcterms:modified>
</cp:coreProperties>
</file>