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64">
          <p15:clr>
            <a:srgbClr val="9AA0A6"/>
          </p15:clr>
        </p15:guide>
        <p15:guide id="2" pos="3840">
          <p15:clr>
            <a:srgbClr val="9AA0A6"/>
          </p15:clr>
        </p15:guide>
      </p15:sldGuideLst>
    </p:ext>
    <p:ext uri="http://customooxmlschemas.google.com/">
      <go:slidesCustomData xmlns:go="http://customooxmlschemas.google.com/" r:id="rId11" roundtripDataSignature="AMtx7mh156b4SGg+qiZpdjtD0HFPywXR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64"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9b1a65cad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59b1a65cad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bf4bcb015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5bf4bcb01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0" name="Shape 50"/>
        <p:cNvGrpSpPr/>
        <p:nvPr/>
      </p:nvGrpSpPr>
      <p:grpSpPr>
        <a:xfrm>
          <a:off x="0" y="0"/>
          <a:ext cx="0" cy="0"/>
          <a:chOff x="0" y="0"/>
          <a:chExt cx="0" cy="0"/>
        </a:xfrm>
      </p:grpSpPr>
      <p:sp>
        <p:nvSpPr>
          <p:cNvPr id="51" name="Google Shape;51;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3" name="Google Shape;53;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4" name="Google Shape;5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7" name="Shape 57"/>
        <p:cNvGrpSpPr/>
        <p:nvPr/>
      </p:nvGrpSpPr>
      <p:grpSpPr>
        <a:xfrm>
          <a:off x="0" y="0"/>
          <a:ext cx="0" cy="0"/>
          <a:chOff x="0" y="0"/>
          <a:chExt cx="0" cy="0"/>
        </a:xfrm>
      </p:grpSpPr>
      <p:sp>
        <p:nvSpPr>
          <p:cNvPr id="58" name="Google Shape;58;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0" name="Google Shape;60;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4" name="Shape 64"/>
        <p:cNvGrpSpPr/>
        <p:nvPr/>
      </p:nvGrpSpPr>
      <p:grpSpPr>
        <a:xfrm>
          <a:off x="0" y="0"/>
          <a:ext cx="0" cy="0"/>
          <a:chOff x="0" y="0"/>
          <a:chExt cx="0" cy="0"/>
        </a:xfrm>
      </p:grpSpPr>
      <p:sp>
        <p:nvSpPr>
          <p:cNvPr id="65" name="Google Shape;6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9" name="Shape 79"/>
        <p:cNvGrpSpPr/>
        <p:nvPr/>
      </p:nvGrpSpPr>
      <p:grpSpPr>
        <a:xfrm>
          <a:off x="0" y="0"/>
          <a:ext cx="0" cy="0"/>
          <a:chOff x="0" y="0"/>
          <a:chExt cx="0" cy="0"/>
        </a:xfrm>
      </p:grpSpPr>
      <p:sp>
        <p:nvSpPr>
          <p:cNvPr id="80" name="Google Shape;80;p1"/>
          <p:cNvSpPr txBox="1"/>
          <p:nvPr/>
        </p:nvSpPr>
        <p:spPr>
          <a:xfrm>
            <a:off x="1569600" y="5273700"/>
            <a:ext cx="10622400" cy="997200"/>
          </a:xfrm>
          <a:prstGeom prst="rect">
            <a:avLst/>
          </a:prstGeom>
          <a:solidFill>
            <a:schemeClr val="accent1"/>
          </a:solidFill>
          <a:ln>
            <a:noFill/>
          </a:ln>
        </p:spPr>
        <p:txBody>
          <a:bodyPr anchorCtr="0" anchor="b" bIns="45700" lIns="91425" spcFirstLastPara="1" rIns="91425" wrap="square" tIns="45700">
            <a:noAutofit/>
          </a:bodyPr>
          <a:lstStyle/>
          <a:p>
            <a:pPr indent="0" lvl="0" marL="0" marR="0" rtl="0" algn="r">
              <a:lnSpc>
                <a:spcPct val="90000"/>
              </a:lnSpc>
              <a:spcBef>
                <a:spcPts val="0"/>
              </a:spcBef>
              <a:spcAft>
                <a:spcPts val="0"/>
              </a:spcAft>
              <a:buNone/>
            </a:pPr>
            <a:r>
              <a:rPr b="1" i="0" lang="en-US" sz="2000" u="none" cap="none" strike="noStrike">
                <a:solidFill>
                  <a:schemeClr val="lt1"/>
                </a:solidFill>
                <a:latin typeface="Roboto"/>
                <a:ea typeface="Roboto"/>
                <a:cs typeface="Roboto"/>
                <a:sym typeface="Roboto"/>
              </a:rPr>
              <a:t>Gaston Alvarado · Jeremy Halek · Yevgeniy Khmelnitskiy · Robert Rua ·  Anthony Uhuegbue</a:t>
            </a:r>
            <a:r>
              <a:rPr b="1" i="0" lang="en-US" sz="2400" u="none" cap="none" strike="noStrike">
                <a:solidFill>
                  <a:schemeClr val="lt1"/>
                </a:solidFill>
                <a:latin typeface="Roboto"/>
                <a:ea typeface="Roboto"/>
                <a:cs typeface="Roboto"/>
                <a:sym typeface="Roboto"/>
              </a:rPr>
              <a:t> </a:t>
            </a:r>
            <a:endParaRPr i="0" sz="2400" u="none" cap="none" strike="noStrike">
              <a:solidFill>
                <a:srgbClr val="000000"/>
              </a:solidFill>
              <a:latin typeface="Roboto"/>
              <a:ea typeface="Roboto"/>
              <a:cs typeface="Roboto"/>
              <a:sym typeface="Roboto"/>
            </a:endParaRPr>
          </a:p>
          <a:p>
            <a:pPr indent="0" lvl="0" marL="0" marR="0" rtl="0" algn="r">
              <a:lnSpc>
                <a:spcPct val="90000"/>
              </a:lnSpc>
              <a:spcBef>
                <a:spcPts val="0"/>
              </a:spcBef>
              <a:spcAft>
                <a:spcPts val="0"/>
              </a:spcAft>
              <a:buNone/>
            </a:pPr>
            <a:r>
              <a:t/>
            </a:r>
            <a:endParaRPr b="1" i="0" sz="2400" u="none" cap="none" strike="noStrike">
              <a:solidFill>
                <a:schemeClr val="lt1"/>
              </a:solidFill>
              <a:latin typeface="Calibri"/>
              <a:ea typeface="Calibri"/>
              <a:cs typeface="Calibri"/>
              <a:sym typeface="Calibri"/>
            </a:endParaRPr>
          </a:p>
        </p:txBody>
      </p:sp>
      <p:pic>
        <p:nvPicPr>
          <p:cNvPr id="81" name="Google Shape;81;p1"/>
          <p:cNvPicPr preferRelativeResize="0"/>
          <p:nvPr/>
        </p:nvPicPr>
        <p:blipFill rotWithShape="1">
          <a:blip r:embed="rId3">
            <a:alphaModFix/>
          </a:blip>
          <a:srcRect b="0" l="0" r="0" t="0"/>
          <a:stretch/>
        </p:blipFill>
        <p:spPr>
          <a:xfrm>
            <a:off x="427179" y="1047243"/>
            <a:ext cx="4924996" cy="3271347"/>
          </a:xfrm>
          <a:prstGeom prst="rect">
            <a:avLst/>
          </a:prstGeom>
          <a:noFill/>
          <a:ln>
            <a:noFill/>
          </a:ln>
        </p:spPr>
      </p:pic>
      <p:sp>
        <p:nvSpPr>
          <p:cNvPr id="82" name="Google Shape;82;p1"/>
          <p:cNvSpPr txBox="1"/>
          <p:nvPr/>
        </p:nvSpPr>
        <p:spPr>
          <a:xfrm>
            <a:off x="6096000" y="0"/>
            <a:ext cx="6096000" cy="3593400"/>
          </a:xfrm>
          <a:prstGeom prst="rect">
            <a:avLst/>
          </a:prstGeom>
          <a:solidFill>
            <a:srgbClr val="C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700">
              <a:solidFill>
                <a:schemeClr val="lt1"/>
              </a:solidFill>
              <a:latin typeface="Roboto"/>
              <a:ea typeface="Roboto"/>
              <a:cs typeface="Roboto"/>
              <a:sym typeface="Roboto"/>
            </a:endParaRPr>
          </a:p>
          <a:p>
            <a:pPr indent="0" lvl="0" marL="0" rtl="0" algn="r">
              <a:spcBef>
                <a:spcPts val="0"/>
              </a:spcBef>
              <a:spcAft>
                <a:spcPts val="0"/>
              </a:spcAft>
              <a:buNone/>
            </a:pPr>
            <a:r>
              <a:t/>
            </a:r>
            <a:endParaRPr b="1" sz="4800">
              <a:solidFill>
                <a:schemeClr val="lt1"/>
              </a:solidFill>
              <a:latin typeface="Roboto"/>
              <a:ea typeface="Roboto"/>
              <a:cs typeface="Roboto"/>
              <a:sym typeface="Roboto"/>
            </a:endParaRPr>
          </a:p>
          <a:p>
            <a:pPr indent="0" lvl="0" marL="0" rtl="0" algn="r">
              <a:spcBef>
                <a:spcPts val="0"/>
              </a:spcBef>
              <a:spcAft>
                <a:spcPts val="0"/>
              </a:spcAft>
              <a:buNone/>
            </a:pPr>
            <a:r>
              <a:t/>
            </a:r>
            <a:endParaRPr b="1" sz="4800">
              <a:solidFill>
                <a:schemeClr val="lt1"/>
              </a:solidFill>
              <a:latin typeface="Roboto"/>
              <a:ea typeface="Roboto"/>
              <a:cs typeface="Roboto"/>
              <a:sym typeface="Roboto"/>
            </a:endParaRPr>
          </a:p>
          <a:p>
            <a:pPr indent="0" lvl="0" marL="0" rtl="0" algn="r">
              <a:spcBef>
                <a:spcPts val="0"/>
              </a:spcBef>
              <a:spcAft>
                <a:spcPts val="0"/>
              </a:spcAft>
              <a:buNone/>
            </a:pPr>
            <a:r>
              <a:t/>
            </a:r>
            <a:endParaRPr b="1" sz="6000">
              <a:solidFill>
                <a:schemeClr val="lt1"/>
              </a:solidFill>
              <a:latin typeface="Roboto"/>
              <a:ea typeface="Roboto"/>
              <a:cs typeface="Roboto"/>
              <a:sym typeface="Roboto"/>
            </a:endParaRPr>
          </a:p>
          <a:p>
            <a:pPr indent="0" lvl="0" marL="0" rtl="0" algn="r">
              <a:spcBef>
                <a:spcPts val="0"/>
              </a:spcBef>
              <a:spcAft>
                <a:spcPts val="0"/>
              </a:spcAft>
              <a:buNone/>
            </a:pPr>
            <a:r>
              <a:rPr b="1" lang="en-US" sz="6000">
                <a:solidFill>
                  <a:schemeClr val="lt1"/>
                </a:solidFill>
                <a:latin typeface="Roboto"/>
                <a:ea typeface="Roboto"/>
                <a:cs typeface="Roboto"/>
                <a:sym typeface="Roboto"/>
              </a:rPr>
              <a:t>Guns &amp; Games</a:t>
            </a:r>
            <a:r>
              <a:rPr b="1" lang="en-US" sz="4800">
                <a:solidFill>
                  <a:schemeClr val="lt1"/>
                </a:solidFill>
                <a:latin typeface="Roboto"/>
                <a:ea typeface="Roboto"/>
                <a:cs typeface="Roboto"/>
                <a:sym typeface="Roboto"/>
              </a:rPr>
              <a:t> </a:t>
            </a:r>
            <a:r>
              <a:rPr lang="en-US" sz="4800">
                <a:latin typeface="Roboto"/>
                <a:ea typeface="Roboto"/>
                <a:cs typeface="Roboto"/>
                <a:sym typeface="Roboto"/>
              </a:rPr>
              <a:t> </a:t>
            </a:r>
            <a:endParaRPr sz="4800">
              <a:latin typeface="Roboto"/>
              <a:ea typeface="Roboto"/>
              <a:cs typeface="Roboto"/>
              <a:sym typeface="Roboto"/>
            </a:endParaRPr>
          </a:p>
        </p:txBody>
      </p:sp>
      <p:sp>
        <p:nvSpPr>
          <p:cNvPr id="83" name="Google Shape;83;p1"/>
          <p:cNvSpPr txBox="1"/>
          <p:nvPr/>
        </p:nvSpPr>
        <p:spPr>
          <a:xfrm>
            <a:off x="4833250" y="3593450"/>
            <a:ext cx="7358700" cy="1650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r">
              <a:spcBef>
                <a:spcPts val="0"/>
              </a:spcBef>
              <a:spcAft>
                <a:spcPts val="0"/>
              </a:spcAft>
              <a:buNone/>
            </a:pPr>
            <a:r>
              <a:t/>
            </a:r>
            <a:endParaRPr b="1" sz="2400">
              <a:latin typeface="Calibri"/>
              <a:ea typeface="Calibri"/>
              <a:cs typeface="Calibri"/>
              <a:sym typeface="Calibri"/>
            </a:endParaRPr>
          </a:p>
          <a:p>
            <a:pPr indent="0" lvl="0" marL="0" rtl="0" algn="r">
              <a:spcBef>
                <a:spcPts val="0"/>
              </a:spcBef>
              <a:spcAft>
                <a:spcPts val="0"/>
              </a:spcAft>
              <a:buNone/>
            </a:pPr>
            <a:r>
              <a:rPr b="1" lang="en-US" sz="3000">
                <a:latin typeface="Calibri"/>
                <a:ea typeface="Calibri"/>
                <a:cs typeface="Calibri"/>
                <a:sym typeface="Calibri"/>
              </a:rPr>
              <a:t>Gun Violence &amp; Video Game Sales in America</a:t>
            </a:r>
            <a:endParaRPr b="1" sz="3000">
              <a:latin typeface="Calibri"/>
              <a:ea typeface="Calibri"/>
              <a:cs typeface="Calibri"/>
              <a:sym typeface="Calibri"/>
            </a:endParaRPr>
          </a:p>
          <a:p>
            <a:pPr indent="0" lvl="0" marL="0" rtl="0" algn="r">
              <a:spcBef>
                <a:spcPts val="0"/>
              </a:spcBef>
              <a:spcAft>
                <a:spcPts val="0"/>
              </a:spcAft>
              <a:buNone/>
            </a:pPr>
            <a:r>
              <a:t/>
            </a:r>
            <a:endParaRPr b="1" sz="2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2"/>
          <p:cNvSpPr txBox="1"/>
          <p:nvPr>
            <p:ph type="title"/>
          </p:nvPr>
        </p:nvSpPr>
        <p:spPr>
          <a:xfrm>
            <a:off x="0" y="0"/>
            <a:ext cx="12192000" cy="1140900"/>
          </a:xfrm>
          <a:prstGeom prst="rect">
            <a:avLst/>
          </a:prstGeom>
          <a:solidFill>
            <a:srgbClr val="C00000"/>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a:solidFill>
                  <a:srgbClr val="FFFFFF"/>
                </a:solidFill>
                <a:latin typeface="Roboto"/>
                <a:ea typeface="Roboto"/>
                <a:cs typeface="Roboto"/>
                <a:sym typeface="Roboto"/>
              </a:rPr>
              <a:t>THEME</a:t>
            </a:r>
            <a:endParaRPr b="1">
              <a:solidFill>
                <a:srgbClr val="FFFFFF"/>
              </a:solidFill>
              <a:latin typeface="Roboto"/>
              <a:ea typeface="Roboto"/>
              <a:cs typeface="Roboto"/>
              <a:sym typeface="Roboto"/>
            </a:endParaRPr>
          </a:p>
        </p:txBody>
      </p:sp>
      <p:sp>
        <p:nvSpPr>
          <p:cNvPr id="89" name="Google Shape;89;p2"/>
          <p:cNvSpPr/>
          <p:nvPr/>
        </p:nvSpPr>
        <p:spPr>
          <a:xfrm>
            <a:off x="469900" y="1683400"/>
            <a:ext cx="6486000" cy="46023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t/>
            </a:r>
            <a:endParaRPr sz="24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Roboto"/>
                <a:ea typeface="Roboto"/>
                <a:cs typeface="Roboto"/>
                <a:sym typeface="Roboto"/>
              </a:rPr>
              <a:t>Our goal for this project is to understand whether or not there are possible relationships between gun violence and sales of violent video games in the United States. We hypothesize that as sales and players of violent video games are increasing, so too is gun violence. </a:t>
            </a:r>
            <a:endParaRPr sz="2400">
              <a:solidFill>
                <a:schemeClr val="dk1"/>
              </a:solidFill>
              <a:latin typeface="Roboto"/>
              <a:ea typeface="Roboto"/>
              <a:cs typeface="Roboto"/>
              <a:sym typeface="Roboto"/>
            </a:endParaRPr>
          </a:p>
        </p:txBody>
      </p:sp>
      <p:pic>
        <p:nvPicPr>
          <p:cNvPr id="90" name="Google Shape;90;p2"/>
          <p:cNvPicPr preferRelativeResize="0"/>
          <p:nvPr/>
        </p:nvPicPr>
        <p:blipFill>
          <a:blip r:embed="rId3">
            <a:alphaModFix/>
          </a:blip>
          <a:stretch>
            <a:fillRect/>
          </a:stretch>
        </p:blipFill>
        <p:spPr>
          <a:xfrm>
            <a:off x="7288125" y="2147950"/>
            <a:ext cx="4506550" cy="2890995"/>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g59b1a65cad_0_2"/>
          <p:cNvSpPr txBox="1"/>
          <p:nvPr>
            <p:ph type="title"/>
          </p:nvPr>
        </p:nvSpPr>
        <p:spPr>
          <a:xfrm>
            <a:off x="0" y="-15875"/>
            <a:ext cx="12192000" cy="1140900"/>
          </a:xfrm>
          <a:prstGeom prst="rect">
            <a:avLst/>
          </a:prstGeom>
          <a:solidFill>
            <a:srgbClr val="C00000"/>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a:solidFill>
                  <a:srgbClr val="FFFFFF"/>
                </a:solidFill>
                <a:latin typeface="Roboto"/>
                <a:ea typeface="Roboto"/>
                <a:cs typeface="Roboto"/>
                <a:sym typeface="Roboto"/>
              </a:rPr>
              <a:t>TECHNOLOGIES</a:t>
            </a:r>
            <a:endParaRPr b="1">
              <a:solidFill>
                <a:srgbClr val="FFFFFF"/>
              </a:solidFill>
              <a:latin typeface="Roboto"/>
              <a:ea typeface="Roboto"/>
              <a:cs typeface="Roboto"/>
              <a:sym typeface="Roboto"/>
            </a:endParaRPr>
          </a:p>
        </p:txBody>
      </p:sp>
      <p:sp>
        <p:nvSpPr>
          <p:cNvPr id="96" name="Google Shape;96;g59b1a65cad_0_2"/>
          <p:cNvSpPr/>
          <p:nvPr/>
        </p:nvSpPr>
        <p:spPr>
          <a:xfrm>
            <a:off x="1823800" y="2030550"/>
            <a:ext cx="36570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t/>
            </a:r>
            <a:endParaRPr sz="18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18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Data Retrieval &amp; Cleaning </a:t>
            </a:r>
            <a:endParaRPr sz="2000">
              <a:solidFill>
                <a:schemeClr val="dk1"/>
              </a:solidFill>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Python / Pandas </a:t>
            </a:r>
            <a:endParaRPr sz="2000">
              <a:solidFill>
                <a:schemeClr val="dk1"/>
              </a:solidFill>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CSV</a:t>
            </a:r>
            <a:endParaRPr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Data Storage</a:t>
            </a:r>
            <a:endParaRPr sz="2000">
              <a:solidFill>
                <a:schemeClr val="dk1"/>
              </a:solidFill>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MySQL</a:t>
            </a:r>
            <a:endParaRPr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Server</a:t>
            </a:r>
            <a:endParaRPr sz="2000">
              <a:solidFill>
                <a:schemeClr val="dk1"/>
              </a:solidFill>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Flask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0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97" name="Google Shape;97;g59b1a65cad_0_2"/>
          <p:cNvSpPr/>
          <p:nvPr/>
        </p:nvSpPr>
        <p:spPr>
          <a:xfrm>
            <a:off x="6748875" y="2030550"/>
            <a:ext cx="34857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Client  Side</a:t>
            </a:r>
            <a:endParaRPr sz="2000">
              <a:solidFill>
                <a:schemeClr val="dk1"/>
              </a:solidFill>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HTML/CSS</a:t>
            </a:r>
            <a:endParaRPr sz="2000">
              <a:solidFill>
                <a:schemeClr val="dk1"/>
              </a:solidFill>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Bootstrap</a:t>
            </a:r>
            <a:endParaRPr sz="2000">
              <a:solidFill>
                <a:schemeClr val="dk1"/>
              </a:solidFill>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Javascript </a:t>
            </a:r>
            <a:endParaRPr sz="2000">
              <a:solidFill>
                <a:schemeClr val="dk1"/>
              </a:solidFill>
              <a:latin typeface="Roboto"/>
              <a:ea typeface="Roboto"/>
              <a:cs typeface="Roboto"/>
              <a:sym typeface="Roboto"/>
            </a:endParaRPr>
          </a:p>
          <a:p>
            <a:pPr indent="-355600" lvl="2" marL="13716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D3</a:t>
            </a:r>
            <a:endParaRPr sz="2000">
              <a:solidFill>
                <a:schemeClr val="dk1"/>
              </a:solidFill>
              <a:latin typeface="Roboto"/>
              <a:ea typeface="Roboto"/>
              <a:cs typeface="Roboto"/>
              <a:sym typeface="Roboto"/>
            </a:endParaRPr>
          </a:p>
          <a:p>
            <a:pPr indent="-355600" lvl="2" marL="13716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C3</a:t>
            </a:r>
            <a:endParaRPr sz="2000">
              <a:solidFill>
                <a:schemeClr val="dk1"/>
              </a:solidFill>
              <a:latin typeface="Roboto"/>
              <a:ea typeface="Roboto"/>
              <a:cs typeface="Roboto"/>
              <a:sym typeface="Roboto"/>
            </a:endParaRPr>
          </a:p>
          <a:p>
            <a:pPr indent="-355600" lvl="2" marL="13716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Plotly</a:t>
            </a:r>
            <a:endParaRPr sz="2000">
              <a:solidFill>
                <a:schemeClr val="dk1"/>
              </a:solidFill>
              <a:latin typeface="Roboto"/>
              <a:ea typeface="Roboto"/>
              <a:cs typeface="Roboto"/>
              <a:sym typeface="Roboto"/>
            </a:endParaRPr>
          </a:p>
          <a:p>
            <a:pPr indent="-355600" lvl="2" marL="13716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Leaflet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45720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98" name="Google Shape;98;g59b1a65cad_0_2"/>
          <p:cNvSpPr txBox="1"/>
          <p:nvPr/>
        </p:nvSpPr>
        <p:spPr>
          <a:xfrm>
            <a:off x="1823700" y="1526975"/>
            <a:ext cx="3657000" cy="503700"/>
          </a:xfrm>
          <a:prstGeom prst="rect">
            <a:avLst/>
          </a:prstGeom>
          <a:solidFill>
            <a:srgbClr val="C0000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chemeClr val="lt1"/>
                </a:solidFill>
                <a:latin typeface="Roboto"/>
                <a:ea typeface="Roboto"/>
                <a:cs typeface="Roboto"/>
                <a:sym typeface="Roboto"/>
              </a:rPr>
              <a:t>Back-end</a:t>
            </a:r>
            <a:endParaRPr b="1" i="0" sz="2400" u="none" cap="none" strike="noStrike">
              <a:solidFill>
                <a:schemeClr val="lt1"/>
              </a:solidFill>
              <a:latin typeface="Roboto"/>
              <a:ea typeface="Roboto"/>
              <a:cs typeface="Roboto"/>
              <a:sym typeface="Roboto"/>
            </a:endParaRPr>
          </a:p>
        </p:txBody>
      </p:sp>
      <p:sp>
        <p:nvSpPr>
          <p:cNvPr id="99" name="Google Shape;99;g59b1a65cad_0_2"/>
          <p:cNvSpPr txBox="1"/>
          <p:nvPr/>
        </p:nvSpPr>
        <p:spPr>
          <a:xfrm>
            <a:off x="6738682" y="1526975"/>
            <a:ext cx="3506100" cy="5037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chemeClr val="lt1"/>
                </a:solidFill>
                <a:latin typeface="Roboto"/>
                <a:ea typeface="Roboto"/>
                <a:cs typeface="Roboto"/>
                <a:sym typeface="Roboto"/>
              </a:rPr>
              <a:t>Front-end</a:t>
            </a:r>
            <a:endParaRPr b="1" i="0" sz="2400" u="none" cap="none" strike="noStrike">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7"/>
          <p:cNvSpPr txBox="1"/>
          <p:nvPr>
            <p:ph type="title"/>
          </p:nvPr>
        </p:nvSpPr>
        <p:spPr>
          <a:xfrm>
            <a:off x="0" y="-15875"/>
            <a:ext cx="12192000" cy="1140900"/>
          </a:xfrm>
          <a:prstGeom prst="rect">
            <a:avLst/>
          </a:prstGeom>
          <a:solidFill>
            <a:srgbClr val="C00000"/>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a:solidFill>
                  <a:srgbClr val="FFFFFF"/>
                </a:solidFill>
                <a:latin typeface="Roboto"/>
                <a:ea typeface="Roboto"/>
                <a:cs typeface="Roboto"/>
                <a:sym typeface="Roboto"/>
              </a:rPr>
              <a:t>DATA </a:t>
            </a:r>
            <a:r>
              <a:rPr b="1" lang="en-US">
                <a:solidFill>
                  <a:srgbClr val="FFFFFF"/>
                </a:solidFill>
                <a:latin typeface="Roboto"/>
                <a:ea typeface="Roboto"/>
                <a:cs typeface="Roboto"/>
                <a:sym typeface="Roboto"/>
              </a:rPr>
              <a:t> </a:t>
            </a:r>
            <a:endParaRPr b="1">
              <a:solidFill>
                <a:srgbClr val="FFFFFF"/>
              </a:solidFill>
              <a:latin typeface="Roboto"/>
              <a:ea typeface="Roboto"/>
              <a:cs typeface="Roboto"/>
              <a:sym typeface="Roboto"/>
            </a:endParaRPr>
          </a:p>
        </p:txBody>
      </p:sp>
      <p:sp>
        <p:nvSpPr>
          <p:cNvPr id="105" name="Google Shape;105;p7"/>
          <p:cNvSpPr/>
          <p:nvPr/>
        </p:nvSpPr>
        <p:spPr>
          <a:xfrm>
            <a:off x="597500" y="2030550"/>
            <a:ext cx="31089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Gun Violence Archive</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Nonprofit, public database</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2,500+ sources, validated daily</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239,000+ records of gun violence b/t 2013-2019, CSV format</a:t>
            </a:r>
            <a:endParaRPr i="0" sz="2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0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6" name="Google Shape;106;p7"/>
          <p:cNvSpPr/>
          <p:nvPr/>
        </p:nvSpPr>
        <p:spPr>
          <a:xfrm>
            <a:off x="8020750" y="2030550"/>
            <a:ext cx="35061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b="1" lang="en-US" sz="2000">
                <a:solidFill>
                  <a:srgbClr val="C00000"/>
                </a:solidFill>
                <a:latin typeface="Roboto"/>
                <a:ea typeface="Roboto"/>
                <a:cs typeface="Roboto"/>
                <a:sym typeface="Roboto"/>
              </a:rPr>
              <a:t>Guns</a:t>
            </a:r>
            <a:endParaRPr b="1" sz="2000">
              <a:solidFill>
                <a:srgbClr val="C00000"/>
              </a:solidFill>
              <a:latin typeface="Roboto"/>
              <a:ea typeface="Roboto"/>
              <a:cs typeface="Roboto"/>
              <a:sym typeface="Roboto"/>
            </a:endParaRPr>
          </a:p>
          <a:p>
            <a:pPr indent="-355600" lvl="1" marL="914400" marR="0" rtl="0" algn="l">
              <a:lnSpc>
                <a:spcPct val="10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Date </a:t>
            </a:r>
            <a:endParaRPr sz="2000">
              <a:solidFill>
                <a:schemeClr val="dk1"/>
              </a:solidFill>
              <a:latin typeface="Roboto"/>
              <a:ea typeface="Roboto"/>
              <a:cs typeface="Roboto"/>
              <a:sym typeface="Roboto"/>
            </a:endParaRPr>
          </a:p>
          <a:p>
            <a:pPr indent="-355600" lvl="1" marL="914400" marR="0" rtl="0" algn="l">
              <a:lnSpc>
                <a:spcPct val="10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Coordinates</a:t>
            </a:r>
            <a:endParaRPr sz="2000">
              <a:solidFill>
                <a:schemeClr val="dk1"/>
              </a:solidFill>
              <a:latin typeface="Roboto"/>
              <a:ea typeface="Roboto"/>
              <a:cs typeface="Roboto"/>
              <a:sym typeface="Roboto"/>
            </a:endParaRPr>
          </a:p>
          <a:p>
            <a:pPr indent="-355600" lvl="1" marL="914400" marR="0" rtl="0" algn="l">
              <a:lnSpc>
                <a:spcPct val="10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 of victims </a:t>
            </a:r>
            <a:endParaRPr sz="2000">
              <a:solidFill>
                <a:schemeClr val="dk1"/>
              </a:solidFill>
              <a:latin typeface="Roboto"/>
              <a:ea typeface="Roboto"/>
              <a:cs typeface="Roboto"/>
              <a:sym typeface="Roboto"/>
            </a:endParaRPr>
          </a:p>
          <a:p>
            <a:pPr indent="-355600" lvl="1" marL="914400" marR="0" rtl="0" algn="l">
              <a:lnSpc>
                <a:spcPct val="10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incident characteristics</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b="1" lang="en-US" sz="2000">
                <a:solidFill>
                  <a:srgbClr val="C00000"/>
                </a:solidFill>
                <a:latin typeface="Roboto"/>
                <a:ea typeface="Roboto"/>
                <a:cs typeface="Roboto"/>
                <a:sym typeface="Roboto"/>
              </a:rPr>
              <a:t>Games</a:t>
            </a:r>
            <a:endParaRPr b="1" sz="2000">
              <a:solidFill>
                <a:srgbClr val="C00000"/>
              </a:solidFill>
              <a:latin typeface="Roboto"/>
              <a:ea typeface="Roboto"/>
              <a:cs typeface="Roboto"/>
              <a:sym typeface="Roboto"/>
            </a:endParaRPr>
          </a:p>
          <a:p>
            <a:pPr indent="-355600" lvl="1" marL="914400" marR="0" rtl="0" algn="l">
              <a:lnSpc>
                <a:spcPct val="10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Year</a:t>
            </a:r>
            <a:endParaRPr sz="2000">
              <a:solidFill>
                <a:schemeClr val="dk1"/>
              </a:solidFill>
              <a:latin typeface="Roboto"/>
              <a:ea typeface="Roboto"/>
              <a:cs typeface="Roboto"/>
              <a:sym typeface="Roboto"/>
            </a:endParaRPr>
          </a:p>
          <a:p>
            <a:pPr indent="-355600" lvl="1" marL="914400" marR="0" rtl="0" algn="l">
              <a:lnSpc>
                <a:spcPct val="10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NA Sales (in millions)</a:t>
            </a:r>
            <a:endParaRPr sz="2000">
              <a:solidFill>
                <a:schemeClr val="dk1"/>
              </a:solidFill>
              <a:latin typeface="Roboto"/>
              <a:ea typeface="Roboto"/>
              <a:cs typeface="Roboto"/>
              <a:sym typeface="Roboto"/>
            </a:endParaRPr>
          </a:p>
          <a:p>
            <a:pPr indent="-355600" lvl="1" marL="914400" marR="0" rtl="0" algn="l">
              <a:lnSpc>
                <a:spcPct val="10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Genre</a:t>
            </a:r>
            <a:endParaRPr sz="2000">
              <a:solidFill>
                <a:schemeClr val="dk1"/>
              </a:solidFill>
              <a:latin typeface="Roboto"/>
              <a:ea typeface="Roboto"/>
              <a:cs typeface="Roboto"/>
              <a:sym typeface="Roboto"/>
            </a:endParaRPr>
          </a:p>
          <a:p>
            <a:pPr indent="-355600" lvl="1" marL="914400" marR="0" rtl="0" algn="l">
              <a:lnSpc>
                <a:spcPct val="10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ESRB Rating</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7" name="Google Shape;107;p7"/>
          <p:cNvSpPr/>
          <p:nvPr/>
        </p:nvSpPr>
        <p:spPr>
          <a:xfrm>
            <a:off x="4120725" y="2030550"/>
            <a:ext cx="34857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VGChartz DB, video game sales tracking website, continental US</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Data updated weekly</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55,000 records b/t 1970-2019, CSV format</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Drop null values (sales, ESRB rating, resulted in ~12,000 records </a:t>
            </a:r>
            <a:endParaRPr sz="2000">
              <a:solidFill>
                <a:schemeClr val="dk1"/>
              </a:solidFill>
              <a:latin typeface="Roboto"/>
              <a:ea typeface="Roboto"/>
              <a:cs typeface="Roboto"/>
              <a:sym typeface="Roboto"/>
            </a:endParaRPr>
          </a:p>
          <a:p>
            <a:pPr indent="0" lvl="0" marL="45720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8" name="Google Shape;108;p7"/>
          <p:cNvSpPr txBox="1"/>
          <p:nvPr/>
        </p:nvSpPr>
        <p:spPr>
          <a:xfrm>
            <a:off x="592050" y="1526975"/>
            <a:ext cx="3108900" cy="503700"/>
          </a:xfrm>
          <a:prstGeom prst="rect">
            <a:avLst/>
          </a:prstGeom>
          <a:solidFill>
            <a:srgbClr val="C0000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chemeClr val="lt1"/>
                </a:solidFill>
                <a:latin typeface="Roboto"/>
                <a:ea typeface="Roboto"/>
                <a:cs typeface="Roboto"/>
                <a:sym typeface="Roboto"/>
              </a:rPr>
              <a:t>U.S. Gun Violence</a:t>
            </a:r>
            <a:endParaRPr b="1" i="0" sz="2400" u="none" cap="none" strike="noStrike">
              <a:solidFill>
                <a:schemeClr val="lt1"/>
              </a:solidFill>
              <a:latin typeface="Roboto"/>
              <a:ea typeface="Roboto"/>
              <a:cs typeface="Roboto"/>
              <a:sym typeface="Roboto"/>
            </a:endParaRPr>
          </a:p>
        </p:txBody>
      </p:sp>
      <p:sp>
        <p:nvSpPr>
          <p:cNvPr id="109" name="Google Shape;109;p7"/>
          <p:cNvSpPr txBox="1"/>
          <p:nvPr/>
        </p:nvSpPr>
        <p:spPr>
          <a:xfrm>
            <a:off x="4110857" y="1526975"/>
            <a:ext cx="3506100" cy="503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rgbClr val="C00000"/>
                </a:solidFill>
                <a:latin typeface="Roboto"/>
                <a:ea typeface="Roboto"/>
                <a:cs typeface="Roboto"/>
                <a:sym typeface="Roboto"/>
              </a:rPr>
              <a:t>U.S. Video Game Sales</a:t>
            </a:r>
            <a:endParaRPr b="1" i="0" sz="2400" u="none" cap="none" strike="noStrike">
              <a:solidFill>
                <a:srgbClr val="C00000"/>
              </a:solidFill>
              <a:latin typeface="Roboto"/>
              <a:ea typeface="Roboto"/>
              <a:cs typeface="Roboto"/>
              <a:sym typeface="Roboto"/>
            </a:endParaRPr>
          </a:p>
        </p:txBody>
      </p:sp>
      <p:sp>
        <p:nvSpPr>
          <p:cNvPr id="110" name="Google Shape;110;p7"/>
          <p:cNvSpPr txBox="1"/>
          <p:nvPr/>
        </p:nvSpPr>
        <p:spPr>
          <a:xfrm>
            <a:off x="8011550" y="1526975"/>
            <a:ext cx="3515400" cy="5037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chemeClr val="lt1"/>
                </a:solidFill>
                <a:latin typeface="Roboto"/>
                <a:ea typeface="Roboto"/>
                <a:cs typeface="Roboto"/>
                <a:sym typeface="Roboto"/>
              </a:rPr>
              <a:t>Data Points</a:t>
            </a:r>
            <a:endParaRPr b="1" i="0" sz="2400" u="none" cap="none" strike="noStrike">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g5bf4bcb015_0_2"/>
          <p:cNvSpPr txBox="1"/>
          <p:nvPr>
            <p:ph type="title"/>
          </p:nvPr>
        </p:nvSpPr>
        <p:spPr>
          <a:xfrm>
            <a:off x="0" y="-15875"/>
            <a:ext cx="12192000" cy="1140900"/>
          </a:xfrm>
          <a:prstGeom prst="rect">
            <a:avLst/>
          </a:prstGeom>
          <a:solidFill>
            <a:srgbClr val="C00000"/>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a:solidFill>
                  <a:srgbClr val="FFFFFF"/>
                </a:solidFill>
                <a:latin typeface="Roboto"/>
                <a:ea typeface="Roboto"/>
                <a:cs typeface="Roboto"/>
                <a:sym typeface="Roboto"/>
              </a:rPr>
              <a:t>ASSUMPTIONS &amp; LIMITATIONS</a:t>
            </a:r>
            <a:r>
              <a:rPr b="1" lang="en-US">
                <a:solidFill>
                  <a:srgbClr val="FFFFFF"/>
                </a:solidFill>
                <a:latin typeface="Roboto"/>
                <a:ea typeface="Roboto"/>
                <a:cs typeface="Roboto"/>
                <a:sym typeface="Roboto"/>
              </a:rPr>
              <a:t> </a:t>
            </a:r>
            <a:endParaRPr b="1">
              <a:solidFill>
                <a:srgbClr val="FFFFFF"/>
              </a:solidFill>
              <a:latin typeface="Roboto"/>
              <a:ea typeface="Roboto"/>
              <a:cs typeface="Roboto"/>
              <a:sym typeface="Roboto"/>
            </a:endParaRPr>
          </a:p>
        </p:txBody>
      </p:sp>
      <p:sp>
        <p:nvSpPr>
          <p:cNvPr id="116" name="Google Shape;116;g5bf4bcb015_0_2"/>
          <p:cNvSpPr/>
          <p:nvPr/>
        </p:nvSpPr>
        <p:spPr>
          <a:xfrm>
            <a:off x="2371875" y="2030550"/>
            <a:ext cx="31089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4 or more shooting victims in single incident is considered a mass shooting (GVA)</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No data before 2012</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0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17" name="Google Shape;117;g5bf4bcb015_0_2"/>
          <p:cNvSpPr/>
          <p:nvPr/>
        </p:nvSpPr>
        <p:spPr>
          <a:xfrm>
            <a:off x="6570325" y="2030550"/>
            <a:ext cx="34857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No ESRB ratings before 1994</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“M” rating and “Shooter” genre considered violent</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Sales by state not available</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45720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18" name="Google Shape;118;g5bf4bcb015_0_2"/>
          <p:cNvSpPr txBox="1"/>
          <p:nvPr/>
        </p:nvSpPr>
        <p:spPr>
          <a:xfrm>
            <a:off x="2371875" y="1526975"/>
            <a:ext cx="3108900" cy="503700"/>
          </a:xfrm>
          <a:prstGeom prst="rect">
            <a:avLst/>
          </a:prstGeom>
          <a:solidFill>
            <a:srgbClr val="C0000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chemeClr val="lt1"/>
                </a:solidFill>
                <a:latin typeface="Roboto"/>
                <a:ea typeface="Roboto"/>
                <a:cs typeface="Roboto"/>
                <a:sym typeface="Roboto"/>
              </a:rPr>
              <a:t>Guns</a:t>
            </a:r>
            <a:endParaRPr b="1" i="0" sz="2400" u="none" cap="none" strike="noStrike">
              <a:solidFill>
                <a:schemeClr val="lt1"/>
              </a:solidFill>
              <a:latin typeface="Roboto"/>
              <a:ea typeface="Roboto"/>
              <a:cs typeface="Roboto"/>
              <a:sym typeface="Roboto"/>
            </a:endParaRPr>
          </a:p>
        </p:txBody>
      </p:sp>
      <p:sp>
        <p:nvSpPr>
          <p:cNvPr id="119" name="Google Shape;119;g5bf4bcb015_0_2"/>
          <p:cNvSpPr txBox="1"/>
          <p:nvPr/>
        </p:nvSpPr>
        <p:spPr>
          <a:xfrm>
            <a:off x="6560132" y="1526975"/>
            <a:ext cx="3506100" cy="5037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chemeClr val="lt1"/>
                </a:solidFill>
                <a:latin typeface="Roboto"/>
                <a:ea typeface="Roboto"/>
                <a:cs typeface="Roboto"/>
                <a:sym typeface="Roboto"/>
              </a:rPr>
              <a:t>Games</a:t>
            </a:r>
            <a:endParaRPr b="1" i="0" sz="2400" u="none" cap="none" strike="noStrike">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