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10e6009d9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b10e6009d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f0f7e60d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6f0f7e60d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Multi-head self attention modules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ef81c5f8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ef81c5f8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f0f7e60d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f0f7e60d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10e6009d9_1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2b10e6009d9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10e6009d9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b10e6009d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10e6009d9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10e6009d9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f0f7e60d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f0f7e60d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f0f7e60d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f0f7e60d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f0f7e60db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6f0f7e60d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f0f7e60db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6f0f7e60d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ef81c5f8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ef81c5f8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ef81c5f8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ef81c5f8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subTitle"/>
          </p:nvPr>
        </p:nvSpPr>
        <p:spPr>
          <a:xfrm>
            <a:off x="1740889" y="1743625"/>
            <a:ext cx="2251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6" name="Google Shape;276;p13"/>
          <p:cNvSpPr txBox="1"/>
          <p:nvPr>
            <p:ph idx="2" type="subTitle"/>
          </p:nvPr>
        </p:nvSpPr>
        <p:spPr>
          <a:xfrm>
            <a:off x="1740900" y="2185323"/>
            <a:ext cx="225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7" name="Google Shape;277;p13"/>
          <p:cNvSpPr txBox="1"/>
          <p:nvPr>
            <p:ph idx="3" type="title"/>
          </p:nvPr>
        </p:nvSpPr>
        <p:spPr>
          <a:xfrm>
            <a:off x="720000" y="1743625"/>
            <a:ext cx="6960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13"/>
          <p:cNvSpPr txBox="1"/>
          <p:nvPr>
            <p:ph idx="4" type="subTitle"/>
          </p:nvPr>
        </p:nvSpPr>
        <p:spPr>
          <a:xfrm>
            <a:off x="6169789" y="1743625"/>
            <a:ext cx="2251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9" name="Google Shape;279;p13"/>
          <p:cNvSpPr txBox="1"/>
          <p:nvPr>
            <p:ph idx="5" type="subTitle"/>
          </p:nvPr>
        </p:nvSpPr>
        <p:spPr>
          <a:xfrm>
            <a:off x="6169800" y="2185323"/>
            <a:ext cx="225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13"/>
          <p:cNvSpPr txBox="1"/>
          <p:nvPr>
            <p:ph idx="6" type="title"/>
          </p:nvPr>
        </p:nvSpPr>
        <p:spPr>
          <a:xfrm>
            <a:off x="5148900" y="1743625"/>
            <a:ext cx="6960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1" name="Google Shape;281;p13"/>
          <p:cNvSpPr txBox="1"/>
          <p:nvPr>
            <p:ph idx="7" type="subTitle"/>
          </p:nvPr>
        </p:nvSpPr>
        <p:spPr>
          <a:xfrm>
            <a:off x="1740889" y="3264627"/>
            <a:ext cx="2251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2" name="Google Shape;282;p13"/>
          <p:cNvSpPr txBox="1"/>
          <p:nvPr>
            <p:ph idx="8" type="subTitle"/>
          </p:nvPr>
        </p:nvSpPr>
        <p:spPr>
          <a:xfrm>
            <a:off x="1740900" y="3706374"/>
            <a:ext cx="225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3" name="Google Shape;283;p13"/>
          <p:cNvSpPr txBox="1"/>
          <p:nvPr>
            <p:ph idx="9" type="title"/>
          </p:nvPr>
        </p:nvSpPr>
        <p:spPr>
          <a:xfrm>
            <a:off x="720000" y="3264625"/>
            <a:ext cx="6960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4" name="Google Shape;284;p13"/>
          <p:cNvSpPr txBox="1"/>
          <p:nvPr>
            <p:ph idx="13" type="subTitle"/>
          </p:nvPr>
        </p:nvSpPr>
        <p:spPr>
          <a:xfrm>
            <a:off x="6169789" y="3264627"/>
            <a:ext cx="2251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5" name="Google Shape;285;p13"/>
          <p:cNvSpPr txBox="1"/>
          <p:nvPr>
            <p:ph idx="14" type="subTitle"/>
          </p:nvPr>
        </p:nvSpPr>
        <p:spPr>
          <a:xfrm>
            <a:off x="6169800" y="3706374"/>
            <a:ext cx="225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6" name="Google Shape;286;p13"/>
          <p:cNvSpPr txBox="1"/>
          <p:nvPr>
            <p:ph idx="15" type="title"/>
          </p:nvPr>
        </p:nvSpPr>
        <p:spPr>
          <a:xfrm>
            <a:off x="5148900" y="3264625"/>
            <a:ext cx="6960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type="title"/>
          </p:nvPr>
        </p:nvSpPr>
        <p:spPr>
          <a:xfrm>
            <a:off x="1610387" y="1479750"/>
            <a:ext cx="592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14"/>
          <p:cNvSpPr txBox="1"/>
          <p:nvPr>
            <p:ph idx="1" type="subTitle"/>
          </p:nvPr>
        </p:nvSpPr>
        <p:spPr>
          <a:xfrm>
            <a:off x="1610074" y="2235450"/>
            <a:ext cx="59235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720000" y="428650"/>
            <a:ext cx="7704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5700"/>
              <a:t>Team - VitalCode</a:t>
            </a:r>
            <a:endParaRPr sz="5700">
              <a:solidFill>
                <a:schemeClr val="accent1"/>
              </a:solidFill>
            </a:endParaRPr>
          </a:p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0" y="1716600"/>
            <a:ext cx="91440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200"/>
              <a:t>Skin Lesion Analysis Toward Melanoma Classification</a:t>
            </a:r>
            <a:br>
              <a:rPr lang="en-GB" sz="2200"/>
            </a:b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/>
          </a:p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584225" y="3816891"/>
            <a:ext cx="75738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Members - </a:t>
            </a:r>
            <a:r>
              <a:rPr lang="en-GB"/>
              <a:t>Koustubh Rao, </a:t>
            </a:r>
            <a:r>
              <a:rPr lang="en-GB"/>
              <a:t>Neeshi S Merchant, Onkar Borade, </a:t>
            </a:r>
            <a:r>
              <a:rPr lang="en-GB"/>
              <a:t>Akshay Padakanti</a:t>
            </a:r>
            <a:r>
              <a:rPr lang="en-GB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25" y="763962"/>
            <a:ext cx="3489950" cy="36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1025"/>
            <a:ext cx="32766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0" y="548575"/>
            <a:ext cx="358140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625" y="1104900"/>
            <a:ext cx="5063250" cy="19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 txBox="1"/>
          <p:nvPr/>
        </p:nvSpPr>
        <p:spPr>
          <a:xfrm>
            <a:off x="4859325" y="3287700"/>
            <a:ext cx="430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Shifted Window Approach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Results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374" name="Google Shape;374;p26"/>
          <p:cNvSpPr txBox="1"/>
          <p:nvPr>
            <p:ph idx="1" type="body"/>
          </p:nvPr>
        </p:nvSpPr>
        <p:spPr>
          <a:xfrm>
            <a:off x="660875" y="1709800"/>
            <a:ext cx="76734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BACC after fine-tuning (swin-tiny version): 0.453 (ALL), 0.482 (INT), 0.467 (EXT)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BACC after re-training the model: </a:t>
            </a:r>
            <a:r>
              <a:rPr i="1" lang="en-GB" sz="11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yet to be done</a:t>
            </a:r>
            <a:endParaRPr sz="11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610249" y="2193905"/>
            <a:ext cx="592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12331" l="13272" r="13278" t="14568"/>
          <a:stretch/>
        </p:blipFill>
        <p:spPr>
          <a:xfrm rot="-5400000">
            <a:off x="437778" y="2921627"/>
            <a:ext cx="887326" cy="883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 b="12331" l="13272" r="13278" t="14568"/>
          <a:stretch/>
        </p:blipFill>
        <p:spPr>
          <a:xfrm>
            <a:off x="4593365" y="1425426"/>
            <a:ext cx="887326" cy="883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 rotWithShape="1">
          <a:blip r:embed="rId4">
            <a:alphaModFix/>
          </a:blip>
          <a:srcRect b="11361" l="13021" r="6642" t="8675"/>
          <a:stretch/>
        </p:blipFill>
        <p:spPr>
          <a:xfrm>
            <a:off x="4593364" y="2923737"/>
            <a:ext cx="887320" cy="883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 rotWithShape="1">
          <a:blip r:embed="rId4">
            <a:alphaModFix/>
          </a:blip>
          <a:srcRect b="11361" l="13021" r="6642" t="8675"/>
          <a:stretch/>
        </p:blipFill>
        <p:spPr>
          <a:xfrm rot="-5400000">
            <a:off x="437752" y="1425437"/>
            <a:ext cx="887320" cy="88312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>
            <p:ph idx="3" type="title"/>
          </p:nvPr>
        </p:nvSpPr>
        <p:spPr>
          <a:xfrm>
            <a:off x="533414" y="1345000"/>
            <a:ext cx="6960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306" name="Google Shape;306;p16"/>
          <p:cNvSpPr txBox="1"/>
          <p:nvPr>
            <p:ph idx="9" type="title"/>
          </p:nvPr>
        </p:nvSpPr>
        <p:spPr>
          <a:xfrm>
            <a:off x="533401" y="2843288"/>
            <a:ext cx="6960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08536A"/>
                </a:solidFill>
              </a:rPr>
              <a:t>Table of Contents</a:t>
            </a:r>
            <a:endParaRPr>
              <a:solidFill>
                <a:srgbClr val="08536A"/>
              </a:solidFill>
            </a:endParaRPr>
          </a:p>
        </p:txBody>
      </p:sp>
      <p:sp>
        <p:nvSpPr>
          <p:cNvPr id="308" name="Google Shape;308;p16"/>
          <p:cNvSpPr txBox="1"/>
          <p:nvPr>
            <p:ph idx="1" type="subTitle"/>
          </p:nvPr>
        </p:nvSpPr>
        <p:spPr>
          <a:xfrm>
            <a:off x="1323025" y="1631350"/>
            <a:ext cx="31623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000"/>
              <a:t>What is Melanoma</a:t>
            </a:r>
            <a:endParaRPr sz="2000"/>
          </a:p>
        </p:txBody>
      </p:sp>
      <p:sp>
        <p:nvSpPr>
          <p:cNvPr id="309" name="Google Shape;309;p16"/>
          <p:cNvSpPr txBox="1"/>
          <p:nvPr>
            <p:ph idx="4" type="subTitle"/>
          </p:nvPr>
        </p:nvSpPr>
        <p:spPr>
          <a:xfrm>
            <a:off x="5588758" y="1784657"/>
            <a:ext cx="2816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Swin Transformer</a:t>
            </a:r>
            <a:endParaRPr/>
          </a:p>
        </p:txBody>
      </p:sp>
      <p:sp>
        <p:nvSpPr>
          <p:cNvPr id="310" name="Google Shape;310;p16"/>
          <p:cNvSpPr txBox="1"/>
          <p:nvPr>
            <p:ph idx="6" type="title"/>
          </p:nvPr>
        </p:nvSpPr>
        <p:spPr>
          <a:xfrm>
            <a:off x="4689014" y="1345000"/>
            <a:ext cx="6960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311" name="Google Shape;311;p16"/>
          <p:cNvSpPr txBox="1"/>
          <p:nvPr>
            <p:ph idx="7" type="subTitle"/>
          </p:nvPr>
        </p:nvSpPr>
        <p:spPr>
          <a:xfrm>
            <a:off x="1432825" y="3114263"/>
            <a:ext cx="25707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000"/>
              <a:t>Current Work	</a:t>
            </a:r>
            <a:endParaRPr sz="2000"/>
          </a:p>
        </p:txBody>
      </p:sp>
      <p:sp>
        <p:nvSpPr>
          <p:cNvPr id="312" name="Google Shape;312;p16"/>
          <p:cNvSpPr txBox="1"/>
          <p:nvPr>
            <p:ph idx="13" type="subTitle"/>
          </p:nvPr>
        </p:nvSpPr>
        <p:spPr>
          <a:xfrm>
            <a:off x="5689301" y="3627975"/>
            <a:ext cx="2734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Results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br>
              <a:rPr lang="en-GB"/>
            </a:br>
            <a:endParaRPr/>
          </a:p>
        </p:txBody>
      </p:sp>
      <p:sp>
        <p:nvSpPr>
          <p:cNvPr id="313" name="Google Shape;313;p16"/>
          <p:cNvSpPr txBox="1"/>
          <p:nvPr>
            <p:ph idx="15" type="title"/>
          </p:nvPr>
        </p:nvSpPr>
        <p:spPr>
          <a:xfrm>
            <a:off x="4689014" y="2843300"/>
            <a:ext cx="6960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What is Melanoma?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660875" y="1709800"/>
            <a:ext cx="76734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Melanoma is a type of skin cancer that develops from the pigment-producing cells known as melanocytes.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It is one of the deadliest forms of skin cancer due to its ability to metastasize, spreading to other parts of the body if not detected and treated early.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With early detection, the 5 year survival rate can be up to 99%; however, delayed diagnosis causes the survival rate to dramatically decrease to 23%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Melanoma can mimic benign moles, complicating visual diagnosis.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Problem Statement - Lesion Disease Classification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660875" y="1709800"/>
            <a:ext cx="76734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Classify </a:t>
            </a: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dermoscopic skin </a:t>
            </a: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images into 7 different skin cancers  </a:t>
            </a: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(Melanoma</a:t>
            </a: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,Nevus,BCC,Pigmented Bowen’s,BKL,Dermatofibroma,Vascular) 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Training data consists of 10015 images and test data consisted of 1512 images sized 600*450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Test data was further split into two partitions: 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AutoNum type="alphaLcPeriod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“internal” partition, consisting of 1,196 images selected from data sources that were consistent with the training dataset (two institutions in Austria and Australia)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AutoNum type="alphaLcPeriod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“external” partition, consisting of 316 images additionally selected from data sources not reflected in the training dataset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Evaluation was carried out using balanced accuracy (BACC) , Area Under Curve(ROC- AUC)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BACC is mean recall across classes, where Recall = TP / (TP + FN)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9"/>
          <p:cNvPicPr preferRelativeResize="0"/>
          <p:nvPr/>
        </p:nvPicPr>
        <p:blipFill rotWithShape="1">
          <a:blip r:embed="rId3">
            <a:alphaModFix/>
          </a:blip>
          <a:srcRect b="-23510" l="-9787" r="3290" t="-7465"/>
          <a:stretch/>
        </p:blipFill>
        <p:spPr>
          <a:xfrm>
            <a:off x="2083587" y="457201"/>
            <a:ext cx="4976825" cy="4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796200" y="2770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45818E"/>
                </a:solidFill>
              </a:rPr>
              <a:t>Previous Results</a:t>
            </a:r>
            <a:endParaRPr>
              <a:solidFill>
                <a:srgbClr val="45818E"/>
              </a:solidFill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400" y="849750"/>
            <a:ext cx="4680976" cy="37564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p20"/>
          <p:cNvSpPr txBox="1"/>
          <p:nvPr/>
        </p:nvSpPr>
        <p:spPr>
          <a:xfrm>
            <a:off x="374700" y="2149225"/>
            <a:ext cx="3797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Results of the top 5 submissions to Lesion Disease Classification of the Skin Lesion Analysis Toward Melanoma Detection challenge.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796200" y="2770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Comparisions</a:t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476250" y="2149225"/>
            <a:ext cx="495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Histograms of submissions </a:t>
            </a:r>
            <a:r>
              <a:rPr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</a:t>
            </a:r>
            <a:r>
              <a:rPr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Lesion Disease Classification, according to the Area Under the Curve (AUC) for each disease category.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725" y="952000"/>
            <a:ext cx="2527974" cy="40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Our Approach - Swin Transformer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660875" y="1709800"/>
            <a:ext cx="76734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Swin Transformer utilizes a </a:t>
            </a:r>
            <a:r>
              <a:rPr b="1"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hierarchical architecture</a:t>
            </a: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, efficiently processing input data in stages to capture both local and global information.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b="1"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outperforms previous models</a:t>
            </a: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in image classification tasks, such as ImageNet, thanks to its ability to efficiently capture long-range dependencies.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Swin Transformer is </a:t>
            </a:r>
            <a:r>
              <a:rPr b="1"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adaptable</a:t>
            </a: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to various computer vision tasks, including object detection, semantic segmentation, and image generation.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With strong </a:t>
            </a:r>
            <a:r>
              <a:rPr b="1"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scalability and generalization</a:t>
            </a:r>
            <a:r>
              <a:rPr lang="en-GB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properties, it handles inputs of varying resolutions and domains effectively, making it suitable for real-world applications.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4650"/>
            <a:ext cx="8839199" cy="309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