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1368" r:id="rId2"/>
    <p:sldId id="1490" r:id="rId3"/>
    <p:sldId id="1498" r:id="rId4"/>
    <p:sldId id="1500" r:id="rId5"/>
    <p:sldId id="1501" r:id="rId6"/>
    <p:sldId id="1499" r:id="rId7"/>
    <p:sldId id="1517" r:id="rId8"/>
    <p:sldId id="1502" r:id="rId9"/>
    <p:sldId id="1503" r:id="rId10"/>
    <p:sldId id="1504" r:id="rId11"/>
    <p:sldId id="1507" r:id="rId12"/>
    <p:sldId id="1505" r:id="rId13"/>
    <p:sldId id="1506" r:id="rId14"/>
    <p:sldId id="1508" r:id="rId15"/>
    <p:sldId id="1509" r:id="rId16"/>
    <p:sldId id="1510" r:id="rId17"/>
    <p:sldId id="1511" r:id="rId18"/>
    <p:sldId id="1512" r:id="rId19"/>
    <p:sldId id="1513" r:id="rId20"/>
    <p:sldId id="1514" r:id="rId21"/>
    <p:sldId id="1516" r:id="rId22"/>
    <p:sldId id="1515" r:id="rId23"/>
    <p:sldId id="1371" r:id="rId24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8000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7F32585-FBAC-EE47-A3D5-4707CD711BF1}">
          <p14:sldIdLst>
            <p14:sldId id="1368"/>
            <p14:sldId id="1490"/>
            <p14:sldId id="1498"/>
            <p14:sldId id="1500"/>
            <p14:sldId id="1501"/>
            <p14:sldId id="1499"/>
            <p14:sldId id="1517"/>
            <p14:sldId id="1502"/>
            <p14:sldId id="1503"/>
            <p14:sldId id="1504"/>
            <p14:sldId id="1507"/>
            <p14:sldId id="1505"/>
            <p14:sldId id="1506"/>
            <p14:sldId id="1508"/>
            <p14:sldId id="1509"/>
            <p14:sldId id="1510"/>
            <p14:sldId id="1511"/>
            <p14:sldId id="1512"/>
            <p14:sldId id="1513"/>
            <p14:sldId id="1514"/>
            <p14:sldId id="1516"/>
            <p14:sldId id="1515"/>
          </p14:sldIdLst>
        </p14:section>
        <p14:section name="服务组合设置" id="{553AB7EE-E9E2-224A-871E-AD71D13DC352}">
          <p14:sldIdLst>
            <p14:sldId id="1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59" initials="t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629"/>
    <a:srgbClr val="FF6C05"/>
    <a:srgbClr val="2A93AD"/>
    <a:srgbClr val="25558C"/>
    <a:srgbClr val="4A7E86"/>
    <a:srgbClr val="89A286"/>
    <a:srgbClr val="95AC6B"/>
    <a:srgbClr val="0F789D"/>
    <a:srgbClr val="BF5105"/>
    <a:srgbClr val="7C9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4" autoAdjust="0"/>
    <p:restoredTop sz="89317" autoAdjust="0"/>
  </p:normalViewPr>
  <p:slideViewPr>
    <p:cSldViewPr>
      <p:cViewPr>
        <p:scale>
          <a:sx n="145" d="100"/>
          <a:sy n="145" d="100"/>
        </p:scale>
        <p:origin x="151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8BE4467-70EA-468E-B3EB-434A09D4F5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68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8713" y="688975"/>
            <a:ext cx="4603750" cy="3452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0"/>
            <a:r>
              <a:rPr lang="en-US" altLang="en-US" noProof="0" smtClean="0"/>
              <a:t>Second level</a:t>
            </a:r>
          </a:p>
          <a:p>
            <a:pPr lvl="0"/>
            <a:r>
              <a:rPr lang="en-US" altLang="en-US" noProof="0" smtClean="0"/>
              <a:t>Third level</a:t>
            </a:r>
          </a:p>
          <a:p>
            <a:pPr lvl="0"/>
            <a:r>
              <a:rPr lang="en-US" altLang="en-US" noProof="0" smtClean="0"/>
              <a:t>Fourth level</a:t>
            </a:r>
          </a:p>
          <a:p>
            <a:pPr lvl="0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8739188"/>
            <a:ext cx="29702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5632309-0750-449D-B339-00C1568291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7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以非运维为主的项目材料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7852-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001"/>
            <a:ext cx="9144000" cy="5142887"/>
          </a:xfrm>
          <a:prstGeom prst="rect">
            <a:avLst/>
          </a:prstGeom>
        </p:spPr>
      </p:pic>
      <p:pic>
        <p:nvPicPr>
          <p:cNvPr id="10" name="图片 5" descr="Hand logo[底色透明]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752"/>
            <a:ext cx="3046611" cy="1080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5742014" y="-9496"/>
            <a:ext cx="3419872" cy="6876000"/>
          </a:xfrm>
          <a:prstGeom prst="rect">
            <a:avLst/>
          </a:prstGeom>
          <a:solidFill>
            <a:srgbClr val="FF0000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algn="ctr">
              <a:buClr>
                <a:srgbClr val="A42939"/>
              </a:buClr>
            </a:pPr>
            <a:endParaRPr kumimoji="1" lang="en-US" sz="1600" dirty="0">
              <a:solidFill>
                <a:schemeClr val="tx1"/>
              </a:solidFill>
              <a:latin typeface="Source Han Sans CN Heavy Bold"/>
              <a:ea typeface="微软雅黑" charset="0"/>
              <a:cs typeface="Source Han Sans CN Heavy Bold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6084168" y="2780928"/>
            <a:ext cx="30600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 anchor="t" anchorCtr="0"/>
          <a:lstStyle/>
          <a:p>
            <a:pPr>
              <a:buClr>
                <a:srgbClr val="A42939"/>
              </a:buClr>
            </a:pPr>
            <a:r>
              <a:rPr kumimoji="1" lang="en-US" sz="3000" cap="all" dirty="0">
                <a:solidFill>
                  <a:schemeClr val="bg1"/>
                </a:solidFill>
                <a:latin typeface="Source Han Sans CN Heavy Bold"/>
                <a:ea typeface="微软雅黑" charset="0"/>
                <a:cs typeface="Source Han Sans CN Heavy Bold"/>
              </a:rPr>
              <a:t>make better experience for our customers</a:t>
            </a:r>
            <a:endParaRPr kumimoji="1" lang="en-US" sz="3000" cap="all" dirty="0">
              <a:solidFill>
                <a:schemeClr val="tx1"/>
              </a:solidFill>
              <a:latin typeface="Source Han Sans CN Heavy Bold"/>
              <a:ea typeface="微软雅黑" charset="0"/>
              <a:cs typeface="Source Han Sans CN Heavy Bold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6228184" y="836712"/>
            <a:ext cx="1584176" cy="14401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>
              <a:buClr>
                <a:srgbClr val="A42939"/>
              </a:buClr>
            </a:pPr>
            <a:r>
              <a:rPr kumimoji="1" lang="en-US" sz="3000" dirty="0">
                <a:solidFill>
                  <a:schemeClr val="bg1"/>
                </a:solidFill>
                <a:latin typeface="Source Han Sans CN Heavy Bold"/>
                <a:ea typeface="微软雅黑" charset="0"/>
                <a:cs typeface="Source Han Sans CN Heavy Bold"/>
              </a:rPr>
              <a:t>HAND</a:t>
            </a:r>
          </a:p>
          <a:p>
            <a:pPr algn="dist">
              <a:buClr>
                <a:srgbClr val="A42939"/>
              </a:buClr>
            </a:pPr>
            <a:r>
              <a:rPr kumimoji="1" lang="en-US" sz="3000" dirty="0">
                <a:solidFill>
                  <a:schemeClr val="tx1"/>
                </a:solidFill>
                <a:latin typeface="Source Han Sans CN Heavy Bold"/>
                <a:ea typeface="微软雅黑" charset="0"/>
                <a:cs typeface="Source Han Sans CN Heavy Bold"/>
              </a:rPr>
              <a:t>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1484784"/>
            <a:ext cx="5184775" cy="122396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4000" b="1">
                <a:latin typeface="Source Han Sans CN Heavy Bold"/>
                <a:cs typeface="Source Han Sans CN Heavy Bold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altLang="zh-CN"/>
              <a:t>Click to add title</a:t>
            </a:r>
          </a:p>
        </p:txBody>
      </p:sp>
    </p:spTree>
  </p:cSld>
  <p:clrMapOvr>
    <a:masterClrMapping/>
  </p:clrMapOvr>
  <p:transition>
    <p:wip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以运维为主的项目材料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7852-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001"/>
            <a:ext cx="9144000" cy="5142887"/>
          </a:xfrm>
          <a:prstGeom prst="rect">
            <a:avLst/>
          </a:prstGeom>
        </p:spPr>
      </p:pic>
      <p:pic>
        <p:nvPicPr>
          <p:cNvPr id="10" name="图片 5" descr="Hand logo[底色透明]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752"/>
            <a:ext cx="3046611" cy="1080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5742014" y="-9496"/>
            <a:ext cx="3419872" cy="6876000"/>
          </a:xfrm>
          <a:prstGeom prst="rect">
            <a:avLst/>
          </a:prstGeom>
          <a:solidFill>
            <a:srgbClr val="FF0000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algn="ctr">
              <a:buClr>
                <a:srgbClr val="A42939"/>
              </a:buClr>
            </a:pPr>
            <a:endParaRPr kumimoji="1" lang="en-US" sz="16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6084168" y="2780928"/>
            <a:ext cx="30600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rtlCol="0" anchor="t" anchorCtr="0"/>
          <a:lstStyle/>
          <a:p>
            <a:pPr>
              <a:buClr>
                <a:srgbClr val="A42939"/>
              </a:buClr>
            </a:pPr>
            <a:r>
              <a:rPr kumimoji="1" lang="en-US" sz="3000" cap="all" dirty="0">
                <a:solidFill>
                  <a:schemeClr val="bg1"/>
                </a:solidFill>
                <a:latin typeface="Source Han Sans CN Heavy Bold"/>
                <a:ea typeface="微软雅黑" charset="0"/>
                <a:cs typeface="Source Han Sans CN Heavy Bold"/>
              </a:rPr>
              <a:t>become an umbrella of the enterprise applications</a:t>
            </a:r>
            <a:endParaRPr kumimoji="1" lang="en-US" sz="3000" cap="all" dirty="0">
              <a:solidFill>
                <a:schemeClr val="tx1"/>
              </a:solidFill>
              <a:latin typeface="Source Han Sans CN Heavy Bold"/>
              <a:ea typeface="微软雅黑" charset="0"/>
              <a:cs typeface="Source Han Sans CN Heavy Bold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6228184" y="836712"/>
            <a:ext cx="1584176" cy="14401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>
              <a:buClr>
                <a:srgbClr val="A42939"/>
              </a:buClr>
            </a:pPr>
            <a:r>
              <a:rPr kumimoji="1" lang="en-US" sz="3000" dirty="0">
                <a:solidFill>
                  <a:schemeClr val="bg1"/>
                </a:solidFill>
                <a:latin typeface="Source Han Sans CN Heavy Bold"/>
                <a:ea typeface="微软雅黑" charset="0"/>
                <a:cs typeface="Source Han Sans CN Heavy Bold"/>
              </a:rPr>
              <a:t>HAND</a:t>
            </a:r>
          </a:p>
          <a:p>
            <a:pPr algn="dist">
              <a:buClr>
                <a:srgbClr val="A42939"/>
              </a:buClr>
            </a:pPr>
            <a:r>
              <a:rPr kumimoji="1" lang="en-US" sz="3000" dirty="0">
                <a:solidFill>
                  <a:schemeClr val="tx1"/>
                </a:solidFill>
                <a:latin typeface="Source Han Sans CN Heavy Bold"/>
                <a:ea typeface="微软雅黑" charset="0"/>
                <a:cs typeface="Source Han Sans CN Heavy Bold"/>
              </a:rPr>
              <a:t>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1484784"/>
            <a:ext cx="5184775" cy="122396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>
              <a:buNone/>
              <a:defRPr sz="4000" b="1">
                <a:latin typeface="Source Han Sans CN Heavy Bold"/>
                <a:cs typeface="Source Han Sans CN Heavy Bold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altLang="zh-CN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91166662"/>
      </p:ext>
    </p:extLst>
  </p:cSld>
  <p:clrMapOvr>
    <a:masterClrMapping/>
  </p:clrMapOvr>
  <p:transition>
    <p:wip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MS楼(B)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5" descr="Hand logo[底色透明]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17032"/>
            <a:ext cx="3046611" cy="1080000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 eaLnBrk="0" hangingPunct="0">
              <a:defRPr/>
            </a:pPr>
            <a:r>
              <a:rPr lang="en-US" sz="1400">
                <a:latin typeface="Arial" charset="0"/>
                <a:ea typeface="+mn-ea"/>
                <a:sym typeface="Times New Roman" pitchFamily="18" charset="0"/>
              </a:rPr>
              <a:t>&lt;Insert Picture Here&gt;</a:t>
            </a:r>
          </a:p>
        </p:txBody>
      </p:sp>
      <p:pic>
        <p:nvPicPr>
          <p:cNvPr id="11" name="Picture 10" descr="Tall R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Wide Re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04056" y="4800600"/>
            <a:ext cx="7772400" cy="860425"/>
          </a:xfrm>
        </p:spPr>
        <p:txBody>
          <a:bodyPr lIns="91440" tIns="45720" rIns="91440" bIns="45720" anchor="b"/>
          <a:lstStyle>
            <a:lvl1pPr>
              <a:defRPr smtClean="0">
                <a:latin typeface="Source Han Sans CN Heavy Bold"/>
                <a:cs typeface="Source Han Sans CN Heavy Bold"/>
              </a:defRPr>
            </a:lvl1pPr>
          </a:lstStyle>
          <a:p>
            <a:r>
              <a:rPr lang="en-US" altLang="zh-CN" smtClean="0"/>
              <a:t>Click to add title</a:t>
            </a:r>
            <a:endParaRPr lang="en-US" smtClean="0"/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04056" y="5715000"/>
            <a:ext cx="6400800" cy="7620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Tx/>
              <a:buNone/>
              <a:defRPr smtClean="0">
                <a:latin typeface="Source Han Sans CN Medium"/>
                <a:cs typeface="Source Han Sans CN Medium"/>
              </a:defRPr>
            </a:lvl1pPr>
          </a:lstStyle>
          <a:p>
            <a:r>
              <a:rPr lang="en-US" altLang="zh-CN" smtClean="0"/>
              <a:t>Click to add subtitle</a:t>
            </a:r>
            <a:endParaRPr lang="en-US" smtClean="0"/>
          </a:p>
        </p:txBody>
      </p:sp>
      <p:pic>
        <p:nvPicPr>
          <p:cNvPr id="2" name="Picture 1" descr="_MG_5684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1995" r="31667" b="12228"/>
          <a:stretch/>
        </p:blipFill>
        <p:spPr>
          <a:xfrm>
            <a:off x="899592" y="908720"/>
            <a:ext cx="2834551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0960"/>
      </p:ext>
    </p:extLst>
  </p:cSld>
  <p:clrMapOvr>
    <a:masterClrMapping/>
  </p:clrMapOvr>
  <p:transition>
    <p:wip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汉得园主楼(A)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5" descr="Hand logo[底色透明]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17032"/>
            <a:ext cx="3046611" cy="1080000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 eaLnBrk="0" hangingPunct="0">
              <a:defRPr/>
            </a:pPr>
            <a:r>
              <a:rPr lang="en-US" sz="1400">
                <a:latin typeface="Arial" charset="0"/>
                <a:ea typeface="+mn-ea"/>
                <a:sym typeface="Times New Roman" pitchFamily="18" charset="0"/>
              </a:rPr>
              <a:t>&lt;Insert Picture Here&gt;</a:t>
            </a:r>
          </a:p>
        </p:txBody>
      </p:sp>
      <p:pic>
        <p:nvPicPr>
          <p:cNvPr id="11" name="Picture 10" descr="Tall R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Wide Red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4" y="914400"/>
            <a:ext cx="5423959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04056" y="4800600"/>
            <a:ext cx="7772400" cy="860425"/>
          </a:xfrm>
        </p:spPr>
        <p:txBody>
          <a:bodyPr lIns="91440" tIns="45720" rIns="91440" bIns="45720" anchor="b"/>
          <a:lstStyle>
            <a:lvl1pPr>
              <a:defRPr smtClean="0">
                <a:latin typeface="Source Han Sans CN Heavy Bold"/>
                <a:cs typeface="Source Han Sans CN Heavy Bold"/>
              </a:defRPr>
            </a:lvl1pPr>
          </a:lstStyle>
          <a:p>
            <a:r>
              <a:rPr lang="en-US" altLang="zh-CN" smtClean="0"/>
              <a:t>Click to add title</a:t>
            </a:r>
            <a:endParaRPr lang="en-US" smtClean="0"/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04056" y="5715000"/>
            <a:ext cx="6400800" cy="7620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Tx/>
              <a:buNone/>
              <a:defRPr smtClean="0">
                <a:latin typeface="Source Han Sans CN Medium"/>
                <a:cs typeface="Source Han Sans CN Medium"/>
              </a:defRPr>
            </a:lvl1pPr>
          </a:lstStyle>
          <a:p>
            <a:r>
              <a:rPr lang="en-US" altLang="zh-CN" smtClean="0"/>
              <a:t>Click to add subtitle</a:t>
            </a:r>
            <a:endParaRPr lang="en-US" smtClean="0"/>
          </a:p>
        </p:txBody>
      </p:sp>
      <p:pic>
        <p:nvPicPr>
          <p:cNvPr id="5" name="Picture 4" descr="IMG_7871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0" r="15040"/>
          <a:stretch/>
        </p:blipFill>
        <p:spPr>
          <a:xfrm>
            <a:off x="899592" y="908720"/>
            <a:ext cx="2839881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8913"/>
      </p:ext>
    </p:extLst>
  </p:cSld>
  <p:clrMapOvr>
    <a:masterClrMapping/>
  </p:clrMapOvr>
  <p:transition>
    <p:wip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3528" y="0"/>
            <a:ext cx="8820472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3200">
                <a:latin typeface="Source Han Sans CN Heavy Bold"/>
                <a:cs typeface="Source Han Sans CN Heavy Bold"/>
              </a:defRPr>
            </a:lvl1pPr>
          </a:lstStyle>
          <a:p>
            <a:pPr lvl="0"/>
            <a:r>
              <a:rPr lang="en-US" altLang="zh-CN" smtClean="0"/>
              <a:t>Click to add agenda title</a:t>
            </a:r>
            <a:endParaRPr lang="zh-CN" altLang="en-US" smtClean="0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4762" y="764704"/>
            <a:ext cx="9139238" cy="36513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3528" y="1124744"/>
            <a:ext cx="8496944" cy="4968552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5pPr>
          </a:lstStyle>
          <a:p>
            <a:pPr lvl="0"/>
            <a:r>
              <a:rPr lang="en-US" altLang="zh-CN"/>
              <a:t>Click to add topic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33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4" descr="Small Red Square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60000" cy="7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552" y="304800"/>
            <a:ext cx="8280920" cy="9413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3200">
                <a:latin typeface="Source Han Sans CN Heavy Bold"/>
                <a:cs typeface="Source Han Sans CN Heavy Bold"/>
              </a:defRPr>
            </a:lvl1pPr>
          </a:lstStyle>
          <a:p>
            <a:pPr lvl="0"/>
            <a:r>
              <a:rPr lang="en-US" altLang="zh-CN"/>
              <a:t>Click to add</a:t>
            </a:r>
            <a:r>
              <a:rPr lang="zh-CN" altLang="en-US"/>
              <a:t> </a:t>
            </a:r>
            <a:r>
              <a:rPr lang="en-US" altLang="zh-CN"/>
              <a:t>agenda</a:t>
            </a:r>
            <a:r>
              <a:rPr lang="zh-CN" altLang="en-US"/>
              <a:t> </a:t>
            </a:r>
            <a:r>
              <a:rPr lang="en-US" altLang="zh-CN"/>
              <a:t>title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39552" y="1268760"/>
            <a:ext cx="8280920" cy="4824536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5pPr>
          </a:lstStyle>
          <a:p>
            <a:pPr lvl="0"/>
            <a:r>
              <a:rPr lang="en-US" altLang="zh-CN"/>
              <a:t>Click to add topic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8091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模板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0"/>
            <a:ext cx="8820472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3200">
                <a:latin typeface="Source Han Sans CN Heavy Bold"/>
                <a:cs typeface="Source Han Sans CN Heavy Bold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4762" y="764704"/>
            <a:ext cx="9139238" cy="36513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3528" y="1124744"/>
            <a:ext cx="8496944" cy="4968552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5pPr>
          </a:lstStyle>
          <a:p>
            <a:pPr lvl="0"/>
            <a:r>
              <a:rPr lang="en-US" altLang="zh-CN"/>
              <a:t>Click to add content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模板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4" descr="Small Red Square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60000" cy="7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304800"/>
            <a:ext cx="8280920" cy="9413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3200">
                <a:latin typeface="Source Han Sans CN Heavy Bold"/>
                <a:cs typeface="Source Han Sans CN Heavy Bold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39552" y="1268760"/>
            <a:ext cx="8280920" cy="4824536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5pPr>
          </a:lstStyle>
          <a:p>
            <a:pPr lvl="0"/>
            <a:r>
              <a:rPr lang="en-US" altLang="zh-CN"/>
              <a:t>Click to add content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标题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7544" y="980728"/>
            <a:ext cx="8280920" cy="4824536"/>
          </a:xfrm>
          <a:prstGeom prst="rect">
            <a:avLst/>
          </a:prstGeom>
        </p:spPr>
        <p:txBody>
          <a:bodyPr vert="horz"/>
          <a:lstStyle>
            <a:lvl1pPr marL="342900" indent="-3429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1pPr>
            <a:lvl2pPr marL="742950" indent="-28575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2pPr>
            <a:lvl3pPr marL="11430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3pPr>
            <a:lvl4pPr marL="16002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4pPr>
            <a:lvl5pPr marL="2057400" indent="-228600">
              <a:buSzPct val="100000"/>
              <a:buFont typeface="Wingdings" charset="2"/>
              <a:buChar char="§"/>
              <a:defRPr sz="2800">
                <a:latin typeface="Source Han Sans CN Medium"/>
                <a:cs typeface="Source Han Sans CN Medium"/>
              </a:defRPr>
            </a:lvl5pPr>
          </a:lstStyle>
          <a:p>
            <a:pPr lvl="0"/>
            <a:r>
              <a:rPr lang="en-US" altLang="zh-CN"/>
              <a:t>Click to add content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85307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0"/>
            <a:ext cx="8820472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9" r:id="rId5"/>
    <p:sldLayoutId id="2147483960" r:id="rId6"/>
    <p:sldLayoutId id="2147483948" r:id="rId7"/>
    <p:sldLayoutId id="2147483949" r:id="rId8"/>
    <p:sldLayoutId id="2147483957" r:id="rId9"/>
  </p:sldLayoutIdLst>
  <p:transition>
    <p:wip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ctr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/>
          <a:ea typeface="微软雅黑"/>
          <a:cs typeface="微软雅黑"/>
        </a:defRPr>
      </a:lvl1pPr>
      <a:lvl2pPr algn="l" rtl="0" eaLnBrk="1" fontAlgn="ctr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1" fontAlgn="ctr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1" fontAlgn="ctr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1" fontAlgn="ctr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u"/>
        <a:defRPr sz="14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14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597A0"/>
        </a:buClr>
        <a:buSzPct val="7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50000"/>
        <a:buFont typeface="Wingdings" pitchFamily="2" charset="2"/>
        <a:buChar char="u"/>
        <a:defRPr sz="14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395"/>
        </a:buClr>
        <a:buSzPct val="30000"/>
        <a:buFont typeface="Wingdings" pitchFamily="2" charset="2"/>
        <a:buChar char="p"/>
        <a:defRPr sz="14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CI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CD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1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DeploymentConfig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528" y="1124744"/>
            <a:ext cx="8496944" cy="547260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1200" b="1" dirty="0" smtClean="0"/>
              <a:t>简单示例：</a:t>
            </a:r>
            <a:endParaRPr kumimoji="1" lang="en-US" altLang="zh-CN" sz="1200" b="1" dirty="0" smtClean="0"/>
          </a:p>
          <a:p>
            <a:pPr marL="0" indent="0">
              <a:buNone/>
            </a:pPr>
            <a:r>
              <a:rPr kumimoji="1" lang="mr-IN" altLang="zh-CN" sz="1100" dirty="0" err="1" smtClean="0"/>
              <a:t>kind</a:t>
            </a:r>
            <a:r>
              <a:rPr kumimoji="1" lang="mr-IN" altLang="zh-CN" sz="1100" dirty="0"/>
              <a:t>: "</a:t>
            </a:r>
            <a:r>
              <a:rPr kumimoji="1" lang="mr-IN" altLang="zh-CN" sz="1100" dirty="0" err="1" smtClean="0"/>
              <a:t>DeploymentConfig</a:t>
            </a:r>
            <a:r>
              <a:rPr kumimoji="1" lang="mr-IN" altLang="zh-CN" sz="1100" dirty="0" smtClean="0"/>
              <a:t>”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mr-IN" altLang="zh-CN" sz="1100" dirty="0" err="1" smtClean="0"/>
              <a:t>apiVersion</a:t>
            </a:r>
            <a:r>
              <a:rPr kumimoji="1" lang="mr-IN" altLang="zh-CN" sz="1100" dirty="0"/>
              <a:t>: "</a:t>
            </a:r>
            <a:r>
              <a:rPr kumimoji="1" lang="mr-IN" altLang="zh-CN" sz="1100" dirty="0" smtClean="0"/>
              <a:t>v1”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mr-IN" altLang="zh-CN" sz="1100" dirty="0" err="1" smtClean="0"/>
              <a:t>metadata</a:t>
            </a:r>
            <a:r>
              <a:rPr kumimoji="1" lang="mr-IN" altLang="zh-CN" sz="1100" dirty="0"/>
              <a:t>: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 smtClean="0"/>
              <a:t>     </a:t>
            </a:r>
            <a:r>
              <a:rPr kumimoji="1" lang="mr-IN" altLang="zh-CN" sz="1100" dirty="0" err="1" smtClean="0"/>
              <a:t>name</a:t>
            </a:r>
            <a:r>
              <a:rPr kumimoji="1" lang="mr-IN" altLang="zh-CN" sz="1100" dirty="0"/>
              <a:t>: "</a:t>
            </a:r>
            <a:r>
              <a:rPr kumimoji="1" lang="mr-IN" altLang="zh-CN" sz="1100" dirty="0" err="1" smtClean="0"/>
              <a:t>nginx</a:t>
            </a:r>
            <a:r>
              <a:rPr kumimoji="1" lang="mr-IN" altLang="zh-CN" sz="1100" dirty="0" smtClean="0"/>
              <a:t>”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mr-IN" altLang="zh-CN" sz="1100" dirty="0" err="1" smtClean="0"/>
              <a:t>spec</a:t>
            </a:r>
            <a:r>
              <a:rPr kumimoji="1" lang="mr-IN" altLang="zh-CN" sz="1100" dirty="0"/>
              <a:t>: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</a:t>
            </a:r>
            <a:r>
              <a:rPr kumimoji="1" lang="mr-IN" altLang="zh-CN" sz="1100" dirty="0" err="1" smtClean="0"/>
              <a:t>template</a:t>
            </a:r>
            <a:r>
              <a:rPr kumimoji="1" lang="mr-IN" altLang="zh-CN" sz="1100" dirty="0"/>
              <a:t>:                                         #</a:t>
            </a:r>
            <a:r>
              <a:rPr kumimoji="1" lang="zh-CN" altLang="mr-IN" sz="1100" dirty="0"/>
              <a:t>指定</a:t>
            </a:r>
            <a:r>
              <a:rPr kumimoji="1" lang="mr-IN" altLang="zh-CN" sz="1100" dirty="0" err="1"/>
              <a:t>rc</a:t>
            </a:r>
            <a:r>
              <a:rPr kumimoji="1" lang="zh-CN" altLang="mr-IN" sz="1100" dirty="0"/>
              <a:t>中</a:t>
            </a:r>
            <a:r>
              <a:rPr kumimoji="1" lang="mr-IN" altLang="zh-CN" sz="1100" dirty="0" err="1"/>
              <a:t>pod</a:t>
            </a:r>
            <a:r>
              <a:rPr kumimoji="1" lang="zh-CN" altLang="mr-IN" sz="1100" dirty="0"/>
              <a:t>的模板，</a:t>
            </a:r>
            <a:r>
              <a:rPr kumimoji="1" lang="mr-IN" altLang="zh-CN" sz="1100" dirty="0" err="1"/>
              <a:t>rc</a:t>
            </a:r>
            <a:r>
              <a:rPr kumimoji="1" lang="zh-CN" altLang="mr-IN" sz="1100" dirty="0"/>
              <a:t>中的</a:t>
            </a:r>
            <a:r>
              <a:rPr kumimoji="1" lang="mr-IN" altLang="zh-CN" sz="1100" dirty="0" err="1"/>
              <a:t>pod</a:t>
            </a:r>
            <a:r>
              <a:rPr kumimoji="1" lang="zh-CN" altLang="mr-IN" sz="1100" dirty="0"/>
              <a:t>都是按照这个模板来创建的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</a:t>
            </a:r>
            <a:r>
              <a:rPr kumimoji="1" lang="mr-IN" altLang="zh-CN" sz="1100" dirty="0" err="1" smtClean="0"/>
              <a:t>metadata</a:t>
            </a:r>
            <a:r>
              <a:rPr kumimoji="1" lang="mr-IN" altLang="zh-CN" sz="1100" dirty="0"/>
              <a:t>:  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</a:t>
            </a:r>
            <a:r>
              <a:rPr kumimoji="1" lang="mr-IN" altLang="zh-CN" sz="1100" dirty="0" err="1" smtClean="0"/>
              <a:t>labels</a:t>
            </a:r>
            <a:r>
              <a:rPr kumimoji="1" lang="mr-IN" altLang="zh-CN" sz="1100" dirty="0"/>
              <a:t>:    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</a:t>
            </a:r>
            <a:r>
              <a:rPr kumimoji="1" lang="mr-IN" altLang="zh-CN" sz="1100" dirty="0" err="1" smtClean="0"/>
              <a:t>name</a:t>
            </a:r>
            <a:r>
              <a:rPr kumimoji="1" lang="mr-IN" altLang="zh-CN" sz="1100" dirty="0"/>
              <a:t>: "</a:t>
            </a:r>
            <a:r>
              <a:rPr kumimoji="1" lang="mr-IN" altLang="zh-CN" sz="1100" dirty="0" err="1"/>
              <a:t>nginx</a:t>
            </a:r>
            <a:r>
              <a:rPr kumimoji="1" lang="mr-IN" altLang="zh-CN" sz="1100" dirty="0"/>
              <a:t>"    </a:t>
            </a:r>
            <a:endParaRPr kumimoji="1" lang="en-US" altLang="zh-CN" sz="1100" dirty="0"/>
          </a:p>
          <a:p>
            <a:pPr marL="0" indent="0">
              <a:buNone/>
            </a:pPr>
            <a:r>
              <a:rPr kumimoji="1" lang="zh-CN" altLang="en-US" sz="1100" dirty="0" smtClean="0"/>
              <a:t>         </a:t>
            </a:r>
            <a:r>
              <a:rPr kumimoji="1" lang="mr-IN" altLang="zh-CN" sz="1100" dirty="0" err="1" smtClean="0"/>
              <a:t>spec</a:t>
            </a:r>
            <a:r>
              <a:rPr kumimoji="1" lang="mr-IN" altLang="zh-CN" sz="1100" dirty="0"/>
              <a:t>:  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</a:t>
            </a:r>
            <a:r>
              <a:rPr kumimoji="1" lang="mr-IN" altLang="zh-CN" sz="1100" dirty="0" err="1" smtClean="0"/>
              <a:t>containers</a:t>
            </a:r>
            <a:r>
              <a:rPr kumimoji="1" lang="mr-IN" altLang="zh-CN" sz="1100" dirty="0"/>
              <a:t>:   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</a:t>
            </a:r>
            <a:r>
              <a:rPr kumimoji="1" lang="mr-IN" altLang="zh-CN" sz="1100" dirty="0" smtClean="0"/>
              <a:t> </a:t>
            </a:r>
            <a:r>
              <a:rPr kumimoji="1" lang="mr-IN" altLang="zh-CN" sz="1100" dirty="0"/>
              <a:t>- </a:t>
            </a:r>
            <a:r>
              <a:rPr kumimoji="1" lang="mr-IN" altLang="zh-CN" sz="1100" dirty="0" err="1"/>
              <a:t>name</a:t>
            </a:r>
            <a:r>
              <a:rPr kumimoji="1" lang="mr-IN" altLang="zh-CN" sz="1100" dirty="0"/>
              <a:t>: "</a:t>
            </a:r>
            <a:r>
              <a:rPr kumimoji="1" lang="mr-IN" altLang="zh-CN" sz="1100" dirty="0" err="1"/>
              <a:t>nginx</a:t>
            </a:r>
            <a:r>
              <a:rPr kumimoji="1" lang="mr-IN" altLang="zh-CN" sz="1100" dirty="0"/>
              <a:t>"     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</a:t>
            </a:r>
            <a:r>
              <a:rPr kumimoji="1" lang="mr-IN" altLang="zh-CN" sz="1100" dirty="0" smtClean="0"/>
              <a:t> </a:t>
            </a:r>
            <a:r>
              <a:rPr kumimoji="1" lang="zh-CN" altLang="en-US" sz="1100" dirty="0" smtClean="0"/>
              <a:t>  </a:t>
            </a:r>
            <a:r>
              <a:rPr kumimoji="1" lang="mr-IN" altLang="zh-CN" sz="1100" dirty="0" err="1" smtClean="0"/>
              <a:t>image</a:t>
            </a:r>
            <a:r>
              <a:rPr kumimoji="1" lang="mr-IN" altLang="zh-CN" sz="1100" dirty="0"/>
              <a:t>: "</a:t>
            </a:r>
            <a:r>
              <a:rPr kumimoji="1" lang="mr-IN" altLang="zh-CN" sz="1100" dirty="0" err="1"/>
              <a:t>registry.saas.hand-china.com</a:t>
            </a:r>
            <a:r>
              <a:rPr kumimoji="1" lang="mr-IN" altLang="zh-CN" sz="1100" dirty="0"/>
              <a:t>/</a:t>
            </a:r>
            <a:r>
              <a:rPr kumimoji="1" lang="mr-IN" altLang="zh-CN" sz="1100" dirty="0" err="1"/>
              <a:t>tools</a:t>
            </a:r>
            <a:r>
              <a:rPr kumimoji="1" lang="mr-IN" altLang="zh-CN" sz="1100" dirty="0"/>
              <a:t>/</a:t>
            </a:r>
            <a:r>
              <a:rPr kumimoji="1" lang="mr-IN" altLang="zh-CN" sz="1100" dirty="0" err="1"/>
              <a:t>nginx</a:t>
            </a:r>
            <a:r>
              <a:rPr kumimoji="1" lang="mr-IN" altLang="zh-CN" sz="1100" dirty="0"/>
              <a:t>"      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  </a:t>
            </a:r>
            <a:r>
              <a:rPr kumimoji="1" lang="mr-IN" altLang="zh-CN" sz="1100" dirty="0" err="1" smtClean="0"/>
              <a:t>ports</a:t>
            </a:r>
            <a:r>
              <a:rPr kumimoji="1" lang="mr-IN" altLang="zh-CN" sz="1100" dirty="0"/>
              <a:t>:        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  </a:t>
            </a:r>
            <a:r>
              <a:rPr kumimoji="1" lang="mr-IN" altLang="zh-CN" sz="1100" dirty="0" smtClean="0"/>
              <a:t>- </a:t>
            </a:r>
            <a:r>
              <a:rPr kumimoji="1" lang="mr-IN" altLang="zh-CN" sz="1100" dirty="0" err="1"/>
              <a:t>containerPort</a:t>
            </a:r>
            <a:r>
              <a:rPr kumimoji="1" lang="mr-IN" altLang="zh-CN" sz="1100" dirty="0"/>
              <a:t>: 80          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  </a:t>
            </a:r>
            <a:r>
              <a:rPr kumimoji="1" lang="mr-IN" altLang="zh-CN" sz="1100" dirty="0" err="1" smtClean="0"/>
              <a:t>protocol</a:t>
            </a:r>
            <a:r>
              <a:rPr kumimoji="1" lang="mr-IN" altLang="zh-CN" sz="1100" dirty="0"/>
              <a:t>: "TCP"       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mr-IN" altLang="zh-CN" sz="1100" dirty="0" smtClean="0"/>
              <a:t> </a:t>
            </a:r>
            <a:r>
              <a:rPr kumimoji="1" lang="zh-CN" altLang="en-US" sz="1100" dirty="0" smtClean="0"/>
              <a:t>           </a:t>
            </a:r>
            <a:r>
              <a:rPr kumimoji="1" lang="mr-IN" altLang="zh-CN" sz="1100" dirty="0" smtClean="0"/>
              <a:t>- </a:t>
            </a:r>
            <a:r>
              <a:rPr kumimoji="1" lang="mr-IN" altLang="zh-CN" sz="1100" dirty="0" err="1"/>
              <a:t>containerPort</a:t>
            </a:r>
            <a:r>
              <a:rPr kumimoji="1" lang="mr-IN" altLang="zh-CN" sz="1100" dirty="0"/>
              <a:t>: 443          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</a:t>
            </a:r>
            <a:r>
              <a:rPr kumimoji="1" lang="mr-IN" altLang="zh-CN" sz="1100" dirty="0" err="1" smtClean="0"/>
              <a:t>protocol</a:t>
            </a:r>
            <a:r>
              <a:rPr kumimoji="1" lang="mr-IN" altLang="zh-CN" sz="1100" dirty="0"/>
              <a:t>: "TCP"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</a:t>
            </a:r>
            <a:r>
              <a:rPr kumimoji="1" lang="mr-IN" altLang="zh-CN" sz="1100" dirty="0" err="1" smtClean="0"/>
              <a:t>replicas</a:t>
            </a:r>
            <a:r>
              <a:rPr kumimoji="1" lang="mr-IN" altLang="zh-CN" sz="1100" dirty="0"/>
              <a:t>: 1                                       #</a:t>
            </a:r>
            <a:r>
              <a:rPr kumimoji="1" lang="zh-CN" altLang="mr-IN" sz="1100" dirty="0"/>
              <a:t>指定</a:t>
            </a:r>
            <a:r>
              <a:rPr kumimoji="1" lang="mr-IN" altLang="zh-CN" sz="1100" dirty="0" err="1"/>
              <a:t>rc</a:t>
            </a:r>
            <a:r>
              <a:rPr kumimoji="1" lang="zh-CN" altLang="mr-IN" sz="1100" dirty="0"/>
              <a:t>中</a:t>
            </a:r>
            <a:r>
              <a:rPr kumimoji="1" lang="mr-IN" altLang="zh-CN" sz="1100" dirty="0" err="1"/>
              <a:t>pod</a:t>
            </a:r>
            <a:r>
              <a:rPr kumimoji="1" lang="zh-CN" altLang="mr-IN" sz="1100" dirty="0"/>
              <a:t>的个数为</a:t>
            </a:r>
            <a:r>
              <a:rPr kumimoji="1" lang="mr-IN" altLang="zh-CN" sz="1100" dirty="0"/>
              <a:t>1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</a:t>
            </a:r>
            <a:r>
              <a:rPr kumimoji="1" lang="mr-IN" altLang="zh-CN" sz="1100" dirty="0" smtClean="0"/>
              <a:t> </a:t>
            </a:r>
            <a:r>
              <a:rPr kumimoji="1" lang="mr-IN" altLang="zh-CN" sz="1100" dirty="0" err="1"/>
              <a:t>triggers</a:t>
            </a:r>
            <a:r>
              <a:rPr kumimoji="1" lang="mr-IN" altLang="zh-CN" sz="1100" dirty="0"/>
              <a:t>:                                         </a:t>
            </a:r>
            <a:r>
              <a:rPr kumimoji="1" lang="zh-CN" altLang="en-US" sz="1100" dirty="0" smtClean="0"/>
              <a:t> </a:t>
            </a:r>
            <a:r>
              <a:rPr kumimoji="1" lang="mr-IN" altLang="zh-CN" sz="1100" dirty="0" smtClean="0"/>
              <a:t>#</a:t>
            </a:r>
            <a:r>
              <a:rPr kumimoji="1" lang="zh-CN" altLang="mr-IN" sz="1100" dirty="0"/>
              <a:t>触发器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</a:t>
            </a:r>
            <a:r>
              <a:rPr kumimoji="1" lang="mr-IN" altLang="zh-CN" sz="1100" dirty="0" smtClean="0"/>
              <a:t>- </a:t>
            </a:r>
            <a:r>
              <a:rPr kumimoji="1" lang="mr-IN" altLang="zh-CN" sz="1100" dirty="0" err="1"/>
              <a:t>type</a:t>
            </a:r>
            <a:r>
              <a:rPr kumimoji="1" lang="mr-IN" altLang="zh-CN" sz="1100" dirty="0"/>
              <a:t>: "</a:t>
            </a:r>
            <a:r>
              <a:rPr kumimoji="1" lang="mr-IN" altLang="zh-CN" sz="1100" dirty="0" err="1"/>
              <a:t>ConfigChange</a:t>
            </a:r>
            <a:r>
              <a:rPr kumimoji="1" lang="mr-IN" altLang="zh-CN" sz="1100" dirty="0"/>
              <a:t>"                 </a:t>
            </a:r>
            <a:r>
              <a:rPr kumimoji="1" lang="mr-IN" altLang="zh-CN" sz="1100" dirty="0" smtClean="0"/>
              <a:t>#</a:t>
            </a:r>
            <a:r>
              <a:rPr kumimoji="1" lang="zh-CN" altLang="mr-IN" sz="1100" dirty="0"/>
              <a:t>当配置文件改变就触发新的构建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</a:t>
            </a:r>
            <a:r>
              <a:rPr kumimoji="1" lang="mr-IN" altLang="zh-CN" sz="1100" dirty="0" err="1" smtClean="0"/>
              <a:t>strategy</a:t>
            </a:r>
            <a:r>
              <a:rPr kumimoji="1" lang="mr-IN" altLang="zh-CN" sz="1100" dirty="0"/>
              <a:t>:                                         #</a:t>
            </a:r>
            <a:r>
              <a:rPr kumimoji="1" lang="zh-CN" altLang="mr-IN" sz="1100" dirty="0"/>
              <a:t>设置可回滚，可以省略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</a:t>
            </a:r>
            <a:r>
              <a:rPr kumimoji="1" lang="zh-CN" altLang="mr-IN" sz="1100" dirty="0" smtClean="0"/>
              <a:t> </a:t>
            </a:r>
            <a:r>
              <a:rPr kumimoji="1" lang="zh-CN" altLang="en-US" sz="1100" dirty="0" smtClean="0"/>
              <a:t>  </a:t>
            </a:r>
            <a:r>
              <a:rPr kumimoji="1" lang="mr-IN" altLang="zh-CN" sz="1100" dirty="0" err="1" smtClean="0"/>
              <a:t>type</a:t>
            </a:r>
            <a:r>
              <a:rPr kumimoji="1" lang="mr-IN" altLang="zh-CN" sz="1100" dirty="0"/>
              <a:t>: "</a:t>
            </a:r>
            <a:r>
              <a:rPr kumimoji="1" lang="mr-IN" altLang="zh-CN" sz="1100" dirty="0" err="1"/>
              <a:t>Rolling</a:t>
            </a:r>
            <a:r>
              <a:rPr kumimoji="1" lang="mr-IN" altLang="zh-CN" sz="1100" dirty="0"/>
              <a:t>"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</a:t>
            </a:r>
            <a:r>
              <a:rPr kumimoji="1" lang="mr-IN" altLang="zh-CN" sz="1100" dirty="0" err="1" smtClean="0"/>
              <a:t>paused</a:t>
            </a:r>
            <a:r>
              <a:rPr kumimoji="1" lang="mr-IN" altLang="zh-CN" sz="1100" dirty="0"/>
              <a:t>: </a:t>
            </a:r>
            <a:r>
              <a:rPr kumimoji="1" lang="mr-IN" altLang="zh-CN" sz="1100" dirty="0" err="1"/>
              <a:t>false</a:t>
            </a:r>
            <a:r>
              <a:rPr kumimoji="1" lang="mr-IN" altLang="zh-CN" sz="1100" dirty="0"/>
              <a:t>                                  </a:t>
            </a:r>
            <a:r>
              <a:rPr kumimoji="1" lang="mr-IN" altLang="zh-CN" sz="1100" dirty="0" smtClean="0"/>
              <a:t>#</a:t>
            </a:r>
            <a:r>
              <a:rPr kumimoji="1" lang="zh-CN" altLang="mr-IN" sz="1100" dirty="0"/>
              <a:t>暂停一个</a:t>
            </a:r>
            <a:r>
              <a:rPr kumimoji="1" lang="mr-IN" altLang="zh-CN" sz="1100" dirty="0" err="1"/>
              <a:t>deployement</a:t>
            </a:r>
            <a:r>
              <a:rPr kumimoji="1" lang="mr-IN" altLang="zh-CN" sz="1100" dirty="0"/>
              <a:t>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</a:t>
            </a:r>
            <a:r>
              <a:rPr kumimoji="1" lang="mr-IN" altLang="zh-CN" sz="1100" dirty="0" err="1" smtClean="0"/>
              <a:t>revisionHistoryLimit</a:t>
            </a:r>
            <a:r>
              <a:rPr kumimoji="1" lang="mr-IN" altLang="zh-CN" sz="1100" dirty="0"/>
              <a:t>: 2                 </a:t>
            </a:r>
            <a:r>
              <a:rPr kumimoji="1" lang="mr-IN" altLang="zh-CN" sz="1100" dirty="0" smtClean="0"/>
              <a:t>#</a:t>
            </a:r>
            <a:r>
              <a:rPr kumimoji="1" lang="zh-CN" altLang="mr-IN" sz="1100" dirty="0"/>
              <a:t>保留</a:t>
            </a:r>
            <a:r>
              <a:rPr kumimoji="1" lang="mr-IN" altLang="zh-CN" sz="1100" dirty="0"/>
              <a:t>2</a:t>
            </a:r>
            <a:r>
              <a:rPr kumimoji="1" lang="zh-CN" altLang="mr-IN" sz="1100" dirty="0"/>
              <a:t>个版本的回滚记录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</a:t>
            </a:r>
            <a:r>
              <a:rPr kumimoji="1" lang="mr-IN" altLang="zh-CN" sz="1100" dirty="0" err="1" smtClean="0"/>
              <a:t>minReadySeconds</a:t>
            </a:r>
            <a:r>
              <a:rPr kumimoji="1" lang="mr-IN" altLang="zh-CN" sz="1100" dirty="0"/>
              <a:t>: 0                     </a:t>
            </a:r>
            <a:r>
              <a:rPr kumimoji="1" lang="mr-IN" altLang="zh-CN" sz="1100" dirty="0" smtClean="0"/>
              <a:t>#</a:t>
            </a:r>
            <a:r>
              <a:rPr kumimoji="1" lang="zh-CN" altLang="mr-IN" sz="1100" dirty="0"/>
              <a:t>容器内应用启动响应时间，为</a:t>
            </a:r>
            <a:r>
              <a:rPr kumimoji="1" lang="mr-IN" altLang="zh-CN" sz="1100" dirty="0"/>
              <a:t>0</a:t>
            </a:r>
            <a:r>
              <a:rPr kumimoji="1" lang="zh-CN" altLang="mr-IN" sz="1100" dirty="0"/>
              <a:t>代表不等待</a:t>
            </a:r>
            <a:endParaRPr kumimoji="1"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7162208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1400" dirty="0" err="1"/>
              <a:t>OpenShift</a:t>
            </a:r>
            <a:r>
              <a:rPr kumimoji="1" lang="en-US" altLang="zh-CN" sz="1400" dirty="0"/>
              <a:t> Origin</a:t>
            </a:r>
            <a:r>
              <a:rPr kumimoji="1" lang="zh-CN" altLang="en-US" sz="1400" dirty="0"/>
              <a:t>利用了一个</a:t>
            </a:r>
            <a:r>
              <a:rPr kumimoji="1" lang="en-US" altLang="zh-CN" sz="1400" dirty="0"/>
              <a:t>pod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Kubernetes</a:t>
            </a:r>
            <a:r>
              <a:rPr kumimoji="1" lang="zh-CN" altLang="en-US" sz="1400" dirty="0"/>
              <a:t>概念，它是在一个主机上部署在一起的一个或多个容器，以及可以定义，部署和管理的最小的计算单元</a:t>
            </a:r>
            <a:r>
              <a:rPr kumimoji="1" lang="zh-CN" altLang="en-US" sz="1400" dirty="0" smtClean="0"/>
              <a:t>。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/>
          </a:p>
          <a:p>
            <a:pPr marL="0" indent="0">
              <a:buNone/>
            </a:pPr>
            <a:r>
              <a:rPr kumimoji="1" lang="en-US" altLang="zh-CN" sz="1400" dirty="0" smtClean="0"/>
              <a:t>Pods</a:t>
            </a:r>
            <a:r>
              <a:rPr kumimoji="1" lang="zh-CN" altLang="en-US" sz="1400" dirty="0"/>
              <a:t>与容器的机器实例（物理或虚拟）差不多。每个</a:t>
            </a:r>
            <a:r>
              <a:rPr kumimoji="1" lang="en-US" altLang="zh-CN" sz="1400" dirty="0"/>
              <a:t>pod</a:t>
            </a:r>
            <a:r>
              <a:rPr kumimoji="1" lang="zh-CN" altLang="en-US" sz="1400" dirty="0"/>
              <a:t>都分配了自己的内部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地址，因此拥有其整个端口空间，</a:t>
            </a:r>
            <a:r>
              <a:rPr kumimoji="1" lang="en-US" altLang="zh-CN" sz="1400" dirty="0"/>
              <a:t>pod</a:t>
            </a:r>
            <a:r>
              <a:rPr kumimoji="1" lang="zh-CN" altLang="en-US" sz="1400" dirty="0"/>
              <a:t>中的容器可以共享其本地存储和网络。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6576606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1400" dirty="0"/>
              <a:t>Kubernetes </a:t>
            </a:r>
            <a:r>
              <a:rPr kumimoji="1" lang="zh-CN" altLang="en-US" sz="1400" dirty="0"/>
              <a:t>服务作为内部负载均衡器。它识别一组复制的</a:t>
            </a:r>
            <a:r>
              <a:rPr kumimoji="1" lang="en-US" altLang="zh-CN" sz="1400" dirty="0"/>
              <a:t>pod</a:t>
            </a:r>
            <a:r>
              <a:rPr kumimoji="1" lang="zh-CN" altLang="en-US" sz="1400" dirty="0"/>
              <a:t>，以便代理它接收的连接。在服务保持一贯可用的情况下，可以任意添加备份</a:t>
            </a:r>
            <a:r>
              <a:rPr kumimoji="1" lang="en-US" altLang="zh-CN" sz="1400" dirty="0"/>
              <a:t>pod</a:t>
            </a:r>
            <a:r>
              <a:rPr kumimoji="1" lang="zh-CN" altLang="en-US" sz="1400" dirty="0"/>
              <a:t>或从服务中删除服务，使任何依赖于服务的内容都可以在一致的地址处引用</a:t>
            </a:r>
            <a:r>
              <a:rPr kumimoji="1" lang="zh-CN" altLang="en-US" sz="1400" dirty="0" smtClean="0"/>
              <a:t>。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 smtClean="0"/>
          </a:p>
          <a:p>
            <a:pPr marL="0" indent="0">
              <a:buNone/>
            </a:pPr>
            <a:r>
              <a:rPr kumimoji="1" lang="zh-CN" altLang="en-US" sz="1400" dirty="0" smtClean="0"/>
              <a:t>默认</a:t>
            </a:r>
            <a:r>
              <a:rPr kumimoji="1" lang="zh-CN" altLang="en-US" sz="1400" dirty="0"/>
              <a:t>服务</a:t>
            </a:r>
            <a:r>
              <a:rPr kumimoji="1" lang="en-US" altLang="zh-CN" sz="1400" dirty="0" err="1"/>
              <a:t>clusterIP</a:t>
            </a:r>
            <a:r>
              <a:rPr kumimoji="1" lang="zh-CN" altLang="en-US" sz="1400" dirty="0"/>
              <a:t>地址来自</a:t>
            </a:r>
            <a:r>
              <a:rPr kumimoji="1" lang="en-US" altLang="zh-CN" sz="1400" dirty="0" err="1"/>
              <a:t>OpenShift</a:t>
            </a:r>
            <a:r>
              <a:rPr kumimoji="1" lang="en-US" altLang="zh-CN" sz="1400" dirty="0"/>
              <a:t> Origin</a:t>
            </a:r>
            <a:r>
              <a:rPr kumimoji="1" lang="zh-CN" altLang="en-US" sz="1400" dirty="0"/>
              <a:t>内部网络，它们用于允许</a:t>
            </a:r>
            <a:r>
              <a:rPr kumimoji="1" lang="en-US" altLang="zh-CN" sz="1400" dirty="0"/>
              <a:t>pod</a:t>
            </a:r>
            <a:r>
              <a:rPr kumimoji="1" lang="zh-CN" altLang="en-US" sz="1400" dirty="0"/>
              <a:t>相互访问。要允许对服务的外部访问，可以将分配给外部的其他</a:t>
            </a:r>
            <a:r>
              <a:rPr kumimoji="1" lang="en-US" altLang="zh-CN" sz="1400" dirty="0" err="1"/>
              <a:t>externalIP</a:t>
            </a:r>
            <a:r>
              <a:rPr kumimoji="1" lang="zh-CN" altLang="en-US" sz="1400" dirty="0"/>
              <a:t>地址 分配给该服务。这些</a:t>
            </a:r>
            <a:r>
              <a:rPr kumimoji="1" lang="en-US" altLang="zh-CN" sz="1400" dirty="0" err="1"/>
              <a:t>externalIP</a:t>
            </a:r>
            <a:r>
              <a:rPr kumimoji="1" lang="zh-CN" altLang="en-US" sz="1400" dirty="0"/>
              <a:t>地址也可以是为 服务提供高可用性访问的虚拟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地址 </a:t>
            </a:r>
            <a:r>
              <a:rPr kumimoji="1" lang="zh-CN" altLang="en-US" sz="1400" dirty="0" smtClean="0"/>
              <a:t>。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 smtClean="0"/>
          </a:p>
          <a:p>
            <a:pPr marL="0" indent="0">
              <a:buNone/>
            </a:pPr>
            <a:r>
              <a:rPr kumimoji="1" lang="zh-CN" altLang="en-US" sz="1400" dirty="0" smtClean="0"/>
              <a:t>服务</a:t>
            </a:r>
            <a:r>
              <a:rPr kumimoji="1" lang="zh-CN" altLang="en-US" sz="1400" dirty="0"/>
              <a:t>被分配一个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地址和端口对，当被访问时，代理到适当的</a:t>
            </a:r>
            <a:r>
              <a:rPr kumimoji="1" lang="en-US" altLang="zh-CN" sz="1400" dirty="0"/>
              <a:t>Pods</a:t>
            </a:r>
            <a:r>
              <a:rPr kumimoji="1" lang="zh-CN" altLang="en-US" sz="1400" dirty="0"/>
              <a:t>。服务使用</a:t>
            </a:r>
            <a:r>
              <a:rPr kumimoji="1" lang="en-US" altLang="zh-CN" sz="1400" dirty="0"/>
              <a:t>label</a:t>
            </a:r>
            <a:r>
              <a:rPr kumimoji="1" lang="zh-CN" altLang="en-US" sz="1400" dirty="0"/>
              <a:t>标签</a:t>
            </a:r>
            <a:r>
              <a:rPr kumimoji="1" lang="en-US" altLang="zh-CN" sz="1400" dirty="0"/>
              <a:t>selector</a:t>
            </a:r>
            <a:r>
              <a:rPr kumimoji="1" lang="zh-CN" altLang="en-US" sz="1400" dirty="0"/>
              <a:t>选择器来查找在特定端口上提供特定网络服务的所有运行的容器。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7901314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528" y="1124744"/>
            <a:ext cx="8496944" cy="547260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1200" b="1" dirty="0" smtClean="0"/>
              <a:t>简单示例：</a:t>
            </a:r>
            <a:endParaRPr kumimoji="1" lang="en-US" altLang="zh-CN" sz="1200" b="1" dirty="0" smtClean="0"/>
          </a:p>
          <a:p>
            <a:pPr marL="0" indent="0">
              <a:buNone/>
            </a:pPr>
            <a:r>
              <a:rPr kumimoji="1" lang="en-US" altLang="zh-CN" sz="1100" dirty="0" err="1" smtClean="0"/>
              <a:t>apiVersion</a:t>
            </a:r>
            <a:r>
              <a:rPr kumimoji="1" lang="en-US" altLang="zh-CN" sz="1100" dirty="0" smtClean="0"/>
              <a:t>: v1</a:t>
            </a:r>
          </a:p>
          <a:p>
            <a:pPr marL="0" indent="0">
              <a:buNone/>
            </a:pPr>
            <a:r>
              <a:rPr kumimoji="1" lang="en-US" altLang="zh-CN" sz="1100" dirty="0" smtClean="0"/>
              <a:t>kind: Service</a:t>
            </a:r>
          </a:p>
          <a:p>
            <a:pPr marL="0" indent="0">
              <a:buNone/>
            </a:pPr>
            <a:r>
              <a:rPr kumimoji="1" lang="en-US" altLang="zh-CN" sz="1100" dirty="0" smtClean="0"/>
              <a:t>metadata:  </a:t>
            </a:r>
          </a:p>
          <a:p>
            <a:pPr marL="0" indent="0">
              <a:buNone/>
            </a:pPr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name: </a:t>
            </a:r>
            <a:r>
              <a:rPr kumimoji="1" lang="en-US" altLang="zh-CN" sz="1100" dirty="0" err="1" smtClean="0"/>
              <a:t>nginx</a:t>
            </a:r>
            <a:r>
              <a:rPr kumimoji="1" lang="en-US" altLang="zh-CN" sz="1100" dirty="0" smtClean="0"/>
              <a:t>         #</a:t>
            </a:r>
            <a:r>
              <a:rPr kumimoji="1" lang="zh-CN" altLang="en-US" sz="1100" dirty="0" smtClean="0"/>
              <a:t>定义服务名称 </a:t>
            </a:r>
            <a:r>
              <a:rPr kumimoji="1" lang="en-US" altLang="zh-CN" sz="1100" dirty="0" err="1" smtClean="0"/>
              <a:t>nginx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spec:  </a:t>
            </a:r>
          </a:p>
          <a:p>
            <a:pPr marL="0" indent="0">
              <a:buNone/>
            </a:pPr>
            <a:r>
              <a:rPr kumimoji="1" lang="zh-CN" altLang="en-US" sz="1100" dirty="0" smtClean="0"/>
              <a:t>         </a:t>
            </a:r>
            <a:r>
              <a:rPr kumimoji="1" lang="en-US" altLang="zh-CN" sz="1100" dirty="0" smtClean="0"/>
              <a:t>selector:    </a:t>
            </a:r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</a:t>
            </a:r>
            <a:r>
              <a:rPr kumimoji="1" lang="en-US" altLang="zh-CN" sz="1100" dirty="0" smtClean="0"/>
              <a:t>name: </a:t>
            </a:r>
            <a:r>
              <a:rPr kumimoji="1" lang="en-US" altLang="zh-CN" sz="1100" dirty="0" err="1" smtClean="0"/>
              <a:t>nginx</a:t>
            </a:r>
            <a:r>
              <a:rPr kumimoji="1" lang="en-US" altLang="zh-CN" sz="1100" dirty="0" smtClean="0"/>
              <a:t>    #</a:t>
            </a:r>
            <a:r>
              <a:rPr kumimoji="1" lang="zh-CN" altLang="en-US" sz="1100" dirty="0" smtClean="0"/>
              <a:t>标签选择器标识所有</a:t>
            </a:r>
            <a:r>
              <a:rPr kumimoji="1" lang="en-US" altLang="zh-CN" sz="1100" dirty="0" smtClean="0"/>
              <a:t>pods</a:t>
            </a:r>
            <a:r>
              <a:rPr kumimoji="1" lang="zh-CN" altLang="en-US" sz="1100" dirty="0" smtClean="0"/>
              <a:t>，选择附加了</a:t>
            </a:r>
            <a:r>
              <a:rPr kumimoji="1" lang="en-US" altLang="zh-CN" sz="1100" dirty="0" smtClean="0"/>
              <a:t>name= </a:t>
            </a:r>
            <a:r>
              <a:rPr kumimoji="1" lang="en-US" altLang="zh-CN" sz="1100" dirty="0" err="1" smtClean="0"/>
              <a:t>nginx</a:t>
            </a:r>
            <a:r>
              <a:rPr kumimoji="1" lang="zh-CN" altLang="en-US" sz="1100" dirty="0" smtClean="0"/>
              <a:t>标签作为</a:t>
            </a:r>
            <a:r>
              <a:rPr kumimoji="1" lang="en-US" altLang="zh-CN" sz="1100" dirty="0" smtClean="0"/>
              <a:t>pod</a:t>
            </a:r>
            <a:r>
              <a:rPr kumimoji="1" lang="zh-CN" altLang="en-US" sz="1100" dirty="0" smtClean="0"/>
              <a:t>运行服务。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</a:t>
            </a:r>
            <a:r>
              <a:rPr kumimoji="1" lang="en-US" altLang="zh-CN" sz="1100" dirty="0" smtClean="0"/>
              <a:t>ports:  </a:t>
            </a:r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 </a:t>
            </a:r>
            <a:r>
              <a:rPr kumimoji="1" lang="en-US" altLang="zh-CN" sz="1100" dirty="0" smtClean="0"/>
              <a:t>- name: 80-tcp    </a:t>
            </a:r>
            <a:r>
              <a:rPr kumimoji="1" lang="zh-CN" altLang="en-US" sz="1100" dirty="0" smtClean="0"/>
              <a:t>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   </a:t>
            </a:r>
            <a:r>
              <a:rPr kumimoji="1" lang="en-US" altLang="zh-CN" sz="1100" dirty="0" smtClean="0"/>
              <a:t>protocol: TCP    </a:t>
            </a:r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   </a:t>
            </a:r>
            <a:r>
              <a:rPr kumimoji="1" lang="en-US" altLang="zh-CN" sz="1100" dirty="0" smtClean="0"/>
              <a:t>port: 80    </a:t>
            </a:r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   </a:t>
            </a:r>
            <a:r>
              <a:rPr kumimoji="1" lang="en-US" altLang="zh-CN" sz="1100" dirty="0" err="1" smtClean="0"/>
              <a:t>targetPort</a:t>
            </a:r>
            <a:r>
              <a:rPr kumimoji="1" lang="en-US" altLang="zh-CN" sz="1100" dirty="0" smtClean="0"/>
              <a:t>: 80  </a:t>
            </a:r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</a:t>
            </a:r>
            <a:r>
              <a:rPr kumimoji="1" lang="en-US" altLang="zh-CN" sz="1100" dirty="0" smtClean="0"/>
              <a:t>- name: 443-tcp    </a:t>
            </a:r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  </a:t>
            </a:r>
            <a:r>
              <a:rPr kumimoji="1" lang="en-US" altLang="zh-CN" sz="1100" dirty="0" smtClean="0"/>
              <a:t>protocol: TCP    </a:t>
            </a:r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  </a:t>
            </a:r>
            <a:r>
              <a:rPr kumimoji="1" lang="en-US" altLang="zh-CN" sz="1100" dirty="0" smtClean="0"/>
              <a:t>port: 443    </a:t>
            </a:r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   </a:t>
            </a:r>
            <a:r>
              <a:rPr kumimoji="1" lang="en-US" altLang="zh-CN" sz="1100" dirty="0" err="1" smtClean="0"/>
              <a:t>targetPort</a:t>
            </a:r>
            <a:r>
              <a:rPr kumimoji="1" lang="en-US" altLang="zh-CN" sz="1100" dirty="0" smtClean="0"/>
              <a:t>: 443</a:t>
            </a:r>
            <a:endParaRPr kumimoji="1"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8121065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Route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1400" dirty="0"/>
              <a:t>路由设置，为了将服务暴露在外部，</a:t>
            </a:r>
            <a:r>
              <a:rPr kumimoji="1" lang="en-US" altLang="zh-CN" sz="1400" dirty="0" err="1"/>
              <a:t>OpenShift</a:t>
            </a:r>
            <a:r>
              <a:rPr kumimoji="1" lang="en-US" altLang="zh-CN" sz="1400" dirty="0"/>
              <a:t> Origin</a:t>
            </a:r>
            <a:r>
              <a:rPr kumimoji="1" lang="zh-CN" altLang="en-US" sz="1400" dirty="0"/>
              <a:t>路由允许您将服务与外部可访问的主机名关联。然后，该边缘主机名用于将流量路由到</a:t>
            </a:r>
            <a:r>
              <a:rPr kumimoji="1" lang="zh-CN" altLang="en-US" sz="1400" dirty="0" smtClean="0"/>
              <a:t>服务。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/>
          </a:p>
          <a:p>
            <a:pPr marL="0" indent="0">
              <a:buNone/>
            </a:pPr>
            <a:r>
              <a:rPr kumimoji="1" lang="zh-CN" altLang="en-US" sz="1400" dirty="0" smtClean="0"/>
              <a:t>如果</a:t>
            </a:r>
            <a:r>
              <a:rPr kumimoji="1" lang="zh-CN" altLang="en-US" sz="1400" dirty="0"/>
              <a:t>不设置</a:t>
            </a:r>
            <a:r>
              <a:rPr kumimoji="1" lang="en-US" altLang="zh-CN" sz="1400" dirty="0"/>
              <a:t>host</a:t>
            </a:r>
            <a:r>
              <a:rPr kumimoji="1" lang="zh-CN" altLang="en-US" sz="1400" dirty="0"/>
              <a:t>将会自动生成一个。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097093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Route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528" y="1124744"/>
            <a:ext cx="8496944" cy="547260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1200" b="1" dirty="0" smtClean="0"/>
              <a:t>简单示例：</a:t>
            </a:r>
            <a:endParaRPr kumimoji="1" lang="en-US" altLang="zh-CN" sz="1200" b="1" dirty="0" smtClean="0"/>
          </a:p>
          <a:p>
            <a:pPr marL="0" indent="0">
              <a:buNone/>
            </a:pPr>
            <a:r>
              <a:rPr kumimoji="1" lang="mr-IN" altLang="zh-CN" sz="1100" dirty="0" err="1"/>
              <a:t>apiVersion</a:t>
            </a:r>
            <a:r>
              <a:rPr kumimoji="1" lang="mr-IN" altLang="zh-CN" sz="1100" dirty="0"/>
              <a:t>: </a:t>
            </a:r>
            <a:r>
              <a:rPr kumimoji="1" lang="mr-IN" altLang="zh-CN" sz="1100" dirty="0" smtClean="0"/>
              <a:t>v1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mr-IN" altLang="zh-CN" sz="1100" dirty="0" err="1" smtClean="0"/>
              <a:t>kind</a:t>
            </a:r>
            <a:r>
              <a:rPr kumimoji="1" lang="mr-IN" altLang="zh-CN" sz="1100" dirty="0"/>
              <a:t>: </a:t>
            </a:r>
            <a:r>
              <a:rPr kumimoji="1" lang="mr-IN" altLang="zh-CN" sz="1100" dirty="0" err="1" smtClean="0"/>
              <a:t>Route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mr-IN" altLang="zh-CN" sz="1100" dirty="0" err="1" smtClean="0"/>
              <a:t>metadata</a:t>
            </a:r>
            <a:r>
              <a:rPr kumimoji="1" lang="mr-IN" altLang="zh-CN" sz="1100" dirty="0"/>
              <a:t>: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</a:t>
            </a:r>
            <a:r>
              <a:rPr kumimoji="1" lang="mr-IN" altLang="zh-CN" sz="1100" dirty="0" err="1" smtClean="0"/>
              <a:t>name</a:t>
            </a:r>
            <a:r>
              <a:rPr kumimoji="1" lang="mr-IN" altLang="zh-CN" sz="1100" dirty="0"/>
              <a:t>: </a:t>
            </a:r>
            <a:r>
              <a:rPr kumimoji="1" lang="mr-IN" altLang="zh-CN" sz="1100" dirty="0" err="1"/>
              <a:t>nginx</a:t>
            </a:r>
            <a:r>
              <a:rPr kumimoji="1" lang="mr-IN" altLang="zh-CN" sz="1100" dirty="0"/>
              <a:t>             </a:t>
            </a:r>
            <a:r>
              <a:rPr kumimoji="1" lang="zh-CN" altLang="en-US" sz="1100" dirty="0" smtClean="0"/>
              <a:t>            </a:t>
            </a:r>
            <a:r>
              <a:rPr kumimoji="1" lang="mr-IN" altLang="zh-CN" sz="1100" dirty="0" smtClean="0"/>
              <a:t>#</a:t>
            </a:r>
            <a:r>
              <a:rPr kumimoji="1" lang="zh-CN" altLang="mr-IN" sz="1100" dirty="0"/>
              <a:t>路由</a:t>
            </a:r>
            <a:r>
              <a:rPr kumimoji="1" lang="zh-CN" altLang="mr-IN" sz="1100" dirty="0" smtClean="0"/>
              <a:t>名称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</a:t>
            </a:r>
            <a:r>
              <a:rPr kumimoji="1" lang="mr-IN" altLang="zh-CN" sz="1100" dirty="0" err="1" smtClean="0"/>
              <a:t>spec</a:t>
            </a:r>
            <a:r>
              <a:rPr kumimoji="1" lang="mr-IN" altLang="zh-CN" sz="1100" dirty="0"/>
              <a:t>: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</a:t>
            </a:r>
            <a:r>
              <a:rPr kumimoji="1" lang="mr-IN" altLang="zh-CN" sz="1100" dirty="0" err="1" smtClean="0"/>
              <a:t>host</a:t>
            </a:r>
            <a:r>
              <a:rPr kumimoji="1" lang="mr-IN" altLang="zh-CN" sz="1100" dirty="0"/>
              <a:t>: </a:t>
            </a:r>
            <a:r>
              <a:rPr kumimoji="1" lang="mr-IN" altLang="zh-CN" sz="1100" dirty="0" err="1"/>
              <a:t>www.jason-nginx-example.com</a:t>
            </a:r>
            <a:r>
              <a:rPr kumimoji="1" lang="mr-IN" altLang="zh-CN" sz="1100" dirty="0"/>
              <a:t>             #</a:t>
            </a:r>
            <a:r>
              <a:rPr kumimoji="1" lang="zh-CN" altLang="mr-IN" sz="1100" dirty="0"/>
              <a:t>路由</a:t>
            </a:r>
            <a:r>
              <a:rPr kumimoji="1" lang="mr-IN" altLang="zh-CN" sz="1100" dirty="0" err="1"/>
              <a:t>host</a:t>
            </a:r>
            <a:r>
              <a:rPr kumimoji="1" lang="mr-IN" altLang="zh-CN" sz="1100" dirty="0"/>
              <a:t>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</a:t>
            </a:r>
            <a:r>
              <a:rPr kumimoji="1" lang="mr-IN" altLang="zh-CN" sz="1100" dirty="0" smtClean="0"/>
              <a:t>#</a:t>
            </a:r>
            <a:r>
              <a:rPr kumimoji="1" lang="mr-IN" altLang="zh-CN" sz="1100" dirty="0" err="1"/>
              <a:t>path</a:t>
            </a:r>
            <a:r>
              <a:rPr kumimoji="1" lang="mr-IN" altLang="zh-CN" sz="1100" dirty="0"/>
              <a:t>: "/</a:t>
            </a:r>
            <a:r>
              <a:rPr kumimoji="1" lang="mr-IN" altLang="zh-CN" sz="1100" dirty="0" err="1"/>
              <a:t>test</a:t>
            </a:r>
            <a:r>
              <a:rPr kumimoji="1" lang="mr-IN" altLang="zh-CN" sz="1100" dirty="0"/>
              <a:t>"                     #</a:t>
            </a:r>
            <a:r>
              <a:rPr kumimoji="1" lang="zh-CN" altLang="mr-IN" sz="1100" dirty="0"/>
              <a:t>路由</a:t>
            </a:r>
            <a:r>
              <a:rPr kumimoji="1" lang="mr-IN" altLang="zh-CN" sz="1100" dirty="0" err="1"/>
              <a:t>path</a:t>
            </a:r>
            <a:r>
              <a:rPr kumimoji="1" lang="mr-IN" altLang="zh-CN" sz="1100" dirty="0"/>
              <a:t> </a:t>
            </a:r>
            <a:r>
              <a:rPr kumimoji="1" lang="zh-CN" altLang="mr-IN" sz="1100" dirty="0"/>
              <a:t>（可选）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</a:t>
            </a:r>
            <a:r>
              <a:rPr kumimoji="1" lang="mr-IN" altLang="zh-CN" sz="1100" dirty="0" smtClean="0"/>
              <a:t>to</a:t>
            </a:r>
            <a:r>
              <a:rPr kumimoji="1" lang="mr-IN" altLang="zh-CN" sz="1100" dirty="0"/>
              <a:t>: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</a:t>
            </a:r>
            <a:r>
              <a:rPr kumimoji="1" lang="mr-IN" altLang="zh-CN" sz="1100" dirty="0" err="1" smtClean="0"/>
              <a:t>kind</a:t>
            </a:r>
            <a:r>
              <a:rPr kumimoji="1" lang="mr-IN" altLang="zh-CN" sz="1100" dirty="0"/>
              <a:t>: </a:t>
            </a:r>
            <a:r>
              <a:rPr kumimoji="1" lang="mr-IN" altLang="zh-CN" sz="1100" dirty="0" err="1"/>
              <a:t>Service</a:t>
            </a:r>
            <a:r>
              <a:rPr kumimoji="1" lang="mr-IN" altLang="zh-CN" sz="1100" dirty="0"/>
              <a:t>                   #</a:t>
            </a:r>
            <a:r>
              <a:rPr kumimoji="1" lang="zh-CN" altLang="mr-IN" sz="1100" dirty="0"/>
              <a:t>为</a:t>
            </a:r>
            <a:r>
              <a:rPr kumimoji="1" lang="mr-IN" altLang="zh-CN" sz="1100" dirty="0" err="1"/>
              <a:t>service</a:t>
            </a:r>
            <a:r>
              <a:rPr kumimoji="1" lang="zh-CN" altLang="mr-IN" sz="1100" dirty="0"/>
              <a:t>创建路由    </a:t>
            </a: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zh-CN" altLang="en-US" sz="1100" dirty="0"/>
              <a:t> </a:t>
            </a:r>
            <a:r>
              <a:rPr kumimoji="1" lang="zh-CN" altLang="en-US" sz="1100" dirty="0" smtClean="0"/>
              <a:t>          </a:t>
            </a:r>
            <a:r>
              <a:rPr kumimoji="1" lang="mr-IN" altLang="zh-CN" sz="1100" dirty="0" err="1" smtClean="0"/>
              <a:t>name</a:t>
            </a:r>
            <a:r>
              <a:rPr kumimoji="1" lang="mr-IN" altLang="zh-CN" sz="1100" dirty="0"/>
              <a:t>: </a:t>
            </a:r>
            <a:r>
              <a:rPr kumimoji="1" lang="mr-IN" altLang="zh-CN" sz="1100" dirty="0" err="1"/>
              <a:t>nginx</a:t>
            </a:r>
            <a:r>
              <a:rPr kumimoji="1" lang="mr-IN" altLang="zh-CN" sz="1100" dirty="0"/>
              <a:t>              </a:t>
            </a:r>
            <a:r>
              <a:rPr kumimoji="1" lang="zh-CN" altLang="en-US" sz="1100" dirty="0" smtClean="0"/>
              <a:t>      </a:t>
            </a:r>
            <a:r>
              <a:rPr kumimoji="1" lang="mr-IN" altLang="zh-CN" sz="1100" dirty="0" smtClean="0"/>
              <a:t>#</a:t>
            </a:r>
            <a:r>
              <a:rPr kumimoji="1" lang="zh-CN" altLang="mr-IN" sz="1100" dirty="0"/>
              <a:t>为名称为 </a:t>
            </a:r>
            <a:r>
              <a:rPr kumimoji="1" lang="mr-IN" altLang="zh-CN" sz="1100" dirty="0" err="1"/>
              <a:t>service-name</a:t>
            </a:r>
            <a:r>
              <a:rPr kumimoji="1" lang="mr-IN" altLang="zh-CN" sz="1100" dirty="0"/>
              <a:t> </a:t>
            </a:r>
            <a:r>
              <a:rPr kumimoji="1" lang="zh-CN" altLang="mr-IN" sz="1100" dirty="0"/>
              <a:t>创建路由</a:t>
            </a:r>
            <a:endParaRPr kumimoji="1"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2837413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ConfigMap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1400" dirty="0"/>
              <a:t>许多应用程序需要使用配置文件，命令行参数和环境变量的组合进行配置。这些配置工件应与容器分离，以便保持容器化应用程序的可移植性</a:t>
            </a:r>
            <a:r>
              <a:rPr kumimoji="1" lang="zh-CN" altLang="en-US" sz="1400" dirty="0" smtClean="0"/>
              <a:t>。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/>
          </a:p>
          <a:p>
            <a:pPr marL="0" indent="0">
              <a:buNone/>
            </a:pPr>
            <a:r>
              <a:rPr kumimoji="1" lang="zh-CN" altLang="en-US" sz="1400" dirty="0" smtClean="0"/>
              <a:t>该</a:t>
            </a:r>
            <a:r>
              <a:rPr kumimoji="1" lang="en-US" altLang="zh-CN" sz="1400" dirty="0" err="1"/>
              <a:t>ConfigMap</a:t>
            </a:r>
            <a:r>
              <a:rPr kumimoji="1" lang="zh-CN" altLang="en-US" sz="1400" dirty="0"/>
              <a:t>对象提供了将容器注入配置数据的机制，同时保持容器不受</a:t>
            </a:r>
            <a:r>
              <a:rPr kumimoji="1" lang="en-US" altLang="zh-CN" sz="1400" dirty="0" err="1"/>
              <a:t>OpenShift</a:t>
            </a:r>
            <a:r>
              <a:rPr kumimoji="1" lang="en-US" altLang="zh-CN" sz="1400" dirty="0"/>
              <a:t> Origin</a:t>
            </a:r>
            <a:r>
              <a:rPr kumimoji="1" lang="zh-CN" altLang="en-US" sz="1400" dirty="0"/>
              <a:t>的影响。它能够存储简单信息或者是完整的配置文件。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8261894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ConfigMap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528" y="1124744"/>
            <a:ext cx="8496944" cy="547260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1200" b="1" dirty="0" smtClean="0"/>
              <a:t>简单示例</a:t>
            </a:r>
            <a:r>
              <a:rPr kumimoji="1" lang="zh-CN" altLang="en-US" sz="1200" b="1" dirty="0" smtClean="0"/>
              <a:t>：</a:t>
            </a:r>
          </a:p>
          <a:p>
            <a:pPr marL="0" indent="0">
              <a:buNone/>
            </a:pPr>
            <a:r>
              <a:rPr lang="en-US" altLang="zh-CN" sz="1100" dirty="0" smtClean="0"/>
              <a:t>kind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ConfigMap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apiVersion</a:t>
            </a:r>
            <a:r>
              <a:rPr lang="en-US" altLang="zh-CN" sz="1100" dirty="0"/>
              <a:t>: v1</a:t>
            </a:r>
          </a:p>
          <a:p>
            <a:pPr marL="0" indent="0">
              <a:buNone/>
            </a:pPr>
            <a:r>
              <a:rPr lang="en-US" altLang="zh-CN" sz="1100" dirty="0"/>
              <a:t>metadata:</a:t>
            </a:r>
          </a:p>
          <a:p>
            <a:pPr marL="0" indent="0">
              <a:buNone/>
            </a:pPr>
            <a:r>
              <a:rPr lang="zh-CN" altLang="en-US" sz="1100" dirty="0" smtClean="0"/>
              <a:t>     </a:t>
            </a:r>
            <a:r>
              <a:rPr lang="en-US" altLang="zh-CN" sz="1100" dirty="0" smtClean="0"/>
              <a:t>name</a:t>
            </a:r>
            <a:r>
              <a:rPr lang="en-US" altLang="zh-CN" sz="1100" dirty="0"/>
              <a:t>: example-</a:t>
            </a:r>
            <a:r>
              <a:rPr lang="en-US" altLang="zh-CN" sz="1100" dirty="0" err="1"/>
              <a:t>config</a:t>
            </a:r>
            <a:r>
              <a:rPr lang="en-US" altLang="zh-CN" sz="1100" dirty="0"/>
              <a:t> </a:t>
            </a:r>
            <a:r>
              <a:rPr lang="zh-CN" altLang="en-US" sz="1100" dirty="0" smtClean="0"/>
              <a:t>              </a:t>
            </a:r>
            <a:r>
              <a:rPr lang="en-US" altLang="zh-CN" sz="1100" dirty="0" smtClean="0"/>
              <a:t>	#</a:t>
            </a:r>
            <a:r>
              <a:rPr lang="en-US" altLang="zh-CN" sz="1100" dirty="0" err="1"/>
              <a:t>configmap</a:t>
            </a:r>
            <a:r>
              <a:rPr lang="zh-CN" altLang="en-US" sz="1100" dirty="0"/>
              <a:t>名称用于匹配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 </a:t>
            </a:r>
            <a:r>
              <a:rPr lang="en-US" altLang="zh-CN" sz="1100" dirty="0" smtClean="0"/>
              <a:t>namespace</a:t>
            </a:r>
            <a:r>
              <a:rPr lang="en-US" altLang="zh-CN" sz="1100" dirty="0"/>
              <a:t>: default </a:t>
            </a:r>
            <a:r>
              <a:rPr lang="zh-CN" altLang="en-US" sz="1100" dirty="0" smtClean="0"/>
              <a:t>     </a:t>
            </a:r>
            <a:r>
              <a:rPr lang="en-US" altLang="zh-CN" sz="1100" dirty="0" smtClean="0"/>
              <a:t>		#</a:t>
            </a:r>
            <a:r>
              <a:rPr lang="zh-CN" altLang="en-US" sz="1100" dirty="0"/>
              <a:t>命名空间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/>
              <a:t>data: </a:t>
            </a:r>
            <a:r>
              <a:rPr lang="en-US" altLang="zh-CN" sz="1100" dirty="0" smtClean="0"/>
              <a:t>			#</a:t>
            </a:r>
            <a:r>
              <a:rPr lang="zh-CN" altLang="en-US" sz="1100" dirty="0"/>
              <a:t>配置数据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example.property.1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hello	 	#</a:t>
            </a:r>
            <a:r>
              <a:rPr lang="zh-CN" altLang="en-US" sz="1100" dirty="0"/>
              <a:t>数据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example.property.2</a:t>
            </a:r>
            <a:r>
              <a:rPr lang="en-US" altLang="zh-CN" sz="1100" dirty="0"/>
              <a:t>: world</a:t>
            </a:r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err="1" smtClean="0"/>
              <a:t>example.property.file</a:t>
            </a:r>
            <a:r>
              <a:rPr lang="en-US" altLang="zh-CN" sz="1100" dirty="0"/>
              <a:t>: |-</a:t>
            </a:r>
          </a:p>
          <a:p>
            <a:pPr marL="0" indent="0">
              <a:buNone/>
            </a:pPr>
            <a:r>
              <a:rPr lang="zh-CN" altLang="en-US" sz="1100" dirty="0" smtClean="0"/>
              <a:t>          </a:t>
            </a:r>
            <a:r>
              <a:rPr lang="en-US" altLang="zh-CN" sz="1100" dirty="0" smtClean="0"/>
              <a:t>property.1=value-1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      </a:t>
            </a:r>
            <a:r>
              <a:rPr lang="en-US" altLang="zh-CN" sz="1100" dirty="0" smtClean="0"/>
              <a:t>property.2=value-2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      </a:t>
            </a:r>
            <a:r>
              <a:rPr lang="en-US" altLang="zh-CN" sz="1100" dirty="0" smtClean="0"/>
              <a:t>property.3=value-3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0922468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ConfigMap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528" y="1124744"/>
            <a:ext cx="8496944" cy="547260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1200" b="1" dirty="0" smtClean="0"/>
              <a:t>简单</a:t>
            </a:r>
            <a:r>
              <a:rPr kumimoji="1" lang="zh-CN" altLang="en-US" sz="1200" b="1" dirty="0" smtClean="0"/>
              <a:t>使用</a:t>
            </a:r>
            <a:r>
              <a:rPr kumimoji="1" lang="zh-CN" altLang="en-US" sz="1200" b="1" dirty="0" smtClean="0"/>
              <a:t>：</a:t>
            </a:r>
          </a:p>
          <a:p>
            <a:pPr marL="0" indent="0">
              <a:buNone/>
            </a:pPr>
            <a:r>
              <a:rPr lang="en-US" altLang="zh-CN" sz="1100" dirty="0" err="1"/>
              <a:t>apiVersion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v1</a:t>
            </a:r>
          </a:p>
          <a:p>
            <a:pPr marL="0" indent="0">
              <a:buNone/>
            </a:pPr>
            <a:r>
              <a:rPr lang="en-US" altLang="zh-CN" sz="1100" dirty="0" smtClean="0"/>
              <a:t>kind</a:t>
            </a:r>
            <a:r>
              <a:rPr lang="en-US" altLang="zh-CN" sz="1100" dirty="0"/>
              <a:t>: </a:t>
            </a:r>
            <a:r>
              <a:rPr lang="en-US" altLang="zh-CN" sz="1100" dirty="0" err="1" smtClean="0"/>
              <a:t>ConfigMap</a:t>
            </a:r>
            <a:endParaRPr lang="en-US" altLang="zh-CN" sz="1100" dirty="0" smtClean="0"/>
          </a:p>
          <a:p>
            <a:pPr marL="0" indent="0">
              <a:buNone/>
            </a:pPr>
            <a:r>
              <a:rPr lang="en-US" altLang="zh-CN" sz="1100" dirty="0" smtClean="0"/>
              <a:t>metadata:</a:t>
            </a:r>
          </a:p>
          <a:p>
            <a:pPr marL="0" indent="0">
              <a:buNone/>
            </a:pPr>
            <a:r>
              <a:rPr lang="zh-CN" altLang="en-US" sz="1100" dirty="0"/>
              <a:t> </a:t>
            </a:r>
            <a:r>
              <a:rPr lang="zh-CN" altLang="en-US" sz="1100" dirty="0" smtClean="0"/>
              <a:t>   </a:t>
            </a:r>
            <a:r>
              <a:rPr lang="en-US" altLang="zh-CN" sz="1100" dirty="0" smtClean="0"/>
              <a:t>name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special</a:t>
            </a:r>
            <a:r>
              <a:rPr lang="en-US" altLang="zh-CN" sz="1100" b="1" dirty="0" smtClean="0"/>
              <a:t>-</a:t>
            </a:r>
            <a:r>
              <a:rPr lang="en-US" altLang="zh-CN" sz="1100" dirty="0" err="1" smtClean="0"/>
              <a:t>config</a:t>
            </a:r>
            <a:endParaRPr lang="en-US" altLang="zh-CN" sz="1100" dirty="0" smtClean="0"/>
          </a:p>
          <a:p>
            <a:pPr marL="0" indent="0">
              <a:buNone/>
            </a:pPr>
            <a:r>
              <a:rPr lang="zh-CN" altLang="en-US" sz="1100" dirty="0"/>
              <a:t> </a:t>
            </a:r>
            <a:r>
              <a:rPr lang="zh-CN" altLang="en-US" sz="1100" dirty="0" smtClean="0"/>
              <a:t>   </a:t>
            </a:r>
            <a:r>
              <a:rPr lang="en-US" altLang="zh-CN" sz="1100" dirty="0" smtClean="0"/>
              <a:t>namespace</a:t>
            </a:r>
            <a:r>
              <a:rPr lang="en-US" altLang="zh-CN" sz="1100" dirty="0"/>
              <a:t>: </a:t>
            </a:r>
            <a:r>
              <a:rPr lang="en-US" altLang="zh-CN" sz="1100" dirty="0"/>
              <a:t>default</a:t>
            </a:r>
            <a:r>
              <a:rPr lang="en-US" altLang="zh-CN" sz="1100" dirty="0"/>
              <a:t> </a:t>
            </a:r>
            <a:endParaRPr lang="en-US" altLang="zh-CN" sz="1100" dirty="0" smtClean="0"/>
          </a:p>
          <a:p>
            <a:pPr marL="0" indent="0">
              <a:buNone/>
            </a:pPr>
            <a:r>
              <a:rPr lang="en-US" altLang="zh-CN" sz="1100" dirty="0" smtClean="0"/>
              <a:t>data</a:t>
            </a:r>
            <a:r>
              <a:rPr lang="en-US" altLang="zh-CN" sz="1100" dirty="0"/>
              <a:t>: </a:t>
            </a:r>
            <a:endParaRPr lang="en-US" altLang="zh-CN" sz="1100" dirty="0" smtClean="0"/>
          </a:p>
          <a:p>
            <a:pPr marL="0" indent="0">
              <a:buNone/>
            </a:pPr>
            <a:r>
              <a:rPr lang="zh-CN" altLang="en-US" sz="1100" dirty="0"/>
              <a:t> </a:t>
            </a:r>
            <a:r>
              <a:rPr lang="zh-CN" altLang="en-US" sz="1100" dirty="0" smtClean="0"/>
              <a:t>   </a:t>
            </a:r>
            <a:r>
              <a:rPr lang="en-US" altLang="zh-CN" sz="1100" dirty="0" err="1" smtClean="0"/>
              <a:t>special</a:t>
            </a:r>
            <a:r>
              <a:rPr lang="en-US" altLang="zh-CN" sz="1100" b="1" dirty="0" err="1" smtClean="0"/>
              <a:t>.</a:t>
            </a:r>
            <a:r>
              <a:rPr lang="en-US" altLang="zh-CN" sz="1100" dirty="0" err="1" smtClean="0"/>
              <a:t>how</a:t>
            </a:r>
            <a:r>
              <a:rPr lang="en-US" altLang="zh-CN" sz="1100" dirty="0"/>
              <a:t>: </a:t>
            </a:r>
            <a:r>
              <a:rPr lang="en-US" altLang="zh-CN" sz="1100" dirty="0"/>
              <a:t>very</a:t>
            </a:r>
            <a:r>
              <a:rPr lang="en-US" altLang="zh-CN" sz="1100" dirty="0"/>
              <a:t> </a:t>
            </a:r>
            <a:endParaRPr lang="en-US" altLang="zh-CN" sz="1100" dirty="0" smtClean="0"/>
          </a:p>
          <a:p>
            <a:pPr marL="0" indent="0">
              <a:buNone/>
            </a:pPr>
            <a:r>
              <a:rPr lang="zh-CN" altLang="en-US" sz="1100" dirty="0"/>
              <a:t> </a:t>
            </a:r>
            <a:r>
              <a:rPr lang="zh-CN" altLang="en-US" sz="1100" dirty="0" smtClean="0"/>
              <a:t>   </a:t>
            </a:r>
            <a:r>
              <a:rPr lang="en-US" altLang="zh-CN" sz="1100" dirty="0" err="1" smtClean="0"/>
              <a:t>special</a:t>
            </a:r>
            <a:r>
              <a:rPr lang="en-US" altLang="zh-CN" sz="1100" b="1" dirty="0" err="1" smtClean="0"/>
              <a:t>.</a:t>
            </a:r>
            <a:r>
              <a:rPr lang="en-US" altLang="zh-CN" sz="1100" dirty="0" err="1" smtClean="0"/>
              <a:t>type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charm</a:t>
            </a:r>
          </a:p>
        </p:txBody>
      </p:sp>
    </p:spTree>
    <p:extLst>
      <p:ext uri="{BB962C8B-B14F-4D97-AF65-F5344CB8AC3E}">
        <p14:creationId xmlns:p14="http://schemas.microsoft.com/office/powerpoint/2010/main" val="611422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ConfigMap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528" y="1124744"/>
            <a:ext cx="8496944" cy="54726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200" b="1" dirty="0" smtClean="0"/>
              <a:t>在</a:t>
            </a:r>
            <a:r>
              <a:rPr lang="zh-CN" altLang="en-US" sz="1200" b="1" dirty="0"/>
              <a:t>环境变量中</a:t>
            </a:r>
            <a:r>
              <a:rPr lang="zh-CN" altLang="en-US" sz="1200" b="1" dirty="0" smtClean="0"/>
              <a:t>使用</a:t>
            </a:r>
            <a:r>
              <a:rPr lang="zh-CN" altLang="en-US" sz="1100" b="1" dirty="0" smtClean="0"/>
              <a:t>：</a:t>
            </a:r>
            <a:endParaRPr lang="en-US" altLang="zh-CN" sz="1100" b="1" dirty="0" smtClean="0"/>
          </a:p>
          <a:p>
            <a:pPr marL="0" indent="0">
              <a:buNone/>
            </a:pPr>
            <a:r>
              <a:rPr lang="en-US" altLang="zh-CN" sz="1100" dirty="0" err="1"/>
              <a:t>apiVersion</a:t>
            </a:r>
            <a:r>
              <a:rPr lang="en-US" altLang="zh-CN" sz="1100" dirty="0"/>
              <a:t>: v1</a:t>
            </a:r>
          </a:p>
          <a:p>
            <a:pPr marL="0" indent="0">
              <a:buNone/>
            </a:pPr>
            <a:r>
              <a:rPr lang="en-US" altLang="zh-CN" sz="1100" dirty="0"/>
              <a:t>kind: Pod</a:t>
            </a:r>
          </a:p>
          <a:p>
            <a:pPr marL="0" indent="0">
              <a:buNone/>
            </a:pPr>
            <a:r>
              <a:rPr lang="en-US" altLang="zh-CN" sz="1100" dirty="0"/>
              <a:t>metadata:</a:t>
            </a:r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name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dapi</a:t>
            </a:r>
            <a:r>
              <a:rPr lang="en-US" altLang="zh-CN" sz="1100" dirty="0"/>
              <a:t>-test-pod</a:t>
            </a:r>
          </a:p>
          <a:p>
            <a:pPr marL="0" indent="0">
              <a:buNone/>
            </a:pPr>
            <a:r>
              <a:rPr lang="en-US" altLang="zh-CN" sz="1100" dirty="0"/>
              <a:t>spec:</a:t>
            </a:r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containers</a:t>
            </a:r>
            <a:r>
              <a:rPr lang="en-US" altLang="zh-CN" sz="1100" dirty="0"/>
              <a:t>:</a:t>
            </a:r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- </a:t>
            </a:r>
            <a:r>
              <a:rPr lang="en-US" altLang="zh-CN" sz="1100" dirty="0"/>
              <a:t>name: test-container</a:t>
            </a:r>
          </a:p>
          <a:p>
            <a:pPr marL="0" indent="0">
              <a:buNone/>
            </a:pPr>
            <a:r>
              <a:rPr lang="zh-CN" altLang="en-US" sz="1100" dirty="0" smtClean="0"/>
              <a:t>      </a:t>
            </a:r>
            <a:r>
              <a:rPr lang="en-US" altLang="zh-CN" sz="1100" dirty="0" smtClean="0"/>
              <a:t>image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gcr.io</a:t>
            </a:r>
            <a:r>
              <a:rPr lang="en-US" altLang="zh-CN" sz="1100" dirty="0"/>
              <a:t>/</a:t>
            </a:r>
            <a:r>
              <a:rPr lang="en-US" altLang="zh-CN" sz="1100" dirty="0" err="1"/>
              <a:t>google_containers</a:t>
            </a:r>
            <a:r>
              <a:rPr lang="en-US" altLang="zh-CN" sz="1100" dirty="0"/>
              <a:t>/</a:t>
            </a:r>
            <a:r>
              <a:rPr lang="en-US" altLang="zh-CN" sz="1100" dirty="0" err="1"/>
              <a:t>busybox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  </a:t>
            </a:r>
            <a:r>
              <a:rPr lang="en-US" altLang="zh-CN" sz="1100" dirty="0" smtClean="0"/>
              <a:t>command</a:t>
            </a:r>
            <a:r>
              <a:rPr lang="en-US" altLang="zh-CN" sz="1100" dirty="0"/>
              <a:t>: [ "/bin/</a:t>
            </a:r>
            <a:r>
              <a:rPr lang="en-US" altLang="zh-CN" sz="1100" dirty="0" err="1"/>
              <a:t>sh</a:t>
            </a:r>
            <a:r>
              <a:rPr lang="en-US" altLang="zh-CN" sz="1100" dirty="0"/>
              <a:t>", "-c", "</a:t>
            </a:r>
            <a:r>
              <a:rPr lang="en-US" altLang="zh-CN" sz="1100" dirty="0" err="1"/>
              <a:t>env</a:t>
            </a:r>
            <a:r>
              <a:rPr lang="en-US" altLang="zh-CN" sz="1100" dirty="0"/>
              <a:t>" ]</a:t>
            </a:r>
          </a:p>
          <a:p>
            <a:pPr marL="0" indent="0">
              <a:buNone/>
            </a:pPr>
            <a:r>
              <a:rPr lang="zh-CN" altLang="en-US" sz="1100" dirty="0" smtClean="0"/>
              <a:t>      </a:t>
            </a:r>
            <a:r>
              <a:rPr lang="en-US" altLang="zh-CN" sz="1100" dirty="0" err="1" smtClean="0"/>
              <a:t>env</a:t>
            </a:r>
            <a:r>
              <a:rPr lang="en-US" altLang="zh-CN" sz="1100" dirty="0"/>
              <a:t>:</a:t>
            </a:r>
          </a:p>
          <a:p>
            <a:pPr marL="0" indent="0">
              <a:buNone/>
            </a:pPr>
            <a:r>
              <a:rPr lang="zh-CN" altLang="en-US" sz="1100" dirty="0" smtClean="0"/>
              <a:t>      </a:t>
            </a:r>
            <a:r>
              <a:rPr lang="en-US" altLang="zh-CN" sz="1100" dirty="0" smtClean="0"/>
              <a:t>- </a:t>
            </a:r>
            <a:r>
              <a:rPr lang="en-US" altLang="zh-CN" sz="1100" dirty="0"/>
              <a:t>name: SPECIAL_LEVEL_KEY</a:t>
            </a:r>
          </a:p>
          <a:p>
            <a:pPr marL="0" indent="0">
              <a:buNone/>
            </a:pPr>
            <a:r>
              <a:rPr lang="zh-CN" altLang="en-US" sz="1100" dirty="0" smtClean="0"/>
              <a:t>        </a:t>
            </a:r>
            <a:r>
              <a:rPr lang="en-US" altLang="zh-CN" sz="1100" dirty="0" err="1" smtClean="0"/>
              <a:t>valueFrom</a:t>
            </a:r>
            <a:r>
              <a:rPr lang="en-US" altLang="zh-CN" sz="1100" dirty="0"/>
              <a:t>:</a:t>
            </a:r>
          </a:p>
          <a:p>
            <a:pPr marL="0" indent="0">
              <a:buNone/>
            </a:pPr>
            <a:r>
              <a:rPr lang="zh-CN" altLang="en-US" sz="1100" dirty="0" smtClean="0"/>
              <a:t>           </a:t>
            </a:r>
            <a:r>
              <a:rPr lang="en-US" altLang="zh-CN" sz="1100" dirty="0" err="1" smtClean="0"/>
              <a:t>configMapKeyRef</a:t>
            </a:r>
            <a:r>
              <a:rPr lang="en-US" altLang="zh-CN" sz="1100" dirty="0"/>
              <a:t>:</a:t>
            </a:r>
          </a:p>
          <a:p>
            <a:pPr marL="0" indent="0">
              <a:buNone/>
            </a:pPr>
            <a:r>
              <a:rPr lang="zh-CN" altLang="en-US" sz="1100" dirty="0" smtClean="0"/>
              <a:t>               </a:t>
            </a:r>
            <a:r>
              <a:rPr lang="en-US" altLang="zh-CN" sz="1100" dirty="0" smtClean="0"/>
              <a:t>name</a:t>
            </a:r>
            <a:r>
              <a:rPr lang="en-US" altLang="zh-CN" sz="1100" dirty="0"/>
              <a:t>: special-</a:t>
            </a:r>
            <a:r>
              <a:rPr lang="en-US" altLang="zh-CN" sz="1100" dirty="0" err="1"/>
              <a:t>config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           </a:t>
            </a:r>
            <a:r>
              <a:rPr lang="en-US" altLang="zh-CN" sz="1100" dirty="0" smtClean="0"/>
              <a:t>key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special.how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  </a:t>
            </a:r>
            <a:r>
              <a:rPr lang="en-US" altLang="zh-CN" sz="1100" dirty="0" smtClean="0"/>
              <a:t>- </a:t>
            </a:r>
            <a:r>
              <a:rPr lang="en-US" altLang="zh-CN" sz="1100" dirty="0"/>
              <a:t>name: SPECIAL_TYPE_KEY</a:t>
            </a:r>
          </a:p>
          <a:p>
            <a:pPr marL="0" indent="0">
              <a:buNone/>
            </a:pPr>
            <a:r>
              <a:rPr lang="zh-CN" altLang="en-US" sz="1100" dirty="0" smtClean="0"/>
              <a:t>        </a:t>
            </a:r>
            <a:r>
              <a:rPr lang="en-US" altLang="zh-CN" sz="1100" dirty="0" err="1" smtClean="0"/>
              <a:t>valueFrom</a:t>
            </a:r>
            <a:r>
              <a:rPr lang="en-US" altLang="zh-CN" sz="1100" dirty="0"/>
              <a:t>:</a:t>
            </a:r>
          </a:p>
          <a:p>
            <a:pPr marL="0" indent="0">
              <a:buNone/>
            </a:pPr>
            <a:r>
              <a:rPr lang="zh-CN" altLang="en-US" sz="1100" dirty="0" smtClean="0"/>
              <a:t>             </a:t>
            </a:r>
            <a:r>
              <a:rPr lang="en-US" altLang="zh-CN" sz="1100" dirty="0" err="1" smtClean="0"/>
              <a:t>configMapKeyRef</a:t>
            </a:r>
            <a:r>
              <a:rPr lang="en-US" altLang="zh-CN" sz="1100" dirty="0"/>
              <a:t>:</a:t>
            </a:r>
          </a:p>
          <a:p>
            <a:pPr marL="0" indent="0">
              <a:buNone/>
            </a:pPr>
            <a:r>
              <a:rPr lang="zh-CN" altLang="en-US" sz="1100" dirty="0" smtClean="0"/>
              <a:t>                  </a:t>
            </a:r>
            <a:r>
              <a:rPr lang="en-US" altLang="zh-CN" sz="1100" dirty="0" smtClean="0"/>
              <a:t>name</a:t>
            </a:r>
            <a:r>
              <a:rPr lang="en-US" altLang="zh-CN" sz="1100" dirty="0"/>
              <a:t>: special-</a:t>
            </a:r>
            <a:r>
              <a:rPr lang="en-US" altLang="zh-CN" sz="1100" dirty="0" err="1"/>
              <a:t>config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              </a:t>
            </a:r>
            <a:r>
              <a:rPr lang="en-US" altLang="zh-CN" sz="1100" dirty="0" smtClean="0"/>
              <a:t>key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special.type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  </a:t>
            </a:r>
            <a:r>
              <a:rPr lang="en-US" altLang="zh-CN" sz="1100" dirty="0" err="1" smtClean="0"/>
              <a:t>restartPolicy</a:t>
            </a:r>
            <a:r>
              <a:rPr lang="en-US" altLang="zh-CN" sz="1100" dirty="0"/>
              <a:t>: Never</a:t>
            </a:r>
          </a:p>
          <a:p>
            <a:pPr marL="0" indent="0">
              <a:buNone/>
            </a:pPr>
            <a:r>
              <a:rPr lang="en-US" altLang="zh-CN" sz="1100" dirty="0"/>
              <a:t/>
            </a:r>
            <a:br>
              <a:rPr lang="en-US" altLang="zh-CN" sz="1100" dirty="0"/>
            </a:br>
            <a:endParaRPr lang="en-US" altLang="zh-CN" sz="1100" dirty="0"/>
          </a:p>
          <a:p>
            <a:pPr marL="0" indent="0">
              <a:buNone/>
            </a:pP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01863949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zh-CN" sz="2000" dirty="0" smtClean="0"/>
              <a:t>CI</a:t>
            </a:r>
          </a:p>
          <a:p>
            <a:pPr lvl="1"/>
            <a:r>
              <a:rPr kumimoji="1" lang="en-US" altLang="zh-CN" sz="2000" dirty="0" err="1" smtClean="0"/>
              <a:t>Gitlab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CI</a:t>
            </a:r>
          </a:p>
          <a:p>
            <a:r>
              <a:rPr kumimoji="1" lang="en-US" altLang="zh-CN" sz="2000" dirty="0" smtClean="0"/>
              <a:t>CD</a:t>
            </a:r>
          </a:p>
          <a:p>
            <a:pPr lvl="1"/>
            <a:r>
              <a:rPr kumimoji="1" lang="en-US" altLang="zh-CN" sz="2000" dirty="0" err="1" smtClean="0"/>
              <a:t>Gitlab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CI</a:t>
            </a:r>
          </a:p>
          <a:p>
            <a:pPr lvl="1"/>
            <a:r>
              <a:rPr kumimoji="1" lang="en-US" altLang="zh-CN" sz="2000" dirty="0" err="1" smtClean="0"/>
              <a:t>Openshift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9335181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ConfigMap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528" y="1124744"/>
            <a:ext cx="8496944" cy="54726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200" b="1" dirty="0" smtClean="0"/>
              <a:t>在</a:t>
            </a:r>
            <a:r>
              <a:rPr lang="zh-CN" altLang="en-US" sz="1200" b="1" dirty="0"/>
              <a:t>卷中使用</a:t>
            </a:r>
            <a:r>
              <a:rPr lang="zh-CN" altLang="en-US" sz="1100" b="1" dirty="0" smtClean="0"/>
              <a:t>：</a:t>
            </a:r>
            <a:endParaRPr lang="en-US" altLang="zh-CN" sz="1100" b="1" dirty="0" smtClean="0"/>
          </a:p>
          <a:p>
            <a:pPr marL="0" indent="0">
              <a:buNone/>
            </a:pPr>
            <a:r>
              <a:rPr lang="en-US" altLang="zh-CN" sz="1100" dirty="0" err="1"/>
              <a:t>apiVersion</a:t>
            </a:r>
            <a:r>
              <a:rPr lang="en-US" altLang="zh-CN" sz="1100" dirty="0"/>
              <a:t>: v1</a:t>
            </a:r>
          </a:p>
          <a:p>
            <a:pPr marL="0" indent="0">
              <a:buNone/>
            </a:pPr>
            <a:r>
              <a:rPr lang="en-US" altLang="zh-CN" sz="1100" dirty="0"/>
              <a:t>kind: Pod</a:t>
            </a:r>
          </a:p>
          <a:p>
            <a:pPr marL="0" indent="0">
              <a:buNone/>
            </a:pPr>
            <a:r>
              <a:rPr lang="en-US" altLang="zh-CN" sz="1100" dirty="0"/>
              <a:t>metadata:</a:t>
            </a:r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name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dapi</a:t>
            </a:r>
            <a:r>
              <a:rPr lang="en-US" altLang="zh-CN" sz="1100" dirty="0"/>
              <a:t>-test-pod</a:t>
            </a:r>
          </a:p>
          <a:p>
            <a:pPr marL="0" indent="0">
              <a:buNone/>
            </a:pPr>
            <a:r>
              <a:rPr lang="en-US" altLang="zh-CN" sz="1100" dirty="0"/>
              <a:t>spec:</a:t>
            </a:r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containers</a:t>
            </a:r>
            <a:r>
              <a:rPr lang="en-US" altLang="zh-CN" sz="1100" dirty="0"/>
              <a:t>:</a:t>
            </a:r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- </a:t>
            </a:r>
            <a:r>
              <a:rPr lang="en-US" altLang="zh-CN" sz="1100" dirty="0"/>
              <a:t>name: test-container</a:t>
            </a:r>
          </a:p>
          <a:p>
            <a:pPr marL="0" indent="0">
              <a:buNone/>
            </a:pPr>
            <a:r>
              <a:rPr lang="zh-CN" altLang="en-US" sz="1100" dirty="0" smtClean="0"/>
              <a:t>      </a:t>
            </a:r>
            <a:r>
              <a:rPr lang="en-US" altLang="zh-CN" sz="1100" dirty="0" smtClean="0"/>
              <a:t>image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gcr.io</a:t>
            </a:r>
            <a:r>
              <a:rPr lang="en-US" altLang="zh-CN" sz="1100" dirty="0"/>
              <a:t>/</a:t>
            </a:r>
            <a:r>
              <a:rPr lang="en-US" altLang="zh-CN" sz="1100" dirty="0" err="1"/>
              <a:t>google_containers</a:t>
            </a:r>
            <a:r>
              <a:rPr lang="en-US" altLang="zh-CN" sz="1100" dirty="0"/>
              <a:t>/</a:t>
            </a:r>
            <a:r>
              <a:rPr lang="en-US" altLang="zh-CN" sz="1100" dirty="0" err="1"/>
              <a:t>busybox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  </a:t>
            </a:r>
            <a:r>
              <a:rPr lang="en-US" altLang="zh-CN" sz="1100" dirty="0" smtClean="0"/>
              <a:t>command</a:t>
            </a:r>
            <a:r>
              <a:rPr lang="en-US" altLang="zh-CN" sz="1100" dirty="0"/>
              <a:t>: [ "/bin/</a:t>
            </a:r>
            <a:r>
              <a:rPr lang="en-US" altLang="zh-CN" sz="1100" dirty="0" err="1"/>
              <a:t>sh</a:t>
            </a:r>
            <a:r>
              <a:rPr lang="en-US" altLang="zh-CN" sz="1100" dirty="0"/>
              <a:t>", "cat", "/</a:t>
            </a:r>
            <a:r>
              <a:rPr lang="en-US" altLang="zh-CN" sz="1100" dirty="0" err="1"/>
              <a:t>etc</a:t>
            </a:r>
            <a:r>
              <a:rPr lang="en-US" altLang="zh-CN" sz="1100" dirty="0"/>
              <a:t>/</a:t>
            </a:r>
            <a:r>
              <a:rPr lang="en-US" altLang="zh-CN" sz="1100" dirty="0" err="1"/>
              <a:t>config</a:t>
            </a:r>
            <a:r>
              <a:rPr lang="en-US" altLang="zh-CN" sz="1100" dirty="0"/>
              <a:t>/</a:t>
            </a:r>
            <a:r>
              <a:rPr lang="en-US" altLang="zh-CN" sz="1100" dirty="0" err="1"/>
              <a:t>special.how</a:t>
            </a:r>
            <a:r>
              <a:rPr lang="en-US" altLang="zh-CN" sz="1100" dirty="0"/>
              <a:t>" ]</a:t>
            </a:r>
          </a:p>
          <a:p>
            <a:pPr marL="0" indent="0">
              <a:buNone/>
            </a:pPr>
            <a:r>
              <a:rPr lang="zh-CN" altLang="en-US" sz="1100" dirty="0" smtClean="0"/>
              <a:t>      </a:t>
            </a:r>
            <a:r>
              <a:rPr lang="en-US" altLang="zh-CN" sz="1100" dirty="0" err="1" smtClean="0"/>
              <a:t>volumeMounts</a:t>
            </a:r>
            <a:r>
              <a:rPr lang="en-US" altLang="zh-CN" sz="1100" dirty="0"/>
              <a:t>:</a:t>
            </a:r>
          </a:p>
          <a:p>
            <a:pPr marL="0" indent="0">
              <a:buNone/>
            </a:pPr>
            <a:r>
              <a:rPr lang="zh-CN" altLang="en-US" sz="1100" dirty="0" smtClean="0"/>
              <a:t>      </a:t>
            </a:r>
            <a:r>
              <a:rPr lang="en-US" altLang="zh-CN" sz="1100" dirty="0" smtClean="0"/>
              <a:t>- </a:t>
            </a:r>
            <a:r>
              <a:rPr lang="en-US" altLang="zh-CN" sz="1100" dirty="0"/>
              <a:t>name: </a:t>
            </a:r>
            <a:r>
              <a:rPr lang="en-US" altLang="zh-CN" sz="1100" dirty="0" err="1"/>
              <a:t>config</a:t>
            </a:r>
            <a:r>
              <a:rPr lang="en-US" altLang="zh-CN" sz="1100" dirty="0"/>
              <a:t>-volume</a:t>
            </a:r>
          </a:p>
          <a:p>
            <a:pPr marL="0" indent="0">
              <a:buNone/>
            </a:pPr>
            <a:r>
              <a:rPr lang="zh-CN" altLang="en-US" sz="1100" dirty="0" smtClean="0"/>
              <a:t>        </a:t>
            </a:r>
            <a:r>
              <a:rPr lang="en-US" altLang="zh-CN" sz="1100" dirty="0" err="1" smtClean="0"/>
              <a:t>mountPath</a:t>
            </a:r>
            <a:r>
              <a:rPr lang="en-US" altLang="zh-CN" sz="1100" dirty="0"/>
              <a:t>: /</a:t>
            </a:r>
            <a:r>
              <a:rPr lang="en-US" altLang="zh-CN" sz="1100" dirty="0" err="1"/>
              <a:t>etc</a:t>
            </a:r>
            <a:r>
              <a:rPr lang="en-US" altLang="zh-CN" sz="1100" dirty="0"/>
              <a:t>/</a:t>
            </a:r>
            <a:r>
              <a:rPr lang="en-US" altLang="zh-CN" sz="1100" dirty="0" err="1"/>
              <a:t>config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volumes</a:t>
            </a:r>
            <a:r>
              <a:rPr lang="en-US" altLang="zh-CN" sz="1100" dirty="0"/>
              <a:t>:</a:t>
            </a:r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- </a:t>
            </a:r>
            <a:r>
              <a:rPr lang="en-US" altLang="zh-CN" sz="1100" dirty="0"/>
              <a:t>name: </a:t>
            </a:r>
            <a:r>
              <a:rPr lang="en-US" altLang="zh-CN" sz="1100" dirty="0" err="1"/>
              <a:t>config</a:t>
            </a:r>
            <a:r>
              <a:rPr lang="en-US" altLang="zh-CN" sz="1100" dirty="0"/>
              <a:t>-volume</a:t>
            </a:r>
          </a:p>
          <a:p>
            <a:pPr marL="0" indent="0">
              <a:buNone/>
            </a:pPr>
            <a:r>
              <a:rPr lang="zh-CN" altLang="en-US" sz="1100" dirty="0" smtClean="0"/>
              <a:t>      </a:t>
            </a:r>
            <a:r>
              <a:rPr lang="en-US" altLang="zh-CN" sz="1100" dirty="0" err="1" smtClean="0"/>
              <a:t>configMap</a:t>
            </a:r>
            <a:r>
              <a:rPr lang="en-US" altLang="zh-CN" sz="1100" dirty="0"/>
              <a:t>:</a:t>
            </a:r>
          </a:p>
          <a:p>
            <a:pPr marL="0" indent="0">
              <a:buNone/>
            </a:pPr>
            <a:r>
              <a:rPr lang="zh-CN" altLang="en-US" sz="1100" dirty="0" smtClean="0"/>
              <a:t>          </a:t>
            </a:r>
            <a:r>
              <a:rPr lang="en-US" altLang="zh-CN" sz="1100" dirty="0" smtClean="0"/>
              <a:t>name</a:t>
            </a:r>
            <a:r>
              <a:rPr lang="en-US" altLang="zh-CN" sz="1100" dirty="0"/>
              <a:t>: special-</a:t>
            </a:r>
            <a:r>
              <a:rPr lang="en-US" altLang="zh-CN" sz="1100" dirty="0" err="1"/>
              <a:t>config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err="1" smtClean="0"/>
              <a:t>restartPolicy</a:t>
            </a:r>
            <a:r>
              <a:rPr lang="en-US" altLang="zh-CN" sz="1100" dirty="0"/>
              <a:t>: Never</a:t>
            </a:r>
          </a:p>
          <a:p>
            <a:pPr marL="0" indent="0">
              <a:buNone/>
            </a:pPr>
            <a:r>
              <a:rPr lang="en-US" altLang="zh-CN" sz="1100" dirty="0"/>
              <a:t/>
            </a:r>
            <a:br>
              <a:rPr lang="en-US" altLang="zh-CN" sz="1100" dirty="0"/>
            </a:br>
            <a:endParaRPr lang="en-US" altLang="zh-CN" sz="1100" dirty="0"/>
          </a:p>
          <a:p>
            <a:pPr marL="0" indent="0">
              <a:buNone/>
            </a:pP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08796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Secret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1400" dirty="0"/>
              <a:t>Secret</a:t>
            </a:r>
            <a:r>
              <a:rPr kumimoji="1" lang="zh-CN" altLang="en-US" sz="1400" dirty="0"/>
              <a:t>对象类型提供了一种机制，以保持敏感信息，如密码，</a:t>
            </a:r>
            <a:r>
              <a:rPr kumimoji="1" lang="en-US" altLang="zh-CN" sz="1400" dirty="0" err="1"/>
              <a:t>OpenShift</a:t>
            </a:r>
            <a:r>
              <a:rPr kumimoji="1" lang="zh-CN" altLang="en-US" sz="1400" dirty="0"/>
              <a:t>来源客户端配置文件，</a:t>
            </a:r>
            <a:r>
              <a:rPr kumimoji="1" lang="en-US" altLang="zh-CN" sz="1400" dirty="0" err="1"/>
              <a:t>dockercfg</a:t>
            </a:r>
            <a:r>
              <a:rPr kumimoji="1" lang="zh-CN" altLang="en-US" sz="1400" dirty="0"/>
              <a:t>文件，私人源库凭证，等等。秘密将敏感内容与</a:t>
            </a:r>
            <a:r>
              <a:rPr kumimoji="1" lang="en-US" altLang="zh-CN" sz="1400" dirty="0"/>
              <a:t>pod</a:t>
            </a:r>
            <a:r>
              <a:rPr kumimoji="1" lang="zh-CN" altLang="en-US" sz="1400" dirty="0"/>
              <a:t>分离。您可以使用卷插件将密码加载到容器中，或者系统可以使用秘密来代表</a:t>
            </a:r>
            <a:r>
              <a:rPr kumimoji="1" lang="en-US" altLang="zh-CN" sz="1400" dirty="0"/>
              <a:t>pod</a:t>
            </a:r>
            <a:r>
              <a:rPr kumimoji="1" lang="zh-CN" altLang="en-US" sz="1400" dirty="0"/>
              <a:t>执行操作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355381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Secret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528" y="1124744"/>
            <a:ext cx="8496944" cy="54726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200" b="1" dirty="0" smtClean="0"/>
              <a:t>在卷中使用</a:t>
            </a:r>
            <a:r>
              <a:rPr lang="zh-CN" altLang="en-US" sz="1100" b="1" dirty="0" smtClean="0"/>
              <a:t>：</a:t>
            </a:r>
            <a:endParaRPr lang="en-US" altLang="zh-CN" sz="1100" b="1" dirty="0" smtClean="0"/>
          </a:p>
          <a:p>
            <a:pPr marL="0" indent="0">
              <a:buNone/>
            </a:pPr>
            <a:r>
              <a:rPr lang="en-US" altLang="zh-CN" sz="1100" dirty="0" err="1"/>
              <a:t>apiVersion</a:t>
            </a:r>
            <a:r>
              <a:rPr lang="en-US" altLang="zh-CN" sz="1100" dirty="0"/>
              <a:t>: v1</a:t>
            </a:r>
          </a:p>
          <a:p>
            <a:pPr marL="0" indent="0">
              <a:buNone/>
            </a:pPr>
            <a:r>
              <a:rPr lang="en-US" altLang="zh-CN" sz="1100" dirty="0"/>
              <a:t>kind: Secret</a:t>
            </a:r>
          </a:p>
          <a:p>
            <a:pPr marL="0" indent="0">
              <a:buNone/>
            </a:pPr>
            <a:r>
              <a:rPr lang="en-US" altLang="zh-CN" sz="1100" dirty="0"/>
              <a:t>metadata:</a:t>
            </a:r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name</a:t>
            </a:r>
            <a:r>
              <a:rPr lang="en-US" altLang="zh-CN" sz="1100" dirty="0"/>
              <a:t>: test-secret</a:t>
            </a:r>
          </a:p>
          <a:p>
            <a:pPr marL="0" indent="0">
              <a:buNone/>
            </a:pPr>
            <a:r>
              <a:rPr lang="en-US" altLang="zh-CN" sz="1100" dirty="0"/>
              <a:t>data: </a:t>
            </a:r>
            <a:r>
              <a:rPr lang="en-US" altLang="zh-CN" sz="1100" dirty="0" smtClean="0"/>
              <a:t>		</a:t>
            </a:r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username: dmFsdWUtMQ0K 		#</a:t>
            </a:r>
            <a:r>
              <a:rPr lang="zh-CN" altLang="en-US" sz="1100" dirty="0" smtClean="0"/>
              <a:t>文件包含解码的值，值必须是</a:t>
            </a:r>
            <a:r>
              <a:rPr lang="en-US" altLang="zh-CN" sz="1100" dirty="0" smtClean="0"/>
              <a:t>base64</a:t>
            </a:r>
            <a:r>
              <a:rPr lang="zh-CN" altLang="en-US" sz="1100" dirty="0" smtClean="0"/>
              <a:t>编码。</a:t>
            </a:r>
            <a:endParaRPr lang="en-US" altLang="zh-CN" sz="1100" dirty="0" smtClean="0"/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password</a:t>
            </a:r>
            <a:r>
              <a:rPr lang="en-US" altLang="zh-CN" sz="1100" dirty="0"/>
              <a:t>: dmFsdWUtMQ0KDQo= </a:t>
            </a:r>
            <a:r>
              <a:rPr lang="en-US" altLang="zh-CN" sz="1100" dirty="0" smtClean="0"/>
              <a:t>		#</a:t>
            </a:r>
            <a:r>
              <a:rPr lang="zh-CN" altLang="en-US" sz="1100" dirty="0"/>
              <a:t>文件包含解码的值。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stringData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				#</a:t>
            </a:r>
            <a:r>
              <a:rPr lang="zh-CN" altLang="en-US" sz="1100" dirty="0"/>
              <a:t>将配置的</a:t>
            </a:r>
            <a:r>
              <a:rPr lang="en-US" altLang="zh-CN" sz="1100" dirty="0"/>
              <a:t>data</a:t>
            </a:r>
            <a:r>
              <a:rPr lang="zh-CN" altLang="en-US" sz="1100" dirty="0"/>
              <a:t>转化成</a:t>
            </a:r>
            <a:r>
              <a:rPr lang="en-US" altLang="zh-CN" sz="1100" dirty="0"/>
              <a:t>base64</a:t>
            </a:r>
            <a:r>
              <a:rPr lang="zh-CN" altLang="en-US" sz="1100" dirty="0"/>
              <a:t>位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smtClean="0"/>
              <a:t>hostname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myapp.mydomain.com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		#</a:t>
            </a:r>
            <a:r>
              <a:rPr lang="zh-CN" altLang="en-US" sz="1100" dirty="0"/>
              <a:t>数据文本字符串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</a:t>
            </a:r>
            <a:r>
              <a:rPr lang="en-US" altLang="zh-CN" sz="1100" dirty="0" err="1" smtClean="0"/>
              <a:t>secret.properties</a:t>
            </a:r>
            <a:r>
              <a:rPr lang="en-US" altLang="zh-CN" sz="1100" dirty="0"/>
              <a:t>: |- 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		#</a:t>
            </a:r>
            <a:r>
              <a:rPr lang="zh-CN" altLang="en-US" sz="1100" dirty="0"/>
              <a:t>数据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    </a:t>
            </a:r>
            <a:r>
              <a:rPr lang="en-US" altLang="zh-CN" sz="1100" dirty="0" smtClean="0"/>
              <a:t>property1=</a:t>
            </a:r>
            <a:r>
              <a:rPr lang="en-US" altLang="zh-CN" sz="1100" dirty="0" err="1" smtClean="0"/>
              <a:t>valueA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 smtClean="0"/>
              <a:t>        </a:t>
            </a:r>
            <a:r>
              <a:rPr lang="en-US" altLang="zh-CN" sz="1100" dirty="0" smtClean="0"/>
              <a:t>property2=</a:t>
            </a:r>
            <a:r>
              <a:rPr lang="en-US" altLang="zh-CN" sz="1100" dirty="0" err="1" smtClean="0"/>
              <a:t>valueB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altLang="zh-CN" sz="1100" dirty="0" smtClean="0"/>
          </a:p>
          <a:p>
            <a:pPr marL="0" indent="0">
              <a:buNone/>
            </a:pP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34446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r>
              <a:rPr lang="en-US" altLang="zh-CN"/>
              <a:t>…</a:t>
            </a:r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941388"/>
            <a:ext cx="6826250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4776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1600" dirty="0"/>
              <a:t>持续</a:t>
            </a:r>
            <a:r>
              <a:rPr kumimoji="1" lang="zh-CN" altLang="en-US" sz="1600" dirty="0" smtClean="0"/>
              <a:t>集成（</a:t>
            </a:r>
            <a:r>
              <a:rPr kumimoji="1" lang="en-US" altLang="zh-CN" sz="1600" dirty="0" smtClean="0"/>
              <a:t>Continuous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Integration</a:t>
            </a:r>
            <a:r>
              <a:rPr kumimoji="1" lang="zh-CN" altLang="en-US" sz="1600" dirty="0" smtClean="0"/>
              <a:t>）是</a:t>
            </a:r>
            <a:r>
              <a:rPr kumimoji="1" lang="zh-CN" altLang="en-US" sz="1600" dirty="0"/>
              <a:t>指软件个人研发的部分向软件整体部分交付，频繁进行集成以便更快地发现其中的错误</a:t>
            </a:r>
            <a:r>
              <a:rPr kumimoji="1" lang="zh-CN" altLang="en-US" sz="1600" dirty="0" smtClean="0"/>
              <a:t>。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组件：</a:t>
            </a:r>
            <a:endParaRPr kumimoji="1" lang="en-US" altLang="zh-CN" sz="1600" dirty="0" smtClean="0"/>
          </a:p>
          <a:p>
            <a:pPr lvl="1"/>
            <a:r>
              <a:rPr kumimoji="1" lang="en-US" altLang="zh-CN" sz="1600" dirty="0" err="1" smtClean="0"/>
              <a:t>Gitlab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CI</a:t>
            </a:r>
            <a:r>
              <a:rPr kumimoji="1" lang="zh-CN" altLang="en-US" sz="1600" dirty="0" smtClean="0"/>
              <a:t>（</a:t>
            </a:r>
            <a:r>
              <a:rPr kumimoji="1" lang="en-US" altLang="zh-CN" sz="1600" dirty="0" smtClean="0"/>
              <a:t>.</a:t>
            </a:r>
            <a:r>
              <a:rPr kumimoji="1" lang="en-US" altLang="zh-CN" sz="1600" dirty="0" err="1" smtClean="0"/>
              <a:t>gitlab-ci.yml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528132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Gitlab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1800" b="1" dirty="0" smtClean="0"/>
              <a:t>阶段：</a:t>
            </a:r>
            <a:endParaRPr kumimoji="1" lang="en-US" altLang="zh-CN" sz="1800" b="1" dirty="0" smtClean="0"/>
          </a:p>
          <a:p>
            <a:pPr lvl="1"/>
            <a:r>
              <a:rPr kumimoji="1" lang="zh-CN" altLang="en-US" sz="1400" dirty="0" smtClean="0"/>
              <a:t>单元测试，所有分支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构建镜像，可以仅某些分支和标签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发布到测试环境</a:t>
            </a:r>
            <a:r>
              <a:rPr kumimoji="1" lang="zh-CN" altLang="en-US" sz="1400" dirty="0"/>
              <a:t>，可以仅某些分支和</a:t>
            </a:r>
            <a:r>
              <a:rPr kumimoji="1" lang="zh-CN" altLang="en-US" sz="1400" dirty="0" smtClean="0"/>
              <a:t>标签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验收测试</a:t>
            </a:r>
            <a:r>
              <a:rPr kumimoji="1" lang="zh-CN" altLang="en-US" sz="1400" dirty="0"/>
              <a:t>，可以仅某些分支和</a:t>
            </a:r>
            <a:r>
              <a:rPr kumimoji="1" lang="zh-CN" altLang="en-US" sz="1400" dirty="0" smtClean="0"/>
              <a:t>标签</a:t>
            </a:r>
            <a:r>
              <a:rPr kumimoji="1" lang="zh-CN" altLang="en-US" sz="1400" dirty="0"/>
              <a:t>，可以仅某些分支和</a:t>
            </a:r>
            <a:r>
              <a:rPr kumimoji="1" lang="zh-CN" altLang="en-US" sz="1400" dirty="0" smtClean="0"/>
              <a:t>标签</a:t>
            </a:r>
            <a:endParaRPr kumimoji="1" lang="en-US" altLang="zh-CN" sz="1400" dirty="0" smtClean="0"/>
          </a:p>
          <a:p>
            <a:pPr lvl="1"/>
            <a:endParaRPr kumimoji="1" lang="en-US" altLang="zh-CN" sz="1400" dirty="0"/>
          </a:p>
          <a:p>
            <a:pPr lvl="1">
              <a:buFont typeface="Arial" charset="0"/>
              <a:buChar char="•"/>
            </a:pPr>
            <a:endParaRPr kumimoji="1" lang="en-US" altLang="zh-CN" sz="1400" dirty="0" smtClean="0"/>
          </a:p>
          <a:p>
            <a:pPr>
              <a:buFont typeface="Arial" charset="0"/>
              <a:buChar char="•"/>
            </a:pPr>
            <a:r>
              <a:rPr kumimoji="1" lang="zh-CN" altLang="en-US" sz="1400" dirty="0" smtClean="0"/>
              <a:t>每个阶段可以由多个并行的任务，阶段按顺序执行</a:t>
            </a:r>
            <a:endParaRPr kumimoji="1" lang="en-US" altLang="zh-CN" sz="1400" dirty="0"/>
          </a:p>
          <a:p>
            <a:pPr lvl="1"/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93663608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CI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Gitlab</a:t>
            </a:r>
            <a:r>
              <a:rPr kumimoji="1" lang="zh-CN" altLang="en-US" dirty="0"/>
              <a:t> </a:t>
            </a:r>
            <a:r>
              <a:rPr kumimoji="1" lang="en-US" altLang="zh-CN" dirty="0"/>
              <a:t>CI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1800" b="1" dirty="0" smtClean="0"/>
              <a:t>任务：</a:t>
            </a:r>
            <a:endParaRPr kumimoji="1" lang="en-US" altLang="zh-CN" sz="1800" b="1" dirty="0" smtClean="0"/>
          </a:p>
          <a:p>
            <a:pPr lvl="1"/>
            <a:r>
              <a:rPr kumimoji="1" lang="zh-CN" altLang="en-US" sz="1400" dirty="0" smtClean="0"/>
              <a:t>所属阶段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镜像，运行脚本的镜像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服务，例如</a:t>
            </a:r>
            <a:r>
              <a:rPr kumimoji="1" lang="en-US" altLang="zh-CN" sz="1400" dirty="0" err="1" smtClean="0"/>
              <a:t>mysql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err="1" smtClean="0"/>
              <a:t>redis</a:t>
            </a:r>
            <a:r>
              <a:rPr kumimoji="1" lang="zh-CN" altLang="en-US" sz="1400" dirty="0" smtClean="0"/>
              <a:t>等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脚本，该任务所需要执行的脚本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限定分支或标签</a:t>
            </a:r>
            <a:endParaRPr kumimoji="1" lang="en-US" altLang="zh-CN" sz="1400" dirty="0" smtClean="0"/>
          </a:p>
          <a:p>
            <a:pPr lvl="1"/>
            <a:r>
              <a:rPr kumimoji="1" lang="zh-CN" altLang="en-US" sz="1400" dirty="0" smtClean="0"/>
              <a:t>变量，包含定义在代码库的</a:t>
            </a:r>
            <a:r>
              <a:rPr kumimoji="1" lang="en-US" altLang="zh-CN" sz="1400" dirty="0" smtClean="0"/>
              <a:t>Ci</a:t>
            </a:r>
            <a:r>
              <a:rPr kumimoji="1" lang="zh-CN" altLang="en-US" sz="1400" dirty="0" smtClean="0"/>
              <a:t>变量、</a:t>
            </a:r>
            <a:r>
              <a:rPr kumimoji="1" lang="en-US" altLang="zh-CN" sz="1400" dirty="0" smtClean="0"/>
              <a:t>.</a:t>
            </a:r>
            <a:r>
              <a:rPr kumimoji="1" lang="en-US" altLang="zh-CN" sz="1400" dirty="0" err="1" smtClean="0"/>
              <a:t>gitlab</a:t>
            </a:r>
            <a:r>
              <a:rPr kumimoji="1" lang="en-US" altLang="zh-CN" sz="1400" dirty="0" smtClean="0"/>
              <a:t>-ci</a:t>
            </a:r>
            <a:r>
              <a:rPr kumimoji="1" lang="zh-CN" altLang="en-US" sz="1400" dirty="0" smtClean="0"/>
              <a:t>的变量和该任务的变量</a:t>
            </a:r>
            <a:endParaRPr kumimoji="1" lang="en-US" altLang="zh-CN" sz="1400" dirty="0" smtClean="0"/>
          </a:p>
          <a:p>
            <a:pPr lvl="1"/>
            <a:endParaRPr kumimoji="1" lang="en-US" altLang="zh-CN" sz="1400" dirty="0"/>
          </a:p>
          <a:p>
            <a:pPr>
              <a:buFont typeface="Arial" charset="0"/>
              <a:buChar char="•"/>
            </a:pPr>
            <a:r>
              <a:rPr kumimoji="1" lang="zh-CN" altLang="en-US" sz="1400" dirty="0" smtClean="0"/>
              <a:t>任务可以使用模板</a:t>
            </a:r>
            <a:endParaRPr kumimoji="1" lang="en-US" altLang="zh-CN" sz="1400" dirty="0" smtClean="0"/>
          </a:p>
          <a:p>
            <a:pPr>
              <a:buFont typeface="Arial" charset="0"/>
              <a:buChar char="•"/>
            </a:pPr>
            <a:r>
              <a:rPr kumimoji="1" lang="zh-CN" altLang="en-US" sz="1400" dirty="0" smtClean="0"/>
              <a:t>任务可以手工触发</a:t>
            </a:r>
            <a:endParaRPr kumimoji="1" lang="en-US" altLang="zh-CN" sz="1400" dirty="0" smtClean="0"/>
          </a:p>
          <a:p>
            <a:pPr lvl="1"/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288261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1600" dirty="0"/>
              <a:t>持续</a:t>
            </a:r>
            <a:r>
              <a:rPr kumimoji="1" lang="zh-CN" altLang="en-US" sz="1600" dirty="0" smtClean="0"/>
              <a:t>交付（</a:t>
            </a:r>
            <a:r>
              <a:rPr kumimoji="1" lang="en-US" altLang="zh-CN" sz="1600" dirty="0"/>
              <a:t> Continuous</a:t>
            </a:r>
            <a:r>
              <a:rPr kumimoji="1" lang="zh-CN" altLang="en-US" sz="1600" dirty="0"/>
              <a:t> </a:t>
            </a:r>
            <a:r>
              <a:rPr kumimoji="1" lang="en-US" altLang="zh-CN" sz="1600" dirty="0" smtClean="0"/>
              <a:t>Delivery</a:t>
            </a:r>
            <a:r>
              <a:rPr kumimoji="1" lang="zh-CN" altLang="en-US" sz="1600" dirty="0" smtClean="0"/>
              <a:t>）在</a:t>
            </a:r>
            <a:r>
              <a:rPr kumimoji="1" lang="zh-CN" altLang="en-US" sz="1600" dirty="0"/>
              <a:t>持续集成的基础上，将集成后的代码部署到更贴近真实运行环境的「类生产环境」中</a:t>
            </a:r>
            <a:r>
              <a:rPr kumimoji="1" lang="zh-CN" altLang="en-US" sz="1600" dirty="0" smtClean="0"/>
              <a:t>。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组件：</a:t>
            </a:r>
            <a:endParaRPr kumimoji="1" lang="en-US" altLang="zh-CN" sz="1600" dirty="0" smtClean="0"/>
          </a:p>
          <a:p>
            <a:pPr lvl="1"/>
            <a:r>
              <a:rPr kumimoji="1" lang="en-US" altLang="zh-CN" sz="1600" dirty="0" err="1" smtClean="0"/>
              <a:t>Gitlab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CI</a:t>
            </a:r>
          </a:p>
          <a:p>
            <a:pPr lvl="1"/>
            <a:r>
              <a:rPr kumimoji="1" lang="en-US" altLang="zh-CN" sz="1600" dirty="0" err="1" smtClean="0"/>
              <a:t>Openshift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86229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Gitlab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1800" b="1" dirty="0" smtClean="0"/>
              <a:t>阶段</a:t>
            </a:r>
            <a:r>
              <a:rPr kumimoji="1" lang="zh-CN" altLang="en-US" sz="1800" b="1" dirty="0" smtClean="0"/>
              <a:t>：</a:t>
            </a:r>
            <a:endParaRPr kumimoji="1" lang="en-US" altLang="zh-CN" sz="1800" b="1" dirty="0" smtClean="0"/>
          </a:p>
          <a:p>
            <a:pPr lvl="1"/>
            <a:r>
              <a:rPr kumimoji="1" lang="en-US" altLang="zh-CN" sz="1400" dirty="0" smtClean="0"/>
              <a:t>Test</a:t>
            </a:r>
            <a:r>
              <a:rPr kumimoji="1" lang="zh-CN" altLang="en-US" sz="1400" dirty="0" smtClean="0"/>
              <a:t>环境</a:t>
            </a:r>
            <a:endParaRPr kumimoji="1" lang="en-US" altLang="zh-CN" sz="1400" dirty="0" smtClean="0"/>
          </a:p>
          <a:p>
            <a:pPr lvl="1"/>
            <a:r>
              <a:rPr kumimoji="1" lang="en-US" altLang="zh-CN" sz="1400" dirty="0" smtClean="0"/>
              <a:t>Staging</a:t>
            </a:r>
            <a:r>
              <a:rPr kumimoji="1" lang="zh-CN" altLang="en-US" sz="1400" dirty="0" smtClean="0"/>
              <a:t>环境，类生产环境</a:t>
            </a:r>
            <a:endParaRPr kumimoji="1" lang="en-US" altLang="zh-CN" sz="1400" dirty="0" smtClean="0"/>
          </a:p>
          <a:p>
            <a:pPr lvl="1"/>
            <a:r>
              <a:rPr kumimoji="1" lang="en-US" altLang="zh-CN" sz="1400" dirty="0" smtClean="0"/>
              <a:t>Production</a:t>
            </a:r>
            <a:r>
              <a:rPr kumimoji="1" lang="zh-CN" altLang="en-US" sz="1400" dirty="0" smtClean="0"/>
              <a:t>环境</a:t>
            </a:r>
            <a:endParaRPr kumimoji="1" lang="en-US" altLang="zh-CN" sz="1400" dirty="0" smtClean="0"/>
          </a:p>
          <a:p>
            <a:pPr lvl="1"/>
            <a:endParaRPr kumimoji="1" lang="en-US" altLang="zh-CN" sz="1400" dirty="0"/>
          </a:p>
          <a:p>
            <a:pPr lvl="1"/>
            <a:endParaRPr kumimoji="1" lang="en-US" altLang="zh-CN" sz="1400" dirty="0" smtClean="0"/>
          </a:p>
          <a:p>
            <a:r>
              <a:rPr kumimoji="1" lang="zh-CN" altLang="en-US" sz="1400" dirty="0" smtClean="0"/>
              <a:t>每个环境有相应的环境名称</a:t>
            </a:r>
            <a:r>
              <a:rPr kumimoji="1" lang="zh-CN" altLang="en-US" sz="1400" smtClean="0"/>
              <a:t>和访问地址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399966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Gitlab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1800" b="1" dirty="0"/>
              <a:t>任务：</a:t>
            </a:r>
            <a:endParaRPr kumimoji="1" lang="en-US" altLang="zh-CN" sz="1800" b="1" dirty="0"/>
          </a:p>
          <a:p>
            <a:pPr lvl="1"/>
            <a:r>
              <a:rPr kumimoji="1" lang="zh-CN" altLang="en-US" sz="1400" dirty="0" smtClean="0"/>
              <a:t>环境，名称和地址</a:t>
            </a:r>
            <a:endParaRPr kumimoji="1" lang="en-US" altLang="zh-CN" sz="1400" dirty="0"/>
          </a:p>
          <a:p>
            <a:pPr lvl="1"/>
            <a:endParaRPr kumimoji="1" lang="en-US" altLang="zh-CN" sz="1400" dirty="0"/>
          </a:p>
          <a:p>
            <a:pPr>
              <a:buFont typeface="Arial" charset="0"/>
              <a:buChar char="•"/>
            </a:pPr>
            <a:r>
              <a:rPr kumimoji="1" lang="zh-CN" altLang="en-US" sz="1400" dirty="0" smtClean="0"/>
              <a:t>停止环境</a:t>
            </a:r>
            <a:r>
              <a:rPr kumimoji="1" lang="zh-CN" altLang="en-US" sz="1400" smtClean="0"/>
              <a:t>可以触发该环境定义</a:t>
            </a:r>
            <a:r>
              <a:rPr kumimoji="1" lang="zh-CN" altLang="en-US" sz="1400" dirty="0" smtClean="0"/>
              <a:t>的停止任务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06252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DeploymentConfig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1400" dirty="0" smtClean="0"/>
              <a:t>在</a:t>
            </a:r>
            <a:r>
              <a:rPr kumimoji="1" lang="zh-CN" altLang="en-US" sz="1400" dirty="0"/>
              <a:t>创建</a:t>
            </a:r>
            <a:r>
              <a:rPr kumimoji="1" lang="en-US" altLang="zh-CN" sz="1400" dirty="0"/>
              <a:t>deployments </a:t>
            </a:r>
            <a:r>
              <a:rPr kumimoji="1" lang="zh-CN" altLang="en-US" sz="1400" dirty="0"/>
              <a:t>时，将会以配置</a:t>
            </a:r>
            <a:r>
              <a:rPr kumimoji="1" lang="en-US" altLang="zh-CN" sz="1400" dirty="0"/>
              <a:t>pod</a:t>
            </a:r>
            <a:r>
              <a:rPr kumimoji="1" lang="zh-CN" altLang="en-US" sz="1400" dirty="0"/>
              <a:t>模板为例去创建。如果一旦更改配置，重新部署时，将会使用最新的模板作为</a:t>
            </a:r>
            <a:r>
              <a:rPr kumimoji="1" lang="en-US" altLang="zh-CN" sz="1400" dirty="0"/>
              <a:t>Pod</a:t>
            </a:r>
            <a:r>
              <a:rPr kumimoji="1" lang="zh-CN" altLang="en-US" sz="1400" dirty="0"/>
              <a:t>创建的规范，并且会删除老的那个配置</a:t>
            </a:r>
            <a:r>
              <a:rPr kumimoji="1" lang="zh-CN" altLang="en-US" sz="1400" dirty="0" smtClean="0"/>
              <a:t>。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kumimoji="1" lang="zh-CN" altLang="en-US" sz="1400" dirty="0" smtClean="0"/>
              <a:t>创建</a:t>
            </a:r>
            <a:r>
              <a:rPr kumimoji="1" lang="zh-CN" altLang="en-US" sz="1400" dirty="0"/>
              <a:t>应用程序的实例将自动</a:t>
            </a:r>
            <a:r>
              <a:rPr kumimoji="1" lang="zh-CN" altLang="en-US" sz="1400" dirty="0" smtClean="0"/>
              <a:t>添加到服务</a:t>
            </a:r>
            <a:r>
              <a:rPr kumimoji="1" lang="zh-CN" altLang="en-US" sz="1400" dirty="0"/>
              <a:t>负载平衡器和</a:t>
            </a:r>
            <a:r>
              <a:rPr kumimoji="1" lang="zh-CN" altLang="en-US" sz="1400" dirty="0" smtClean="0"/>
              <a:t>路由器。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/>
          </a:p>
          <a:p>
            <a:pPr marL="0" indent="0">
              <a:buNone/>
            </a:pPr>
            <a:r>
              <a:rPr kumimoji="1" lang="en-US" altLang="zh-CN" sz="1400" dirty="0" smtClean="0"/>
              <a:t>Deployments </a:t>
            </a:r>
            <a:r>
              <a:rPr kumimoji="1" lang="zh-CN" altLang="en-US" sz="1400" dirty="0"/>
              <a:t>提供以下的配置</a:t>
            </a:r>
            <a:r>
              <a:rPr kumimoji="1" lang="zh-CN" altLang="en-US" sz="1400" dirty="0" smtClean="0"/>
              <a:t>：</a:t>
            </a:r>
            <a:endParaRPr kumimoji="1" lang="en-US" altLang="zh-CN" sz="1400" dirty="0" smtClean="0"/>
          </a:p>
          <a:p>
            <a:r>
              <a:rPr kumimoji="1" lang="zh-CN" altLang="en-US" sz="1200" dirty="0" smtClean="0"/>
              <a:t>为</a:t>
            </a:r>
            <a:r>
              <a:rPr kumimoji="1" lang="en-US" altLang="zh-CN" sz="1200" dirty="0"/>
              <a:t>application</a:t>
            </a:r>
            <a:r>
              <a:rPr kumimoji="1" lang="zh-CN" altLang="en-US" sz="1200" dirty="0"/>
              <a:t>提供模板</a:t>
            </a:r>
            <a:r>
              <a:rPr kumimoji="1" lang="zh-CN" altLang="en-US" sz="1200" dirty="0" smtClean="0"/>
              <a:t>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为</a:t>
            </a:r>
            <a:r>
              <a:rPr kumimoji="1" lang="zh-CN" altLang="en-US" sz="1200" dirty="0"/>
              <a:t>部署事件增加触发器</a:t>
            </a:r>
            <a:r>
              <a:rPr kumimoji="1" lang="en-US" altLang="zh-CN" sz="1200" dirty="0"/>
              <a:t>trigger</a:t>
            </a:r>
            <a:r>
              <a:rPr kumimoji="1" lang="zh-CN" altLang="en-US" sz="1200" dirty="0" smtClean="0"/>
              <a:t>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为</a:t>
            </a:r>
            <a:r>
              <a:rPr kumimoji="1" lang="zh-CN" altLang="en-US" sz="1200" dirty="0"/>
              <a:t>老版本到新版本过渡提供用户自定义策略</a:t>
            </a:r>
            <a:r>
              <a:rPr kumimoji="1" lang="zh-CN" altLang="en-US" sz="1200" dirty="0" smtClean="0"/>
              <a:t>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为</a:t>
            </a:r>
            <a:r>
              <a:rPr kumimoji="1" lang="zh-CN" altLang="en-US" sz="1200" dirty="0"/>
              <a:t>用户在不同节点的生命周期中设置</a:t>
            </a:r>
            <a:r>
              <a:rPr kumimoji="1" lang="en-US" altLang="zh-CN" sz="1200" dirty="0"/>
              <a:t>hooks</a:t>
            </a:r>
            <a:r>
              <a:rPr kumimoji="1" lang="zh-CN" altLang="en-US" sz="1200" dirty="0" smtClean="0"/>
              <a:t>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版本</a:t>
            </a:r>
            <a:r>
              <a:rPr kumimoji="1" lang="zh-CN" altLang="en-US" sz="1200" dirty="0"/>
              <a:t>控制，提供自动部署和回滚操作</a:t>
            </a:r>
            <a:r>
              <a:rPr kumimoji="1" lang="zh-CN" altLang="en-US" sz="1200" dirty="0" smtClean="0"/>
              <a:t>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自动</a:t>
            </a:r>
            <a:r>
              <a:rPr kumimoji="1" lang="zh-CN" altLang="en-US" sz="1200" dirty="0"/>
              <a:t>缩放配置。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3341566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S事业部PPT模板2014">
  <a:themeElements>
    <a:clrScheme name="自定义 5">
      <a:dk1>
        <a:srgbClr val="000000"/>
      </a:dk1>
      <a:lt1>
        <a:sysClr val="window" lastClr="FFFFFF"/>
      </a:lt1>
      <a:dk2>
        <a:srgbClr val="1F497D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8D75"/>
        </a:solidFill>
        <a:ln w="9525">
          <a:noFill/>
          <a:miter lim="800000"/>
          <a:headEnd/>
          <a:tailEnd/>
        </a:ln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buClr>
            <a:srgbClr val="A42939"/>
          </a:buClr>
          <a:defRPr kumimoji="1" sz="1600" dirty="0">
            <a:solidFill>
              <a:schemeClr val="tx1"/>
            </a:solidFill>
            <a:latin typeface="Source Han Sans CN Regular"/>
            <a:ea typeface="微软雅黑" charset="0"/>
            <a:cs typeface="Source Han Sans CN Regular"/>
          </a:defRPr>
        </a:defPPr>
      </a:lstStyle>
    </a:spDef>
    <a:lnDef>
      <a:spPr bwMode="auto">
        <a:ln w="57150" cmpd="sng">
          <a:headEnd type="none" w="med" len="med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2800" b="0">
            <a:solidFill>
              <a:schemeClr val="tx1"/>
            </a:solidFill>
            <a:latin typeface="Source Han Sans CN Regular"/>
            <a:ea typeface="黑体"/>
            <a:cs typeface="Source Han Sans CN Regular"/>
          </a:defRPr>
        </a:defPPr>
      </a:lstStyle>
    </a:tx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AMS事业部PPT模板2014</Template>
  <TotalTime>27151</TotalTime>
  <Words>1449</Words>
  <Application>Microsoft Macintosh PowerPoint</Application>
  <PresentationFormat>全屏显示(4:3)</PresentationFormat>
  <Paragraphs>224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Lucida Sans Unicode</vt:lpstr>
      <vt:lpstr>Microsoft YaHei</vt:lpstr>
      <vt:lpstr>SimSun</vt:lpstr>
      <vt:lpstr>Source Han Sans CN Heavy Bold</vt:lpstr>
      <vt:lpstr>Source Han Sans CN Medium</vt:lpstr>
      <vt:lpstr>Times New Roman</vt:lpstr>
      <vt:lpstr>Wingdings</vt:lpstr>
      <vt:lpstr>黑体</vt:lpstr>
      <vt:lpstr>宋体</vt:lpstr>
      <vt:lpstr>微软雅黑</vt:lpstr>
      <vt:lpstr>Arial</vt:lpstr>
      <vt:lpstr>AMS事业部PPT模板2014</vt:lpstr>
      <vt:lpstr>CI与CD</vt:lpstr>
      <vt:lpstr>目录</vt:lpstr>
      <vt:lpstr>CI</vt:lpstr>
      <vt:lpstr>CI – Gitlab CI</vt:lpstr>
      <vt:lpstr>CI – Gitlab CI</vt:lpstr>
      <vt:lpstr>CD</vt:lpstr>
      <vt:lpstr>CD – Gitlab CI</vt:lpstr>
      <vt:lpstr>CD – Gitlab CI</vt:lpstr>
      <vt:lpstr>CD – Openshift - DeploymentConfig</vt:lpstr>
      <vt:lpstr>CD – Openshift - DeploymentConfig</vt:lpstr>
      <vt:lpstr>CD – Openshift - Pod</vt:lpstr>
      <vt:lpstr>CD – Openshift - Service</vt:lpstr>
      <vt:lpstr>CD – Openshift - Service</vt:lpstr>
      <vt:lpstr>CD – Openshift - Route</vt:lpstr>
      <vt:lpstr>CD – Openshift - Route</vt:lpstr>
      <vt:lpstr>CD – Openshift - ConfigMap</vt:lpstr>
      <vt:lpstr>CD – Openshift - ConfigMap</vt:lpstr>
      <vt:lpstr>CD – Openshift - ConfigMap</vt:lpstr>
      <vt:lpstr>CD – Openshift - ConfigMap</vt:lpstr>
      <vt:lpstr>CD – Openshift - ConfigMap</vt:lpstr>
      <vt:lpstr>CD – Openshift - Secret</vt:lpstr>
      <vt:lpstr>CD – Openshift - Secret</vt:lpstr>
      <vt:lpstr>Questions…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模板文件</dc:subject>
  <dc:creator>hailuo liu</dc:creator>
  <cp:keywords/>
  <dc:description>Copyright © 2009-2014, Hand Co.,Ltd.</dc:description>
  <cp:lastModifiedBy>t59</cp:lastModifiedBy>
  <cp:revision>1456</cp:revision>
  <cp:lastPrinted>2001-01-02T01:52:48Z</cp:lastPrinted>
  <dcterms:created xsi:type="dcterms:W3CDTF">2014-08-05T05:48:44Z</dcterms:created>
  <dcterms:modified xsi:type="dcterms:W3CDTF">2017-07-12T06:47:55Z</dcterms:modified>
  <cp:category/>
</cp:coreProperties>
</file>