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302" r:id="rId3"/>
    <p:sldId id="301" r:id="rId4"/>
    <p:sldId id="304" r:id="rId5"/>
    <p:sldId id="305" r:id="rId6"/>
    <p:sldId id="306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1"/>
  </p:normalViewPr>
  <p:slideViewPr>
    <p:cSldViewPr snapToGrid="0">
      <p:cViewPr varScale="1">
        <p:scale>
          <a:sx n="90" d="100"/>
          <a:sy n="90" d="100"/>
        </p:scale>
        <p:origin x="133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47F6-13D8-E8A1-217A-471931D4A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8DFE8-DEFB-817D-DBBF-760C2EE0F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4A3D-2EF0-0CE1-F76C-14E72887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9399-520C-0154-D1FF-FC440DDB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85DA-EAF2-4706-0AFD-36F03690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65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6E3D-516F-C31E-D0AD-0FD989D7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D0AB7-E17A-985A-87F8-7D394F2AB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E067-A652-8EFC-A6FD-981030E5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77708-1017-C240-6A49-851F5448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418E-6CEB-5880-9E04-159A6ECB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41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D8EB2-2280-138A-19FB-D0F43FEB0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CE1D8-EC92-428D-ABDC-8A45E3D63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4890-54A9-81F3-6E27-E909DEFB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DF8A-FBF4-2353-AEE5-1F568B58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37E6-9272-C76F-19D6-6E37B32E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7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B509-1185-4CB0-D44E-7FE40A5C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80682-35EB-AA90-B792-D78FE666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690A9-FBE8-4B5A-FBF3-98D17EA6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D5B1F-0BBD-E6EA-93E5-A682DFE7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2C5CA-F064-52B7-9E34-FA3DB714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74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530D-ADD4-E49D-A7A6-A18B6006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D016A-336B-05B1-F6D3-BD20AC72B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28A3-8940-46F0-DCF1-48BBCF19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DB319-25F9-E18D-448B-16A68D7E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DB051-D4E4-86F6-8C0E-085D780D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2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83FB-5B08-8B32-3B68-89C6C1A2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7B2D-0734-F5BF-B675-1475F61E7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5C0B2-5A65-D976-1906-B1A861F35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61FD2-2463-4AAD-F91B-7F9F650F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7F362-A465-4254-EBB8-87895A76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3FF20-3031-499A-53D5-D8FF8F3B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5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923E-24FF-F717-6B76-51043FFE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B40D1-B081-1C2A-28A0-E67D57FC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C61FD-07AB-11F4-BA4F-40E37C4BD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306B5-B414-C5AD-A6F5-8663B9AAA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8F012-2A38-2692-293D-5E92F43D6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6AD45-9284-85A9-4260-207B5427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ACCA8-861A-2D35-BC58-B5AB10A6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85590-7354-F7ED-108F-F0E553F7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65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D82-0B95-E7EE-32CA-78C2BCC9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FED89-A75A-F50F-8196-132EC248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3EBC3-75C3-1E67-328E-025513DC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1205B-4D04-3AA6-3AFA-86B80CE0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6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7DD35-A5CF-8EAF-DC4F-D644B111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02E84-3B61-C931-33FC-0AA22AF7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4C8C1-DB5A-EB00-9C33-4F7D17BB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51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8305-9CB5-6059-CDAD-09D1CDA9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A222-69DE-1251-606F-9DF26781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1C864-FF21-2444-F22A-01E3547B9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AE2D5-BA7A-30C7-E9AF-6D13DC06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04B9-5C64-CDA7-DC65-5EE693CE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01BC6-9F2C-A338-F8DA-281C1293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02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34A4-4939-ED77-0CAE-8D55540A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32DD7-D754-FC45-EC89-3BC4D1997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CF3E4-AF87-2993-B5FF-00CC555FD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26261-91D7-6932-5821-58BC96B8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BF5A-B54F-628A-3954-D3EC6EA4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FF6A9-2D20-AF3C-0EEF-CF75DE7D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85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75FA7-8D96-00DC-9745-196FD99B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FBB31-098A-A807-D9E9-E348D3172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D89C2-96E9-4506-1E3F-7F23CFED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1692A-F1F0-6A45-BE4F-CE88759D2EE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6543-A48C-FAA9-0E1B-80A8FD197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8E71C-2D85-AB7B-B3A6-0A6EF6A1C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5B84F6-362D-2A40-AED7-BF79D3309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67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hyperlink" Target="https://www.kaggle.com/datasets/ryanmcummings/citi-bike-data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ublic.tableau.com/app/profile/leyla.efe/viz/CitiBikes_17509249164740/Story1?publish=y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leyla.efe/viz/CitiBikes_17509249164740/Story1?publish=y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lic.tableau.com/app/profile/leyla.efe/viz/CitiBikes_17509249164740/Story1?publish=yes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leyla.efe/viz/CitiBikes_17509249164740/Story1?publish=y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5 key reasons why data analytics is important to business | Penn LPS Online">
            <a:extLst>
              <a:ext uri="{FF2B5EF4-FFF2-40B4-BE49-F238E27FC236}">
                <a16:creationId xmlns:a16="http://schemas.microsoft.com/office/drawing/2014/main" id="{47CBC64A-2763-B356-AA60-722AFDBF5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9" b="14691"/>
          <a:stretch>
            <a:fillRect/>
          </a:stretch>
        </p:blipFill>
        <p:spPr bwMode="auto">
          <a:xfrm>
            <a:off x="20" y="10"/>
            <a:ext cx="12191979" cy="4045048"/>
          </a:xfrm>
          <a:prstGeom prst="rect">
            <a:avLst/>
          </a:prstGeom>
          <a:noFill/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C83D39-6BE5-4090-BB60-A5A0C7A47B3C}"/>
              </a:ext>
            </a:extLst>
          </p:cNvPr>
          <p:cNvSpPr txBox="1">
            <a:spLocks/>
          </p:cNvSpPr>
          <p:nvPr/>
        </p:nvSpPr>
        <p:spPr>
          <a:xfrm>
            <a:off x="411264" y="4407073"/>
            <a:ext cx="7015499" cy="852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/>
              <a:t>Dr Yasemin Mustafa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356ABBD-547E-9182-9E9D-745DD9E23410}"/>
              </a:ext>
            </a:extLst>
          </p:cNvPr>
          <p:cNvSpPr txBox="1">
            <a:spLocks/>
          </p:cNvSpPr>
          <p:nvPr/>
        </p:nvSpPr>
        <p:spPr>
          <a:xfrm>
            <a:off x="411262" y="5621348"/>
            <a:ext cx="4114801" cy="852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b="1" dirty="0"/>
              <a:t>Data Analyst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71745C-8400-2788-E53E-FC79CB14C665}"/>
              </a:ext>
            </a:extLst>
          </p:cNvPr>
          <p:cNvSpPr txBox="1">
            <a:spLocks/>
          </p:cNvSpPr>
          <p:nvPr/>
        </p:nvSpPr>
        <p:spPr>
          <a:xfrm>
            <a:off x="411263" y="5042206"/>
            <a:ext cx="7015499" cy="852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Data Analytics Portfolio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D9DF96F-BECE-746F-AE1E-23958F15F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091" y="5040998"/>
            <a:ext cx="975102" cy="97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Tableau Logo, symbol, meaning, history ...">
            <a:extLst>
              <a:ext uri="{FF2B5EF4-FFF2-40B4-BE49-F238E27FC236}">
                <a16:creationId xmlns:a16="http://schemas.microsoft.com/office/drawing/2014/main" id="{897A01C8-4699-1AD3-BC98-DD3B9E131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272" y="5036900"/>
            <a:ext cx="166055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66C830A4-4955-AE2F-F1C4-B2FCBE93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339" y="5036900"/>
            <a:ext cx="979200" cy="97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logo as part of wider brand update ...">
            <a:extLst>
              <a:ext uri="{FF2B5EF4-FFF2-40B4-BE49-F238E27FC236}">
                <a16:creationId xmlns:a16="http://schemas.microsoft.com/office/drawing/2014/main" id="{216A86C5-451B-3E51-77AE-7AE07ECAA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495" y="5036900"/>
            <a:ext cx="1471476" cy="97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A60D934-DBDA-B5AC-62E3-C5C82F9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3E8C-6801-8F41-9C9C-414CCFF997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5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390E3-61CE-DBA9-DEA0-F04619C8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3E8C-6801-8F41-9C9C-414CCFF997E1}" type="slidenum">
              <a:rPr lang="en-GB" smtClean="0"/>
              <a:t>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4D65E-F9D0-0099-4D73-EFB6F2E3A218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Citi Bikes Data Project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48DA233D-6D7F-756E-4F2E-3346A5A0B364}"/>
              </a:ext>
            </a:extLst>
          </p:cNvPr>
          <p:cNvSpPr txBox="1">
            <a:spLocks/>
          </p:cNvSpPr>
          <p:nvPr/>
        </p:nvSpPr>
        <p:spPr>
          <a:xfrm>
            <a:off x="8610600" y="6492240"/>
            <a:ext cx="18717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961E3E8C-6801-8F41-9C9C-414CCFF997E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5" name="Picture 2" descr="Meet the Citi Bike Bicycles: Built for Everyone | Citi Bike NYC | Citi Bike  NYC">
            <a:extLst>
              <a:ext uri="{FF2B5EF4-FFF2-40B4-BE49-F238E27FC236}">
                <a16:creationId xmlns:a16="http://schemas.microsoft.com/office/drawing/2014/main" id="{8871D160-24C1-94AD-5F29-E87E037CF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674" y="1233999"/>
            <a:ext cx="4332851" cy="433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97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1B714-A4CE-7030-8316-990D009D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8A50346-D09A-759B-8CAB-BA97261EB9D8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Citi Bikes Data Project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614E7702-0803-A308-6340-A5FDB33F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61E3E8C-6801-8F41-9C9C-414CCFF997E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C9DB1A-D12B-CE3B-91DE-5E65F2F3BF00}"/>
              </a:ext>
            </a:extLst>
          </p:cNvPr>
          <p:cNvSpPr txBox="1"/>
          <p:nvPr/>
        </p:nvSpPr>
        <p:spPr>
          <a:xfrm>
            <a:off x="178112" y="173560"/>
            <a:ext cx="2752354" cy="27092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74625" cmpd="thinThick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Citi Bikes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B3A3E7-E856-16B7-CA87-B6FABDC6EBFC}"/>
              </a:ext>
            </a:extLst>
          </p:cNvPr>
          <p:cNvSpPr txBox="1"/>
          <p:nvPr/>
        </p:nvSpPr>
        <p:spPr>
          <a:xfrm>
            <a:off x="3095376" y="322110"/>
            <a:ext cx="5991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+mj-lt"/>
              </a:rPr>
              <a:t>Citi Bikes Data Project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642921-ABE8-AE89-975B-0C998C5B346A}"/>
              </a:ext>
            </a:extLst>
          </p:cNvPr>
          <p:cNvSpPr txBox="1"/>
          <p:nvPr/>
        </p:nvSpPr>
        <p:spPr>
          <a:xfrm>
            <a:off x="3168240" y="2511172"/>
            <a:ext cx="8238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Objective:</a:t>
            </a:r>
          </a:p>
          <a:p>
            <a:r>
              <a:rPr lang="en-GB" dirty="0"/>
              <a:t>Conducted exploratory and cluster analysis to uncover patterns in rider behaviour and identify distinct user groups based on trip duration, age, and time of day.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3189A4-3091-B522-6C44-315AA477749F}"/>
              </a:ext>
            </a:extLst>
          </p:cNvPr>
          <p:cNvSpPr txBox="1"/>
          <p:nvPr/>
        </p:nvSpPr>
        <p:spPr>
          <a:xfrm>
            <a:off x="3210935" y="3550148"/>
            <a:ext cx="81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Source:</a:t>
            </a:r>
          </a:p>
          <a:p>
            <a:r>
              <a:rPr lang="en-GB" i="1" u="sng" dirty="0">
                <a:hlinkClick r:id="rId2"/>
              </a:rPr>
              <a:t>https://www.kaggle.com/datasets/ryanmcummings/citi-bike-data/data</a:t>
            </a:r>
            <a:r>
              <a:rPr lang="en-GB" i="1" dirty="0"/>
              <a:t> </a:t>
            </a:r>
            <a:r>
              <a:rPr lang="en-GB" dirty="0"/>
              <a:t>via Kaggle.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66B4FC-0895-2792-99CF-23C4DB94E498}"/>
              </a:ext>
            </a:extLst>
          </p:cNvPr>
          <p:cNvSpPr txBox="1"/>
          <p:nvPr/>
        </p:nvSpPr>
        <p:spPr>
          <a:xfrm>
            <a:off x="3210935" y="4329223"/>
            <a:ext cx="81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Analysis Method:</a:t>
            </a:r>
          </a:p>
          <a:p>
            <a:r>
              <a:rPr lang="en-GB" dirty="0"/>
              <a:t>Data Wrangling – Exploratory Analysis – Geographic Visualisations – Time Series Analysis – Regression Modelling – Unsupervised Machine Learning (Clustering) – Open Source Data Integration</a:t>
            </a:r>
            <a:endParaRPr lang="en-GB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05D507-F281-9083-65C3-5EB2A4A264FD}"/>
              </a:ext>
            </a:extLst>
          </p:cNvPr>
          <p:cNvSpPr txBox="1"/>
          <p:nvPr/>
        </p:nvSpPr>
        <p:spPr>
          <a:xfrm>
            <a:off x="3210935" y="5662296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Tools Used: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4FC7A2-FC89-0B32-EDF6-E5A20C7F960D}"/>
              </a:ext>
            </a:extLst>
          </p:cNvPr>
          <p:cNvSpPr txBox="1"/>
          <p:nvPr/>
        </p:nvSpPr>
        <p:spPr>
          <a:xfrm>
            <a:off x="3168241" y="1432956"/>
            <a:ext cx="8238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Context:</a:t>
            </a:r>
          </a:p>
          <a:p>
            <a:r>
              <a:rPr lang="en-GB" dirty="0"/>
              <a:t>Citi Bike, New York City’s bike-sharing programme, aimed to understand early rider behaviour to inform future service improvements and expansion strategies.</a:t>
            </a:r>
            <a:endParaRPr lang="en-GB" b="1" dirty="0"/>
          </a:p>
        </p:txBody>
      </p:sp>
      <p:sp>
        <p:nvSpPr>
          <p:cNvPr id="43" name="Slide Number Placeholder 20">
            <a:extLst>
              <a:ext uri="{FF2B5EF4-FFF2-40B4-BE49-F238E27FC236}">
                <a16:creationId xmlns:a16="http://schemas.microsoft.com/office/drawing/2014/main" id="{34FC4B1D-B39B-5CB2-51BF-33B7C6C736E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1E3E8C-6801-8F41-9C9C-414CCFF997E1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44" name="Picture 8">
            <a:extLst>
              <a:ext uri="{FF2B5EF4-FFF2-40B4-BE49-F238E27FC236}">
                <a16:creationId xmlns:a16="http://schemas.microsoft.com/office/drawing/2014/main" id="{B2AC41AF-A694-B0C3-8839-B8BA62EAD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2984" y="6158093"/>
            <a:ext cx="476133" cy="52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4EF5CA8-1728-ADAE-5F8D-E9427732C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036" y="6106715"/>
            <a:ext cx="461364" cy="53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8" descr="Install Anaconda for Machine Learning and Data Science in Python">
            <a:extLst>
              <a:ext uri="{FF2B5EF4-FFF2-40B4-BE49-F238E27FC236}">
                <a16:creationId xmlns:a16="http://schemas.microsoft.com/office/drawing/2014/main" id="{9C538914-083D-B968-D880-FA7E9CDD1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80"/>
          <a:stretch>
            <a:fillRect/>
          </a:stretch>
        </p:blipFill>
        <p:spPr bwMode="auto">
          <a:xfrm>
            <a:off x="2807625" y="6190242"/>
            <a:ext cx="1380960" cy="4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Tableau Logo, symbol, meaning, history, PNG, brand">
            <a:extLst>
              <a:ext uri="{FF2B5EF4-FFF2-40B4-BE49-F238E27FC236}">
                <a16:creationId xmlns:a16="http://schemas.microsoft.com/office/drawing/2014/main" id="{899B33B1-8758-FCD3-ADB4-25ED94BD9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3153" y="6150744"/>
            <a:ext cx="794155" cy="44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eet the Citi Bike Bicycles: Built for Everyone | Citi Bike NYC | Citi Bike  NYC">
            <a:extLst>
              <a:ext uri="{FF2B5EF4-FFF2-40B4-BE49-F238E27FC236}">
                <a16:creationId xmlns:a16="http://schemas.microsoft.com/office/drawing/2014/main" id="{66A1E612-2370-86BB-38D1-DD8C87AFB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47" y="-217327"/>
            <a:ext cx="2087398" cy="20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17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CCB5B-45E9-B6D4-5B4C-068D16AF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3E8C-6801-8F41-9C9C-414CCFF997E1}" type="slidenum">
              <a:rPr lang="en-GB" smtClean="0"/>
              <a:t>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4035A-F616-D192-D3FE-19B3520366BC}"/>
              </a:ext>
            </a:extLst>
          </p:cNvPr>
          <p:cNvSpPr txBox="1"/>
          <p:nvPr/>
        </p:nvSpPr>
        <p:spPr>
          <a:xfrm>
            <a:off x="2008789" y="6582975"/>
            <a:ext cx="9312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Tableau Link: </a:t>
            </a:r>
            <a:r>
              <a:rPr lang="en-GB" sz="1200" i="1" dirty="0">
                <a:hlinkClick r:id="rId2"/>
              </a:rPr>
              <a:t>https://public.tableau.com/app/profile/leyla.efe/viz/CitiBikes_17509249164740/Story1?publish=yes</a:t>
            </a:r>
            <a:r>
              <a:rPr lang="en-GB" sz="1200" i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F0E73-6CB5-69D5-45B0-8427F918C5FF}"/>
              </a:ext>
            </a:extLst>
          </p:cNvPr>
          <p:cNvSpPr txBox="1"/>
          <p:nvPr/>
        </p:nvSpPr>
        <p:spPr>
          <a:xfrm>
            <a:off x="178112" y="173560"/>
            <a:ext cx="2752354" cy="27092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74625" cmpd="thinThick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Citi Bikes</a:t>
            </a:r>
          </a:p>
        </p:txBody>
      </p:sp>
      <p:pic>
        <p:nvPicPr>
          <p:cNvPr id="8" name="Picture 2" descr="Meet the Citi Bike Bicycles: Built for Everyone | Citi Bike NYC | Citi Bike  NYC">
            <a:extLst>
              <a:ext uri="{FF2B5EF4-FFF2-40B4-BE49-F238E27FC236}">
                <a16:creationId xmlns:a16="http://schemas.microsoft.com/office/drawing/2014/main" id="{4E1A2497-BA78-A8BA-A578-C6C00D9B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47" y="-217327"/>
            <a:ext cx="2087398" cy="20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E7C8FD-5D2D-AD7F-31A6-A1BBB732DF94}"/>
              </a:ext>
            </a:extLst>
          </p:cNvPr>
          <p:cNvSpPr txBox="1"/>
          <p:nvPr/>
        </p:nvSpPr>
        <p:spPr>
          <a:xfrm>
            <a:off x="3095376" y="322110"/>
            <a:ext cx="6941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+mj-lt"/>
              </a:rPr>
              <a:t>What Can 2013 Citi bike Data Reveal About User Behaviour?</a:t>
            </a:r>
          </a:p>
        </p:txBody>
      </p:sp>
      <p:pic>
        <p:nvPicPr>
          <p:cNvPr id="11" name="Picture 10" descr="A map of land with orange areas&#10;&#10;AI-generated content may be incorrect.">
            <a:extLst>
              <a:ext uri="{FF2B5EF4-FFF2-40B4-BE49-F238E27FC236}">
                <a16:creationId xmlns:a16="http://schemas.microsoft.com/office/drawing/2014/main" id="{793EA488-C786-12C9-4025-D4BC1348A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625" y="2170262"/>
            <a:ext cx="5269487" cy="3661375"/>
          </a:xfrm>
          <a:prstGeom prst="rect">
            <a:avLst/>
          </a:prstGeom>
        </p:spPr>
      </p:pic>
      <p:pic>
        <p:nvPicPr>
          <p:cNvPr id="13" name="Picture 12" descr="A map of a city&#10;&#10;AI-generated content may be incorrect.">
            <a:extLst>
              <a:ext uri="{FF2B5EF4-FFF2-40B4-BE49-F238E27FC236}">
                <a16:creationId xmlns:a16="http://schemas.microsoft.com/office/drawing/2014/main" id="{EF2755E2-BA4D-EEF1-F87F-01B621664B0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703" r="34284" b="21639"/>
          <a:stretch>
            <a:fillRect/>
          </a:stretch>
        </p:blipFill>
        <p:spPr>
          <a:xfrm>
            <a:off x="3622100" y="2396887"/>
            <a:ext cx="1464250" cy="16036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7F9230-A9CA-5403-B7EA-226227D4B7E2}"/>
              </a:ext>
            </a:extLst>
          </p:cNvPr>
          <p:cNvSpPr txBox="1"/>
          <p:nvPr/>
        </p:nvSpPr>
        <p:spPr>
          <a:xfrm>
            <a:off x="8635488" y="2184986"/>
            <a:ext cx="33784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400" dirty="0">
                <a:effectLst/>
              </a:rPr>
              <a:t>Launched in 2013, Citi Bike quickly became a key part of New York City's transport network. This dataset captures its earliest rides, offering a snapshot of how residents and visitors first engaged with bike sharing.</a:t>
            </a:r>
          </a:p>
          <a:p>
            <a:pPr>
              <a:buNone/>
            </a:pPr>
            <a:endParaRPr lang="en-GB" sz="1400" dirty="0">
              <a:effectLst/>
            </a:endParaRPr>
          </a:p>
          <a:p>
            <a:pPr>
              <a:buNone/>
            </a:pPr>
            <a:r>
              <a:rPr lang="en-GB" sz="1400" dirty="0">
                <a:effectLst/>
              </a:rPr>
              <a:t>Though historical, these insights remain relevant—informing station planning, service design, and user experience today.</a:t>
            </a:r>
          </a:p>
          <a:p>
            <a:pPr>
              <a:buNone/>
            </a:pPr>
            <a:endParaRPr lang="en-GB" sz="1400" dirty="0">
              <a:effectLst/>
            </a:endParaRPr>
          </a:p>
          <a:p>
            <a:r>
              <a:rPr lang="en-GB" sz="1400" dirty="0">
                <a:effectLst/>
              </a:rPr>
              <a:t>This case study explores patterns in trip duration, start times, and rider age. The choropleth maps reveal how average trip durations vary by neighbourhood—highlighting spatial trends in behaviour.</a:t>
            </a:r>
          </a:p>
        </p:txBody>
      </p:sp>
    </p:spTree>
    <p:extLst>
      <p:ext uri="{BB962C8B-B14F-4D97-AF65-F5344CB8AC3E}">
        <p14:creationId xmlns:p14="http://schemas.microsoft.com/office/powerpoint/2010/main" val="53276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B06D6-D174-719F-43BB-9D79E618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3E8C-6801-8F41-9C9C-414CCFF997E1}" type="slidenum">
              <a:rPr lang="en-GB" smtClean="0"/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B0CAD-B514-FAB6-3890-63FFD25D0EBF}"/>
              </a:ext>
            </a:extLst>
          </p:cNvPr>
          <p:cNvSpPr txBox="1"/>
          <p:nvPr/>
        </p:nvSpPr>
        <p:spPr>
          <a:xfrm>
            <a:off x="178112" y="173560"/>
            <a:ext cx="2752354" cy="27092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74625" cmpd="thinThick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Citi Bikes</a:t>
            </a:r>
          </a:p>
        </p:txBody>
      </p:sp>
      <p:pic>
        <p:nvPicPr>
          <p:cNvPr id="8" name="Picture 2" descr="Meet the Citi Bike Bicycles: Built for Everyone | Citi Bike NYC | Citi Bike  NYC">
            <a:extLst>
              <a:ext uri="{FF2B5EF4-FFF2-40B4-BE49-F238E27FC236}">
                <a16:creationId xmlns:a16="http://schemas.microsoft.com/office/drawing/2014/main" id="{3F67EBCB-DA2A-D111-EA3C-54AC59EF0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47" y="-217327"/>
            <a:ext cx="2087398" cy="20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AE5A6B-E21C-295D-F94B-DF318502B604}"/>
              </a:ext>
            </a:extLst>
          </p:cNvPr>
          <p:cNvSpPr txBox="1"/>
          <p:nvPr/>
        </p:nvSpPr>
        <p:spPr>
          <a:xfrm>
            <a:off x="3095376" y="322110"/>
            <a:ext cx="7148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Early Birds? Exploring the Age–Start Time Relationship with Linear Regression</a:t>
            </a:r>
            <a:endParaRPr lang="en-GB" sz="4000" b="1" dirty="0">
              <a:latin typeface="+mj-lt"/>
            </a:endParaRPr>
          </a:p>
        </p:txBody>
      </p:sp>
      <p:pic>
        <p:nvPicPr>
          <p:cNvPr id="11" name="Picture 10" descr="A graph with a red line&#10;&#10;AI-generated content may be incorrect.">
            <a:extLst>
              <a:ext uri="{FF2B5EF4-FFF2-40B4-BE49-F238E27FC236}">
                <a16:creationId xmlns:a16="http://schemas.microsoft.com/office/drawing/2014/main" id="{72E85AAC-5E30-1088-FC0A-7A6151AB9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91" y="2325000"/>
            <a:ext cx="3901435" cy="39180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22587F-9CC6-FC3A-B754-7A291EE04991}"/>
              </a:ext>
            </a:extLst>
          </p:cNvPr>
          <p:cNvSpPr txBox="1"/>
          <p:nvPr/>
        </p:nvSpPr>
        <p:spPr>
          <a:xfrm>
            <a:off x="2456737" y="2761353"/>
            <a:ext cx="22978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For exploration, I tested several variable pairs for linear trends and found the strongest relationship between Age and Start Hour. </a:t>
            </a:r>
          </a:p>
          <a:p>
            <a:endParaRPr lang="en-GB" sz="1400" dirty="0">
              <a:solidFill>
                <a:srgbClr val="000000"/>
              </a:solidFill>
            </a:endParaRPr>
          </a:p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The scatterplot shows widely scattered points, and correlations revealed an extremely weak negative relationship. </a:t>
            </a:r>
          </a:p>
          <a:p>
            <a:endParaRPr lang="en-GB" sz="1400" dirty="0">
              <a:solidFill>
                <a:srgbClr val="000000"/>
              </a:solidFill>
            </a:endParaRPr>
          </a:p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This suggests older riders might start trips slightly earlier than younger ones. 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B7E75-516B-8C0A-D744-C0183A83418D}"/>
              </a:ext>
            </a:extLst>
          </p:cNvPr>
          <p:cNvSpPr txBox="1"/>
          <p:nvPr/>
        </p:nvSpPr>
        <p:spPr>
          <a:xfrm>
            <a:off x="8784613" y="3048461"/>
            <a:ext cx="29190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To investigate this, I fitted a simple linear regression model predicting Start Hour from Age. </a:t>
            </a:r>
          </a:p>
          <a:p>
            <a:endParaRPr lang="en-GB" sz="1400" dirty="0">
              <a:solidFill>
                <a:srgbClr val="000000"/>
              </a:solidFill>
            </a:endParaRPr>
          </a:p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The results showed age explained only about 0.4% of the variation in start times—meaning that while a slight trend exists, age alone isn’t a reliable predictor of when someone will ride.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DD418-478E-C66B-5BD0-4BF2FA24D63E}"/>
              </a:ext>
            </a:extLst>
          </p:cNvPr>
          <p:cNvSpPr txBox="1"/>
          <p:nvPr/>
        </p:nvSpPr>
        <p:spPr>
          <a:xfrm>
            <a:off x="2008789" y="6582975"/>
            <a:ext cx="9312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Tableau Link: </a:t>
            </a:r>
            <a:r>
              <a:rPr lang="en-GB" sz="1200" i="1" dirty="0">
                <a:hlinkClick r:id="rId4"/>
              </a:rPr>
              <a:t>https://public.tableau.com/app/profile/leyla.efe/viz/CitiBikes_17509249164740/Story1?publish=yes</a:t>
            </a:r>
            <a:r>
              <a:rPr lang="en-GB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536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6E269-2661-40CD-80B1-EC11FDADB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E1E49-CB92-89B4-55E9-5B46E4B7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3E8C-6801-8F41-9C9C-414CCFF997E1}" type="slidenum">
              <a:rPr lang="en-GB" smtClean="0"/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C4FFC-1D00-4120-8009-D3CAF4D5ADD9}"/>
              </a:ext>
            </a:extLst>
          </p:cNvPr>
          <p:cNvSpPr txBox="1"/>
          <p:nvPr/>
        </p:nvSpPr>
        <p:spPr>
          <a:xfrm>
            <a:off x="178112" y="173560"/>
            <a:ext cx="2752354" cy="27092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74625" cmpd="thinThick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Citi Bikes</a:t>
            </a:r>
          </a:p>
        </p:txBody>
      </p:sp>
      <p:pic>
        <p:nvPicPr>
          <p:cNvPr id="8" name="Picture 2" descr="Meet the Citi Bike Bicycles: Built for Everyone | Citi Bike NYC | Citi Bike  NYC">
            <a:extLst>
              <a:ext uri="{FF2B5EF4-FFF2-40B4-BE49-F238E27FC236}">
                <a16:creationId xmlns:a16="http://schemas.microsoft.com/office/drawing/2014/main" id="{A6E061C2-BF69-105D-E614-89F6E8A3E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47" y="-217327"/>
            <a:ext cx="2087398" cy="20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927A3C-C9C1-830B-E9C8-2DB6C7A29466}"/>
              </a:ext>
            </a:extLst>
          </p:cNvPr>
          <p:cNvSpPr txBox="1"/>
          <p:nvPr/>
        </p:nvSpPr>
        <p:spPr>
          <a:xfrm>
            <a:off x="3095376" y="322110"/>
            <a:ext cx="7148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</a:rPr>
              <a:t>Clustering Riders by Age and Start Hour: Who Rides When?</a:t>
            </a:r>
            <a:endParaRPr lang="en-GB" sz="4000" b="1" dirty="0"/>
          </a:p>
        </p:txBody>
      </p:sp>
      <p:pic>
        <p:nvPicPr>
          <p:cNvPr id="12" name="Picture 11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1B3C0DF5-9972-2AED-DC82-F5AA3A8D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265" y="1645549"/>
            <a:ext cx="2183198" cy="4729163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F041C9-D898-287B-CA16-B91D1CB851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7345"/>
          <a:stretch>
            <a:fillRect/>
          </a:stretch>
        </p:blipFill>
        <p:spPr>
          <a:xfrm>
            <a:off x="2773491" y="5625412"/>
            <a:ext cx="419829" cy="749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408AA9-246D-E0C0-2DD6-0D6A40438B78}"/>
              </a:ext>
            </a:extLst>
          </p:cNvPr>
          <p:cNvSpPr txBox="1"/>
          <p:nvPr/>
        </p:nvSpPr>
        <p:spPr>
          <a:xfrm>
            <a:off x="5850699" y="2078334"/>
            <a:ext cx="5519802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After exploring linear relationships, I applied clustering to reveal hidden patterns, grouping riders into four distinct segments.</a:t>
            </a:r>
          </a:p>
          <a:p>
            <a:pPr algn="l">
              <a:buNone/>
            </a:pP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The oldest riders tend to start trips early, around 10 AM, taking shorter rides averaging 562 seconds—likely retirees or morning commuters.</a:t>
            </a:r>
          </a:p>
          <a:p>
            <a:pPr algn="l">
              <a:buNone/>
            </a:pP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The youngest group rides much later, around 6 PM, with moderate trip durations of 668 seconds, possibly reflecting after-work travel.</a:t>
            </a:r>
          </a:p>
          <a:p>
            <a:pPr algn="l">
              <a:buNone/>
            </a:pP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Mid-aged riders start around 3 PM and take the longest trips, averaging 741 seconds, suggesting leisure or flexible schedules.</a:t>
            </a:r>
          </a:p>
          <a:p>
            <a:pPr algn="l">
              <a:buNone/>
            </a:pP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A similar mid-aged cluster shares the same start time but takes shorter trips (632 seconds), indicating more local or routine travel behaviour.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4C4E7-FD56-74F7-E0A5-79A184DD3633}"/>
              </a:ext>
            </a:extLst>
          </p:cNvPr>
          <p:cNvSpPr txBox="1"/>
          <p:nvPr/>
        </p:nvSpPr>
        <p:spPr>
          <a:xfrm>
            <a:off x="2008789" y="6582975"/>
            <a:ext cx="9312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Tableau Link: </a:t>
            </a:r>
            <a:r>
              <a:rPr lang="en-GB" sz="1200" i="1" dirty="0">
                <a:hlinkClick r:id="rId5"/>
              </a:rPr>
              <a:t>https://public.tableau.com/app/profile/leyla.efe/viz/CitiBikes_17509249164740/Story1?publish=yes</a:t>
            </a:r>
            <a:r>
              <a:rPr lang="en-GB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600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ABCDD-83B1-DEFE-1B22-149A5B73B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586583-EA6C-5222-01B7-D04038937470}"/>
              </a:ext>
            </a:extLst>
          </p:cNvPr>
          <p:cNvSpPr txBox="1"/>
          <p:nvPr/>
        </p:nvSpPr>
        <p:spPr>
          <a:xfrm>
            <a:off x="178112" y="173560"/>
            <a:ext cx="2752354" cy="27092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74625" cmpd="thinThick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Citi Bikes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08438-4719-61EB-8A68-E8FF9FB04D5B}"/>
              </a:ext>
            </a:extLst>
          </p:cNvPr>
          <p:cNvSpPr txBox="1"/>
          <p:nvPr/>
        </p:nvSpPr>
        <p:spPr>
          <a:xfrm>
            <a:off x="3487192" y="357222"/>
            <a:ext cx="5991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+mj-lt"/>
              </a:rPr>
              <a:t>Recommendations &amp; Limitations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CB9D712-9721-DD02-9008-916098530B35}"/>
              </a:ext>
            </a:extLst>
          </p:cNvPr>
          <p:cNvGrpSpPr/>
          <p:nvPr/>
        </p:nvGrpSpPr>
        <p:grpSpPr>
          <a:xfrm>
            <a:off x="3322850" y="2275395"/>
            <a:ext cx="7720461" cy="2587633"/>
            <a:chOff x="3237780" y="1643583"/>
            <a:chExt cx="7720461" cy="344800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A41108-4290-47D9-7B87-11079104592D}"/>
                </a:ext>
              </a:extLst>
            </p:cNvPr>
            <p:cNvSpPr/>
            <p:nvPr/>
          </p:nvSpPr>
          <p:spPr>
            <a:xfrm>
              <a:off x="3398241" y="2420316"/>
              <a:ext cx="7560000" cy="267127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908EF2-A35A-6BCC-0E74-5A710E68A471}"/>
                </a:ext>
              </a:extLst>
            </p:cNvPr>
            <p:cNvSpPr/>
            <p:nvPr/>
          </p:nvSpPr>
          <p:spPr>
            <a:xfrm>
              <a:off x="3237780" y="1643583"/>
              <a:ext cx="7720461" cy="30758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95DE090-876A-F190-5460-86165793998A}"/>
              </a:ext>
            </a:extLst>
          </p:cNvPr>
          <p:cNvSpPr txBox="1"/>
          <p:nvPr/>
        </p:nvSpPr>
        <p:spPr>
          <a:xfrm>
            <a:off x="3483311" y="2205873"/>
            <a:ext cx="756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Older riders start earlier and take shorter trips, likely retirees or morning commuters.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Younger riders travel later with moderate trip lengths, suggesting after-work trips.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Mid-aged riders ride late afternoon with the longest trips, possibly leisure or flexible schedules.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A similar mid-aged group rides late afternoon but with shorter trips, indicating local or routine travel.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2F0536-47F0-45C5-97E2-3ADB28A797C2}"/>
              </a:ext>
            </a:extLst>
          </p:cNvPr>
          <p:cNvSpPr txBox="1"/>
          <p:nvPr/>
        </p:nvSpPr>
        <p:spPr>
          <a:xfrm>
            <a:off x="3394228" y="5802352"/>
            <a:ext cx="7720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500" dirty="0">
                <a:solidFill>
                  <a:schemeClr val="accent4">
                    <a:lumMod val="75000"/>
                  </a:schemeClr>
                </a:solidFill>
              </a:rPr>
              <a:t>Available data lacked sufficient behavioural and contextual variables, reducing the accuracy and interpretability of the clustering and predictive models.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B22D7-DB2A-A028-7E89-207566E78A6B}"/>
              </a:ext>
            </a:extLst>
          </p:cNvPr>
          <p:cNvSpPr txBox="1"/>
          <p:nvPr/>
        </p:nvSpPr>
        <p:spPr>
          <a:xfrm>
            <a:off x="3358347" y="5108931"/>
            <a:ext cx="7947544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500" b="1" dirty="0">
                <a:solidFill>
                  <a:schemeClr val="accent4">
                    <a:lumMod val="75000"/>
                  </a:schemeClr>
                </a:solidFill>
              </a:rPr>
              <a:t>Future analysis should incorporate additional behavioural and contextual variables to improve the accuracy and clarity of clustering and predictive insights.</a:t>
            </a:r>
          </a:p>
        </p:txBody>
      </p:sp>
      <p:sp>
        <p:nvSpPr>
          <p:cNvPr id="14" name="Slide Number Placeholder 20">
            <a:extLst>
              <a:ext uri="{FF2B5EF4-FFF2-40B4-BE49-F238E27FC236}">
                <a16:creationId xmlns:a16="http://schemas.microsoft.com/office/drawing/2014/main" id="{656B0848-2CF3-5EC6-5FE3-553422CB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E3E8C-6801-8F41-9C9C-414CCFF997E1}" type="slidenum">
              <a:rPr lang="en-GB" smtClean="0"/>
              <a:t>7</a:t>
            </a:fld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5EDD7D-CA00-3EED-EEC8-76BA693048FF}"/>
              </a:ext>
            </a:extLst>
          </p:cNvPr>
          <p:cNvSpPr txBox="1"/>
          <p:nvPr/>
        </p:nvSpPr>
        <p:spPr>
          <a:xfrm>
            <a:off x="3487192" y="1775046"/>
            <a:ext cx="686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Distinct user segments revealed clear behavioural patterns:</a:t>
            </a:r>
            <a:endParaRPr lang="en-GB" b="1" dirty="0">
              <a:effectLst/>
            </a:endParaRPr>
          </a:p>
        </p:txBody>
      </p:sp>
      <p:pic>
        <p:nvPicPr>
          <p:cNvPr id="7" name="Picture 2" descr="Meet the Citi Bike Bicycles: Built for Everyone | Citi Bike NYC | Citi Bike  NYC">
            <a:extLst>
              <a:ext uri="{FF2B5EF4-FFF2-40B4-BE49-F238E27FC236}">
                <a16:creationId xmlns:a16="http://schemas.microsoft.com/office/drawing/2014/main" id="{3AE265E8-4E58-56CF-0FE8-9E04E5E54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747" y="-217327"/>
            <a:ext cx="2087398" cy="208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E9AF5C-CFA1-CF45-ED7F-1EE247A83538}"/>
              </a:ext>
            </a:extLst>
          </p:cNvPr>
          <p:cNvSpPr txBox="1"/>
          <p:nvPr/>
        </p:nvSpPr>
        <p:spPr>
          <a:xfrm>
            <a:off x="2008789" y="6582975"/>
            <a:ext cx="9312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Tableau Link: </a:t>
            </a:r>
            <a:r>
              <a:rPr lang="en-GB" sz="1200" i="1" dirty="0">
                <a:hlinkClick r:id="rId3"/>
              </a:rPr>
              <a:t>https://public.tableau.com/app/profile/leyla.efe/viz/CitiBikes_17509249164740/Story1?publish=yes</a:t>
            </a:r>
            <a:r>
              <a:rPr lang="en-GB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607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Microsoft Macintosh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Yasemin Mustafa</dc:creator>
  <cp:lastModifiedBy>Yasemin Mustafa</cp:lastModifiedBy>
  <cp:revision>1</cp:revision>
  <dcterms:created xsi:type="dcterms:W3CDTF">2025-06-26T10:54:37Z</dcterms:created>
  <dcterms:modified xsi:type="dcterms:W3CDTF">2025-06-26T10:55:27Z</dcterms:modified>
</cp:coreProperties>
</file>