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302" r:id="rId3"/>
    <p:sldId id="301" r:id="rId4"/>
    <p:sldId id="304" r:id="rId5"/>
    <p:sldId id="305" r:id="rId6"/>
    <p:sldId id="306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71"/>
  </p:normalViewPr>
  <p:slideViewPr>
    <p:cSldViewPr snapToGrid="0">
      <p:cViewPr varScale="1">
        <p:scale>
          <a:sx n="88" d="100"/>
          <a:sy n="88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47F6-13D8-E8A1-217A-471931D4A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DFE8-DEFB-817D-DBBF-760C2EE0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4A3D-2EF0-0CE1-F76C-14E72887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9399-520C-0154-D1FF-FC440DDB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85DA-EAF2-4706-0AFD-36F0369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6E3D-516F-C31E-D0AD-0FD989D7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0AB7-E17A-985A-87F8-7D394F2AB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E067-A652-8EFC-A6FD-981030E5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7708-1017-C240-6A49-851F5448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418E-6CEB-5880-9E04-159A6ECB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D8EB2-2280-138A-19FB-D0F43FEB0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E1D8-EC92-428D-ABDC-8A45E3D6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4890-54A9-81F3-6E27-E909DEF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DF8A-FBF4-2353-AEE5-1F568B58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37E6-9272-C76F-19D6-6E37B32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B509-1185-4CB0-D44E-7FE40A5C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0682-35EB-AA90-B792-D78FE66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90A9-FBE8-4B5A-FBF3-98D17EA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5B1F-0BBD-E6EA-93E5-A682DFE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C5CA-F064-52B7-9E34-FA3DB71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4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530D-ADD4-E49D-A7A6-A18B6006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016A-336B-05B1-F6D3-BD20AC72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8A3-8940-46F0-DCF1-48BBCF1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B319-25F9-E18D-448B-16A68D7E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051-D4E4-86F6-8C0E-085D780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3FB-5B08-8B32-3B68-89C6C1A2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7B2D-0734-F5BF-B675-1475F61E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C0B2-5A65-D976-1906-B1A861F3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1FD2-2463-4AAD-F91B-7F9F650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7F362-A465-4254-EBB8-87895A7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FF20-3031-499A-53D5-D8FF8F3B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23E-24FF-F717-6B76-51043FFE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40D1-B081-1C2A-28A0-E67D57FC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61FD-07AB-11F4-BA4F-40E37C4B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306B5-B414-C5AD-A6F5-8663B9AAA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8F012-2A38-2692-293D-5E92F43D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AD45-9284-85A9-4260-207B5427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ACCA8-861A-2D35-BC58-B5AB10A6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85590-7354-F7ED-108F-F0E553F7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D82-0B95-E7EE-32CA-78C2BCC9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FED89-A75A-F50F-8196-132EC248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EBC3-75C3-1E67-328E-025513DC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1205B-4D04-3AA6-3AFA-86B80CE0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7DD35-A5CF-8EAF-DC4F-D644B111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2E84-3B61-C931-33FC-0AA22AF7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4C8C1-DB5A-EB00-9C33-4F7D17BB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8305-9CB5-6059-CDAD-09D1CDA9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A222-69DE-1251-606F-9DF26781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C864-FF21-2444-F22A-01E3547B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E2D5-BA7A-30C7-E9AF-6D13DC0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04B9-5C64-CDA7-DC65-5EE693CE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1BC6-9F2C-A338-F8DA-281C129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34A4-4939-ED77-0CAE-8D55540A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2DD7-D754-FC45-EC89-3BC4D199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CF3E4-AF87-2993-B5FF-00CC555F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6261-91D7-6932-5821-58BC96B8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BF5A-B54F-628A-3954-D3EC6EA4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F6A9-2D20-AF3C-0EEF-CF75DE7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8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75FA7-8D96-00DC-9745-196FD99B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BB31-098A-A807-D9E9-E348D317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89C2-96E9-4506-1E3F-7F23CFED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6543-A48C-FAA9-0E1B-80A8FD19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E71C-2D85-AB7B-B3A6-0A6EF6A1C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hyperlink" Target="https://www.kaggle.com/datasets/ryanmcummings/citi-bike-data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LMustafa/citi_bikes/blob/main/README.md" TargetMode="External"/><Relationship Id="rId5" Type="http://schemas.openxmlformats.org/officeDocument/2006/relationships/hyperlink" Target="https://public.tableau.com/app/profile/leyla.efe/viz/CitiBikes_17509249164740/Story1?publish=yes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LMustafa/citi_bikes/blob/main/README.md" TargetMode="External"/><Relationship Id="rId4" Type="http://schemas.openxmlformats.org/officeDocument/2006/relationships/hyperlink" Target="https://public.tableau.com/app/profile/leyla.efe/viz/CitiBikes_17509249164740/Story1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LMustafa/citi_bikes/blob/main/README.md" TargetMode="External"/><Relationship Id="rId5" Type="http://schemas.openxmlformats.org/officeDocument/2006/relationships/hyperlink" Target="https://public.tableau.com/app/profile/leyla.efe/viz/CitiBikes_17509249164740/Story1?publish=yes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leyla.efe/viz/CitiBikes_17509249164740/Story1?publish=y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LMustafa/citi_bikes/blob/main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 key reasons why data analytics is important to business | Penn LPS Online">
            <a:extLst>
              <a:ext uri="{FF2B5EF4-FFF2-40B4-BE49-F238E27FC236}">
                <a16:creationId xmlns:a16="http://schemas.microsoft.com/office/drawing/2014/main" id="{47CBC64A-2763-B356-AA60-722AFDBF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" b="14691"/>
          <a:stretch>
            <a:fillRect/>
          </a:stretch>
        </p:blipFill>
        <p:spPr bwMode="auto">
          <a:xfrm>
            <a:off x="20" y="10"/>
            <a:ext cx="12191979" cy="4045048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C83D39-6BE5-4090-BB60-A5A0C7A47B3C}"/>
              </a:ext>
            </a:extLst>
          </p:cNvPr>
          <p:cNvSpPr txBox="1">
            <a:spLocks/>
          </p:cNvSpPr>
          <p:nvPr/>
        </p:nvSpPr>
        <p:spPr>
          <a:xfrm>
            <a:off x="411264" y="4407073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Dr Yasemin Mustafa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56ABBD-547E-9182-9E9D-745DD9E23410}"/>
              </a:ext>
            </a:extLst>
          </p:cNvPr>
          <p:cNvSpPr txBox="1">
            <a:spLocks/>
          </p:cNvSpPr>
          <p:nvPr/>
        </p:nvSpPr>
        <p:spPr>
          <a:xfrm>
            <a:off x="411262" y="5621348"/>
            <a:ext cx="4114801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/>
              <a:t>Data Analyst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71745C-8400-2788-E53E-FC79CB14C665}"/>
              </a:ext>
            </a:extLst>
          </p:cNvPr>
          <p:cNvSpPr txBox="1">
            <a:spLocks/>
          </p:cNvSpPr>
          <p:nvPr/>
        </p:nvSpPr>
        <p:spPr>
          <a:xfrm>
            <a:off x="411263" y="5042206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Data Analytics Portfolio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D9DF96F-BECE-746F-AE1E-23958F15F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91" y="5040998"/>
            <a:ext cx="975102" cy="97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ableau Logo, symbol, meaning, history ...">
            <a:extLst>
              <a:ext uri="{FF2B5EF4-FFF2-40B4-BE49-F238E27FC236}">
                <a16:creationId xmlns:a16="http://schemas.microsoft.com/office/drawing/2014/main" id="{897A01C8-4699-1AD3-BC98-DD3B9E13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72" y="5036900"/>
            <a:ext cx="166055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66C830A4-4955-AE2F-F1C4-B2FCBE93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39" y="5036900"/>
            <a:ext cx="979200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logo as part of wider brand update ...">
            <a:extLst>
              <a:ext uri="{FF2B5EF4-FFF2-40B4-BE49-F238E27FC236}">
                <a16:creationId xmlns:a16="http://schemas.microsoft.com/office/drawing/2014/main" id="{216A86C5-451B-3E51-77AE-7AE07ECA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495" y="5036900"/>
            <a:ext cx="1471476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60D934-DBDA-B5AC-62E3-C5C82F9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1661091-E3EB-40B5-57DB-8245AB8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2</a:t>
            </a:fld>
            <a:endParaRPr lang="en-GB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DE44948C-3793-654F-B2A6-E40681F73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75F0F-2EF1-0758-2E80-3BCEDF95B09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 Bikes Data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A1069-A533-55D7-80B2-91A0FF4E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>
              <a:lumMod val="5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623F9-0B32-8D40-CF30-36AC71352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CF7DFE-E3E8-D565-94F4-907F39AAF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47F620-372F-CA9A-BF2C-F3DEC8FF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B009D-AB09-7526-502F-98BBF5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E4906-ECE1-FAB1-3711-A46F93019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7AC5A4B-F53C-44AC-19BD-69DF99BD95A8}"/>
              </a:ext>
            </a:extLst>
          </p:cNvPr>
          <p:cNvSpPr txBox="1">
            <a:spLocks/>
          </p:cNvSpPr>
          <p:nvPr/>
        </p:nvSpPr>
        <p:spPr>
          <a:xfrm>
            <a:off x="8610600" y="6492240"/>
            <a:ext cx="18717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61E3E8C-6801-8F41-9C9C-414CCFF997E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88324726-485E-8E7A-9A56-7DD38EB9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74" y="1233999"/>
            <a:ext cx="4332851" cy="43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B714-A4CE-7030-8316-990D009D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600F180D-D36E-4407-719D-57A9B48BE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97DA2-D56F-A984-B704-94F74B80B18E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 Bikes Data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1E1FB9-F719-FEF3-1A66-4D7276103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>
              <a:lumMod val="5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4C8C22-C345-50B8-6E01-1A6F52631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B725C-6B76-AA3B-23BB-7610B3750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6D416E-34E4-88A2-65D2-4B08F973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86FB160-6A21-E866-0532-18B760CB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50D50-955D-9304-99C0-E1EF234F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C1C642D-F59A-D550-039E-B6C0DF1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1E3E8C-6801-8F41-9C9C-414CCFF997E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27B1E-02D0-4DF7-1C70-6EE0424E4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C833D-158E-3544-D049-5A8AC963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42FF1-4037-02B1-A0E4-21D7D1FBF23B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F39E0-47CA-C6AD-D309-04589AC29BEE}"/>
              </a:ext>
            </a:extLst>
          </p:cNvPr>
          <p:cNvSpPr txBox="1"/>
          <p:nvPr/>
        </p:nvSpPr>
        <p:spPr>
          <a:xfrm>
            <a:off x="3095376" y="322110"/>
            <a:ext cx="59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Citi Bikes Data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BDB9A-DC1F-0F50-F197-B31159E46144}"/>
              </a:ext>
            </a:extLst>
          </p:cNvPr>
          <p:cNvSpPr txBox="1"/>
          <p:nvPr/>
        </p:nvSpPr>
        <p:spPr>
          <a:xfrm>
            <a:off x="3168240" y="2511172"/>
            <a:ext cx="823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Objective:</a:t>
            </a:r>
          </a:p>
          <a:p>
            <a:r>
              <a:rPr lang="en-GB" dirty="0"/>
              <a:t>Conducted exploratory and cluster analysis to uncover patterns in rider behaviour and identify distinct user groups based on trip duration, age, and time of day.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5F400-63B9-239C-34BC-19DC7CB8D2B8}"/>
              </a:ext>
            </a:extLst>
          </p:cNvPr>
          <p:cNvSpPr txBox="1"/>
          <p:nvPr/>
        </p:nvSpPr>
        <p:spPr>
          <a:xfrm>
            <a:off x="3210935" y="3550148"/>
            <a:ext cx="81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Source:</a:t>
            </a:r>
          </a:p>
          <a:p>
            <a:r>
              <a:rPr lang="en-GB" i="1" u="sng" dirty="0">
                <a:hlinkClick r:id="rId2"/>
              </a:rPr>
              <a:t>https://www.kaggle.com/datasets/ryanmcummings/citi-bike-data/data</a:t>
            </a:r>
            <a:r>
              <a:rPr lang="en-GB" i="1" dirty="0"/>
              <a:t> </a:t>
            </a:r>
            <a:r>
              <a:rPr lang="en-GB" dirty="0"/>
              <a:t>via Kaggle.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708C4-3C63-33E3-2677-AE6AEF003342}"/>
              </a:ext>
            </a:extLst>
          </p:cNvPr>
          <p:cNvSpPr txBox="1"/>
          <p:nvPr/>
        </p:nvSpPr>
        <p:spPr>
          <a:xfrm>
            <a:off x="3210935" y="4329223"/>
            <a:ext cx="81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Analysis Method:</a:t>
            </a:r>
          </a:p>
          <a:p>
            <a:r>
              <a:rPr lang="en-GB" dirty="0"/>
              <a:t>Data Wrangling – Exploratory Analysis – Geographic Visualisations – Time Series Analysis – Regression Modelling – Unsupervised Machine Learning (Clustering) – Open Source Data Integration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FC1E4-1999-87D6-081A-0744FE717BDD}"/>
              </a:ext>
            </a:extLst>
          </p:cNvPr>
          <p:cNvSpPr txBox="1"/>
          <p:nvPr/>
        </p:nvSpPr>
        <p:spPr>
          <a:xfrm>
            <a:off x="3210935" y="5662296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Tools Used: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23124-B46A-4C91-B54A-93A6D35BB760}"/>
              </a:ext>
            </a:extLst>
          </p:cNvPr>
          <p:cNvSpPr txBox="1"/>
          <p:nvPr/>
        </p:nvSpPr>
        <p:spPr>
          <a:xfrm>
            <a:off x="3168241" y="1432956"/>
            <a:ext cx="823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Context:</a:t>
            </a:r>
          </a:p>
          <a:p>
            <a:r>
              <a:rPr lang="en-GB" dirty="0"/>
              <a:t>Citi Bike, New York City’s bike-sharing programme, aimed to understand early rider behaviour to inform future service improvements and expansion strategies.</a:t>
            </a:r>
            <a:endParaRPr lang="en-GB" b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54CBAEC-E03E-79FD-25F7-B0331566981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1E3E8C-6801-8F41-9C9C-414CCFF997E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4AD18436-D41E-5140-7128-4ACE90612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2984" y="6158093"/>
            <a:ext cx="476133" cy="52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2019C9-4576-977F-5E58-AE4924CC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36" y="6106715"/>
            <a:ext cx="461364" cy="5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8" descr="Install Anaconda for Machine Learning and Data Science in Python">
            <a:extLst>
              <a:ext uri="{FF2B5EF4-FFF2-40B4-BE49-F238E27FC236}">
                <a16:creationId xmlns:a16="http://schemas.microsoft.com/office/drawing/2014/main" id="{4ED4827A-9825-A813-D671-7E0773809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0"/>
          <a:stretch>
            <a:fillRect/>
          </a:stretch>
        </p:blipFill>
        <p:spPr bwMode="auto">
          <a:xfrm>
            <a:off x="2807625" y="6190242"/>
            <a:ext cx="1380960" cy="4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au Logo, symbol, meaning, history, PNG, brand">
            <a:extLst>
              <a:ext uri="{FF2B5EF4-FFF2-40B4-BE49-F238E27FC236}">
                <a16:creationId xmlns:a16="http://schemas.microsoft.com/office/drawing/2014/main" id="{B7FFB073-DCC5-A458-1763-F1CEDC4A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153" y="6150744"/>
            <a:ext cx="794155" cy="4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5B536C48-0E2C-F603-ADFF-E305A538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511D96C-A017-5CC0-8BE1-4BE19EBD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4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3A7E1-62E1-A1E6-A99F-702278CA5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AD880-3754-E76E-C404-6FCBAD74CBA1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22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E18BE899-6BB2-BAEB-2938-9977B5E0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EE7F2F-DA9E-FE27-8753-2E336316D9FF}"/>
              </a:ext>
            </a:extLst>
          </p:cNvPr>
          <p:cNvSpPr txBox="1"/>
          <p:nvPr/>
        </p:nvSpPr>
        <p:spPr>
          <a:xfrm>
            <a:off x="3095376" y="322110"/>
            <a:ext cx="694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What Can 2013 Citi bike Data Reveal About User Behaviour?</a:t>
            </a:r>
          </a:p>
        </p:txBody>
      </p:sp>
      <p:pic>
        <p:nvPicPr>
          <p:cNvPr id="24" name="Picture 23" descr="A map of land with orange areas&#10;&#10;AI-generated content may be incorrect.">
            <a:extLst>
              <a:ext uri="{FF2B5EF4-FFF2-40B4-BE49-F238E27FC236}">
                <a16:creationId xmlns:a16="http://schemas.microsoft.com/office/drawing/2014/main" id="{D0ACAB9A-18B4-F924-591E-EE0129BE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25" y="2170262"/>
            <a:ext cx="5269487" cy="3661375"/>
          </a:xfrm>
          <a:prstGeom prst="rect">
            <a:avLst/>
          </a:prstGeom>
        </p:spPr>
      </p:pic>
      <p:pic>
        <p:nvPicPr>
          <p:cNvPr id="25" name="Picture 24" descr="A map of a city&#10;&#10;AI-generated content may be incorrect.">
            <a:extLst>
              <a:ext uri="{FF2B5EF4-FFF2-40B4-BE49-F238E27FC236}">
                <a16:creationId xmlns:a16="http://schemas.microsoft.com/office/drawing/2014/main" id="{1DB8BC27-9445-0627-4FC6-814FEE02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03" r="34284" b="21639"/>
          <a:stretch>
            <a:fillRect/>
          </a:stretch>
        </p:blipFill>
        <p:spPr>
          <a:xfrm>
            <a:off x="3622100" y="2396887"/>
            <a:ext cx="1464250" cy="16036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2F0081-A39A-DCE3-0223-3B2B45B125F5}"/>
              </a:ext>
            </a:extLst>
          </p:cNvPr>
          <p:cNvSpPr txBox="1"/>
          <p:nvPr/>
        </p:nvSpPr>
        <p:spPr>
          <a:xfrm>
            <a:off x="8635488" y="2184986"/>
            <a:ext cx="3378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effectLst/>
              </a:rPr>
              <a:t>Launched in 2013, Citi Bike quickly became a key part of New York City's transport network. This dataset captures its earliest rides, offering a snapshot of how residents and visitors first engaged with bike sharing.</a:t>
            </a:r>
          </a:p>
          <a:p>
            <a:pPr>
              <a:buNone/>
            </a:pPr>
            <a:endParaRPr lang="en-GB" sz="1400" dirty="0">
              <a:effectLst/>
            </a:endParaRPr>
          </a:p>
          <a:p>
            <a:pPr>
              <a:buNone/>
            </a:pPr>
            <a:r>
              <a:rPr lang="en-GB" sz="1400" dirty="0">
                <a:effectLst/>
              </a:rPr>
              <a:t>Though historical, these insights remain relevant—informing station planning, service design, and user experience today.</a:t>
            </a:r>
          </a:p>
          <a:p>
            <a:pPr>
              <a:buNone/>
            </a:pPr>
            <a:endParaRPr lang="en-GB" sz="1400" dirty="0">
              <a:effectLst/>
            </a:endParaRPr>
          </a:p>
          <a:p>
            <a:r>
              <a:rPr lang="en-GB" sz="1400" dirty="0">
                <a:effectLst/>
              </a:rPr>
              <a:t>This case study explores patterns in trip duration, start times, and rider age. The choropleth maps reveal how average trip durations vary by neighbourhood—highlighting spatial trends in behaviour.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0C22A-7FC9-693E-014F-C11ED31AEC20}"/>
              </a:ext>
            </a:extLst>
          </p:cNvPr>
          <p:cNvSpPr txBox="1"/>
          <p:nvPr/>
        </p:nvSpPr>
        <p:spPr>
          <a:xfrm>
            <a:off x="2049105" y="6414095"/>
            <a:ext cx="931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5"/>
              </a:rPr>
              <a:t>https://public.tableau.com/app/profile/leyla.efe/viz/CitiBikes_17509249164740/Story1?publish=yes</a:t>
            </a:r>
            <a:endParaRPr lang="en-GB" sz="1200" i="1" dirty="0"/>
          </a:p>
          <a:p>
            <a:r>
              <a:rPr lang="en-GB" sz="1200" i="1" dirty="0"/>
              <a:t>GitHub Link: </a:t>
            </a:r>
            <a:r>
              <a:rPr lang="en-GB" sz="1200" i="1" dirty="0">
                <a:hlinkClick r:id="rId6"/>
              </a:rPr>
              <a:t>https://github.com/YLMustafa/citi_bikes/blob/main/README.md</a:t>
            </a:r>
            <a:r>
              <a:rPr lang="en-GB" sz="12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276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DAC9D80F-0F04-6F33-6D7C-8CC7216B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5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E56F7-EF07-BA3E-AD14-33DF87ED8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791A-590B-E04E-C08B-03449FE8CA16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22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65D9C3BE-5A9B-7159-19FD-EA4FF80D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CE7F6F-E465-D05F-A7BF-F2217A8F010F}"/>
              </a:ext>
            </a:extLst>
          </p:cNvPr>
          <p:cNvSpPr txBox="1"/>
          <p:nvPr/>
        </p:nvSpPr>
        <p:spPr>
          <a:xfrm>
            <a:off x="3095376" y="322110"/>
            <a:ext cx="7148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Early Birds? Exploring the Age–Start Time Relationship with Linear Regression</a:t>
            </a:r>
            <a:endParaRPr lang="en-GB" sz="4000" b="1" dirty="0">
              <a:latin typeface="+mj-lt"/>
            </a:endParaRPr>
          </a:p>
        </p:txBody>
      </p:sp>
      <p:pic>
        <p:nvPicPr>
          <p:cNvPr id="24" name="Picture 23" descr="A graph with a red line&#10;&#10;AI-generated content may be incorrect.">
            <a:extLst>
              <a:ext uri="{FF2B5EF4-FFF2-40B4-BE49-F238E27FC236}">
                <a16:creationId xmlns:a16="http://schemas.microsoft.com/office/drawing/2014/main" id="{090CF3F3-54ED-23BB-6FE7-503538C6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91" y="2325000"/>
            <a:ext cx="3901435" cy="39180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E0911C-ED40-3617-4653-982817AD5A04}"/>
              </a:ext>
            </a:extLst>
          </p:cNvPr>
          <p:cNvSpPr txBox="1"/>
          <p:nvPr/>
        </p:nvSpPr>
        <p:spPr>
          <a:xfrm>
            <a:off x="2456737" y="2761353"/>
            <a:ext cx="22978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For exploration, I tested several variable pairs for linear trends and found the strongest relationship between Age and Start Hour.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scatterplot shows widely scattered points, and correlations revealed an extremely weak negative relationship.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This suggests older riders might start trips slightly earlier than younger ones. 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F5B40-F830-9A27-6631-F462E5651464}"/>
              </a:ext>
            </a:extLst>
          </p:cNvPr>
          <p:cNvSpPr txBox="1"/>
          <p:nvPr/>
        </p:nvSpPr>
        <p:spPr>
          <a:xfrm>
            <a:off x="8784613" y="3048461"/>
            <a:ext cx="29190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To investigate this, I fitted a simple linear regression model predicting Start Hour from Age.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results showed age explained only about 0.4% of the variation in start times—meaning that while a slight trend exists, age alone isn’t a reliable predictor of when someone will ride.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3752F-2D01-0D9B-80FE-388D38984D47}"/>
              </a:ext>
            </a:extLst>
          </p:cNvPr>
          <p:cNvSpPr txBox="1"/>
          <p:nvPr/>
        </p:nvSpPr>
        <p:spPr>
          <a:xfrm>
            <a:off x="2049105" y="6414095"/>
            <a:ext cx="931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4"/>
              </a:rPr>
              <a:t>https://public.tableau.com/app/profile/leyla.efe/viz/CitiBikes_17509249164740/Story1?publish=yes</a:t>
            </a:r>
            <a:endParaRPr lang="en-GB" sz="1200" i="1" dirty="0"/>
          </a:p>
          <a:p>
            <a:r>
              <a:rPr lang="en-GB" sz="1200" i="1" dirty="0"/>
              <a:t>GitHub Link: </a:t>
            </a:r>
            <a:r>
              <a:rPr lang="en-GB" sz="1200" i="1" dirty="0">
                <a:hlinkClick r:id="rId5"/>
              </a:rPr>
              <a:t>https://github.com/YLMustafa/citi_bikes/blob/main/README.md</a:t>
            </a:r>
            <a:r>
              <a:rPr lang="en-GB" sz="12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536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E269-2661-40CD-80B1-EC11FDADB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47D3E4-23CE-B6DF-533D-2DBA88A7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EA496-C778-D967-F804-F1B45D11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1B86-BFF2-4A3F-13C3-292A6DA8806D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55B68D5D-E09A-D41A-8B02-F749E1CE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B47290-07AE-F1DA-4A62-47FFF72E467C}"/>
              </a:ext>
            </a:extLst>
          </p:cNvPr>
          <p:cNvSpPr txBox="1"/>
          <p:nvPr/>
        </p:nvSpPr>
        <p:spPr>
          <a:xfrm>
            <a:off x="3095376" y="322110"/>
            <a:ext cx="714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</a:rPr>
              <a:t>Clustering Riders by Age and Start Hour: Who Rides When?</a:t>
            </a:r>
            <a:endParaRPr lang="en-GB" sz="4000" b="1" dirty="0"/>
          </a:p>
        </p:txBody>
      </p:sp>
      <p:pic>
        <p:nvPicPr>
          <p:cNvPr id="11" name="Picture 10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CF5E760-1325-F73F-8452-84C5793B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65" y="1556649"/>
            <a:ext cx="2183198" cy="4729163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2B6FAB-528F-38AF-A7BC-E4CAC220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345"/>
          <a:stretch>
            <a:fillRect/>
          </a:stretch>
        </p:blipFill>
        <p:spPr>
          <a:xfrm>
            <a:off x="2773491" y="5625412"/>
            <a:ext cx="419829" cy="74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087E31-8B0D-7368-F9D2-25AD39D79843}"/>
              </a:ext>
            </a:extLst>
          </p:cNvPr>
          <p:cNvSpPr txBox="1"/>
          <p:nvPr/>
        </p:nvSpPr>
        <p:spPr>
          <a:xfrm>
            <a:off x="5850699" y="1989434"/>
            <a:ext cx="5519802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After exploring linear relationships, I applied clustering to reveal hidden patterns, grouping riders into four distinct segments.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The oldest riders tend to start trips early, around 10 AM, taking shorter rides averaging 562 seconds—likely retirees or morning commuters.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The youngest group rides much later, around 6 PM, with moderate trip durations of 668 seconds, possibly reflecting after-work travel.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Mid-aged riders start around 3 PM and take the longest trips, averaging 741 seconds, suggesting leisure or flexible schedules.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A similar mid-aged cluster shares the same start time but takes shorter trips (632 seconds), indicating more local or routine travel behaviour.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014CD-E527-DF40-F1C2-C6DC5264C914}"/>
              </a:ext>
            </a:extLst>
          </p:cNvPr>
          <p:cNvSpPr txBox="1"/>
          <p:nvPr/>
        </p:nvSpPr>
        <p:spPr>
          <a:xfrm>
            <a:off x="2049105" y="6414095"/>
            <a:ext cx="931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5"/>
              </a:rPr>
              <a:t>https://public.tableau.com/app/profile/leyla.efe/viz/CitiBikes_17509249164740/Story1?publish=yes</a:t>
            </a:r>
            <a:endParaRPr lang="en-GB" sz="1200" i="1" dirty="0"/>
          </a:p>
          <a:p>
            <a:r>
              <a:rPr lang="en-GB" sz="1200" i="1" dirty="0"/>
              <a:t>GitHub Link: </a:t>
            </a:r>
            <a:r>
              <a:rPr lang="en-GB" sz="1200" i="1" dirty="0">
                <a:hlinkClick r:id="rId6"/>
              </a:rPr>
              <a:t>https://github.com/YLMustafa/citi_bikes/blob/main/README.md</a:t>
            </a:r>
            <a:r>
              <a:rPr lang="en-GB" sz="12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60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BCDD-83B1-DEFE-1B22-149A5B73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9FD2D-52C1-209F-2600-FEF229848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A5623D-8D08-8E9D-375F-A3951DB6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718F0-75D2-74CE-9200-8081AD173A65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4E4E9-7D47-C2DF-46EC-A4BF05BD4D83}"/>
              </a:ext>
            </a:extLst>
          </p:cNvPr>
          <p:cNvSpPr txBox="1"/>
          <p:nvPr/>
        </p:nvSpPr>
        <p:spPr>
          <a:xfrm>
            <a:off x="3487192" y="357222"/>
            <a:ext cx="5991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Recommendations &amp; Limitations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ECC1E6-C233-80D2-0B9B-A54A23D25F54}"/>
              </a:ext>
            </a:extLst>
          </p:cNvPr>
          <p:cNvGrpSpPr/>
          <p:nvPr/>
        </p:nvGrpSpPr>
        <p:grpSpPr>
          <a:xfrm>
            <a:off x="3322850" y="2275395"/>
            <a:ext cx="7720461" cy="2587633"/>
            <a:chOff x="3237780" y="1643583"/>
            <a:chExt cx="7720461" cy="34480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30AF2-8606-7132-6D88-85F7C19AF6F4}"/>
                </a:ext>
              </a:extLst>
            </p:cNvPr>
            <p:cNvSpPr/>
            <p:nvPr/>
          </p:nvSpPr>
          <p:spPr>
            <a:xfrm>
              <a:off x="3398241" y="2420316"/>
              <a:ext cx="7560000" cy="267127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046B9B-8019-FC48-EAC7-6B732A80AD7E}"/>
                </a:ext>
              </a:extLst>
            </p:cNvPr>
            <p:cNvSpPr/>
            <p:nvPr/>
          </p:nvSpPr>
          <p:spPr>
            <a:xfrm>
              <a:off x="3237780" y="1643583"/>
              <a:ext cx="7720461" cy="3075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83F8DE-3A17-068E-276D-8B00762E878E}"/>
              </a:ext>
            </a:extLst>
          </p:cNvPr>
          <p:cNvSpPr txBox="1"/>
          <p:nvPr/>
        </p:nvSpPr>
        <p:spPr>
          <a:xfrm>
            <a:off x="3483311" y="2205873"/>
            <a:ext cx="756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Older riders start earlier and take shorter trips, likely retirees or morning commuters.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Younger riders travel later with moderate trip lengths, suggesting after-work trips.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Mid-aged riders ride late afternoon with the longest trips, possibly leisure or flexible schedules.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 similar mid-aged group rides late afternoon but with shorter trips, indicating local or routine travel.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0B0E7-4D11-99D0-E743-43EBBC0A7543}"/>
              </a:ext>
            </a:extLst>
          </p:cNvPr>
          <p:cNvSpPr txBox="1"/>
          <p:nvPr/>
        </p:nvSpPr>
        <p:spPr>
          <a:xfrm>
            <a:off x="3394228" y="5802352"/>
            <a:ext cx="7720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solidFill>
                  <a:schemeClr val="accent4">
                    <a:lumMod val="75000"/>
                  </a:schemeClr>
                </a:solidFill>
              </a:rPr>
              <a:t>Available data lacked sufficient behavioural and contextual variables, reducing the accuracy and interpretability of the clustering and predictive models.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97CEB-05A6-4879-3186-A5B1CC7D6C00}"/>
              </a:ext>
            </a:extLst>
          </p:cNvPr>
          <p:cNvSpPr txBox="1"/>
          <p:nvPr/>
        </p:nvSpPr>
        <p:spPr>
          <a:xfrm>
            <a:off x="3358347" y="5108931"/>
            <a:ext cx="794754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>
                <a:solidFill>
                  <a:schemeClr val="accent4">
                    <a:lumMod val="75000"/>
                  </a:schemeClr>
                </a:solidFill>
              </a:rPr>
              <a:t>Future analysis should incorporate additional behavioural and contextual variables to improve the accuracy and clarity of clustering and predictive insights.</a:t>
            </a:r>
          </a:p>
        </p:txBody>
      </p:sp>
      <p:sp>
        <p:nvSpPr>
          <p:cNvPr id="24" name="Slide Number Placeholder 20">
            <a:extLst>
              <a:ext uri="{FF2B5EF4-FFF2-40B4-BE49-F238E27FC236}">
                <a16:creationId xmlns:a16="http://schemas.microsoft.com/office/drawing/2014/main" id="{B0A99943-EF54-7414-660D-A05B7D5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7</a:t>
            </a:fld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84199-0267-4032-2B57-6711A482F858}"/>
              </a:ext>
            </a:extLst>
          </p:cNvPr>
          <p:cNvSpPr txBox="1"/>
          <p:nvPr/>
        </p:nvSpPr>
        <p:spPr>
          <a:xfrm>
            <a:off x="3487192" y="1775046"/>
            <a:ext cx="686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Distinct user segments revealed clear behavioural patterns:</a:t>
            </a:r>
            <a:endParaRPr lang="en-GB" b="1" dirty="0">
              <a:effectLst/>
            </a:endParaRPr>
          </a:p>
        </p:txBody>
      </p:sp>
      <p:pic>
        <p:nvPicPr>
          <p:cNvPr id="2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CFBBCE35-AC9A-EBE1-E931-59326A65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44B1C-13D4-F401-90C7-2BFFFE9BF324}"/>
              </a:ext>
            </a:extLst>
          </p:cNvPr>
          <p:cNvSpPr txBox="1"/>
          <p:nvPr/>
        </p:nvSpPr>
        <p:spPr>
          <a:xfrm>
            <a:off x="2049105" y="6414095"/>
            <a:ext cx="931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3"/>
              </a:rPr>
              <a:t>https://public.tableau.com/app/profile/leyla.efe/viz/CitiBikes_17509249164740/Story1?publish=yes</a:t>
            </a:r>
            <a:endParaRPr lang="en-GB" sz="1200" i="1" dirty="0"/>
          </a:p>
          <a:p>
            <a:r>
              <a:rPr lang="en-GB" sz="1200" i="1" dirty="0"/>
              <a:t>GitHub Link: </a:t>
            </a:r>
            <a:r>
              <a:rPr lang="en-GB" sz="1200" i="1" dirty="0">
                <a:hlinkClick r:id="rId4"/>
              </a:rPr>
              <a:t>https://github.com/YLMustafa/citi_bikes/blob/main/README.md</a:t>
            </a:r>
            <a:r>
              <a:rPr lang="en-GB" sz="12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607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823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Yasemin Mustafa</dc:creator>
  <cp:lastModifiedBy>Yasemin Mustafa</cp:lastModifiedBy>
  <cp:revision>2</cp:revision>
  <dcterms:created xsi:type="dcterms:W3CDTF">2025-06-26T10:54:37Z</dcterms:created>
  <dcterms:modified xsi:type="dcterms:W3CDTF">2025-06-26T11:07:12Z</dcterms:modified>
</cp:coreProperties>
</file>