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17"/>
  </p:notesMasterIdLst>
  <p:sldIdLst>
    <p:sldId id="258" r:id="rId2"/>
    <p:sldId id="272" r:id="rId3"/>
    <p:sldId id="273" r:id="rId4"/>
    <p:sldId id="257" r:id="rId5"/>
    <p:sldId id="260" r:id="rId6"/>
    <p:sldId id="259" r:id="rId7"/>
    <p:sldId id="261" r:id="rId8"/>
    <p:sldId id="262" r:id="rId9"/>
    <p:sldId id="263" r:id="rId10"/>
    <p:sldId id="265" r:id="rId11"/>
    <p:sldId id="264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E92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6"/>
    <p:restoredTop sz="94671"/>
  </p:normalViewPr>
  <p:slideViewPr>
    <p:cSldViewPr snapToGrid="0">
      <p:cViewPr varScale="1">
        <p:scale>
          <a:sx n="90" d="100"/>
          <a:sy n="90" d="100"/>
        </p:scale>
        <p:origin x="16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aseminmustafa/Desktop/CareerFoundry/Exercise%203/3.10_Presenting%20SQL%20Resul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aseminmustafa/Desktop/CareerFoundry/Exercise%203/3.10_Presenting%20SQL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'Least Revenue Output'!$B$1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[$$-409]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'Least Revenue Output'!$A$2:$A$11</c:f>
              <c:strCache>
                <c:ptCount val="10"/>
                <c:pt idx="0">
                  <c:v>Texas Watch</c:v>
                </c:pt>
                <c:pt idx="1">
                  <c:v>Oklahoma Jumanji</c:v>
                </c:pt>
                <c:pt idx="2">
                  <c:v>Duffel Apocalypse</c:v>
                </c:pt>
                <c:pt idx="3">
                  <c:v>Freedom Cleopatra</c:v>
                </c:pt>
                <c:pt idx="4">
                  <c:v>Young Language</c:v>
                </c:pt>
                <c:pt idx="5">
                  <c:v>Rebel Airport</c:v>
                </c:pt>
                <c:pt idx="6">
                  <c:v>Cruelty Unforgiven</c:v>
                </c:pt>
                <c:pt idx="7">
                  <c:v>Treatment Jekyll</c:v>
                </c:pt>
                <c:pt idx="8">
                  <c:v>Lights Deer</c:v>
                </c:pt>
                <c:pt idx="9">
                  <c:v>Stallion Sundance</c:v>
                </c:pt>
              </c:strCache>
            </c:strRef>
          </c:cat>
          <c:val>
            <c:numRef>
              <c:f>'Least Revenue Output'!$B$2:$B$11</c:f>
              <c:numCache>
                <c:formatCode>_([$$-409]* #,##0.00_);_([$$-409]* \(#,##0.00\);_([$$-409]* "-"??_);_(@_)</c:formatCode>
                <c:ptCount val="10"/>
                <c:pt idx="0">
                  <c:v>5.94</c:v>
                </c:pt>
                <c:pt idx="1">
                  <c:v>5.94</c:v>
                </c:pt>
                <c:pt idx="2">
                  <c:v>5.94</c:v>
                </c:pt>
                <c:pt idx="3">
                  <c:v>5.95</c:v>
                </c:pt>
                <c:pt idx="4">
                  <c:v>6.93</c:v>
                </c:pt>
                <c:pt idx="5">
                  <c:v>6.93</c:v>
                </c:pt>
                <c:pt idx="6">
                  <c:v>6.94</c:v>
                </c:pt>
                <c:pt idx="7">
                  <c:v>6.94</c:v>
                </c:pt>
                <c:pt idx="8">
                  <c:v>7.93</c:v>
                </c:pt>
                <c:pt idx="9">
                  <c:v>7.94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E0-BE41-A3DD-F5A5996032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54749679"/>
        <c:axId val="27174560"/>
      </c:barChart>
      <c:catAx>
        <c:axId val="19547496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74560"/>
        <c:crosses val="autoZero"/>
        <c:auto val="1"/>
        <c:lblAlgn val="ctr"/>
        <c:lblOffset val="100"/>
        <c:noMultiLvlLbl val="0"/>
      </c:catAx>
      <c:valAx>
        <c:axId val="27174560"/>
        <c:scaling>
          <c:orientation val="minMax"/>
        </c:scaling>
        <c:delete val="1"/>
        <c:axPos val="b"/>
        <c:numFmt formatCode="_([$$-409]* #,##0.00_);_([$$-409]* \(#,##0.00\);_([$$-409]* &quot;-&quot;??_);_(@_)" sourceLinked="1"/>
        <c:majorTickMark val="none"/>
        <c:minorTickMark val="none"/>
        <c:tickLblPos val="nextTo"/>
        <c:crossAx val="195474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[$$-409]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'Most Revenue Output'!$A$2:$A$11</c:f>
              <c:strCache>
                <c:ptCount val="10"/>
                <c:pt idx="0">
                  <c:v>Dogma Family</c:v>
                </c:pt>
                <c:pt idx="1">
                  <c:v>Torque Bound</c:v>
                </c:pt>
                <c:pt idx="2">
                  <c:v>Harry Idaho</c:v>
                </c:pt>
                <c:pt idx="3">
                  <c:v>Titans Jerk</c:v>
                </c:pt>
                <c:pt idx="4">
                  <c:v>Saturday Lambs</c:v>
                </c:pt>
                <c:pt idx="5">
                  <c:v>Hustler Party</c:v>
                </c:pt>
                <c:pt idx="6">
                  <c:v>Innocent Usual</c:v>
                </c:pt>
                <c:pt idx="7">
                  <c:v>Wife Turn</c:v>
                </c:pt>
                <c:pt idx="8">
                  <c:v>Zorro Ark</c:v>
                </c:pt>
                <c:pt idx="9">
                  <c:v>Telegraph Voyage</c:v>
                </c:pt>
              </c:strCache>
            </c:strRef>
          </c:cat>
          <c:val>
            <c:numRef>
              <c:f>'Most Revenue Output'!$B$2:$B$11</c:f>
              <c:numCache>
                <c:formatCode>_([$$-409]* #,##0.00_);_([$$-409]* \(#,##0.00\);_([$$-409]* "-"??_);_(@_)</c:formatCode>
                <c:ptCount val="10"/>
                <c:pt idx="0">
                  <c:v>168.72</c:v>
                </c:pt>
                <c:pt idx="1">
                  <c:v>169.76</c:v>
                </c:pt>
                <c:pt idx="2">
                  <c:v>177.73</c:v>
                </c:pt>
                <c:pt idx="3">
                  <c:v>186.73</c:v>
                </c:pt>
                <c:pt idx="4">
                  <c:v>190.74</c:v>
                </c:pt>
                <c:pt idx="5">
                  <c:v>190.78</c:v>
                </c:pt>
                <c:pt idx="6">
                  <c:v>191.74</c:v>
                </c:pt>
                <c:pt idx="7">
                  <c:v>198.73</c:v>
                </c:pt>
                <c:pt idx="8">
                  <c:v>199.72</c:v>
                </c:pt>
                <c:pt idx="9">
                  <c:v>215.75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AD-714F-AAB0-E2C5AEDAAD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4103936"/>
        <c:axId val="134130016"/>
      </c:barChart>
      <c:catAx>
        <c:axId val="134103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130016"/>
        <c:crosses val="autoZero"/>
        <c:auto val="1"/>
        <c:lblAlgn val="ctr"/>
        <c:lblOffset val="100"/>
        <c:noMultiLvlLbl val="0"/>
      </c:catAx>
      <c:valAx>
        <c:axId val="134130016"/>
        <c:scaling>
          <c:orientation val="minMax"/>
        </c:scaling>
        <c:delete val="1"/>
        <c:axPos val="b"/>
        <c:numFmt formatCode="_([$$-409]* #,##0.00_);_([$$-409]* \(#,##0.00\);_([$$-409]* &quot;-&quot;??_);_(@_)" sourceLinked="1"/>
        <c:majorTickMark val="none"/>
        <c:minorTickMark val="none"/>
        <c:tickLblPos val="nextTo"/>
        <c:crossAx val="13410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87517-CD6A-514B-B952-6DA00312A493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10F9B-C6E4-CE47-8C19-900C59F20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9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10F9B-C6E4-CE47-8C19-900C59F20A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3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10F9B-C6E4-CE47-8C19-900C59F20A1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747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10F9B-C6E4-CE47-8C19-900C59F20A1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58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10F9B-C6E4-CE47-8C19-900C59F20A1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701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EC55A-76BC-7A57-A770-97E3E1152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FD538A-8FAE-9423-33EE-3550F7D4A0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8FFDC8-456A-3F2B-28B5-68C4719B0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19DCC-7F66-A412-F30C-BD4C57515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10F9B-C6E4-CE47-8C19-900C59F20A1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58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D359-6D36-175D-AA52-0ADE37D9B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BF467-4921-677A-4C27-1D2756EDD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FDC80-C846-9BD0-3763-03141ECD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924D-4DDE-F54B-9E75-A7D3342B5225}" type="datetime1">
              <a:rPr lang="en-GB" smtClean="0"/>
              <a:t>11/06/2025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0CE80-D24A-D6C6-CE22-271DFDE8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034F2-EE54-B101-2500-B369711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1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0A7C-EDEE-C37D-3CB7-30F8A600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53ADB-6497-3C50-D28A-84D5BA58C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9F6E1-1D9A-D74B-8E11-87F703EF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CAA6-1581-E742-98BD-F4DE166D3435}" type="datetime1">
              <a:rPr lang="en-GB" smtClean="0"/>
              <a:t>11/06/2025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F482C-6436-F827-4400-854E2495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86018-A707-E68F-C066-2BE4A003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9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5B90E-18A1-B8BF-5EDB-F5F53FBD5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B824B-2987-99B7-A87C-5260A16B9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681B-88E4-D57C-8AE1-C68F4531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06B7-D7C5-444D-9199-6366A8D66457}" type="datetime1">
              <a:rPr lang="en-GB" smtClean="0"/>
              <a:t>11/06/2025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F82C4-FA06-80B0-1120-49BB1E9B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431D9-0649-8839-3E1B-DABF431F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014F-D72C-0436-AFF0-D6FBDF8F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119D-C006-D24E-2708-0B195FF1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E63B-A2FD-9B85-BA5C-50AA8912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870D-6820-9745-A67B-C9015C6A0833}" type="datetime1">
              <a:rPr lang="en-GB" smtClean="0"/>
              <a:t>11/06/2025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5C44F-EEBD-9701-7DC7-B47DF01D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C3C8-9726-F78D-0C2A-0AEC2402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4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60D0-00FD-42BC-FCEA-FB25908F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DC36-75E7-00E1-C373-677590C1F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020A8-7151-0EEC-5AFB-E8CEBC78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B990-2B95-3B4B-A4D2-1D9580B89C87}" type="datetime1">
              <a:rPr lang="en-GB" smtClean="0"/>
              <a:t>11/06/2025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6A6E-C84D-7228-8AD1-9D381FD4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0E69A-E04C-2323-5084-A42F53B9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7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EAFC-998C-900D-F9C1-C433787F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0AA76-A419-1E16-3AE1-33C1B816C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4F077-BB38-2BFE-7E44-BB8E96EE5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F84E6-74CA-6204-FE0B-DAA66E3D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534C-8D21-BE47-8E22-CFD375049E7D}" type="datetime1">
              <a:rPr lang="en-GB" smtClean="0"/>
              <a:t>11/06/2025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4ED1-6C35-69B3-B12C-27F30F7F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695A3-3547-78D4-8AD3-8BCB5EB3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C12A-5EA1-3051-1BAC-766C01A1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D338E-AD1F-B821-D692-4365D36D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2BB3-85E2-494D-0B26-190F8C01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46A56-3315-28E6-A3D9-AAE61A8B6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94728-776A-5362-56E8-B8BB8B335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C031F-3F36-A73B-8D57-4333F2DF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4888-EC0D-EE4A-A093-BFB69C19DEB9}" type="datetime1">
              <a:rPr lang="en-GB" smtClean="0"/>
              <a:t>11/06/2025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29C44-5EFD-82D0-5DC7-91188F2F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1559D-0CC6-4ED9-0FFB-0A777D07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82A3-0CCA-EA02-6E7E-59D6E1EA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CCFAC-1D04-8056-F838-A9161A84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C79-B3AA-C94C-80F2-1D45D7E4B2DC}" type="datetime1">
              <a:rPr lang="en-GB" smtClean="0"/>
              <a:t>11/06/2025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9AF92-8DD5-C7A2-2F4C-E86730BA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CDEE0-BDCF-B08D-A28E-C0B8F9DD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9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719FF-1F21-13BA-A5BF-2216E51D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93-83D6-A44D-A64F-771E7B8E70DF}" type="datetime1">
              <a:rPr lang="en-GB" smtClean="0"/>
              <a:t>11/06/2025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A0BF5-42E4-538B-6106-95807EF8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96D85-27B4-BD5A-76EA-5B4A61D8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AAE6-BB7A-AF25-F6D1-873CBB07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88EC-5611-6D59-CCE0-F57F6B92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4FEF8-36F4-E96C-2038-F913B3CE3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98A57-E6B5-35DE-69B4-E0C49F5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AD44-E757-1741-8FF6-D8E475874E0A}" type="datetime1">
              <a:rPr lang="en-GB" smtClean="0"/>
              <a:t>11/06/2025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EE75E-D136-8189-6DA9-14328654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45DAA-A564-8F19-BF30-E88046FF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6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BF91-9E8A-E8AD-6DF8-D8E363E3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54C28-05A6-F0F9-7818-B459EACA5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93140-6FF2-7EB8-5ED1-4AFEA6D11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90E12-AE3F-87FA-7DB2-F62F0A21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34F-C75B-D841-A4D0-95F5241F3A69}" type="datetime1">
              <a:rPr lang="en-GB" smtClean="0"/>
              <a:t>11/06/2025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E0DCF-0349-0CF7-BC7D-9B7DB727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839BE-F283-409B-B656-DE2C20F3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8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BA9E5-A404-8280-F30F-B09F2886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E117E-FAFB-7677-B1ED-D31564326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3C61D-619E-B48D-6EBA-2EC5CBEC6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C8C086-3B0F-7743-916C-956F952F8D0A}" type="datetime1">
              <a:rPr lang="en-GB" smtClean="0"/>
              <a:t>11/06/2025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A3F9B-4F31-0989-3C01-6203D78A6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4550-4787-EB50-3E6E-311CE62C6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s seen on screen">
            <a:extLst>
              <a:ext uri="{FF2B5EF4-FFF2-40B4-BE49-F238E27FC236}">
                <a16:creationId xmlns:a16="http://schemas.microsoft.com/office/drawing/2014/main" id="{079C47D5-A8F0-9846-0442-5D5F27D04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 bwMode="auto">
          <a:xfrm>
            <a:off x="0" y="-11834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Rectangle 4102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FE2628-714C-1BF4-70D9-50F9C8033EE9}"/>
              </a:ext>
            </a:extLst>
          </p:cNvPr>
          <p:cNvSpPr txBox="1">
            <a:spLocks/>
          </p:cNvSpPr>
          <p:nvPr/>
        </p:nvSpPr>
        <p:spPr>
          <a:xfrm>
            <a:off x="-310363" y="761946"/>
            <a:ext cx="4892948" cy="342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3800" dirty="0">
                <a:solidFill>
                  <a:srgbClr val="FFFFFF"/>
                </a:solidFill>
              </a:rPr>
              <a:t>Data Analysis Project</a:t>
            </a:r>
            <a:br>
              <a:rPr lang="en-GB" sz="3800" dirty="0">
                <a:solidFill>
                  <a:srgbClr val="FFFFFF"/>
                </a:solidFill>
              </a:rPr>
            </a:br>
            <a:endParaRPr lang="en-GB" sz="4000" dirty="0">
              <a:solidFill>
                <a:srgbClr val="FFFFFF"/>
              </a:solidFill>
            </a:endParaRPr>
          </a:p>
          <a:p>
            <a:pPr algn="r"/>
            <a:endParaRPr lang="en-GB" sz="4000" dirty="0"/>
          </a:p>
          <a:p>
            <a:pPr algn="r"/>
            <a:endParaRPr lang="en-GB" sz="4000" dirty="0">
              <a:solidFill>
                <a:srgbClr val="FFFFFF"/>
              </a:solidFill>
            </a:endParaRPr>
          </a:p>
          <a:p>
            <a:pPr algn="r"/>
            <a:br>
              <a:rPr lang="en-GB" sz="3800" dirty="0">
                <a:solidFill>
                  <a:srgbClr val="FFFFFF"/>
                </a:solidFill>
              </a:rPr>
            </a:br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4BCB59-A911-A822-03CF-D85B54B39FC6}"/>
              </a:ext>
            </a:extLst>
          </p:cNvPr>
          <p:cNvSpPr txBox="1"/>
          <p:nvPr/>
        </p:nvSpPr>
        <p:spPr>
          <a:xfrm>
            <a:off x="380010" y="1475946"/>
            <a:ext cx="4202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en-GB" sz="1800" dirty="0">
              <a:solidFill>
                <a:srgbClr val="FFFFFF"/>
              </a:solidFill>
            </a:endParaRPr>
          </a:p>
          <a:p>
            <a:pPr algn="r"/>
            <a:r>
              <a:rPr lang="en-GB" sz="1800" dirty="0">
                <a:solidFill>
                  <a:srgbClr val="FFFFFF"/>
                </a:solidFill>
              </a:rPr>
              <a:t>FROM REELS TO RESULTS: A SRATEGY FOR VIDEO RENTAL SUCCESS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680A23-BCD2-8C5F-C454-C0F0919CA5DD}"/>
              </a:ext>
            </a:extLst>
          </p:cNvPr>
          <p:cNvSpPr txBox="1"/>
          <p:nvPr/>
        </p:nvSpPr>
        <p:spPr>
          <a:xfrm>
            <a:off x="1167449" y="2703177"/>
            <a:ext cx="34151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800" dirty="0">
                <a:solidFill>
                  <a:srgbClr val="FFFFFF"/>
                </a:solidFill>
              </a:rPr>
              <a:t>Presented by Yasemin Mustafa</a:t>
            </a:r>
          </a:p>
          <a:p>
            <a:pPr algn="r"/>
            <a:endParaRPr lang="en-GB" sz="1800" dirty="0">
              <a:solidFill>
                <a:srgbClr val="FFFFFF"/>
              </a:solidFill>
            </a:endParaRPr>
          </a:p>
          <a:p>
            <a:pPr algn="r"/>
            <a:r>
              <a:rPr lang="en-GB" sz="1800" dirty="0">
                <a:solidFill>
                  <a:srgbClr val="FFFFFF"/>
                </a:solidFill>
              </a:rPr>
              <a:t>11</a:t>
            </a:r>
            <a:r>
              <a:rPr lang="en-GB" sz="1800" baseline="30000" dirty="0">
                <a:solidFill>
                  <a:srgbClr val="FFFFFF"/>
                </a:solidFill>
              </a:rPr>
              <a:t>th</a:t>
            </a:r>
            <a:r>
              <a:rPr lang="en-GB" sz="1800" dirty="0">
                <a:solidFill>
                  <a:srgbClr val="FFFFFF"/>
                </a:solidFill>
              </a:rPr>
              <a:t> May 2025</a:t>
            </a:r>
            <a:endParaRPr lang="en-GB" sz="1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54DC4D-8700-27D1-A9E2-86E5DFDE6E6A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8A7499-CE8A-B7FE-B04A-699DD48ABBC2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bg1"/>
                  </a:solidFill>
                </a:rPr>
                <a:t>Rockbuster</a:t>
              </a:r>
              <a:r>
                <a:rPr lang="en-GB" dirty="0">
                  <a:solidFill>
                    <a:schemeClr val="bg1"/>
                  </a:solidFill>
                </a:rPr>
                <a:t> Stealth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3B3369-5872-1310-F0F3-69FD294A3879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18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ifferent colored circles&#10;&#10;AI-generated content may be incorrect.">
            <a:extLst>
              <a:ext uri="{FF2B5EF4-FFF2-40B4-BE49-F238E27FC236}">
                <a16:creationId xmlns:a16="http://schemas.microsoft.com/office/drawing/2014/main" id="{ABD917B6-C3BA-81D8-5A52-574F2CFE2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26" y="1606353"/>
            <a:ext cx="4566748" cy="31246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E600C-5EC1-8499-93A8-2E1AB96F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77B09D-9CE7-70E0-C638-506FAB29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28"/>
            <a:ext cx="10515600" cy="132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4400" dirty="0"/>
              <a:t>Where </a:t>
            </a:r>
            <a:r>
              <a:rPr lang="en-GB" dirty="0"/>
              <a:t>D</a:t>
            </a:r>
            <a:r>
              <a:rPr lang="en-GB" sz="4400" dirty="0"/>
              <a:t>o Customers Have the Highest Average Sales Number?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965C7F-7E90-2CAD-127E-C86DBB51D5A3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F10658-7FFA-6E7D-E7CB-131FFDDBEA60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BA0012-8CF9-43AB-DA04-684AF28FC848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798ABB-BF43-991D-B1C9-26F11AB6FE6B}"/>
              </a:ext>
            </a:extLst>
          </p:cNvPr>
          <p:cNvCxnSpPr/>
          <p:nvPr/>
        </p:nvCxnSpPr>
        <p:spPr>
          <a:xfrm>
            <a:off x="838200" y="130824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map of the world&#10;&#10;AI-generated content may be incorrect.">
            <a:extLst>
              <a:ext uri="{FF2B5EF4-FFF2-40B4-BE49-F238E27FC236}">
                <a16:creationId xmlns:a16="http://schemas.microsoft.com/office/drawing/2014/main" id="{DAF8C81F-0862-858E-3791-1A4410421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21" y="1629506"/>
            <a:ext cx="6153227" cy="344975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4D9F772-5B64-184B-C99E-497142415E88}"/>
              </a:ext>
            </a:extLst>
          </p:cNvPr>
          <p:cNvGrpSpPr/>
          <p:nvPr/>
        </p:nvGrpSpPr>
        <p:grpSpPr>
          <a:xfrm>
            <a:off x="3864834" y="4773002"/>
            <a:ext cx="5078384" cy="1498452"/>
            <a:chOff x="466962" y="4025775"/>
            <a:chExt cx="5078384" cy="149845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EF9FD09-79C2-BDDD-79D8-BC1DF8A44E14}"/>
                </a:ext>
              </a:extLst>
            </p:cNvPr>
            <p:cNvSpPr/>
            <p:nvPr/>
          </p:nvSpPr>
          <p:spPr>
            <a:xfrm>
              <a:off x="619362" y="4178174"/>
              <a:ext cx="4925984" cy="134605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40EA944-97C3-02EA-02C0-BB600A895764}"/>
                </a:ext>
              </a:extLst>
            </p:cNvPr>
            <p:cNvSpPr/>
            <p:nvPr/>
          </p:nvSpPr>
          <p:spPr>
            <a:xfrm>
              <a:off x="466962" y="4025775"/>
              <a:ext cx="4925984" cy="132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8C9B21-A03A-5F29-3728-B8A06E57D676}"/>
                </a:ext>
              </a:extLst>
            </p:cNvPr>
            <p:cNvSpPr txBox="1"/>
            <p:nvPr/>
          </p:nvSpPr>
          <p:spPr>
            <a:xfrm>
              <a:off x="771913" y="4231650"/>
              <a:ext cx="429083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0" i="0" u="none" strike="noStrike" dirty="0" err="1">
                  <a:solidFill>
                    <a:srgbClr val="000000"/>
                  </a:solidFill>
                  <a:effectLst/>
                  <a:latin typeface="-webkit-standard"/>
                </a:rPr>
                <a:t>Rockbuster’s</a:t>
              </a:r>
              <a:r>
                <a:rPr lang="en-GB" b="0" i="0" u="none" strike="noStrike" dirty="0">
                  <a:solidFill>
                    <a:srgbClr val="000000"/>
                  </a:solidFill>
                  <a:effectLst/>
                  <a:latin typeface="-webkit-standard"/>
                </a:rPr>
                <a:t> top five revenue-generating customers are concentrated in cities across Mexico, Turkey, the U.S., and India .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4058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DF2DE-D02B-AFDC-0274-3C7161E4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49152D-9E29-DDE9-CEC2-2B3A05F0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4400" dirty="0"/>
              <a:t>Who Are Our Most Valuable Patrons?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8EF177-3098-FA04-29D7-5B437EEC2D0D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67E0EC-3DAF-DFB2-5CCA-35AE99209530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4894CA-0DED-FCCE-CAF1-AF6253196546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2AFE0A-363A-0A8D-6A68-4BA9C894CA8A}"/>
              </a:ext>
            </a:extLst>
          </p:cNvPr>
          <p:cNvCxnSpPr/>
          <p:nvPr/>
        </p:nvCxnSpPr>
        <p:spPr>
          <a:xfrm>
            <a:off x="838200" y="99391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D8DF2E9-CB19-BBE7-9BB0-ECFF91DF6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8428"/>
              </p:ext>
            </p:extLst>
          </p:nvPr>
        </p:nvGraphicFramePr>
        <p:xfrm>
          <a:off x="838198" y="1568562"/>
          <a:ext cx="9746994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4499">
                  <a:extLst>
                    <a:ext uri="{9D8B030D-6E8A-4147-A177-3AD203B41FA5}">
                      <a16:colId xmlns:a16="http://schemas.microsoft.com/office/drawing/2014/main" val="3810391872"/>
                    </a:ext>
                  </a:extLst>
                </a:gridCol>
                <a:gridCol w="1624499">
                  <a:extLst>
                    <a:ext uri="{9D8B030D-6E8A-4147-A177-3AD203B41FA5}">
                      <a16:colId xmlns:a16="http://schemas.microsoft.com/office/drawing/2014/main" val="788788179"/>
                    </a:ext>
                  </a:extLst>
                </a:gridCol>
                <a:gridCol w="1624499">
                  <a:extLst>
                    <a:ext uri="{9D8B030D-6E8A-4147-A177-3AD203B41FA5}">
                      <a16:colId xmlns:a16="http://schemas.microsoft.com/office/drawing/2014/main" val="53890893"/>
                    </a:ext>
                  </a:extLst>
                </a:gridCol>
                <a:gridCol w="1624499">
                  <a:extLst>
                    <a:ext uri="{9D8B030D-6E8A-4147-A177-3AD203B41FA5}">
                      <a16:colId xmlns:a16="http://schemas.microsoft.com/office/drawing/2014/main" val="3653426398"/>
                    </a:ext>
                  </a:extLst>
                </a:gridCol>
                <a:gridCol w="1624499">
                  <a:extLst>
                    <a:ext uri="{9D8B030D-6E8A-4147-A177-3AD203B41FA5}">
                      <a16:colId xmlns:a16="http://schemas.microsoft.com/office/drawing/2014/main" val="386150187"/>
                    </a:ext>
                  </a:extLst>
                </a:gridCol>
                <a:gridCol w="1624499">
                  <a:extLst>
                    <a:ext uri="{9D8B030D-6E8A-4147-A177-3AD203B41FA5}">
                      <a16:colId xmlns:a16="http://schemas.microsoft.com/office/drawing/2014/main" val="3450171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Amount Paid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6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Atlixco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128.70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19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Gabriel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108.75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59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Sergio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Stanfield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Celaya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102.76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1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Clinton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Aurora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68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97.80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99129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F01E4A05-4879-1F97-F746-9485FBCCE9C3}"/>
              </a:ext>
            </a:extLst>
          </p:cNvPr>
          <p:cNvGrpSpPr/>
          <p:nvPr/>
        </p:nvGrpSpPr>
        <p:grpSpPr>
          <a:xfrm>
            <a:off x="5940605" y="4300086"/>
            <a:ext cx="5078384" cy="1648174"/>
            <a:chOff x="466962" y="4025775"/>
            <a:chExt cx="5078384" cy="164817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A8D2AB5-882B-D2DE-6FEF-8AE27DEE6E92}"/>
                </a:ext>
              </a:extLst>
            </p:cNvPr>
            <p:cNvSpPr/>
            <p:nvPr/>
          </p:nvSpPr>
          <p:spPr>
            <a:xfrm>
              <a:off x="619362" y="4178174"/>
              <a:ext cx="4925984" cy="149577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226D6F28-6897-D571-124F-734FEBAE2B04}"/>
                </a:ext>
              </a:extLst>
            </p:cNvPr>
            <p:cNvSpPr/>
            <p:nvPr/>
          </p:nvSpPr>
          <p:spPr>
            <a:xfrm>
              <a:off x="466962" y="4025775"/>
              <a:ext cx="4925984" cy="147732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404641-32D2-A7B5-481E-94AE74013B94}"/>
                </a:ext>
              </a:extLst>
            </p:cNvPr>
            <p:cNvSpPr txBox="1"/>
            <p:nvPr/>
          </p:nvSpPr>
          <p:spPr>
            <a:xfrm>
              <a:off x="748360" y="4302774"/>
              <a:ext cx="436318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0" i="0" u="none" strike="noStrike" dirty="0">
                  <a:solidFill>
                    <a:srgbClr val="000000"/>
                  </a:solidFill>
                  <a:effectLst/>
                  <a:latin typeface="-webkit-standard"/>
                </a:rPr>
                <a:t>Among the top five cities, these five highly active customers highlight strong engagement.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9148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C4790-07F9-CF7B-6DAE-2D2638DFB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9C2B9-0721-FA65-7DD5-65FF3F73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C3E142-2338-B882-61FE-E00817FC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28"/>
            <a:ext cx="10515600" cy="132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Summary</a:t>
            </a:r>
            <a:endParaRPr lang="en-GB" sz="4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2DAA0D-A023-1473-11A7-813BE256A4B8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EA79A1-BDF2-0502-32B6-9FA5402BBBFD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D38E35-1407-4A50-D61F-B211B75367A7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58CE6-ADB4-6D24-B268-339221E06E0A}"/>
              </a:ext>
            </a:extLst>
          </p:cNvPr>
          <p:cNvCxnSpPr/>
          <p:nvPr/>
        </p:nvCxnSpPr>
        <p:spPr>
          <a:xfrm>
            <a:off x="838200" y="99391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entagon 2">
            <a:extLst>
              <a:ext uri="{FF2B5EF4-FFF2-40B4-BE49-F238E27FC236}">
                <a16:creationId xmlns:a16="http://schemas.microsoft.com/office/drawing/2014/main" id="{42957495-B323-B41C-958A-CE983B9BD942}"/>
              </a:ext>
            </a:extLst>
          </p:cNvPr>
          <p:cNvSpPr/>
          <p:nvPr/>
        </p:nvSpPr>
        <p:spPr>
          <a:xfrm>
            <a:off x="987279" y="1676334"/>
            <a:ext cx="1064601" cy="357809"/>
          </a:xfrm>
          <a:prstGeom prst="homePlate">
            <a:avLst/>
          </a:prstGeom>
          <a:gradFill flip="none" rotWithShape="1">
            <a:gsLst>
              <a:gs pos="5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986A1C15-C558-FDCD-92B1-A9C4F40ED05C}"/>
              </a:ext>
            </a:extLst>
          </p:cNvPr>
          <p:cNvSpPr/>
          <p:nvPr/>
        </p:nvSpPr>
        <p:spPr>
          <a:xfrm>
            <a:off x="987279" y="2530417"/>
            <a:ext cx="1064601" cy="357809"/>
          </a:xfrm>
          <a:prstGeom prst="homePlate">
            <a:avLst/>
          </a:prstGeom>
          <a:gradFill flip="none" rotWithShape="1">
            <a:gsLst>
              <a:gs pos="5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187CA340-C178-069D-669E-0EE2D19B78B9}"/>
              </a:ext>
            </a:extLst>
          </p:cNvPr>
          <p:cNvSpPr/>
          <p:nvPr/>
        </p:nvSpPr>
        <p:spPr>
          <a:xfrm>
            <a:off x="987279" y="3384501"/>
            <a:ext cx="1064601" cy="357809"/>
          </a:xfrm>
          <a:prstGeom prst="homePlate">
            <a:avLst/>
          </a:prstGeom>
          <a:gradFill flip="none" rotWithShape="1">
            <a:gsLst>
              <a:gs pos="5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5B42E235-85B1-A50B-EA47-9A2FB86BAA14}"/>
              </a:ext>
            </a:extLst>
          </p:cNvPr>
          <p:cNvSpPr/>
          <p:nvPr/>
        </p:nvSpPr>
        <p:spPr>
          <a:xfrm>
            <a:off x="987279" y="4177203"/>
            <a:ext cx="1064601" cy="357809"/>
          </a:xfrm>
          <a:prstGeom prst="homePlate">
            <a:avLst/>
          </a:prstGeom>
          <a:gradFill flip="none" rotWithShape="1">
            <a:gsLst>
              <a:gs pos="5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1B1478E4-2DD9-52C5-88FA-0E3BCA548171}"/>
              </a:ext>
            </a:extLst>
          </p:cNvPr>
          <p:cNvSpPr/>
          <p:nvPr/>
        </p:nvSpPr>
        <p:spPr>
          <a:xfrm>
            <a:off x="987279" y="4969905"/>
            <a:ext cx="1064601" cy="357809"/>
          </a:xfrm>
          <a:prstGeom prst="homePlate">
            <a:avLst/>
          </a:prstGeom>
          <a:gradFill flip="none" rotWithShape="1">
            <a:gsLst>
              <a:gs pos="5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0D4CA-D4FD-DC9F-B7B3-0E490CFB1A5D}"/>
              </a:ext>
            </a:extLst>
          </p:cNvPr>
          <p:cNvSpPr txBox="1"/>
          <p:nvPr/>
        </p:nvSpPr>
        <p:spPr>
          <a:xfrm>
            <a:off x="2734917" y="1556210"/>
            <a:ext cx="84698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/>
              <a:t>🎬 </a:t>
            </a:r>
            <a:r>
              <a:rPr lang="en-GB" i="0" u="none" strike="noStrike" dirty="0">
                <a:solidFill>
                  <a:srgbClr val="000000"/>
                </a:solidFill>
                <a:effectLst/>
              </a:rPr>
              <a:t>Revenue is evenly distributed across a wide range of movie titles — not driven by blockbusters alone.</a:t>
            </a:r>
          </a:p>
          <a:p>
            <a:pPr>
              <a:buNone/>
            </a:pPr>
            <a:br>
              <a:rPr lang="en-GB" dirty="0"/>
            </a:br>
            <a:r>
              <a:rPr lang="en-GB" dirty="0"/>
              <a:t>📊 </a:t>
            </a:r>
            <a:r>
              <a:rPr lang="en-GB" i="0" u="none" strike="noStrike" dirty="0">
                <a:solidFill>
                  <a:srgbClr val="000000"/>
                </a:solidFill>
                <a:effectLst/>
              </a:rPr>
              <a:t>Typical rentals last 5 days at $3, with a $20 replacement cost — suggesting potential for tiered pricing and improved loss prevention.</a:t>
            </a:r>
          </a:p>
          <a:p>
            <a:pPr>
              <a:buNone/>
            </a:pPr>
            <a:endParaRPr lang="en-GB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GB" dirty="0"/>
              <a:t>🌍 </a:t>
            </a:r>
            <a:r>
              <a:rPr lang="en-GB" i="0" u="none" strike="noStrike" dirty="0">
                <a:solidFill>
                  <a:srgbClr val="000000"/>
                </a:solidFill>
                <a:effectLst/>
              </a:rPr>
              <a:t>Top customer bases include India, China, the U.S., Japan, and Mexico — revealing key markets for engagement.</a:t>
            </a:r>
            <a:endParaRPr lang="en-GB" dirty="0"/>
          </a:p>
          <a:p>
            <a:pPr>
              <a:buNone/>
            </a:pPr>
            <a:br>
              <a:rPr lang="en-GB" dirty="0"/>
            </a:br>
            <a:r>
              <a:rPr lang="en-GB" dirty="0"/>
              <a:t>💸 </a:t>
            </a:r>
            <a:r>
              <a:rPr lang="en-GB" i="0" u="none" strike="noStrike" dirty="0">
                <a:solidFill>
                  <a:srgbClr val="000000"/>
                </a:solidFill>
                <a:effectLst/>
              </a:rPr>
              <a:t>Loyal customers are concentrated in North America and Asia, offering clear targets for retention strategies.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🗺️ </a:t>
            </a:r>
            <a:r>
              <a:rPr lang="en-GB" i="0" u="none" strike="noStrike" dirty="0">
                <a:solidFill>
                  <a:srgbClr val="000000"/>
                </a:solidFill>
                <a:effectLst/>
              </a:rPr>
              <a:t>Focusing the online platform on high-performing regions could maximise growth and profitability.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46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F606F-9C29-71FB-F443-1311D385A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BE4F2-589B-244F-553C-983E933D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7EA573-A0D7-05D3-489A-26C16AE1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28"/>
            <a:ext cx="10515600" cy="132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4400" dirty="0"/>
              <a:t>Recommendations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A31DD9-F84B-FB49-17CA-997DD35D6F30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0D58D7-8289-F412-29E3-B7DCD6EC540E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E85A09-69FC-59E6-B6DC-787D1A2A7F3E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0E86DBB-53AA-A676-E1F2-B8FA6C95D561}"/>
              </a:ext>
            </a:extLst>
          </p:cNvPr>
          <p:cNvCxnSpPr/>
          <p:nvPr/>
        </p:nvCxnSpPr>
        <p:spPr>
          <a:xfrm>
            <a:off x="838200" y="99391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1B14CD-745A-3619-57E3-B9DE8DE9A13C}"/>
              </a:ext>
            </a:extLst>
          </p:cNvPr>
          <p:cNvGrpSpPr/>
          <p:nvPr/>
        </p:nvGrpSpPr>
        <p:grpSpPr>
          <a:xfrm>
            <a:off x="9067800" y="136525"/>
            <a:ext cx="2984500" cy="2098672"/>
            <a:chOff x="6197600" y="1323935"/>
            <a:chExt cx="5575300" cy="39719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0D71B1A-EEEF-81D4-22E2-6F8162B25E06}"/>
                </a:ext>
              </a:extLst>
            </p:cNvPr>
            <p:cNvSpPr/>
            <p:nvPr/>
          </p:nvSpPr>
          <p:spPr>
            <a:xfrm>
              <a:off x="6197600" y="1323935"/>
              <a:ext cx="5575300" cy="39719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386" name="Picture 2" descr="1,000+ Movie Rental Stock Photos, Pictures &amp; Royalty-Free Images - iStock | Movie  rental store">
              <a:extLst>
                <a:ext uri="{FF2B5EF4-FFF2-40B4-BE49-F238E27FC236}">
                  <a16:creationId xmlns:a16="http://schemas.microsoft.com/office/drawing/2014/main" id="{89BAA8D4-A986-24F6-BA2A-3094766F3F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651" y="1689100"/>
              <a:ext cx="4781549" cy="3187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284AB6-C814-4716-09E6-6DD89392247B}"/>
              </a:ext>
            </a:extLst>
          </p:cNvPr>
          <p:cNvSpPr txBox="1"/>
          <p:nvPr/>
        </p:nvSpPr>
        <p:spPr>
          <a:xfrm>
            <a:off x="2632952" y="1416656"/>
            <a:ext cx="5727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Prioritise top 10 countries and cities for a phased online rollout to maximise early adoption and reach.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526A51-1B52-602A-042D-725854EEE054}"/>
              </a:ext>
            </a:extLst>
          </p:cNvPr>
          <p:cNvGrpSpPr/>
          <p:nvPr/>
        </p:nvGrpSpPr>
        <p:grpSpPr>
          <a:xfrm>
            <a:off x="779517" y="1416656"/>
            <a:ext cx="1628349" cy="706212"/>
            <a:chOff x="361212" y="1856677"/>
            <a:chExt cx="1628349" cy="706212"/>
          </a:xfrm>
        </p:grpSpPr>
        <p:sp>
          <p:nvSpPr>
            <p:cNvPr id="12" name="Pentagon 11">
              <a:extLst>
                <a:ext uri="{FF2B5EF4-FFF2-40B4-BE49-F238E27FC236}">
                  <a16:creationId xmlns:a16="http://schemas.microsoft.com/office/drawing/2014/main" id="{03815F12-7556-DC79-8C4E-C5E328020DFC}"/>
                </a:ext>
              </a:extLst>
            </p:cNvPr>
            <p:cNvSpPr/>
            <p:nvPr/>
          </p:nvSpPr>
          <p:spPr>
            <a:xfrm>
              <a:off x="361212" y="1856677"/>
              <a:ext cx="1628349" cy="706212"/>
            </a:xfrm>
            <a:prstGeom prst="homePlate">
              <a:avLst/>
            </a:prstGeom>
            <a:gradFill flip="none" rotWithShape="1">
              <a:gsLst>
                <a:gs pos="54000">
                  <a:schemeClr val="accent2">
                    <a:lumMod val="40000"/>
                    <a:lumOff val="60000"/>
                  </a:schemeClr>
                </a:gs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6A2885-9936-2715-B704-09C560457CCE}"/>
                </a:ext>
              </a:extLst>
            </p:cNvPr>
            <p:cNvSpPr txBox="1"/>
            <p:nvPr/>
          </p:nvSpPr>
          <p:spPr>
            <a:xfrm>
              <a:off x="414863" y="1901169"/>
              <a:ext cx="1064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Launch </a:t>
              </a:r>
            </a:p>
            <a:p>
              <a:r>
                <a:rPr lang="en-GB" dirty="0"/>
                <a:t>Strategy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EB8F27-EB25-461D-F0A7-65437CD61267}"/>
              </a:ext>
            </a:extLst>
          </p:cNvPr>
          <p:cNvGrpSpPr/>
          <p:nvPr/>
        </p:nvGrpSpPr>
        <p:grpSpPr>
          <a:xfrm>
            <a:off x="788028" y="2408977"/>
            <a:ext cx="1628349" cy="706212"/>
            <a:chOff x="361212" y="1856677"/>
            <a:chExt cx="1628349" cy="706212"/>
          </a:xfrm>
        </p:grpSpPr>
        <p:sp>
          <p:nvSpPr>
            <p:cNvPr id="27" name="Pentagon 26">
              <a:extLst>
                <a:ext uri="{FF2B5EF4-FFF2-40B4-BE49-F238E27FC236}">
                  <a16:creationId xmlns:a16="http://schemas.microsoft.com/office/drawing/2014/main" id="{F00CA5C9-04B5-26F2-710C-315F6A8760A7}"/>
                </a:ext>
              </a:extLst>
            </p:cNvPr>
            <p:cNvSpPr/>
            <p:nvPr/>
          </p:nvSpPr>
          <p:spPr>
            <a:xfrm>
              <a:off x="361212" y="1856677"/>
              <a:ext cx="1628349" cy="706212"/>
            </a:xfrm>
            <a:prstGeom prst="homePlate">
              <a:avLst/>
            </a:prstGeom>
            <a:gradFill flip="none" rotWithShape="1">
              <a:gsLst>
                <a:gs pos="54000">
                  <a:schemeClr val="accent2">
                    <a:lumMod val="40000"/>
                    <a:lumOff val="60000"/>
                  </a:schemeClr>
                </a:gs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DBBB5B-FA0D-9546-A8D8-7443F6014C6F}"/>
                </a:ext>
              </a:extLst>
            </p:cNvPr>
            <p:cNvSpPr txBox="1"/>
            <p:nvPr/>
          </p:nvSpPr>
          <p:spPr>
            <a:xfrm>
              <a:off x="414863" y="1901169"/>
              <a:ext cx="127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Customer Targeting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84E529-5156-BEB5-AE7C-0F9EBA0E31F0}"/>
              </a:ext>
            </a:extLst>
          </p:cNvPr>
          <p:cNvGrpSpPr/>
          <p:nvPr/>
        </p:nvGrpSpPr>
        <p:grpSpPr>
          <a:xfrm>
            <a:off x="779517" y="3401298"/>
            <a:ext cx="1628349" cy="706212"/>
            <a:chOff x="361212" y="1856677"/>
            <a:chExt cx="1628349" cy="706212"/>
          </a:xfrm>
        </p:grpSpPr>
        <p:sp>
          <p:nvSpPr>
            <p:cNvPr id="30" name="Pentagon 29">
              <a:extLst>
                <a:ext uri="{FF2B5EF4-FFF2-40B4-BE49-F238E27FC236}">
                  <a16:creationId xmlns:a16="http://schemas.microsoft.com/office/drawing/2014/main" id="{03CA87E0-3518-EF15-E76E-25FB40F9C3BC}"/>
                </a:ext>
              </a:extLst>
            </p:cNvPr>
            <p:cNvSpPr/>
            <p:nvPr/>
          </p:nvSpPr>
          <p:spPr>
            <a:xfrm>
              <a:off x="361212" y="1856677"/>
              <a:ext cx="1628349" cy="706212"/>
            </a:xfrm>
            <a:prstGeom prst="homePlate">
              <a:avLst/>
            </a:prstGeom>
            <a:gradFill flip="none" rotWithShape="1">
              <a:gsLst>
                <a:gs pos="54000">
                  <a:schemeClr val="accent2">
                    <a:lumMod val="40000"/>
                    <a:lumOff val="60000"/>
                  </a:schemeClr>
                </a:gs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4DA24F-0714-3F11-CD3B-9C0F5518214D}"/>
                </a:ext>
              </a:extLst>
            </p:cNvPr>
            <p:cNvSpPr txBox="1"/>
            <p:nvPr/>
          </p:nvSpPr>
          <p:spPr>
            <a:xfrm>
              <a:off x="414863" y="1902007"/>
              <a:ext cx="13993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Content &amp; Pricing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604EA90-50DA-A08B-85D3-CD961AC13F60}"/>
              </a:ext>
            </a:extLst>
          </p:cNvPr>
          <p:cNvGrpSpPr/>
          <p:nvPr/>
        </p:nvGrpSpPr>
        <p:grpSpPr>
          <a:xfrm>
            <a:off x="788028" y="5361030"/>
            <a:ext cx="1628349" cy="706212"/>
            <a:chOff x="361212" y="1856677"/>
            <a:chExt cx="1628349" cy="706212"/>
          </a:xfrm>
        </p:grpSpPr>
        <p:sp>
          <p:nvSpPr>
            <p:cNvPr id="36" name="Pentagon 35">
              <a:extLst>
                <a:ext uri="{FF2B5EF4-FFF2-40B4-BE49-F238E27FC236}">
                  <a16:creationId xmlns:a16="http://schemas.microsoft.com/office/drawing/2014/main" id="{47ED0772-ED72-F2CE-5531-D5F955AA88CE}"/>
                </a:ext>
              </a:extLst>
            </p:cNvPr>
            <p:cNvSpPr/>
            <p:nvPr/>
          </p:nvSpPr>
          <p:spPr>
            <a:xfrm>
              <a:off x="361212" y="1856677"/>
              <a:ext cx="1628349" cy="706212"/>
            </a:xfrm>
            <a:prstGeom prst="homePlate">
              <a:avLst/>
            </a:prstGeom>
            <a:gradFill flip="none" rotWithShape="1">
              <a:gsLst>
                <a:gs pos="54000">
                  <a:schemeClr val="accent2">
                    <a:lumMod val="40000"/>
                    <a:lumOff val="60000"/>
                  </a:schemeClr>
                </a:gs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9DBD5B-84C6-FE23-D901-6669ABA948DE}"/>
                </a:ext>
              </a:extLst>
            </p:cNvPr>
            <p:cNvSpPr txBox="1"/>
            <p:nvPr/>
          </p:nvSpPr>
          <p:spPr>
            <a:xfrm>
              <a:off x="414863" y="1902007"/>
              <a:ext cx="13993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Ongoing Monitoring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3386B22-6756-FAC5-DFF0-AC8B4FC587CD}"/>
              </a:ext>
            </a:extLst>
          </p:cNvPr>
          <p:cNvSpPr txBox="1"/>
          <p:nvPr/>
        </p:nvSpPr>
        <p:spPr>
          <a:xfrm>
            <a:off x="2632952" y="23720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Focus marketing on high-value segments to drive retention and increase lifetime vale.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C854ED-23C0-40F7-2E77-E7D66A5AE09E}"/>
              </a:ext>
            </a:extLst>
          </p:cNvPr>
          <p:cNvSpPr txBox="1"/>
          <p:nvPr/>
        </p:nvSpPr>
        <p:spPr>
          <a:xfrm>
            <a:off x="2632952" y="326882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Top-performing movies should guide licensing decisions to boost revenue and cut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 most rentals lasting 5 days and rates averaging $3, explore tiered pricing or loyalty incentives for longer rentals.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Benchmark pricing against streaming competitors to ensure market competitiveness.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F15927-0BD4-2907-B420-FC39CC740D9C}"/>
              </a:ext>
            </a:extLst>
          </p:cNvPr>
          <p:cNvSpPr txBox="1"/>
          <p:nvPr/>
        </p:nvSpPr>
        <p:spPr>
          <a:xfrm>
            <a:off x="2632952" y="546352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Implement SQL-driven reporting to regularly track performance and guide data-led decisions. </a:t>
            </a:r>
          </a:p>
        </p:txBody>
      </p:sp>
    </p:spTree>
    <p:extLst>
      <p:ext uri="{BB962C8B-B14F-4D97-AF65-F5344CB8AC3E}">
        <p14:creationId xmlns:p14="http://schemas.microsoft.com/office/powerpoint/2010/main" val="104455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B9A0B-D029-BA64-49DE-B68C089F3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DC9DD-4304-6A3C-628F-049A7F93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D675AF-C8E1-3FF2-0062-EDCEAED0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28"/>
            <a:ext cx="10515600" cy="132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4400" dirty="0"/>
              <a:t>Questions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CC7F3B-DC86-C03E-4BEA-EEF4B2752EC8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F1172E-EA38-F96A-EAFE-3F46DBA77851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BB49AE-EC5C-C135-8EE6-3D01FCD1E488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  <p:pic>
        <p:nvPicPr>
          <p:cNvPr id="10" name="Picture 4" descr="Page 42 | Home Cinema Stock Photos, Images and Backgrounds for Free Download">
            <a:extLst>
              <a:ext uri="{FF2B5EF4-FFF2-40B4-BE49-F238E27FC236}">
                <a16:creationId xmlns:a16="http://schemas.microsoft.com/office/drawing/2014/main" id="{7739B149-841B-82F5-BF81-45F09899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661" y="2747187"/>
            <a:ext cx="4743055" cy="2371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037F30C-2565-3592-9DA3-1B70F9C92436}"/>
              </a:ext>
            </a:extLst>
          </p:cNvPr>
          <p:cNvGrpSpPr/>
          <p:nvPr/>
        </p:nvGrpSpPr>
        <p:grpSpPr>
          <a:xfrm>
            <a:off x="5919460" y="993913"/>
            <a:ext cx="4439479" cy="3187567"/>
            <a:chOff x="3863008" y="-206691"/>
            <a:chExt cx="4439479" cy="3187567"/>
          </a:xfrm>
        </p:grpSpPr>
        <p:sp>
          <p:nvSpPr>
            <p:cNvPr id="12" name="Oval Callout 11">
              <a:extLst>
                <a:ext uri="{FF2B5EF4-FFF2-40B4-BE49-F238E27FC236}">
                  <a16:creationId xmlns:a16="http://schemas.microsoft.com/office/drawing/2014/main" id="{C67B1BB4-37FE-C8A0-28EF-7341D0A00FC0}"/>
                </a:ext>
              </a:extLst>
            </p:cNvPr>
            <p:cNvSpPr/>
            <p:nvPr/>
          </p:nvSpPr>
          <p:spPr>
            <a:xfrm>
              <a:off x="4220817" y="-80377"/>
              <a:ext cx="4081670" cy="3061253"/>
            </a:xfrm>
            <a:prstGeom prst="wedgeEllipseCallo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Callout 10">
              <a:extLst>
                <a:ext uri="{FF2B5EF4-FFF2-40B4-BE49-F238E27FC236}">
                  <a16:creationId xmlns:a16="http://schemas.microsoft.com/office/drawing/2014/main" id="{3BEA9ACB-36A8-E99D-965A-E29485BBC228}"/>
                </a:ext>
              </a:extLst>
            </p:cNvPr>
            <p:cNvSpPr/>
            <p:nvPr/>
          </p:nvSpPr>
          <p:spPr>
            <a:xfrm>
              <a:off x="3863008" y="-206691"/>
              <a:ext cx="4081670" cy="3061253"/>
            </a:xfrm>
            <a:prstGeom prst="wedgeEllipseCallo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B29A06-AB8B-444D-51CD-1A813E0AB5A7}"/>
                </a:ext>
              </a:extLst>
            </p:cNvPr>
            <p:cNvSpPr txBox="1"/>
            <p:nvPr/>
          </p:nvSpPr>
          <p:spPr>
            <a:xfrm>
              <a:off x="4512365" y="508327"/>
              <a:ext cx="3167269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500" b="0" i="0" u="none" strike="noStrike" dirty="0">
                  <a:solidFill>
                    <a:srgbClr val="000000"/>
                  </a:solidFill>
                  <a:effectLst/>
                </a:rPr>
                <a:t>Let’s discuss </a:t>
              </a:r>
              <a:r>
                <a:rPr lang="en-GB" sz="2500" dirty="0">
                  <a:solidFill>
                    <a:srgbClr val="000000"/>
                  </a:solidFill>
                </a:rPr>
                <a:t>h</a:t>
              </a:r>
              <a:r>
                <a:rPr lang="en-GB" sz="2500" b="0" i="0" u="none" strike="noStrike" dirty="0">
                  <a:solidFill>
                    <a:srgbClr val="000000"/>
                  </a:solidFill>
                  <a:effectLst/>
                </a:rPr>
                <a:t>ow </a:t>
              </a:r>
              <a:r>
                <a:rPr lang="en-GB" sz="2500" dirty="0">
                  <a:solidFill>
                    <a:srgbClr val="000000"/>
                  </a:solidFill>
                </a:rPr>
                <a:t>d</a:t>
              </a:r>
              <a:r>
                <a:rPr lang="en-GB" sz="2500" b="0" i="0" u="none" strike="noStrike" dirty="0">
                  <a:solidFill>
                    <a:srgbClr val="000000"/>
                  </a:solidFill>
                  <a:effectLst/>
                </a:rPr>
                <a:t>ata </a:t>
              </a:r>
              <a:r>
                <a:rPr lang="en-GB" sz="2500" dirty="0">
                  <a:solidFill>
                    <a:srgbClr val="000000"/>
                  </a:solidFill>
                </a:rPr>
                <a:t>c</a:t>
              </a:r>
              <a:r>
                <a:rPr lang="en-GB" sz="2500" b="0" i="0" u="none" strike="noStrike" dirty="0">
                  <a:solidFill>
                    <a:srgbClr val="000000"/>
                  </a:solidFill>
                  <a:effectLst/>
                </a:rPr>
                <a:t>an </a:t>
              </a:r>
              <a:r>
                <a:rPr lang="en-GB" sz="2500" dirty="0">
                  <a:solidFill>
                    <a:srgbClr val="000000"/>
                  </a:solidFill>
                </a:rPr>
                <a:t>d</a:t>
              </a:r>
              <a:r>
                <a:rPr lang="en-GB" sz="2500" b="0" i="0" u="none" strike="noStrike" dirty="0">
                  <a:solidFill>
                    <a:srgbClr val="000000"/>
                  </a:solidFill>
                  <a:effectLst/>
                </a:rPr>
                <a:t>rive </a:t>
              </a:r>
              <a:r>
                <a:rPr lang="en-GB" sz="2500" b="0" i="0" u="none" strike="noStrike" dirty="0" err="1">
                  <a:solidFill>
                    <a:srgbClr val="000000"/>
                  </a:solidFill>
                  <a:effectLst/>
                </a:rPr>
                <a:t>Rockbuster</a:t>
              </a:r>
              <a:r>
                <a:rPr lang="en-GB" sz="2500" dirty="0">
                  <a:solidFill>
                    <a:srgbClr val="000000"/>
                  </a:solidFill>
                </a:rPr>
                <a:t> Stealth’s</a:t>
              </a:r>
              <a:r>
                <a:rPr lang="en-GB" sz="2500" b="0" i="0" u="none" strike="noStrike" dirty="0">
                  <a:solidFill>
                    <a:srgbClr val="000000"/>
                  </a:solidFill>
                  <a:effectLst/>
                </a:rPr>
                <a:t> comeback </a:t>
              </a:r>
              <a:r>
                <a:rPr lang="en-GB" sz="2500" dirty="0">
                  <a:solidFill>
                    <a:srgbClr val="000000"/>
                  </a:solidFill>
                </a:rPr>
                <a:t>s</a:t>
              </a:r>
              <a:r>
                <a:rPr lang="en-GB" sz="2500" b="0" i="0" u="none" strike="noStrike" dirty="0">
                  <a:solidFill>
                    <a:srgbClr val="000000"/>
                  </a:solidFill>
                  <a:effectLst/>
                </a:rPr>
                <a:t>trategy</a:t>
              </a:r>
              <a:endParaRPr lang="en-GB" sz="250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267B39-00FF-92D1-B67A-694851650587}"/>
              </a:ext>
            </a:extLst>
          </p:cNvPr>
          <p:cNvCxnSpPr/>
          <p:nvPr/>
        </p:nvCxnSpPr>
        <p:spPr>
          <a:xfrm>
            <a:off x="838200" y="99391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47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05A85-D384-0FA7-749A-05383F631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s seen on screen">
            <a:extLst>
              <a:ext uri="{FF2B5EF4-FFF2-40B4-BE49-F238E27FC236}">
                <a16:creationId xmlns:a16="http://schemas.microsoft.com/office/drawing/2014/main" id="{6CEAA575-15C9-E660-5D62-03E376FFE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 bwMode="auto">
          <a:xfrm>
            <a:off x="0" y="-11834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DADE76D-DC97-E8FD-25A2-AE8F3F9D32EE}"/>
              </a:ext>
            </a:extLst>
          </p:cNvPr>
          <p:cNvSpPr txBox="1">
            <a:spLocks/>
          </p:cNvSpPr>
          <p:nvPr/>
        </p:nvSpPr>
        <p:spPr>
          <a:xfrm>
            <a:off x="318052" y="761946"/>
            <a:ext cx="4837043" cy="3427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7200" dirty="0">
                <a:solidFill>
                  <a:srgbClr val="FFFFFF"/>
                </a:solidFill>
              </a:rPr>
              <a:t>THANK YOU</a:t>
            </a:r>
            <a:br>
              <a:rPr lang="en-GB" sz="7200" dirty="0">
                <a:solidFill>
                  <a:srgbClr val="FFFFFF"/>
                </a:solidFill>
              </a:rPr>
            </a:br>
            <a:endParaRPr lang="en-GB" sz="7200" dirty="0">
              <a:solidFill>
                <a:srgbClr val="FFFFFF"/>
              </a:solidFill>
            </a:endParaRPr>
          </a:p>
          <a:p>
            <a:pPr algn="r"/>
            <a:endParaRPr lang="en-GB" sz="7200" dirty="0"/>
          </a:p>
          <a:p>
            <a:pPr algn="r"/>
            <a:endParaRPr lang="en-GB" sz="7200" dirty="0">
              <a:solidFill>
                <a:srgbClr val="FFFFFF"/>
              </a:solidFill>
            </a:endParaRPr>
          </a:p>
          <a:p>
            <a:pPr algn="r"/>
            <a:br>
              <a:rPr lang="en-GB" sz="7200" dirty="0">
                <a:solidFill>
                  <a:srgbClr val="FFFFFF"/>
                </a:solidFill>
              </a:rPr>
            </a:br>
            <a:endParaRPr lang="en-GB" sz="7200" dirty="0">
              <a:solidFill>
                <a:srgbClr val="FFFF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FF9DE-8068-0D70-8171-917152407AB9}"/>
              </a:ext>
            </a:extLst>
          </p:cNvPr>
          <p:cNvSpPr txBox="1"/>
          <p:nvPr/>
        </p:nvSpPr>
        <p:spPr>
          <a:xfrm>
            <a:off x="968690" y="2006033"/>
            <a:ext cx="3576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FFFFFF"/>
                </a:solidFill>
              </a:rPr>
              <a:t>for your attention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9068B4-071F-BEA6-0918-20806E01CB7B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5A45A7-E3BE-7F40-B71A-0EDE449E5801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bg1"/>
                  </a:solidFill>
                </a:rPr>
                <a:t>Rockbuster</a:t>
              </a:r>
              <a:r>
                <a:rPr lang="en-GB" dirty="0">
                  <a:solidFill>
                    <a:schemeClr val="bg1"/>
                  </a:solidFill>
                </a:rPr>
                <a:t> Stealth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2F7EB8C-54A1-5581-42AD-E1DD7C886607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7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0F0537-B312-B730-B3DB-465EB5977277}"/>
              </a:ext>
            </a:extLst>
          </p:cNvPr>
          <p:cNvCxnSpPr>
            <a:cxnSpLocks/>
          </p:cNvCxnSpPr>
          <p:nvPr/>
        </p:nvCxnSpPr>
        <p:spPr>
          <a:xfrm>
            <a:off x="1048884" y="3294087"/>
            <a:ext cx="9908268" cy="4941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08A23-8976-AE34-6BBF-F381B07F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683212-2EEA-146E-047C-9A1E3696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4"/>
            <a:ext cx="10515600" cy="1325563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Contents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08757D-06CE-D4D7-E034-F88CB96748A9}"/>
              </a:ext>
            </a:extLst>
          </p:cNvPr>
          <p:cNvCxnSpPr/>
          <p:nvPr/>
        </p:nvCxnSpPr>
        <p:spPr>
          <a:xfrm>
            <a:off x="838200" y="99391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03C4FC-B218-4F79-BB83-69D2B430DFC5}"/>
              </a:ext>
            </a:extLst>
          </p:cNvPr>
          <p:cNvSpPr/>
          <p:nvPr/>
        </p:nvSpPr>
        <p:spPr>
          <a:xfrm>
            <a:off x="152400" y="2425700"/>
            <a:ext cx="1905000" cy="180339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D1D1A8-D369-F9DD-34D0-C5310ED97D3F}"/>
              </a:ext>
            </a:extLst>
          </p:cNvPr>
          <p:cNvSpPr/>
          <p:nvPr/>
        </p:nvSpPr>
        <p:spPr>
          <a:xfrm>
            <a:off x="2297387" y="2711592"/>
            <a:ext cx="1244600" cy="1219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2EEA32-2CB2-B0E6-624B-563CAA87F91E}"/>
              </a:ext>
            </a:extLst>
          </p:cNvPr>
          <p:cNvSpPr/>
          <p:nvPr/>
        </p:nvSpPr>
        <p:spPr>
          <a:xfrm>
            <a:off x="3696373" y="1805419"/>
            <a:ext cx="3143711" cy="28935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FBC4DF-4A25-FAEC-DBB7-0ED2F11691B2}"/>
              </a:ext>
            </a:extLst>
          </p:cNvPr>
          <p:cNvSpPr/>
          <p:nvPr/>
        </p:nvSpPr>
        <p:spPr>
          <a:xfrm>
            <a:off x="6994470" y="2605231"/>
            <a:ext cx="1397000" cy="13255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46CFE8-764E-8372-FC25-D8A34A598E64}"/>
              </a:ext>
            </a:extLst>
          </p:cNvPr>
          <p:cNvSpPr/>
          <p:nvPr/>
        </p:nvSpPr>
        <p:spPr>
          <a:xfrm>
            <a:off x="8545856" y="2605231"/>
            <a:ext cx="1346200" cy="13255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767C8A-3798-6F74-C92C-5C799E9F544D}"/>
              </a:ext>
            </a:extLst>
          </p:cNvPr>
          <p:cNvSpPr/>
          <p:nvPr/>
        </p:nvSpPr>
        <p:spPr>
          <a:xfrm>
            <a:off x="10063292" y="2347768"/>
            <a:ext cx="1958426" cy="18199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29C78-953A-B5D5-7B8F-0FC0F41E6E65}"/>
              </a:ext>
            </a:extLst>
          </p:cNvPr>
          <p:cNvSpPr txBox="1"/>
          <p:nvPr/>
        </p:nvSpPr>
        <p:spPr>
          <a:xfrm>
            <a:off x="419100" y="3096721"/>
            <a:ext cx="17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A6982-564B-684A-BB9E-E88A9968A00B}"/>
              </a:ext>
            </a:extLst>
          </p:cNvPr>
          <p:cNvSpPr txBox="1"/>
          <p:nvPr/>
        </p:nvSpPr>
        <p:spPr>
          <a:xfrm>
            <a:off x="2317962" y="3104923"/>
            <a:ext cx="17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4E9133-1455-0FEF-4A4E-F86F67BD3741}"/>
              </a:ext>
            </a:extLst>
          </p:cNvPr>
          <p:cNvSpPr txBox="1"/>
          <p:nvPr/>
        </p:nvSpPr>
        <p:spPr>
          <a:xfrm>
            <a:off x="7174682" y="2944845"/>
            <a:ext cx="101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Tableau </a:t>
            </a:r>
          </a:p>
          <a:p>
            <a:pPr algn="ctr"/>
            <a:r>
              <a:rPr lang="en-GB" dirty="0"/>
              <a:t>Link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B1124C-7CE4-D8DB-3118-38ADFD63DA91}"/>
              </a:ext>
            </a:extLst>
          </p:cNvPr>
          <p:cNvSpPr txBox="1"/>
          <p:nvPr/>
        </p:nvSpPr>
        <p:spPr>
          <a:xfrm>
            <a:off x="8665406" y="3107039"/>
            <a:ext cx="17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Summary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3E8E39-A8A3-24A5-DFB2-D73CA8D1066A}"/>
              </a:ext>
            </a:extLst>
          </p:cNvPr>
          <p:cNvSpPr txBox="1"/>
          <p:nvPr/>
        </p:nvSpPr>
        <p:spPr>
          <a:xfrm>
            <a:off x="10010293" y="3113867"/>
            <a:ext cx="234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38576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25ABF-1220-C201-550E-A8C366CD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B0440-A69A-70BD-B7FD-936E1891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</a:rPr>
              <a:t>Overview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1B8EB7-22ED-F2E6-51DF-C9A146D2BC5D}"/>
              </a:ext>
            </a:extLst>
          </p:cNvPr>
          <p:cNvCxnSpPr/>
          <p:nvPr/>
        </p:nvCxnSpPr>
        <p:spPr>
          <a:xfrm>
            <a:off x="838200" y="99391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As seen on screen">
            <a:extLst>
              <a:ext uri="{FF2B5EF4-FFF2-40B4-BE49-F238E27FC236}">
                <a16:creationId xmlns:a16="http://schemas.microsoft.com/office/drawing/2014/main" id="{3316E064-BE61-536E-F585-2C19F527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 bwMode="auto">
          <a:xfrm>
            <a:off x="523201" y="2188187"/>
            <a:ext cx="4365877" cy="245580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C6FC9D-D4FF-0728-7EFD-08D068F1B3A3}"/>
              </a:ext>
            </a:extLst>
          </p:cNvPr>
          <p:cNvSpPr txBox="1"/>
          <p:nvPr/>
        </p:nvSpPr>
        <p:spPr>
          <a:xfrm>
            <a:off x="4889078" y="1096726"/>
            <a:ext cx="6663268" cy="494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GB" dirty="0" err="1"/>
              <a:t>Rockbuster</a:t>
            </a:r>
            <a:r>
              <a:rPr lang="en-GB" dirty="0"/>
              <a:t> Stealth LLC is a global movie rental company shifting from physical stores to an online service using existing movie licenses to stay competitive.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000" dirty="0"/>
              <a:t> 599 active customers.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endParaRPr lang="en-GB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000" dirty="0"/>
              <a:t> Operations span 109 countries worldwide.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endParaRPr lang="en-GB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000" dirty="0"/>
              <a:t> Data analysed is from the year 2006.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endParaRPr lang="en-GB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000" dirty="0"/>
              <a:t>1,000 film titles across 20 genres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F8B10A-D733-85E1-087C-81C3DD472E8C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DF702-8176-2D2D-A3C9-D83904B215ED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5BBE77-9AFF-8539-B87B-32A6CC13DEA0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040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D32A-16E3-7379-E650-570FED07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01" y="23557"/>
            <a:ext cx="10515600" cy="1325563"/>
          </a:xfrm>
        </p:spPr>
        <p:txBody>
          <a:bodyPr/>
          <a:lstStyle/>
          <a:p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Rockbuster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Rewinds... to Fast-Forward!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45FB7F-3E4D-0F4A-7DA2-E8A088B0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D090C-E663-5835-B646-83F0AC17A940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04A118-4613-DD8C-B750-CBDF4C72A85B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CAD5E3-0468-BD49-2FB6-7AF0D70185FF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C076579-ACDF-7537-53F4-5477DD5B8BDB}"/>
              </a:ext>
            </a:extLst>
          </p:cNvPr>
          <p:cNvSpPr txBox="1"/>
          <p:nvPr/>
        </p:nvSpPr>
        <p:spPr>
          <a:xfrm>
            <a:off x="1485900" y="1578503"/>
            <a:ext cx="98165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Happened to </a:t>
            </a:r>
            <a:r>
              <a:rPr lang="en-GB" dirty="0" err="1"/>
              <a:t>Rockbuster</a:t>
            </a:r>
            <a:r>
              <a:rPr lang="en-GB" dirty="0"/>
              <a:t> Stealth?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dirty="0"/>
              <a:t>Once a global chain of physical movie rental stores, </a:t>
            </a:r>
            <a:r>
              <a:rPr lang="en-GB" sz="1600" dirty="0" err="1"/>
              <a:t>Rockbuster</a:t>
            </a:r>
            <a:r>
              <a:rPr lang="en-GB" sz="1600" dirty="0"/>
              <a:t> Stealth was a household name.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endParaRPr lang="en-GB" dirty="0"/>
          </a:p>
          <a:p>
            <a:r>
              <a:rPr lang="en-GB" dirty="0"/>
              <a:t>Why the Panic?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dirty="0"/>
              <a:t>Streaming giants like Netflix and Amazon Prime disrupted the traditional rental model.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What’s the Plot Twist?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dirty="0" err="1"/>
              <a:t>Rockbuster</a:t>
            </a:r>
            <a:r>
              <a:rPr lang="en-GB" sz="1600" dirty="0"/>
              <a:t> Stealth is making a </a:t>
            </a:r>
            <a:r>
              <a:rPr lang="en-GB" sz="1600" b="1" dirty="0"/>
              <a:t>bold move</a:t>
            </a:r>
            <a:r>
              <a:rPr lang="en-GB" sz="1600" dirty="0"/>
              <a:t>: launching a new online video rental service.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Mission?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Analyse 2006 sales data using SQL to identify the most promising movie genres and regions, uncovering actionable insights to inform a successful launch strategy.</a:t>
            </a:r>
            <a:endParaRPr lang="en-GB" sz="1600" dirty="0"/>
          </a:p>
        </p:txBody>
      </p:sp>
      <p:pic>
        <p:nvPicPr>
          <p:cNvPr id="21" name="Graphic 20" descr="Video camera with solid fill">
            <a:extLst>
              <a:ext uri="{FF2B5EF4-FFF2-40B4-BE49-F238E27FC236}">
                <a16:creationId xmlns:a16="http://schemas.microsoft.com/office/drawing/2014/main" id="{A2F99659-D57D-D009-D0A1-15DBEFB95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578503"/>
            <a:ext cx="457200" cy="457200"/>
          </a:xfrm>
          <a:prstGeom prst="rect">
            <a:avLst/>
          </a:prstGeom>
        </p:spPr>
      </p:pic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2F2AF603-69F0-C160-3584-78880075E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552" y="2724679"/>
            <a:ext cx="354496" cy="354496"/>
          </a:xfrm>
          <a:prstGeom prst="rect">
            <a:avLst/>
          </a:prstGeom>
        </p:spPr>
      </p:pic>
      <p:pic>
        <p:nvPicPr>
          <p:cNvPr id="25" name="Graphic 24" descr="Fast Forward with solid fill">
            <a:extLst>
              <a:ext uri="{FF2B5EF4-FFF2-40B4-BE49-F238E27FC236}">
                <a16:creationId xmlns:a16="http://schemas.microsoft.com/office/drawing/2014/main" id="{A36CE0CA-47D2-37BE-2743-D51A444C4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692" y="3735177"/>
            <a:ext cx="457200" cy="457200"/>
          </a:xfrm>
          <a:prstGeom prst="rect">
            <a:avLst/>
          </a:prstGeom>
        </p:spPr>
      </p:pic>
      <p:pic>
        <p:nvPicPr>
          <p:cNvPr id="27" name="Graphic 26" descr="Programmer female with solid fill">
            <a:extLst>
              <a:ext uri="{FF2B5EF4-FFF2-40B4-BE49-F238E27FC236}">
                <a16:creationId xmlns:a16="http://schemas.microsoft.com/office/drawing/2014/main" id="{1B43D179-975A-7563-ACED-F65852E465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4754042"/>
            <a:ext cx="467156" cy="46715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111759-0847-B8FF-69F8-62F5F11D3D57}"/>
              </a:ext>
            </a:extLst>
          </p:cNvPr>
          <p:cNvCxnSpPr/>
          <p:nvPr/>
        </p:nvCxnSpPr>
        <p:spPr>
          <a:xfrm>
            <a:off x="838200" y="99391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s PostgreSQL the Future of Databases? | by Jay Krishna Reddy | Nerd For  Tech | Medium">
            <a:extLst>
              <a:ext uri="{FF2B5EF4-FFF2-40B4-BE49-F238E27FC236}">
                <a16:creationId xmlns:a16="http://schemas.microsoft.com/office/drawing/2014/main" id="{E6BFC5C6-046B-AA83-D22F-F4E9E6C64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694301"/>
            <a:ext cx="1908238" cy="87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ableau Celebrates 10th Anniversary of Global Customer Conference with  14,000 Data Enthusiasts">
            <a:extLst>
              <a:ext uri="{FF2B5EF4-FFF2-40B4-BE49-F238E27FC236}">
                <a16:creationId xmlns:a16="http://schemas.microsoft.com/office/drawing/2014/main" id="{A10F5EBC-80C9-FDE6-7F7D-0F23845F1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918" y="5694301"/>
            <a:ext cx="1673162" cy="87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97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43FE295-FDCB-7851-96C7-7AAF1798223D}"/>
              </a:ext>
            </a:extLst>
          </p:cNvPr>
          <p:cNvSpPr/>
          <p:nvPr/>
        </p:nvSpPr>
        <p:spPr>
          <a:xfrm>
            <a:off x="9660575" y="2896912"/>
            <a:ext cx="2054345" cy="10734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EB8717D-DED3-F806-587E-CAA08F72BBDF}"/>
              </a:ext>
            </a:extLst>
          </p:cNvPr>
          <p:cNvSpPr/>
          <p:nvPr/>
        </p:nvSpPr>
        <p:spPr>
          <a:xfrm>
            <a:off x="7333854" y="2896912"/>
            <a:ext cx="2054345" cy="10734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7F06737-40D2-E95D-4FAA-5F1958CE9530}"/>
              </a:ext>
            </a:extLst>
          </p:cNvPr>
          <p:cNvSpPr/>
          <p:nvPr/>
        </p:nvSpPr>
        <p:spPr>
          <a:xfrm>
            <a:off x="5035567" y="2896912"/>
            <a:ext cx="2054345" cy="10734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7ABCD0E-A17A-1EAB-E725-C8C470724ACF}"/>
              </a:ext>
            </a:extLst>
          </p:cNvPr>
          <p:cNvSpPr/>
          <p:nvPr/>
        </p:nvSpPr>
        <p:spPr>
          <a:xfrm>
            <a:off x="2737280" y="2896912"/>
            <a:ext cx="2054345" cy="10734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7CA1B38-4E16-7482-BDC5-1750679FFCC0}"/>
              </a:ext>
            </a:extLst>
          </p:cNvPr>
          <p:cNvSpPr/>
          <p:nvPr/>
        </p:nvSpPr>
        <p:spPr>
          <a:xfrm>
            <a:off x="410559" y="2886317"/>
            <a:ext cx="2054345" cy="10734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BD864-CF25-1969-E9FA-2C197C21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A8A55B-67BA-2755-ACE1-38630A59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21" y="-1628"/>
            <a:ext cx="10515600" cy="1325563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Resources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FE5D54-4253-6ABA-5F4E-BB743E089AE6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66CB1-2BE8-4684-4D71-C74CF315D680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685900-FA54-4E8B-2128-4722926834C9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B9E3D76-306D-61B8-4860-CE48B81DED51}"/>
              </a:ext>
            </a:extLst>
          </p:cNvPr>
          <p:cNvSpPr/>
          <p:nvPr/>
        </p:nvSpPr>
        <p:spPr>
          <a:xfrm>
            <a:off x="410559" y="2740543"/>
            <a:ext cx="1936041" cy="10734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PostgreSQL for Data Storage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27B395D-CB21-D706-CB3D-D97A41375427}"/>
              </a:ext>
            </a:extLst>
          </p:cNvPr>
          <p:cNvSpPr/>
          <p:nvPr/>
        </p:nvSpPr>
        <p:spPr>
          <a:xfrm>
            <a:off x="2723063" y="2740543"/>
            <a:ext cx="1936041" cy="10734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SQL querying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0BFDE54-A4CD-2646-EAC4-3769104555C8}"/>
              </a:ext>
            </a:extLst>
          </p:cNvPr>
          <p:cNvSpPr/>
          <p:nvPr/>
        </p:nvSpPr>
        <p:spPr>
          <a:xfrm>
            <a:off x="5035567" y="2740543"/>
            <a:ext cx="1936041" cy="10734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SQL for Data Analysis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DCE289-5A59-39FC-C99A-E724A23AA7BC}"/>
              </a:ext>
            </a:extLst>
          </p:cNvPr>
          <p:cNvSpPr/>
          <p:nvPr/>
        </p:nvSpPr>
        <p:spPr>
          <a:xfrm>
            <a:off x="7348071" y="2740543"/>
            <a:ext cx="1936041" cy="10734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ERD and Data Dictionary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E5B7445-1D80-F1FD-D4D8-56A0A417EC7D}"/>
              </a:ext>
            </a:extLst>
          </p:cNvPr>
          <p:cNvSpPr/>
          <p:nvPr/>
        </p:nvSpPr>
        <p:spPr>
          <a:xfrm>
            <a:off x="9660575" y="2740543"/>
            <a:ext cx="1936041" cy="10734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Tableau Visualisations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0B865AA-70CE-8D94-B8E5-CD51E9B53AC1}"/>
              </a:ext>
            </a:extLst>
          </p:cNvPr>
          <p:cNvSpPr/>
          <p:nvPr/>
        </p:nvSpPr>
        <p:spPr>
          <a:xfrm>
            <a:off x="2346600" y="3005586"/>
            <a:ext cx="465050" cy="6626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FC4091E4-D8B7-3ABC-84B8-4DD4E22A4F65}"/>
              </a:ext>
            </a:extLst>
          </p:cNvPr>
          <p:cNvSpPr/>
          <p:nvPr/>
        </p:nvSpPr>
        <p:spPr>
          <a:xfrm>
            <a:off x="4673321" y="3005586"/>
            <a:ext cx="465050" cy="6626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10692AE-0AC5-9539-C708-D3DD28DE29EE}"/>
              </a:ext>
            </a:extLst>
          </p:cNvPr>
          <p:cNvSpPr/>
          <p:nvPr/>
        </p:nvSpPr>
        <p:spPr>
          <a:xfrm>
            <a:off x="6965141" y="3005586"/>
            <a:ext cx="465050" cy="6626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2940CF95-6C11-FD4A-430A-C74302449BF1}"/>
              </a:ext>
            </a:extLst>
          </p:cNvPr>
          <p:cNvSpPr/>
          <p:nvPr/>
        </p:nvSpPr>
        <p:spPr>
          <a:xfrm>
            <a:off x="9284112" y="3005586"/>
            <a:ext cx="465050" cy="6626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D91CD3-B37D-6866-79E1-86CC2255F136}"/>
              </a:ext>
            </a:extLst>
          </p:cNvPr>
          <p:cNvCxnSpPr/>
          <p:nvPr/>
        </p:nvCxnSpPr>
        <p:spPr>
          <a:xfrm>
            <a:off x="838200" y="99391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92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93763-C000-FC53-752F-DA7670D6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95B63F-8873-8D28-ADD9-B147C8B2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4"/>
            <a:ext cx="10736766" cy="1325563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Key Questions Driving the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Rockbuster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Strategy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35CF4-D9A5-618A-8FBC-42FC36329AAC}"/>
              </a:ext>
            </a:extLst>
          </p:cNvPr>
          <p:cNvSpPr txBox="1"/>
          <p:nvPr/>
        </p:nvSpPr>
        <p:spPr>
          <a:xfrm>
            <a:off x="2646018" y="1995880"/>
            <a:ext cx="8229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200" dirty="0"/>
              <a:t>🎬 What Are the Most/Least Popular Movies? </a:t>
            </a:r>
          </a:p>
          <a:p>
            <a:pPr>
              <a:buNone/>
            </a:pPr>
            <a:br>
              <a:rPr lang="en-GB" sz="2200" dirty="0"/>
            </a:br>
            <a:r>
              <a:rPr lang="en-GB" sz="2200" dirty="0"/>
              <a:t>📊 Statistically, What Do Our Movies Look Like?</a:t>
            </a:r>
          </a:p>
          <a:p>
            <a:pPr>
              <a:buNone/>
            </a:pPr>
            <a:endParaRPr lang="en-GB" sz="2200" dirty="0"/>
          </a:p>
          <a:p>
            <a:pPr>
              <a:buNone/>
            </a:pPr>
            <a:r>
              <a:rPr lang="en-GB" sz="2200" dirty="0"/>
              <a:t>🌍 Where in the World Are Our Customers?</a:t>
            </a:r>
          </a:p>
          <a:p>
            <a:br>
              <a:rPr lang="en-GB" sz="2200" dirty="0"/>
            </a:br>
            <a:r>
              <a:rPr lang="en-GB" sz="2200" dirty="0"/>
              <a:t>🗺️ Does Geography Impact Customer Sales?</a:t>
            </a:r>
          </a:p>
          <a:p>
            <a:pPr>
              <a:buNone/>
            </a:pPr>
            <a:endParaRPr lang="en-GB" sz="2200" dirty="0"/>
          </a:p>
          <a:p>
            <a:pPr>
              <a:buNone/>
            </a:pPr>
            <a:r>
              <a:rPr lang="en-GB" sz="2200" dirty="0"/>
              <a:t>💸 Who Are Our Most Valuable Patrons?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9D2F169-7B7F-9A10-5240-C04F9540F0D4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15F18A-FC71-5F29-466D-660378463DC8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D502BD-0DAA-21A9-CAC7-0463B971F64F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  <p:sp>
        <p:nvSpPr>
          <p:cNvPr id="11" name="Pentagon 10">
            <a:extLst>
              <a:ext uri="{FF2B5EF4-FFF2-40B4-BE49-F238E27FC236}">
                <a16:creationId xmlns:a16="http://schemas.microsoft.com/office/drawing/2014/main" id="{C891C70F-AEA0-F2EF-9CD0-76EF2DE9C6E0}"/>
              </a:ext>
            </a:extLst>
          </p:cNvPr>
          <p:cNvSpPr/>
          <p:nvPr/>
        </p:nvSpPr>
        <p:spPr>
          <a:xfrm>
            <a:off x="987281" y="1995880"/>
            <a:ext cx="1064601" cy="357809"/>
          </a:xfrm>
          <a:prstGeom prst="homePlate">
            <a:avLst/>
          </a:prstGeom>
          <a:gradFill flip="none" rotWithShape="1">
            <a:gsLst>
              <a:gs pos="5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40CA666-1B3B-643D-C9D3-A0379F25E2E4}"/>
              </a:ext>
            </a:extLst>
          </p:cNvPr>
          <p:cNvSpPr/>
          <p:nvPr/>
        </p:nvSpPr>
        <p:spPr>
          <a:xfrm>
            <a:off x="987279" y="2694309"/>
            <a:ext cx="1064601" cy="357809"/>
          </a:xfrm>
          <a:prstGeom prst="homePlate">
            <a:avLst/>
          </a:prstGeom>
          <a:gradFill flip="none" rotWithShape="1">
            <a:gsLst>
              <a:gs pos="5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B54DB752-FBAF-CA50-7FAE-21675A3571E4}"/>
              </a:ext>
            </a:extLst>
          </p:cNvPr>
          <p:cNvSpPr/>
          <p:nvPr/>
        </p:nvSpPr>
        <p:spPr>
          <a:xfrm>
            <a:off x="987279" y="3362465"/>
            <a:ext cx="1064601" cy="357809"/>
          </a:xfrm>
          <a:prstGeom prst="homePlate">
            <a:avLst/>
          </a:prstGeom>
          <a:gradFill flip="none" rotWithShape="1">
            <a:gsLst>
              <a:gs pos="5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BF2DCFB4-B5BC-48C5-690B-582F9768CD6C}"/>
              </a:ext>
            </a:extLst>
          </p:cNvPr>
          <p:cNvSpPr/>
          <p:nvPr/>
        </p:nvSpPr>
        <p:spPr>
          <a:xfrm>
            <a:off x="987279" y="4030621"/>
            <a:ext cx="1064601" cy="357809"/>
          </a:xfrm>
          <a:prstGeom prst="homePlate">
            <a:avLst/>
          </a:prstGeom>
          <a:gradFill flip="none" rotWithShape="1">
            <a:gsLst>
              <a:gs pos="5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A57ECD81-53D9-5FE4-D27C-99819390CE08}"/>
              </a:ext>
            </a:extLst>
          </p:cNvPr>
          <p:cNvSpPr/>
          <p:nvPr/>
        </p:nvSpPr>
        <p:spPr>
          <a:xfrm>
            <a:off x="987279" y="4703081"/>
            <a:ext cx="1064601" cy="357809"/>
          </a:xfrm>
          <a:prstGeom prst="homePlate">
            <a:avLst/>
          </a:prstGeom>
          <a:gradFill flip="none" rotWithShape="1">
            <a:gsLst>
              <a:gs pos="5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BEAEC3-F3AF-8E56-B05C-B2E38FA32237}"/>
              </a:ext>
            </a:extLst>
          </p:cNvPr>
          <p:cNvCxnSpPr/>
          <p:nvPr/>
        </p:nvCxnSpPr>
        <p:spPr>
          <a:xfrm>
            <a:off x="838200" y="99391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8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55147-FE88-1A6C-3BE2-996FCB0F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840C27-03C3-CE6E-BE7F-FAF2A034802D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24B273-0718-3F49-2674-C0D4C748EA71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22FDFF-81D1-5535-B0CC-60A30DC82A49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2B603EBE-8E2D-9F51-B195-C2F59CA31B72}"/>
              </a:ext>
            </a:extLst>
          </p:cNvPr>
          <p:cNvSpPr txBox="1">
            <a:spLocks/>
          </p:cNvSpPr>
          <p:nvPr/>
        </p:nvSpPr>
        <p:spPr>
          <a:xfrm>
            <a:off x="784921" y="-1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/>
              <a:t>Which Are the Most/Least Popular Movies?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724B30-3D86-06F6-E610-5FA08A587906}"/>
              </a:ext>
            </a:extLst>
          </p:cNvPr>
          <p:cNvCxnSpPr/>
          <p:nvPr/>
        </p:nvCxnSpPr>
        <p:spPr>
          <a:xfrm>
            <a:off x="891479" y="1036784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E6172C-FF0C-B90A-21D2-8FD725BBA9AF}"/>
              </a:ext>
            </a:extLst>
          </p:cNvPr>
          <p:cNvGrpSpPr/>
          <p:nvPr/>
        </p:nvGrpSpPr>
        <p:grpSpPr>
          <a:xfrm>
            <a:off x="6411000" y="1382952"/>
            <a:ext cx="4401024" cy="3229200"/>
            <a:chOff x="6040897" y="1856019"/>
            <a:chExt cx="4401024" cy="3229200"/>
          </a:xfrm>
        </p:grpSpPr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B06BAA05-2891-C8B6-9E72-5D2B93622CE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6759366"/>
                </p:ext>
              </p:extLst>
            </p:nvPr>
          </p:nvGraphicFramePr>
          <p:xfrm>
            <a:off x="6042721" y="1856019"/>
            <a:ext cx="4399200" cy="3229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F6B0077-425E-0747-A233-EE279717A990}"/>
                </a:ext>
              </a:extLst>
            </p:cNvPr>
            <p:cNvSpPr/>
            <p:nvPr/>
          </p:nvSpPr>
          <p:spPr>
            <a:xfrm>
              <a:off x="6040897" y="4651742"/>
              <a:ext cx="4399200" cy="306000"/>
            </a:xfrm>
            <a:prstGeom prst="roundRect">
              <a:avLst/>
            </a:prstGeom>
            <a:noFill/>
            <a:ln w="1016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EDC649-7D80-995B-D4DA-001621779B62}"/>
              </a:ext>
            </a:extLst>
          </p:cNvPr>
          <p:cNvGrpSpPr/>
          <p:nvPr/>
        </p:nvGrpSpPr>
        <p:grpSpPr>
          <a:xfrm>
            <a:off x="1330347" y="4772320"/>
            <a:ext cx="4450654" cy="1229144"/>
            <a:chOff x="2747935" y="3574463"/>
            <a:chExt cx="5078384" cy="122914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AF23705-52EC-968E-921E-497708670C4A}"/>
                </a:ext>
              </a:extLst>
            </p:cNvPr>
            <p:cNvGrpSpPr/>
            <p:nvPr/>
          </p:nvGrpSpPr>
          <p:grpSpPr>
            <a:xfrm>
              <a:off x="2747935" y="3574463"/>
              <a:ext cx="5078384" cy="1229144"/>
              <a:chOff x="466962" y="4025775"/>
              <a:chExt cx="5078384" cy="1229144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F3DA4B78-5275-5303-9641-44C9923E31C0}"/>
                  </a:ext>
                </a:extLst>
              </p:cNvPr>
              <p:cNvSpPr/>
              <p:nvPr/>
            </p:nvSpPr>
            <p:spPr>
              <a:xfrm>
                <a:off x="619362" y="4178175"/>
                <a:ext cx="4925984" cy="107674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FFB5AB94-9DAB-CB51-6716-F21D5C9B6417}"/>
                  </a:ext>
                </a:extLst>
              </p:cNvPr>
              <p:cNvSpPr/>
              <p:nvPr/>
            </p:nvSpPr>
            <p:spPr>
              <a:xfrm>
                <a:off x="466962" y="4025775"/>
                <a:ext cx="4925984" cy="107674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69701C-31E7-C1D1-1169-F7A2EE273692}"/>
                  </a:ext>
                </a:extLst>
              </p:cNvPr>
              <p:cNvSpPr txBox="1"/>
              <p:nvPr/>
            </p:nvSpPr>
            <p:spPr>
              <a:xfrm>
                <a:off x="745583" y="4196621"/>
                <a:ext cx="4363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59E15F-86B3-2801-3858-41D0D770AF1A}"/>
                </a:ext>
              </a:extLst>
            </p:cNvPr>
            <p:cNvSpPr txBox="1"/>
            <p:nvPr/>
          </p:nvSpPr>
          <p:spPr>
            <a:xfrm>
              <a:off x="2963445" y="3726862"/>
              <a:ext cx="44894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 i="0" u="none" strike="noStrike" dirty="0">
                  <a:solidFill>
                    <a:srgbClr val="000000"/>
                  </a:solidFill>
                  <a:effectLst/>
                </a:rPr>
                <a:t>Only 3% of revenue in 2006 comes from the top 10 titles — revenue is broadly distributed, not blockbuster-led.</a:t>
              </a:r>
              <a:endParaRPr lang="en-GB" sz="16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0552A6B-367E-05FD-95BA-EF0A56B69F3A}"/>
              </a:ext>
            </a:extLst>
          </p:cNvPr>
          <p:cNvGrpSpPr/>
          <p:nvPr/>
        </p:nvGrpSpPr>
        <p:grpSpPr>
          <a:xfrm>
            <a:off x="6385273" y="4772320"/>
            <a:ext cx="4450654" cy="1229144"/>
            <a:chOff x="2747935" y="3574463"/>
            <a:chExt cx="5078384" cy="122914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A122A9-EE5E-DB79-1BBD-E909008255CE}"/>
                </a:ext>
              </a:extLst>
            </p:cNvPr>
            <p:cNvGrpSpPr/>
            <p:nvPr/>
          </p:nvGrpSpPr>
          <p:grpSpPr>
            <a:xfrm>
              <a:off x="2747935" y="3574463"/>
              <a:ext cx="5078384" cy="1229144"/>
              <a:chOff x="466962" y="4025775"/>
              <a:chExt cx="5078384" cy="1229144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4E07F5C1-8D5F-A6BB-87A6-27743072E6A2}"/>
                  </a:ext>
                </a:extLst>
              </p:cNvPr>
              <p:cNvSpPr/>
              <p:nvPr/>
            </p:nvSpPr>
            <p:spPr>
              <a:xfrm>
                <a:off x="619362" y="4178175"/>
                <a:ext cx="4925984" cy="107674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599762A-7BEE-DB2D-0FD0-D89C7025AAC5}"/>
                  </a:ext>
                </a:extLst>
              </p:cNvPr>
              <p:cNvSpPr/>
              <p:nvPr/>
            </p:nvSpPr>
            <p:spPr>
              <a:xfrm>
                <a:off x="466962" y="4025775"/>
                <a:ext cx="4925984" cy="107674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C84A71-1FD6-8BE9-433E-DC1FA1A54F23}"/>
                  </a:ext>
                </a:extLst>
              </p:cNvPr>
              <p:cNvSpPr txBox="1"/>
              <p:nvPr/>
            </p:nvSpPr>
            <p:spPr>
              <a:xfrm>
                <a:off x="745583" y="4196621"/>
                <a:ext cx="4363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066B8A-7F18-F9D9-BD0F-7BA4B71EFF2B}"/>
                </a:ext>
              </a:extLst>
            </p:cNvPr>
            <p:cNvSpPr txBox="1"/>
            <p:nvPr/>
          </p:nvSpPr>
          <p:spPr>
            <a:xfrm>
              <a:off x="3042423" y="3850245"/>
              <a:ext cx="44894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 i="0" u="none" strike="noStrike" dirty="0">
                  <a:solidFill>
                    <a:srgbClr val="000000"/>
                  </a:solidFill>
                  <a:effectLst/>
                </a:rPr>
                <a:t>Top vs. bottom earners reveal clear value drivers and underperformers in 2006.</a:t>
              </a:r>
              <a:endParaRPr lang="en-GB" sz="1600" dirty="0"/>
            </a:p>
          </p:txBody>
        </p:sp>
      </p:grp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4561C09-8F26-990D-2C19-AD14B9F43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229067"/>
              </p:ext>
            </p:extLst>
          </p:nvPr>
        </p:nvGraphicFramePr>
        <p:xfrm>
          <a:off x="1145123" y="1376616"/>
          <a:ext cx="4399200" cy="32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0A6799D-0541-364A-8A0D-FA75538B67BC}"/>
              </a:ext>
            </a:extLst>
          </p:cNvPr>
          <p:cNvSpPr/>
          <p:nvPr/>
        </p:nvSpPr>
        <p:spPr>
          <a:xfrm>
            <a:off x="1145123" y="1512332"/>
            <a:ext cx="4502316" cy="306064"/>
          </a:xfrm>
          <a:prstGeom prst="roundRect">
            <a:avLst/>
          </a:prstGeom>
          <a:noFill/>
          <a:ln w="1016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345627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2D1B6-2E2D-4940-E99D-AC8BA962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FCD9C81-EDB3-4B76-6B64-F3435494D80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12960-6E85-460F-B6E3-5B82CB31AF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66E4D5-9441-C99F-7456-C293A02C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4400" dirty="0"/>
              <a:t>Statistically, What Do Our Movies Look Like?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AEF96D-22D5-A4EE-5869-BE704BAD413E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66790D-880A-FFAB-3FFE-E9329CD78217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000AA5-3580-D050-95B3-819F503DED94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51E1F2-C1B2-FF86-72A2-717AC7322CA4}"/>
              </a:ext>
            </a:extLst>
          </p:cNvPr>
          <p:cNvCxnSpPr/>
          <p:nvPr/>
        </p:nvCxnSpPr>
        <p:spPr>
          <a:xfrm>
            <a:off x="838200" y="99391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white text with black text&#10;&#10;AI-generated content may be incorrect.">
            <a:extLst>
              <a:ext uri="{FF2B5EF4-FFF2-40B4-BE49-F238E27FC236}">
                <a16:creationId xmlns:a16="http://schemas.microsoft.com/office/drawing/2014/main" id="{D9419156-F55C-B3CE-96EA-C80D8D7EE6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588" r="39196"/>
          <a:stretch/>
        </p:blipFill>
        <p:spPr>
          <a:xfrm>
            <a:off x="593033" y="1587717"/>
            <a:ext cx="4925984" cy="2109643"/>
          </a:xfrm>
          <a:prstGeom prst="rect">
            <a:avLst/>
          </a:prstGeom>
        </p:spPr>
      </p:pic>
      <p:pic>
        <p:nvPicPr>
          <p:cNvPr id="22" name="Picture 21" descr="A graph with orange bars&#10;&#10;AI-generated content may be incorrect.">
            <a:extLst>
              <a:ext uri="{FF2B5EF4-FFF2-40B4-BE49-F238E27FC236}">
                <a16:creationId xmlns:a16="http://schemas.microsoft.com/office/drawing/2014/main" id="{DC35ECCA-60D3-72AA-2E6F-52F30E2BB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984" y="1325563"/>
            <a:ext cx="4143825" cy="485153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8F91893-F6A5-A2C4-004C-D237E97790B1}"/>
              </a:ext>
            </a:extLst>
          </p:cNvPr>
          <p:cNvGrpSpPr/>
          <p:nvPr/>
        </p:nvGrpSpPr>
        <p:grpSpPr>
          <a:xfrm>
            <a:off x="466962" y="4025774"/>
            <a:ext cx="5078384" cy="1630363"/>
            <a:chOff x="466962" y="4025774"/>
            <a:chExt cx="5078384" cy="1630363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DA32FE1-5524-8E49-A13F-740E6D76B86E}"/>
                </a:ext>
              </a:extLst>
            </p:cNvPr>
            <p:cNvSpPr/>
            <p:nvPr/>
          </p:nvSpPr>
          <p:spPr>
            <a:xfrm>
              <a:off x="619362" y="4178174"/>
              <a:ext cx="4925984" cy="147796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2F79868-B294-DF67-0823-D3DAE780C986}"/>
                </a:ext>
              </a:extLst>
            </p:cNvPr>
            <p:cNvSpPr/>
            <p:nvPr/>
          </p:nvSpPr>
          <p:spPr>
            <a:xfrm>
              <a:off x="466962" y="4025774"/>
              <a:ext cx="4925984" cy="147796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8A8DB8C-E163-595B-EDF0-34BCF20D6EEF}"/>
                </a:ext>
              </a:extLst>
            </p:cNvPr>
            <p:cNvSpPr txBox="1"/>
            <p:nvPr/>
          </p:nvSpPr>
          <p:spPr>
            <a:xfrm>
              <a:off x="745583" y="4171221"/>
              <a:ext cx="462088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1000"/>
                </a:spcBef>
                <a:spcAft>
                  <a:spcPts val="1000"/>
                </a:spcAft>
              </a:pPr>
              <a:r>
                <a:rPr lang="en-GB" b="0" i="0" u="none" strike="noStrike" dirty="0">
                  <a:solidFill>
                    <a:srgbClr val="000000"/>
                  </a:solidFill>
                  <a:effectLst/>
                </a:rPr>
                <a:t>With most rentals lasting 5 days, rental rates averaging $3, and a</a:t>
              </a:r>
              <a:r>
                <a:rPr lang="en-GB" i="0" u="none" strike="noStrike" dirty="0">
                  <a:solidFill>
                    <a:srgbClr val="000000"/>
                  </a:solidFill>
                  <a:effectLst/>
                </a:rPr>
                <a:t> $20 replacement cost,</a:t>
              </a:r>
              <a:r>
                <a:rPr lang="en-GB" b="0" i="0" u="none" strike="noStrike" dirty="0">
                  <a:solidFill>
                    <a:srgbClr val="000000"/>
                  </a:solidFill>
                  <a:effectLst/>
                </a:rPr>
                <a:t> there’s room to explore pricing tiers and loss-prevention strategies.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7835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C79FD-16EC-9812-5E89-23A9C98C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59C930-459F-93D7-CE84-DA053842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4400" dirty="0"/>
              <a:t>Where in the World Are Our Customers?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13CAEE6-DBC2-032A-9183-C859AD2DE764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9EE45E-B876-A718-339F-9639FC88682E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046378-3BD6-8EA6-0CBD-619F18BFDAA0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710F1-E92A-FBB1-E2EB-8FFDF2E1A0FB}"/>
              </a:ext>
            </a:extLst>
          </p:cNvPr>
          <p:cNvCxnSpPr/>
          <p:nvPr/>
        </p:nvCxnSpPr>
        <p:spPr>
          <a:xfrm>
            <a:off x="838200" y="99391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graph of orange bars with white text&#10;&#10;AI-generated content may be incorrect.">
            <a:extLst>
              <a:ext uri="{FF2B5EF4-FFF2-40B4-BE49-F238E27FC236}">
                <a16:creationId xmlns:a16="http://schemas.microsoft.com/office/drawing/2014/main" id="{DE1B727A-FC47-9D90-9BAA-2B4367EB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37" y="2228917"/>
            <a:ext cx="5059910" cy="3463505"/>
          </a:xfrm>
          <a:prstGeom prst="rect">
            <a:avLst/>
          </a:prstGeom>
        </p:spPr>
      </p:pic>
      <p:pic>
        <p:nvPicPr>
          <p:cNvPr id="27" name="Picture 26" descr="A map of the world with orange dots&#10;&#10;AI-generated content may be incorrect.">
            <a:extLst>
              <a:ext uri="{FF2B5EF4-FFF2-40B4-BE49-F238E27FC236}">
                <a16:creationId xmlns:a16="http://schemas.microsoft.com/office/drawing/2014/main" id="{B83A3BC8-04DF-1A3C-163E-A0155E061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1121344"/>
            <a:ext cx="5629219" cy="3367789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699F7298-6C86-2B28-2939-87C8A078D679}"/>
              </a:ext>
            </a:extLst>
          </p:cNvPr>
          <p:cNvGrpSpPr/>
          <p:nvPr/>
        </p:nvGrpSpPr>
        <p:grpSpPr>
          <a:xfrm>
            <a:off x="6275416" y="4586797"/>
            <a:ext cx="5078384" cy="1630363"/>
            <a:chOff x="466962" y="4025774"/>
            <a:chExt cx="5078384" cy="1630363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27E757DC-6807-F087-DC3D-7B73E481C0E1}"/>
                </a:ext>
              </a:extLst>
            </p:cNvPr>
            <p:cNvSpPr/>
            <p:nvPr/>
          </p:nvSpPr>
          <p:spPr>
            <a:xfrm>
              <a:off x="619362" y="4178174"/>
              <a:ext cx="4925984" cy="147796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9E4D17C-46A8-9159-A687-D14BDF120D26}"/>
                </a:ext>
              </a:extLst>
            </p:cNvPr>
            <p:cNvSpPr/>
            <p:nvPr/>
          </p:nvSpPr>
          <p:spPr>
            <a:xfrm>
              <a:off x="466962" y="4025774"/>
              <a:ext cx="4925984" cy="147796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E2EA1B6-E1B9-875F-FCE3-5C4147613212}"/>
                </a:ext>
              </a:extLst>
            </p:cNvPr>
            <p:cNvSpPr txBox="1"/>
            <p:nvPr/>
          </p:nvSpPr>
          <p:spPr>
            <a:xfrm>
              <a:off x="745583" y="4171221"/>
              <a:ext cx="462088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0" i="0" u="none" strike="noStrike" dirty="0" err="1">
                  <a:solidFill>
                    <a:srgbClr val="000000"/>
                  </a:solidFill>
                  <a:effectLst/>
                  <a:latin typeface="-webkit-standard"/>
                </a:rPr>
                <a:t>Rockbuster</a:t>
              </a:r>
              <a:r>
                <a:rPr lang="en-GB" b="0" i="0" u="none" strike="noStrike" dirty="0">
                  <a:solidFill>
                    <a:srgbClr val="000000"/>
                  </a:solidFill>
                  <a:effectLst/>
                  <a:latin typeface="-webkit-standard"/>
                </a:rPr>
                <a:t> Stealth operates globally, but revenue is concentrated among just 10 key markets, namely India, </a:t>
              </a:r>
              <a:r>
                <a:rPr lang="en-GB" dirty="0">
                  <a:solidFill>
                    <a:srgbClr val="000000"/>
                  </a:solidFill>
                  <a:latin typeface="-webkit-standard"/>
                </a:rPr>
                <a:t>C</a:t>
              </a:r>
              <a:r>
                <a:rPr lang="en-GB" b="0" i="0" u="none" strike="noStrike" dirty="0">
                  <a:solidFill>
                    <a:srgbClr val="000000"/>
                  </a:solidFill>
                  <a:effectLst/>
                  <a:latin typeface="-webkit-standard"/>
                </a:rPr>
                <a:t>hina, and the United States.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8909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3723</TotalTime>
  <Words>748</Words>
  <Application>Microsoft Macintosh PowerPoint</Application>
  <PresentationFormat>Widescreen</PresentationFormat>
  <Paragraphs>176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-webkit-standard</vt:lpstr>
      <vt:lpstr>Aptos</vt:lpstr>
      <vt:lpstr>Aptos Display</vt:lpstr>
      <vt:lpstr>Arial</vt:lpstr>
      <vt:lpstr>Courier New</vt:lpstr>
      <vt:lpstr>Wingdings</vt:lpstr>
      <vt:lpstr>Office Theme</vt:lpstr>
      <vt:lpstr>PowerPoint Presentation</vt:lpstr>
      <vt:lpstr>Contents</vt:lpstr>
      <vt:lpstr>Overview</vt:lpstr>
      <vt:lpstr>Rockbuster Rewinds... to Fast-Forward!</vt:lpstr>
      <vt:lpstr>Resources</vt:lpstr>
      <vt:lpstr>Key Questions Driving the Rockbuster Strategy</vt:lpstr>
      <vt:lpstr>PowerPoint Presentation</vt:lpstr>
      <vt:lpstr>Statistically, What Do Our Movies Look Like?</vt:lpstr>
      <vt:lpstr>Where in the World Are Our Customers?</vt:lpstr>
      <vt:lpstr>Where Do Customers Have the Highest Average Sales Number?</vt:lpstr>
      <vt:lpstr>Who Are Our Most Valuable Patrons?</vt:lpstr>
      <vt:lpstr>Summary</vt:lpstr>
      <vt:lpstr>Recommendations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Yasemin Mustafa</dc:creator>
  <cp:lastModifiedBy>Yasemin Mustafa</cp:lastModifiedBy>
  <cp:revision>31</cp:revision>
  <dcterms:created xsi:type="dcterms:W3CDTF">2025-05-09T16:43:09Z</dcterms:created>
  <dcterms:modified xsi:type="dcterms:W3CDTF">2025-06-11T21:06:03Z</dcterms:modified>
</cp:coreProperties>
</file>