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4" r:id="rId6"/>
    <p:sldId id="259" r:id="rId7"/>
    <p:sldId id="282" r:id="rId8"/>
    <p:sldId id="268" r:id="rId9"/>
    <p:sldId id="283" r:id="rId10"/>
    <p:sldId id="278" r:id="rId11"/>
    <p:sldId id="273" r:id="rId12"/>
    <p:sldId id="261" r:id="rId13"/>
    <p:sldId id="285" r:id="rId14"/>
    <p:sldId id="286" r:id="rId15"/>
    <p:sldId id="28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51">
          <p15:clr>
            <a:srgbClr val="A4A3A4"/>
          </p15:clr>
        </p15:guide>
        <p15:guide id="4" pos="712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2866" autoAdjust="0"/>
  </p:normalViewPr>
  <p:slideViewPr>
    <p:cSldViewPr snapToGrid="0">
      <p:cViewPr varScale="1">
        <p:scale>
          <a:sx n="86" d="100"/>
          <a:sy n="86" d="100"/>
        </p:scale>
        <p:origin x="667" y="62"/>
      </p:cViewPr>
      <p:guideLst>
        <p:guide orient="horz" pos="2160"/>
        <p:guide pos="3840"/>
        <p:guide pos="551"/>
        <p:guide pos="7129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-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3T21:13:14.49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CA76-B799-4CDE-9068-35594054F5E9}" type="datetimeFigureOut">
              <a:rPr lang="zh-CN" altLang="en-US" smtClean="0"/>
              <a:pPr/>
              <a:t>2022/1/23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2012-16E0-4556-8392-F42A35F3BE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9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332396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3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6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1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30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44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6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352951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5244-8474-43F7-83A3-B98FF2C18C2B}" type="datetimeFigureOut">
              <a:rPr lang="zh-CN" altLang="en-US" smtClean="0"/>
              <a:pPr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6.jpe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stats.gov.cn/" TargetMode="Externa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5.jpeg"/><Relationship Id="rId5" Type="http://schemas.openxmlformats.org/officeDocument/2006/relationships/tags" Target="../tags/tag35.xml"/><Relationship Id="rId10" Type="http://schemas.openxmlformats.org/officeDocument/2006/relationships/image" Target="../media/image4.jpeg"/><Relationship Id="rId4" Type="http://schemas.openxmlformats.org/officeDocument/2006/relationships/tags" Target="../tags/tag34.xml"/><Relationship Id="rId9" Type="http://schemas.openxmlformats.org/officeDocument/2006/relationships/hyperlink" Target="https://mp.weixin.qq.com/s/Bi_m1UCn89mhBd5yJovPC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hyperlink" Target="file:///E:\BaiduNetdiskDownload\&#32654;&#36187;&#35838;&#20214;\&#31532;&#20845;&#35838;&#26102;&#24863;&#30693;&#26426;%20(1).pptx" TargetMode="Externa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4.xml"/><Relationship Id="rId17" Type="http://schemas.openxmlformats.org/officeDocument/2006/relationships/hyperlink" Target="file:///E:\BaiduNetdiskDownload\&#32654;&#36187;&#35838;&#20214;\&#28784;&#33394;&#20851;&#32852;&#20998;&#26512;&#19982;&#28784;&#33394;&#32508;&#21512;&#35780;&#20215;(2).pptx" TargetMode="External"/><Relationship Id="rId2" Type="http://schemas.openxmlformats.org/officeDocument/2006/relationships/tags" Target="../tags/tag22.xml"/><Relationship Id="rId16" Type="http://schemas.openxmlformats.org/officeDocument/2006/relationships/hyperlink" Target="file:///E:\BaiduNetdiskDownload\&#32654;&#36187;&#35838;&#20214;\&#31532;&#20843;&#35838;&#26102;&#29109;&#26435;&#27861;%20(1).pptx" TargetMode="Externa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5" Type="http://schemas.openxmlformats.org/officeDocument/2006/relationships/hyperlink" Target="file:///E:\BaiduNetdiskDownload\&#32654;&#36187;&#35838;&#20214;\&#31532;&#19971;&#35838;&#26102;&#23618;&#27425;&#20998;&#26512;.pptx" TargetMode="Externa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hyperlink" Target="file:///E:\BaiduNetdiskDownload\&#32654;&#36187;&#35838;&#20214;\&#31532;&#20845;&#35838;&#26102;&#38543;&#26426;&#26862;&#26519;.pp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52652" y="2173931"/>
            <a:ext cx="8939348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82210" y="2938825"/>
            <a:ext cx="562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b="1" spc="300" dirty="0">
                <a:solidFill>
                  <a:schemeClr val="bg1"/>
                </a:solidFill>
              </a:rPr>
              <a:t>美赛第一次组会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26276" y="4338798"/>
            <a:ext cx="326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队员：张昌昊 王涵祺 聂睿</a:t>
            </a:r>
            <a:endParaRPr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51" y="2662728"/>
            <a:ext cx="1399822" cy="1399822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数据检索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1314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0" y="2842081"/>
            <a:ext cx="12154178" cy="1961793"/>
            <a:chOff x="0" y="2800962"/>
            <a:chExt cx="12192000" cy="2343149"/>
          </a:xfrm>
        </p:grpSpPr>
        <p:sp>
          <p:nvSpPr>
            <p:cNvPr id="20" name="MH_Text_1"/>
            <p:cNvSpPr/>
            <p:nvPr>
              <p:custDataLst>
                <p:tags r:id="rId5"/>
              </p:custDataLst>
            </p:nvPr>
          </p:nvSpPr>
          <p:spPr>
            <a:xfrm>
              <a:off x="0" y="2800962"/>
              <a:ext cx="12192000" cy="21923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04000" tIns="108000" rIns="396000" anchor="ctr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1" name="MH_Other_1"/>
            <p:cNvSpPr/>
            <p:nvPr>
              <p:custDataLst>
                <p:tags r:id="rId6"/>
              </p:custDataLst>
            </p:nvPr>
          </p:nvSpPr>
          <p:spPr>
            <a:xfrm>
              <a:off x="0" y="5036161"/>
              <a:ext cx="12192000" cy="107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5" name="MH_Other_2"/>
          <p:cNvSpPr/>
          <p:nvPr>
            <p:custDataLst>
              <p:tags r:id="rId1"/>
            </p:custDataLst>
          </p:nvPr>
        </p:nvSpPr>
        <p:spPr>
          <a:xfrm>
            <a:off x="3985876" y="2356462"/>
            <a:ext cx="434975" cy="434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MH_Other_3"/>
          <p:cNvSpPr/>
          <p:nvPr>
            <p:custDataLst>
              <p:tags r:id="rId2"/>
            </p:custDataLst>
          </p:nvPr>
        </p:nvSpPr>
        <p:spPr>
          <a:xfrm>
            <a:off x="4028738" y="5118712"/>
            <a:ext cx="436562" cy="434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MH_Other_4"/>
          <p:cNvSpPr/>
          <p:nvPr>
            <p:custDataLst>
              <p:tags r:id="rId3"/>
            </p:custDataLst>
          </p:nvPr>
        </p:nvSpPr>
        <p:spPr>
          <a:xfrm>
            <a:off x="2098339" y="3675673"/>
            <a:ext cx="363537" cy="363538"/>
          </a:xfrm>
          <a:prstGeom prst="ellipse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MH_SubTitle_1"/>
          <p:cNvSpPr txBox="1"/>
          <p:nvPr>
            <p:custDataLst>
              <p:tags r:id="rId4"/>
            </p:custDataLst>
          </p:nvPr>
        </p:nvSpPr>
        <p:spPr>
          <a:xfrm>
            <a:off x="5962620" y="2009048"/>
            <a:ext cx="4140017" cy="704446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>
              <a:defRPr/>
            </a:pPr>
            <a:r>
              <a:rPr lang="zh-CN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数据检索网站</a:t>
            </a:r>
          </a:p>
        </p:txBody>
      </p:sp>
      <p:sp>
        <p:nvSpPr>
          <p:cNvPr id="29" name="矩形 28"/>
          <p:cNvSpPr/>
          <p:nvPr/>
        </p:nvSpPr>
        <p:spPr>
          <a:xfrm>
            <a:off x="5962620" y="3216259"/>
            <a:ext cx="5443876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https://mp.weixin.qq.com/s/Bi_m1UCn89mhBd5yJovPCw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pic>
        <p:nvPicPr>
          <p:cNvPr id="34" name="图片 33" descr="http://pic21.nipic.com/20120614/6167852_232512083000_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 t="51297" r="53665" b="18545"/>
          <a:stretch>
            <a:fillRect/>
          </a:stretch>
        </p:blipFill>
        <p:spPr bwMode="auto">
          <a:xfrm>
            <a:off x="3841414" y="2835887"/>
            <a:ext cx="1741488" cy="1741488"/>
          </a:xfrm>
          <a:custGeom>
            <a:avLst/>
            <a:gdLst>
              <a:gd name="connsiteX0" fmla="*/ 870744 w 1741488"/>
              <a:gd name="connsiteY0" fmla="*/ 0 h 1741488"/>
              <a:gd name="connsiteX1" fmla="*/ 1741488 w 1741488"/>
              <a:gd name="connsiteY1" fmla="*/ 870744 h 1741488"/>
              <a:gd name="connsiteX2" fmla="*/ 870744 w 1741488"/>
              <a:gd name="connsiteY2" fmla="*/ 1741488 h 1741488"/>
              <a:gd name="connsiteX3" fmla="*/ 0 w 1741488"/>
              <a:gd name="connsiteY3" fmla="*/ 870744 h 1741488"/>
              <a:gd name="connsiteX4" fmla="*/ 870744 w 1741488"/>
              <a:gd name="connsiteY4" fmla="*/ 0 h 174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488" h="1741488">
                <a:moveTo>
                  <a:pt x="870744" y="0"/>
                </a:moveTo>
                <a:cubicBezTo>
                  <a:pt x="1351643" y="0"/>
                  <a:pt x="1741488" y="389845"/>
                  <a:pt x="1741488" y="870744"/>
                </a:cubicBezTo>
                <a:cubicBezTo>
                  <a:pt x="1741488" y="1351643"/>
                  <a:pt x="1351643" y="1741488"/>
                  <a:pt x="870744" y="1741488"/>
                </a:cubicBezTo>
                <a:cubicBezTo>
                  <a:pt x="389845" y="1741488"/>
                  <a:pt x="0" y="1351643"/>
                  <a:pt x="0" y="870744"/>
                </a:cubicBezTo>
                <a:cubicBezTo>
                  <a:pt x="0" y="389845"/>
                  <a:pt x="389845" y="0"/>
                  <a:pt x="870744" y="0"/>
                </a:cubicBezTo>
                <a:close/>
              </a:path>
            </a:pathLst>
          </a:custGeom>
          <a:noFill/>
          <a:effectLst>
            <a:outerShdw blurRad="1905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gimg2.baidu.com/image_search/src=http%3A%2F%2Fimg3.3454.com%2Fs%2F826448.jpg&amp;refer=http%3A%2F%2Fimg3.3454.com&amp;app=2002&amp;size=f9999,10000&amp;q=a80&amp;n=0&amp;g=0n&amp;fmt=jpeg?sec=1645447297&amp;t=977a3506426e780cf09b9e89aa0a66ae">
            <a:extLst>
              <a:ext uri="{FF2B5EF4-FFF2-40B4-BE49-F238E27FC236}">
                <a16:creationId xmlns:a16="http://schemas.microsoft.com/office/drawing/2014/main" id="{160427C3-BB4C-482D-A401-A5C82DD2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45" y="90060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7D1D66-45D0-4608-A887-E887556E86E5}"/>
              </a:ext>
            </a:extLst>
          </p:cNvPr>
          <p:cNvSpPr txBox="1"/>
          <p:nvPr/>
        </p:nvSpPr>
        <p:spPr>
          <a:xfrm>
            <a:off x="5898465" y="3991687"/>
            <a:ext cx="4776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http://www.stats.gov.cn/</a:t>
            </a:r>
            <a:endParaRPr lang="zh-CN" altLang="en-US" sz="1600" dirty="0"/>
          </a:p>
        </p:txBody>
      </p:sp>
      <p:pic>
        <p:nvPicPr>
          <p:cNvPr id="1030" name="Picture 6" descr="https://img1.baidu.com/it/u=3201338208,615854142&amp;fm=253&amp;fmt=auto&amp;app=138&amp;f=JPEG?w=436&amp;h=500">
            <a:extLst>
              <a:ext uri="{FF2B5EF4-FFF2-40B4-BE49-F238E27FC236}">
                <a16:creationId xmlns:a16="http://schemas.microsoft.com/office/drawing/2014/main" id="{B605AA0D-54B5-44DC-BFC3-216B081B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76" y="4330241"/>
            <a:ext cx="1661160" cy="160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28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5" grpId="0" animBg="1"/>
      <p:bldP spid="26" grpId="0" animBg="1"/>
      <p:bldP spid="27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231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Latex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340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3510" y="219693"/>
            <a:ext cx="297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MH_Other_1"/>
          <p:cNvSpPr/>
          <p:nvPr>
            <p:custDataLst>
              <p:tags r:id="rId1"/>
            </p:custDataLst>
          </p:nvPr>
        </p:nvSpPr>
        <p:spPr>
          <a:xfrm>
            <a:off x="7257405" y="2401341"/>
            <a:ext cx="992062" cy="1292485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1"/>
                </a:solidFill>
              </a:rPr>
              <a:t>B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 flipH="1">
            <a:off x="3942530" y="2401341"/>
            <a:ext cx="895800" cy="1292485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1"/>
                </a:solidFill>
              </a:rPr>
              <a:t>A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22" name="MH_Title_1"/>
          <p:cNvSpPr/>
          <p:nvPr>
            <p:custDataLst>
              <p:tags r:id="rId3"/>
            </p:custDataLst>
          </p:nvPr>
        </p:nvSpPr>
        <p:spPr>
          <a:xfrm>
            <a:off x="4838330" y="2080839"/>
            <a:ext cx="2419075" cy="19578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3200" b="1" spc="600" dirty="0">
                <a:solidFill>
                  <a:srgbClr val="FEFFFF"/>
                </a:solidFill>
                <a:latin typeface="+mn-ea"/>
              </a:rPr>
              <a:t>Latex</a:t>
            </a:r>
            <a:endParaRPr lang="zh-CN" altLang="en-US" sz="3200" b="1" spc="600" dirty="0">
              <a:solidFill>
                <a:srgbClr val="FEFFFF"/>
              </a:solidFill>
              <a:latin typeface="+mn-ea"/>
            </a:endParaRPr>
          </a:p>
        </p:txBody>
      </p:sp>
      <p:sp>
        <p:nvSpPr>
          <p:cNvPr id="23" name="MH_SubTitle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249468" y="2687664"/>
            <a:ext cx="3067820" cy="64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模板展示</a:t>
            </a:r>
          </a:p>
        </p:txBody>
      </p:sp>
      <p:sp>
        <p:nvSpPr>
          <p:cNvPr id="24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00151" y="2687664"/>
            <a:ext cx="2742380" cy="64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简介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7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0" grpId="0" animBg="1"/>
      <p:bldP spid="21" grpId="0" animBg="1"/>
      <p:bldP spid="22" grpId="0" animBg="1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4" y="2401763"/>
            <a:ext cx="34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35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下周学习计划与时间安排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9707247-5748-420C-B2B5-1B31213E75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23" y="0"/>
            <a:ext cx="10527953" cy="65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0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844C6ED0-148B-4AEA-A9FA-F33C2289A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5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89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52652" y="2173931"/>
            <a:ext cx="8939348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82210" y="2938825"/>
            <a:ext cx="562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b="1" spc="300" dirty="0">
                <a:solidFill>
                  <a:schemeClr val="bg1"/>
                </a:solidFill>
              </a:rPr>
              <a:t>组会结束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51" y="2662728"/>
            <a:ext cx="1399822" cy="13998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3C4F4E-21D6-4CAF-83C9-4FDE2F8DF22E}"/>
              </a:ext>
            </a:extLst>
          </p:cNvPr>
          <p:cNvSpPr/>
          <p:nvPr/>
        </p:nvSpPr>
        <p:spPr>
          <a:xfrm>
            <a:off x="6771948" y="439869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他日若遂凌云志，敢笑黄巢不丈夫</a:t>
            </a:r>
          </a:p>
        </p:txBody>
      </p:sp>
    </p:spTree>
    <p:extLst>
      <p:ext uri="{BB962C8B-B14F-4D97-AF65-F5344CB8AC3E}">
        <p14:creationId xmlns:p14="http://schemas.microsoft.com/office/powerpoint/2010/main" val="409417870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9279" y="585373"/>
            <a:ext cx="33671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3800" spc="300" dirty="0">
                <a:solidFill>
                  <a:schemeClr val="bg1"/>
                </a:solidFill>
              </a:rPr>
              <a:t>C</a:t>
            </a:r>
            <a:r>
              <a:rPr lang="en-US" altLang="zh-CN" sz="2400" spc="300" dirty="0">
                <a:solidFill>
                  <a:schemeClr val="bg1"/>
                </a:solidFill>
              </a:rPr>
              <a:t>ONTENTS</a:t>
            </a:r>
            <a:endParaRPr lang="zh-CN" altLang="en-US" sz="2400" spc="3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5471" y="921645"/>
            <a:ext cx="2231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600" b="1" spc="3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438248" y="1649887"/>
            <a:ext cx="720670" cy="642272"/>
            <a:chOff x="4438248" y="1649887"/>
            <a:chExt cx="720670" cy="642272"/>
          </a:xfrm>
        </p:grpSpPr>
        <p:sp>
          <p:nvSpPr>
            <p:cNvPr id="7" name="圆角矩形 6"/>
            <p:cNvSpPr/>
            <p:nvPr/>
          </p:nvSpPr>
          <p:spPr>
            <a:xfrm>
              <a:off x="4460144" y="1649887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38248" y="1739863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438248" y="2615110"/>
            <a:ext cx="720670" cy="642272"/>
            <a:chOff x="4438248" y="2615110"/>
            <a:chExt cx="720670" cy="642272"/>
          </a:xfrm>
        </p:grpSpPr>
        <p:sp>
          <p:nvSpPr>
            <p:cNvPr id="8" name="圆角矩形 7"/>
            <p:cNvSpPr/>
            <p:nvPr/>
          </p:nvSpPr>
          <p:spPr>
            <a:xfrm>
              <a:off x="4460144" y="261511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38248" y="2709794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38248" y="3580333"/>
            <a:ext cx="720670" cy="642272"/>
            <a:chOff x="4438248" y="3580333"/>
            <a:chExt cx="720670" cy="642272"/>
          </a:xfrm>
        </p:grpSpPr>
        <p:sp>
          <p:nvSpPr>
            <p:cNvPr id="9" name="圆角矩形 8"/>
            <p:cNvSpPr/>
            <p:nvPr/>
          </p:nvSpPr>
          <p:spPr>
            <a:xfrm>
              <a:off x="4460144" y="3580333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38248" y="367608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38248" y="4545556"/>
            <a:ext cx="720670" cy="642272"/>
            <a:chOff x="4438248" y="4545556"/>
            <a:chExt cx="720670" cy="642272"/>
          </a:xfrm>
        </p:grpSpPr>
        <p:sp>
          <p:nvSpPr>
            <p:cNvPr id="10" name="圆角矩形 9"/>
            <p:cNvSpPr/>
            <p:nvPr/>
          </p:nvSpPr>
          <p:spPr>
            <a:xfrm>
              <a:off x="4460144" y="4545556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38248" y="4643226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38248" y="5510779"/>
            <a:ext cx="720670" cy="642272"/>
            <a:chOff x="4438248" y="5510779"/>
            <a:chExt cx="720670" cy="642272"/>
          </a:xfrm>
        </p:grpSpPr>
        <p:sp>
          <p:nvSpPr>
            <p:cNvPr id="11" name="圆角矩形 10"/>
            <p:cNvSpPr/>
            <p:nvPr/>
          </p:nvSpPr>
          <p:spPr>
            <a:xfrm>
              <a:off x="4460144" y="5510779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38248" y="5608449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418836" y="1622388"/>
            <a:ext cx="376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美赛相关前期准备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18833" y="2709794"/>
            <a:ext cx="434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机器学习与神经网络简介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418836" y="3619825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评价类算法简介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18836" y="4584022"/>
            <a:ext cx="376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数据检索整理与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Latex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18836" y="5483607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</a:p>
        </p:txBody>
      </p:sp>
      <p:sp>
        <p:nvSpPr>
          <p:cNvPr id="23" name="矩形 22"/>
          <p:cNvSpPr/>
          <p:nvPr/>
        </p:nvSpPr>
        <p:spPr>
          <a:xfrm>
            <a:off x="1124599" y="2703831"/>
            <a:ext cx="2954655" cy="376000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0" i="0" spc="600" dirty="0">
                <a:solidFill>
                  <a:schemeClr val="bg1">
                    <a:lumMod val="95000"/>
                  </a:schemeClr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自强不息</a:t>
            </a:r>
            <a:endParaRPr lang="en-US" altLang="zh-CN" sz="6000" i="0" spc="600" dirty="0">
              <a:solidFill>
                <a:schemeClr val="bg1">
                  <a:lumMod val="95000"/>
                </a:schemeClr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6000" i="0" spc="600" dirty="0">
                <a:solidFill>
                  <a:schemeClr val="bg1">
                    <a:lumMod val="95000"/>
                  </a:schemeClr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厚德载物</a:t>
            </a:r>
            <a:endParaRPr lang="zh-CN" altLang="en-US" sz="6000" spc="600" dirty="0">
              <a:solidFill>
                <a:schemeClr val="bg1">
                  <a:lumMod val="9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28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3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01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4" y="2401763"/>
            <a:ext cx="4063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美赛相关前期准备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249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Matlab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相关函数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635182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635182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绘图整理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10" grpId="0"/>
      <p:bldP spid="11" grpId="0" animBg="1"/>
      <p:bldP spid="12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264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Matlab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相关</a:t>
            </a:r>
          </a:p>
        </p:txBody>
      </p:sp>
      <p:sp>
        <p:nvSpPr>
          <p:cNvPr id="12" name="矩形 11"/>
          <p:cNvSpPr/>
          <p:nvPr/>
        </p:nvSpPr>
        <p:spPr>
          <a:xfrm flipH="1">
            <a:off x="3706501" y="336851"/>
            <a:ext cx="66508" cy="2899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73009" y="219693"/>
            <a:ext cx="1641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MATLAB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MH_Other_1"/>
          <p:cNvCxnSpPr/>
          <p:nvPr>
            <p:custDataLst>
              <p:tags r:id="rId1"/>
            </p:custDataLst>
          </p:nvPr>
        </p:nvCxnSpPr>
        <p:spPr>
          <a:xfrm flipH="1">
            <a:off x="3538181" y="1217668"/>
            <a:ext cx="0" cy="456399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>
            <a:off x="456638" y="2030825"/>
            <a:ext cx="2548568" cy="254856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2" name="MH_Title_1"/>
          <p:cNvSpPr/>
          <p:nvPr>
            <p:custDataLst>
              <p:tags r:id="rId3"/>
            </p:custDataLst>
          </p:nvPr>
        </p:nvSpPr>
        <p:spPr>
          <a:xfrm>
            <a:off x="675601" y="2285278"/>
            <a:ext cx="2039662" cy="2039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800" b="1" spc="600" dirty="0">
                <a:solidFill>
                  <a:srgbClr val="FFFFFF"/>
                </a:solidFill>
                <a:latin typeface="+mn-ea"/>
              </a:rPr>
              <a:t>相关函数</a:t>
            </a:r>
            <a:endParaRPr lang="en-US" altLang="zh-CN" sz="2800" b="1" spc="6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50407" y="1540383"/>
            <a:ext cx="575548" cy="575549"/>
            <a:chOff x="4861096" y="2007512"/>
            <a:chExt cx="575548" cy="575549"/>
          </a:xfrm>
        </p:grpSpPr>
        <p:sp>
          <p:nvSpPr>
            <p:cNvPr id="24" name="MH_Other_3"/>
            <p:cNvSpPr/>
            <p:nvPr>
              <p:custDataLst>
                <p:tags r:id="rId8"/>
              </p:custDataLst>
            </p:nvPr>
          </p:nvSpPr>
          <p:spPr>
            <a:xfrm>
              <a:off x="4861096" y="2007512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5" name="MH_Other_4"/>
            <p:cNvSpPr/>
            <p:nvPr>
              <p:custDataLst>
                <p:tags r:id="rId9"/>
              </p:custDataLst>
            </p:nvPr>
          </p:nvSpPr>
          <p:spPr>
            <a:xfrm>
              <a:off x="4970148" y="2116564"/>
              <a:ext cx="357445" cy="3574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24169" y="3235773"/>
            <a:ext cx="575548" cy="575549"/>
            <a:chOff x="4861096" y="3320166"/>
            <a:chExt cx="575548" cy="575549"/>
          </a:xfrm>
        </p:grpSpPr>
        <p:sp>
          <p:nvSpPr>
            <p:cNvPr id="27" name="MH_Other_5"/>
            <p:cNvSpPr/>
            <p:nvPr>
              <p:custDataLst>
                <p:tags r:id="rId6"/>
              </p:custDataLst>
            </p:nvPr>
          </p:nvSpPr>
          <p:spPr>
            <a:xfrm>
              <a:off x="4861096" y="3320166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8" name="MH_Other_6"/>
            <p:cNvSpPr/>
            <p:nvPr>
              <p:custDataLst>
                <p:tags r:id="rId7"/>
              </p:custDataLst>
            </p:nvPr>
          </p:nvSpPr>
          <p:spPr>
            <a:xfrm>
              <a:off x="4970148" y="3429217"/>
              <a:ext cx="357445" cy="3574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24169" y="4811002"/>
            <a:ext cx="575548" cy="575549"/>
            <a:chOff x="4861096" y="4632820"/>
            <a:chExt cx="575548" cy="575549"/>
          </a:xfrm>
        </p:grpSpPr>
        <p:sp>
          <p:nvSpPr>
            <p:cNvPr id="30" name="MH_Other_7"/>
            <p:cNvSpPr/>
            <p:nvPr>
              <p:custDataLst>
                <p:tags r:id="rId4"/>
              </p:custDataLst>
            </p:nvPr>
          </p:nvSpPr>
          <p:spPr>
            <a:xfrm>
              <a:off x="4861096" y="4632820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1" name="MH_Other_8"/>
            <p:cNvSpPr/>
            <p:nvPr>
              <p:custDataLst>
                <p:tags r:id="rId5"/>
              </p:custDataLst>
            </p:nvPr>
          </p:nvSpPr>
          <p:spPr>
            <a:xfrm>
              <a:off x="4970148" y="4741871"/>
              <a:ext cx="357445" cy="3574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351715" y="1336919"/>
            <a:ext cx="1378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atan2()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468B61-055C-44EA-A98F-F823B35A3A1E}"/>
              </a:ext>
            </a:extLst>
          </p:cNvPr>
          <p:cNvSpPr/>
          <p:nvPr/>
        </p:nvSpPr>
        <p:spPr>
          <a:xfrm>
            <a:off x="6967080" y="1336919"/>
            <a:ext cx="1024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cov</a:t>
            </a: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51FC992-517E-4034-AE32-7AC6B6772E70}"/>
              </a:ext>
            </a:extLst>
          </p:cNvPr>
          <p:cNvSpPr/>
          <p:nvPr/>
        </p:nvSpPr>
        <p:spPr>
          <a:xfrm>
            <a:off x="9248868" y="1336919"/>
            <a:ext cx="1787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sprandn</a:t>
            </a: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A7759F6-E864-46F9-A86C-44A08AB6809C}"/>
              </a:ext>
            </a:extLst>
          </p:cNvPr>
          <p:cNvSpPr/>
          <p:nvPr/>
        </p:nvSpPr>
        <p:spPr>
          <a:xfrm>
            <a:off x="4114367" y="3228945"/>
            <a:ext cx="1981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gpuArray</a:t>
            </a: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3E7BACC-F688-4BE0-AD0E-3F6E01FA4624}"/>
              </a:ext>
            </a:extLst>
          </p:cNvPr>
          <p:cNvSpPr/>
          <p:nvPr/>
        </p:nvSpPr>
        <p:spPr>
          <a:xfrm>
            <a:off x="6668084" y="3227849"/>
            <a:ext cx="198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meshgrid</a:t>
            </a: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A0C623-C660-42E7-88DF-8280801BEB61}"/>
              </a:ext>
            </a:extLst>
          </p:cNvPr>
          <p:cNvSpPr/>
          <p:nvPr/>
        </p:nvSpPr>
        <p:spPr>
          <a:xfrm>
            <a:off x="9516507" y="3259209"/>
            <a:ext cx="1520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sparse()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4C7105-30BE-4C3A-AECB-A1F2354A363A}"/>
              </a:ext>
            </a:extLst>
          </p:cNvPr>
          <p:cNvSpPr/>
          <p:nvPr/>
        </p:nvSpPr>
        <p:spPr>
          <a:xfrm>
            <a:off x="4289316" y="4883365"/>
            <a:ext cx="1659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冒号表达式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1" grpId="0" animBg="1"/>
      <p:bldP spid="22" grpId="0" animBg="1"/>
      <p:bldP spid="3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图像绘制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GRAPH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MH_Other_1"/>
          <p:cNvSpPr/>
          <p:nvPr>
            <p:custDataLst>
              <p:tags r:id="rId1"/>
            </p:custDataLst>
          </p:nvPr>
        </p:nvSpPr>
        <p:spPr>
          <a:xfrm>
            <a:off x="1012841" y="1978701"/>
            <a:ext cx="1793319" cy="186229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MH_Other_2"/>
          <p:cNvSpPr/>
          <p:nvPr>
            <p:custDataLst>
              <p:tags r:id="rId2"/>
            </p:custDataLst>
          </p:nvPr>
        </p:nvSpPr>
        <p:spPr>
          <a:xfrm>
            <a:off x="3167749" y="2647536"/>
            <a:ext cx="401302" cy="54343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MH_Other_3"/>
          <p:cNvSpPr/>
          <p:nvPr>
            <p:custDataLst>
              <p:tags r:id="rId3"/>
            </p:custDataLst>
          </p:nvPr>
        </p:nvSpPr>
        <p:spPr>
          <a:xfrm>
            <a:off x="5947602" y="2647536"/>
            <a:ext cx="401302" cy="54343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MH_Other_4"/>
          <p:cNvSpPr/>
          <p:nvPr>
            <p:custDataLst>
              <p:tags r:id="rId4"/>
            </p:custDataLst>
          </p:nvPr>
        </p:nvSpPr>
        <p:spPr>
          <a:xfrm>
            <a:off x="8727455" y="2647536"/>
            <a:ext cx="399211" cy="54343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MH_Other_5"/>
          <p:cNvSpPr/>
          <p:nvPr>
            <p:custDataLst>
              <p:tags r:id="rId5"/>
            </p:custDataLst>
          </p:nvPr>
        </p:nvSpPr>
        <p:spPr>
          <a:xfrm>
            <a:off x="3828226" y="1978701"/>
            <a:ext cx="1793319" cy="186229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MH_Other_6"/>
          <p:cNvSpPr/>
          <p:nvPr>
            <p:custDataLst>
              <p:tags r:id="rId6"/>
            </p:custDataLst>
          </p:nvPr>
        </p:nvSpPr>
        <p:spPr>
          <a:xfrm>
            <a:off x="6608079" y="1978701"/>
            <a:ext cx="1791228" cy="186229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MH_Other_7"/>
          <p:cNvSpPr/>
          <p:nvPr>
            <p:custDataLst>
              <p:tags r:id="rId7"/>
            </p:custDataLst>
          </p:nvPr>
        </p:nvSpPr>
        <p:spPr>
          <a:xfrm>
            <a:off x="9387932" y="1978701"/>
            <a:ext cx="1791228" cy="186229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45237" y="2095747"/>
            <a:ext cx="1645829" cy="1628200"/>
            <a:chOff x="1045237" y="2095747"/>
            <a:chExt cx="1645829" cy="1628200"/>
          </a:xfrm>
        </p:grpSpPr>
        <p:sp>
          <p:nvSpPr>
            <p:cNvPr id="20" name="MH_SubTitle_1"/>
            <p:cNvSpPr/>
            <p:nvPr>
              <p:custDataLst>
                <p:tags r:id="rId11"/>
              </p:custDataLst>
            </p:nvPr>
          </p:nvSpPr>
          <p:spPr>
            <a:xfrm>
              <a:off x="1045237" y="2095747"/>
              <a:ext cx="1628199" cy="162820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45237" y="2659289"/>
              <a:ext cx="164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 err="1">
                  <a:solidFill>
                    <a:schemeClr val="bg1"/>
                  </a:solidFill>
                </a:rPr>
                <a:t>matlab</a:t>
              </a:r>
              <a:endParaRPr lang="zh-CN" altLang="en-US" sz="2400" b="1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76298" y="2095747"/>
            <a:ext cx="1647009" cy="1628200"/>
            <a:chOff x="3876298" y="2095747"/>
            <a:chExt cx="1647009" cy="1628200"/>
          </a:xfrm>
        </p:grpSpPr>
        <p:sp>
          <p:nvSpPr>
            <p:cNvPr id="25" name="MH_SubTitle_2"/>
            <p:cNvSpPr/>
            <p:nvPr>
              <p:custDataLst>
                <p:tags r:id="rId10"/>
              </p:custDataLst>
            </p:nvPr>
          </p:nvSpPr>
          <p:spPr>
            <a:xfrm>
              <a:off x="3876298" y="2095747"/>
              <a:ext cx="1628200" cy="162820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95108" y="2637360"/>
              <a:ext cx="1628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chemeClr val="bg1"/>
                  </a:solidFill>
                </a:rPr>
                <a:t>python</a:t>
              </a:r>
              <a:endParaRPr lang="zh-CN" altLang="en-US" sz="2400" b="1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54061" y="2095747"/>
            <a:ext cx="1633287" cy="1628200"/>
            <a:chOff x="6654061" y="2095747"/>
            <a:chExt cx="1633287" cy="1628200"/>
          </a:xfrm>
        </p:grpSpPr>
        <p:sp>
          <p:nvSpPr>
            <p:cNvPr id="27" name="MH_SubTitle_3"/>
            <p:cNvSpPr/>
            <p:nvPr>
              <p:custDataLst>
                <p:tags r:id="rId9"/>
              </p:custDataLst>
            </p:nvPr>
          </p:nvSpPr>
          <p:spPr>
            <a:xfrm>
              <a:off x="6654061" y="2095747"/>
              <a:ext cx="1628199" cy="162820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74961" y="2683526"/>
              <a:ext cx="16123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chemeClr val="bg1"/>
                  </a:solidFill>
                </a:rPr>
                <a:t>Origin</a:t>
              </a:r>
            </a:p>
            <a:p>
              <a:pPr algn="ctr"/>
              <a:endParaRPr lang="zh-CN" altLang="en-US" sz="2400" b="1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433913" y="2095747"/>
            <a:ext cx="1628199" cy="1628200"/>
            <a:chOff x="9433913" y="2095747"/>
            <a:chExt cx="1628199" cy="1628200"/>
          </a:xfrm>
        </p:grpSpPr>
        <p:sp>
          <p:nvSpPr>
            <p:cNvPr id="29" name="MH_SubTitle_4"/>
            <p:cNvSpPr/>
            <p:nvPr>
              <p:custDataLst>
                <p:tags r:id="rId8"/>
              </p:custDataLst>
            </p:nvPr>
          </p:nvSpPr>
          <p:spPr>
            <a:xfrm>
              <a:off x="9433913" y="2095747"/>
              <a:ext cx="1628199" cy="162820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600669" y="2647536"/>
              <a:ext cx="1365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 err="1">
                  <a:solidFill>
                    <a:schemeClr val="bg1"/>
                  </a:solidFill>
                </a:rPr>
                <a:t>arcgis</a:t>
              </a:r>
              <a:endParaRPr lang="zh-CN" altLang="en-US" sz="2400" b="1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175EA3D9-71EE-4D4B-B968-8CCCEC04F0D4}"/>
              </a:ext>
            </a:extLst>
          </p:cNvPr>
          <p:cNvSpPr txBox="1"/>
          <p:nvPr/>
        </p:nvSpPr>
        <p:spPr>
          <a:xfrm>
            <a:off x="3432148" y="4102302"/>
            <a:ext cx="5030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各自能画什么类型的图</a:t>
            </a:r>
            <a:endParaRPr lang="en-US" altLang="zh-CN" sz="3200" dirty="0"/>
          </a:p>
          <a:p>
            <a:pPr algn="ctr"/>
            <a:r>
              <a:rPr lang="zh-CN" altLang="en-US" sz="3200" dirty="0"/>
              <a:t>有何特征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02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3" y="2401763"/>
            <a:ext cx="5306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机器学习与神经网络简介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机器学习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神经网络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10" grpId="0"/>
      <p:bldP spid="11" grpId="0" animBg="1"/>
      <p:bldP spid="12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03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3" y="2401763"/>
            <a:ext cx="5306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评价类算法简介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249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感知机与随机森林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30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层次分析法与熵权法原理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C01D86F-5BD7-4CDC-BA4A-FB533F815D64}"/>
              </a:ext>
            </a:extLst>
          </p:cNvPr>
          <p:cNvSpPr/>
          <p:nvPr/>
        </p:nvSpPr>
        <p:spPr>
          <a:xfrm>
            <a:off x="5858359" y="4568126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3EDD75-32E0-44C1-B58B-83A2AC7D2212}"/>
              </a:ext>
            </a:extLst>
          </p:cNvPr>
          <p:cNvSpPr txBox="1"/>
          <p:nvPr/>
        </p:nvSpPr>
        <p:spPr>
          <a:xfrm>
            <a:off x="6266949" y="4541336"/>
            <a:ext cx="30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灰色关联分析</a:t>
            </a:r>
          </a:p>
        </p:txBody>
      </p:sp>
    </p:spTree>
    <p:extLst>
      <p:ext uri="{BB962C8B-B14F-4D97-AF65-F5344CB8AC3E}">
        <p14:creationId xmlns:p14="http://schemas.microsoft.com/office/powerpoint/2010/main" val="3380819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10" grpId="0"/>
      <p:bldP spid="11" grpId="0" animBg="1"/>
      <p:bldP spid="12" grpId="0" animBg="1"/>
      <p:bldP spid="16" grpId="0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主要算法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2344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MH_Other_1"/>
          <p:cNvCxnSpPr/>
          <p:nvPr>
            <p:custDataLst>
              <p:tags r:id="rId1"/>
            </p:custDataLst>
          </p:nvPr>
        </p:nvCxnSpPr>
        <p:spPr>
          <a:xfrm>
            <a:off x="-116114" y="2133563"/>
            <a:ext cx="12308114" cy="0"/>
          </a:xfrm>
          <a:prstGeom prst="line">
            <a:avLst/>
          </a:prstGeom>
          <a:ln w="381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SubTitle_1"/>
          <p:cNvSpPr/>
          <p:nvPr>
            <p:custDataLst>
              <p:tags r:id="rId2"/>
            </p:custDataLst>
          </p:nvPr>
        </p:nvSpPr>
        <p:spPr>
          <a:xfrm>
            <a:off x="1967944" y="1494971"/>
            <a:ext cx="1277184" cy="1277184"/>
          </a:xfrm>
          <a:prstGeom prst="ellipse">
            <a:avLst/>
          </a:prstGeom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随机森林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29352" y="2772155"/>
            <a:ext cx="2554368" cy="3238574"/>
            <a:chOff x="1329352" y="2772155"/>
            <a:chExt cx="2554368" cy="3238574"/>
          </a:xfrm>
        </p:grpSpPr>
        <p:sp>
          <p:nvSpPr>
            <p:cNvPr id="21" name="MH_Text_1"/>
            <p:cNvSpPr/>
            <p:nvPr>
              <p:custDataLst>
                <p:tags r:id="rId9"/>
              </p:custDataLst>
            </p:nvPr>
          </p:nvSpPr>
          <p:spPr>
            <a:xfrm>
              <a:off x="1329352" y="3456361"/>
              <a:ext cx="2554368" cy="2554368"/>
            </a:xfrm>
            <a:prstGeom prst="roundRect">
              <a:avLst>
                <a:gd name="adj" fmla="val 9524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600" dirty="0">
                  <a:solidFill>
                    <a:schemeClr val="accent1">
                      <a:lumMod val="50000"/>
                    </a:schemeClr>
                  </a:solidFill>
                  <a:ea typeface="黑体" panose="02010609060101010101" pitchFamily="49" charset="-122"/>
                  <a:hlinkClick r:id="rId13" action="ppaction://hlinkpres?slideindex=1&amp;slidetitle="/>
                </a:rPr>
                <a:t>感知机</a:t>
              </a:r>
              <a:endParaRPr lang="en-US" altLang="zh-CN" sz="1600" dirty="0">
                <a:solidFill>
                  <a:schemeClr val="accent1">
                    <a:lumMod val="50000"/>
                  </a:schemeClr>
                </a:solidFill>
                <a:ea typeface="黑体" panose="02010609060101010101" pitchFamily="49" charset="-122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sz="1600" dirty="0">
                  <a:solidFill>
                    <a:schemeClr val="accent1">
                      <a:lumMod val="50000"/>
                    </a:schemeClr>
                  </a:solidFill>
                  <a:ea typeface="黑体" panose="02010609060101010101" pitchFamily="49" charset="-122"/>
                  <a:hlinkClick r:id="rId14" action="ppaction://hlinkpres?slideindex=1&amp;slidetitle="/>
                </a:rPr>
                <a:t>随机森林</a:t>
              </a:r>
              <a:endParaRPr lang="zh-CN" altLang="en-US" sz="1600" dirty="0">
                <a:solidFill>
                  <a:schemeClr val="accent1">
                    <a:lumMod val="50000"/>
                  </a:schemeClr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22" name="MH_Other_2"/>
            <p:cNvCxnSpPr>
              <a:stCxn id="20" idx="4"/>
              <a:endCxn id="21" idx="0"/>
            </p:cNvCxnSpPr>
            <p:nvPr>
              <p:custDataLst>
                <p:tags r:id="rId10"/>
              </p:custDataLst>
            </p:nvPr>
          </p:nvCxnSpPr>
          <p:spPr>
            <a:xfrm>
              <a:off x="2606536" y="2772155"/>
              <a:ext cx="0" cy="684206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MH_SubTitle_2"/>
          <p:cNvSpPr/>
          <p:nvPr>
            <p:custDataLst>
              <p:tags r:id="rId3"/>
            </p:custDataLst>
          </p:nvPr>
        </p:nvSpPr>
        <p:spPr>
          <a:xfrm>
            <a:off x="5457408" y="1494971"/>
            <a:ext cx="1277184" cy="1277184"/>
          </a:xfrm>
          <a:prstGeom prst="ellipse">
            <a:avLst/>
          </a:prstGeom>
          <a:solidFill>
            <a:schemeClr val="accent2"/>
          </a:solidFill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熵权法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18816" y="2772155"/>
            <a:ext cx="2554368" cy="3238574"/>
            <a:chOff x="4818816" y="2772155"/>
            <a:chExt cx="2554368" cy="3238574"/>
          </a:xfrm>
        </p:grpSpPr>
        <p:sp>
          <p:nvSpPr>
            <p:cNvPr id="24" name="MH_Text_2"/>
            <p:cNvSpPr/>
            <p:nvPr>
              <p:custDataLst>
                <p:tags r:id="rId7"/>
              </p:custDataLst>
            </p:nvPr>
          </p:nvSpPr>
          <p:spPr>
            <a:xfrm>
              <a:off x="4818816" y="3456361"/>
              <a:ext cx="2554368" cy="2554368"/>
            </a:xfrm>
            <a:prstGeom prst="roundRect">
              <a:avLst>
                <a:gd name="adj" fmla="val 9524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600" dirty="0">
                  <a:solidFill>
                    <a:schemeClr val="accent2">
                      <a:lumMod val="50000"/>
                    </a:schemeClr>
                  </a:solidFill>
                  <a:ea typeface="黑体" panose="02010609060101010101" pitchFamily="49" charset="-122"/>
                  <a:hlinkClick r:id="rId15" action="ppaction://hlinkpres?slideindex=1&amp;slidetitle="/>
                </a:rPr>
                <a:t>层次分析</a:t>
              </a:r>
              <a:endParaRPr lang="en-US" altLang="zh-CN" sz="1600" dirty="0">
                <a:solidFill>
                  <a:schemeClr val="accent2">
                    <a:lumMod val="50000"/>
                  </a:schemeClr>
                </a:solidFill>
                <a:ea typeface="黑体" panose="02010609060101010101" pitchFamily="49" charset="-122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sz="1600" dirty="0">
                  <a:solidFill>
                    <a:schemeClr val="accent2">
                      <a:lumMod val="50000"/>
                    </a:schemeClr>
                  </a:solidFill>
                  <a:ea typeface="黑体" panose="02010609060101010101" pitchFamily="49" charset="-122"/>
                  <a:hlinkClick r:id="rId16" action="ppaction://hlinkpres?slideindex=1&amp;slidetitle="/>
                </a:rPr>
                <a:t>熵权法</a:t>
              </a:r>
              <a:endParaRPr lang="en-US" altLang="zh-CN" sz="1600" dirty="0">
                <a:solidFill>
                  <a:schemeClr val="accent2">
                    <a:lumMod val="50000"/>
                  </a:schemeClr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25" name="MH_Other_3"/>
            <p:cNvCxnSpPr>
              <a:stCxn id="23" idx="4"/>
              <a:endCxn id="24" idx="0"/>
            </p:cNvCxnSpPr>
            <p:nvPr>
              <p:custDataLst>
                <p:tags r:id="rId8"/>
              </p:custDataLst>
            </p:nvPr>
          </p:nvCxnSpPr>
          <p:spPr>
            <a:xfrm>
              <a:off x="6096000" y="2772155"/>
              <a:ext cx="0" cy="684206"/>
            </a:xfrm>
            <a:prstGeom prst="line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MH_SubTitle_3"/>
          <p:cNvSpPr/>
          <p:nvPr>
            <p:custDataLst>
              <p:tags r:id="rId4"/>
            </p:custDataLst>
          </p:nvPr>
        </p:nvSpPr>
        <p:spPr>
          <a:xfrm>
            <a:off x="8961386" y="1494971"/>
            <a:ext cx="1277184" cy="1277184"/>
          </a:xfrm>
          <a:prstGeom prst="ellipse">
            <a:avLst/>
          </a:prstGeom>
          <a:solidFill>
            <a:schemeClr val="accent3"/>
          </a:solidFill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灰色关联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322794" y="2772155"/>
            <a:ext cx="2554368" cy="3238574"/>
            <a:chOff x="8322800" y="2772155"/>
            <a:chExt cx="2554368" cy="3238574"/>
          </a:xfrm>
        </p:grpSpPr>
        <p:sp>
          <p:nvSpPr>
            <p:cNvPr id="27" name="MH_Text_3"/>
            <p:cNvSpPr/>
            <p:nvPr>
              <p:custDataLst>
                <p:tags r:id="rId5"/>
              </p:custDataLst>
            </p:nvPr>
          </p:nvSpPr>
          <p:spPr>
            <a:xfrm>
              <a:off x="8322800" y="3456361"/>
              <a:ext cx="2554368" cy="2554368"/>
            </a:xfrm>
            <a:prstGeom prst="roundRect">
              <a:avLst>
                <a:gd name="adj" fmla="val 9524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600" dirty="0">
                  <a:solidFill>
                    <a:schemeClr val="accent3">
                      <a:lumMod val="50000"/>
                    </a:schemeClr>
                  </a:solidFill>
                  <a:ea typeface="黑体" panose="02010609060101010101" pitchFamily="49" charset="-122"/>
                  <a:hlinkClick r:id="rId17" action="ppaction://hlinkpres?slideindex=1&amp;slidetitle="/>
                </a:rPr>
                <a:t>灰色关联分析</a:t>
              </a:r>
              <a:endParaRPr lang="en-US" altLang="zh-CN" sz="1600" dirty="0">
                <a:solidFill>
                  <a:schemeClr val="accent3">
                    <a:lumMod val="50000"/>
                  </a:schemeClr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28" name="MH_Other_4"/>
            <p:cNvCxnSpPr>
              <a:stCxn id="26" idx="4"/>
              <a:endCxn id="27" idx="0"/>
            </p:cNvCxnSpPr>
            <p:nvPr>
              <p:custDataLst>
                <p:tags r:id="rId6"/>
              </p:custDataLst>
            </p:nvPr>
          </p:nvCxnSpPr>
          <p:spPr>
            <a:xfrm>
              <a:off x="9599978" y="2772155"/>
              <a:ext cx="6" cy="684206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0" grpId="0" animBg="1"/>
      <p:bldP spid="23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04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3" y="2401763"/>
            <a:ext cx="5306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数据检索与</a:t>
            </a:r>
            <a:r>
              <a:rPr lang="en-US" altLang="zh-CN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Latex</a:t>
            </a:r>
            <a:endParaRPr lang="zh-CN" altLang="en-US" sz="32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249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数据检索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30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Latex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086958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10" grpId="0"/>
      <p:bldP spid="11" grpId="0" animBg="1"/>
      <p:bldP spid="12" grpId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SubTitle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SubTitle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Other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SubTitle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SubTitle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Text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Other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Text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Title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Other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Other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Other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Other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Text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Other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Other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SubTitle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7C1CC"/>
      </a:accent2>
      <a:accent3>
        <a:srgbClr val="839192"/>
      </a:accent3>
      <a:accent4>
        <a:srgbClr val="156595"/>
      </a:accent4>
      <a:accent5>
        <a:srgbClr val="FBD78D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248</Words>
  <Application>Microsoft Office PowerPoint</Application>
  <PresentationFormat>宽屏</PresentationFormat>
  <Paragraphs>106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华文行楷</vt:lpstr>
      <vt:lpstr>宋体</vt:lpstr>
      <vt:lpstr>微软雅黑</vt:lpstr>
      <vt:lpstr>Arial</vt:lpstr>
      <vt:lpstr>Calibri</vt:lpstr>
      <vt:lpstr>Mangal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chenjiawei</dc:creator>
  <cp:lastModifiedBy>Lenovo</cp:lastModifiedBy>
  <cp:revision>54</cp:revision>
  <dcterms:created xsi:type="dcterms:W3CDTF">2016-05-11T01:57:00Z</dcterms:created>
  <dcterms:modified xsi:type="dcterms:W3CDTF">2022-01-23T13:31:26Z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