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87" r:id="rId7"/>
    <p:sldId id="282" r:id="rId8"/>
    <p:sldId id="288" r:id="rId9"/>
    <p:sldId id="289" r:id="rId10"/>
    <p:sldId id="283" r:id="rId11"/>
    <p:sldId id="261" r:id="rId12"/>
    <p:sldId id="286" r:id="rId13"/>
    <p:sldId id="28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551">
          <p15:clr>
            <a:srgbClr val="A4A3A4"/>
          </p15:clr>
        </p15:guide>
        <p15:guide id="4" pos="712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2866" autoAdjust="0"/>
  </p:normalViewPr>
  <p:slideViewPr>
    <p:cSldViewPr snapToGrid="0">
      <p:cViewPr varScale="1">
        <p:scale>
          <a:sx n="86" d="100"/>
          <a:sy n="86" d="100"/>
        </p:scale>
        <p:origin x="106" y="67"/>
      </p:cViewPr>
      <p:guideLst>
        <p:guide orient="horz" pos="2160"/>
        <p:guide pos="3840"/>
        <p:guide pos="551"/>
        <p:guide pos="7129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-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CA76-B799-4CDE-9068-35594054F5E9}" type="datetimeFigureOut">
              <a:rPr lang="zh-CN" altLang="en-US" smtClean="0"/>
              <a:pPr/>
              <a:t>2022/1/28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2012-16E0-4556-8392-F42A35F3BE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9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332396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3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401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522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6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352951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  <a:pPr/>
              <a:t>2022/1/28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5244-8474-43F7-83A3-B98FF2C18C2B}" type="datetimeFigureOut">
              <a:rPr lang="zh-CN" altLang="en-US" smtClean="0"/>
              <a:pPr/>
              <a:t>2022/1/28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4F68-C83E-4C64-8DA0-E0B44EF8E0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93243853" TargetMode="External"/><Relationship Id="rId2" Type="http://schemas.openxmlformats.org/officeDocument/2006/relationships/hyperlink" Target="https://blog.csdn.net/qq_42037420/article/details/113526026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hyperlink" Target="https://blog.csdn.net/qq_43716830/article/details/108348241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hyperlink" Target="https://zhuanlan.zhihu.com/p/28387290?group_id=893712252413284352" TargetMode="External"/><Relationship Id="rId5" Type="http://schemas.openxmlformats.org/officeDocument/2006/relationships/tags" Target="../tags/tag14.xml"/><Relationship Id="rId10" Type="http://schemas.openxmlformats.org/officeDocument/2006/relationships/hyperlink" Target="https://zhuanlan.zhihu.com/p/334805754?ivk_sa=1024320u" TargetMode="External"/><Relationship Id="rId4" Type="http://schemas.openxmlformats.org/officeDocument/2006/relationships/tags" Target="../tags/tag13.xml"/><Relationship Id="rId9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hyperlink" Target="https://blog.csdn.net/a2392008643/article/details/81781766" TargetMode="Externa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hyperlink" Target="https://blog.csdn.net/qq_35644234/article/details/60870719?ops_request_misc=%257B%2522request%255Fid%2522%253A%2522164337943916780265428342%2522%252C%2522scm%2522%253A%252220140713.130102334..%2522%257D&amp;request_id=164337943916780265428342&amp;biz_id=0&amp;utm_medium=distribute.pc_search_result.none-task-blog-2~all~top_positive~default-1-60870719.first_rank_v2_pc_rank_v29&amp;utm_term=dijkstra%E7%AE%97%E6%B3%95&amp;spm=1018.2226.3001.4187" TargetMode="External"/><Relationship Id="rId2" Type="http://schemas.openxmlformats.org/officeDocument/2006/relationships/tags" Target="../tags/tag18.xml"/><Relationship Id="rId16" Type="http://schemas.openxmlformats.org/officeDocument/2006/relationships/hyperlink" Target="https://blog.csdn.net/yuewenyao/article/details/81021319?ops_request_misc=%257B%2522request%255Fid%2522%253A%2522164338163316780271965282%2522%252C%2522scm%2522%253A%252220140713.130102334..%2522%257D&amp;request_id=164338163316780271965282&amp;biz_id=0&amp;utm_medium=distribute.pc_search_result.none-task-blog-2~all~baidu_landing_v2~default-3-81021319.first_rank_v2_pc_rank_v29&amp;utm_term=Floyed-Warshall%E7%AE%97%E6%B3%95&amp;spm=1018.2226.3001.4187" TargetMode="Externa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3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52652" y="2173931"/>
            <a:ext cx="8939348" cy="21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82210" y="2938825"/>
            <a:ext cx="5626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b="1" spc="300" dirty="0">
                <a:solidFill>
                  <a:schemeClr val="bg1"/>
                </a:solidFill>
              </a:rPr>
              <a:t>美赛第二次组会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26276" y="4338798"/>
            <a:ext cx="326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队员：张昌昊 王涵祺 聂睿</a:t>
            </a:r>
            <a:endParaRPr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51" y="2662728"/>
            <a:ext cx="1399822" cy="1399822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04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3" y="2401763"/>
            <a:ext cx="5306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智能算法相关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249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遗传算法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08492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95733" y="4041256"/>
            <a:ext cx="3063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蚁群算法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38ADC38-7918-4086-976F-A0D87F3BE1E2}"/>
              </a:ext>
            </a:extLst>
          </p:cNvPr>
          <p:cNvSpPr/>
          <p:nvPr/>
        </p:nvSpPr>
        <p:spPr>
          <a:xfrm>
            <a:off x="5864455" y="4568126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2E3C9A2-4E68-4F9C-A34C-FF5CF4335608}"/>
              </a:ext>
            </a:extLst>
          </p:cNvPr>
          <p:cNvSpPr/>
          <p:nvPr/>
        </p:nvSpPr>
        <p:spPr>
          <a:xfrm>
            <a:off x="5860055" y="5051329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574EA3-1706-4BB2-BE61-814A9E736716}"/>
              </a:ext>
            </a:extLst>
          </p:cNvPr>
          <p:cNvSpPr txBox="1"/>
          <p:nvPr/>
        </p:nvSpPr>
        <p:spPr>
          <a:xfrm>
            <a:off x="6295733" y="4541336"/>
            <a:ext cx="3063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模拟退火算法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C71C32-F42A-442B-9F78-9F84B0329351}"/>
              </a:ext>
            </a:extLst>
          </p:cNvPr>
          <p:cNvSpPr txBox="1"/>
          <p:nvPr/>
        </p:nvSpPr>
        <p:spPr>
          <a:xfrm>
            <a:off x="6295733" y="4997749"/>
            <a:ext cx="3063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粒子群算法</a:t>
            </a:r>
          </a:p>
        </p:txBody>
      </p:sp>
    </p:spTree>
    <p:extLst>
      <p:ext uri="{BB962C8B-B14F-4D97-AF65-F5344CB8AC3E}">
        <p14:creationId xmlns:p14="http://schemas.microsoft.com/office/powerpoint/2010/main" val="1086958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10" grpId="0"/>
      <p:bldP spid="11" grpId="0" animBg="1"/>
      <p:bldP spid="12" grpId="0" animBg="1"/>
      <p:bldP spid="16" grpId="0"/>
      <p:bldP spid="13" grpId="0" animBg="1"/>
      <p:bldP spid="14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05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4" y="2401763"/>
            <a:ext cx="346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356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之后学习计划与时间安排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844C6ED0-148B-4AEA-A9FA-F33C2289A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5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89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52652" y="2173931"/>
            <a:ext cx="8939348" cy="21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82210" y="2938825"/>
            <a:ext cx="5626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b="1" spc="300" dirty="0">
                <a:solidFill>
                  <a:schemeClr val="bg1"/>
                </a:solidFill>
              </a:rPr>
              <a:t>组会结束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451" y="2662728"/>
            <a:ext cx="1399822" cy="13998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3C4F4E-21D6-4CAF-83C9-4FDE2F8DF22E}"/>
              </a:ext>
            </a:extLst>
          </p:cNvPr>
          <p:cNvSpPr/>
          <p:nvPr/>
        </p:nvSpPr>
        <p:spPr>
          <a:xfrm>
            <a:off x="6771948" y="439869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他日若遂凌云志，敢笑黄巢不丈夫</a:t>
            </a:r>
          </a:p>
        </p:txBody>
      </p:sp>
    </p:spTree>
    <p:extLst>
      <p:ext uri="{BB962C8B-B14F-4D97-AF65-F5344CB8AC3E}">
        <p14:creationId xmlns:p14="http://schemas.microsoft.com/office/powerpoint/2010/main" val="409417870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9279" y="585373"/>
            <a:ext cx="33671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3800" spc="300" dirty="0">
                <a:solidFill>
                  <a:schemeClr val="bg1"/>
                </a:solidFill>
              </a:rPr>
              <a:t>C</a:t>
            </a:r>
            <a:r>
              <a:rPr lang="en-US" altLang="zh-CN" sz="2400" spc="300" dirty="0">
                <a:solidFill>
                  <a:schemeClr val="bg1"/>
                </a:solidFill>
              </a:rPr>
              <a:t>ONTENTS</a:t>
            </a:r>
            <a:endParaRPr lang="zh-CN" altLang="en-US" sz="2400" spc="3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5471" y="921645"/>
            <a:ext cx="2231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600" b="1" spc="300" dirty="0">
                <a:solidFill>
                  <a:schemeClr val="bg1"/>
                </a:solidFill>
              </a:rPr>
              <a:t>目录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438248" y="1649887"/>
            <a:ext cx="720670" cy="642272"/>
            <a:chOff x="4438248" y="1649887"/>
            <a:chExt cx="720670" cy="642272"/>
          </a:xfrm>
        </p:grpSpPr>
        <p:sp>
          <p:nvSpPr>
            <p:cNvPr id="7" name="圆角矩形 6"/>
            <p:cNvSpPr/>
            <p:nvPr/>
          </p:nvSpPr>
          <p:spPr>
            <a:xfrm>
              <a:off x="4460144" y="1649887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38248" y="1739863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438248" y="2615110"/>
            <a:ext cx="720670" cy="642272"/>
            <a:chOff x="4438248" y="2615110"/>
            <a:chExt cx="720670" cy="642272"/>
          </a:xfrm>
        </p:grpSpPr>
        <p:sp>
          <p:nvSpPr>
            <p:cNvPr id="8" name="圆角矩形 7"/>
            <p:cNvSpPr/>
            <p:nvPr/>
          </p:nvSpPr>
          <p:spPr>
            <a:xfrm>
              <a:off x="4460144" y="261511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438248" y="2709794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38248" y="3580333"/>
            <a:ext cx="720670" cy="642272"/>
            <a:chOff x="4438248" y="3580333"/>
            <a:chExt cx="720670" cy="642272"/>
          </a:xfrm>
        </p:grpSpPr>
        <p:sp>
          <p:nvSpPr>
            <p:cNvPr id="9" name="圆角矩形 8"/>
            <p:cNvSpPr/>
            <p:nvPr/>
          </p:nvSpPr>
          <p:spPr>
            <a:xfrm>
              <a:off x="4460144" y="3580333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38248" y="367608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38248" y="4545556"/>
            <a:ext cx="720670" cy="642272"/>
            <a:chOff x="4438248" y="4545556"/>
            <a:chExt cx="720670" cy="642272"/>
          </a:xfrm>
        </p:grpSpPr>
        <p:sp>
          <p:nvSpPr>
            <p:cNvPr id="10" name="圆角矩形 9"/>
            <p:cNvSpPr/>
            <p:nvPr/>
          </p:nvSpPr>
          <p:spPr>
            <a:xfrm>
              <a:off x="4460144" y="4545556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38248" y="4643226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38248" y="5510779"/>
            <a:ext cx="720670" cy="642272"/>
            <a:chOff x="4438248" y="5510779"/>
            <a:chExt cx="720670" cy="642272"/>
          </a:xfrm>
        </p:grpSpPr>
        <p:sp>
          <p:nvSpPr>
            <p:cNvPr id="11" name="圆角矩形 10"/>
            <p:cNvSpPr/>
            <p:nvPr/>
          </p:nvSpPr>
          <p:spPr>
            <a:xfrm>
              <a:off x="4460144" y="5510779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38248" y="5608449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418836" y="1622388"/>
            <a:ext cx="376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美赛往年优秀论文学习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18833" y="2709794"/>
            <a:ext cx="434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最优化相关模型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418833" y="3661976"/>
            <a:ext cx="479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图论，动态规划初步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18836" y="4584022"/>
            <a:ext cx="376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智能算法相关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418836" y="5483607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</a:p>
        </p:txBody>
      </p:sp>
      <p:sp>
        <p:nvSpPr>
          <p:cNvPr id="23" name="矩形 22"/>
          <p:cNvSpPr/>
          <p:nvPr/>
        </p:nvSpPr>
        <p:spPr>
          <a:xfrm>
            <a:off x="1124599" y="2703831"/>
            <a:ext cx="2954655" cy="376000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0" i="0" spc="600" dirty="0">
                <a:solidFill>
                  <a:schemeClr val="bg1">
                    <a:lumMod val="95000"/>
                  </a:schemeClr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自强不息</a:t>
            </a:r>
            <a:endParaRPr lang="en-US" altLang="zh-CN" sz="6000" i="0" spc="600" dirty="0">
              <a:solidFill>
                <a:schemeClr val="bg1">
                  <a:lumMod val="95000"/>
                </a:schemeClr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6000" i="0" spc="600" dirty="0">
                <a:solidFill>
                  <a:schemeClr val="bg1">
                    <a:lumMod val="95000"/>
                  </a:schemeClr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厚德载物</a:t>
            </a:r>
            <a:endParaRPr lang="zh-CN" altLang="en-US" sz="6000" spc="600" dirty="0">
              <a:solidFill>
                <a:schemeClr val="bg1">
                  <a:lumMod val="9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1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28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3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01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4" y="2401763"/>
            <a:ext cx="503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美赛往年优秀论文学习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249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2021A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题</a:t>
            </a:r>
            <a:endParaRPr lang="zh-CN" altLang="en-US" sz="16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635182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635182"/>
            <a:ext cx="16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2019B</a:t>
            </a:r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题</a:t>
            </a:r>
            <a:endParaRPr lang="zh-CN" altLang="en-US" sz="16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ABCE62E-CD09-473C-8D9B-1028FAFDDC76}"/>
              </a:ext>
            </a:extLst>
          </p:cNvPr>
          <p:cNvSpPr/>
          <p:nvPr/>
        </p:nvSpPr>
        <p:spPr>
          <a:xfrm>
            <a:off x="7587417" y="3503466"/>
            <a:ext cx="621792" cy="4814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F6F3DB-8DCE-45CC-B93F-9E0ABE99C2B5}"/>
              </a:ext>
            </a:extLst>
          </p:cNvPr>
          <p:cNvSpPr txBox="1"/>
          <p:nvPr/>
        </p:nvSpPr>
        <p:spPr>
          <a:xfrm>
            <a:off x="8394192" y="3574930"/>
            <a:ext cx="19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关注整体思路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A569A77-B37A-4682-A1E0-2DBA2ACF6082}"/>
              </a:ext>
            </a:extLst>
          </p:cNvPr>
          <p:cNvSpPr/>
          <p:nvPr/>
        </p:nvSpPr>
        <p:spPr>
          <a:xfrm>
            <a:off x="7613555" y="4573340"/>
            <a:ext cx="621792" cy="4814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16DD08-ACF2-430F-96CD-9A059065F986}"/>
              </a:ext>
            </a:extLst>
          </p:cNvPr>
          <p:cNvSpPr txBox="1"/>
          <p:nvPr/>
        </p:nvSpPr>
        <p:spPr>
          <a:xfrm>
            <a:off x="8394192" y="4593003"/>
            <a:ext cx="19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AHP</a:t>
            </a:r>
            <a:r>
              <a:rPr lang="zh-CN" altLang="en-US" dirty="0"/>
              <a:t>应用分析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10" grpId="0"/>
      <p:bldP spid="11" grpId="0" animBg="1"/>
      <p:bldP spid="12" grpId="0" animBg="1"/>
      <p:bldP spid="1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02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3" y="2401763"/>
            <a:ext cx="5306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最优化相关模型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267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单变量，多变量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08492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058133"/>
            <a:ext cx="396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线性实数规划，整数规划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10" grpId="0"/>
      <p:bldP spid="11" grpId="0" animBg="1"/>
      <p:bldP spid="12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09102" y="172701"/>
            <a:ext cx="3080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单变量与多变量</a:t>
            </a:r>
          </a:p>
        </p:txBody>
      </p:sp>
      <p:sp>
        <p:nvSpPr>
          <p:cNvPr id="12" name="矩形 11"/>
          <p:cNvSpPr/>
          <p:nvPr/>
        </p:nvSpPr>
        <p:spPr>
          <a:xfrm flipH="1">
            <a:off x="4114367" y="289339"/>
            <a:ext cx="66508" cy="2899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20589" y="172701"/>
            <a:ext cx="1364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Variate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MH_Other_1"/>
          <p:cNvCxnSpPr/>
          <p:nvPr>
            <p:custDataLst>
              <p:tags r:id="rId1"/>
            </p:custDataLst>
          </p:nvPr>
        </p:nvCxnSpPr>
        <p:spPr>
          <a:xfrm flipH="1">
            <a:off x="3538181" y="1217668"/>
            <a:ext cx="0" cy="456399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H_Other_2"/>
          <p:cNvSpPr/>
          <p:nvPr>
            <p:custDataLst>
              <p:tags r:id="rId2"/>
            </p:custDataLst>
          </p:nvPr>
        </p:nvSpPr>
        <p:spPr>
          <a:xfrm>
            <a:off x="456638" y="2030825"/>
            <a:ext cx="2548568" cy="254856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2" name="MH_Title_1"/>
          <p:cNvSpPr/>
          <p:nvPr>
            <p:custDataLst>
              <p:tags r:id="rId3"/>
            </p:custDataLst>
          </p:nvPr>
        </p:nvSpPr>
        <p:spPr>
          <a:xfrm>
            <a:off x="675600" y="2285278"/>
            <a:ext cx="2081435" cy="2039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800" b="1" spc="600" dirty="0">
                <a:solidFill>
                  <a:srgbClr val="FFFFFF"/>
                </a:solidFill>
                <a:latin typeface="+mn-ea"/>
              </a:rPr>
              <a:t>相关</a:t>
            </a:r>
            <a:endParaRPr lang="en-US" altLang="zh-CN" sz="2800" b="1" spc="600" dirty="0">
              <a:solidFill>
                <a:srgbClr val="FFFFFF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800" b="1" spc="600" dirty="0">
                <a:solidFill>
                  <a:srgbClr val="FFFFFF"/>
                </a:solidFill>
                <a:latin typeface="+mn-ea"/>
              </a:rPr>
              <a:t>理论</a:t>
            </a:r>
            <a:endParaRPr lang="en-US" altLang="zh-CN" sz="2800" b="1" spc="6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50407" y="1540383"/>
            <a:ext cx="575548" cy="575549"/>
            <a:chOff x="4861096" y="2007512"/>
            <a:chExt cx="575548" cy="575549"/>
          </a:xfrm>
        </p:grpSpPr>
        <p:sp>
          <p:nvSpPr>
            <p:cNvPr id="24" name="MH_Other_3"/>
            <p:cNvSpPr/>
            <p:nvPr>
              <p:custDataLst>
                <p:tags r:id="rId8"/>
              </p:custDataLst>
            </p:nvPr>
          </p:nvSpPr>
          <p:spPr>
            <a:xfrm>
              <a:off x="4861096" y="2007512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25" name="MH_Other_4"/>
            <p:cNvSpPr/>
            <p:nvPr>
              <p:custDataLst>
                <p:tags r:id="rId9"/>
              </p:custDataLst>
            </p:nvPr>
          </p:nvSpPr>
          <p:spPr>
            <a:xfrm>
              <a:off x="4970148" y="2116564"/>
              <a:ext cx="357445" cy="3574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24169" y="3235773"/>
            <a:ext cx="575548" cy="575549"/>
            <a:chOff x="4861096" y="3320166"/>
            <a:chExt cx="575548" cy="575549"/>
          </a:xfrm>
        </p:grpSpPr>
        <p:sp>
          <p:nvSpPr>
            <p:cNvPr id="27" name="MH_Other_5"/>
            <p:cNvSpPr/>
            <p:nvPr>
              <p:custDataLst>
                <p:tags r:id="rId6"/>
              </p:custDataLst>
            </p:nvPr>
          </p:nvSpPr>
          <p:spPr>
            <a:xfrm>
              <a:off x="4861096" y="3320166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28" name="MH_Other_6"/>
            <p:cNvSpPr/>
            <p:nvPr>
              <p:custDataLst>
                <p:tags r:id="rId7"/>
              </p:custDataLst>
            </p:nvPr>
          </p:nvSpPr>
          <p:spPr>
            <a:xfrm>
              <a:off x="4970148" y="3429217"/>
              <a:ext cx="357445" cy="3574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24169" y="4811002"/>
            <a:ext cx="575548" cy="575549"/>
            <a:chOff x="4861096" y="4632820"/>
            <a:chExt cx="575548" cy="575549"/>
          </a:xfrm>
        </p:grpSpPr>
        <p:sp>
          <p:nvSpPr>
            <p:cNvPr id="30" name="MH_Other_7"/>
            <p:cNvSpPr/>
            <p:nvPr>
              <p:custDataLst>
                <p:tags r:id="rId4"/>
              </p:custDataLst>
            </p:nvPr>
          </p:nvSpPr>
          <p:spPr>
            <a:xfrm>
              <a:off x="4861096" y="4632820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1" name="MH_Other_8"/>
            <p:cNvSpPr/>
            <p:nvPr>
              <p:custDataLst>
                <p:tags r:id="rId5"/>
              </p:custDataLst>
            </p:nvPr>
          </p:nvSpPr>
          <p:spPr>
            <a:xfrm>
              <a:off x="4970148" y="4741871"/>
              <a:ext cx="357445" cy="3574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147621" y="1582023"/>
            <a:ext cx="1954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五步方法建模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A7759F6-E864-46F9-A86C-44A08AB6809C}"/>
              </a:ext>
            </a:extLst>
          </p:cNvPr>
          <p:cNvSpPr/>
          <p:nvPr/>
        </p:nvSpPr>
        <p:spPr>
          <a:xfrm>
            <a:off x="4113729" y="3317189"/>
            <a:ext cx="3033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单变量</a:t>
            </a: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求导</a:t>
            </a:r>
            <a:r>
              <a:rPr lang="en-US" altLang="zh-CN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yyds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4C7105-30BE-4C3A-AECB-A1F2354A363A}"/>
              </a:ext>
            </a:extLst>
          </p:cNvPr>
          <p:cNvSpPr/>
          <p:nvPr/>
        </p:nvSpPr>
        <p:spPr>
          <a:xfrm>
            <a:off x="4071157" y="4898721"/>
            <a:ext cx="5221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多变量</a:t>
            </a: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拉格朗日乘子法</a:t>
            </a: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影子价格</a:t>
            </a: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25F522D3-EB0B-410F-94B4-E592ED800BFB}"/>
              </a:ext>
            </a:extLst>
          </p:cNvPr>
          <p:cNvSpPr/>
          <p:nvPr/>
        </p:nvSpPr>
        <p:spPr>
          <a:xfrm>
            <a:off x="9292458" y="3235773"/>
            <a:ext cx="641648" cy="2041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85F7AF-C67C-4D11-92A9-6EB33480B49D}"/>
              </a:ext>
            </a:extLst>
          </p:cNvPr>
          <p:cNvSpPr txBox="1"/>
          <p:nvPr/>
        </p:nvSpPr>
        <p:spPr>
          <a:xfrm>
            <a:off x="10129421" y="4071970"/>
            <a:ext cx="146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灵敏性分析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2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1" grpId="0" animBg="1"/>
      <p:bldP spid="22" grpId="0" animBg="1"/>
      <p:bldP spid="3" grpId="0"/>
      <p:bldP spid="39" grpId="0"/>
      <p:bldP spid="42" grpId="0"/>
      <p:bldP spid="11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09102" y="172701"/>
            <a:ext cx="232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实数与整数</a:t>
            </a:r>
          </a:p>
        </p:txBody>
      </p:sp>
      <p:sp>
        <p:nvSpPr>
          <p:cNvPr id="12" name="矩形 11"/>
          <p:cNvSpPr/>
          <p:nvPr/>
        </p:nvSpPr>
        <p:spPr>
          <a:xfrm flipH="1">
            <a:off x="3445435" y="275570"/>
            <a:ext cx="66508" cy="2899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90666" y="153894"/>
            <a:ext cx="1774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LP and IP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MH_Other_1"/>
          <p:cNvCxnSpPr/>
          <p:nvPr>
            <p:custDataLst>
              <p:tags r:id="rId1"/>
            </p:custDataLst>
          </p:nvPr>
        </p:nvCxnSpPr>
        <p:spPr>
          <a:xfrm flipH="1">
            <a:off x="3538181" y="1217668"/>
            <a:ext cx="0" cy="456399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H_Other_2"/>
          <p:cNvSpPr/>
          <p:nvPr>
            <p:custDataLst>
              <p:tags r:id="rId2"/>
            </p:custDataLst>
          </p:nvPr>
        </p:nvSpPr>
        <p:spPr>
          <a:xfrm>
            <a:off x="456638" y="2030825"/>
            <a:ext cx="2548568" cy="254856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2" name="MH_Title_1"/>
          <p:cNvSpPr/>
          <p:nvPr>
            <p:custDataLst>
              <p:tags r:id="rId3"/>
            </p:custDataLst>
          </p:nvPr>
        </p:nvSpPr>
        <p:spPr>
          <a:xfrm>
            <a:off x="675600" y="2285278"/>
            <a:ext cx="2081435" cy="2039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800" b="1" spc="600" dirty="0">
                <a:solidFill>
                  <a:srgbClr val="FFFFFF"/>
                </a:solidFill>
                <a:latin typeface="+mn-ea"/>
              </a:rPr>
              <a:t>线性</a:t>
            </a:r>
            <a:endParaRPr lang="en-US" altLang="zh-CN" sz="2800" b="1" spc="600" dirty="0">
              <a:solidFill>
                <a:srgbClr val="FFFFFF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800" b="1" spc="600" dirty="0">
                <a:solidFill>
                  <a:srgbClr val="FFFFFF"/>
                </a:solidFill>
                <a:latin typeface="+mn-ea"/>
              </a:rPr>
              <a:t>规划</a:t>
            </a:r>
            <a:endParaRPr lang="en-US" altLang="zh-CN" sz="2800" b="1" spc="6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50407" y="1540383"/>
            <a:ext cx="575548" cy="575549"/>
            <a:chOff x="4861096" y="2007512"/>
            <a:chExt cx="575548" cy="575549"/>
          </a:xfrm>
        </p:grpSpPr>
        <p:sp>
          <p:nvSpPr>
            <p:cNvPr id="24" name="MH_Other_3"/>
            <p:cNvSpPr/>
            <p:nvPr>
              <p:custDataLst>
                <p:tags r:id="rId6"/>
              </p:custDataLst>
            </p:nvPr>
          </p:nvSpPr>
          <p:spPr>
            <a:xfrm>
              <a:off x="4861096" y="2007512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dirty="0">
                <a:latin typeface="+mn-ea"/>
              </a:endParaRPr>
            </a:p>
          </p:txBody>
        </p:sp>
        <p:sp>
          <p:nvSpPr>
            <p:cNvPr id="25" name="MH_Other_4"/>
            <p:cNvSpPr/>
            <p:nvPr>
              <p:custDataLst>
                <p:tags r:id="rId7"/>
              </p:custDataLst>
            </p:nvPr>
          </p:nvSpPr>
          <p:spPr>
            <a:xfrm>
              <a:off x="4970148" y="2116564"/>
              <a:ext cx="357445" cy="3574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50407" y="3749391"/>
            <a:ext cx="575548" cy="575549"/>
            <a:chOff x="4861096" y="4632820"/>
            <a:chExt cx="575548" cy="575549"/>
          </a:xfrm>
        </p:grpSpPr>
        <p:sp>
          <p:nvSpPr>
            <p:cNvPr id="30" name="MH_Other_7"/>
            <p:cNvSpPr/>
            <p:nvPr>
              <p:custDataLst>
                <p:tags r:id="rId4"/>
              </p:custDataLst>
            </p:nvPr>
          </p:nvSpPr>
          <p:spPr>
            <a:xfrm>
              <a:off x="4861096" y="4632820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1" name="MH_Other_8"/>
            <p:cNvSpPr/>
            <p:nvPr>
              <p:custDataLst>
                <p:tags r:id="rId5"/>
              </p:custDataLst>
            </p:nvPr>
          </p:nvSpPr>
          <p:spPr>
            <a:xfrm>
              <a:off x="4970148" y="4741871"/>
              <a:ext cx="357445" cy="3574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249879" y="1649435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线性规划：单纯形法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A7759F6-E864-46F9-A86C-44A08AB6809C}"/>
              </a:ext>
            </a:extLst>
          </p:cNvPr>
          <p:cNvSpPr/>
          <p:nvPr/>
        </p:nvSpPr>
        <p:spPr>
          <a:xfrm>
            <a:off x="4249879" y="3824489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整数条件限制：</a:t>
            </a:r>
            <a:endParaRPr lang="en-US" altLang="zh-CN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25A778C-591E-42BC-A576-631150999370}"/>
              </a:ext>
            </a:extLst>
          </p:cNvPr>
          <p:cNvSpPr txBox="1"/>
          <p:nvPr/>
        </p:nvSpPr>
        <p:spPr>
          <a:xfrm>
            <a:off x="4650885" y="4402120"/>
            <a:ext cx="51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hlinkClick r:id="rId10"/>
              </a:rPr>
              <a:t>分支定界法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割平面法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匈牙利算法</a:t>
            </a:r>
            <a:endParaRPr lang="zh-CN" altLang="en-US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388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1" presetClass="entr" presetSubtype="0" fill="hold" grpId="0" nodeType="withEffect">
                                  <p:stCondLst>
                                    <p:cond delay="2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1" grpId="0" animBg="1"/>
      <p:bldP spid="22" grpId="0" animBg="1"/>
      <p:bldP spid="3" grpId="0"/>
      <p:bldP spid="39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758781" y="1501348"/>
            <a:ext cx="57370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spc="300" dirty="0">
                <a:solidFill>
                  <a:schemeClr val="bg1"/>
                </a:solidFill>
              </a:rPr>
              <a:t>P</a:t>
            </a:r>
            <a:r>
              <a:rPr lang="en-US" altLang="zh-CN" sz="9600" b="1" spc="300" dirty="0">
                <a:solidFill>
                  <a:schemeClr val="bg1"/>
                </a:solidFill>
              </a:rPr>
              <a:t>art</a:t>
            </a:r>
            <a:endParaRPr lang="zh-CN" altLang="en-US" sz="9600" b="1" spc="3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4074" y="2096314"/>
            <a:ext cx="1695279" cy="1510858"/>
            <a:chOff x="4436392" y="3027170"/>
            <a:chExt cx="720670" cy="642272"/>
          </a:xfrm>
        </p:grpSpPr>
        <p:sp>
          <p:nvSpPr>
            <p:cNvPr id="4" name="圆角矩形 3"/>
            <p:cNvSpPr/>
            <p:nvPr/>
          </p:nvSpPr>
          <p:spPr>
            <a:xfrm>
              <a:off x="4458288" y="302717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54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36392" y="3117146"/>
              <a:ext cx="720670" cy="47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chemeClr val="bg1"/>
                  </a:solidFill>
                </a:rPr>
                <a:t>03</a:t>
              </a:r>
              <a:endParaRPr lang="zh-CN" altLang="en-US" sz="6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737333" y="2401763"/>
            <a:ext cx="5306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图论，动态规划初步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66949" y="3574930"/>
            <a:ext cx="249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最短路与生成树</a:t>
            </a:r>
          </a:p>
        </p:txBody>
      </p:sp>
      <p:sp>
        <p:nvSpPr>
          <p:cNvPr id="11" name="椭圆 10"/>
          <p:cNvSpPr/>
          <p:nvPr/>
        </p:nvSpPr>
        <p:spPr>
          <a:xfrm>
            <a:off x="5858359" y="3601720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858359" y="4084923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66949" y="4058133"/>
            <a:ext cx="3063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网络流，二分图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C01D86F-5BD7-4CDC-BA4A-FB533F815D64}"/>
              </a:ext>
            </a:extLst>
          </p:cNvPr>
          <p:cNvSpPr/>
          <p:nvPr/>
        </p:nvSpPr>
        <p:spPr>
          <a:xfrm>
            <a:off x="5858359" y="4568126"/>
            <a:ext cx="284974" cy="284974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3EDD75-32E0-44C1-B58B-83A2AC7D2212}"/>
              </a:ext>
            </a:extLst>
          </p:cNvPr>
          <p:cNvSpPr txBox="1"/>
          <p:nvPr/>
        </p:nvSpPr>
        <p:spPr>
          <a:xfrm>
            <a:off x="6266949" y="4541336"/>
            <a:ext cx="3063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动态规划</a:t>
            </a:r>
          </a:p>
        </p:txBody>
      </p:sp>
    </p:spTree>
    <p:extLst>
      <p:ext uri="{BB962C8B-B14F-4D97-AF65-F5344CB8AC3E}">
        <p14:creationId xmlns:p14="http://schemas.microsoft.com/office/powerpoint/2010/main" val="3380819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10" grpId="0"/>
      <p:bldP spid="11" grpId="0" animBg="1"/>
      <p:bldP spid="12" grpId="0" animBg="1"/>
      <p:bldP spid="16" grpId="0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09102" y="172701"/>
            <a:ext cx="3080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最短路与生成树</a:t>
            </a:r>
          </a:p>
        </p:txBody>
      </p:sp>
      <p:sp>
        <p:nvSpPr>
          <p:cNvPr id="12" name="矩形 11"/>
          <p:cNvSpPr/>
          <p:nvPr/>
        </p:nvSpPr>
        <p:spPr>
          <a:xfrm flipH="1">
            <a:off x="4202761" y="289339"/>
            <a:ext cx="45720" cy="2899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04987" y="172701"/>
            <a:ext cx="3080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Wandan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things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MH_Other_1"/>
          <p:cNvCxnSpPr/>
          <p:nvPr>
            <p:custDataLst>
              <p:tags r:id="rId1"/>
            </p:custDataLst>
          </p:nvPr>
        </p:nvCxnSpPr>
        <p:spPr>
          <a:xfrm flipH="1">
            <a:off x="3538181" y="1217668"/>
            <a:ext cx="0" cy="456399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H_Other_2"/>
          <p:cNvSpPr/>
          <p:nvPr>
            <p:custDataLst>
              <p:tags r:id="rId2"/>
            </p:custDataLst>
          </p:nvPr>
        </p:nvSpPr>
        <p:spPr>
          <a:xfrm>
            <a:off x="456638" y="2030825"/>
            <a:ext cx="2548568" cy="254856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2" name="MH_Title_1"/>
          <p:cNvSpPr/>
          <p:nvPr>
            <p:custDataLst>
              <p:tags r:id="rId3"/>
            </p:custDataLst>
          </p:nvPr>
        </p:nvSpPr>
        <p:spPr>
          <a:xfrm>
            <a:off x="675600" y="2285278"/>
            <a:ext cx="2081435" cy="2039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800" b="1" spc="600" dirty="0">
                <a:solidFill>
                  <a:srgbClr val="FFFFFF"/>
                </a:solidFill>
                <a:latin typeface="+mn-ea"/>
              </a:rPr>
              <a:t>相关</a:t>
            </a:r>
            <a:endParaRPr lang="en-US" altLang="zh-CN" sz="2800" b="1" spc="600" dirty="0">
              <a:solidFill>
                <a:srgbClr val="FFFFFF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800" b="1" spc="600" dirty="0">
                <a:solidFill>
                  <a:srgbClr val="FFFFFF"/>
                </a:solidFill>
                <a:latin typeface="+mn-ea"/>
              </a:rPr>
              <a:t>算法</a:t>
            </a:r>
            <a:endParaRPr lang="en-US" altLang="zh-CN" sz="2800" b="1" spc="6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50407" y="1271184"/>
            <a:ext cx="575548" cy="575549"/>
            <a:chOff x="4861096" y="2007512"/>
            <a:chExt cx="575548" cy="575549"/>
          </a:xfrm>
        </p:grpSpPr>
        <p:sp>
          <p:nvSpPr>
            <p:cNvPr id="24" name="MH_Other_3"/>
            <p:cNvSpPr/>
            <p:nvPr>
              <p:custDataLst>
                <p:tags r:id="rId12"/>
              </p:custDataLst>
            </p:nvPr>
          </p:nvSpPr>
          <p:spPr>
            <a:xfrm>
              <a:off x="4861096" y="2007512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25" name="MH_Other_4"/>
            <p:cNvSpPr/>
            <p:nvPr>
              <p:custDataLst>
                <p:tags r:id="rId13"/>
              </p:custDataLst>
            </p:nvPr>
          </p:nvSpPr>
          <p:spPr>
            <a:xfrm>
              <a:off x="4970148" y="2116564"/>
              <a:ext cx="357445" cy="3574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50407" y="2354040"/>
            <a:ext cx="575548" cy="575549"/>
            <a:chOff x="4861096" y="3320166"/>
            <a:chExt cx="575548" cy="575549"/>
          </a:xfrm>
        </p:grpSpPr>
        <p:sp>
          <p:nvSpPr>
            <p:cNvPr id="27" name="MH_Other_5"/>
            <p:cNvSpPr/>
            <p:nvPr>
              <p:custDataLst>
                <p:tags r:id="rId10"/>
              </p:custDataLst>
            </p:nvPr>
          </p:nvSpPr>
          <p:spPr>
            <a:xfrm>
              <a:off x="4861096" y="3320166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28" name="MH_Other_6"/>
            <p:cNvSpPr/>
            <p:nvPr>
              <p:custDataLst>
                <p:tags r:id="rId11"/>
              </p:custDataLst>
            </p:nvPr>
          </p:nvSpPr>
          <p:spPr>
            <a:xfrm>
              <a:off x="4970148" y="3429217"/>
              <a:ext cx="357445" cy="3574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50407" y="3353359"/>
            <a:ext cx="575548" cy="575549"/>
            <a:chOff x="4861096" y="4632820"/>
            <a:chExt cx="575548" cy="575549"/>
          </a:xfrm>
        </p:grpSpPr>
        <p:sp>
          <p:nvSpPr>
            <p:cNvPr id="30" name="MH_Other_7"/>
            <p:cNvSpPr/>
            <p:nvPr>
              <p:custDataLst>
                <p:tags r:id="rId8"/>
              </p:custDataLst>
            </p:nvPr>
          </p:nvSpPr>
          <p:spPr>
            <a:xfrm>
              <a:off x="4861096" y="4632820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1" name="MH_Other_8"/>
            <p:cNvSpPr/>
            <p:nvPr>
              <p:custDataLst>
                <p:tags r:id="rId9"/>
              </p:custDataLst>
            </p:nvPr>
          </p:nvSpPr>
          <p:spPr>
            <a:xfrm>
              <a:off x="4970148" y="4741871"/>
              <a:ext cx="357445" cy="3574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935007" y="1627414"/>
            <a:ext cx="3426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6"/>
              </a:rPr>
              <a:t>Floyed-Warshall</a:t>
            </a: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hlinkClick r:id="rId16"/>
              </a:rPr>
              <a:t>算法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A7759F6-E864-46F9-A86C-44A08AB6809C}"/>
              </a:ext>
            </a:extLst>
          </p:cNvPr>
          <p:cNvSpPr/>
          <p:nvPr/>
        </p:nvSpPr>
        <p:spPr>
          <a:xfrm>
            <a:off x="3935007" y="3419746"/>
            <a:ext cx="4602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Bellman-Ford</a:t>
            </a: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解决负权边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3271D06-2A4F-4D88-A495-B943D0D3E27F}"/>
              </a:ext>
            </a:extLst>
          </p:cNvPr>
          <p:cNvGrpSpPr/>
          <p:nvPr/>
        </p:nvGrpSpPr>
        <p:grpSpPr>
          <a:xfrm flipV="1">
            <a:off x="3250407" y="4333924"/>
            <a:ext cx="575549" cy="580892"/>
            <a:chOff x="4861096" y="3320166"/>
            <a:chExt cx="575548" cy="575549"/>
          </a:xfrm>
        </p:grpSpPr>
        <p:sp>
          <p:nvSpPr>
            <p:cNvPr id="33" name="MH_Other_5">
              <a:extLst>
                <a:ext uri="{FF2B5EF4-FFF2-40B4-BE49-F238E27FC236}">
                  <a16:creationId xmlns:a16="http://schemas.microsoft.com/office/drawing/2014/main" id="{40CDF1DC-5AE1-46D4-8EA1-5FF48D0F571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861096" y="3320166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4" name="MH_Other_6">
              <a:extLst>
                <a:ext uri="{FF2B5EF4-FFF2-40B4-BE49-F238E27FC236}">
                  <a16:creationId xmlns:a16="http://schemas.microsoft.com/office/drawing/2014/main" id="{6152889E-35B0-42F7-A3F5-BCC50695714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970148" y="3429217"/>
              <a:ext cx="357445" cy="3574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5292F04-E9CB-4D45-8F08-477F2826B4B7}"/>
              </a:ext>
            </a:extLst>
          </p:cNvPr>
          <p:cNvGrpSpPr/>
          <p:nvPr/>
        </p:nvGrpSpPr>
        <p:grpSpPr>
          <a:xfrm>
            <a:off x="3273031" y="5319832"/>
            <a:ext cx="575548" cy="575549"/>
            <a:chOff x="4861096" y="3320166"/>
            <a:chExt cx="575548" cy="575549"/>
          </a:xfrm>
        </p:grpSpPr>
        <p:sp>
          <p:nvSpPr>
            <p:cNvPr id="36" name="MH_Other_5">
              <a:extLst>
                <a:ext uri="{FF2B5EF4-FFF2-40B4-BE49-F238E27FC236}">
                  <a16:creationId xmlns:a16="http://schemas.microsoft.com/office/drawing/2014/main" id="{88B5C7BE-514E-4EC6-B4A8-0E004DF5E01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861096" y="3320166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7" name="MH_Other_6">
              <a:extLst>
                <a:ext uri="{FF2B5EF4-FFF2-40B4-BE49-F238E27FC236}">
                  <a16:creationId xmlns:a16="http://schemas.microsoft.com/office/drawing/2014/main" id="{BEB0AEA3-4243-4C9B-BB24-AE03A43FD27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970148" y="3429217"/>
              <a:ext cx="357445" cy="3574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5F9BFEFC-8FFD-4285-9BAB-4300BA0E9CF4}"/>
              </a:ext>
            </a:extLst>
          </p:cNvPr>
          <p:cNvSpPr/>
          <p:nvPr/>
        </p:nvSpPr>
        <p:spPr>
          <a:xfrm>
            <a:off x="3957631" y="2465943"/>
            <a:ext cx="4506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hlinkClick r:id="rId17"/>
              </a:rPr>
              <a:t>Dijkstra</a:t>
            </a: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hlinkClick r:id="rId17"/>
              </a:rPr>
              <a:t>算法</a:t>
            </a: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hlinkClick r:id="rId17"/>
              </a:rPr>
              <a:t>-</a:t>
            </a: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hlinkClick r:id="rId17"/>
              </a:rPr>
              <a:t>单源最短路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98788AB-E5B4-4C53-8AEF-32873F0AE639}"/>
              </a:ext>
            </a:extLst>
          </p:cNvPr>
          <p:cNvSpPr/>
          <p:nvPr/>
        </p:nvSpPr>
        <p:spPr>
          <a:xfrm>
            <a:off x="3957631" y="5490600"/>
            <a:ext cx="1533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hlinkClick r:id="rId18"/>
              </a:rPr>
              <a:t>Prim</a:t>
            </a: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hlinkClick r:id="rId18"/>
              </a:rPr>
              <a:t>算法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2DAE172-FA90-47F7-B1D8-088343474367}"/>
              </a:ext>
            </a:extLst>
          </p:cNvPr>
          <p:cNvSpPr/>
          <p:nvPr/>
        </p:nvSpPr>
        <p:spPr>
          <a:xfrm>
            <a:off x="3957631" y="4474286"/>
            <a:ext cx="1999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hlinkClick r:id="rId18"/>
              </a:rPr>
              <a:t>Kruskal</a:t>
            </a: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hlinkClick r:id="rId18"/>
              </a:rPr>
              <a:t>算法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42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1" grpId="0" animBg="1"/>
      <p:bldP spid="22" grpId="0" animBg="1"/>
      <p:bldP spid="3" grpId="0"/>
      <p:bldP spid="39" grpId="0"/>
      <p:bldP spid="43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09102" y="172701"/>
            <a:ext cx="3080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其他算法简介</a:t>
            </a:r>
          </a:p>
        </p:txBody>
      </p:sp>
      <p:sp>
        <p:nvSpPr>
          <p:cNvPr id="12" name="矩形 11"/>
          <p:cNvSpPr/>
          <p:nvPr/>
        </p:nvSpPr>
        <p:spPr>
          <a:xfrm flipH="1">
            <a:off x="3753360" y="295758"/>
            <a:ext cx="45720" cy="2899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1217" y="172701"/>
            <a:ext cx="3080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Wandan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things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MH_Other_1"/>
          <p:cNvCxnSpPr/>
          <p:nvPr>
            <p:custDataLst>
              <p:tags r:id="rId1"/>
            </p:custDataLst>
          </p:nvPr>
        </p:nvCxnSpPr>
        <p:spPr>
          <a:xfrm flipH="1">
            <a:off x="3538181" y="1217668"/>
            <a:ext cx="0" cy="456399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H_Other_2"/>
          <p:cNvSpPr/>
          <p:nvPr>
            <p:custDataLst>
              <p:tags r:id="rId2"/>
            </p:custDataLst>
          </p:nvPr>
        </p:nvSpPr>
        <p:spPr>
          <a:xfrm>
            <a:off x="456638" y="2030825"/>
            <a:ext cx="2548568" cy="254856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22" name="MH_Title_1"/>
          <p:cNvSpPr/>
          <p:nvPr>
            <p:custDataLst>
              <p:tags r:id="rId3"/>
            </p:custDataLst>
          </p:nvPr>
        </p:nvSpPr>
        <p:spPr>
          <a:xfrm>
            <a:off x="675600" y="2285278"/>
            <a:ext cx="2081435" cy="20396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800" b="1" spc="600" dirty="0" err="1">
                <a:solidFill>
                  <a:srgbClr val="FFFFFF"/>
                </a:solidFill>
                <a:latin typeface="+mn-ea"/>
              </a:rPr>
              <a:t>Zch</a:t>
            </a:r>
            <a:endParaRPr lang="en-US" altLang="zh-CN" sz="2800" b="1" spc="600" dirty="0">
              <a:solidFill>
                <a:srgbClr val="FFFFFF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spc="600" dirty="0" err="1">
                <a:solidFill>
                  <a:srgbClr val="FFFFFF"/>
                </a:solidFill>
                <a:latin typeface="+mn-ea"/>
              </a:rPr>
              <a:t>yyds</a:t>
            </a:r>
            <a:endParaRPr lang="en-US" altLang="zh-CN" sz="2800" b="1" spc="600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50407" y="1271184"/>
            <a:ext cx="575548" cy="575549"/>
            <a:chOff x="4861096" y="2007512"/>
            <a:chExt cx="575548" cy="575549"/>
          </a:xfrm>
        </p:grpSpPr>
        <p:sp>
          <p:nvSpPr>
            <p:cNvPr id="24" name="MH_Other_3"/>
            <p:cNvSpPr/>
            <p:nvPr>
              <p:custDataLst>
                <p:tags r:id="rId8"/>
              </p:custDataLst>
            </p:nvPr>
          </p:nvSpPr>
          <p:spPr>
            <a:xfrm>
              <a:off x="4861096" y="2007512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25" name="MH_Other_4"/>
            <p:cNvSpPr/>
            <p:nvPr>
              <p:custDataLst>
                <p:tags r:id="rId9"/>
              </p:custDataLst>
            </p:nvPr>
          </p:nvSpPr>
          <p:spPr>
            <a:xfrm>
              <a:off x="4970148" y="2116564"/>
              <a:ext cx="357445" cy="3574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23532" y="3218146"/>
            <a:ext cx="575548" cy="575549"/>
            <a:chOff x="4861096" y="3320166"/>
            <a:chExt cx="575548" cy="575549"/>
          </a:xfrm>
        </p:grpSpPr>
        <p:sp>
          <p:nvSpPr>
            <p:cNvPr id="27" name="MH_Other_5"/>
            <p:cNvSpPr/>
            <p:nvPr>
              <p:custDataLst>
                <p:tags r:id="rId6"/>
              </p:custDataLst>
            </p:nvPr>
          </p:nvSpPr>
          <p:spPr>
            <a:xfrm>
              <a:off x="4861096" y="3320166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28" name="MH_Other_6"/>
            <p:cNvSpPr/>
            <p:nvPr>
              <p:custDataLst>
                <p:tags r:id="rId7"/>
              </p:custDataLst>
            </p:nvPr>
          </p:nvSpPr>
          <p:spPr>
            <a:xfrm>
              <a:off x="4970148" y="3429217"/>
              <a:ext cx="357445" cy="3574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66268" y="4925921"/>
            <a:ext cx="575548" cy="575549"/>
            <a:chOff x="4861096" y="4632820"/>
            <a:chExt cx="575548" cy="575549"/>
          </a:xfrm>
        </p:grpSpPr>
        <p:sp>
          <p:nvSpPr>
            <p:cNvPr id="30" name="MH_Other_7"/>
            <p:cNvSpPr/>
            <p:nvPr>
              <p:custDataLst>
                <p:tags r:id="rId4"/>
              </p:custDataLst>
            </p:nvPr>
          </p:nvSpPr>
          <p:spPr>
            <a:xfrm>
              <a:off x="4861096" y="4632820"/>
              <a:ext cx="575548" cy="57554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31" name="MH_Other_8"/>
            <p:cNvSpPr/>
            <p:nvPr>
              <p:custDataLst>
                <p:tags r:id="rId5"/>
              </p:custDataLst>
            </p:nvPr>
          </p:nvSpPr>
          <p:spPr>
            <a:xfrm>
              <a:off x="4970148" y="4741871"/>
              <a:ext cx="357445" cy="3574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935006" y="1376266"/>
            <a:ext cx="14093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二分图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A7759F6-E864-46F9-A86C-44A08AB6809C}"/>
              </a:ext>
            </a:extLst>
          </p:cNvPr>
          <p:cNvSpPr/>
          <p:nvPr/>
        </p:nvSpPr>
        <p:spPr>
          <a:xfrm>
            <a:off x="3895626" y="4992308"/>
            <a:ext cx="2107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动态规划</a:t>
            </a:r>
            <a:r>
              <a:rPr lang="en-US" altLang="zh-CN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yyds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F9BFEFC-8FFD-4285-9BAB-4300BA0E9CF4}"/>
              </a:ext>
            </a:extLst>
          </p:cNvPr>
          <p:cNvSpPr/>
          <p:nvPr/>
        </p:nvSpPr>
        <p:spPr>
          <a:xfrm>
            <a:off x="3961941" y="3299611"/>
            <a:ext cx="4506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网络流</a:t>
            </a:r>
          </a:p>
        </p:txBody>
      </p:sp>
    </p:spTree>
    <p:extLst>
      <p:ext uri="{BB962C8B-B14F-4D97-AF65-F5344CB8AC3E}">
        <p14:creationId xmlns:p14="http://schemas.microsoft.com/office/powerpoint/2010/main" val="623797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2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1" presetClass="entr" presetSubtype="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21" grpId="0" animBg="1"/>
      <p:bldP spid="22" grpId="0" animBg="1"/>
      <p:bldP spid="3" grpId="0"/>
      <p:bldP spid="39" grpId="0"/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Title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1165102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7C1CC"/>
      </a:accent2>
      <a:accent3>
        <a:srgbClr val="839192"/>
      </a:accent3>
      <a:accent4>
        <a:srgbClr val="156595"/>
      </a:accent4>
      <a:accent5>
        <a:srgbClr val="FBD78D"/>
      </a:accent5>
      <a:accent6>
        <a:srgbClr val="F2523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257</Words>
  <Application>Microsoft Office PowerPoint</Application>
  <PresentationFormat>宽屏</PresentationFormat>
  <Paragraphs>96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华文行楷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chenjiawei</dc:creator>
  <cp:lastModifiedBy>Lenovo</cp:lastModifiedBy>
  <cp:revision>63</cp:revision>
  <dcterms:created xsi:type="dcterms:W3CDTF">2016-05-11T01:57:00Z</dcterms:created>
  <dcterms:modified xsi:type="dcterms:W3CDTF">2022-01-28T15:08:43Z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