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7"/>
    <p:restoredTop sz="94645"/>
  </p:normalViewPr>
  <p:slideViewPr>
    <p:cSldViewPr snapToGrid="0">
      <p:cViewPr varScale="1">
        <p:scale>
          <a:sx n="163" d="100"/>
          <a:sy n="163" d="100"/>
        </p:scale>
        <p:origin x="18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6ea46936d2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6ea46936d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419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6f0f28c79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6f0f28c79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393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6f0f28c79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6f0f28c79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813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6f0f28c790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6f0f28c79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0878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6ea46936d2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6ea46936d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227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6ea46936d2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6ea46936d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596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6f0f28c69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6f0f28c69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2977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6f0f28c69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6f0f28c69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245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6f0f28c79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6f0f28c7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197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6f0f28c79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6f0f28c79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821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6f0f28c79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6f0f28c79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347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6f0f28c79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6f0f28c79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1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848797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0655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bucket-sort-2/"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ctrTitle" idx="4294967295"/>
          </p:nvPr>
        </p:nvSpPr>
        <p:spPr>
          <a:xfrm>
            <a:off x="390525" y="1819275"/>
            <a:ext cx="8222100" cy="93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600"/>
              <a:t>Escape</a:t>
            </a:r>
            <a:endParaRPr sz="3600"/>
          </a:p>
        </p:txBody>
      </p:sp>
      <p:sp>
        <p:nvSpPr>
          <p:cNvPr id="152" name="Google Shape;152;p27"/>
          <p:cNvSpPr txBox="1">
            <a:spLocks noGrp="1"/>
          </p:cNvSpPr>
          <p:nvPr>
            <p:ph type="subTitle" idx="4294967295"/>
          </p:nvPr>
        </p:nvSpPr>
        <p:spPr>
          <a:xfrm>
            <a:off x="390525" y="2789105"/>
            <a:ext cx="8222100" cy="2095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Idea by: Yong Li</a:t>
            </a:r>
            <a:endParaRPr>
              <a:solidFill>
                <a:schemeClr val="lt1"/>
              </a:solidFill>
            </a:endParaRPr>
          </a:p>
          <a:p>
            <a:pPr marL="0" lvl="0" indent="0" algn="l" rtl="0">
              <a:spcBef>
                <a:spcPts val="1200"/>
              </a:spcBef>
              <a:spcAft>
                <a:spcPts val="1200"/>
              </a:spcAft>
              <a:buNone/>
            </a:pPr>
            <a:r>
              <a:rPr lang="en">
                <a:solidFill>
                  <a:schemeClr val="lt1"/>
                </a:solidFill>
              </a:rPr>
              <a:t>Prepared by: Yong Li</a:t>
            </a:r>
            <a:endParaRPr>
              <a:solidFill>
                <a:schemeClr val="lt1"/>
              </a:solidFill>
            </a:endParaRPr>
          </a:p>
        </p:txBody>
      </p:sp>
    </p:spTree>
    <p:extLst>
      <p:ext uri="{BB962C8B-B14F-4D97-AF65-F5344CB8AC3E}">
        <p14:creationId xmlns:p14="http://schemas.microsoft.com/office/powerpoint/2010/main" val="127566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Subtask 6 (19 points): N, M &lt;= 2000</a:t>
            </a:r>
            <a:endParaRPr/>
          </a:p>
        </p:txBody>
      </p:sp>
      <p:sp>
        <p:nvSpPr>
          <p:cNvPr id="206" name="Google Shape;206;p36"/>
          <p:cNvSpPr txBox="1">
            <a:spLocks noGrp="1"/>
          </p:cNvSpPr>
          <p:nvPr>
            <p:ph type="body" idx="4294967295"/>
          </p:nvPr>
        </p:nvSpPr>
        <p:spPr>
          <a:xfrm>
            <a:off x="471900" y="741919"/>
            <a:ext cx="8222100" cy="420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Now we can observe that we are somewhat close to full solving the question. We need to generalise the way that we find the second minimum distance. Instead of BFS from the escape door, we can do multisource BFS from the ‘d’ cells. </a:t>
            </a: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 sz="1600" b="1"/>
              <a:t>Note: </a:t>
            </a:r>
            <a:r>
              <a:rPr lang="en" sz="1600"/>
              <a:t>It might be simpler to assign an id number to each of the dog cells to ensure that the same dog does not revisit the same cell twice and record the same dog twice.</a:t>
            </a:r>
            <a:endParaRPr sz="1600"/>
          </a:p>
          <a:p>
            <a:pPr marL="0" lvl="0" indent="0" algn="l" rtl="0">
              <a:spcBef>
                <a:spcPts val="1200"/>
              </a:spcBef>
              <a:spcAft>
                <a:spcPts val="0"/>
              </a:spcAft>
              <a:buNone/>
            </a:pPr>
            <a:endParaRPr sz="1600"/>
          </a:p>
          <a:p>
            <a:pPr marL="0" lvl="0" indent="0" algn="l" rtl="0">
              <a:spcBef>
                <a:spcPts val="1200"/>
              </a:spcBef>
              <a:spcAft>
                <a:spcPts val="1200"/>
              </a:spcAft>
              <a:buNone/>
            </a:pPr>
            <a:r>
              <a:rPr lang="en" sz="1600" b="1" i="1"/>
              <a:t>Implementation: </a:t>
            </a:r>
            <a:r>
              <a:rPr lang="en" sz="1600"/>
              <a:t>We can store two pairs of integers for each cell, {first_distance, first_dog} and {second_distance, second_dog}. With this, we can prevent counting the same dog twice.</a:t>
            </a:r>
            <a:endParaRPr sz="1600"/>
          </a:p>
        </p:txBody>
      </p:sp>
    </p:spTree>
    <p:extLst>
      <p:ext uri="{BB962C8B-B14F-4D97-AF65-F5344CB8AC3E}">
        <p14:creationId xmlns:p14="http://schemas.microsoft.com/office/powerpoint/2010/main" val="2705546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Subtask 6 (19 points): N, M &lt;= 2000</a:t>
            </a:r>
            <a:endParaRPr/>
          </a:p>
        </p:txBody>
      </p:sp>
      <p:sp>
        <p:nvSpPr>
          <p:cNvPr id="212" name="Google Shape;212;p37"/>
          <p:cNvSpPr txBox="1">
            <a:spLocks noGrp="1"/>
          </p:cNvSpPr>
          <p:nvPr>
            <p:ph type="body" idx="4294967295"/>
          </p:nvPr>
        </p:nvSpPr>
        <p:spPr>
          <a:xfrm>
            <a:off x="471900" y="741925"/>
            <a:ext cx="4396500" cy="420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600"/>
              <a:t>Now we have the second minimum distance, but we cannot naively paint each cell to be winning. Multisource BFS!</a:t>
            </a: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 sz="1600"/>
              <a:t>We notice that we also cannot naively multisource bfs as a cell might be repainted and has a larger value left (to move around). </a:t>
            </a:r>
            <a:r>
              <a:rPr lang="en" sz="1600" b="1"/>
              <a:t>This means that we need to prioritize the bigger values first.</a:t>
            </a:r>
            <a:r>
              <a:rPr lang="en" sz="1600"/>
              <a:t> </a:t>
            </a:r>
            <a:endParaRPr sz="1600"/>
          </a:p>
          <a:p>
            <a:pPr marL="0" lvl="0" indent="0" algn="l" rtl="0">
              <a:spcBef>
                <a:spcPts val="1200"/>
              </a:spcBef>
              <a:spcAft>
                <a:spcPts val="0"/>
              </a:spcAft>
              <a:buNone/>
            </a:pPr>
            <a:endParaRPr sz="1600"/>
          </a:p>
          <a:p>
            <a:pPr marL="0" lvl="0" indent="0" algn="l" rtl="0">
              <a:spcBef>
                <a:spcPts val="1200"/>
              </a:spcBef>
              <a:spcAft>
                <a:spcPts val="1200"/>
              </a:spcAft>
              <a:buNone/>
            </a:pPr>
            <a:r>
              <a:rPr lang="en" sz="1600"/>
              <a:t>This inspires a solution that uses set or priority queue to solve this subtask. Time complexity: O((NM) log (NM)).</a:t>
            </a:r>
            <a:endParaRPr sz="1600"/>
          </a:p>
        </p:txBody>
      </p:sp>
      <p:pic>
        <p:nvPicPr>
          <p:cNvPr id="213" name="Google Shape;213;p37"/>
          <p:cNvPicPr preferRelativeResize="0"/>
          <p:nvPr/>
        </p:nvPicPr>
        <p:blipFill>
          <a:blip r:embed="rId3">
            <a:alphaModFix/>
          </a:blip>
          <a:stretch>
            <a:fillRect/>
          </a:stretch>
        </p:blipFill>
        <p:spPr>
          <a:xfrm>
            <a:off x="5752650" y="2022625"/>
            <a:ext cx="2485174" cy="3090699"/>
          </a:xfrm>
          <a:prstGeom prst="rect">
            <a:avLst/>
          </a:prstGeom>
          <a:noFill/>
          <a:ln>
            <a:noFill/>
          </a:ln>
        </p:spPr>
      </p:pic>
      <p:sp>
        <p:nvSpPr>
          <p:cNvPr id="214" name="Google Shape;214;p37"/>
          <p:cNvSpPr txBox="1"/>
          <p:nvPr/>
        </p:nvSpPr>
        <p:spPr>
          <a:xfrm>
            <a:off x="5752650" y="741925"/>
            <a:ext cx="2977200" cy="128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600">
                <a:solidFill>
                  <a:schemeClr val="lt2"/>
                </a:solidFill>
                <a:latin typeface="Roboto"/>
                <a:ea typeface="Roboto"/>
                <a:cs typeface="Roboto"/>
                <a:sym typeface="Roboto"/>
              </a:rPr>
              <a:t>If you cannot understand why we prioritize the larger values first, try looking at the grid below.</a:t>
            </a:r>
            <a:endParaRPr/>
          </a:p>
        </p:txBody>
      </p:sp>
    </p:spTree>
    <p:extLst>
      <p:ext uri="{BB962C8B-B14F-4D97-AF65-F5344CB8AC3E}">
        <p14:creationId xmlns:p14="http://schemas.microsoft.com/office/powerpoint/2010/main" val="2368693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Subtask 7 (10 points): No other constraints.</a:t>
            </a:r>
            <a:endParaRPr/>
          </a:p>
        </p:txBody>
      </p:sp>
      <p:sp>
        <p:nvSpPr>
          <p:cNvPr id="220" name="Google Shape;220;p38"/>
          <p:cNvSpPr txBox="1">
            <a:spLocks noGrp="1"/>
          </p:cNvSpPr>
          <p:nvPr>
            <p:ph type="body" idx="4294967295"/>
          </p:nvPr>
        </p:nvSpPr>
        <p:spPr>
          <a:xfrm>
            <a:off x="471900" y="741925"/>
            <a:ext cx="7786500" cy="420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Now, we can solve the problem with O((NM) log (NM)) but we can do better!</a:t>
            </a:r>
            <a:endParaRPr sz="1600"/>
          </a:p>
          <a:p>
            <a:pPr marL="0" lvl="0" indent="0" algn="l" rtl="0">
              <a:spcBef>
                <a:spcPts val="1200"/>
              </a:spcBef>
              <a:spcAft>
                <a:spcPts val="0"/>
              </a:spcAft>
              <a:buNone/>
            </a:pPr>
            <a:r>
              <a:rPr lang="en" sz="1600"/>
              <a:t>Instead or sorting naively, we notice that our values are at most N*M &lt;= 9 * 10 ^ 6 and the actual upper bound is around NM/2 (from a spiral shape), which is around 4.5 * 10 ^ 6. </a:t>
            </a:r>
            <a:endParaRPr sz="1600"/>
          </a:p>
          <a:p>
            <a:pPr marL="0" lvl="0" indent="0" algn="l" rtl="0">
              <a:spcBef>
                <a:spcPts val="1200"/>
              </a:spcBef>
              <a:spcAft>
                <a:spcPts val="0"/>
              </a:spcAft>
              <a:buNone/>
            </a:pPr>
            <a:r>
              <a:rPr lang="en" sz="1600"/>
              <a:t>Instead of performing quick sort/heap sort, we can perform bucket sort! Bucket sort opens up “buckets” that has the “id” as the values. You can visualise it like layers of BFS, then you need to perform the queries from the larger values.</a:t>
            </a:r>
            <a:endParaRPr sz="1600"/>
          </a:p>
          <a:p>
            <a:pPr marL="0" lvl="0" indent="0" algn="l" rtl="0">
              <a:spcBef>
                <a:spcPts val="1200"/>
              </a:spcBef>
              <a:spcAft>
                <a:spcPts val="0"/>
              </a:spcAft>
              <a:buNone/>
            </a:pPr>
            <a:r>
              <a:rPr lang="en" sz="1600"/>
              <a:t>More information about bucket sort can be found here: </a:t>
            </a:r>
            <a:r>
              <a:rPr lang="en" sz="1600" u="sng">
                <a:solidFill>
                  <a:schemeClr val="hlink"/>
                </a:solidFill>
                <a:hlinkClick r:id="rId3"/>
              </a:rPr>
              <a:t>geeksforgeeks</a:t>
            </a:r>
            <a:endParaRPr sz="1600"/>
          </a:p>
          <a:p>
            <a:pPr marL="0" lvl="0" indent="0" algn="l" rtl="0">
              <a:spcBef>
                <a:spcPts val="1200"/>
              </a:spcBef>
              <a:spcAft>
                <a:spcPts val="0"/>
              </a:spcAft>
              <a:buNone/>
            </a:pPr>
            <a:endParaRPr sz="1600"/>
          </a:p>
          <a:p>
            <a:pPr marL="0" lvl="0" indent="0" algn="l" rtl="0">
              <a:spcBef>
                <a:spcPts val="1200"/>
              </a:spcBef>
              <a:spcAft>
                <a:spcPts val="1200"/>
              </a:spcAft>
              <a:buNone/>
            </a:pPr>
            <a:r>
              <a:rPr lang="en" sz="1600"/>
              <a:t>Time complexity: O(NM)</a:t>
            </a:r>
            <a:endParaRPr sz="1600"/>
          </a:p>
        </p:txBody>
      </p:sp>
    </p:spTree>
    <p:extLst>
      <p:ext uri="{BB962C8B-B14F-4D97-AF65-F5344CB8AC3E}">
        <p14:creationId xmlns:p14="http://schemas.microsoft.com/office/powerpoint/2010/main" val="119585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Statement</a:t>
            </a:r>
            <a:endParaRPr/>
          </a:p>
        </p:txBody>
      </p:sp>
      <p:sp>
        <p:nvSpPr>
          <p:cNvPr id="158" name="Google Shape;158;p28"/>
          <p:cNvSpPr txBox="1">
            <a:spLocks noGrp="1"/>
          </p:cNvSpPr>
          <p:nvPr>
            <p:ph type="body" idx="4294967295"/>
          </p:nvPr>
        </p:nvSpPr>
        <p:spPr>
          <a:xfrm>
            <a:off x="471900" y="864775"/>
            <a:ext cx="8222100" cy="412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dirty="0"/>
              <a:t>Given two integers N, M and a grid of N * M cells. </a:t>
            </a:r>
            <a:endParaRPr sz="1700" dirty="0"/>
          </a:p>
          <a:p>
            <a:pPr marL="0" lvl="0" indent="0" algn="l" rtl="0">
              <a:spcBef>
                <a:spcPts val="1200"/>
              </a:spcBef>
              <a:spcAft>
                <a:spcPts val="0"/>
              </a:spcAft>
              <a:buNone/>
            </a:pPr>
            <a:r>
              <a:rPr lang="en" sz="1700" dirty="0"/>
              <a:t>There are 4 types of cells: </a:t>
            </a:r>
            <a:endParaRPr sz="1700" dirty="0"/>
          </a:p>
          <a:p>
            <a:pPr marL="457200" lvl="0" indent="-336550" algn="l" rtl="0">
              <a:spcBef>
                <a:spcPts val="1200"/>
              </a:spcBef>
              <a:spcAft>
                <a:spcPts val="0"/>
              </a:spcAft>
              <a:buSzPts val="1700"/>
              <a:buAutoNum type="arabicPeriod"/>
            </a:pPr>
            <a:r>
              <a:rPr lang="en" sz="1700" dirty="0"/>
              <a:t>wall (‘#’) </a:t>
            </a:r>
            <a:endParaRPr sz="1700" dirty="0"/>
          </a:p>
          <a:p>
            <a:pPr marL="457200" lvl="0" indent="-336550" algn="l" rtl="0">
              <a:spcBef>
                <a:spcPts val="0"/>
              </a:spcBef>
              <a:spcAft>
                <a:spcPts val="0"/>
              </a:spcAft>
              <a:buSzPts val="1700"/>
              <a:buAutoNum type="arabicPeriod"/>
            </a:pPr>
            <a:r>
              <a:rPr lang="en" sz="1700" dirty="0"/>
              <a:t>escape door (‘e’)</a:t>
            </a:r>
            <a:endParaRPr sz="1700" dirty="0"/>
          </a:p>
          <a:p>
            <a:pPr marL="457200" lvl="0" indent="-336550" algn="l" rtl="0">
              <a:spcBef>
                <a:spcPts val="0"/>
              </a:spcBef>
              <a:spcAft>
                <a:spcPts val="0"/>
              </a:spcAft>
              <a:buSzPts val="1700"/>
              <a:buAutoNum type="arabicPeriod"/>
            </a:pPr>
            <a:r>
              <a:rPr lang="en" sz="1700" dirty="0"/>
              <a:t>dog (‘d)</a:t>
            </a:r>
            <a:endParaRPr sz="1700" dirty="0"/>
          </a:p>
          <a:p>
            <a:pPr marL="457200" lvl="0" indent="-336550" algn="l" rtl="0">
              <a:spcBef>
                <a:spcPts val="0"/>
              </a:spcBef>
              <a:spcAft>
                <a:spcPts val="0"/>
              </a:spcAft>
              <a:buSzPts val="1700"/>
              <a:buAutoNum type="arabicPeriod"/>
            </a:pPr>
            <a:r>
              <a:rPr lang="en" sz="1700" dirty="0"/>
              <a:t>empty cell (‘.’)</a:t>
            </a:r>
            <a:endParaRPr sz="1700" dirty="0"/>
          </a:p>
          <a:p>
            <a:pPr marL="0" lvl="0" indent="0" algn="l" rtl="0">
              <a:spcBef>
                <a:spcPts val="1200"/>
              </a:spcBef>
              <a:spcAft>
                <a:spcPts val="0"/>
              </a:spcAft>
              <a:buNone/>
            </a:pPr>
            <a:r>
              <a:rPr lang="en" sz="1700" dirty="0"/>
              <a:t>A cell is called winning if there exists a path from the cell and it can reach an ‘e’ cell without getting bitten by 2 dogs.</a:t>
            </a:r>
            <a:endParaRPr sz="1700" dirty="0"/>
          </a:p>
          <a:p>
            <a:pPr marL="0" lvl="0" indent="0" algn="l" rtl="0">
              <a:spcBef>
                <a:spcPts val="1200"/>
              </a:spcBef>
              <a:spcAft>
                <a:spcPts val="0"/>
              </a:spcAft>
              <a:buNone/>
            </a:pPr>
            <a:r>
              <a:rPr lang="en" sz="1700" dirty="0"/>
              <a:t>Determine the number of winning cells</a:t>
            </a:r>
            <a:endParaRPr sz="1700" dirty="0"/>
          </a:p>
          <a:p>
            <a:pPr marL="0" lvl="0" indent="0" algn="l" rtl="0">
              <a:spcBef>
                <a:spcPts val="1200"/>
              </a:spcBef>
              <a:spcAft>
                <a:spcPts val="1200"/>
              </a:spcAft>
              <a:buNone/>
            </a:pPr>
            <a:endParaRPr sz="1700" dirty="0"/>
          </a:p>
        </p:txBody>
      </p:sp>
    </p:spTree>
    <p:extLst>
      <p:ext uri="{BB962C8B-B14F-4D97-AF65-F5344CB8AC3E}">
        <p14:creationId xmlns:p14="http://schemas.microsoft.com/office/powerpoint/2010/main" val="232573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Subtask 1 (11 points): There is at most one dog on the grid</a:t>
            </a:r>
            <a:endParaRPr/>
          </a:p>
        </p:txBody>
      </p:sp>
      <p:sp>
        <p:nvSpPr>
          <p:cNvPr id="164" name="Google Shape;164;p29"/>
          <p:cNvSpPr txBox="1">
            <a:spLocks noGrp="1"/>
          </p:cNvSpPr>
          <p:nvPr>
            <p:ph type="body" idx="4294967295"/>
          </p:nvPr>
        </p:nvSpPr>
        <p:spPr>
          <a:xfrm>
            <a:off x="471900" y="741919"/>
            <a:ext cx="8222100" cy="420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Since you need to get bitten by 2 dogs to lose, this subtask means that your HP is always positive. With that being said, we know that we can ignore the existence of dogs.</a:t>
            </a: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 sz="1600"/>
              <a:t>Hence, as long as you are able to reach an ‘e’ cell, the cell is winning. This can be done easily using BFS/DFS from each of the ‘e’ cells to paint the entire component (reachable cells).</a:t>
            </a: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 sz="1600"/>
              <a:t>The answer is the number of cells that is connected with an ‘e’ cell. </a:t>
            </a:r>
            <a:endParaRPr sz="1600"/>
          </a:p>
          <a:p>
            <a:pPr marL="0" lvl="0" indent="0" algn="l" rtl="0">
              <a:spcBef>
                <a:spcPts val="1200"/>
              </a:spcBef>
              <a:spcAft>
                <a:spcPts val="0"/>
              </a:spcAft>
              <a:buNone/>
            </a:pPr>
            <a:endParaRPr sz="1600"/>
          </a:p>
          <a:p>
            <a:pPr marL="0" lvl="0" indent="0" algn="l" rtl="0">
              <a:spcBef>
                <a:spcPts val="1200"/>
              </a:spcBef>
              <a:spcAft>
                <a:spcPts val="1200"/>
              </a:spcAft>
              <a:buNone/>
            </a:pPr>
            <a:r>
              <a:rPr lang="en" sz="1600"/>
              <a:t>Time complexity O(NM)</a:t>
            </a:r>
            <a:endParaRPr sz="1600"/>
          </a:p>
        </p:txBody>
      </p:sp>
    </p:spTree>
    <p:extLst>
      <p:ext uri="{BB962C8B-B14F-4D97-AF65-F5344CB8AC3E}">
        <p14:creationId xmlns:p14="http://schemas.microsoft.com/office/powerpoint/2010/main" val="220077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Subtask 2 (13 points): N = 1</a:t>
            </a:r>
            <a:endParaRPr/>
          </a:p>
        </p:txBody>
      </p:sp>
      <p:sp>
        <p:nvSpPr>
          <p:cNvPr id="170" name="Google Shape;170;p30"/>
          <p:cNvSpPr txBox="1">
            <a:spLocks noGrp="1"/>
          </p:cNvSpPr>
          <p:nvPr>
            <p:ph type="body" idx="4294967295"/>
          </p:nvPr>
        </p:nvSpPr>
        <p:spPr>
          <a:xfrm>
            <a:off x="471900" y="741919"/>
            <a:ext cx="8222100" cy="420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The grid is now 1 dimensional. WIth this, now we need to look closely and find out a pattern in which the player can win.</a:t>
            </a: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 sz="1600"/>
              <a:t>Observation: All cells that is second minimum distance of dogs to the escape door - 1 away from the escape door always win.</a:t>
            </a: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 sz="1600"/>
              <a:t>This is because we know that the moment we chose the path, the dogs will try to intercept the player midway. However, if it is able to intercept the play midway, it can “follow” the player until the escape door and bite him.</a:t>
            </a:r>
            <a:endParaRPr sz="1600"/>
          </a:p>
          <a:p>
            <a:pPr marL="0" lvl="0" indent="0" algn="l" rtl="0">
              <a:spcBef>
                <a:spcPts val="1200"/>
              </a:spcBef>
              <a:spcAft>
                <a:spcPts val="1200"/>
              </a:spcAft>
              <a:buNone/>
            </a:pPr>
            <a:endParaRPr sz="1600"/>
          </a:p>
        </p:txBody>
      </p:sp>
    </p:spTree>
    <p:extLst>
      <p:ext uri="{BB962C8B-B14F-4D97-AF65-F5344CB8AC3E}">
        <p14:creationId xmlns:p14="http://schemas.microsoft.com/office/powerpoint/2010/main" val="632242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Subtask 2 (13 points): N = 1</a:t>
            </a:r>
            <a:endParaRPr/>
          </a:p>
        </p:txBody>
      </p:sp>
      <p:sp>
        <p:nvSpPr>
          <p:cNvPr id="176" name="Google Shape;176;p31"/>
          <p:cNvSpPr txBox="1">
            <a:spLocks noGrp="1"/>
          </p:cNvSpPr>
          <p:nvPr>
            <p:ph type="body" idx="4294967295"/>
          </p:nvPr>
        </p:nvSpPr>
        <p:spPr>
          <a:xfrm>
            <a:off x="471900" y="741919"/>
            <a:ext cx="8222100" cy="420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Now, we want to compute the second minimum distance from the dogs. This can done easily with brute force. </a:t>
            </a: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 sz="1600"/>
              <a:t>For each cell, move left and right until we meet 2 dogs. </a:t>
            </a:r>
            <a:endParaRPr sz="1600"/>
          </a:p>
          <a:p>
            <a:pPr marL="0" lvl="0" indent="0" algn="l" rtl="0">
              <a:spcBef>
                <a:spcPts val="1200"/>
              </a:spcBef>
              <a:spcAft>
                <a:spcPts val="0"/>
              </a:spcAft>
              <a:buNone/>
            </a:pPr>
            <a:r>
              <a:rPr lang="en" sz="1600"/>
              <a:t>Then if there is &lt;=1 dog, paint the entire component.</a:t>
            </a:r>
            <a:endParaRPr sz="1600"/>
          </a:p>
          <a:p>
            <a:pPr marL="0" lvl="0" indent="0" algn="l" rtl="0">
              <a:spcBef>
                <a:spcPts val="1200"/>
              </a:spcBef>
              <a:spcAft>
                <a:spcPts val="0"/>
              </a:spcAft>
              <a:buNone/>
            </a:pPr>
            <a:r>
              <a:rPr lang="en" sz="1600"/>
              <a:t>Otherwise, paint the cells that are second minimum distance - 1 away.</a:t>
            </a: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 sz="1600"/>
              <a:t>Output the number of winning cells.</a:t>
            </a:r>
            <a:endParaRPr sz="1600"/>
          </a:p>
          <a:p>
            <a:pPr marL="0" lvl="0" indent="0" algn="l" rtl="0">
              <a:spcBef>
                <a:spcPts val="1200"/>
              </a:spcBef>
              <a:spcAft>
                <a:spcPts val="0"/>
              </a:spcAft>
              <a:buNone/>
            </a:pPr>
            <a:r>
              <a:rPr lang="en" sz="1600"/>
              <a:t>Time complexity: O(M ^ 2)</a:t>
            </a:r>
            <a:endParaRPr sz="1600"/>
          </a:p>
          <a:p>
            <a:pPr marL="0" lvl="0" indent="0" algn="l" rtl="0">
              <a:spcBef>
                <a:spcPts val="1200"/>
              </a:spcBef>
              <a:spcAft>
                <a:spcPts val="0"/>
              </a:spcAft>
              <a:buNone/>
            </a:pPr>
            <a:r>
              <a:rPr lang="en" sz="1600"/>
              <a:t>	</a:t>
            </a:r>
            <a:endParaRPr sz="1600"/>
          </a:p>
          <a:p>
            <a:pPr marL="0" lvl="0" indent="0" algn="l" rtl="0">
              <a:spcBef>
                <a:spcPts val="1200"/>
              </a:spcBef>
              <a:spcAft>
                <a:spcPts val="1200"/>
              </a:spcAft>
              <a:buNone/>
            </a:pPr>
            <a:endParaRPr sz="1600"/>
          </a:p>
        </p:txBody>
      </p:sp>
    </p:spTree>
    <p:extLst>
      <p:ext uri="{BB962C8B-B14F-4D97-AF65-F5344CB8AC3E}">
        <p14:creationId xmlns:p14="http://schemas.microsoft.com/office/powerpoint/2010/main" val="3096139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Subtask 3 (15 points): N, M &lt;= 10</a:t>
            </a:r>
            <a:endParaRPr/>
          </a:p>
        </p:txBody>
      </p:sp>
      <p:sp>
        <p:nvSpPr>
          <p:cNvPr id="182" name="Google Shape;182;p32"/>
          <p:cNvSpPr txBox="1">
            <a:spLocks noGrp="1"/>
          </p:cNvSpPr>
          <p:nvPr>
            <p:ph type="body" idx="4294967295"/>
          </p:nvPr>
        </p:nvSpPr>
        <p:spPr>
          <a:xfrm>
            <a:off x="471900" y="741919"/>
            <a:ext cx="8222100" cy="420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t>Let us expand the previous task to a grid cell. In this subtask we can perform O((NM)^3) solution. </a:t>
            </a:r>
            <a:endParaRPr sz="1600"/>
          </a:p>
          <a:p>
            <a:pPr marL="0" lvl="0" indent="0" algn="l" rtl="0">
              <a:spcBef>
                <a:spcPts val="1200"/>
              </a:spcBef>
              <a:spcAft>
                <a:spcPts val="0"/>
              </a:spcAft>
              <a:buNone/>
            </a:pPr>
            <a:r>
              <a:rPr lang="en" sz="1600"/>
              <a:t>We can perform the below pseudocode:</a:t>
            </a:r>
            <a:endParaRPr sz="1600"/>
          </a:p>
          <a:p>
            <a:pPr marL="0" lvl="0" indent="0" algn="l" rtl="0">
              <a:spcBef>
                <a:spcPts val="1200"/>
              </a:spcBef>
              <a:spcAft>
                <a:spcPts val="0"/>
              </a:spcAft>
              <a:buNone/>
            </a:pPr>
            <a:r>
              <a:rPr lang="en" sz="1300"/>
              <a:t>For each cell (i, j):</a:t>
            </a:r>
            <a:endParaRPr sz="1300"/>
          </a:p>
          <a:p>
            <a:pPr marL="0" lvl="0" indent="0" algn="l" rtl="0">
              <a:spcBef>
                <a:spcPts val="1200"/>
              </a:spcBef>
              <a:spcAft>
                <a:spcPts val="0"/>
              </a:spcAft>
              <a:buNone/>
            </a:pPr>
            <a:r>
              <a:rPr lang="en" sz="1300"/>
              <a:t>	For each cell (x, y):</a:t>
            </a:r>
            <a:endParaRPr sz="1300"/>
          </a:p>
          <a:p>
            <a:pPr marL="0" lvl="0" indent="0" algn="l" rtl="0">
              <a:spcBef>
                <a:spcPts val="1200"/>
              </a:spcBef>
              <a:spcAft>
                <a:spcPts val="0"/>
              </a:spcAft>
              <a:buNone/>
            </a:pPr>
            <a:r>
              <a:rPr lang="en" sz="1300"/>
              <a:t>		Remove the dog on cell (x, y) if cell (x, y) is ‘d’</a:t>
            </a:r>
            <a:endParaRPr sz="1300"/>
          </a:p>
          <a:p>
            <a:pPr marL="0" lvl="0" indent="0" algn="l" rtl="0">
              <a:spcBef>
                <a:spcPts val="1200"/>
              </a:spcBef>
              <a:spcAft>
                <a:spcPts val="0"/>
              </a:spcAft>
              <a:buNone/>
            </a:pPr>
            <a:r>
              <a:rPr lang="en" sz="1300"/>
              <a:t>		For each cell (a, b) that is a ‘d’:	</a:t>
            </a:r>
            <a:endParaRPr sz="1300"/>
          </a:p>
          <a:p>
            <a:pPr marL="0" lvl="0" indent="0" algn="l" rtl="0">
              <a:spcBef>
                <a:spcPts val="1200"/>
              </a:spcBef>
              <a:spcAft>
                <a:spcPts val="0"/>
              </a:spcAft>
              <a:buNone/>
            </a:pPr>
            <a:r>
              <a:rPr lang="en" sz="1300"/>
              <a:t>			Push into queue for bfs</a:t>
            </a:r>
            <a:endParaRPr sz="1300"/>
          </a:p>
          <a:p>
            <a:pPr marL="457200" lvl="0" indent="457200" algn="l" rtl="0">
              <a:spcBef>
                <a:spcPts val="1200"/>
              </a:spcBef>
              <a:spcAft>
                <a:spcPts val="0"/>
              </a:spcAft>
              <a:buNone/>
            </a:pPr>
            <a:r>
              <a:rPr lang="en" sz="1300"/>
              <a:t>Paint each cell that is second minimum distance - 1 away from each ‘e’ cell. </a:t>
            </a:r>
            <a:endParaRPr sz="1300"/>
          </a:p>
          <a:p>
            <a:pPr marL="457200" lvl="0" indent="457200" algn="l" rtl="0">
              <a:spcBef>
                <a:spcPts val="1200"/>
              </a:spcBef>
              <a:spcAft>
                <a:spcPts val="0"/>
              </a:spcAft>
              <a:buNone/>
            </a:pPr>
            <a:r>
              <a:rPr lang="en" sz="1300"/>
              <a:t>Then, check if the cell is winning. </a:t>
            </a:r>
            <a:endParaRPr sz="1300"/>
          </a:p>
          <a:p>
            <a:pPr marL="0" lvl="0" indent="0" algn="l" rtl="0">
              <a:spcBef>
                <a:spcPts val="1200"/>
              </a:spcBef>
              <a:spcAft>
                <a:spcPts val="1200"/>
              </a:spcAft>
              <a:buNone/>
            </a:pPr>
            <a:r>
              <a:rPr lang="en" sz="1600"/>
              <a:t>Time complexity: O((NM)^3)</a:t>
            </a:r>
            <a:endParaRPr sz="1600"/>
          </a:p>
        </p:txBody>
      </p:sp>
    </p:spTree>
    <p:extLst>
      <p:ext uri="{BB962C8B-B14F-4D97-AF65-F5344CB8AC3E}">
        <p14:creationId xmlns:p14="http://schemas.microsoft.com/office/powerpoint/2010/main" val="337369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Subtask 4 (15 points): N, M &lt;= 40</a:t>
            </a:r>
            <a:endParaRPr/>
          </a:p>
        </p:txBody>
      </p:sp>
      <p:sp>
        <p:nvSpPr>
          <p:cNvPr id="188" name="Google Shape;188;p33"/>
          <p:cNvSpPr txBox="1">
            <a:spLocks noGrp="1"/>
          </p:cNvSpPr>
          <p:nvPr>
            <p:ph type="body" idx="4294967295"/>
          </p:nvPr>
        </p:nvSpPr>
        <p:spPr>
          <a:xfrm>
            <a:off x="471900" y="741919"/>
            <a:ext cx="8222100" cy="420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t>We can notice that from the previous task, we can notice that the inner two loops can be put outside and coloring the grid can be done later.</a:t>
            </a:r>
            <a:endParaRPr sz="1600"/>
          </a:p>
          <a:p>
            <a:pPr marL="0" lvl="0" indent="0" algn="l" rtl="0">
              <a:spcBef>
                <a:spcPts val="1200"/>
              </a:spcBef>
              <a:spcAft>
                <a:spcPts val="0"/>
              </a:spcAft>
              <a:buNone/>
            </a:pPr>
            <a:r>
              <a:rPr lang="en" sz="1600"/>
              <a:t>We can perform the below pseudocode:</a:t>
            </a:r>
            <a:endParaRPr sz="1300"/>
          </a:p>
          <a:p>
            <a:pPr marL="0" lvl="0" indent="0" algn="l" rtl="0">
              <a:spcBef>
                <a:spcPts val="1200"/>
              </a:spcBef>
              <a:spcAft>
                <a:spcPts val="0"/>
              </a:spcAft>
              <a:buNone/>
            </a:pPr>
            <a:r>
              <a:rPr lang="en" sz="1300"/>
              <a:t>For each cell (x, y):</a:t>
            </a:r>
            <a:endParaRPr sz="1300"/>
          </a:p>
          <a:p>
            <a:pPr marL="0" lvl="0" indent="0" algn="l" rtl="0">
              <a:spcBef>
                <a:spcPts val="1200"/>
              </a:spcBef>
              <a:spcAft>
                <a:spcPts val="0"/>
              </a:spcAft>
              <a:buNone/>
            </a:pPr>
            <a:r>
              <a:rPr lang="en" sz="1300"/>
              <a:t>	Remove the dog on cell (x, y) if cell (x, y) is ‘d’</a:t>
            </a:r>
            <a:endParaRPr sz="1300"/>
          </a:p>
          <a:p>
            <a:pPr marL="0" lvl="0" indent="0" algn="l" rtl="0">
              <a:spcBef>
                <a:spcPts val="1200"/>
              </a:spcBef>
              <a:spcAft>
                <a:spcPts val="0"/>
              </a:spcAft>
              <a:buNone/>
            </a:pPr>
            <a:r>
              <a:rPr lang="en" sz="1300"/>
              <a:t>	For each cell (a, b) that is a ‘d’:	</a:t>
            </a:r>
            <a:endParaRPr sz="1300"/>
          </a:p>
          <a:p>
            <a:pPr marL="0" lvl="0" indent="0" algn="l" rtl="0">
              <a:spcBef>
                <a:spcPts val="1200"/>
              </a:spcBef>
              <a:spcAft>
                <a:spcPts val="0"/>
              </a:spcAft>
              <a:buNone/>
            </a:pPr>
            <a:r>
              <a:rPr lang="en" sz="1300"/>
              <a:t>		Push into queue for multisource bfs</a:t>
            </a:r>
            <a:endParaRPr sz="1300"/>
          </a:p>
          <a:p>
            <a:pPr marL="457200" lvl="0" indent="0" algn="l" rtl="0">
              <a:spcBef>
                <a:spcPts val="1200"/>
              </a:spcBef>
              <a:spcAft>
                <a:spcPts val="0"/>
              </a:spcAft>
              <a:buNone/>
            </a:pPr>
            <a:r>
              <a:rPr lang="en" sz="1300"/>
              <a:t>Record second minimum distance - 1 away from each ‘e’ cell. </a:t>
            </a:r>
            <a:endParaRPr sz="1300"/>
          </a:p>
          <a:p>
            <a:pPr marL="0" lvl="0" indent="0" algn="l" rtl="0">
              <a:spcBef>
                <a:spcPts val="1200"/>
              </a:spcBef>
              <a:spcAft>
                <a:spcPts val="0"/>
              </a:spcAft>
              <a:buNone/>
            </a:pPr>
            <a:r>
              <a:rPr lang="en" sz="1300"/>
              <a:t>For each cell (x, y):</a:t>
            </a:r>
            <a:endParaRPr sz="1300"/>
          </a:p>
          <a:p>
            <a:pPr marL="0" lvl="0" indent="0" algn="l" rtl="0">
              <a:spcBef>
                <a:spcPts val="1200"/>
              </a:spcBef>
              <a:spcAft>
                <a:spcPts val="0"/>
              </a:spcAft>
              <a:buNone/>
            </a:pPr>
            <a:r>
              <a:rPr lang="en" sz="1300"/>
              <a:t>	If cell (x, y) is an ‘e’ cell, paint all cells that are second minimum distance - 1.</a:t>
            </a:r>
            <a:endParaRPr sz="1300"/>
          </a:p>
          <a:p>
            <a:pPr marL="0" lvl="0" indent="0" algn="l" rtl="0">
              <a:spcBef>
                <a:spcPts val="1200"/>
              </a:spcBef>
              <a:spcAft>
                <a:spcPts val="1200"/>
              </a:spcAft>
              <a:buNone/>
            </a:pPr>
            <a:r>
              <a:rPr lang="en" sz="1600"/>
              <a:t>Time complexity: O((NM)^2)</a:t>
            </a:r>
            <a:endParaRPr sz="1600"/>
          </a:p>
        </p:txBody>
      </p:sp>
    </p:spTree>
    <p:extLst>
      <p:ext uri="{BB962C8B-B14F-4D97-AF65-F5344CB8AC3E}">
        <p14:creationId xmlns:p14="http://schemas.microsoft.com/office/powerpoint/2010/main" val="45446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Subtask 4 (15 points): N, M &lt;= 40</a:t>
            </a:r>
            <a:endParaRPr/>
          </a:p>
        </p:txBody>
      </p:sp>
      <p:sp>
        <p:nvSpPr>
          <p:cNvPr id="194" name="Google Shape;194;p34"/>
          <p:cNvSpPr txBox="1">
            <a:spLocks noGrp="1"/>
          </p:cNvSpPr>
          <p:nvPr>
            <p:ph type="body" idx="4294967295"/>
          </p:nvPr>
        </p:nvSpPr>
        <p:spPr>
          <a:xfrm>
            <a:off x="471900" y="741919"/>
            <a:ext cx="8222100" cy="420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i="1"/>
              <a:t>Alternative solution:</a:t>
            </a:r>
            <a:endParaRPr sz="1600" b="1" i="1"/>
          </a:p>
          <a:p>
            <a:pPr marL="0" lvl="0" indent="0" algn="l" rtl="0">
              <a:spcBef>
                <a:spcPts val="1200"/>
              </a:spcBef>
              <a:spcAft>
                <a:spcPts val="0"/>
              </a:spcAft>
              <a:buNone/>
            </a:pPr>
            <a:r>
              <a:rPr lang="en" sz="1600"/>
              <a:t>Record all the distances from each dog. This can be done in O((NM)^2) using a DFS/BFS function.</a:t>
            </a: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 sz="1600"/>
              <a:t>Sort and find the second minimum distance, then perform similar operations as the previous task. This requires an O((NM)^2 log(NM)) time due to sorting.</a:t>
            </a:r>
            <a:endParaRPr sz="1600"/>
          </a:p>
          <a:p>
            <a:pPr marL="0" lvl="0" indent="0" algn="l" rtl="0">
              <a:spcBef>
                <a:spcPts val="1200"/>
              </a:spcBef>
              <a:spcAft>
                <a:spcPts val="0"/>
              </a:spcAft>
              <a:buNone/>
            </a:pPr>
            <a:endParaRPr sz="1600"/>
          </a:p>
          <a:p>
            <a:pPr marL="0" lvl="0" indent="0" algn="l" rtl="0">
              <a:spcBef>
                <a:spcPts val="1200"/>
              </a:spcBef>
              <a:spcAft>
                <a:spcPts val="1200"/>
              </a:spcAft>
              <a:buNone/>
            </a:pPr>
            <a:r>
              <a:rPr lang="en" sz="1600"/>
              <a:t>Time complexity: O((NM)^2 log(NM))</a:t>
            </a:r>
            <a:endParaRPr sz="1600"/>
          </a:p>
        </p:txBody>
      </p:sp>
    </p:spTree>
    <p:extLst>
      <p:ext uri="{BB962C8B-B14F-4D97-AF65-F5344CB8AC3E}">
        <p14:creationId xmlns:p14="http://schemas.microsoft.com/office/powerpoint/2010/main" val="2629553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Subtask 5 (17 points): There is at most one escape door.</a:t>
            </a:r>
            <a:endParaRPr/>
          </a:p>
        </p:txBody>
      </p:sp>
      <p:sp>
        <p:nvSpPr>
          <p:cNvPr id="200" name="Google Shape;200;p35"/>
          <p:cNvSpPr txBox="1">
            <a:spLocks noGrp="1"/>
          </p:cNvSpPr>
          <p:nvPr>
            <p:ph type="body" idx="4294967295"/>
          </p:nvPr>
        </p:nvSpPr>
        <p:spPr>
          <a:xfrm>
            <a:off x="460950" y="724869"/>
            <a:ext cx="8222100" cy="420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600"/>
              <a:t>The intention of this subtask here is to check whether the observation is found by the participants. With this subtask, we can locate the position of escape door, let us call it cell (x, y).</a:t>
            </a: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 sz="1600"/>
              <a:t>BFS from cell (x, y) until you meet two ‘d’ cells. Now you know how far away is the second minimum distance from the dogs. Then paint all the cells that is winning.</a:t>
            </a: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 sz="1600" b="1"/>
              <a:t>Note: </a:t>
            </a:r>
            <a:r>
              <a:rPr lang="en" sz="1600"/>
              <a:t>We notice that if we expand this to more ‘e’ cells, the time complexity is O(NME) where E is the number of ‘e’ cells. This is our bottleneck and we want to optimize this at the next subtask.</a:t>
            </a:r>
            <a:endParaRPr sz="1600"/>
          </a:p>
          <a:p>
            <a:pPr marL="0" lvl="0" indent="0" algn="l" rtl="0">
              <a:spcBef>
                <a:spcPts val="1200"/>
              </a:spcBef>
              <a:spcAft>
                <a:spcPts val="0"/>
              </a:spcAft>
              <a:buNone/>
            </a:pPr>
            <a:endParaRPr sz="1600"/>
          </a:p>
          <a:p>
            <a:pPr marL="0" lvl="0" indent="0" algn="l" rtl="0">
              <a:spcBef>
                <a:spcPts val="1200"/>
              </a:spcBef>
              <a:spcAft>
                <a:spcPts val="1200"/>
              </a:spcAft>
              <a:buNone/>
            </a:pPr>
            <a:r>
              <a:rPr lang="en" sz="1600"/>
              <a:t>Time complexity: O(NM)</a:t>
            </a:r>
            <a:endParaRPr sz="1600"/>
          </a:p>
        </p:txBody>
      </p:sp>
    </p:spTree>
    <p:extLst>
      <p:ext uri="{BB962C8B-B14F-4D97-AF65-F5344CB8AC3E}">
        <p14:creationId xmlns:p14="http://schemas.microsoft.com/office/powerpoint/2010/main" val="3535704470"/>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1360</Words>
  <Application>Microsoft Macintosh PowerPoint</Application>
  <PresentationFormat>On-screen Show (16:9)</PresentationFormat>
  <Paragraphs>93</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Roboto</vt:lpstr>
      <vt:lpstr>Arial</vt:lpstr>
      <vt:lpstr>Material</vt:lpstr>
      <vt:lpstr>Escape</vt:lpstr>
      <vt:lpstr>Statement</vt:lpstr>
      <vt:lpstr> Subtask 1 (11 points): There is at most one dog on the grid</vt:lpstr>
      <vt:lpstr> Subtask 2 (13 points): N = 1</vt:lpstr>
      <vt:lpstr> Subtask 2 (13 points): N = 1</vt:lpstr>
      <vt:lpstr>Subtask 3 (15 points): N, M &lt;= 10</vt:lpstr>
      <vt:lpstr>Subtask 4 (15 points): N, M &lt;= 40</vt:lpstr>
      <vt:lpstr>Subtask 4 (15 points): N, M &lt;= 40</vt:lpstr>
      <vt:lpstr>Subtask 5 (17 points): There is at most one escape door.</vt:lpstr>
      <vt:lpstr>Subtask 6 (19 points): N, M &lt;= 2000</vt:lpstr>
      <vt:lpstr>Subtask 6 (19 points): N, M &lt;= 2000</vt:lpstr>
      <vt:lpstr> Subtask 7 (10 points): No other 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Neo, Yong Li</cp:lastModifiedBy>
  <cp:revision>1</cp:revision>
  <dcterms:modified xsi:type="dcterms:W3CDTF">2025-09-15T23:47:00Z</dcterms:modified>
</cp:coreProperties>
</file>