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86" r:id="rId3"/>
    <p:sldId id="279" r:id="rId5"/>
    <p:sldId id="280" r:id="rId6"/>
    <p:sldId id="264" r:id="rId7"/>
    <p:sldId id="260" r:id="rId8"/>
    <p:sldId id="329" r:id="rId9"/>
    <p:sldId id="285" r:id="rId10"/>
    <p:sldId id="337" r:id="rId11"/>
    <p:sldId id="311" r:id="rId12"/>
    <p:sldId id="269" r:id="rId13"/>
    <p:sldId id="284" r:id="rId14"/>
    <p:sldId id="32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等线" panose="0201060003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等线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等线" panose="02010600030101010101" charset="-122"/>
              </a:rPr>
            </a:fld>
            <a:endParaRPr lang="zh-CN" altLang="en-US">
              <a:cs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等线" panose="02010600030101010101" charset="-122"/>
              </a:defRPr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等线" panose="02010600030101010101" charset="-122"/>
              </a:defRPr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各位老师好，我是南卡大学</a:t>
            </a:r>
            <a:r>
              <a:rPr lang="en-US" altLang="zh-CN"/>
              <a:t>super  calculate</a:t>
            </a:r>
            <a:r>
              <a:rPr lang="zh-CN" altLang="en-US"/>
              <a:t>队伍的主讲人林雪，下面由我为大家进行我们队伍代码的讲解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在生成汇编的部分，我们主要是根据标准</a:t>
            </a:r>
            <a:r>
              <a:rPr lang="en-US" altLang="zh-CN"/>
              <a:t>gcc</a:t>
            </a:r>
            <a:r>
              <a:rPr lang="zh-CN" altLang="en-US"/>
              <a:t>的结果进行对比，确定我们应该用什么样的指令，我们这里还是介绍一下比较重要的几种情况。
首先是函数参数的处理，在</a:t>
            </a:r>
            <a:r>
              <a:rPr lang="en-US" altLang="zh-CN"/>
              <a:t>gcc</a:t>
            </a:r>
            <a:r>
              <a:rPr lang="zh-CN" altLang="en-US"/>
              <a:t>标准中，参数应该是先使用寄存器进行传参，如果寄存器不够用就进行压栈的操作，在我们的代码中，为了统一，我们将所有参数全部放入栈中，没有选择用寄存器传参。</a:t>
            </a:r>
            <a:endParaRPr lang="zh-CN" altLang="en-US"/>
          </a:p>
          <a:p>
            <a:r>
              <a:rPr lang="zh-CN" altLang="en-US"/>
              <a:t>
第二是数组元素的访问，比如</a:t>
            </a:r>
            <a:r>
              <a:rPr lang="en-US" altLang="zh-CN"/>
              <a:t>a[5][5]</a:t>
            </a:r>
            <a:r>
              <a:rPr lang="zh-CN" altLang="en-US"/>
              <a:t>，我们计算方式就是</a:t>
            </a:r>
            <a:r>
              <a:rPr lang="en-US" altLang="zh-CN"/>
              <a:t>5*10</a:t>
            </a:r>
            <a:r>
              <a:rPr lang="zh-CN" altLang="en-US"/>
              <a:t>+</a:t>
            </a:r>
            <a:r>
              <a:rPr lang="en-US" altLang="zh-CN"/>
              <a:t>5</a:t>
            </a:r>
            <a:r>
              <a:rPr lang="zh-CN" altLang="en-US"/>
              <a:t>，这种计算方式会以指令的方式体现出来
下面两个问题就是耗费了我们比较久的</a:t>
            </a:r>
            <a:r>
              <a:rPr lang="zh-CN" altLang="en-US"/>
              <a:t>时间。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第三是布尔表达式，隐藏用例里面的布尔表达式真的让我们测试了好久，我们最终也是打了很多补丁，采取了统一但比较麻烦的处理方式，以</a:t>
            </a:r>
            <a:r>
              <a:rPr lang="en-US" altLang="zh-CN"/>
              <a:t>if(a)</a:t>
            </a:r>
            <a:r>
              <a:rPr lang="zh-CN" altLang="en-US"/>
              <a:t>为例，我们会在得到</a:t>
            </a:r>
            <a:r>
              <a:rPr lang="en-US" altLang="zh-CN"/>
              <a:t>a</a:t>
            </a:r>
            <a:r>
              <a:rPr lang="zh-CN" altLang="en-US"/>
              <a:t>的值之后令其同</a:t>
            </a:r>
            <a:r>
              <a:rPr lang="en-US" altLang="zh-CN"/>
              <a:t>0</a:t>
            </a:r>
            <a:r>
              <a:rPr lang="zh-CN" altLang="en-US"/>
              <a:t>对比，同时，会生成两条指令，分别是</a:t>
            </a:r>
            <a:r>
              <a:rPr lang="en-US" altLang="zh-CN"/>
              <a:t>movlt</a:t>
            </a:r>
            <a:r>
              <a:rPr lang="zh-CN" altLang="en-US"/>
              <a:t>和</a:t>
            </a:r>
            <a:r>
              <a:rPr lang="en-US" altLang="zh-CN"/>
              <a:t>movge</a:t>
            </a:r>
            <a:r>
              <a:rPr lang="zh-CN" altLang="en-US"/>
              <a:t>两条指令，为整个布尔表达式的结果赋值，然后是跳转的</a:t>
            </a:r>
            <a:r>
              <a:rPr lang="en-US" altLang="zh-CN"/>
              <a:t>label</a:t>
            </a:r>
            <a:r>
              <a:rPr lang="zh-CN" altLang="en-US"/>
              <a:t>直接访问这个值进行跳转的</a:t>
            </a:r>
            <a:r>
              <a:rPr lang="zh-CN" altLang="en-US"/>
              <a:t>判断
</a:t>
            </a:r>
            <a:endParaRPr lang="zh-CN" altLang="en-US"/>
          </a:p>
          <a:p>
            <a:r>
              <a:rPr lang="zh-CN" altLang="en-US"/>
              <a:t>第四是常量的处理，也是浪费了我们比较久的时间，因为变量要放在栈里面，而且测试用例是有</a:t>
            </a:r>
            <a:r>
              <a:rPr lang="en-US" altLang="zh-CN"/>
              <a:t>long code</a:t>
            </a:r>
            <a:r>
              <a:rPr lang="zh-CN" altLang="en-US"/>
              <a:t>这种代码的，所以，访问栈中元素会涉及到大的立即数，我们发现</a:t>
            </a:r>
            <a:r>
              <a:rPr lang="en-US" altLang="zh-CN"/>
              <a:t>gcc</a:t>
            </a:r>
            <a:r>
              <a:rPr lang="zh-CN" altLang="en-US"/>
              <a:t>由于优化的关系，比较只能，大的立即数比较少，他的处理情况也不适用于我们，于是，我们百度到了常量池这个概念，可以用</a:t>
            </a:r>
            <a:r>
              <a:rPr lang="en-US" altLang="zh-CN"/>
              <a:t>ldr</a:t>
            </a:r>
            <a:r>
              <a:rPr lang="zh-CN" altLang="en-US"/>
              <a:t>指令加载大的立即数，该立即数会被汇编器隐式的放入常量池，这会带来新的问题就是常量池的位置问题，因为常量池只能访问偏移量是</a:t>
            </a:r>
            <a:r>
              <a:rPr lang="en-US" altLang="zh-CN"/>
              <a:t>4096</a:t>
            </a:r>
            <a:r>
              <a:rPr lang="zh-CN" altLang="en-US"/>
              <a:t>字节的，太远处的常量池会</a:t>
            </a:r>
            <a:r>
              <a:rPr lang="zh-CN" altLang="en-US"/>
              <a:t>访问不到，所以我们的解决办法就是统计行号，当发现上一个常量池的位置太远了我们会重新生成</a:t>
            </a:r>
            <a:r>
              <a:rPr lang="zh-CN" altLang="en-US"/>
              <a:t>一个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时间的关系，我们在性能方面并没有做出太多优化，只做了两个简单的方法，第一就是常量折叠，我们在计算表达式的时候，如果两个操作数都是常数或者是常量，我们会手动算出结果，并不适用指令，比如，对于</a:t>
            </a:r>
            <a:r>
              <a:rPr lang="en-US" altLang="zh-CN"/>
              <a:t>a</a:t>
            </a:r>
            <a:r>
              <a:rPr lang="zh-CN" altLang="en-US"/>
              <a:t>+</a:t>
            </a:r>
            <a:r>
              <a:rPr lang="en-US" altLang="zh-CN"/>
              <a:t>b</a:t>
            </a:r>
            <a:r>
              <a:rPr lang="zh-CN" altLang="en-US"/>
              <a:t>，我们会直接算出</a:t>
            </a:r>
            <a:r>
              <a:rPr lang="en-US" altLang="zh-CN"/>
              <a:t>3</a:t>
            </a:r>
            <a:r>
              <a:rPr lang="zh-CN" altLang="en-US"/>
              <a:t>，然后将结果放入寄存器，不会显示的调用</a:t>
            </a:r>
            <a:r>
              <a:rPr lang="en-US" altLang="zh-CN"/>
              <a:t>add</a:t>
            </a:r>
            <a:r>
              <a:rPr lang="zh-CN" altLang="en-US"/>
              <a:t>指令</a:t>
            </a:r>
            <a:endParaRPr lang="zh-CN" altLang="en-US"/>
          </a:p>
          <a:p>
            <a:r>
              <a:rPr lang="zh-CN" altLang="en-US"/>
              <a:t>
第二就是强度削弱，我们将乘法改成了移位和加法指令，比如</a:t>
            </a:r>
            <a:r>
              <a:rPr lang="en-US" altLang="zh-CN"/>
              <a:t>ppt</a:t>
            </a:r>
            <a:r>
              <a:rPr lang="zh-CN" altLang="en-US"/>
              <a:t>上显示的</a:t>
            </a:r>
            <a:r>
              <a:rPr lang="en-US" altLang="zh-CN"/>
              <a:t>a*3</a:t>
            </a:r>
            <a:r>
              <a:rPr lang="zh-CN" altLang="en-US"/>
              <a:t>，我们会将其变为</a:t>
            </a:r>
            <a:r>
              <a:rPr lang="en-US" altLang="zh-CN"/>
              <a:t>a</a:t>
            </a:r>
            <a:r>
              <a:rPr lang="zh-CN" altLang="en-US"/>
              <a:t>左移</a:t>
            </a:r>
            <a:r>
              <a:rPr lang="en-US" altLang="zh-CN"/>
              <a:t>1</a:t>
            </a:r>
            <a:r>
              <a:rPr lang="zh-CN" altLang="en-US"/>
              <a:t>位再加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谢谢各位老师的聆听，我的讲解到此结束，欢迎老师批评指正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我们的代码主要分为</a:t>
            </a:r>
            <a:r>
              <a:rPr lang="en-US" altLang="zh-CN"/>
              <a:t>4</a:t>
            </a:r>
            <a:r>
              <a:rPr lang="zh-CN" altLang="en-US"/>
              <a:t>个部分，分别是词法语法分析、语法树分析、汇编生成、性能优化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首先，第一部分是词法语法分析，主要作用是将源代码变成一颗语法分析树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在词法分析部分，我们使用的是</a:t>
            </a:r>
            <a:r>
              <a:rPr lang="en-US" altLang="zh-CN"/>
              <a:t>lex</a:t>
            </a:r>
            <a:r>
              <a:rPr lang="zh-CN" altLang="en-US"/>
              <a:t>词法分析器，将字符序列的代码</a:t>
            </a:r>
            <a:r>
              <a:rPr lang="zh-CN" altLang="en-US"/>
              <a:t>识别为词法单元</a:t>
            </a:r>
            <a:r>
              <a:rPr lang="en-US" altLang="zh-CN"/>
              <a:t>token</a:t>
            </a:r>
            <a:r>
              <a:rPr lang="zh-CN" altLang="en-US"/>
              <a:t>序列，输出给语法分析器</a:t>
            </a:r>
            <a:r>
              <a:rPr lang="en-US" altLang="zh-CN"/>
              <a:t>yacc</a:t>
            </a:r>
            <a:r>
              <a:rPr lang="zh-CN" altLang="en-US"/>
              <a:t>。
我们的主要工作就是利用正则表达式匹配</a:t>
            </a:r>
            <a:r>
              <a:rPr lang="en-US" altLang="zh-CN"/>
              <a:t>sysy</a:t>
            </a:r>
            <a:r>
              <a:rPr lang="zh-CN" altLang="en-US"/>
              <a:t>语言中需要识别的词法单元，包括标识符、关键字、数值常量、注释等。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这里指的提及的就是注释的正则表达式，改成了有状态的表达式，然后才通过功能测试中</a:t>
            </a:r>
            <a:r>
              <a:rPr lang="en-US" altLang="zh-CN"/>
              <a:t>chaos_token</a:t>
            </a:r>
            <a:r>
              <a:rPr lang="zh-CN" altLang="en-US"/>
              <a:t>这个</a:t>
            </a:r>
            <a:r>
              <a:rPr lang="zh-CN" altLang="en-US"/>
              <a:t>样例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然后是语法分析阶段，语法分析主要是利用词法分析产生的</a:t>
            </a:r>
            <a:r>
              <a:rPr lang="en-US" altLang="zh-CN"/>
              <a:t>token</a:t>
            </a:r>
            <a:r>
              <a:rPr lang="zh-CN" altLang="en-US"/>
              <a:t>构造语法树
我们写的是</a:t>
            </a:r>
            <a:r>
              <a:rPr lang="en-US" altLang="zh-CN"/>
              <a:t>LR(1)</a:t>
            </a:r>
            <a:r>
              <a:rPr lang="zh-CN" altLang="en-US"/>
              <a:t>文法，利用</a:t>
            </a:r>
            <a:r>
              <a:rPr lang="en-US" altLang="zh-CN"/>
              <a:t>yacc</a:t>
            </a:r>
            <a:r>
              <a:rPr lang="zh-CN" altLang="en-US"/>
              <a:t>工具进行移进规约，从而自底向上生成语法分析树
我们的产生式和</a:t>
            </a:r>
            <a:r>
              <a:rPr lang="en-US" altLang="zh-CN"/>
              <a:t>sysy</a:t>
            </a:r>
            <a:r>
              <a:rPr lang="zh-CN" altLang="en-US"/>
              <a:t>本身的产生式是差不多的，但还是想着说一下和</a:t>
            </a:r>
            <a:r>
              <a:rPr lang="en-US" altLang="zh-CN"/>
              <a:t>sysy</a:t>
            </a:r>
            <a:r>
              <a:rPr lang="zh-CN" altLang="en-US"/>
              <a:t>不太一样的</a:t>
            </a:r>
            <a:r>
              <a:rPr lang="zh-CN" altLang="en-US"/>
              <a:t>地方</a:t>
            </a:r>
            <a:endParaRPr lang="zh-CN" altLang="en-US"/>
          </a:p>
          <a:p>
            <a:r>
              <a:rPr lang="zh-CN" altLang="en-US"/>
              <a:t>
</a:t>
            </a:r>
            <a:r>
              <a:rPr lang="zh-CN" altLang="en-US"/>
              <a:t>首先是，我们</a:t>
            </a:r>
            <a:r>
              <a:rPr lang="en-US" altLang="zh-CN"/>
              <a:t>if</a:t>
            </a:r>
            <a:r>
              <a:rPr lang="zh-CN" altLang="en-US"/>
              <a:t>语句的逻辑，图中所示的语法树就可以包含</a:t>
            </a:r>
            <a:r>
              <a:rPr lang="en-US" altLang="zh-CN"/>
              <a:t>if</a:t>
            </a:r>
            <a:r>
              <a:rPr lang="zh-CN" altLang="en-US"/>
              <a:t>的</a:t>
            </a:r>
            <a:r>
              <a:rPr lang="zh-CN" altLang="en-US"/>
              <a:t>全部情况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最后我们觉得比较重要的就是数组初始化的处理，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ppt</a:t>
            </a:r>
            <a:r>
              <a:rPr lang="zh-CN" altLang="en-US"/>
              <a:t>中的例子来看就是</a:t>
            </a:r>
            <a:r>
              <a:rPr lang="zh-CN" altLang="en-US"/>
              <a:t>会将	
到此我们的语法分析树就构建</a:t>
            </a:r>
            <a:r>
              <a:rPr lang="zh-CN" altLang="en-US"/>
              <a:t>完毕了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第二部分是语法树的分析，主要作用是对语法分析树进行遍历，对节点属性进行处理，为汇编的生成做准备工作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语法树分析阶段除了生成汇编我们还做了一些必要的准备工作，主要包括一下五点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第一，符号表的建立，在我们的代码中，符号表是一棵多个作用域形成的一颗树，不用作用域属于不同节点，我们简单的认为一个花括号算是一个新的作用域，没碰到一个新的作用域就生成一个父亲节点，该作用域结束之前的所有变量均属于该作用域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第二，因为在生成汇编的时候我们是需要提前对栈指针</a:t>
            </a:r>
            <a:r>
              <a:rPr lang="en-US" altLang="zh-CN" dirty="0" err="1">
                <a:sym typeface="+mn-ea"/>
              </a:rPr>
              <a:t>sp</a:t>
            </a:r>
            <a:r>
              <a:rPr lang="zh-CN" altLang="en-US" dirty="0">
                <a:sym typeface="+mn-ea"/>
              </a:rPr>
              <a:t>进行移动，所以，我们是需要知道函数栈的大小的，于是，在确定栈的大小的时候，我们统计了局部变量的个数以及中间变量的个数，然后，还会出现一种情况就是，会出现数组维度是常量的情况，所以，需要提前计算常量的值，对数组维度进行更新，然后更新函数栈的大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第三，就像前面说的，我们讲局部变量和中间变量的处理放在了栈里面，所以需要确定在实际使用中他们在栈中的位置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第四点，也是我们的重点就是对于数组元素位置的确定，在语法分析阶段我们的树是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ppt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右上角的样子，但是，我们可以知道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应该处于一个维度，于是我们会更改树结构，将其变为右下角的方式，这样就可以快速计算出偏移量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最后，我们先遍历了语法树，确定跳转</a:t>
            </a:r>
            <a:r>
              <a:rPr lang="en-US" altLang="zh-CN" dirty="0">
                <a:sym typeface="+mn-ea"/>
              </a:rPr>
              <a:t>label</a:t>
            </a:r>
            <a:r>
              <a:rPr lang="zh-CN" altLang="en-US" dirty="0">
                <a:sym typeface="+mn-ea"/>
              </a:rPr>
              <a:t>的标号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第三部分是汇编的生成，主要是遍历语法树，针对不同语句生成对应的汇编指令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sus\Desktop\6e5fd4c1jw1em5n4z8xmnj20fk078q4q.jpg6e5fd4c1jw1em5n4z8xmnj20fk078q4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40" y="6350"/>
            <a:ext cx="12194540" cy="3670935"/>
          </a:xfrm>
          <a:prstGeom prst="rect">
            <a:avLst/>
          </a:prstGeom>
        </p:spPr>
      </p:pic>
      <p:sp>
        <p:nvSpPr>
          <p:cNvPr id="21" name="菱形 20"/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22357" y="4025900"/>
            <a:ext cx="7547286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南开大学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super.calculate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-2540" y="635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0169" y="2492956"/>
            <a:ext cx="5285612" cy="175733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等线" panose="02010600030101010101" charset="-122"/>
              </a:rPr>
              <a:t>毕昇杯决赛答辩</a:t>
            </a:r>
            <a:endParaRPr lang="zh-CN" altLang="en-US" sz="5400" b="1" dirty="0">
              <a:solidFill>
                <a:schemeClr val="bg1"/>
              </a:solidFill>
              <a:cs typeface="等线" panose="02010600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0350" y="5581650"/>
            <a:ext cx="6605905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答辩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等线" panose="02010600030101010101" charset="-122"/>
              </a:rPr>
              <a:t>人：林雪（主讲）丁一凡 左天衡 李世阳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3200" y="37147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汇编生成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遍历语法树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等线" panose="02010600030101010101" charset="-122"/>
            </a:endParaRPr>
          </a:p>
        </p:txBody>
      </p:sp>
      <p:pic>
        <p:nvPicPr>
          <p:cNvPr id="2" name="Picture 1" descr="upload_6112862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296" y="1188064"/>
            <a:ext cx="4604477" cy="568067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334125" y="1518708"/>
            <a:ext cx="5111750" cy="439991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800">
                <a:cs typeface="等线" panose="02010600030101010101" charset="-122"/>
              </a:rPr>
              <a:t>同</a:t>
            </a:r>
            <a:r>
              <a:rPr lang="en-US" altLang="zh-CN" sz="2800">
                <a:cs typeface="等线" panose="02010600030101010101" charset="-122"/>
              </a:rPr>
              <a:t>gcc</a:t>
            </a:r>
            <a:r>
              <a:rPr lang="zh-CN" altLang="en-US" sz="2800">
                <a:cs typeface="等线" panose="02010600030101010101" charset="-122"/>
              </a:rPr>
              <a:t>进行对比</a:t>
            </a:r>
            <a:endParaRPr lang="zh-CN" altLang="en-US" sz="2800">
              <a:cs typeface="等线" panose="02010600030101010101" charset="-122"/>
            </a:endParaRPr>
          </a:p>
          <a:p>
            <a:endParaRPr lang="zh-CN" altLang="en-US">
              <a:cs typeface="等线" panose="02010600030101010101" charset="-122"/>
            </a:endParaRPr>
          </a:p>
          <a:p>
            <a:pPr marL="285750" indent="-285750">
              <a:buChar char="•"/>
            </a:pPr>
            <a:endParaRPr lang="zh-CN" altLang="en-US">
              <a:cs typeface="等线" panose="02010600030101010101" charset="-122"/>
            </a:endParaRPr>
          </a:p>
          <a:p>
            <a:pPr marL="285750" indent="-285750">
              <a:buChar char="•"/>
            </a:pPr>
            <a:endParaRPr lang="zh-CN" altLang="en-US" sz="2400">
              <a:cs typeface="等线" panose="02010600030101010101" charset="-122"/>
            </a:endParaRPr>
          </a:p>
          <a:p>
            <a:pPr marL="285750" indent="-285750">
              <a:buChar char="•"/>
            </a:pPr>
            <a:r>
              <a:rPr lang="zh-CN" altLang="en-US" sz="2400">
                <a:cs typeface="等线" panose="02010600030101010101" charset="-122"/>
              </a:rPr>
              <a:t>函数传参：全部放入栈中</a:t>
            </a:r>
            <a:endParaRPr lang="zh-CN" altLang="en-US" sz="2400">
              <a:cs typeface="等线" panose="02010600030101010101" charset="-122"/>
            </a:endParaRPr>
          </a:p>
          <a:p>
            <a:pPr indent="0">
              <a:buNone/>
            </a:pPr>
            <a:endParaRPr lang="zh-CN" altLang="en-US" sz="2400">
              <a:cs typeface="等线" panose="02010600030101010101" charset="-122"/>
            </a:endParaRPr>
          </a:p>
          <a:p>
            <a:pPr marL="285750" indent="-285750">
              <a:buChar char="•"/>
            </a:pPr>
            <a:r>
              <a:rPr lang="zh-CN" altLang="en-US" sz="2400">
                <a:cs typeface="等线" panose="02010600030101010101" charset="-122"/>
              </a:rPr>
              <a:t>数组访问：例如</a:t>
            </a:r>
            <a:r>
              <a:rPr lang="en-US" altLang="zh-CN" sz="2400">
                <a:cs typeface="等线" panose="02010600030101010101" charset="-122"/>
              </a:rPr>
              <a:t>a[10][10],  a[5][5]</a:t>
            </a:r>
            <a:endParaRPr lang="zh-CN" altLang="en-US" sz="2400">
              <a:cs typeface="等线" panose="02010600030101010101" charset="-122"/>
            </a:endParaRPr>
          </a:p>
          <a:p>
            <a:pPr marL="285750" indent="-285750">
              <a:buChar char="•"/>
            </a:pPr>
            <a:endParaRPr lang="zh-CN" altLang="en-US" sz="2400">
              <a:cs typeface="等线" panose="02010600030101010101" charset="-122"/>
            </a:endParaRPr>
          </a:p>
          <a:p>
            <a:pPr marL="285750" indent="-285750">
              <a:buChar char="•"/>
            </a:pPr>
            <a:r>
              <a:rPr lang="zh-CN" altLang="en-US" sz="2400" b="1">
                <a:solidFill>
                  <a:srgbClr val="FF0000"/>
                </a:solidFill>
                <a:cs typeface="等线" panose="02010600030101010101" charset="-122"/>
              </a:rPr>
              <a:t>布尔表达式：</a:t>
            </a:r>
            <a:r>
              <a:rPr lang="en-US" altLang="zh-CN" sz="2400" b="1">
                <a:solidFill>
                  <a:srgbClr val="FF0000"/>
                </a:solidFill>
                <a:cs typeface="等线" panose="02010600030101010101" charset="-122"/>
              </a:rPr>
              <a:t>if(a)</a:t>
            </a:r>
            <a:r>
              <a:rPr lang="zh-CN" altLang="en-US" sz="2400" b="1">
                <a:solidFill>
                  <a:srgbClr val="FF0000"/>
                </a:solidFill>
                <a:cs typeface="等线" panose="02010600030101010101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cs typeface="等线" panose="02010600030101010101" charset="-122"/>
              </a:rPr>
              <a:t>movlt+movge</a:t>
            </a:r>
            <a:endParaRPr lang="en-US" altLang="zh-CN" sz="2400" b="1">
              <a:solidFill>
                <a:srgbClr val="FF0000"/>
              </a:solidFill>
              <a:cs typeface="等线" panose="02010600030101010101" charset="-122"/>
            </a:endParaRPr>
          </a:p>
          <a:p>
            <a:pPr marL="285750" indent="-285750">
              <a:buChar char="•"/>
            </a:pPr>
            <a:endParaRPr lang="en-US" altLang="zh-CN" sz="2400" b="1">
              <a:solidFill>
                <a:srgbClr val="FF0000"/>
              </a:solidFill>
              <a:cs typeface="等线" panose="02010600030101010101" charset="-122"/>
            </a:endParaRPr>
          </a:p>
          <a:p>
            <a:pPr marL="285750" indent="-285750">
              <a:buChar char="•"/>
            </a:pPr>
            <a:r>
              <a:rPr lang="zh-CN" altLang="en-US" sz="2400" b="1">
                <a:solidFill>
                  <a:srgbClr val="FF0000"/>
                </a:solidFill>
                <a:cs typeface="等线" panose="02010600030101010101" charset="-122"/>
              </a:rPr>
              <a:t>常量处理：常量池</a:t>
            </a:r>
            <a:endParaRPr lang="zh-CN" altLang="en-US" sz="2400" b="1">
              <a:solidFill>
                <a:srgbClr val="FF0000"/>
              </a:solidFill>
              <a:cs typeface="等线" panose="02010600030101010101" charset="-122"/>
            </a:endParaRPr>
          </a:p>
          <a:p>
            <a:pPr indent="0">
              <a:buNone/>
            </a:pPr>
            <a:endParaRPr lang="zh-CN" altLang="en-US" sz="2400" b="1">
              <a:solidFill>
                <a:srgbClr val="FF0000"/>
              </a:solidFill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asus\Desktop\6e5fd4c1jw1em5n4z8xmnj20fk078q4q.jpg6e5fd4c1jw1em5n4z8xmnj20fk078q4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421005"/>
            <a:ext cx="12192635" cy="3691255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0" y="31115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9836" y="3841605"/>
            <a:ext cx="2806279" cy="1566612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性能优化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  <a:cs typeface="等线" panose="02010600030101010101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41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等线" panose="02010600030101010101" charset="-122"/>
              </a:rPr>
              <a:t>Performance optimization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497955" y="1319530"/>
            <a:ext cx="250190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algn="l">
              <a:lnSpc>
                <a:spcPct val="120000"/>
              </a:lnSpc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常量折叠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97955" y="4023995"/>
            <a:ext cx="250190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l">
              <a:lnSpc>
                <a:spcPct val="120000"/>
              </a:lnSpc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强度削弱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3200" y="37147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性能优化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等线" panose="02010600030101010101" charset="-122"/>
            </a:endParaRPr>
          </a:p>
        </p:txBody>
      </p:sp>
      <p:pic>
        <p:nvPicPr>
          <p:cNvPr id="3" name="图片 2" descr="upload_300991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296" y="1188064"/>
            <a:ext cx="4604477" cy="5680671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6497955" y="1951355"/>
            <a:ext cx="3398520" cy="156845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 dirty="0">
                <a:cs typeface="等线" panose="02010600030101010101" charset="-122"/>
                <a:sym typeface="+mn-ea"/>
              </a:rPr>
              <a:t>常量直接计算出结果</a:t>
            </a:r>
            <a:endParaRPr lang="zh-CN" altLang="en-US" sz="2400" dirty="0">
              <a:cs typeface="等线" panose="02010600030101010101" charset="-122"/>
              <a:sym typeface="+mn-ea"/>
            </a:endParaRPr>
          </a:p>
          <a:p>
            <a:endParaRPr lang="zh-CN" altLang="en-US" sz="2400">
              <a:cs typeface="等线" panose="02010600030101010101" charset="-122"/>
            </a:endParaRPr>
          </a:p>
          <a:p>
            <a:r>
              <a:rPr lang="en-US" altLang="zh-CN" sz="2400">
                <a:cs typeface="等线" panose="02010600030101010101" charset="-122"/>
              </a:rPr>
              <a:t>const int a = 1, b = 2;</a:t>
            </a:r>
            <a:endParaRPr lang="en-US" altLang="zh-CN" sz="2400">
              <a:cs typeface="等线" panose="02010600030101010101" charset="-122"/>
            </a:endParaRPr>
          </a:p>
          <a:p>
            <a:r>
              <a:rPr lang="en-US" altLang="zh-CN" sz="2400">
                <a:cs typeface="等线" panose="02010600030101010101" charset="-122"/>
              </a:rPr>
              <a:t>c = a + b</a:t>
            </a:r>
            <a:endParaRPr lang="en-US" altLang="zh-CN" sz="2400"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497955" y="4598670"/>
            <a:ext cx="3769360" cy="156845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 dirty="0">
                <a:cs typeface="等线" panose="02010600030101010101" charset="-122"/>
                <a:sym typeface="+mn-ea"/>
              </a:rPr>
              <a:t>乘</a:t>
            </a:r>
            <a:r>
              <a:rPr lang="en-US" altLang="zh-CN" sz="2400" dirty="0">
                <a:cs typeface="等线" panose="02010600030101010101" charset="-122"/>
                <a:sym typeface="+mn-ea"/>
              </a:rPr>
              <a:t>/</a:t>
            </a:r>
            <a:r>
              <a:rPr lang="zh-CN" altLang="en-US" sz="2400" dirty="0">
                <a:cs typeface="等线" panose="02010600030101010101" charset="-122"/>
                <a:sym typeface="+mn-ea"/>
              </a:rPr>
              <a:t>法指令变为移位指令</a:t>
            </a:r>
            <a:endParaRPr lang="zh-CN" altLang="en-US" sz="2400" dirty="0">
              <a:cs typeface="等线" panose="02010600030101010101" charset="-122"/>
              <a:sym typeface="+mn-ea"/>
            </a:endParaRPr>
          </a:p>
          <a:p>
            <a:endParaRPr lang="en-US" altLang="zh-CN" sz="2400">
              <a:cs typeface="等线" panose="02010600030101010101" charset="-122"/>
            </a:endParaRPr>
          </a:p>
          <a:p>
            <a:r>
              <a:rPr lang="en-US" altLang="zh-CN" sz="2400">
                <a:cs typeface="等线" panose="02010600030101010101" charset="-122"/>
              </a:rPr>
              <a:t>a*2 -&gt; a &lt;&lt; 1</a:t>
            </a:r>
            <a:endParaRPr lang="en-US" altLang="zh-CN" sz="2400">
              <a:cs typeface="等线" panose="02010600030101010101" charset="-122"/>
            </a:endParaRPr>
          </a:p>
          <a:p>
            <a:r>
              <a:rPr lang="en-US" altLang="zh-CN" sz="2400">
                <a:cs typeface="等线" panose="02010600030101010101" charset="-122"/>
              </a:rPr>
              <a:t>a*3 -&gt; a &lt;&lt; 1 + a</a:t>
            </a:r>
            <a:endParaRPr lang="zh-CN" altLang="en-US" sz="2400"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asus\Desktop\6e5fd4c1jw1em5n4z8xmnj20fk078q4q.jpg6e5fd4c1jw1em5n4z8xmnj20fk078q4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5080" y="-13970"/>
            <a:ext cx="12191365" cy="3691255"/>
          </a:xfrm>
          <a:prstGeom prst="rect">
            <a:avLst/>
          </a:prstGeom>
        </p:spPr>
      </p:pic>
      <p:sp>
        <p:nvSpPr>
          <p:cNvPr id="21" name="菱形 20"/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22357" y="4025900"/>
            <a:ext cx="7547286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等线" panose="02010600030101010101" charset="-122"/>
              </a:rPr>
              <a:t>南开大学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等线" panose="02010600030101010101" charset="-122"/>
              </a:rPr>
              <a:t>spuer.calculate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-5715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0816" y="2371629"/>
            <a:ext cx="434688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cs typeface="等线" panose="02010600030101010101" charset="-122"/>
              </a:rPr>
              <a:t>敬请老师批评指正</a:t>
            </a:r>
            <a:endParaRPr lang="zh-CN" altLang="en-US" sz="3600" b="1" dirty="0">
              <a:solidFill>
                <a:schemeClr val="bg1"/>
              </a:solidFill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7510" y="5546725"/>
            <a:ext cx="6304915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答辩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等线" panose="02010600030101010101" charset="-122"/>
              </a:rPr>
              <a:t>人：林雪（主讲）丁一凡 左天衡 李世阳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0" y="2806700"/>
            <a:ext cx="12192000" cy="40513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3001" y="687388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/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等线" panose="02010600030101010101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等线" panose="0201060003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  <a:cs typeface="等线" panose="02010600030101010101" charset="-122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8432" y="1524238"/>
            <a:ext cx="1866768" cy="2531507"/>
            <a:chOff x="2908432" y="1524238"/>
            <a:chExt cx="1866768" cy="2531507"/>
          </a:xfrm>
        </p:grpSpPr>
        <p:sp>
          <p:nvSpPr>
            <p:cNvPr id="17" name="文本框 16"/>
            <p:cNvSpPr txBox="1"/>
            <p:nvPr/>
          </p:nvSpPr>
          <p:spPr>
            <a:xfrm>
              <a:off x="2908432" y="3225800"/>
              <a:ext cx="186676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等线" panose="02010600030101010101" charset="-122"/>
                </a:rPr>
                <a:t>词法</a:t>
              </a:r>
              <a:r>
                <a:rPr lang="en-US" altLang="zh-CN" sz="2400" b="1" dirty="0">
                  <a:solidFill>
                    <a:schemeClr val="bg1"/>
                  </a:solidFill>
                  <a:cs typeface="等线" panose="02010600030101010101" charset="-122"/>
                </a:rPr>
                <a:t>/</a:t>
              </a:r>
              <a:r>
                <a:rPr lang="zh-CN" altLang="en-US" sz="2400" b="1" dirty="0">
                  <a:solidFill>
                    <a:schemeClr val="bg1"/>
                  </a:solidFill>
                  <a:cs typeface="等线" panose="02010600030101010101" charset="-122"/>
                </a:rPr>
                <a:t>语法</a:t>
              </a:r>
              <a:endParaRPr lang="zh-CN" altLang="en-US" sz="2400" b="1" dirty="0">
                <a:solidFill>
                  <a:schemeClr val="bg1"/>
                </a:solidFill>
                <a:cs typeface="等线" panose="02010600030101010101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等线" panose="02010600030101010101" charset="-122"/>
                </a:rPr>
                <a:t>分析</a:t>
              </a:r>
              <a:endParaRPr lang="zh-CN" altLang="en-US" sz="2400" b="1" dirty="0">
                <a:solidFill>
                  <a:schemeClr val="bg1"/>
                </a:solidFill>
                <a:cs typeface="等线" panose="02010600030101010101" charset="-122"/>
              </a:endParaRPr>
            </a:p>
          </p:txBody>
        </p:sp>
        <p:sp>
          <p:nvSpPr>
            <p:cNvPr id="6" name="图文框 5"/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等线" panose="02010600030101010101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等线" panose="02010600030101010101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等线" panose="02010600030101010101" charset="-122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93361" y="1524238"/>
            <a:ext cx="1866768" cy="2161937"/>
            <a:chOff x="5093361" y="1524238"/>
            <a:chExt cx="1866768" cy="2161937"/>
          </a:xfrm>
        </p:grpSpPr>
        <p:sp>
          <p:nvSpPr>
            <p:cNvPr id="18" name="文本框 17"/>
            <p:cNvSpPr txBox="1"/>
            <p:nvPr/>
          </p:nvSpPr>
          <p:spPr>
            <a:xfrm>
              <a:off x="5093361" y="3225800"/>
              <a:ext cx="1866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等线" panose="02010600030101010101" charset="-122"/>
                </a:rPr>
                <a:t>语法树分析</a:t>
              </a:r>
              <a:endParaRPr lang="zh-CN" altLang="en-US" sz="2400" b="1" dirty="0">
                <a:solidFill>
                  <a:schemeClr val="bg1"/>
                </a:solidFill>
                <a:cs typeface="等线" panose="02010600030101010101" charset="-122"/>
              </a:endParaRPr>
            </a:p>
          </p:txBody>
        </p:sp>
        <p:sp>
          <p:nvSpPr>
            <p:cNvPr id="39" name="图文框 38"/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等线" panose="02010600030101010101" charset="-122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等线" panose="02010600030101010101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等线" panose="02010600030101010101" charset="-122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78290" y="1524238"/>
            <a:ext cx="1866768" cy="2161937"/>
            <a:chOff x="7278290" y="1524238"/>
            <a:chExt cx="1866768" cy="2161937"/>
          </a:xfrm>
        </p:grpSpPr>
        <p:sp>
          <p:nvSpPr>
            <p:cNvPr id="28" name="文本框 27"/>
            <p:cNvSpPr txBox="1"/>
            <p:nvPr/>
          </p:nvSpPr>
          <p:spPr>
            <a:xfrm>
              <a:off x="7278290" y="3225800"/>
              <a:ext cx="1866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等线" panose="02010600030101010101" charset="-122"/>
                </a:rPr>
                <a:t>汇编生成</a:t>
              </a:r>
              <a:endParaRPr lang="zh-CN" altLang="en-US" sz="2400" b="1" dirty="0">
                <a:solidFill>
                  <a:schemeClr val="bg1"/>
                </a:solidFill>
                <a:cs typeface="等线" panose="02010600030101010101" charset="-122"/>
              </a:endParaRPr>
            </a:p>
          </p:txBody>
        </p:sp>
        <p:sp>
          <p:nvSpPr>
            <p:cNvPr id="40" name="图文框 39"/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等线" panose="02010600030101010101" charset="-122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等线" panose="0201060003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等线" panose="02010600030101010101" charset="-122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63219" y="1524238"/>
            <a:ext cx="1866768" cy="2161937"/>
            <a:chOff x="9463219" y="1524238"/>
            <a:chExt cx="1866768" cy="2161937"/>
          </a:xfrm>
        </p:grpSpPr>
        <p:sp>
          <p:nvSpPr>
            <p:cNvPr id="29" name="文本框 28"/>
            <p:cNvSpPr txBox="1"/>
            <p:nvPr/>
          </p:nvSpPr>
          <p:spPr>
            <a:xfrm>
              <a:off x="9463219" y="3225800"/>
              <a:ext cx="1866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等线" panose="02010600030101010101" charset="-122"/>
                </a:rPr>
                <a:t>性能优化</a:t>
              </a:r>
              <a:endParaRPr lang="zh-CN" altLang="en-US" sz="2400" b="1" dirty="0">
                <a:solidFill>
                  <a:schemeClr val="bg1"/>
                </a:solidFill>
                <a:cs typeface="等线" panose="02010600030101010101" charset="-122"/>
              </a:endParaRPr>
            </a:p>
          </p:txBody>
        </p:sp>
        <p:sp>
          <p:nvSpPr>
            <p:cNvPr id="41" name="图文框 40"/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等线" panose="02010600030101010101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等线" panose="02010600030101010101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等线" panose="02010600030101010101" charset="-122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asus\Desktop\6e5fd4c1jw1em5n4z8xmnj20fk078q4q.jpg6e5fd4c1jw1em5n4z8xmnj20fk078q4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065" y="-12700"/>
            <a:ext cx="12188825" cy="3239135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0" y="-1270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1722" y="3432923"/>
            <a:ext cx="2969751" cy="1566612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词法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/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语法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分析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  <a:cs typeface="等线" panose="02010600030101010101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41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</a:rPr>
              <a:t>Lexer and Parser</a:t>
            </a:r>
            <a:endParaRPr sz="2000"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3200" y="425966"/>
            <a:ext cx="52685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词法分析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——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  <a:sym typeface="+mn-ea"/>
              </a:rPr>
              <a:t>lex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等线" panose="02010600030101010101" charset="-122"/>
                <a:sym typeface="+mn-ea"/>
              </a:rPr>
              <a:t>词法分析器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cs typeface="等线" panose="02010600030101010101" charset="-122"/>
            </a:endParaRPr>
          </a:p>
        </p:txBody>
      </p:sp>
      <p:pic>
        <p:nvPicPr>
          <p:cNvPr id="2" name="Picture 1" descr="upload_997055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63" y="1182629"/>
            <a:ext cx="4611510" cy="568257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 userDrawn="1"/>
        </p:nvCxnSpPr>
        <p:spPr>
          <a:xfrm>
            <a:off x="7285355" y="1857375"/>
            <a:ext cx="10795" cy="635000"/>
          </a:xfrm>
          <a:prstGeom prst="straightConnector1">
            <a:avLst/>
          </a:prstGeom>
          <a:ln w="3810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7552949" y="1960092"/>
            <a:ext cx="3098800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正则表达式</a:t>
            </a:r>
            <a:endParaRPr sz="2000">
              <a:cs typeface="等线" panose="02010600030101010101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381750" y="2562225"/>
            <a:ext cx="4893945" cy="86931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词法单元序列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等线" panose="02010600030101010101" charset="-122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等线" panose="02010600030101010101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（标识符、关键字、数值常量、注释）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750" y="1397000"/>
            <a:ext cx="20745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  <a:sym typeface="+mn-ea"/>
              </a:rPr>
              <a:t>代码字符序列</a:t>
            </a:r>
            <a:endParaRPr lang="zh-CN" altLang="en-US" sz="2200"/>
          </a:p>
        </p:txBody>
      </p:sp>
      <p:sp>
        <p:nvSpPr>
          <p:cNvPr id="7" name="文本框 6"/>
          <p:cNvSpPr txBox="1"/>
          <p:nvPr/>
        </p:nvSpPr>
        <p:spPr>
          <a:xfrm>
            <a:off x="6381750" y="4138930"/>
            <a:ext cx="372554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块注释的</a:t>
            </a:r>
            <a:r>
              <a:rPr lang="zh-CN" altLang="en-US" sz="2200">
                <a:solidFill>
                  <a:srgbClr val="FF0000"/>
                </a:solidFill>
              </a:rPr>
              <a:t>正则表达式：</a:t>
            </a:r>
            <a:endParaRPr lang="zh-CN" altLang="en-US" sz="2200">
              <a:solidFill>
                <a:srgbClr val="FF0000"/>
              </a:solidFill>
            </a:endParaRPr>
          </a:p>
          <a:p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2200">
                <a:solidFill>
                  <a:srgbClr val="FF0000"/>
                </a:solidFill>
              </a:rPr>
              <a:t>commentsbegin "/*" </a:t>
            </a:r>
            <a:endParaRPr lang="zh-CN" altLang="en-US" sz="2200">
              <a:solidFill>
                <a:srgbClr val="FF0000"/>
              </a:solidFill>
            </a:endParaRPr>
          </a:p>
          <a:p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2200">
                <a:solidFill>
                  <a:srgbClr val="FF0000"/>
                </a:solidFill>
              </a:rPr>
              <a:t>commentselement .|\n </a:t>
            </a:r>
            <a:endParaRPr lang="zh-CN" altLang="en-US" sz="2200">
              <a:solidFill>
                <a:srgbClr val="FF0000"/>
              </a:solidFill>
            </a:endParaRPr>
          </a:p>
          <a:p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2200">
                <a:solidFill>
                  <a:srgbClr val="FF0000"/>
                </a:solidFill>
              </a:rPr>
              <a:t>commentsend "*/"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8"/>
          <p:cNvSpPr/>
          <p:nvPr/>
        </p:nvSpPr>
        <p:spPr>
          <a:xfrm>
            <a:off x="8057936" y="5198007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9" name="圆角矩形 11"/>
          <p:cNvSpPr/>
          <p:nvPr/>
        </p:nvSpPr>
        <p:spPr>
          <a:xfrm>
            <a:off x="9264321" y="5182180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0" name="圆角矩形 14"/>
          <p:cNvSpPr/>
          <p:nvPr/>
        </p:nvSpPr>
        <p:spPr>
          <a:xfrm>
            <a:off x="10470708" y="5189884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73200" y="425966"/>
            <a:ext cx="54540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语法分析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——yacc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语法分析器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等线" panose="02010600030101010101" charset="-122"/>
            </a:endParaRPr>
          </a:p>
        </p:txBody>
      </p:sp>
      <p:pic>
        <p:nvPicPr>
          <p:cNvPr id="3" name="Picture 2" descr="upload_4813499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101" y="1178660"/>
            <a:ext cx="4571771" cy="5657567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7243974" y="2672821"/>
            <a:ext cx="1031875" cy="46037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400">
                <a:cs typeface="等线" panose="02010600030101010101" charset="-122"/>
              </a:rPr>
              <a:t>if</a:t>
            </a:r>
            <a:endParaRPr lang="zh-CN" altLang="en-US" sz="2400">
              <a:cs typeface="等线" panose="02010600030101010101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811539" y="3053450"/>
            <a:ext cx="492125" cy="261938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596822" y="3066680"/>
            <a:ext cx="444500" cy="2540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 userDrawn="1"/>
        </p:nvSpPr>
        <p:spPr>
          <a:xfrm>
            <a:off x="5928995" y="3354070"/>
            <a:ext cx="1541145" cy="64325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>
                <a:cs typeface="等线" panose="02010600030101010101" charset="-122"/>
              </a:rPr>
              <a:t>if_block</a:t>
            </a:r>
            <a:endParaRPr lang="zh-CN" altLang="en-US" sz="2400">
              <a:cs typeface="等线" panose="02010600030101010101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464425" y="3354070"/>
            <a:ext cx="2444750" cy="92075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>
                <a:cs typeface="等线" panose="02010600030101010101" charset="-122"/>
              </a:rPr>
              <a:t>if_else_if_block</a:t>
            </a:r>
            <a:endParaRPr lang="zh-CN" altLang="en-US" sz="2400">
              <a:cs typeface="等线" panose="02010600030101010101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 flipH="1">
            <a:off x="7452360" y="3796930"/>
            <a:ext cx="396875" cy="261938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9065260" y="3781055"/>
            <a:ext cx="428625" cy="2540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H="1">
            <a:off x="8033385" y="3844555"/>
            <a:ext cx="150813" cy="1905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H="1">
            <a:off x="8390572" y="3820742"/>
            <a:ext cx="206375" cy="230188"/>
          </a:xfrm>
          <a:prstGeom prst="line">
            <a:avLst/>
          </a:prstGeom>
          <a:ln w="1270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 userDrawn="1"/>
        </p:nvSpPr>
        <p:spPr>
          <a:xfrm>
            <a:off x="7039610" y="4114430"/>
            <a:ext cx="1809750" cy="46037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400">
                <a:cs typeface="等线" panose="02010600030101010101" charset="-122"/>
              </a:rPr>
              <a:t>else_if_block</a:t>
            </a:r>
            <a:endParaRPr lang="zh-CN" altLang="en-US" sz="2400">
              <a:cs typeface="等线" panose="02010600030101010101" charset="-122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9173210" y="4091940"/>
            <a:ext cx="1643063" cy="64293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>
                <a:cs typeface="等线" panose="02010600030101010101" charset="-122"/>
              </a:rPr>
              <a:t>else_block</a:t>
            </a:r>
            <a:endParaRPr lang="zh-CN" altLang="en-US" sz="2400"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8"/>
          <p:cNvSpPr/>
          <p:nvPr/>
        </p:nvSpPr>
        <p:spPr>
          <a:xfrm>
            <a:off x="7059716" y="4880507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19" name="圆角矩形 11"/>
          <p:cNvSpPr/>
          <p:nvPr/>
        </p:nvSpPr>
        <p:spPr>
          <a:xfrm>
            <a:off x="8266101" y="4864680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0" name="圆角矩形 14"/>
          <p:cNvSpPr/>
          <p:nvPr/>
        </p:nvSpPr>
        <p:spPr>
          <a:xfrm>
            <a:off x="9472488" y="4872384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73200" y="42596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语法分析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等线" panose="02010600030101010101" charset="-122"/>
            </a:endParaRPr>
          </a:p>
        </p:txBody>
      </p:sp>
      <p:pic>
        <p:nvPicPr>
          <p:cNvPr id="3" name="Picture 2" descr="upload_4813499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101" y="1178660"/>
            <a:ext cx="4571771" cy="5657567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6653" y="846113"/>
            <a:ext cx="2631436" cy="42989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200">
                <a:cs typeface="等线" panose="02010600030101010101" charset="-122"/>
              </a:rPr>
              <a:t>init_array</a:t>
            </a:r>
            <a:endParaRPr lang="zh-CN" altLang="en-US" sz="2200">
              <a:cs typeface="等线" panose="02010600030101010101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6783162" y="1173926"/>
            <a:ext cx="1068193" cy="328727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630629" y="1177131"/>
            <a:ext cx="873125" cy="3175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9393555" y="1498918"/>
            <a:ext cx="1651000" cy="6429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200">
                <a:cs typeface="等线" panose="02010600030101010101" charset="-122"/>
              </a:rPr>
              <a:t>{}</a:t>
            </a:r>
            <a:endParaRPr lang="zh-CN" altLang="en-US" sz="2200"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6374130" y="1622425"/>
            <a:ext cx="1238250" cy="42989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200">
                <a:cs typeface="等线" panose="02010600030101010101" charset="-122"/>
              </a:rPr>
              <a:t>{   list   }</a:t>
            </a:r>
            <a:endParaRPr lang="zh-CN" altLang="en-US" sz="2200">
              <a:cs typeface="等线" panose="02010600030101010101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6469380" y="1984375"/>
            <a:ext cx="304800" cy="3048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936105" y="1990725"/>
            <a:ext cx="228600" cy="3048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5775960" y="2325370"/>
            <a:ext cx="1314450" cy="6477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200">
                <a:cs typeface="等线" panose="02010600030101010101" charset="-122"/>
              </a:rPr>
              <a:t>element</a:t>
            </a:r>
            <a:endParaRPr lang="zh-CN" altLang="en-US" sz="2200">
              <a:cs typeface="等线" panose="02010600030101010101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869430" y="2327275"/>
            <a:ext cx="1200150" cy="42989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2200">
                <a:cs typeface="等线" panose="02010600030101010101" charset="-122"/>
              </a:rPr>
              <a:t>element</a:t>
            </a:r>
            <a:endParaRPr lang="zh-CN" altLang="en-US" sz="2200">
              <a:cs typeface="等线" panose="02010600030101010101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 flipH="1">
            <a:off x="6678930" y="2708275"/>
            <a:ext cx="419100" cy="36195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326630" y="2708275"/>
            <a:ext cx="1" cy="3048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>
            <a:off x="7555230" y="2651125"/>
            <a:ext cx="438150" cy="32385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 userDrawn="1"/>
        </p:nvSpPr>
        <p:spPr>
          <a:xfrm>
            <a:off x="5802630" y="3086100"/>
            <a:ext cx="4267200" cy="6477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200">
                <a:cs typeface="等线" panose="02010600030101010101" charset="-122"/>
              </a:rPr>
              <a:t>变量、表达式、常量、</a:t>
            </a:r>
            <a:r>
              <a:rPr lang="en-US" altLang="zh-CN" sz="2200">
                <a:cs typeface="等线" panose="02010600030101010101" charset="-122"/>
              </a:rPr>
              <a:t>{}</a:t>
            </a:r>
            <a:r>
              <a:rPr lang="zh-CN" altLang="en-US" sz="2200">
                <a:cs typeface="等线" panose="02010600030101010101" charset="-122"/>
              </a:rPr>
              <a:t>、</a:t>
            </a:r>
            <a:r>
              <a:rPr lang="en-US" altLang="zh-CN" sz="2200">
                <a:cs typeface="等线" panose="02010600030101010101" charset="-122"/>
              </a:rPr>
              <a:t>{  list  }</a:t>
            </a:r>
            <a:endParaRPr lang="zh-CN" altLang="en-US" sz="2200">
              <a:cs typeface="等线" panose="02010600030101010101" charset="-122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5783580" y="4006850"/>
            <a:ext cx="4686300" cy="14859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>
                <a:cs typeface="等线" panose="02010600030101010101" charset="-122"/>
              </a:rPr>
              <a:t>例：</a:t>
            </a:r>
            <a:endParaRPr lang="zh-CN" altLang="en-US" sz="2400">
              <a:cs typeface="等线" panose="02010600030101010101" charset="-122"/>
            </a:endParaRPr>
          </a:p>
          <a:p>
            <a:endParaRPr lang="zh-CN" altLang="en-US">
              <a:cs typeface="等线" panose="02010600030101010101" charset="-122"/>
            </a:endParaRPr>
          </a:p>
          <a:p>
            <a:r>
              <a:rPr lang="en-US" altLang="zh-CN" sz="2200">
                <a:cs typeface="等线" panose="02010600030101010101" charset="-122"/>
              </a:rPr>
              <a:t>int a[10][10] </a:t>
            </a:r>
            <a:r>
              <a:rPr lang="zh-CN" altLang="en-US" sz="2200">
                <a:cs typeface="等线" panose="02010600030101010101" charset="-122"/>
              </a:rPr>
              <a:t>= </a:t>
            </a:r>
            <a:r>
              <a:rPr lang="en-US" altLang="zh-CN" sz="2200">
                <a:cs typeface="等线" panose="02010600030101010101" charset="-122"/>
              </a:rPr>
              <a:t>{ {1, 2, 3} , {4, 5, 6} }</a:t>
            </a:r>
            <a:endParaRPr lang="en-US" altLang="zh-CN" sz="2200">
              <a:cs typeface="等线" panose="02010600030101010101" charset="-122"/>
            </a:endParaRPr>
          </a:p>
          <a:p>
            <a:endParaRPr lang="en-US" altLang="zh-CN" sz="2200">
              <a:cs typeface="等线" panose="02010600030101010101" charset="-122"/>
            </a:endParaRPr>
          </a:p>
          <a:p>
            <a:r>
              <a:rPr lang="en-US" altLang="zh-CN" sz="2200">
                <a:cs typeface="等线" panose="02010600030101010101" charset="-122"/>
              </a:rPr>
              <a:t>{1, 2, 3} </a:t>
            </a:r>
            <a:r>
              <a:rPr lang="zh-CN" altLang="en-US" sz="2200">
                <a:cs typeface="等线" panose="02010600030101010101" charset="-122"/>
              </a:rPr>
              <a:t>-</a:t>
            </a:r>
            <a:r>
              <a:rPr lang="en-US" altLang="zh-CN" sz="2200">
                <a:cs typeface="等线" panose="02010600030101010101" charset="-122"/>
              </a:rPr>
              <a:t>&gt; { list } </a:t>
            </a:r>
            <a:r>
              <a:rPr lang="zh-CN" altLang="en-US" sz="2200">
                <a:cs typeface="等线" panose="02010600030101010101" charset="-122"/>
              </a:rPr>
              <a:t>-</a:t>
            </a:r>
            <a:r>
              <a:rPr lang="en-US" altLang="zh-CN" sz="2200">
                <a:cs typeface="等线" panose="02010600030101010101" charset="-122"/>
              </a:rPr>
              <a:t>&gt;element</a:t>
            </a:r>
            <a:endParaRPr lang="en-US" altLang="zh-CN" sz="2200">
              <a:cs typeface="等线" panose="02010600030101010101" charset="-122"/>
            </a:endParaRPr>
          </a:p>
          <a:p>
            <a:endParaRPr lang="en-US" altLang="zh-CN" sz="2200">
              <a:cs typeface="等线" panose="02010600030101010101" charset="-122"/>
            </a:endParaRPr>
          </a:p>
          <a:p>
            <a:r>
              <a:rPr lang="en-US" altLang="zh-CN" sz="2200">
                <a:cs typeface="等线" panose="02010600030101010101" charset="-122"/>
              </a:rPr>
              <a:t>{4, 5, 6} </a:t>
            </a:r>
            <a:r>
              <a:rPr lang="zh-CN" altLang="en-US" sz="2200">
                <a:cs typeface="等线" panose="02010600030101010101" charset="-122"/>
              </a:rPr>
              <a:t>-</a:t>
            </a:r>
            <a:r>
              <a:rPr lang="en-US" altLang="zh-CN" sz="2200">
                <a:cs typeface="等线" panose="02010600030101010101" charset="-122"/>
              </a:rPr>
              <a:t>&gt; { list } </a:t>
            </a:r>
            <a:r>
              <a:rPr lang="zh-CN" altLang="en-US" sz="2200">
                <a:cs typeface="等线" panose="02010600030101010101" charset="-122"/>
              </a:rPr>
              <a:t>-</a:t>
            </a:r>
            <a:r>
              <a:rPr lang="en-US" altLang="zh-CN" sz="2200">
                <a:cs typeface="等线" panose="02010600030101010101" charset="-122"/>
              </a:rPr>
              <a:t>&gt; element</a:t>
            </a:r>
            <a:endParaRPr lang="en-US" altLang="zh-CN" sz="2200">
              <a:cs typeface="等线" panose="02010600030101010101" charset="-122"/>
            </a:endParaRPr>
          </a:p>
          <a:p>
            <a:endParaRPr lang="zh-CN" altLang="en-US" sz="2200">
              <a:cs typeface="等线" panose="02010600030101010101" charset="-122"/>
            </a:endParaRPr>
          </a:p>
        </p:txBody>
      </p:sp>
      <p:sp>
        <p:nvSpPr>
          <p:cNvPr id="41" name="右大括号 40"/>
          <p:cNvSpPr/>
          <p:nvPr userDrawn="1"/>
        </p:nvSpPr>
        <p:spPr>
          <a:xfrm>
            <a:off x="9393555" y="5492750"/>
            <a:ext cx="342900" cy="666750"/>
          </a:xfrm>
          <a:prstGeom prst="rightBrace">
            <a:avLst/>
          </a:prstGeom>
          <a:ln w="635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9641840" y="5605780"/>
            <a:ext cx="2501900" cy="6477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200">
                <a:cs typeface="等线" panose="02010600030101010101" charset="-122"/>
              </a:rPr>
              <a:t>{ list } </a:t>
            </a:r>
            <a:r>
              <a:rPr lang="zh-CN" altLang="en-US" sz="2200">
                <a:cs typeface="等线" panose="02010600030101010101" charset="-122"/>
              </a:rPr>
              <a:t>-</a:t>
            </a:r>
            <a:r>
              <a:rPr lang="en-US" altLang="zh-CN" sz="2200">
                <a:cs typeface="等线" panose="02010600030101010101" charset="-122"/>
              </a:rPr>
              <a:t>&gt; init_array</a:t>
            </a:r>
            <a:endParaRPr lang="zh-CN" altLang="en-US" sz="2200"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asus\Desktop\6e5fd4c1jw1em5n4z8xmnj20fk078q4q.jpg6e5fd4c1jw1em5n4z8xmnj20fk078q4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3335"/>
            <a:ext cx="12192000" cy="3239135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0" y="-13335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语法树分析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  <a:cs typeface="等线" panose="02010600030101010101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等线" panose="02010600030101010101" charset="-122"/>
              </a:rPr>
              <a:t>Syntax Tree Analysis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00f4786-f05c-4162-b989-771c7b50d4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44629" y="2414814"/>
            <a:ext cx="6391242" cy="2778126"/>
            <a:chOff x="3107670" y="2312876"/>
            <a:chExt cx="5719943" cy="2486328"/>
          </a:xfrm>
        </p:grpSpPr>
        <p:grpSp>
          <p:nvGrpSpPr>
            <p:cNvPr id="4" name="îṡ1iḍè"/>
            <p:cNvGrpSpPr/>
            <p:nvPr/>
          </p:nvGrpSpPr>
          <p:grpSpPr>
            <a:xfrm>
              <a:off x="3107670" y="2312876"/>
              <a:ext cx="5719943" cy="2486328"/>
              <a:chOff x="3857626" y="2744069"/>
              <a:chExt cx="4476751" cy="1945942"/>
            </a:xfrm>
          </p:grpSpPr>
          <p:sp>
            <p:nvSpPr>
              <p:cNvPr id="20" name="îṣḷiḓé"/>
              <p:cNvSpPr/>
              <p:nvPr/>
            </p:nvSpPr>
            <p:spPr>
              <a:xfrm flipH="1" flipV="1">
                <a:off x="3857626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1" name="íśliḑê"/>
              <p:cNvSpPr/>
              <p:nvPr/>
            </p:nvSpPr>
            <p:spPr>
              <a:xfrm flipH="1">
                <a:off x="4679640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2" name="ïšļiḍê"/>
              <p:cNvSpPr/>
              <p:nvPr/>
            </p:nvSpPr>
            <p:spPr>
              <a:xfrm flipH="1" flipV="1">
                <a:off x="549877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3" name="î$ḷídè"/>
              <p:cNvSpPr/>
              <p:nvPr/>
            </p:nvSpPr>
            <p:spPr>
              <a:xfrm flipH="1">
                <a:off x="6320792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4" name="iṣľíďè"/>
              <p:cNvSpPr/>
              <p:nvPr/>
            </p:nvSpPr>
            <p:spPr>
              <a:xfrm flipH="1" flipV="1">
                <a:off x="714194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5" name="ïs1iḍê"/>
              <p:cNvSpPr/>
              <p:nvPr/>
            </p:nvSpPr>
            <p:spPr bwMode="auto">
              <a:xfrm>
                <a:off x="4075375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6" name="iš1ïdè"/>
              <p:cNvSpPr/>
              <p:nvPr/>
            </p:nvSpPr>
            <p:spPr bwMode="auto">
              <a:xfrm>
                <a:off x="4897389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7" name="î$ľïḑé"/>
              <p:cNvSpPr/>
              <p:nvPr/>
            </p:nvSpPr>
            <p:spPr bwMode="auto">
              <a:xfrm>
                <a:off x="571652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8" name="ïSḷîḋe"/>
              <p:cNvSpPr/>
              <p:nvPr/>
            </p:nvSpPr>
            <p:spPr bwMode="auto">
              <a:xfrm>
                <a:off x="6538541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  <p:sp>
            <p:nvSpPr>
              <p:cNvPr id="29" name="îśļíde"/>
              <p:cNvSpPr/>
              <p:nvPr/>
            </p:nvSpPr>
            <p:spPr bwMode="auto">
              <a:xfrm>
                <a:off x="735969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等线" panose="02010600030101010101" charset="-122"/>
                </a:endParaRPr>
              </a:p>
            </p:txBody>
          </p:sp>
        </p:grpSp>
        <p:sp>
          <p:nvSpPr>
            <p:cNvPr id="15" name="îšľíḑè"/>
            <p:cNvSpPr/>
            <p:nvPr/>
          </p:nvSpPr>
          <p:spPr bwMode="auto">
            <a:xfrm>
              <a:off x="6746859" y="2792007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等线" panose="02010600030101010101" charset="-122"/>
              </a:endParaRPr>
            </a:p>
          </p:txBody>
        </p:sp>
        <p:sp>
          <p:nvSpPr>
            <p:cNvPr id="16" name="ïšliḍè"/>
            <p:cNvSpPr/>
            <p:nvPr/>
          </p:nvSpPr>
          <p:spPr bwMode="auto">
            <a:xfrm>
              <a:off x="5687969" y="3751825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等线" panose="02010600030101010101" charset="-122"/>
              </a:endParaRPr>
            </a:p>
          </p:txBody>
        </p:sp>
        <p:sp>
          <p:nvSpPr>
            <p:cNvPr id="17" name="ïSḻíḓé"/>
            <p:cNvSpPr/>
            <p:nvPr/>
          </p:nvSpPr>
          <p:spPr bwMode="auto">
            <a:xfrm>
              <a:off x="3592148" y="3751825"/>
              <a:ext cx="554606" cy="55460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等线" panose="02010600030101010101" charset="-122"/>
              </a:endParaRPr>
            </a:p>
          </p:txBody>
        </p:sp>
        <p:sp>
          <p:nvSpPr>
            <p:cNvPr id="18" name="ïśľíďe"/>
            <p:cNvSpPr/>
            <p:nvPr/>
          </p:nvSpPr>
          <p:spPr bwMode="auto">
            <a:xfrm>
              <a:off x="4639309" y="2792007"/>
              <a:ext cx="554606" cy="55460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等线" panose="02010600030101010101" charset="-122"/>
              </a:endParaRPr>
            </a:p>
          </p:txBody>
        </p:sp>
        <p:sp>
          <p:nvSpPr>
            <p:cNvPr id="19" name="ïṣľîďè"/>
            <p:cNvSpPr/>
            <p:nvPr/>
          </p:nvSpPr>
          <p:spPr bwMode="auto">
            <a:xfrm>
              <a:off x="7773642" y="3751825"/>
              <a:ext cx="554606" cy="554606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等线" panose="02010600030101010101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655445" y="1551940"/>
            <a:ext cx="277749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、计算数组维度</a:t>
            </a:r>
            <a:r>
              <a:rPr lang="en-US" altLang="zh-CN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确定栈的大小</a:t>
            </a:r>
            <a:endParaRPr lang="zh-CN" altLang="en-US" sz="2400" b="1" dirty="0">
              <a:solidFill>
                <a:srgbClr val="FF0000"/>
              </a:solidFill>
              <a:latin typeface="Century Gothic" panose="020B0502020202020204" pitchFamily="34" charset="0"/>
              <a:cs typeface="等线" panose="02010600030101010101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82110" y="1466215"/>
            <a:ext cx="37693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、确定数组元素位置</a:t>
            </a:r>
            <a:endParaRPr lang="zh-CN" altLang="en-US" sz="2400" b="1" dirty="0">
              <a:solidFill>
                <a:srgbClr val="FF0000"/>
              </a:solidFill>
              <a:cs typeface="等线" panose="02010600030101010101" charset="-122"/>
              <a:sym typeface="+mn-ea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Century Gothic" panose="020B0502020202020204" pitchFamily="34" charset="0"/>
                <a:cs typeface="等线" panose="02010600030101010101" charset="-122"/>
                <a:sym typeface="+mn-ea"/>
              </a:rPr>
              <a:t>a[3][2]={{1,2},3,{4}}</a:t>
            </a:r>
            <a:endParaRPr lang="en-US" altLang="zh-CN" sz="2400" b="1" dirty="0">
              <a:solidFill>
                <a:srgbClr val="FF0000"/>
              </a:solidFill>
              <a:latin typeface="Century Gothic" panose="020B0502020202020204" pitchFamily="34" charset="0"/>
              <a:cs typeface="等线" panose="02010600030101010101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3705" y="5302250"/>
            <a:ext cx="2836545" cy="6667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、符号表建立</a:t>
            </a:r>
            <a:endParaRPr lang="zh-CN" altLang="en-US" sz="2400">
              <a:solidFill>
                <a:srgbClr val="FF0000"/>
              </a:solidFill>
              <a:cs typeface="等线" panose="02010600030101010101" charset="-122"/>
              <a:sym typeface="+mn-ea"/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  <a:cs typeface="等线" panose="02010600030101010101" charset="-122"/>
                <a:sym typeface="+mn-ea"/>
              </a:rPr>
              <a:t>（多作用域）</a:t>
            </a:r>
            <a:endParaRPr lang="zh-CN" altLang="en-US" sz="2400" b="1" dirty="0">
              <a:solidFill>
                <a:srgbClr val="FF0000"/>
              </a:solidFill>
              <a:latin typeface="Century Gothic" panose="020B0502020202020204" pitchFamily="34" charset="0"/>
              <a:cs typeface="等线" panose="02010600030101010101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73450" y="5317490"/>
            <a:ext cx="234442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>
                <a:cs typeface="等线" panose="02010600030101010101" charset="-122"/>
                <a:sym typeface="+mn-ea"/>
              </a:rPr>
              <a:t>3</a:t>
            </a:r>
            <a:r>
              <a:rPr lang="zh-CN" altLang="en-US" sz="2400">
                <a:cs typeface="等线" panose="02010600030101010101" charset="-122"/>
                <a:sym typeface="+mn-ea"/>
              </a:rPr>
              <a:t>、为变量生成在栈中的位置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17870" y="5095240"/>
            <a:ext cx="213360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600">
              <a:cs typeface="等线" panose="02010600030101010101" charset="-122"/>
            </a:endParaRPr>
          </a:p>
          <a:p>
            <a:pPr algn="ctr"/>
            <a:r>
              <a:rPr lang="en-US" altLang="zh-CN" sz="2400">
                <a:cs typeface="等线" panose="02010600030101010101" charset="-122"/>
                <a:sym typeface="+mn-ea"/>
              </a:rPr>
              <a:t>5</a:t>
            </a:r>
            <a:r>
              <a:rPr lang="zh-CN" altLang="en-US" sz="2400">
                <a:cs typeface="等线" panose="02010600030101010101" charset="-122"/>
                <a:sym typeface="+mn-ea"/>
              </a:rPr>
              <a:t>、计算跳转</a:t>
            </a:r>
            <a:r>
              <a:rPr lang="en-US" altLang="zh-CN" sz="2400">
                <a:cs typeface="等线" panose="02010600030101010101" charset="-122"/>
                <a:sym typeface="+mn-ea"/>
              </a:rPr>
              <a:t>label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  <a:cs typeface="等线" panose="02010600030101010101" charset="-122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73200" y="371475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语法树分析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遍历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等线" panose="02010600030101010101" charset="-122"/>
              </a:rPr>
              <a:t>语法树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2618" y="89013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23476" y="152285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305614" y="152285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1"/>
            <a:endCxn id="30" idx="0"/>
          </p:cNvCxnSpPr>
          <p:nvPr/>
        </p:nvCxnSpPr>
        <p:spPr>
          <a:xfrm flipH="1">
            <a:off x="8563047" y="1074798"/>
            <a:ext cx="539571" cy="44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  <a:endCxn id="32" idx="0"/>
          </p:cNvCxnSpPr>
          <p:nvPr/>
        </p:nvCxnSpPr>
        <p:spPr>
          <a:xfrm>
            <a:off x="10181760" y="1074798"/>
            <a:ext cx="663425" cy="44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55911" y="21526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{1,2}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09754" y="15228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{3}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24612" y="21526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{4}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0" idx="2"/>
            <a:endCxn id="33" idx="0"/>
          </p:cNvCxnSpPr>
          <p:nvPr/>
        </p:nvCxnSpPr>
        <p:spPr>
          <a:xfrm>
            <a:off x="8563047" y="1892183"/>
            <a:ext cx="0" cy="26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" idx="2"/>
            <a:endCxn id="35" idx="0"/>
          </p:cNvCxnSpPr>
          <p:nvPr/>
        </p:nvCxnSpPr>
        <p:spPr>
          <a:xfrm flipH="1">
            <a:off x="9630327" y="1259464"/>
            <a:ext cx="11862" cy="26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2"/>
            <a:endCxn id="37" idx="0"/>
          </p:cNvCxnSpPr>
          <p:nvPr/>
        </p:nvCxnSpPr>
        <p:spPr>
          <a:xfrm>
            <a:off x="10845185" y="1892183"/>
            <a:ext cx="0" cy="26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649724" y="2598516"/>
            <a:ext cx="0" cy="703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4831" y="371271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085689" y="434543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367827" y="434543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1"/>
            <a:endCxn id="60" idx="0"/>
          </p:cNvCxnSpPr>
          <p:nvPr/>
        </p:nvCxnSpPr>
        <p:spPr>
          <a:xfrm flipH="1">
            <a:off x="8625260" y="3897381"/>
            <a:ext cx="539571" cy="44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  <a:endCxn id="61" idx="0"/>
          </p:cNvCxnSpPr>
          <p:nvPr/>
        </p:nvCxnSpPr>
        <p:spPr>
          <a:xfrm>
            <a:off x="10243973" y="3897381"/>
            <a:ext cx="663425" cy="44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18124" y="49752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{1,2}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397266" y="49852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{3,4}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0" idx="2"/>
            <a:endCxn id="64" idx="0"/>
          </p:cNvCxnSpPr>
          <p:nvPr/>
        </p:nvCxnSpPr>
        <p:spPr>
          <a:xfrm>
            <a:off x="8625260" y="4714766"/>
            <a:ext cx="0" cy="26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71303" y="435852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nit_array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59" idx="2"/>
            <a:endCxn id="72" idx="0"/>
          </p:cNvCxnSpPr>
          <p:nvPr/>
        </p:nvCxnSpPr>
        <p:spPr>
          <a:xfrm>
            <a:off x="9704402" y="4082047"/>
            <a:ext cx="6472" cy="2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2"/>
            <a:endCxn id="65" idx="0"/>
          </p:cNvCxnSpPr>
          <p:nvPr/>
        </p:nvCxnSpPr>
        <p:spPr>
          <a:xfrm flipH="1">
            <a:off x="9704402" y="4727859"/>
            <a:ext cx="6472" cy="2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asus\Desktop\6e5fd4c1jw1em5n4z8xmnj20fk078q4q.jpg6e5fd4c1jw1em5n4z8xmnj20fk078q4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3335"/>
            <a:ext cx="12192000" cy="3239135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0" y="-13335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等线" panose="02010600030101010101" charset="-122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7949" y="3746246"/>
            <a:ext cx="2751788" cy="81736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等线" panose="02010600030101010101" charset="-122"/>
              </a:rPr>
              <a:t>汇编生成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  <a:cs typeface="等线" panose="02010600030101010101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generate arm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-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等线" panose="02010600030101010101" charset="-122"/>
              </a:rPr>
              <a:t>v7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300f4786-f05c-4162-b989-771c7b50d468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等线"/>
        <a:font script="Hebr" typeface="等线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等线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等线"/>
        <a:font script="Hebr" typeface="等线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等线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宽屏</PresentationFormat>
  <Paragraphs>192</Paragraphs>
  <Slides>13</Slides>
  <Notes>27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Century Gothic</vt:lpstr>
      <vt:lpstr>Arial Unicode MS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Snow</cp:lastModifiedBy>
  <cp:revision>73</cp:revision>
  <dcterms:created xsi:type="dcterms:W3CDTF">2021-08-18T00:38:00Z</dcterms:created>
  <dcterms:modified xsi:type="dcterms:W3CDTF">2021-08-18T05:51:10Z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70E445E5663C49A696E42D4F1D8CF2BD</vt:lpwstr>
  </property>
</Properties>
</file>