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6" r:id="rId4"/>
    <p:sldId id="259" r:id="rId5"/>
    <p:sldId id="260" r:id="rId6"/>
    <p:sldId id="262" r:id="rId7"/>
    <p:sldId id="258" r:id="rId8"/>
    <p:sldId id="257" r:id="rId9"/>
    <p:sldId id="261" r:id="rId10"/>
    <p:sldId id="27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8" r:id="rId22"/>
    <p:sldId id="280" r:id="rId23"/>
    <p:sldId id="281" r:id="rId24"/>
    <p:sldId id="274" r:id="rId25"/>
    <p:sldId id="279" r:id="rId26"/>
    <p:sldId id="283" r:id="rId27"/>
    <p:sldId id="285" r:id="rId28"/>
    <p:sldId id="282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6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11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15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8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1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23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7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9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7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34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6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8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7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3A93-7837-4C13-8741-D63F66047F47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6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14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4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11" Type="http://schemas.openxmlformats.org/officeDocument/2006/relationships/image" Target="../media/image44.tmp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8.tmp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7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9.tmp"/><Relationship Id="rId4" Type="http://schemas.openxmlformats.org/officeDocument/2006/relationships/image" Target="../media/image56.wmf"/><Relationship Id="rId9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3.tmp"/><Relationship Id="rId4" Type="http://schemas.openxmlformats.org/officeDocument/2006/relationships/image" Target="../media/image52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tmp"/><Relationship Id="rId4" Type="http://schemas.openxmlformats.org/officeDocument/2006/relationships/image" Target="../media/image64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7" Type="http://schemas.openxmlformats.org/officeDocument/2006/relationships/image" Target="../media/image69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8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tmp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82151"/>
            <a:ext cx="9144000" cy="9134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QA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近況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9275" y="2967488"/>
            <a:ext cx="9144000" cy="33039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Statistical Mechanics of Competitive Resource Allocation using Agent-based Model 2015</a:t>
            </a:r>
          </a:p>
          <a:p>
            <a:r>
              <a:rPr lang="en-US" altLang="zh-TW" dirty="0" smtClean="0"/>
              <a:t>Modeling </a:t>
            </a:r>
            <a:r>
              <a:rPr lang="en-US" altLang="zh-TW" dirty="0"/>
              <a:t>Market Mechanism with Evolutionary </a:t>
            </a:r>
            <a:r>
              <a:rPr lang="en-US" altLang="zh-TW" dirty="0" smtClean="0"/>
              <a:t>Games 1998</a:t>
            </a:r>
          </a:p>
          <a:p>
            <a:r>
              <a:rPr lang="en-US" altLang="zh-TW" dirty="0"/>
              <a:t>Statistical mechanics of systems with heterogeneous agents: Minority </a:t>
            </a:r>
            <a:r>
              <a:rPr lang="en-US" altLang="zh-TW" dirty="0" smtClean="0"/>
              <a:t>Games 1999</a:t>
            </a:r>
          </a:p>
          <a:p>
            <a:r>
              <a:rPr lang="en-US" altLang="zh-TW" dirty="0"/>
              <a:t>Exact solution of a modified El </a:t>
            </a:r>
            <a:r>
              <a:rPr lang="en-US" altLang="zh-TW" dirty="0" err="1"/>
              <a:t>Farol’s</a:t>
            </a:r>
            <a:r>
              <a:rPr lang="en-US" altLang="zh-TW" dirty="0"/>
              <a:t> bar problem: Efficiency and the role of market </a:t>
            </a:r>
            <a:r>
              <a:rPr lang="en-US" altLang="zh-TW" dirty="0" smtClean="0"/>
              <a:t>impact </a:t>
            </a:r>
          </a:p>
          <a:p>
            <a:r>
              <a:rPr lang="en-US" altLang="zh-TW" dirty="0" smtClean="0"/>
              <a:t>1999</a:t>
            </a:r>
          </a:p>
          <a:p>
            <a:r>
              <a:rPr lang="en-US" altLang="zh-TW" dirty="0"/>
              <a:t>Continuum time limit and stationary states of the Minority </a:t>
            </a:r>
            <a:r>
              <a:rPr lang="en-US" altLang="zh-TW" dirty="0" smtClean="0"/>
              <a:t>Game</a:t>
            </a:r>
          </a:p>
          <a:p>
            <a:r>
              <a:rPr lang="en-US" altLang="zh-TW" dirty="0" smtClean="0"/>
              <a:t>2001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47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05025"/>
              </p:ext>
            </p:extLst>
          </p:nvPr>
        </p:nvGraphicFramePr>
        <p:xfrm>
          <a:off x="139161" y="587703"/>
          <a:ext cx="5756275" cy="572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3" imgW="2565360" imgH="2552400" progId="Equation.DSMT4">
                  <p:embed/>
                </p:oleObj>
              </mc:Choice>
              <mc:Fallback>
                <p:oleObj name="Equation" r:id="rId3" imgW="2565360" imgH="25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161" y="587703"/>
                        <a:ext cx="5756275" cy="5721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25075"/>
              </p:ext>
            </p:extLst>
          </p:nvPr>
        </p:nvGraphicFramePr>
        <p:xfrm>
          <a:off x="6208713" y="587703"/>
          <a:ext cx="5983287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5" imgW="2666880" imgH="2489040" progId="Equation.DSMT4">
                  <p:embed/>
                </p:oleObj>
              </mc:Choice>
              <mc:Fallback>
                <p:oleObj name="Equation" r:id="rId5" imgW="266688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8713" y="587703"/>
                        <a:ext cx="5983287" cy="557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2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68935"/>
              </p:ext>
            </p:extLst>
          </p:nvPr>
        </p:nvGraphicFramePr>
        <p:xfrm>
          <a:off x="104295" y="41599"/>
          <a:ext cx="31638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3" imgW="1409400" imgH="1091880" progId="Equation.DSMT4">
                  <p:embed/>
                </p:oleObj>
              </mc:Choice>
              <mc:Fallback>
                <p:oleObj name="Equation" r:id="rId3" imgW="14094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5" y="41599"/>
                        <a:ext cx="3163888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4295" y="2489524"/>
            <a:ext cx="6192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Continuum time limit and stationary states of the Minority </a:t>
            </a:r>
            <a:r>
              <a:rPr lang="en-US" altLang="zh-TW" dirty="0" smtClean="0"/>
              <a:t>Game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297017" y="374247"/>
            <a:ext cx="4537495" cy="5136325"/>
            <a:chOff x="6719977" y="1085124"/>
            <a:chExt cx="4537495" cy="5136325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698" y="1085124"/>
              <a:ext cx="4298052" cy="5136325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6719977" y="2044461"/>
              <a:ext cx="4537495" cy="1155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" y="2942409"/>
            <a:ext cx="4884843" cy="3985605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-1000663" y="2769079"/>
            <a:ext cx="6487064" cy="4451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839418" y="1588388"/>
            <a:ext cx="207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如何具體表達</a:t>
            </a:r>
            <a:endParaRPr lang="en-US" altLang="zh-TW" dirty="0" smtClean="0"/>
          </a:p>
          <a:p>
            <a:r>
              <a:rPr lang="en-US" altLang="zh-TW" dirty="0" smtClean="0"/>
              <a:t>&lt;….&gt;pi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944691" y="5158416"/>
            <a:ext cx="207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應該對理解</a:t>
            </a:r>
            <a:r>
              <a:rPr lang="en-US" altLang="zh-TW" dirty="0" smtClean="0"/>
              <a:t>P.7 Q</a:t>
            </a:r>
          </a:p>
          <a:p>
            <a:r>
              <a:rPr lang="zh-TW" altLang="en-US" dirty="0" smtClean="0"/>
              <a:t>有幫助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0239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420688" y="730250"/>
          <a:ext cx="10682287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Equation" r:id="rId3" imgW="4762440" imgH="1320480" progId="Equation.DSMT4">
                  <p:embed/>
                </p:oleObj>
              </mc:Choice>
              <mc:Fallback>
                <p:oleObj name="Equation" r:id="rId3" imgW="47624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88" y="730250"/>
                        <a:ext cx="10682287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4162" y="112144"/>
            <a:ext cx="3010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The background</a:t>
            </a:r>
            <a:endParaRPr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46590" y="3847946"/>
            <a:ext cx="529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1.  See all agents as a group</a:t>
            </a:r>
          </a:p>
          <a:p>
            <a:r>
              <a:rPr lang="en-US" altLang="zh-TW" sz="3000" dirty="0" smtClean="0"/>
              <a:t>The holding position of all agent</a:t>
            </a:r>
            <a:endParaRPr lang="zh-TW" altLang="en-US" sz="3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8604" y="4507840"/>
            <a:ext cx="30106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In micro sight</a:t>
            </a:r>
          </a:p>
          <a:p>
            <a:r>
              <a:rPr lang="en-US" altLang="zh-TW" sz="3000" dirty="0" smtClean="0"/>
              <a:t>After match</a:t>
            </a:r>
          </a:p>
          <a:p>
            <a:r>
              <a:rPr lang="en-US" altLang="zh-TW" sz="3000" dirty="0" smtClean="0"/>
              <a:t>Exceed demand trade with market maker </a:t>
            </a:r>
            <a:endParaRPr lang="zh-TW" altLang="en-US" sz="3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818343" y="5002059"/>
            <a:ext cx="1395745" cy="1587302"/>
            <a:chOff x="1138148" y="4336345"/>
            <a:chExt cx="1395745" cy="1587302"/>
          </a:xfrm>
        </p:grpSpPr>
        <p:sp>
          <p:nvSpPr>
            <p:cNvPr id="10" name="橢圓 9"/>
            <p:cNvSpPr/>
            <p:nvPr/>
          </p:nvSpPr>
          <p:spPr>
            <a:xfrm>
              <a:off x="1284865" y="4336345"/>
              <a:ext cx="942552" cy="15873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物件 10"/>
            <p:cNvGraphicFramePr>
              <a:graphicFrameLocks noChangeAspect="1"/>
            </p:cNvGraphicFramePr>
            <p:nvPr>
              <p:extLst/>
            </p:nvPr>
          </p:nvGraphicFramePr>
          <p:xfrm>
            <a:off x="1138148" y="4972729"/>
            <a:ext cx="1395745" cy="314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" name="Equation" r:id="rId5" imgW="901440" imgH="203040" progId="Equation.DSMT4">
                    <p:embed/>
                  </p:oleObj>
                </mc:Choice>
                <mc:Fallback>
                  <p:oleObj name="Equation" r:id="rId5" imgW="901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8148" y="4972729"/>
                          <a:ext cx="1395745" cy="3145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群組 11"/>
          <p:cNvGrpSpPr/>
          <p:nvPr/>
        </p:nvGrpSpPr>
        <p:grpSpPr>
          <a:xfrm>
            <a:off x="4105681" y="5002213"/>
            <a:ext cx="1061029" cy="1587302"/>
            <a:chOff x="1284865" y="4336345"/>
            <a:chExt cx="1061029" cy="1587302"/>
          </a:xfrm>
        </p:grpSpPr>
        <p:sp>
          <p:nvSpPr>
            <p:cNvPr id="13" name="橢圓 12"/>
            <p:cNvSpPr/>
            <p:nvPr/>
          </p:nvSpPr>
          <p:spPr>
            <a:xfrm>
              <a:off x="1284865" y="4336345"/>
              <a:ext cx="942552" cy="15873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" name="物件 13"/>
            <p:cNvGraphicFramePr>
              <a:graphicFrameLocks noChangeAspect="1"/>
            </p:cNvGraphicFramePr>
            <p:nvPr>
              <p:extLst/>
            </p:nvPr>
          </p:nvGraphicFramePr>
          <p:xfrm>
            <a:off x="1323544" y="4972680"/>
            <a:ext cx="10223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" name="Equation" r:id="rId7" imgW="660240" imgH="203040" progId="Equation.DSMT4">
                    <p:embed/>
                  </p:oleObj>
                </mc:Choice>
                <mc:Fallback>
                  <p:oleObj name="Equation" r:id="rId7" imgW="6602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3544" y="4972680"/>
                          <a:ext cx="1022350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左-右雙向箭號 14"/>
          <p:cNvSpPr/>
          <p:nvPr/>
        </p:nvSpPr>
        <p:spPr>
          <a:xfrm>
            <a:off x="5270825" y="5675857"/>
            <a:ext cx="1423273" cy="398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18008"/>
              </p:ext>
            </p:extLst>
          </p:nvPr>
        </p:nvGraphicFramePr>
        <p:xfrm>
          <a:off x="8648901" y="5025776"/>
          <a:ext cx="2292889" cy="188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" name="Equation" r:id="rId9" imgW="1358640" imgH="1117440" progId="Equation.DSMT4">
                  <p:embed/>
                </p:oleObj>
              </mc:Choice>
              <mc:Fallback>
                <p:oleObj name="Equation" r:id="rId9" imgW="13586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48901" y="5025776"/>
                        <a:ext cx="2292889" cy="1882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97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634162" y="797190"/>
          <a:ext cx="10682287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3" imgW="4762440" imgH="1320480" progId="Equation.DSMT4">
                  <p:embed/>
                </p:oleObj>
              </mc:Choice>
              <mc:Fallback>
                <p:oleObj name="Equation" r:id="rId3" imgW="47624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162" y="797190"/>
                        <a:ext cx="10682287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34162" y="112144"/>
            <a:ext cx="3010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The background</a:t>
            </a:r>
            <a:endParaRPr lang="zh-TW" altLang="en-US" sz="3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4162" y="3890513"/>
            <a:ext cx="3480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假設沒有借出股票的行為，</a:t>
            </a:r>
            <a:r>
              <a:rPr lang="en-US" altLang="zh-TW" dirty="0" smtClean="0"/>
              <a:t>holding position</a:t>
            </a:r>
            <a:r>
              <a:rPr lang="zh-TW" altLang="en-US" dirty="0" smtClean="0"/>
              <a:t>恆正</a:t>
            </a:r>
            <a:endParaRPr lang="en-US" altLang="zh-TW" dirty="0" smtClean="0"/>
          </a:p>
          <a:p>
            <a:r>
              <a:rPr lang="zh-TW" altLang="en-US" dirty="0" smtClean="0"/>
              <a:t>則系統中全部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在</a:t>
            </a:r>
            <a:r>
              <a:rPr lang="en-US" altLang="zh-TW" i="1" dirty="0" smtClean="0"/>
              <a:t>t,t-1</a:t>
            </a:r>
            <a:r>
              <a:rPr lang="zh-TW" altLang="en-US" dirty="0" smtClean="0"/>
              <a:t>財富量變化完全受到價格差的影響，擁有的股票數則可視為影響的權重</a:t>
            </a:r>
            <a:endParaRPr lang="en-US" altLang="zh-TW" dirty="0" smtClean="0"/>
          </a:p>
          <a:p>
            <a:r>
              <a:rPr lang="zh-TW" altLang="en-US" dirty="0" smtClean="0"/>
              <a:t>單純討論</a:t>
            </a:r>
            <a:r>
              <a:rPr lang="en-US" altLang="zh-TW" i="1" dirty="0" smtClean="0"/>
              <a:t>t,t-1</a:t>
            </a:r>
            <a:r>
              <a:rPr lang="zh-TW" altLang="en-US" dirty="0" smtClean="0"/>
              <a:t>時刻的分別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價格漲時，財富量必增加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價格跌時，財富量必減少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29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Open system </a:t>
            </a:r>
            <a:r>
              <a:rPr lang="en-US" altLang="zh-TW" dirty="0" smtClean="0">
                <a:sym typeface="Wingdings" panose="05000000000000000000" pitchFamily="2" charset="2"/>
              </a:rPr>
              <a:t> Close system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0" y="1193950"/>
          <a:ext cx="106822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3" imgW="4762440" imgH="634680" progId="Equation.DSMT4">
                  <p:embed/>
                </p:oleObj>
              </mc:Choice>
              <mc:Fallback>
                <p:oleObj name="Equation" r:id="rId3" imgW="47624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93950"/>
                        <a:ext cx="10682287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橢圓 4"/>
          <p:cNvSpPr/>
          <p:nvPr/>
        </p:nvSpPr>
        <p:spPr>
          <a:xfrm>
            <a:off x="5098211" y="1179009"/>
            <a:ext cx="5986732" cy="1805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33050" y="2946723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Exceed demand, trade with market maker !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8574" y="3811887"/>
            <a:ext cx="578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Consider a close market, agent only trade with each other</a:t>
            </a:r>
          </a:p>
          <a:p>
            <a:r>
              <a:rPr lang="en-US" altLang="zh-TW" dirty="0" smtClean="0"/>
              <a:t>1.Exceed demand would NOT be get.</a:t>
            </a:r>
          </a:p>
          <a:p>
            <a:r>
              <a:rPr lang="en-US" altLang="zh-TW" dirty="0" smtClean="0"/>
              <a:t>2.But exceed demand is about sent order, will affect on price</a:t>
            </a:r>
          </a:p>
          <a:p>
            <a:r>
              <a:rPr lang="en-US" altLang="zh-TW" dirty="0" smtClean="0"/>
              <a:t>Mathematically, B.C is given.</a:t>
            </a:r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542762" y="5715994"/>
          <a:ext cx="5099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5" imgW="2273040" imgH="431640" progId="Equation.DSMT4">
                  <p:embed/>
                </p:oleObj>
              </mc:Choice>
              <mc:Fallback>
                <p:oleObj name="Equation" r:id="rId5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2" y="5715994"/>
                        <a:ext cx="50990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542762" y="4960429"/>
          <a:ext cx="1908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7" imgW="850680" imgH="431640" progId="Equation.DSMT4">
                  <p:embed/>
                </p:oleObj>
              </mc:Choice>
              <mc:Fallback>
                <p:oleObj name="Equation" r:id="rId7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762" y="4960429"/>
                        <a:ext cx="190817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45125" y="525067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all time step </a:t>
            </a:r>
            <a:r>
              <a:rPr lang="en-US" altLang="zh-TW" i="1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159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Close system</a:t>
            </a:r>
            <a:br>
              <a:rPr lang="en-US" altLang="zh-TW" dirty="0" smtClean="0"/>
            </a:br>
            <a:r>
              <a:rPr lang="en-US" altLang="zh-TW" dirty="0" smtClean="0"/>
              <a:t>The background </a:t>
            </a:r>
            <a:r>
              <a:rPr lang="zh-TW" altLang="en-US" dirty="0" smtClean="0"/>
              <a:t>股市市值蒸發及膨漲</a:t>
            </a:r>
            <a:endParaRPr lang="zh-TW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212768"/>
              </p:ext>
            </p:extLst>
          </p:nvPr>
        </p:nvGraphicFramePr>
        <p:xfrm>
          <a:off x="1284287" y="1947757"/>
          <a:ext cx="79470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3543120" imgH="431640" progId="Equation.DSMT4">
                  <p:embed/>
                </p:oleObj>
              </mc:Choice>
              <mc:Fallback>
                <p:oleObj name="Equation" r:id="rId3" imgW="354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287" y="1947757"/>
                        <a:ext cx="794702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122234" y="3538327"/>
            <a:ext cx="694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1.The wealth of system/agent is NOT a conserve quantity.(but the cash is)</a:t>
            </a:r>
          </a:p>
          <a:p>
            <a:r>
              <a:rPr lang="en-US" altLang="zh-TW" dirty="0" smtClean="0"/>
              <a:t>2.The wealth decay/rise immediately with price fluctuation. </a:t>
            </a:r>
          </a:p>
        </p:txBody>
      </p:sp>
    </p:spTree>
    <p:extLst>
      <p:ext uri="{BB962C8B-B14F-4D97-AF65-F5344CB8AC3E}">
        <p14:creationId xmlns:p14="http://schemas.microsoft.com/office/powerpoint/2010/main" val="19312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034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Open system</a:t>
            </a:r>
            <a:br>
              <a:rPr lang="en-US" altLang="zh-TW" sz="3000" dirty="0" smtClean="0"/>
            </a:br>
            <a:r>
              <a:rPr lang="en-US" altLang="zh-TW" sz="3000" dirty="0" smtClean="0"/>
              <a:t>The background for all time </a:t>
            </a:r>
            <a:r>
              <a:rPr lang="en-US" altLang="zh-TW" sz="3000" i="1" dirty="0" smtClean="0"/>
              <a:t>t</a:t>
            </a:r>
            <a:r>
              <a:rPr lang="en-US" altLang="zh-TW" sz="3000" dirty="0" smtClean="0"/>
              <a:t> </a:t>
            </a:r>
            <a:endParaRPr lang="zh-TW" altLang="en-US" sz="30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87880"/>
              </p:ext>
            </p:extLst>
          </p:nvPr>
        </p:nvGraphicFramePr>
        <p:xfrm>
          <a:off x="0" y="984939"/>
          <a:ext cx="11920538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3" imgW="7226280" imgH="2286000" progId="Equation.DSMT4">
                  <p:embed/>
                </p:oleObj>
              </mc:Choice>
              <mc:Fallback>
                <p:oleObj name="Equation" r:id="rId3" imgW="722628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84939"/>
                        <a:ext cx="11920538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/>
          </p:nvPr>
        </p:nvGraphicFramePr>
        <p:xfrm>
          <a:off x="0" y="4886236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5" imgW="3886200" imgH="241200" progId="Equation.DSMT4">
                  <p:embed/>
                </p:oleObj>
              </mc:Choice>
              <mc:Fallback>
                <p:oleObj name="Equation" r:id="rId5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886236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0" y="5375845"/>
            <a:ext cx="5694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Delta wealth of system consist of 3 part </a:t>
            </a:r>
          </a:p>
          <a:p>
            <a:r>
              <a:rPr lang="en-US" altLang="zh-TW" dirty="0" smtClean="0"/>
              <a:t>1.Total cash flow with market maker</a:t>
            </a:r>
          </a:p>
          <a:p>
            <a:r>
              <a:rPr lang="en-US" altLang="zh-TW" dirty="0" smtClean="0"/>
              <a:t>2.Raise/Decay of  assert  depends on initial </a:t>
            </a:r>
            <a:r>
              <a:rPr lang="en-US" altLang="zh-TW" dirty="0"/>
              <a:t>h</a:t>
            </a:r>
            <a:r>
              <a:rPr lang="en-US" altLang="zh-TW" dirty="0" smtClean="0"/>
              <a:t>olding position</a:t>
            </a:r>
          </a:p>
          <a:p>
            <a:r>
              <a:rPr lang="en-US" altLang="zh-TW" dirty="0" smtClean="0"/>
              <a:t>3.The present value of total assert flow with market maker 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2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Analysis of open system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69012" y="1220010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Equation" r:id="rId3" imgW="3886200" imgH="241200" progId="Equation.DSMT4">
                  <p:embed/>
                </p:oleObj>
              </mc:Choice>
              <mc:Fallback>
                <p:oleObj name="Equation" r:id="rId3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12" y="1220010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4838" y="2847660"/>
            <a:ext cx="765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3.Since </a:t>
            </a:r>
            <a:r>
              <a:rPr lang="en-US" altLang="zh-TW" i="1" dirty="0"/>
              <a:t>p(T) </a:t>
            </a:r>
            <a:r>
              <a:rPr lang="en-US" altLang="zh-TW" dirty="0" smtClean="0"/>
              <a:t>behave randomly around </a:t>
            </a:r>
            <a:r>
              <a:rPr lang="en-US" altLang="zh-TW" i="1" dirty="0"/>
              <a:t>p(0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 under minority mechanism, the raise/decay of assert also behave randomly with initial amount of assert.</a:t>
            </a:r>
          </a:p>
          <a:p>
            <a:r>
              <a:rPr lang="en-US" altLang="zh-TW" dirty="0" smtClean="0"/>
              <a:t>4.Although                          is also around 0. But the value will distribute a range.</a:t>
            </a:r>
            <a:endParaRPr lang="en-US" altLang="zh-TW" i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34838" y="1992224"/>
            <a:ext cx="852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Second term is purely raise/decay of the initial assert which the same in close system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Interestingly, first term and third term are a pair of non-risky assert and risky assert due to the total extra trade with market maker. 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14688"/>
              </p:ext>
            </p:extLst>
          </p:nvPr>
        </p:nvGraphicFramePr>
        <p:xfrm>
          <a:off x="1707071" y="3351637"/>
          <a:ext cx="1342450" cy="51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Equation" r:id="rId5" imgW="1117440" imgH="431640" progId="Equation.DSMT4">
                  <p:embed/>
                </p:oleObj>
              </mc:Choice>
              <mc:Fallback>
                <p:oleObj name="Equation" r:id="rId5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7071" y="3351637"/>
                        <a:ext cx="1342450" cy="518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88036"/>
              </p:ext>
            </p:extLst>
          </p:nvPr>
        </p:nvGraphicFramePr>
        <p:xfrm>
          <a:off x="177320" y="443765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-</a:t>
                      </a:r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M</a:t>
                      </a:r>
                      <a:r>
                        <a:rPr lang="en-US" altLang="zh-TW" i="1" baseline="0" dirty="0" smtClean="0"/>
                        <a:t>(T)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p(T)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/>
                        <a:t>-</a:t>
                      </a:r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M</a:t>
                      </a:r>
                      <a:r>
                        <a:rPr lang="en-US" altLang="zh-TW" i="1" baseline="0" dirty="0" smtClean="0"/>
                        <a:t>(T)</a:t>
                      </a:r>
                      <a:r>
                        <a:rPr lang="en-US" altLang="zh-TW" i="1" dirty="0" smtClean="0"/>
                        <a:t> p(T)</a:t>
                      </a:r>
                      <a:endParaRPr lang="zh-TW" alt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-240.7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185.4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421.8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134.3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134.3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44546"/>
              </p:ext>
            </p:extLst>
          </p:nvPr>
        </p:nvGraphicFramePr>
        <p:xfrm>
          <a:off x="1515045" y="4020647"/>
          <a:ext cx="4351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Equation" r:id="rId7" imgW="2908080" imgH="203040" progId="Equation.DSMT4">
                  <p:embed/>
                </p:oleObj>
              </mc:Choice>
              <mc:Fallback>
                <p:oleObj name="Equation" r:id="rId7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5045" y="4020647"/>
                        <a:ext cx="43513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4785"/>
          </a:xfrm>
        </p:spPr>
        <p:txBody>
          <a:bodyPr/>
          <a:lstStyle/>
          <a:p>
            <a:r>
              <a:rPr lang="en-US" altLang="zh-TW" dirty="0" smtClean="0"/>
              <a:t>Analysis of open system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82650"/>
              </p:ext>
            </p:extLst>
          </p:nvPr>
        </p:nvGraphicFramePr>
        <p:xfrm>
          <a:off x="0" y="1099240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3" imgW="3886200" imgH="241200" progId="Equation.DSMT4">
                  <p:embed/>
                </p:oleObj>
              </mc:Choice>
              <mc:Fallback>
                <p:oleObj name="Equation" r:id="rId3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99240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11224"/>
              </p:ext>
            </p:extLst>
          </p:nvPr>
        </p:nvGraphicFramePr>
        <p:xfrm>
          <a:off x="267419" y="215342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-</a:t>
                      </a:r>
                      <a:r>
                        <a:rPr lang="el-GR" altLang="zh-TW" i="1" dirty="0" smtClean="0"/>
                        <a:t>Δ</a:t>
                      </a:r>
                      <a:r>
                        <a:rPr lang="en-US" altLang="zh-TW" i="1" dirty="0" smtClean="0"/>
                        <a:t>C</a:t>
                      </a:r>
                      <a:r>
                        <a:rPr lang="en-US" altLang="zh-TW" i="1" baseline="-25000" dirty="0" smtClean="0"/>
                        <a:t>M</a:t>
                      </a:r>
                      <a:r>
                        <a:rPr lang="en-US" altLang="zh-TW" i="1" baseline="0" dirty="0" smtClean="0"/>
                        <a:t>(T,1)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sys</a:t>
                      </a:r>
                      <a:r>
                        <a:rPr lang="en-US" altLang="zh-TW" i="1" baseline="0" dirty="0" smtClean="0"/>
                        <a:t>(1)[p(T)-p(1)]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/>
                        <a:t>-</a:t>
                      </a:r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M</a:t>
                      </a:r>
                      <a:r>
                        <a:rPr lang="en-US" altLang="zh-TW" i="1" baseline="0" dirty="0" smtClean="0"/>
                        <a:t>(T)</a:t>
                      </a:r>
                      <a:r>
                        <a:rPr lang="en-US" altLang="zh-TW" i="1" dirty="0" smtClean="0"/>
                        <a:t> p(T)</a:t>
                      </a:r>
                      <a:endParaRPr lang="zh-TW" alt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-16718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-12324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-5426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-241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-18119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-17959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37035"/>
              </p:ext>
            </p:extLst>
          </p:nvPr>
        </p:nvGraphicFramePr>
        <p:xfrm>
          <a:off x="1175648" y="1800689"/>
          <a:ext cx="4834753" cy="3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5" imgW="2908080" imgH="203040" progId="Equation.DSMT4">
                  <p:embed/>
                </p:oleObj>
              </mc:Choice>
              <mc:Fallback>
                <p:oleObj name="Equation" r:id="rId5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648" y="1800689"/>
                        <a:ext cx="4834753" cy="3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72528" y="4378469"/>
            <a:ext cx="10765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We demonstrate the wealth change in both close system and open system.</a:t>
            </a:r>
          </a:p>
          <a:p>
            <a:r>
              <a:rPr lang="en-US" altLang="zh-TW" dirty="0" smtClean="0"/>
              <a:t>In close system, the wealth change is purely depends on raise/decay of risky assert.</a:t>
            </a:r>
          </a:p>
          <a:p>
            <a:r>
              <a:rPr lang="en-US" altLang="zh-TW" dirty="0" smtClean="0"/>
              <a:t>In open system, the wealth change consist of 3 part </a:t>
            </a:r>
          </a:p>
          <a:p>
            <a:r>
              <a:rPr lang="en-US" altLang="zh-TW" dirty="0" smtClean="0"/>
              <a:t>raise/decay  </a:t>
            </a:r>
            <a:r>
              <a:rPr lang="en-US" altLang="zh-TW" dirty="0"/>
              <a:t>of risky </a:t>
            </a:r>
            <a:r>
              <a:rPr lang="en-US" altLang="zh-TW" dirty="0" smtClean="0"/>
              <a:t>assert.</a:t>
            </a:r>
          </a:p>
          <a:p>
            <a:r>
              <a:rPr lang="en-US" altLang="zh-TW" dirty="0" smtClean="0"/>
              <a:t>Present value of  extra assert which from market maker.</a:t>
            </a:r>
          </a:p>
          <a:p>
            <a:r>
              <a:rPr lang="en-US" altLang="zh-TW" dirty="0" smtClean="0"/>
              <a:t>Total cash flow of extra assert </a:t>
            </a:r>
            <a:r>
              <a:rPr lang="en-US" altLang="zh-TW" dirty="0"/>
              <a:t>which from market maker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Obviously, agents under minority mechanism always lose money to market maker due to their collective behavior.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886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40485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Analysis of open system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796335"/>
              </p:ext>
            </p:extLst>
          </p:nvPr>
        </p:nvGraphicFramePr>
        <p:xfrm>
          <a:off x="-24052" y="740088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9" name="Equation" r:id="rId3" imgW="3886200" imgH="241200" progId="Equation.DSMT4">
                  <p:embed/>
                </p:oleObj>
              </mc:Choice>
              <mc:Fallback>
                <p:oleObj name="Equation" r:id="rId3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052" y="740088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63902" y="1283730"/>
            <a:ext cx="107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5.Interestingly,                    always be negative which means </a:t>
            </a:r>
            <a:r>
              <a:rPr lang="en-US" altLang="zh-TW" b="1" dirty="0" smtClean="0"/>
              <a:t>all the agent lose money to market maker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45080"/>
              </p:ext>
            </p:extLst>
          </p:nvPr>
        </p:nvGraphicFramePr>
        <p:xfrm>
          <a:off x="1668553" y="1325923"/>
          <a:ext cx="1066021" cy="32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8553" y="1325923"/>
                        <a:ext cx="1066021" cy="327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47179"/>
              </p:ext>
            </p:extLst>
          </p:nvPr>
        </p:nvGraphicFramePr>
        <p:xfrm>
          <a:off x="377825" y="1778000"/>
          <a:ext cx="10296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1" name="Equation" r:id="rId7" imgW="5359320" imgH="1104840" progId="Equation.DSMT4">
                  <p:embed/>
                </p:oleObj>
              </mc:Choice>
              <mc:Fallback>
                <p:oleObj name="Equation" r:id="rId7" imgW="535932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825" y="1778000"/>
                        <a:ext cx="1029652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28910"/>
              </p:ext>
            </p:extLst>
          </p:nvPr>
        </p:nvGraphicFramePr>
        <p:xfrm>
          <a:off x="54500" y="4464063"/>
          <a:ext cx="23944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488"/>
              </a:tblGrid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-</a:t>
                      </a:r>
                      <a:r>
                        <a:rPr lang="el-GR" altLang="zh-TW" i="1" dirty="0" smtClean="0"/>
                        <a:t>Δ</a:t>
                      </a:r>
                      <a:r>
                        <a:rPr lang="en-US" altLang="zh-TW" i="1" dirty="0" smtClean="0"/>
                        <a:t>C</a:t>
                      </a:r>
                      <a:r>
                        <a:rPr lang="en-US" altLang="zh-TW" i="1" baseline="-25000" dirty="0" smtClean="0"/>
                        <a:t>M</a:t>
                      </a:r>
                      <a:r>
                        <a:rPr lang="en-US" altLang="zh-TW" i="1" baseline="0" dirty="0" smtClean="0"/>
                        <a:t>(T,1)</a:t>
                      </a:r>
                      <a:endParaRPr lang="zh-TW" altLang="en-US" i="1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-18527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-15258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-16173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-19899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-17775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778798"/>
              </p:ext>
            </p:extLst>
          </p:nvPr>
        </p:nvGraphicFramePr>
        <p:xfrm>
          <a:off x="-24052" y="3954981"/>
          <a:ext cx="4351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2" name="Equation" r:id="rId9" imgW="2908080" imgH="203040" progId="Equation.DSMT4">
                  <p:embed/>
                </p:oleObj>
              </mc:Choice>
              <mc:Fallback>
                <p:oleObj name="Equation" r:id="rId9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4052" y="3954981"/>
                        <a:ext cx="43513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40" y="4264685"/>
            <a:ext cx="4149306" cy="2593316"/>
          </a:xfrm>
          <a:prstGeom prst="rect">
            <a:avLst/>
          </a:prstGeom>
        </p:spPr>
      </p:pic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47317"/>
              </p:ext>
            </p:extLst>
          </p:nvPr>
        </p:nvGraphicFramePr>
        <p:xfrm>
          <a:off x="4602193" y="4617080"/>
          <a:ext cx="5073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3" name="Equation" r:id="rId12" imgW="3390840" imgH="203040" progId="Equation.DSMT4">
                  <p:embed/>
                </p:oleObj>
              </mc:Choice>
              <mc:Fallback>
                <p:oleObj name="Equation" r:id="rId12" imgW="3390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02193" y="4617080"/>
                        <a:ext cx="50736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15405"/>
              </p:ext>
            </p:extLst>
          </p:nvPr>
        </p:nvGraphicFramePr>
        <p:xfrm>
          <a:off x="6755398" y="5143830"/>
          <a:ext cx="50244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4" name="Equation" r:id="rId14" imgW="2616120" imgH="431640" progId="Equation.DSMT4">
                  <p:embed/>
                </p:oleObj>
              </mc:Choice>
              <mc:Fallback>
                <p:oleObj name="Equation" r:id="rId14" imgW="2616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55398" y="5143830"/>
                        <a:ext cx="50244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63062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摘要</a:t>
            </a:r>
            <a:r>
              <a:rPr lang="en-US" altLang="zh-TW" dirty="0" smtClean="0"/>
              <a:t>/Abstract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385" y="639806"/>
            <a:ext cx="8104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 smtClean="0"/>
              <a:t>MG group with actually trading</a:t>
            </a:r>
          </a:p>
          <a:p>
            <a:r>
              <a:rPr lang="en-US" altLang="zh-TW" dirty="0" smtClean="0"/>
              <a:t>1.Open &amp; Close system</a:t>
            </a:r>
          </a:p>
          <a:p>
            <a:r>
              <a:rPr lang="en-US" altLang="zh-TW" dirty="0" smtClean="0"/>
              <a:t>Wealth equation in close system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Wealth </a:t>
            </a:r>
            <a:r>
              <a:rPr lang="en-US" altLang="zh-TW" dirty="0"/>
              <a:t>is not a conserve </a:t>
            </a:r>
            <a:r>
              <a:rPr lang="en-US" altLang="zh-TW" dirty="0" smtClean="0"/>
              <a:t>quantity ok</a:t>
            </a:r>
          </a:p>
          <a:p>
            <a:r>
              <a:rPr lang="en-US" altLang="zh-TW" dirty="0" smtClean="0"/>
              <a:t>2.</a:t>
            </a:r>
            <a:r>
              <a:rPr lang="en-US" altLang="zh-TW" dirty="0"/>
              <a:t> Wealth equation in </a:t>
            </a:r>
            <a:r>
              <a:rPr lang="en-US" altLang="zh-TW" dirty="0" smtClean="0"/>
              <a:t>open system</a:t>
            </a:r>
            <a:endParaRPr lang="en-US" altLang="zh-TW" dirty="0" smtClean="0"/>
          </a:p>
          <a:p>
            <a:r>
              <a:rPr lang="en-US" altLang="zh-TW" dirty="0" smtClean="0"/>
              <a:t>1.Market maker</a:t>
            </a:r>
          </a:p>
          <a:p>
            <a:r>
              <a:rPr lang="en-US" altLang="zh-TW" dirty="0"/>
              <a:t>2. Wealth equation in </a:t>
            </a:r>
            <a:r>
              <a:rPr lang="en-US" altLang="zh-TW" dirty="0" smtClean="0"/>
              <a:t>open system</a:t>
            </a:r>
            <a:endParaRPr lang="en-US" altLang="zh-TW" dirty="0" smtClean="0"/>
          </a:p>
          <a:p>
            <a:r>
              <a:rPr lang="en-US" altLang="zh-TW" dirty="0" smtClean="0"/>
              <a:t>Consist of 3 parts 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.   Total </a:t>
            </a:r>
            <a:r>
              <a:rPr lang="en-US" altLang="zh-TW" dirty="0"/>
              <a:t>cash flow with market </a:t>
            </a:r>
            <a:r>
              <a:rPr lang="en-US" altLang="zh-TW" dirty="0" smtClean="0"/>
              <a:t>maker  </a:t>
            </a:r>
            <a:r>
              <a:rPr lang="en-US" altLang="zh-TW" dirty="0" smtClean="0"/>
              <a:t>ok             </a:t>
            </a:r>
            <a:endParaRPr lang="en-US" altLang="zh-TW" dirty="0" smtClean="0"/>
          </a:p>
          <a:p>
            <a:r>
              <a:rPr lang="en-US" altLang="zh-TW" dirty="0" smtClean="0"/>
              <a:t>ii.  Raise/Decay </a:t>
            </a:r>
            <a:r>
              <a:rPr lang="en-US" altLang="zh-TW" dirty="0"/>
              <a:t>of  assert  depends on initial holding </a:t>
            </a:r>
            <a:r>
              <a:rPr lang="en-US" altLang="zh-TW" dirty="0" smtClean="0"/>
              <a:t>position ok</a:t>
            </a:r>
            <a:endParaRPr lang="en-US" altLang="zh-TW" dirty="0"/>
          </a:p>
          <a:p>
            <a:r>
              <a:rPr lang="en-US" altLang="zh-TW" dirty="0" smtClean="0"/>
              <a:t>iii. The </a:t>
            </a:r>
            <a:r>
              <a:rPr lang="en-US" altLang="zh-TW" dirty="0"/>
              <a:t>present value of total assert flow with market </a:t>
            </a:r>
            <a:r>
              <a:rPr lang="en-US" altLang="zh-TW" dirty="0" smtClean="0"/>
              <a:t>maker </a:t>
            </a:r>
            <a:r>
              <a:rPr lang="en-US" altLang="zh-TW" dirty="0" smtClean="0"/>
              <a:t>ok</a:t>
            </a:r>
          </a:p>
          <a:p>
            <a:r>
              <a:rPr lang="en-US" altLang="zh-TW" dirty="0" smtClean="0"/>
              <a:t>3.Phase diagram in MG group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.    Herding</a:t>
            </a:r>
          </a:p>
          <a:p>
            <a:r>
              <a:rPr lang="en-US" altLang="zh-TW" dirty="0" smtClean="0"/>
              <a:t>ii.   Good adaptive</a:t>
            </a:r>
          </a:p>
          <a:p>
            <a:r>
              <a:rPr lang="en-US" altLang="zh-TW" dirty="0" smtClean="0"/>
              <a:t>iii.  Frozen</a:t>
            </a:r>
          </a:p>
          <a:p>
            <a:r>
              <a:rPr lang="en-US" altLang="zh-TW" dirty="0" smtClean="0"/>
              <a:t>iv.  Random</a:t>
            </a:r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745857" y="639806"/>
            <a:ext cx="5071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Individual agent $2 and MG behave in two </a:t>
            </a:r>
            <a:r>
              <a:rPr lang="en-US" altLang="zh-TW" dirty="0" smtClean="0"/>
              <a:t>phase</a:t>
            </a:r>
          </a:p>
          <a:p>
            <a:r>
              <a:rPr lang="el-GR" altLang="zh-TW" dirty="0"/>
              <a:t>α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 </a:t>
            </a:r>
            <a:r>
              <a:rPr lang="el-GR" altLang="zh-TW" dirty="0"/>
              <a:t>α</a:t>
            </a:r>
            <a:r>
              <a:rPr lang="en-US" altLang="zh-TW" baseline="-25000" dirty="0"/>
              <a:t>c</a:t>
            </a:r>
            <a:r>
              <a:rPr lang="en-US" altLang="zh-TW" dirty="0" smtClean="0"/>
              <a:t> phase</a:t>
            </a:r>
            <a:endParaRPr lang="en-US" altLang="zh-TW" dirty="0"/>
          </a:p>
          <a:p>
            <a:r>
              <a:rPr lang="en-US" altLang="zh-TW" dirty="0"/>
              <a:t>Open</a:t>
            </a:r>
          </a:p>
          <a:p>
            <a:r>
              <a:rPr lang="en-US" altLang="zh-TW" dirty="0"/>
              <a:t>background reason   ok</a:t>
            </a:r>
          </a:p>
          <a:p>
            <a:r>
              <a:rPr lang="en-US" altLang="zh-TW" dirty="0"/>
              <a:t>Probability ok</a:t>
            </a:r>
          </a:p>
          <a:p>
            <a:r>
              <a:rPr lang="en-US" altLang="zh-TW" dirty="0"/>
              <a:t>With out round trip rule?</a:t>
            </a:r>
          </a:p>
          <a:p>
            <a:r>
              <a:rPr lang="en-US" altLang="zh-TW" dirty="0"/>
              <a:t>Strategy different ok </a:t>
            </a:r>
            <a:endParaRPr lang="en-US" altLang="zh-TW" dirty="0" smtClean="0"/>
          </a:p>
          <a:p>
            <a:r>
              <a:rPr lang="en-US" altLang="zh-TW" dirty="0" smtClean="0"/>
              <a:t>Close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el-GR" altLang="zh-TW" dirty="0"/>
              <a:t>α</a:t>
            </a:r>
            <a:r>
              <a:rPr lang="en-US" altLang="zh-TW" dirty="0"/>
              <a:t>&gt;</a:t>
            </a:r>
            <a:r>
              <a:rPr lang="el-GR" altLang="zh-TW" dirty="0"/>
              <a:t> α</a:t>
            </a:r>
            <a:r>
              <a:rPr lang="en-US" altLang="zh-TW" baseline="-25000" dirty="0"/>
              <a:t>c</a:t>
            </a:r>
            <a:r>
              <a:rPr lang="en-US" altLang="zh-TW" dirty="0"/>
              <a:t> </a:t>
            </a:r>
            <a:r>
              <a:rPr lang="en-US" altLang="zh-TW" dirty="0" smtClean="0"/>
              <a:t>phase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034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853"/>
            <a:ext cx="3855859" cy="2379147"/>
          </a:xfrm>
          <a:prstGeom prst="rect">
            <a:avLst/>
          </a:prstGeom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194618"/>
              </p:ext>
            </p:extLst>
          </p:nvPr>
        </p:nvGraphicFramePr>
        <p:xfrm>
          <a:off x="272118" y="163901"/>
          <a:ext cx="5878516" cy="97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Equation" r:id="rId4" imgW="2616120" imgH="431640" progId="Equation.DSMT4">
                  <p:embed/>
                </p:oleObj>
              </mc:Choice>
              <mc:Fallback>
                <p:oleObj name="Equation" r:id="rId4" imgW="2616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118" y="163901"/>
                        <a:ext cx="5878516" cy="976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04437"/>
              </p:ext>
            </p:extLst>
          </p:nvPr>
        </p:nvGraphicFramePr>
        <p:xfrm>
          <a:off x="0" y="1175576"/>
          <a:ext cx="3350976" cy="280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488"/>
                <a:gridCol w="1675488"/>
              </a:tblGrid>
              <a:tr h="978644"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i="1" dirty="0"/>
                    </a:p>
                  </a:txBody>
                  <a:tcPr/>
                </a:tc>
              </a:tr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16158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-33475</a:t>
                      </a:r>
                      <a:endParaRPr lang="zh-TW" altLang="en-US" dirty="0"/>
                    </a:p>
                  </a:txBody>
                  <a:tcPr/>
                </a:tc>
              </a:tr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13986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-25117</a:t>
                      </a:r>
                      <a:endParaRPr lang="zh-TW" altLang="en-US" dirty="0"/>
                    </a:p>
                  </a:txBody>
                  <a:tcPr/>
                </a:tc>
              </a:tr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15587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-31375</a:t>
                      </a:r>
                      <a:endParaRPr lang="zh-TW" altLang="en-US" dirty="0"/>
                    </a:p>
                  </a:txBody>
                  <a:tcPr/>
                </a:tc>
              </a:tr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-30872</a:t>
                      </a:r>
                      <a:endParaRPr lang="zh-TW" altLang="en-US" dirty="0"/>
                    </a:p>
                  </a:txBody>
                  <a:tcPr/>
                </a:tc>
              </a:tr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16406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-32375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72356"/>
              </p:ext>
            </p:extLst>
          </p:nvPr>
        </p:nvGraphicFramePr>
        <p:xfrm>
          <a:off x="0" y="1296346"/>
          <a:ext cx="1484573" cy="76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Equation" r:id="rId6" imgW="838080" imgH="431640" progId="Equation.DSMT4">
                  <p:embed/>
                </p:oleObj>
              </mc:Choice>
              <mc:Fallback>
                <p:oleObj name="Equation" r:id="rId6" imgW="83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1296346"/>
                        <a:ext cx="1484573" cy="769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969065"/>
              </p:ext>
            </p:extLst>
          </p:nvPr>
        </p:nvGraphicFramePr>
        <p:xfrm>
          <a:off x="1708599" y="1296346"/>
          <a:ext cx="1642377" cy="76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8" imgW="927000" imgH="431640" progId="Equation.DSMT4">
                  <p:embed/>
                </p:oleObj>
              </mc:Choice>
              <mc:Fallback>
                <p:oleObj name="Equation" r:id="rId8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8599" y="1296346"/>
                        <a:ext cx="1642377" cy="769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9665"/>
              </p:ext>
            </p:extLst>
          </p:nvPr>
        </p:nvGraphicFramePr>
        <p:xfrm>
          <a:off x="6543519" y="499984"/>
          <a:ext cx="4351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Equation" r:id="rId10" imgW="2908080" imgH="203040" progId="Equation.DSMT4">
                  <p:embed/>
                </p:oleObj>
              </mc:Choice>
              <mc:Fallback>
                <p:oleObj name="Equation" r:id="rId10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43519" y="499984"/>
                        <a:ext cx="43513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8885"/>
              </p:ext>
            </p:extLst>
          </p:nvPr>
        </p:nvGraphicFramePr>
        <p:xfrm>
          <a:off x="3605577" y="1175576"/>
          <a:ext cx="8586423" cy="331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23"/>
                <a:gridCol w="1468100"/>
                <a:gridCol w="1468100"/>
                <a:gridCol w="1468100"/>
                <a:gridCol w="1468100"/>
              </a:tblGrid>
              <a:tr h="1301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A(t)</a:t>
                      </a:r>
                    </a:p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p(t)</a:t>
                      </a:r>
                    </a:p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i="1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i="1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(t)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-33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10.6</a:t>
                      </a:r>
                    </a:p>
                    <a:p>
                      <a:pPr algn="ctr"/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(t,t-1)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-680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8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i="1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i="1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(t)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 p(t)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-47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-90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8198">
                <a:tc>
                  <a:txBody>
                    <a:bodyPr/>
                    <a:lstStyle/>
                    <a:p>
                      <a:pPr algn="ctr"/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(t,t-1)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-95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-730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-381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00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(t,t-1)+(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zh-TW" i="1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i="1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(t)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 p(t))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-143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-189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-317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7332453" y="1681145"/>
            <a:ext cx="966158" cy="2128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800382" y="1712745"/>
            <a:ext cx="966158" cy="2128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268311" y="1681145"/>
            <a:ext cx="966158" cy="2128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26347" y="4684791"/>
            <a:ext cx="879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1.Obviously, total cash flow is negative for </a:t>
            </a:r>
            <a:r>
              <a:rPr lang="en-US" altLang="zh-TW" b="1" dirty="0" smtClean="0"/>
              <a:t>long time </a:t>
            </a:r>
            <a:r>
              <a:rPr lang="en-US" altLang="zh-TW" b="1" dirty="0" err="1" smtClean="0"/>
              <a:t>scle</a:t>
            </a:r>
            <a:endParaRPr lang="en-US" altLang="zh-TW" b="1" dirty="0" smtClean="0"/>
          </a:p>
          <a:p>
            <a:r>
              <a:rPr lang="en-US" altLang="zh-TW" dirty="0" smtClean="0"/>
              <a:t>2.Since cash is non-risky assert, total loss due to the </a:t>
            </a:r>
            <a:r>
              <a:rPr lang="en-US" altLang="zh-TW" b="1" dirty="0" smtClean="0"/>
              <a:t>worst action collectively</a:t>
            </a:r>
          </a:p>
          <a:p>
            <a:r>
              <a:rPr lang="en-US" altLang="zh-TW" dirty="0" smtClean="0"/>
              <a:t>3.Consequently,in long run, cash flow in open system minority game is </a:t>
            </a:r>
            <a:r>
              <a:rPr lang="en-US" altLang="zh-TW" b="1" dirty="0" smtClean="0"/>
              <a:t>negative sum game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8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$2 agent &amp; MG agent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92159"/>
              </p:ext>
            </p:extLst>
          </p:nvPr>
        </p:nvGraphicFramePr>
        <p:xfrm>
          <a:off x="65298" y="1354258"/>
          <a:ext cx="6561138" cy="542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3" imgW="2882880" imgH="2387520" progId="Equation.DSMT4">
                  <p:embed/>
                </p:oleObj>
              </mc:Choice>
              <mc:Fallback>
                <p:oleObj name="Equation" r:id="rId3" imgW="2882880" imgH="2387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98" y="1354258"/>
                        <a:ext cx="6561138" cy="542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78004"/>
              </p:ext>
            </p:extLst>
          </p:nvPr>
        </p:nvGraphicFramePr>
        <p:xfrm>
          <a:off x="6729413" y="1354258"/>
          <a:ext cx="5462587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5" imgW="2400120" imgH="1473120" progId="Equation.DSMT4">
                  <p:embed/>
                </p:oleObj>
              </mc:Choice>
              <mc:Fallback>
                <p:oleObj name="Equation" r:id="rId5" imgW="240012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9413" y="1354258"/>
                        <a:ext cx="5462587" cy="334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36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560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$2 agent &amp; MG agent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25998"/>
              </p:ext>
            </p:extLst>
          </p:nvPr>
        </p:nvGraphicFramePr>
        <p:xfrm>
          <a:off x="61402" y="1298966"/>
          <a:ext cx="4768850" cy="553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3" imgW="2095200" imgH="2438280" progId="Equation.DSMT4">
                  <p:embed/>
                </p:oleObj>
              </mc:Choice>
              <mc:Fallback>
                <p:oleObj name="Equation" r:id="rId3" imgW="2095200" imgH="243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02" y="1298966"/>
                        <a:ext cx="4768850" cy="553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683479" y="1078949"/>
            <a:ext cx="811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Instead of MG player,</a:t>
            </a:r>
          </a:p>
          <a:p>
            <a:r>
              <a:rPr lang="en-US" altLang="zh-TW" dirty="0" smtClean="0"/>
              <a:t>$2 player will get reward on his strategy on </a:t>
            </a:r>
            <a:r>
              <a:rPr lang="en-US" altLang="zh-TW" b="1" dirty="0" smtClean="0"/>
              <a:t>Majority side with next time step</a:t>
            </a:r>
            <a:r>
              <a:rPr lang="en-US" altLang="zh-TW" dirty="0" smtClean="0"/>
              <a:t>(which the same as $-game)</a:t>
            </a:r>
            <a:endParaRPr lang="en-US" altLang="zh-TW" b="1" dirty="0" smtClean="0"/>
          </a:p>
          <a:p>
            <a:r>
              <a:rPr lang="en-US" altLang="zh-TW" dirty="0" smtClean="0"/>
              <a:t>And he will take a round trip in order to profit in short time scale.</a:t>
            </a:r>
          </a:p>
          <a:p>
            <a:r>
              <a:rPr lang="en-US" altLang="zh-TW" dirty="0" smtClean="0"/>
              <a:t>We see that,$2 player play a two steps game, in order to compare with MG</a:t>
            </a:r>
          </a:p>
          <a:p>
            <a:r>
              <a:rPr lang="en-US" altLang="zh-TW" dirty="0" smtClean="0"/>
              <a:t>player, we need  set </a:t>
            </a:r>
            <a:r>
              <a:rPr lang="en-US" altLang="zh-TW" b="1" dirty="0" smtClean="0"/>
              <a:t>odd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step(due to the order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932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3516" y="129396"/>
            <a:ext cx="11335109" cy="974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$2 &amp; MG in MG-open system n1=1,n2=1,n3=99,m=2,s=2,T=399 1000 realization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1" y="1243546"/>
            <a:ext cx="4083761" cy="266671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26" y="1284461"/>
            <a:ext cx="3927552" cy="262766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43" y="1284461"/>
            <a:ext cx="3815974" cy="2622087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2893"/>
              </p:ext>
            </p:extLst>
          </p:nvPr>
        </p:nvGraphicFramePr>
        <p:xfrm>
          <a:off x="0" y="4493592"/>
          <a:ext cx="7700090" cy="178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018"/>
                <a:gridCol w="1540018"/>
                <a:gridCol w="1540018"/>
                <a:gridCol w="1540018"/>
                <a:gridCol w="1540018"/>
              </a:tblGrid>
              <a:tr h="579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P(</a:t>
                      </a: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W&gt;0)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74776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74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MG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-242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-506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03516" y="3981596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Single realization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00090" y="4086828"/>
            <a:ext cx="457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$2</a:t>
            </a:r>
          </a:p>
          <a:p>
            <a:r>
              <a:rPr lang="en-US" altLang="zh-TW" dirty="0" smtClean="0"/>
              <a:t>Under such a situation that price around </a:t>
            </a:r>
            <a:r>
              <a:rPr lang="en-US" altLang="zh-TW" i="1" dirty="0" smtClean="0"/>
              <a:t>p(0)</a:t>
            </a:r>
          </a:p>
          <a:p>
            <a:r>
              <a:rPr lang="en-US" altLang="zh-TW" dirty="0" smtClean="0"/>
              <a:t>but loss money due to majority</a:t>
            </a:r>
            <a:r>
              <a:rPr lang="en-US" altLang="zh-TW" b="1" dirty="0" smtClean="0"/>
              <a:t>,$2 player loss less than average level</a:t>
            </a:r>
            <a:r>
              <a:rPr lang="en-US" altLang="zh-TW" dirty="0" smtClean="0"/>
              <a:t> mostly due to payoff &amp; round trip rule.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00090" y="5461858"/>
            <a:ext cx="457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MG</a:t>
            </a:r>
          </a:p>
          <a:p>
            <a:r>
              <a:rPr lang="en-US" altLang="zh-TW" dirty="0" smtClean="0"/>
              <a:t>Under such a situation that price around </a:t>
            </a:r>
            <a:r>
              <a:rPr lang="en-US" altLang="zh-TW" i="1" dirty="0" smtClean="0"/>
              <a:t>p(0)</a:t>
            </a:r>
          </a:p>
          <a:p>
            <a:r>
              <a:rPr lang="en-US" altLang="zh-TW" dirty="0" smtClean="0"/>
              <a:t>but loss money due to majority, </a:t>
            </a:r>
            <a:r>
              <a:rPr lang="en-US" altLang="zh-TW" b="1" dirty="0" smtClean="0"/>
              <a:t>MG player average loss the same with market, but huge fluctuate.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615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852258"/>
              </p:ext>
            </p:extLst>
          </p:nvPr>
        </p:nvGraphicFramePr>
        <p:xfrm>
          <a:off x="99953" y="837707"/>
          <a:ext cx="79771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3" imgW="3504960" imgH="228600" progId="Equation.DSMT4">
                  <p:embed/>
                </p:oleObj>
              </mc:Choice>
              <mc:Fallback>
                <p:oleObj name="Equation" r:id="rId3" imgW="350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53" y="837707"/>
                        <a:ext cx="7977187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9953" y="164550"/>
            <a:ext cx="12002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We know that, for a long run, profit form market will consider 3 part below.</a:t>
            </a:r>
            <a:endParaRPr lang="zh-TW" altLang="en-US" sz="3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01153"/>
              </p:ext>
            </p:extLst>
          </p:nvPr>
        </p:nvGraphicFramePr>
        <p:xfrm>
          <a:off x="163904" y="1793524"/>
          <a:ext cx="80139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8"/>
                <a:gridCol w="1602788"/>
                <a:gridCol w="1602788"/>
                <a:gridCol w="1602788"/>
                <a:gridCol w="1602788"/>
              </a:tblGrid>
              <a:tr h="432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baseline="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i="1" baseline="-25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(1)(p(T)-p(1))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i="1" baseline="-25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(T,1)p(T)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MG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2407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-2075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MG-Market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-12670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-14511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99953" y="1305693"/>
            <a:ext cx="91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i="1" dirty="0" smtClean="0"/>
              <a:t>n1</a:t>
            </a:r>
            <a:r>
              <a:rPr lang="en-US" altLang="zh-TW" dirty="0" smtClean="0"/>
              <a:t>=1,</a:t>
            </a:r>
            <a:r>
              <a:rPr lang="en-US" altLang="zh-TW" i="1" dirty="0" smtClean="0"/>
              <a:t>n2</a:t>
            </a:r>
            <a:r>
              <a:rPr lang="en-US" altLang="zh-TW" dirty="0" smtClean="0"/>
              <a:t>=2,</a:t>
            </a:r>
            <a:r>
              <a:rPr lang="en-US" altLang="zh-TW" i="1" dirty="0" smtClean="0"/>
              <a:t>n3</a:t>
            </a:r>
            <a:r>
              <a:rPr lang="en-US" altLang="zh-TW" dirty="0" smtClean="0"/>
              <a:t>=99,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=2,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=2,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=399  Single realization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59032"/>
              </p:ext>
            </p:extLst>
          </p:nvPr>
        </p:nvGraphicFramePr>
        <p:xfrm>
          <a:off x="163904" y="3852362"/>
          <a:ext cx="80139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8"/>
                <a:gridCol w="1602788"/>
                <a:gridCol w="1602788"/>
                <a:gridCol w="1602788"/>
                <a:gridCol w="1602788"/>
              </a:tblGrid>
              <a:tr h="581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baseline="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i="1" baseline="-25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(1)(p(T)-p(1))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i="1" baseline="-25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(T,1)p(T)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-43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MG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-506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-461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MG-Market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-18699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-17705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-904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-90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38241" y="5657671"/>
            <a:ext cx="858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difference between 2 agents only on the </a:t>
            </a:r>
          </a:p>
          <a:p>
            <a:r>
              <a:rPr lang="en-US" altLang="zh-TW" dirty="0" smtClean="0"/>
              <a:t>Thinking style(round trip rule &amp; payoff).</a:t>
            </a:r>
          </a:p>
          <a:p>
            <a:r>
              <a:rPr lang="en-US" altLang="zh-TW" dirty="0" smtClean="0"/>
              <a:t>However,$2 player seems profit very few money even the same order with assert/raise/decay 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286497" y="1368007"/>
            <a:ext cx="4381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Consequently,</a:t>
            </a:r>
          </a:p>
          <a:p>
            <a:r>
              <a:rPr lang="en-US" altLang="zh-TW" dirty="0" smtClean="0"/>
              <a:t>(1)</a:t>
            </a:r>
          </a:p>
          <a:p>
            <a:r>
              <a:rPr lang="en-US" altLang="zh-TW" dirty="0" smtClean="0"/>
              <a:t>$2 player perform better in term </a:t>
            </a:r>
            <a:r>
              <a:rPr lang="el-GR" altLang="zh-TW" i="1" dirty="0" smtClean="0"/>
              <a:t>Δ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i</a:t>
            </a:r>
            <a:r>
              <a:rPr lang="en-US" altLang="zh-TW" i="1" dirty="0"/>
              <a:t>(T,1</a:t>
            </a:r>
            <a:r>
              <a:rPr lang="en-US" altLang="zh-TW" i="1" dirty="0" smtClean="0"/>
              <a:t>)+</a:t>
            </a:r>
            <a:r>
              <a:rPr lang="el-GR" altLang="zh-TW" i="1" dirty="0"/>
              <a:t>Δ</a:t>
            </a:r>
            <a:r>
              <a:rPr lang="en-US" altLang="zh-TW" i="1" dirty="0" err="1"/>
              <a:t>n</a:t>
            </a:r>
            <a:r>
              <a:rPr lang="en-US" altLang="zh-TW" i="1" baseline="-25000" dirty="0" err="1"/>
              <a:t>i</a:t>
            </a:r>
            <a:r>
              <a:rPr lang="en-US" altLang="zh-TW" i="1" dirty="0"/>
              <a:t>(T,1)p(T</a:t>
            </a:r>
            <a:r>
              <a:rPr lang="en-US" altLang="zh-TW" dirty="0" smtClean="0"/>
              <a:t>),in a less risky way</a:t>
            </a:r>
          </a:p>
          <a:p>
            <a:r>
              <a:rPr lang="en-US" altLang="zh-TW" dirty="0"/>
              <a:t>w</a:t>
            </a:r>
            <a:r>
              <a:rPr lang="en-US" altLang="zh-TW" dirty="0" smtClean="0"/>
              <a:t>ith m=2</a:t>
            </a:r>
          </a:p>
          <a:p>
            <a:r>
              <a:rPr lang="en-US" altLang="zh-TW" dirty="0" smtClean="0"/>
              <a:t>(2)</a:t>
            </a:r>
          </a:p>
          <a:p>
            <a:r>
              <a:rPr lang="en-US" altLang="zh-TW" dirty="0" smtClean="0"/>
              <a:t>Compare their action due to strategy will</a:t>
            </a:r>
          </a:p>
          <a:p>
            <a:r>
              <a:rPr lang="en-US" altLang="zh-TW" dirty="0" smtClean="0"/>
              <a:t>Meaningless unless we have more tool</a:t>
            </a:r>
          </a:p>
          <a:p>
            <a:r>
              <a:rPr lang="en-US" altLang="zh-TW" dirty="0" smtClean="0"/>
              <a:t>to analysis </a:t>
            </a:r>
            <a:r>
              <a:rPr lang="en-US" altLang="zh-TW" i="1" dirty="0" smtClean="0"/>
              <a:t>p(T)</a:t>
            </a:r>
            <a:r>
              <a:rPr lang="en-US" altLang="zh-TW" dirty="0" smtClean="0"/>
              <a:t> pattern.</a:t>
            </a:r>
            <a:endParaRPr lang="zh-TW" altLang="en-US" i="1" dirty="0"/>
          </a:p>
          <a:p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43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839427"/>
              </p:ext>
            </p:extLst>
          </p:nvPr>
        </p:nvGraphicFramePr>
        <p:xfrm>
          <a:off x="75032" y="256995"/>
          <a:ext cx="80645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3" imgW="3543120" imgH="406080" progId="Equation.DSMT4">
                  <p:embed/>
                </p:oleObj>
              </mc:Choice>
              <mc:Fallback>
                <p:oleObj name="Equation" r:id="rId3" imgW="3543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32" y="256995"/>
                        <a:ext cx="80645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31224"/>
              </p:ext>
            </p:extLst>
          </p:nvPr>
        </p:nvGraphicFramePr>
        <p:xfrm>
          <a:off x="75032" y="1327839"/>
          <a:ext cx="89614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5" imgW="3936960" imgH="660240" progId="Equation.DSMT4">
                  <p:embed/>
                </p:oleObj>
              </mc:Choice>
              <mc:Fallback>
                <p:oleObj name="Equation" r:id="rId5" imgW="39369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32" y="1327839"/>
                        <a:ext cx="8961437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98408" y="4911995"/>
                <a:ext cx="7306574" cy="161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1.the order of </a:t>
                </a:r>
                <a:r>
                  <a:rPr lang="el-GR" altLang="zh-TW" i="1" dirty="0"/>
                  <a:t>Δ</a:t>
                </a:r>
                <a:r>
                  <a:rPr lang="en-US" altLang="zh-TW" i="1" dirty="0" smtClean="0"/>
                  <a:t>C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i="1" dirty="0" smtClean="0"/>
                  <a:t>(t+2,t)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TW" altLang="en-US" i="1" dirty="0" smtClean="0"/>
                  <a:t> </a:t>
                </a:r>
                <a:r>
                  <a:rPr lang="en-US" altLang="zh-TW" dirty="0" smtClean="0"/>
                  <a:t>is quiet small</a:t>
                </a:r>
              </a:p>
              <a:p>
                <a:r>
                  <a:rPr lang="en-US" altLang="zh-TW" dirty="0" smtClean="0"/>
                  <a:t>2.Hence, if the probability to get </a:t>
                </a:r>
                <a:r>
                  <a:rPr lang="el-GR" altLang="zh-TW" i="1" dirty="0"/>
                  <a:t>Δ</a:t>
                </a:r>
                <a:r>
                  <a:rPr lang="en-US" altLang="zh-TW" i="1" dirty="0"/>
                  <a:t>C</a:t>
                </a:r>
                <a:r>
                  <a:rPr lang="en-US" altLang="zh-TW" i="1" baseline="-25000" dirty="0"/>
                  <a:t>i</a:t>
                </a:r>
                <a:r>
                  <a:rPr lang="en-US" altLang="zh-TW" i="1" dirty="0"/>
                  <a:t>(t+2,t</a:t>
                </a:r>
                <a:r>
                  <a:rPr lang="en-US" altLang="zh-TW" i="1" dirty="0" smtClean="0"/>
                  <a:t>)&gt;0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is not large enough,</a:t>
                </a:r>
              </a:p>
              <a:p>
                <a:r>
                  <a:rPr lang="en-US" altLang="zh-TW" dirty="0" smtClean="0"/>
                  <a:t>$2 player seems to get nothing because risky assert behave randomly.</a:t>
                </a:r>
                <a:endParaRPr lang="zh-TW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8" y="4911995"/>
                <a:ext cx="7306574" cy="1611339"/>
              </a:xfrm>
              <a:prstGeom prst="rect">
                <a:avLst/>
              </a:prstGeom>
              <a:blipFill rotWithShape="0">
                <a:blip r:embed="rId7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4235"/>
              </p:ext>
            </p:extLst>
          </p:nvPr>
        </p:nvGraphicFramePr>
        <p:xfrm>
          <a:off x="198408" y="2976533"/>
          <a:ext cx="80139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88"/>
                <a:gridCol w="1602788"/>
                <a:gridCol w="1602788"/>
                <a:gridCol w="1602788"/>
                <a:gridCol w="1602788"/>
              </a:tblGrid>
              <a:tr h="432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time interval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[5,7]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[7,9]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[9,11]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[11,13]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A(t+1)</a:t>
                      </a:r>
                      <a:endParaRPr lang="zh-TW" alt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-57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9502">
                <a:tc>
                  <a:txBody>
                    <a:bodyPr/>
                    <a:lstStyle/>
                    <a:p>
                      <a:pPr algn="ctr"/>
                      <a:r>
                        <a:rPr lang="el-GR" altLang="zh-TW" i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TW" i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altLang="zh-TW" i="1" baseline="0" dirty="0" smtClean="0">
                          <a:solidFill>
                            <a:schemeClr val="bg1"/>
                          </a:solidFill>
                        </a:rPr>
                        <a:t>(t+2,t)</a:t>
                      </a:r>
                      <a:endParaRPr lang="zh-TW" alt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-5.7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2568"/>
              </p:ext>
            </p:extLst>
          </p:nvPr>
        </p:nvGraphicFramePr>
        <p:xfrm>
          <a:off x="755022" y="3960171"/>
          <a:ext cx="482815" cy="42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Equation" r:id="rId8" imgW="304560" imgH="266400" progId="Equation.DSMT4">
                  <p:embed/>
                </p:oleObj>
              </mc:Choice>
              <mc:Fallback>
                <p:oleObj name="Equation" r:id="rId8" imgW="304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022" y="3960171"/>
                        <a:ext cx="482815" cy="42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35" y="4171195"/>
            <a:ext cx="3992765" cy="269766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68962" y="3686138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=101,m=2,s=2,T=399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4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890" y="-8201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Without round trip constraint</a:t>
            </a:r>
            <a:br>
              <a:rPr lang="en-US" altLang="zh-TW" dirty="0" smtClean="0"/>
            </a:br>
            <a:r>
              <a:rPr lang="en-US" altLang="zh-TW" dirty="0" smtClean="0"/>
              <a:t>$2-$-MG in MG background m=2,s=2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61" y="1243546"/>
            <a:ext cx="3893484" cy="263856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244218"/>
            <a:ext cx="4083761" cy="26667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4890" y="4067741"/>
            <a:ext cx="722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Without round trip constraint,$2 player become purely $ player</a:t>
            </a:r>
          </a:p>
          <a:p>
            <a:r>
              <a:rPr lang="en-US" altLang="zh-TW" dirty="0" smtClean="0"/>
              <a:t>Also lose wealth but less in average. Different payoff function give different </a:t>
            </a:r>
          </a:p>
          <a:p>
            <a:r>
              <a:rPr lang="en-US" altLang="zh-TW" dirty="0" smtClean="0"/>
              <a:t>action. </a:t>
            </a: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22" y="1263744"/>
            <a:ext cx="3927552" cy="2627666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308974"/>
              </p:ext>
            </p:extLst>
          </p:nvPr>
        </p:nvGraphicFramePr>
        <p:xfrm>
          <a:off x="146401" y="5085962"/>
          <a:ext cx="80645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6" imgW="3543120" imgH="393480" progId="Equation.DSMT4">
                  <p:embed/>
                </p:oleObj>
              </mc:Choice>
              <mc:Fallback>
                <p:oleObj name="Equation" r:id="rId6" imgW="3543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401" y="5085962"/>
                        <a:ext cx="8064500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917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" y="4082214"/>
            <a:ext cx="4983912" cy="279678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" y="1163789"/>
            <a:ext cx="4052507" cy="2741197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23" y="1301812"/>
            <a:ext cx="3668878" cy="2706321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89" y="727864"/>
            <a:ext cx="3752579" cy="2734221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03516" y="129396"/>
            <a:ext cx="11335109" cy="974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$2 &amp; MG in MG-open system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N101 m=2 to m=4,s=2 1000 realization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57003" y="4205764"/>
            <a:ext cx="7220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During m=2 to m=4</a:t>
            </a:r>
          </a:p>
          <a:p>
            <a:r>
              <a:rPr lang="en-US" altLang="zh-TW" dirty="0" smtClean="0"/>
              <a:t>The herding effect due to the same prediction with the same economic situation will decay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the Both MG, Market loss decreased accordingly</a:t>
            </a:r>
          </a:p>
          <a:p>
            <a:r>
              <a:rPr lang="en-US" altLang="zh-TW" dirty="0" smtClean="0"/>
              <a:t>In such environment,$2player won less cash due to the market fluctuation</a:t>
            </a:r>
          </a:p>
          <a:p>
            <a:r>
              <a:rPr lang="en-US" altLang="zh-TW" dirty="0" smtClean="0"/>
              <a:t>And the probability in 1000 realization decrease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82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3516" y="129396"/>
            <a:ext cx="11335109" cy="974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$2 &amp; MG in MG-open system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N101 m=7,s=2,</a:t>
            </a:r>
            <a:r>
              <a:rPr lang="el-GR" altLang="zh-TW" dirty="0" smtClean="0"/>
              <a:t> α</a:t>
            </a:r>
            <a:r>
              <a:rPr lang="en-US" altLang="zh-TW" dirty="0" smtClean="0"/>
              <a:t>=1.2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" y="1255467"/>
            <a:ext cx="4002658" cy="2932246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20" y="1255467"/>
            <a:ext cx="3951415" cy="2784210"/>
          </a:xfrm>
          <a:prstGeom prst="rect">
            <a:avLst/>
          </a:prstGeom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073134"/>
              </p:ext>
            </p:extLst>
          </p:nvPr>
        </p:nvGraphicFramePr>
        <p:xfrm>
          <a:off x="7756730" y="129396"/>
          <a:ext cx="4168775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2361960" imgH="1765080" progId="Equation.DSMT4">
                  <p:embed/>
                </p:oleObj>
              </mc:Choice>
              <mc:Fallback>
                <p:oleObj name="Equation" r:id="rId5" imgW="236196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6730" y="129396"/>
                        <a:ext cx="4168775" cy="311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" y="4039677"/>
            <a:ext cx="3307367" cy="292633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950898" y="4321834"/>
            <a:ext cx="517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 </a:t>
            </a:r>
            <a:r>
              <a:rPr lang="el-GR" altLang="zh-TW" dirty="0"/>
              <a:t>α</a:t>
            </a:r>
            <a:r>
              <a:rPr lang="en-US" altLang="zh-TW" dirty="0"/>
              <a:t>&gt;</a:t>
            </a:r>
            <a:r>
              <a:rPr lang="el-GR" altLang="zh-TW" dirty="0"/>
              <a:t> α</a:t>
            </a:r>
            <a:r>
              <a:rPr lang="en-US" altLang="zh-TW" baseline="-25000" dirty="0" smtClean="0"/>
              <a:t>c</a:t>
            </a:r>
            <a:r>
              <a:rPr lang="en-US" altLang="zh-TW" dirty="0" smtClean="0"/>
              <a:t> phase, predictability appear in market </a:t>
            </a:r>
          </a:p>
          <a:p>
            <a:r>
              <a:rPr lang="en-US" altLang="zh-TW" dirty="0" smtClean="0"/>
              <a:t>Ex, in economic situation 1 A&gt;0 for all situation</a:t>
            </a:r>
          </a:p>
          <a:p>
            <a:r>
              <a:rPr lang="en-US" altLang="zh-TW" dirty="0" smtClean="0"/>
              <a:t>Due to </a:t>
            </a:r>
            <a:r>
              <a:rPr lang="en-US" altLang="zh-TW" smtClean="0"/>
              <a:t>frozen agents?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0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960190" y="1994783"/>
            <a:ext cx="4295954" cy="36921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401355" y="4427129"/>
            <a:ext cx="2398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論文</a:t>
            </a:r>
            <a:endParaRPr lang="en-US" altLang="zh-TW" dirty="0" smtClean="0"/>
          </a:p>
          <a:p>
            <a:r>
              <a:rPr lang="zh-TW" altLang="en-US" dirty="0" smtClean="0"/>
              <a:t>目前寫到原理</a:t>
            </a:r>
            <a:endParaRPr lang="en-US" altLang="zh-TW" dirty="0"/>
          </a:p>
          <a:p>
            <a:r>
              <a:rPr lang="zh-TW" altLang="en-US" dirty="0" smtClean="0"/>
              <a:t>考慮 </a:t>
            </a:r>
            <a:r>
              <a:rPr lang="en-US" altLang="zh-TW" dirty="0" smtClean="0"/>
              <a:t>why is there a critical point</a:t>
            </a:r>
            <a:r>
              <a:rPr lang="zh-TW" altLang="en-US" dirty="0" smtClean="0"/>
              <a:t>的數學論述較完整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且</a:t>
            </a:r>
            <a:r>
              <a:rPr lang="en-US" altLang="zh-TW" dirty="0" smtClean="0"/>
              <a:t>reduced set of strategy 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s</a:t>
            </a:r>
            <a:r>
              <a:rPr lang="zh-TW" altLang="en-US" dirty="0" smtClean="0"/>
              <a:t>臨界點不同</a:t>
            </a:r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22564" y="18704"/>
            <a:ext cx="81045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 smtClean="0"/>
              <a:t>1.MG-Open system(with market maker)</a:t>
            </a:r>
          </a:p>
          <a:p>
            <a:r>
              <a:rPr lang="en-US" altLang="zh-TW" dirty="0" smtClean="0"/>
              <a:t>Equation- delta wealth ok</a:t>
            </a:r>
          </a:p>
          <a:p>
            <a:r>
              <a:rPr lang="en-US" altLang="zh-TW" dirty="0" smtClean="0"/>
              <a:t>Consist of 3 parts 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.   Total </a:t>
            </a:r>
            <a:r>
              <a:rPr lang="en-US" altLang="zh-TW" dirty="0"/>
              <a:t>cash flow with market </a:t>
            </a:r>
            <a:r>
              <a:rPr lang="en-US" altLang="zh-TW" dirty="0" smtClean="0"/>
              <a:t>maker               </a:t>
            </a:r>
          </a:p>
          <a:p>
            <a:r>
              <a:rPr lang="en-US" altLang="zh-TW" dirty="0" smtClean="0"/>
              <a:t>ii.  Raise/Decay </a:t>
            </a:r>
            <a:r>
              <a:rPr lang="en-US" altLang="zh-TW" dirty="0"/>
              <a:t>of  assert  depends on initial holding </a:t>
            </a:r>
            <a:r>
              <a:rPr lang="en-US" altLang="zh-TW" dirty="0" smtClean="0"/>
              <a:t>position ok</a:t>
            </a:r>
            <a:endParaRPr lang="en-US" altLang="zh-TW" dirty="0"/>
          </a:p>
          <a:p>
            <a:r>
              <a:rPr lang="en-US" altLang="zh-TW" dirty="0" smtClean="0"/>
              <a:t>iii. The </a:t>
            </a:r>
            <a:r>
              <a:rPr lang="en-US" altLang="zh-TW" dirty="0"/>
              <a:t>present value of total assert flow with market </a:t>
            </a:r>
            <a:r>
              <a:rPr lang="en-US" altLang="zh-TW" dirty="0" smtClean="0"/>
              <a:t>maker ok</a:t>
            </a:r>
          </a:p>
          <a:p>
            <a:r>
              <a:rPr lang="en-US" altLang="zh-TW" dirty="0" smtClean="0"/>
              <a:t>2.MG-Close system Wealth Analysis</a:t>
            </a:r>
            <a:endParaRPr lang="en-US" altLang="zh-TW" dirty="0"/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. Wealth is not a conserve quantity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ok</a:t>
            </a:r>
          </a:p>
          <a:p>
            <a:r>
              <a:rPr lang="en-US" altLang="zh-TW" dirty="0" smtClean="0"/>
              <a:t>3.Why the $2 is better than </a:t>
            </a:r>
            <a:r>
              <a:rPr lang="en-US" altLang="zh-TW" dirty="0" smtClean="0"/>
              <a:t>MG</a:t>
            </a:r>
          </a:p>
          <a:p>
            <a:r>
              <a:rPr lang="en-US" altLang="zh-TW" dirty="0" smtClean="0"/>
              <a:t>Open</a:t>
            </a:r>
            <a:endParaRPr lang="en-US" altLang="zh-TW" dirty="0" smtClean="0"/>
          </a:p>
          <a:p>
            <a:r>
              <a:rPr lang="en-US" altLang="zh-TW" dirty="0" smtClean="0"/>
              <a:t>background reason   ok</a:t>
            </a:r>
          </a:p>
          <a:p>
            <a:r>
              <a:rPr lang="en-US" altLang="zh-TW" dirty="0" smtClean="0"/>
              <a:t>Probability ok</a:t>
            </a:r>
          </a:p>
          <a:p>
            <a:r>
              <a:rPr lang="en-US" altLang="zh-TW" dirty="0" smtClean="0"/>
              <a:t>With out round trip rule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r>
              <a:rPr lang="en-US" altLang="zh-TW" dirty="0" smtClean="0"/>
              <a:t>Strategy different ok </a:t>
            </a:r>
            <a:endParaRPr lang="en-US" altLang="zh-TW" dirty="0" smtClean="0"/>
          </a:p>
          <a:p>
            <a:r>
              <a:rPr lang="en-US" altLang="zh-TW" dirty="0" smtClean="0"/>
              <a:t>Close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l-GR" altLang="zh-TW" dirty="0" smtClean="0"/>
              <a:t>α</a:t>
            </a:r>
            <a:r>
              <a:rPr lang="en-US" altLang="zh-TW" dirty="0" smtClean="0"/>
              <a:t>&gt;</a:t>
            </a:r>
            <a:r>
              <a:rPr lang="el-GR" altLang="zh-TW" dirty="0"/>
              <a:t> </a:t>
            </a:r>
            <a:r>
              <a:rPr lang="el-GR" altLang="zh-TW" dirty="0" smtClean="0"/>
              <a:t>α</a:t>
            </a:r>
            <a:r>
              <a:rPr lang="en-US" altLang="zh-TW" baseline="-25000" dirty="0" smtClean="0"/>
              <a:t>c</a:t>
            </a:r>
            <a:r>
              <a:rPr lang="en-US" altLang="zh-TW" dirty="0" smtClean="0"/>
              <a:t> phase</a:t>
            </a:r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49526" y="4427129"/>
            <a:ext cx="3413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需要了解</a:t>
            </a:r>
            <a:r>
              <a:rPr lang="en-US" altLang="zh-TW" dirty="0" smtClean="0"/>
              <a:t>MG</a:t>
            </a:r>
            <a:r>
              <a:rPr lang="zh-TW" altLang="en-US" dirty="0" smtClean="0"/>
              <a:t>在相圖中實際代表的意義</a:t>
            </a:r>
            <a:endParaRPr lang="en-US" altLang="zh-TW" dirty="0" smtClean="0"/>
          </a:p>
          <a:p>
            <a:r>
              <a:rPr lang="en-US" altLang="zh-TW" dirty="0" smtClean="0"/>
              <a:t>0.Global efficiency     ok  P.3 </a:t>
            </a:r>
          </a:p>
          <a:p>
            <a:r>
              <a:rPr lang="en-US" altLang="zh-TW" dirty="0" smtClean="0"/>
              <a:t>1.Herding (crowding) ok</a:t>
            </a:r>
            <a:r>
              <a:rPr lang="zh-TW" altLang="en-US" dirty="0" smtClean="0"/>
              <a:t>  </a:t>
            </a:r>
            <a:r>
              <a:rPr lang="en-US" altLang="zh-TW" dirty="0" smtClean="0"/>
              <a:t>P.4</a:t>
            </a:r>
          </a:p>
          <a:p>
            <a:r>
              <a:rPr lang="en-US" altLang="zh-TW" dirty="0" smtClean="0"/>
              <a:t>2.Coin toss limit     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臨界點 </a:t>
            </a:r>
            <a:endParaRPr lang="en-US" altLang="zh-TW" dirty="0" smtClean="0"/>
          </a:p>
          <a:p>
            <a:r>
              <a:rPr lang="en-US" altLang="zh-TW" dirty="0" smtClean="0"/>
              <a:t>4.frozen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61094" y="6192343"/>
            <a:ext cx="39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 : why is there a critical point P.4,P6,P7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56118" y="6019158"/>
            <a:ext cx="766312" cy="260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285336" y="6342323"/>
            <a:ext cx="1489494" cy="90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1112808" y="6569491"/>
            <a:ext cx="1449237" cy="95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9401355" y="0"/>
            <a:ext cx="29588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/>
              <a:t>探討為何一整群</a:t>
            </a:r>
            <a:r>
              <a:rPr lang="en-US" altLang="zh-TW" sz="3000" dirty="0" smtClean="0"/>
              <a:t>Minority game</a:t>
            </a:r>
            <a:r>
              <a:rPr lang="zh-TW" altLang="en-US" sz="3000" dirty="0" smtClean="0"/>
              <a:t>的玩家總體而言總是輸錢給</a:t>
            </a:r>
            <a:r>
              <a:rPr lang="en-US" altLang="zh-TW" sz="3000" dirty="0" smtClean="0"/>
              <a:t>market maker</a:t>
            </a:r>
          </a:p>
        </p:txBody>
      </p:sp>
    </p:spTree>
    <p:extLst>
      <p:ext uri="{BB962C8B-B14F-4D97-AF65-F5344CB8AC3E}">
        <p14:creationId xmlns:p14="http://schemas.microsoft.com/office/powerpoint/2010/main" val="328560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Global efficiency 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132556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zh-TW" altLang="en-US" dirty="0" smtClean="0"/>
              <a:t>極端情況 </a:t>
            </a:r>
            <a:endParaRPr lang="en-US" altLang="zh-TW" dirty="0" smtClean="0"/>
          </a:p>
          <a:p>
            <a:r>
              <a:rPr lang="en-US" dirty="0" smtClean="0"/>
              <a:t>Set     </a:t>
            </a:r>
            <a:r>
              <a:rPr lang="en-US" i="1" dirty="0" smtClean="0"/>
              <a:t>N</a:t>
            </a:r>
            <a:r>
              <a:rPr lang="en-US" dirty="0" smtClean="0"/>
              <a:t> =101</a:t>
            </a:r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1689394" y="3868051"/>
            <a:ext cx="1717482" cy="168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056719"/>
              </p:ext>
            </p:extLst>
          </p:nvPr>
        </p:nvGraphicFramePr>
        <p:xfrm>
          <a:off x="2225848" y="4463108"/>
          <a:ext cx="644574" cy="64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Equation" r:id="rId3" imgW="177480" imgH="177480" progId="Equation.DSMT4">
                  <p:embed/>
                </p:oleObj>
              </mc:Choice>
              <mc:Fallback>
                <p:oleObj name="Equation" r:id="rId3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848" y="4463108"/>
                        <a:ext cx="644574" cy="644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橢圓 6"/>
          <p:cNvSpPr/>
          <p:nvPr/>
        </p:nvSpPr>
        <p:spPr>
          <a:xfrm>
            <a:off x="156117" y="2239359"/>
            <a:ext cx="1717482" cy="168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3406876" y="2182374"/>
            <a:ext cx="1717482" cy="168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577850" y="2703513"/>
          <a:ext cx="8747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5" imgW="241200" imgH="177480" progId="Equation.DSMT4">
                  <p:embed/>
                </p:oleObj>
              </mc:Choice>
              <mc:Fallback>
                <p:oleObj name="Equation" r:id="rId5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50" y="2703513"/>
                        <a:ext cx="874713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/>
          </p:nvPr>
        </p:nvGraphicFramePr>
        <p:xfrm>
          <a:off x="577850" y="3556736"/>
          <a:ext cx="10588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Equation" r:id="rId7" imgW="291960" imgH="203040" progId="Equation.DSMT4">
                  <p:embed/>
                </p:oleObj>
              </mc:Choice>
              <mc:Fallback>
                <p:oleObj name="Equation" r:id="rId7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850" y="3556736"/>
                        <a:ext cx="1058863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/>
          </p:nvPr>
        </p:nvGraphicFramePr>
        <p:xfrm>
          <a:off x="3733800" y="3594100"/>
          <a:ext cx="10588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" name="Equation" r:id="rId9" imgW="291960" imgH="177480" progId="Equation.DSMT4">
                  <p:embed/>
                </p:oleObj>
              </mc:Choice>
              <mc:Fallback>
                <p:oleObj name="Equation" r:id="rId9" imgW="291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3594100"/>
                        <a:ext cx="1058863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/>
          </p:nvPr>
        </p:nvGraphicFramePr>
        <p:xfrm>
          <a:off x="4032250" y="2703513"/>
          <a:ext cx="4603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2250" y="2703513"/>
                        <a:ext cx="46037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0" y="592202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minority mechanism, no one get “win” </a:t>
            </a:r>
          </a:p>
          <a:p>
            <a:r>
              <a:rPr lang="zh-TW" altLang="en-US" dirty="0" smtClean="0"/>
              <a:t>將整個賽局視為一個社會情況，實際作為上 沒有人得分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53" y="-95416"/>
            <a:ext cx="3647608" cy="3219737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749732" y="263108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較大的漲落，意即</a:t>
            </a:r>
            <a:r>
              <a:rPr lang="zh-TW" altLang="en-US" b="1" dirty="0" smtClean="0"/>
              <a:t>當局得分的人數較少</a:t>
            </a:r>
            <a:r>
              <a:rPr lang="zh-TW" altLang="en-US" dirty="0" smtClean="0"/>
              <a:t>，將此視為系統效率較低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49732" y="3631278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反過來說</a:t>
            </a:r>
            <a:endParaRPr lang="en-US" altLang="zh-TW" dirty="0" smtClean="0"/>
          </a:p>
          <a:p>
            <a:r>
              <a:rPr lang="zh-TW" altLang="en-US" dirty="0" smtClean="0"/>
              <a:t>較小的漲落，意即</a:t>
            </a:r>
            <a:r>
              <a:rPr lang="zh-TW" altLang="en-US" b="1" dirty="0" smtClean="0"/>
              <a:t>當局得分的人數較多</a:t>
            </a:r>
            <a:r>
              <a:rPr lang="zh-TW" altLang="en-US" dirty="0" smtClean="0"/>
              <a:t>，將此視為系統效率較高</a:t>
            </a:r>
            <a:endParaRPr lang="en-US" altLang="zh-TW" dirty="0" smtClean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39008"/>
              </p:ext>
            </p:extLst>
          </p:nvPr>
        </p:nvGraphicFramePr>
        <p:xfrm>
          <a:off x="4184664" y="-107651"/>
          <a:ext cx="8747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name="Equation" r:id="rId14" imgW="241200" imgH="419040" progId="Equation.DSMT4">
                  <p:embed/>
                </p:oleObj>
              </mc:Choice>
              <mc:Fallback>
                <p:oleObj name="Equation" r:id="rId14" imgW="241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84664" y="-107651"/>
                        <a:ext cx="874713" cy="151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749732" y="477665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13573"/>
              </p:ext>
            </p:extLst>
          </p:nvPr>
        </p:nvGraphicFramePr>
        <p:xfrm>
          <a:off x="5749732" y="5274412"/>
          <a:ext cx="62277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name="Equation" r:id="rId16" imgW="2222280" imgH="419040" progId="Equation.DSMT4">
                  <p:embed/>
                </p:oleObj>
              </mc:Choice>
              <mc:Fallback>
                <p:oleObj name="Equation" r:id="rId16" imgW="222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49732" y="5274412"/>
                        <a:ext cx="6227762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-324341"/>
            <a:ext cx="10515600" cy="1325563"/>
          </a:xfrm>
        </p:spPr>
        <p:txBody>
          <a:bodyPr/>
          <a:lstStyle/>
          <a:p>
            <a:r>
              <a:rPr lang="en-US" dirty="0" smtClean="0"/>
              <a:t>Phase diagram</a:t>
            </a:r>
            <a:endParaRPr 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224"/>
            <a:ext cx="4839119" cy="4275190"/>
          </a:xfrm>
          <a:prstGeom prst="rect">
            <a:avLst/>
          </a:prstGeom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2220899" y="4990577"/>
          <a:ext cx="664506" cy="62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419040" imgH="393480" progId="Equation.DSMT4">
                  <p:embed/>
                </p:oleObj>
              </mc:Choice>
              <mc:Fallback>
                <p:oleObj name="Equation" r:id="rId4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0899" y="4990577"/>
                        <a:ext cx="664506" cy="624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8157" y="5460816"/>
            <a:ext cx="485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P</a:t>
            </a:r>
            <a:r>
              <a:rPr lang="zh-TW" altLang="en-US" dirty="0" smtClean="0"/>
              <a:t>增加時，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分析能力增加</a:t>
            </a:r>
            <a:r>
              <a:rPr lang="zh-TW" altLang="en-US" dirty="0"/>
              <a:t>，</a:t>
            </a:r>
            <a:r>
              <a:rPr lang="zh-TW" altLang="en-US" dirty="0" smtClean="0"/>
              <a:t>使得漲落變小，社會系統效率變好，使漲落量值小於</a:t>
            </a:r>
            <a:r>
              <a:rPr lang="en-US" altLang="zh-TW" dirty="0" smtClean="0"/>
              <a:t>random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46643" y="46497"/>
            <a:ext cx="4850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  P&lt;&lt;N</a:t>
            </a:r>
          </a:p>
          <a:p>
            <a:r>
              <a:rPr lang="en-US" dirty="0" smtClean="0"/>
              <a:t>P</a:t>
            </a:r>
            <a:r>
              <a:rPr lang="zh-TW" altLang="en-US" dirty="0" smtClean="0"/>
              <a:t>較小時，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分析能力較差，具體展現為</a:t>
            </a:r>
            <a:endParaRPr lang="en-US" dirty="0" smtClean="0"/>
          </a:p>
          <a:p>
            <a:r>
              <a:rPr lang="en-US" dirty="0" smtClean="0"/>
              <a:t>P&lt;&lt;N</a:t>
            </a:r>
            <a:r>
              <a:rPr lang="zh-TW" altLang="en-US" dirty="0" smtClean="0"/>
              <a:t>時，即經濟情況總數較少，此時從策略空間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個數為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P</a:t>
            </a:r>
            <a:r>
              <a:rPr lang="en-US" altLang="zh-TW" dirty="0" smtClean="0"/>
              <a:t>)</a:t>
            </a:r>
            <a:r>
              <a:rPr lang="zh-TW" altLang="en-US" dirty="0" smtClean="0"/>
              <a:t>張策略表中挑出</a:t>
            </a:r>
            <a:r>
              <a:rPr lang="en-US" altLang="zh-TW" i="1" dirty="0" smtClean="0"/>
              <a:t>N*S</a:t>
            </a:r>
            <a:r>
              <a:rPr lang="zh-TW" altLang="en-US" dirty="0" smtClean="0"/>
              <a:t>張策略表，此時容易挑到重複的策略表，選擇時經常發生撞車現象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例如這一輪買得贏了，因策略表相同倍加到分，導致下一回合都採取相同的動作，因此造成漲落常常大起大落，也被稱為羊群效應</a:t>
            </a:r>
            <a:endParaRPr lang="en-US" altLang="zh-TW" dirty="0" smtClean="0"/>
          </a:p>
          <a:p>
            <a:r>
              <a:rPr lang="en-US" altLang="zh-TW" dirty="0" smtClean="0"/>
              <a:t>Key word </a:t>
            </a:r>
          </a:p>
          <a:p>
            <a:r>
              <a:rPr lang="en-US" altLang="zh-TW" dirty="0" smtClean="0"/>
              <a:t> (herding effect/crowd effect/</a:t>
            </a:r>
            <a:r>
              <a:rPr lang="zh-TW" altLang="en-US" dirty="0" smtClean="0"/>
              <a:t>策略空間擁擠</a:t>
            </a:r>
            <a:r>
              <a:rPr lang="en-US" altLang="zh-TW" dirty="0" smtClean="0"/>
              <a:t>)</a:t>
            </a:r>
            <a:endParaRPr 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46643" y="3156438"/>
            <a:ext cx="4850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  P&gt;&gt;N</a:t>
            </a:r>
          </a:p>
          <a:p>
            <a:r>
              <a:rPr lang="en-US" dirty="0" smtClean="0"/>
              <a:t>P</a:t>
            </a:r>
            <a:r>
              <a:rPr lang="zh-TW" altLang="en-US" dirty="0" smtClean="0"/>
              <a:t>較大時，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分析能力較好，然而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altLang="zh-TW" dirty="0" smtClean="0"/>
              <a:t>&gt;&gt;</a:t>
            </a:r>
            <a:r>
              <a:rPr lang="en-US" dirty="0" smtClean="0"/>
              <a:t>N</a:t>
            </a:r>
            <a:r>
              <a:rPr lang="zh-TW" altLang="en-US" dirty="0" smtClean="0"/>
              <a:t>時，經濟情況總數非常多，此時從策略空間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個數為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P</a:t>
            </a:r>
            <a:r>
              <a:rPr lang="en-US" altLang="zh-TW" dirty="0" smtClean="0"/>
              <a:t>)</a:t>
            </a:r>
            <a:r>
              <a:rPr lang="zh-TW" altLang="en-US" dirty="0" smtClean="0"/>
              <a:t>張策略表中挑出</a:t>
            </a:r>
            <a:r>
              <a:rPr lang="en-US" altLang="zh-TW" i="1" dirty="0" smtClean="0"/>
              <a:t>N*S</a:t>
            </a:r>
            <a:r>
              <a:rPr lang="zh-TW" altLang="en-US" dirty="0" smtClean="0"/>
              <a:t>張策略表，此時幾乎不會挑到同樣的策略表，策略表之間彼此完全沒有關聯性，因此玩家在選擇買賣時看起來幾乎是隨機的，達到擲硬幣極限</a:t>
            </a:r>
            <a:endParaRPr lang="en-US" altLang="zh-TW" dirty="0" smtClean="0"/>
          </a:p>
          <a:p>
            <a:r>
              <a:rPr lang="en-US" altLang="zh-TW" dirty="0" smtClean="0"/>
              <a:t>Key word  (coin-toss-limit/</a:t>
            </a:r>
            <a:r>
              <a:rPr lang="zh-TW" altLang="en-US" dirty="0" smtClean="0"/>
              <a:t>策略空間稀疏</a:t>
            </a:r>
            <a:r>
              <a:rPr lang="en-US" altLang="zh-TW" dirty="0" smtClean="0"/>
              <a:t>)</a:t>
            </a:r>
            <a:endParaRPr 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18612" y="5452495"/>
            <a:ext cx="485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</a:t>
            </a:r>
          </a:p>
          <a:p>
            <a:r>
              <a:rPr lang="zh-TW" altLang="en-US" dirty="0" smtClean="0"/>
              <a:t>在過了臨界點之後，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分析能力變得太好</a:t>
            </a:r>
            <a:endParaRPr lang="en-US" altLang="zh-TW" dirty="0" smtClean="0"/>
          </a:p>
          <a:p>
            <a:r>
              <a:rPr lang="zh-TW" altLang="en-US" dirty="0" smtClean="0"/>
              <a:t>聰明反被聰明誤，使得猜錯的機會增加，也使漲落增加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4519246" y="-324341"/>
            <a:ext cx="6066692" cy="3480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15600" y="606669"/>
            <a:ext cx="1591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zh-TW" altLang="en-US" dirty="0" smtClean="0"/>
              <a:t>我覺得這部分物理概念蠻完整的，可以放入論文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571258" y="2461091"/>
            <a:ext cx="1591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zh-TW" altLang="en-US" dirty="0" smtClean="0"/>
              <a:t>我覺得這部分物理概念還可，不過缺少一點說服力，希望補足一些數學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可從</a:t>
            </a:r>
            <a:r>
              <a:rPr lang="en-US" altLang="zh-TW" dirty="0" smtClean="0"/>
              <a:t>reduced set of strategy space)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368908" y="5236840"/>
            <a:ext cx="159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zh-TW" altLang="en-US" dirty="0" smtClean="0"/>
              <a:t>物理概念太模糊</a:t>
            </a:r>
            <a:endParaRPr lang="en-US" altLang="zh-TW" dirty="0" smtClean="0"/>
          </a:p>
          <a:p>
            <a:r>
              <a:rPr lang="zh-TW" altLang="en-US" dirty="0" smtClean="0"/>
              <a:t>希望從</a:t>
            </a:r>
            <a:r>
              <a:rPr lang="en-US" altLang="zh-TW" dirty="0" smtClean="0"/>
              <a:t>why there is a critical point</a:t>
            </a:r>
            <a:r>
              <a:rPr lang="zh-TW" altLang="en-US" dirty="0" smtClean="0"/>
              <a:t>的數學中得到完整的看法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4592514" y="2917139"/>
            <a:ext cx="6066692" cy="2697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58057" y="5072355"/>
            <a:ext cx="10582857" cy="19681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5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164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Reduced set of strategy space 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8" y="1053918"/>
            <a:ext cx="4036810" cy="4255727"/>
          </a:xfrm>
        </p:spPr>
      </p:pic>
      <p:sp>
        <p:nvSpPr>
          <p:cNvPr id="3" name="向右箭號 2"/>
          <p:cNvSpPr/>
          <p:nvPr/>
        </p:nvSpPr>
        <p:spPr>
          <a:xfrm>
            <a:off x="4261449" y="2708694"/>
            <a:ext cx="1233577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4740" y="3226279"/>
            <a:ext cx="741871" cy="284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26" y="741708"/>
            <a:ext cx="4107536" cy="2796782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53" y="3510951"/>
            <a:ext cx="4160881" cy="3314987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5400136" y="4433977"/>
            <a:ext cx="4666890" cy="1785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929004" y="4106174"/>
            <a:ext cx="202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如何理解</a:t>
            </a:r>
            <a:endParaRPr lang="en-US" altLang="zh-TW" dirty="0" smtClean="0"/>
          </a:p>
          <a:p>
            <a:r>
              <a:rPr lang="en-US" altLang="zh-TW" dirty="0" smtClean="0"/>
              <a:t>Uncorrelated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steategy</a:t>
            </a:r>
            <a:r>
              <a:rPr lang="zh-TW" altLang="en-US" dirty="0" smtClean="0"/>
              <a:t>總共有</a:t>
            </a:r>
            <a:endParaRPr lang="zh-TW" altLang="en-US" dirty="0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10197"/>
              </p:ext>
            </p:extLst>
          </p:nvPr>
        </p:nvGraphicFramePr>
        <p:xfrm>
          <a:off x="9715500" y="5054600"/>
          <a:ext cx="24558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6" imgW="876240" imgH="215640" progId="Equation.DSMT4">
                  <p:embed/>
                </p:oleObj>
              </mc:Choice>
              <mc:Fallback>
                <p:oleObj name="Equation" r:id="rId6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0" y="5054600"/>
                        <a:ext cx="2455863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32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6" y="135650"/>
            <a:ext cx="4896213" cy="105985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6" y="1195501"/>
            <a:ext cx="3391194" cy="474767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54336" y="1055023"/>
            <a:ext cx="339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老師，</a:t>
            </a:r>
            <a:r>
              <a:rPr lang="en-US" altLang="zh-TW" dirty="0" smtClean="0">
                <a:solidFill>
                  <a:srgbClr val="FF0000"/>
                </a:solidFill>
              </a:rPr>
              <a:t>solve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system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of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linear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equations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of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variables</a:t>
            </a:r>
            <a:r>
              <a:rPr lang="zh-TW" altLang="en-US" dirty="0" smtClean="0">
                <a:solidFill>
                  <a:srgbClr val="FF0000"/>
                </a:solidFill>
              </a:rPr>
              <a:t>這裡看不太懂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endParaRPr lang="zh-TW" altLang="en-US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73192"/>
              </p:ext>
            </p:extLst>
          </p:nvPr>
        </p:nvGraphicFramePr>
        <p:xfrm>
          <a:off x="3454336" y="2255352"/>
          <a:ext cx="7935912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5143320" imgH="2286000" progId="Equation.DSMT4">
                  <p:embed/>
                </p:oleObj>
              </mc:Choice>
              <mc:Fallback>
                <p:oleObj name="Equation" r:id="rId5" imgW="514332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336" y="2255352"/>
                        <a:ext cx="7935912" cy="353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向下箭號 2"/>
          <p:cNvSpPr/>
          <p:nvPr/>
        </p:nvSpPr>
        <p:spPr>
          <a:xfrm>
            <a:off x="4923692" y="5785952"/>
            <a:ext cx="465993" cy="107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4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1868"/>
              </p:ext>
            </p:extLst>
          </p:nvPr>
        </p:nvGraphicFramePr>
        <p:xfrm>
          <a:off x="70462" y="108805"/>
          <a:ext cx="6173787" cy="490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4000320" imgH="3174840" progId="Equation.DSMT4">
                  <p:embed/>
                </p:oleObj>
              </mc:Choice>
              <mc:Fallback>
                <p:oleObj name="Equation" r:id="rId3" imgW="4000320" imgH="317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62" y="108805"/>
                        <a:ext cx="6173787" cy="4905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96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766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Statistical mechanics of systems with heterogeneous agents: Minority Games 1999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499986"/>
              </p:ext>
            </p:extLst>
          </p:nvPr>
        </p:nvGraphicFramePr>
        <p:xfrm>
          <a:off x="97766" y="1127963"/>
          <a:ext cx="8175625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3" imgW="3644640" imgH="2234880" progId="Equation.DSMT4">
                  <p:embed/>
                </p:oleObj>
              </mc:Choice>
              <mc:Fallback>
                <p:oleObj name="Equation" r:id="rId3" imgW="364464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66" y="1127963"/>
                        <a:ext cx="8175625" cy="501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271339"/>
              </p:ext>
            </p:extLst>
          </p:nvPr>
        </p:nvGraphicFramePr>
        <p:xfrm>
          <a:off x="8170264" y="4210050"/>
          <a:ext cx="3875087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5" imgW="1726920" imgH="1180800" progId="Equation.DSMT4">
                  <p:embed/>
                </p:oleObj>
              </mc:Choice>
              <mc:Fallback>
                <p:oleObj name="Equation" r:id="rId5" imgW="172692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0264" y="4210050"/>
                        <a:ext cx="3875087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橢圓 6"/>
          <p:cNvSpPr/>
          <p:nvPr/>
        </p:nvSpPr>
        <p:spPr>
          <a:xfrm>
            <a:off x="97766" y="2631057"/>
            <a:ext cx="7985185" cy="1155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70264" y="2717321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zh-TW" altLang="en-US" dirty="0"/>
              <a:t>何</a:t>
            </a:r>
            <a:r>
              <a:rPr lang="zh-TW" altLang="en-US" dirty="0" smtClean="0"/>
              <a:t>是</a:t>
            </a:r>
            <a:r>
              <a:rPr lang="en-US" altLang="zh-TW" dirty="0" smtClean="0"/>
              <a:t>1/2?????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749190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PTT created 07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eting專用 0718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 PTT created 0718" id="{1C4C86E7-D98E-46DC-A5EA-F89BA74F1A3D}" vid="{D24E769A-939E-46DF-9506-F79FB12E33CF}"/>
    </a:ext>
  </a:extLst>
</a:theme>
</file>

<file path=ppt/theme/theme2.xml><?xml version="1.0" encoding="utf-8"?>
<a:theme xmlns:a="http://schemas.openxmlformats.org/drawingml/2006/main" name="meeting專用母片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eting專用 0718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 PTT 專用母片" id="{8215295E-4C67-4EDD-920C-C2B765528743}" vid="{452191B6-6CC1-4380-ACD6-04DD60FD2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 PTT created 0718</Template>
  <TotalTime>8362</TotalTime>
  <Words>1996</Words>
  <Application>Microsoft Office PowerPoint</Application>
  <PresentationFormat>寬螢幕</PresentationFormat>
  <Paragraphs>368</Paragraphs>
  <Slides>28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標楷體</vt:lpstr>
      <vt:lpstr>Arial</vt:lpstr>
      <vt:lpstr>Cambria Math</vt:lpstr>
      <vt:lpstr>Times New Roman</vt:lpstr>
      <vt:lpstr>Wingdings</vt:lpstr>
      <vt:lpstr>Meeting PTT created 0718</vt:lpstr>
      <vt:lpstr>meeting專用母片</vt:lpstr>
      <vt:lpstr>Equation</vt:lpstr>
      <vt:lpstr>QA &amp; 近況 </vt:lpstr>
      <vt:lpstr>摘要/Abstract</vt:lpstr>
      <vt:lpstr>PowerPoint 簡報</vt:lpstr>
      <vt:lpstr>Global efficiency </vt:lpstr>
      <vt:lpstr>Phase diagram</vt:lpstr>
      <vt:lpstr>Reduced set of strategy space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system  Close system</vt:lpstr>
      <vt:lpstr>Close system The background 股市市值蒸發及膨漲</vt:lpstr>
      <vt:lpstr>Open system The background for all time t </vt:lpstr>
      <vt:lpstr>Analysis of open system</vt:lpstr>
      <vt:lpstr>Analysis of open system</vt:lpstr>
      <vt:lpstr>Analysis of open system</vt:lpstr>
      <vt:lpstr>PowerPoint 簡報</vt:lpstr>
      <vt:lpstr>$2 agent &amp; MG agent</vt:lpstr>
      <vt:lpstr>$2 agent &amp; MG agent</vt:lpstr>
      <vt:lpstr>$2 &amp; MG in MG-open system n1=1,n2=1,n3=99,m=2,s=2,T=399 1000 realization</vt:lpstr>
      <vt:lpstr>PowerPoint 簡報</vt:lpstr>
      <vt:lpstr>PowerPoint 簡報</vt:lpstr>
      <vt:lpstr>Without round trip constraint $2-$-MG in MG background m=2,s=2</vt:lpstr>
      <vt:lpstr>$2 &amp; MG in MG-open system  N101 m=2 to m=4,s=2 1000 realization</vt:lpstr>
      <vt:lpstr>$2 &amp; MG in MG-open system  N101 m=7,s=2, α=1.2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Jack</dc:creator>
  <cp:lastModifiedBy>Jack</cp:lastModifiedBy>
  <cp:revision>121</cp:revision>
  <dcterms:created xsi:type="dcterms:W3CDTF">2017-06-13T13:17:38Z</dcterms:created>
  <dcterms:modified xsi:type="dcterms:W3CDTF">2017-07-04T03:02:31Z</dcterms:modified>
</cp:coreProperties>
</file>