
<file path=[Content_Types].xml><?xml version="1.0" encoding="utf-8"?>
<Types xmlns="http://schemas.openxmlformats.org/package/2006/content-types">
  <Default Extension="bin" ContentType="application/vnd.openxmlformats-officedocument.oleObject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9" r:id="rId4"/>
    <p:sldId id="260" r:id="rId5"/>
    <p:sldId id="262" r:id="rId6"/>
    <p:sldId id="258" r:id="rId7"/>
    <p:sldId id="257" r:id="rId8"/>
    <p:sldId id="261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5.wmf"/><Relationship Id="rId5" Type="http://schemas.openxmlformats.org/officeDocument/2006/relationships/image" Target="../media/image40.wmf"/><Relationship Id="rId4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3A93-7837-4C13-8741-D63F66047F47}" type="datetimeFigureOut">
              <a:rPr lang="zh-TW" altLang="en-US" smtClean="0"/>
              <a:t>2017/6/27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E32-B01B-416C-8DCE-6F744B8CAB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116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3A93-7837-4C13-8741-D63F66047F47}" type="datetimeFigureOut">
              <a:rPr lang="zh-TW" altLang="en-US" smtClean="0"/>
              <a:t>2017/6/27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E32-B01B-416C-8DCE-6F744B8CAB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152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3A93-7837-4C13-8741-D63F66047F47}" type="datetimeFigureOut">
              <a:rPr lang="zh-TW" altLang="en-US" smtClean="0"/>
              <a:t>2017/6/27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E32-B01B-416C-8DCE-6F744B8CAB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898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287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1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3A93-7837-4C13-8741-D63F66047F47}" type="datetimeFigureOut">
              <a:rPr lang="zh-TW" altLang="en-US" smtClean="0"/>
              <a:t>2017/6/27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E32-B01B-416C-8DCE-6F744B8CAB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239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3A93-7837-4C13-8741-D63F66047F47}" type="datetimeFigureOut">
              <a:rPr lang="zh-TW" altLang="en-US" smtClean="0"/>
              <a:t>2017/6/27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E32-B01B-416C-8DCE-6F744B8CAB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775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3A93-7837-4C13-8741-D63F66047F47}" type="datetimeFigureOut">
              <a:rPr lang="zh-TW" altLang="en-US" smtClean="0"/>
              <a:t>2017/6/27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E32-B01B-416C-8DCE-6F744B8CAB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898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3A93-7837-4C13-8741-D63F66047F47}" type="datetimeFigureOut">
              <a:rPr lang="zh-TW" altLang="en-US" smtClean="0"/>
              <a:t>2017/6/27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E32-B01B-416C-8DCE-6F744B8CAB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279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3A93-7837-4C13-8741-D63F66047F47}" type="datetimeFigureOut">
              <a:rPr lang="zh-TW" altLang="en-US" smtClean="0"/>
              <a:t>2017/6/27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E32-B01B-416C-8DCE-6F744B8CAB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349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3A93-7837-4C13-8741-D63F66047F47}" type="datetimeFigureOut">
              <a:rPr lang="zh-TW" altLang="en-US" smtClean="0"/>
              <a:t>2017/6/27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E32-B01B-416C-8DCE-6F744B8CAB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611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3A93-7837-4C13-8741-D63F66047F47}" type="datetimeFigureOut">
              <a:rPr lang="zh-TW" altLang="en-US" smtClean="0"/>
              <a:t>2017/6/27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E32-B01B-416C-8DCE-6F744B8CAB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885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3A93-7837-4C13-8741-D63F66047F47}" type="datetimeFigureOut">
              <a:rPr lang="zh-TW" altLang="en-US" smtClean="0"/>
              <a:t>2017/6/27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E32-B01B-416C-8DCE-6F744B8CAB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2770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53A93-7837-4C13-8741-D63F66047F47}" type="datetimeFigureOut">
              <a:rPr lang="zh-TW" altLang="en-US" smtClean="0"/>
              <a:t>2017/6/27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B1E32-B01B-416C-8DCE-6F744B8CAB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36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145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84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40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8.wmf"/><Relationship Id="rId11" Type="http://schemas.openxmlformats.org/officeDocument/2006/relationships/image" Target="../media/image41.tmp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7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2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image" Target="../media/image45.tmp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47.tmp"/><Relationship Id="rId4" Type="http://schemas.openxmlformats.org/officeDocument/2006/relationships/image" Target="../media/image46.tmp"/><Relationship Id="rId9" Type="http://schemas.openxmlformats.org/officeDocument/2006/relationships/image" Target="../media/image4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8.tmp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6.wmf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7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596551"/>
            <a:ext cx="9144000" cy="91341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QA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近況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453041"/>
          </a:xfrm>
        </p:spPr>
        <p:txBody>
          <a:bodyPr/>
          <a:lstStyle/>
          <a:p>
            <a:r>
              <a:rPr lang="en-US" altLang="zh-TW" dirty="0" smtClean="0"/>
              <a:t>Statistical Mechanics of Competitive Resource Allocation using Agent-based Model 2015</a:t>
            </a:r>
          </a:p>
          <a:p>
            <a:r>
              <a:rPr lang="en-US" altLang="zh-TW" dirty="0" smtClean="0"/>
              <a:t>Modeling </a:t>
            </a:r>
            <a:r>
              <a:rPr lang="en-US" altLang="zh-TW" dirty="0"/>
              <a:t>Market Mechanism with Evolutionary </a:t>
            </a:r>
            <a:r>
              <a:rPr lang="en-US" altLang="zh-TW" dirty="0" smtClean="0"/>
              <a:t>Games 1998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2473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物件 4"/>
          <p:cNvGraphicFramePr>
            <a:graphicFrameLocks noChangeAspect="1"/>
          </p:cNvGraphicFramePr>
          <p:nvPr>
            <p:extLst/>
          </p:nvPr>
        </p:nvGraphicFramePr>
        <p:xfrm>
          <a:off x="420688" y="730250"/>
          <a:ext cx="10682287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" name="Equation" r:id="rId3" imgW="4762440" imgH="1320480" progId="Equation.DSMT4">
                  <p:embed/>
                </p:oleObj>
              </mc:Choice>
              <mc:Fallback>
                <p:oleObj name="Equation" r:id="rId3" imgW="4762440" imgH="1320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0688" y="730250"/>
                        <a:ext cx="10682287" cy="296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634162" y="112144"/>
            <a:ext cx="30106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smtClean="0"/>
              <a:t>The background</a:t>
            </a:r>
            <a:endParaRPr lang="zh-TW" altLang="en-US" sz="3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946590" y="3847946"/>
            <a:ext cx="52929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smtClean="0"/>
              <a:t>1.  See all agents as a group</a:t>
            </a:r>
          </a:p>
          <a:p>
            <a:r>
              <a:rPr lang="en-US" altLang="zh-TW" sz="3000" dirty="0" smtClean="0"/>
              <a:t>The holding position of all agent</a:t>
            </a:r>
            <a:endParaRPr lang="zh-TW" altLang="en-US" sz="3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78604" y="4507840"/>
            <a:ext cx="301061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smtClean="0"/>
              <a:t>In micro sight</a:t>
            </a:r>
          </a:p>
          <a:p>
            <a:r>
              <a:rPr lang="en-US" altLang="zh-TW" sz="3000" dirty="0" smtClean="0"/>
              <a:t>After match</a:t>
            </a:r>
          </a:p>
          <a:p>
            <a:r>
              <a:rPr lang="en-US" altLang="zh-TW" sz="3000" dirty="0" smtClean="0"/>
              <a:t>Exceed demand trade with market maker </a:t>
            </a:r>
            <a:endParaRPr lang="zh-TW" altLang="en-US" sz="3000" dirty="0"/>
          </a:p>
        </p:txBody>
      </p:sp>
      <p:grpSp>
        <p:nvGrpSpPr>
          <p:cNvPr id="9" name="群組 8"/>
          <p:cNvGrpSpPr/>
          <p:nvPr/>
        </p:nvGrpSpPr>
        <p:grpSpPr>
          <a:xfrm>
            <a:off x="6818343" y="5002059"/>
            <a:ext cx="1395745" cy="1587302"/>
            <a:chOff x="1138148" y="4336345"/>
            <a:chExt cx="1395745" cy="1587302"/>
          </a:xfrm>
        </p:grpSpPr>
        <p:sp>
          <p:nvSpPr>
            <p:cNvPr id="10" name="橢圓 9"/>
            <p:cNvSpPr/>
            <p:nvPr/>
          </p:nvSpPr>
          <p:spPr>
            <a:xfrm>
              <a:off x="1284865" y="4336345"/>
              <a:ext cx="942552" cy="15873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物件 10"/>
            <p:cNvGraphicFramePr>
              <a:graphicFrameLocks noChangeAspect="1"/>
            </p:cNvGraphicFramePr>
            <p:nvPr>
              <p:extLst/>
            </p:nvPr>
          </p:nvGraphicFramePr>
          <p:xfrm>
            <a:off x="1138148" y="4972729"/>
            <a:ext cx="1395745" cy="314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7" name="Equation" r:id="rId5" imgW="901440" imgH="203040" progId="Equation.DSMT4">
                    <p:embed/>
                  </p:oleObj>
                </mc:Choice>
                <mc:Fallback>
                  <p:oleObj name="Equation" r:id="rId5" imgW="90144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38148" y="4972729"/>
                          <a:ext cx="1395745" cy="31453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群組 11"/>
          <p:cNvGrpSpPr/>
          <p:nvPr/>
        </p:nvGrpSpPr>
        <p:grpSpPr>
          <a:xfrm>
            <a:off x="4105681" y="5002213"/>
            <a:ext cx="1061029" cy="1587302"/>
            <a:chOff x="1284865" y="4336345"/>
            <a:chExt cx="1061029" cy="1587302"/>
          </a:xfrm>
        </p:grpSpPr>
        <p:sp>
          <p:nvSpPr>
            <p:cNvPr id="13" name="橢圓 12"/>
            <p:cNvSpPr/>
            <p:nvPr/>
          </p:nvSpPr>
          <p:spPr>
            <a:xfrm>
              <a:off x="1284865" y="4336345"/>
              <a:ext cx="942552" cy="15873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4" name="物件 13"/>
            <p:cNvGraphicFramePr>
              <a:graphicFrameLocks noChangeAspect="1"/>
            </p:cNvGraphicFramePr>
            <p:nvPr>
              <p:extLst/>
            </p:nvPr>
          </p:nvGraphicFramePr>
          <p:xfrm>
            <a:off x="1323544" y="4972680"/>
            <a:ext cx="1022350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8" name="Equation" r:id="rId7" imgW="660240" imgH="203040" progId="Equation.DSMT4">
                    <p:embed/>
                  </p:oleObj>
                </mc:Choice>
                <mc:Fallback>
                  <p:oleObj name="Equation" r:id="rId7" imgW="66024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323544" y="4972680"/>
                          <a:ext cx="1022350" cy="3143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左-右雙向箭號 14"/>
          <p:cNvSpPr/>
          <p:nvPr/>
        </p:nvSpPr>
        <p:spPr>
          <a:xfrm>
            <a:off x="5270825" y="5675857"/>
            <a:ext cx="1423273" cy="3988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物件 15"/>
          <p:cNvGraphicFramePr>
            <a:graphicFrameLocks noChangeAspect="1"/>
          </p:cNvGraphicFramePr>
          <p:nvPr>
            <p:extLst/>
          </p:nvPr>
        </p:nvGraphicFramePr>
        <p:xfrm>
          <a:off x="8298057" y="5069428"/>
          <a:ext cx="3052763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9" name="Equation" r:id="rId9" imgW="1358640" imgH="647640" progId="Equation.DSMT4">
                  <p:embed/>
                </p:oleObj>
              </mc:Choice>
              <mc:Fallback>
                <p:oleObj name="Equation" r:id="rId9" imgW="135864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98057" y="5069428"/>
                        <a:ext cx="3052763" cy="145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2973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物件 3"/>
          <p:cNvGraphicFramePr>
            <a:graphicFrameLocks noChangeAspect="1"/>
          </p:cNvGraphicFramePr>
          <p:nvPr>
            <p:extLst/>
          </p:nvPr>
        </p:nvGraphicFramePr>
        <p:xfrm>
          <a:off x="634162" y="797190"/>
          <a:ext cx="10682287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3" imgW="4762440" imgH="1320480" progId="Equation.DSMT4">
                  <p:embed/>
                </p:oleObj>
              </mc:Choice>
              <mc:Fallback>
                <p:oleObj name="Equation" r:id="rId3" imgW="4762440" imgH="1320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4162" y="797190"/>
                        <a:ext cx="10682287" cy="296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34162" y="112144"/>
            <a:ext cx="30106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smtClean="0"/>
              <a:t>The background</a:t>
            </a:r>
            <a:endParaRPr lang="zh-TW" altLang="en-US" sz="3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34162" y="3890513"/>
            <a:ext cx="34806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假設沒有借出股票的行為，</a:t>
            </a:r>
            <a:r>
              <a:rPr lang="en-US" altLang="zh-TW" dirty="0" smtClean="0"/>
              <a:t>holding position</a:t>
            </a:r>
            <a:r>
              <a:rPr lang="zh-TW" altLang="en-US" dirty="0" smtClean="0"/>
              <a:t>恆正</a:t>
            </a:r>
            <a:endParaRPr lang="en-US" altLang="zh-TW" dirty="0" smtClean="0"/>
          </a:p>
          <a:p>
            <a:r>
              <a:rPr lang="zh-TW" altLang="en-US" dirty="0" smtClean="0"/>
              <a:t>則系統中全部</a:t>
            </a:r>
            <a:r>
              <a:rPr lang="en-US" altLang="zh-TW" dirty="0" smtClean="0"/>
              <a:t>agent</a:t>
            </a:r>
            <a:r>
              <a:rPr lang="zh-TW" altLang="en-US" dirty="0" smtClean="0"/>
              <a:t>在</a:t>
            </a:r>
            <a:r>
              <a:rPr lang="en-US" altLang="zh-TW" i="1" dirty="0" smtClean="0"/>
              <a:t>t,t-1</a:t>
            </a:r>
            <a:r>
              <a:rPr lang="zh-TW" altLang="en-US" dirty="0" smtClean="0"/>
              <a:t>財富量變化完全受到價格差的影響，擁有的股票數則可視為影響的權重</a:t>
            </a:r>
            <a:endParaRPr lang="en-US" altLang="zh-TW" dirty="0" smtClean="0"/>
          </a:p>
          <a:p>
            <a:r>
              <a:rPr lang="zh-TW" altLang="en-US" dirty="0" smtClean="0"/>
              <a:t>單純討論</a:t>
            </a:r>
            <a:r>
              <a:rPr lang="en-US" altLang="zh-TW" i="1" dirty="0" smtClean="0"/>
              <a:t>t,t-1</a:t>
            </a:r>
            <a:r>
              <a:rPr lang="zh-TW" altLang="en-US" dirty="0" smtClean="0"/>
              <a:t>時刻的分別</a:t>
            </a:r>
            <a:endParaRPr lang="en-US" altLang="zh-TW" dirty="0" smtClean="0"/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價格漲時，財富量必增加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價格跌時，財富量必減少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7292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Open system </a:t>
            </a:r>
            <a:r>
              <a:rPr lang="en-US" altLang="zh-TW" dirty="0" smtClean="0">
                <a:sym typeface="Wingdings" panose="05000000000000000000" pitchFamily="2" charset="2"/>
              </a:rPr>
              <a:t> Close system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/>
          </p:nvPr>
        </p:nvGraphicFramePr>
        <p:xfrm>
          <a:off x="0" y="1193950"/>
          <a:ext cx="10682287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" name="Equation" r:id="rId3" imgW="4762440" imgH="634680" progId="Equation.DSMT4">
                  <p:embed/>
                </p:oleObj>
              </mc:Choice>
              <mc:Fallback>
                <p:oleObj name="Equation" r:id="rId3" imgW="476244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193950"/>
                        <a:ext cx="10682287" cy="1423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橢圓 4"/>
          <p:cNvSpPr/>
          <p:nvPr/>
        </p:nvSpPr>
        <p:spPr>
          <a:xfrm>
            <a:off x="5098211" y="1179009"/>
            <a:ext cx="5986732" cy="18058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633050" y="2946723"/>
            <a:ext cx="416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Exceed demand, trade with market maker !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48574" y="3811887"/>
            <a:ext cx="5788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Consider a close market, agent only trade with each other</a:t>
            </a:r>
          </a:p>
          <a:p>
            <a:r>
              <a:rPr lang="en-US" altLang="zh-TW" dirty="0" smtClean="0"/>
              <a:t>1.Exceed demand would NOT be get.</a:t>
            </a:r>
          </a:p>
          <a:p>
            <a:r>
              <a:rPr lang="en-US" altLang="zh-TW" dirty="0" smtClean="0"/>
              <a:t>2.But exceed demand is about sent order, will affect on price</a:t>
            </a:r>
          </a:p>
          <a:p>
            <a:r>
              <a:rPr lang="en-US" altLang="zh-TW" dirty="0" smtClean="0"/>
              <a:t>Mathematically, B.C is given.</a:t>
            </a:r>
            <a:endParaRPr lang="zh-TW" altLang="en-US" dirty="0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/>
          </p:nvPr>
        </p:nvGraphicFramePr>
        <p:xfrm>
          <a:off x="542762" y="5715994"/>
          <a:ext cx="50990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5" name="Equation" r:id="rId5" imgW="2273040" imgH="431640" progId="Equation.DSMT4">
                  <p:embed/>
                </p:oleObj>
              </mc:Choice>
              <mc:Fallback>
                <p:oleObj name="Equation" r:id="rId5" imgW="22730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2762" y="5715994"/>
                        <a:ext cx="5099050" cy="96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/>
          </p:nvPr>
        </p:nvGraphicFramePr>
        <p:xfrm>
          <a:off x="542762" y="4960429"/>
          <a:ext cx="190817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name="Equation" r:id="rId7" imgW="850680" imgH="431640" progId="Equation.DSMT4">
                  <p:embed/>
                </p:oleObj>
              </mc:Choice>
              <mc:Fallback>
                <p:oleObj name="Equation" r:id="rId7" imgW="8506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2762" y="4960429"/>
                        <a:ext cx="1908175" cy="96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2545125" y="5250677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For all time step </a:t>
            </a:r>
            <a:r>
              <a:rPr lang="en-US" altLang="zh-TW" i="1" dirty="0" smtClean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915942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Close system</a:t>
            </a:r>
            <a:br>
              <a:rPr lang="en-US" altLang="zh-TW" dirty="0" smtClean="0"/>
            </a:br>
            <a:r>
              <a:rPr lang="en-US" altLang="zh-TW" dirty="0" smtClean="0"/>
              <a:t>The </a:t>
            </a:r>
            <a:r>
              <a:rPr lang="en-US" altLang="zh-TW" dirty="0" smtClean="0"/>
              <a:t>background </a:t>
            </a:r>
            <a:r>
              <a:rPr lang="zh-TW" altLang="en-US" dirty="0" smtClean="0"/>
              <a:t>股市市值蒸發及膨漲</a:t>
            </a:r>
            <a:endParaRPr lang="zh-TW" altLang="en-US" dirty="0"/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212768"/>
              </p:ext>
            </p:extLst>
          </p:nvPr>
        </p:nvGraphicFramePr>
        <p:xfrm>
          <a:off x="1284287" y="1947757"/>
          <a:ext cx="794702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Equation" r:id="rId3" imgW="3543120" imgH="431640" progId="Equation.DSMT4">
                  <p:embed/>
                </p:oleObj>
              </mc:Choice>
              <mc:Fallback>
                <p:oleObj name="Equation" r:id="rId3" imgW="35431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4287" y="1947757"/>
                        <a:ext cx="7947025" cy="96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2122234" y="3538327"/>
            <a:ext cx="6949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1.The wealth of system/agent is NOT a conserve quantity.(but the cash is)</a:t>
            </a:r>
          </a:p>
          <a:p>
            <a:r>
              <a:rPr lang="en-US" altLang="zh-TW" dirty="0" smtClean="0"/>
              <a:t>2.The wealth decay/rise immediately with price fluctuation. </a:t>
            </a:r>
          </a:p>
        </p:txBody>
      </p:sp>
    </p:spTree>
    <p:extLst>
      <p:ext uri="{BB962C8B-B14F-4D97-AF65-F5344CB8AC3E}">
        <p14:creationId xmlns:p14="http://schemas.microsoft.com/office/powerpoint/2010/main" val="193126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20340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000" dirty="0" smtClean="0"/>
              <a:t>Open system</a:t>
            </a:r>
            <a:br>
              <a:rPr lang="en-US" altLang="zh-TW" sz="3000" dirty="0" smtClean="0"/>
            </a:br>
            <a:r>
              <a:rPr lang="en-US" altLang="zh-TW" sz="3000" dirty="0" smtClean="0"/>
              <a:t>The </a:t>
            </a:r>
            <a:r>
              <a:rPr lang="en-US" altLang="zh-TW" sz="3000" dirty="0" smtClean="0"/>
              <a:t>background for all time </a:t>
            </a:r>
            <a:r>
              <a:rPr lang="en-US" altLang="zh-TW" sz="3000" i="1" dirty="0" smtClean="0"/>
              <a:t>t</a:t>
            </a:r>
            <a:r>
              <a:rPr lang="en-US" altLang="zh-TW" sz="3000" dirty="0" smtClean="0"/>
              <a:t> </a:t>
            </a:r>
            <a:endParaRPr lang="zh-TW" altLang="en-US" sz="3000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/>
          </p:nvPr>
        </p:nvGraphicFramePr>
        <p:xfrm>
          <a:off x="0" y="984939"/>
          <a:ext cx="11920538" cy="377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Equation" r:id="rId3" imgW="7226280" imgH="2286000" progId="Equation.DSMT4">
                  <p:embed/>
                </p:oleObj>
              </mc:Choice>
              <mc:Fallback>
                <p:oleObj name="Equation" r:id="rId3" imgW="7226280" imgH="2286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984939"/>
                        <a:ext cx="11920538" cy="3771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/>
          <p:cNvGraphicFramePr>
            <a:graphicFrameLocks noChangeAspect="1"/>
          </p:cNvGraphicFramePr>
          <p:nvPr>
            <p:extLst/>
          </p:nvPr>
        </p:nvGraphicFramePr>
        <p:xfrm>
          <a:off x="0" y="4886236"/>
          <a:ext cx="7876648" cy="489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Equation" r:id="rId5" imgW="3886200" imgH="241200" progId="Equation.DSMT4">
                  <p:embed/>
                </p:oleObj>
              </mc:Choice>
              <mc:Fallback>
                <p:oleObj name="Equation" r:id="rId5" imgW="3886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4886236"/>
                        <a:ext cx="7876648" cy="489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0" y="5375845"/>
            <a:ext cx="56948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Delta wealth of system consist of 3 part </a:t>
            </a:r>
          </a:p>
          <a:p>
            <a:r>
              <a:rPr lang="en-US" altLang="zh-TW" dirty="0" smtClean="0"/>
              <a:t>1.Total cash flow with market maker</a:t>
            </a:r>
          </a:p>
          <a:p>
            <a:r>
              <a:rPr lang="en-US" altLang="zh-TW" dirty="0" smtClean="0"/>
              <a:t>2.Raise/Decay of  assert  depends on initial </a:t>
            </a:r>
            <a:r>
              <a:rPr lang="en-US" altLang="zh-TW" dirty="0"/>
              <a:t>h</a:t>
            </a:r>
            <a:r>
              <a:rPr lang="en-US" altLang="zh-TW" dirty="0" smtClean="0"/>
              <a:t>olding position</a:t>
            </a:r>
          </a:p>
          <a:p>
            <a:r>
              <a:rPr lang="en-US" altLang="zh-TW" dirty="0" smtClean="0"/>
              <a:t>3.The present value of total assert flow with market maker 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226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Analysis of open system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/>
          </p:nvPr>
        </p:nvGraphicFramePr>
        <p:xfrm>
          <a:off x="69012" y="1220010"/>
          <a:ext cx="7876648" cy="489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4" name="Equation" r:id="rId3" imgW="3886200" imgH="241200" progId="Equation.DSMT4">
                  <p:embed/>
                </p:oleObj>
              </mc:Choice>
              <mc:Fallback>
                <p:oleObj name="Equation" r:id="rId3" imgW="3886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012" y="1220010"/>
                        <a:ext cx="7876648" cy="489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34838" y="2847660"/>
            <a:ext cx="7652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3.Since </a:t>
            </a:r>
            <a:r>
              <a:rPr lang="en-US" altLang="zh-TW" i="1" dirty="0"/>
              <a:t>p(T) </a:t>
            </a:r>
            <a:r>
              <a:rPr lang="en-US" altLang="zh-TW" dirty="0" smtClean="0"/>
              <a:t>behave randomly around </a:t>
            </a:r>
            <a:r>
              <a:rPr lang="en-US" altLang="zh-TW" i="1" dirty="0"/>
              <a:t>p(0</a:t>
            </a:r>
            <a:r>
              <a:rPr lang="en-US" altLang="zh-TW" i="1" dirty="0" smtClean="0"/>
              <a:t>)</a:t>
            </a:r>
            <a:r>
              <a:rPr lang="en-US" altLang="zh-TW" dirty="0" smtClean="0"/>
              <a:t> under minority mechanism, the raise/decay of assert also behave randomly with initial amount of assert.</a:t>
            </a:r>
          </a:p>
          <a:p>
            <a:r>
              <a:rPr lang="en-US" altLang="zh-TW" dirty="0" smtClean="0"/>
              <a:t>4.Although                          is also around 0. But the value will distribute a range.</a:t>
            </a:r>
            <a:endParaRPr lang="en-US" altLang="zh-TW" i="1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534838" y="1992224"/>
            <a:ext cx="8522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 smtClean="0"/>
              <a:t>Second term is purely raise/decay of the initial assert which the same in close system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Interestingly, first term and third term are a pair of non-risky assert and risky assert due to the total extra trade with market maker. </a:t>
            </a:r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314688"/>
              </p:ext>
            </p:extLst>
          </p:nvPr>
        </p:nvGraphicFramePr>
        <p:xfrm>
          <a:off x="1707071" y="3351637"/>
          <a:ext cx="1342450" cy="518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5" name="Equation" r:id="rId5" imgW="1117440" imgH="431640" progId="Equation.DSMT4">
                  <p:embed/>
                </p:oleObj>
              </mc:Choice>
              <mc:Fallback>
                <p:oleObj name="Equation" r:id="rId5" imgW="1117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7071" y="3351637"/>
                        <a:ext cx="1342450" cy="5186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288036"/>
              </p:ext>
            </p:extLst>
          </p:nvPr>
        </p:nvGraphicFramePr>
        <p:xfrm>
          <a:off x="177320" y="4437651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-</a:t>
                      </a:r>
                      <a:r>
                        <a:rPr lang="en-US" altLang="zh-TW" i="1" dirty="0" err="1" smtClean="0"/>
                        <a:t>n</a:t>
                      </a:r>
                      <a:r>
                        <a:rPr lang="en-US" altLang="zh-TW" i="1" baseline="-25000" dirty="0" err="1" smtClean="0"/>
                        <a:t>M</a:t>
                      </a:r>
                      <a:r>
                        <a:rPr lang="en-US" altLang="zh-TW" i="1" baseline="0" dirty="0" smtClean="0"/>
                        <a:t>(T)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p(T)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 smtClean="0"/>
                        <a:t>-</a:t>
                      </a:r>
                      <a:r>
                        <a:rPr lang="en-US" altLang="zh-TW" i="1" dirty="0" err="1" smtClean="0"/>
                        <a:t>n</a:t>
                      </a:r>
                      <a:r>
                        <a:rPr lang="en-US" altLang="zh-TW" i="1" baseline="-25000" dirty="0" err="1" smtClean="0"/>
                        <a:t>M</a:t>
                      </a:r>
                      <a:r>
                        <a:rPr lang="en-US" altLang="zh-TW" i="1" baseline="0" dirty="0" smtClean="0"/>
                        <a:t>(T)</a:t>
                      </a:r>
                      <a:r>
                        <a:rPr lang="en-US" altLang="zh-TW" i="1" dirty="0" smtClean="0"/>
                        <a:t> p(T)</a:t>
                      </a:r>
                      <a:endParaRPr lang="zh-TW" altLang="en-US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6.01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-240.7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185.4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421.8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134.3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134.3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144546"/>
              </p:ext>
            </p:extLst>
          </p:nvPr>
        </p:nvGraphicFramePr>
        <p:xfrm>
          <a:off x="1515045" y="4020647"/>
          <a:ext cx="435133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6" name="Equation" r:id="rId7" imgW="2908080" imgH="203040" progId="Equation.DSMT4">
                  <p:embed/>
                </p:oleObj>
              </mc:Choice>
              <mc:Fallback>
                <p:oleObj name="Equation" r:id="rId7" imgW="2908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15045" y="4020647"/>
                        <a:ext cx="4351337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379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404856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Analysis of open system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796335"/>
              </p:ext>
            </p:extLst>
          </p:nvPr>
        </p:nvGraphicFramePr>
        <p:xfrm>
          <a:off x="-24052" y="740088"/>
          <a:ext cx="7876648" cy="489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7" name="Equation" r:id="rId3" imgW="3886200" imgH="241200" progId="Equation.DSMT4">
                  <p:embed/>
                </p:oleObj>
              </mc:Choice>
              <mc:Fallback>
                <p:oleObj name="Equation" r:id="rId3" imgW="3886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4052" y="740088"/>
                        <a:ext cx="7876648" cy="489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63902" y="1283730"/>
            <a:ext cx="1076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5.Interestingly,                    always be negative which means </a:t>
            </a:r>
            <a:r>
              <a:rPr lang="en-US" altLang="zh-TW" b="1" dirty="0" smtClean="0"/>
              <a:t>all the agent lose money to market maker</a:t>
            </a:r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4345080"/>
              </p:ext>
            </p:extLst>
          </p:nvPr>
        </p:nvGraphicFramePr>
        <p:xfrm>
          <a:off x="1668553" y="1325923"/>
          <a:ext cx="1066021" cy="327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8" name="Equation" r:id="rId5" imgW="749160" imgH="228600" progId="Equation.DSMT4">
                  <p:embed/>
                </p:oleObj>
              </mc:Choice>
              <mc:Fallback>
                <p:oleObj name="Equation" r:id="rId5" imgW="749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68553" y="1325923"/>
                        <a:ext cx="1066021" cy="3271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673311"/>
              </p:ext>
            </p:extLst>
          </p:nvPr>
        </p:nvGraphicFramePr>
        <p:xfrm>
          <a:off x="-24052" y="1778014"/>
          <a:ext cx="11102196" cy="2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9" name="Equation" r:id="rId7" imgW="5778360" imgH="1104840" progId="Equation.DSMT4">
                  <p:embed/>
                </p:oleObj>
              </mc:Choice>
              <mc:Fallback>
                <p:oleObj name="Equation" r:id="rId7" imgW="5778360" imgH="1104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-24052" y="1778014"/>
                        <a:ext cx="11102196" cy="213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826561"/>
              </p:ext>
            </p:extLst>
          </p:nvPr>
        </p:nvGraphicFramePr>
        <p:xfrm>
          <a:off x="-24052" y="4518440"/>
          <a:ext cx="23944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4488"/>
              </a:tblGrid>
              <a:tr h="313658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-</a:t>
                      </a:r>
                      <a:r>
                        <a:rPr lang="el-GR" altLang="zh-TW" i="1" dirty="0" smtClean="0"/>
                        <a:t>Δ</a:t>
                      </a:r>
                      <a:r>
                        <a:rPr lang="en-US" altLang="zh-TW" i="1" dirty="0" smtClean="0"/>
                        <a:t>C</a:t>
                      </a:r>
                      <a:r>
                        <a:rPr lang="en-US" altLang="zh-TW" i="1" baseline="-25000" dirty="0" smtClean="0"/>
                        <a:t>M</a:t>
                      </a:r>
                      <a:r>
                        <a:rPr lang="en-US" altLang="zh-TW" i="1" baseline="0" dirty="0" smtClean="0"/>
                        <a:t>(T,1)</a:t>
                      </a:r>
                      <a:endParaRPr lang="zh-TW" altLang="en-US" i="1" dirty="0"/>
                    </a:p>
                  </a:txBody>
                  <a:tcPr/>
                </a:tc>
              </a:tr>
              <a:tr h="31365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-18527</a:t>
                      </a:r>
                      <a:endParaRPr lang="zh-TW" altLang="en-US" dirty="0"/>
                    </a:p>
                  </a:txBody>
                  <a:tcPr/>
                </a:tc>
              </a:tr>
              <a:tr h="31365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-15258</a:t>
                      </a:r>
                      <a:endParaRPr lang="zh-TW" altLang="en-US" dirty="0"/>
                    </a:p>
                  </a:txBody>
                  <a:tcPr/>
                </a:tc>
              </a:tr>
              <a:tr h="31365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-16173</a:t>
                      </a:r>
                      <a:endParaRPr lang="zh-TW" altLang="en-US" dirty="0"/>
                    </a:p>
                  </a:txBody>
                  <a:tcPr/>
                </a:tc>
              </a:tr>
              <a:tr h="31365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-19899</a:t>
                      </a:r>
                      <a:endParaRPr lang="zh-TW" altLang="en-US" dirty="0"/>
                    </a:p>
                  </a:txBody>
                  <a:tcPr/>
                </a:tc>
              </a:tr>
              <a:tr h="31365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-17775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778798"/>
              </p:ext>
            </p:extLst>
          </p:nvPr>
        </p:nvGraphicFramePr>
        <p:xfrm>
          <a:off x="-24052" y="3954981"/>
          <a:ext cx="435133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0" name="Equation" r:id="rId9" imgW="2908080" imgH="203040" progId="Equation.DSMT4">
                  <p:embed/>
                </p:oleObj>
              </mc:Choice>
              <mc:Fallback>
                <p:oleObj name="Equation" r:id="rId9" imgW="2908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-24052" y="3954981"/>
                        <a:ext cx="4351337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圖片 11" descr="畫面剪輯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540" y="4264685"/>
            <a:ext cx="4149306" cy="2593316"/>
          </a:xfrm>
          <a:prstGeom prst="rect">
            <a:avLst/>
          </a:prstGeom>
        </p:spPr>
      </p:pic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547317"/>
              </p:ext>
            </p:extLst>
          </p:nvPr>
        </p:nvGraphicFramePr>
        <p:xfrm>
          <a:off x="4602193" y="4617080"/>
          <a:ext cx="50736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1" name="Equation" r:id="rId12" imgW="3390840" imgH="203040" progId="Equation.DSMT4">
                  <p:embed/>
                </p:oleObj>
              </mc:Choice>
              <mc:Fallback>
                <p:oleObj name="Equation" r:id="rId12" imgW="33908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602193" y="4617080"/>
                        <a:ext cx="507365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515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74785"/>
          </a:xfrm>
        </p:spPr>
        <p:txBody>
          <a:bodyPr/>
          <a:lstStyle/>
          <a:p>
            <a:r>
              <a:rPr lang="en-US" altLang="zh-TW" dirty="0" smtClean="0"/>
              <a:t>Analysis of open system</a:t>
            </a:r>
            <a:endParaRPr lang="zh-TW" altLang="en-US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582650"/>
              </p:ext>
            </p:extLst>
          </p:nvPr>
        </p:nvGraphicFramePr>
        <p:xfrm>
          <a:off x="0" y="1099240"/>
          <a:ext cx="7876648" cy="489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Equation" r:id="rId3" imgW="3886200" imgH="241200" progId="Equation.DSMT4">
                  <p:embed/>
                </p:oleObj>
              </mc:Choice>
              <mc:Fallback>
                <p:oleObj name="Equation" r:id="rId3" imgW="3886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099240"/>
                        <a:ext cx="7876648" cy="489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911224"/>
              </p:ext>
            </p:extLst>
          </p:nvPr>
        </p:nvGraphicFramePr>
        <p:xfrm>
          <a:off x="267419" y="2153429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-</a:t>
                      </a:r>
                      <a:r>
                        <a:rPr lang="el-GR" altLang="zh-TW" i="1" dirty="0" smtClean="0"/>
                        <a:t>Δ</a:t>
                      </a:r>
                      <a:r>
                        <a:rPr lang="en-US" altLang="zh-TW" i="1" dirty="0" smtClean="0"/>
                        <a:t>C</a:t>
                      </a:r>
                      <a:r>
                        <a:rPr lang="en-US" altLang="zh-TW" i="1" baseline="-25000" dirty="0" smtClean="0"/>
                        <a:t>M</a:t>
                      </a:r>
                      <a:r>
                        <a:rPr lang="en-US" altLang="zh-TW" i="1" baseline="0" dirty="0" smtClean="0"/>
                        <a:t>(T,1)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err="1" smtClean="0"/>
                        <a:t>n</a:t>
                      </a:r>
                      <a:r>
                        <a:rPr lang="en-US" altLang="zh-TW" i="1" baseline="-25000" dirty="0" err="1" smtClean="0"/>
                        <a:t>sys</a:t>
                      </a:r>
                      <a:r>
                        <a:rPr lang="en-US" altLang="zh-TW" i="1" baseline="0" dirty="0" smtClean="0"/>
                        <a:t>(1)[p(T)-p(1)]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 smtClean="0"/>
                        <a:t>-</a:t>
                      </a:r>
                      <a:r>
                        <a:rPr lang="en-US" altLang="zh-TW" i="1" dirty="0" err="1" smtClean="0"/>
                        <a:t>n</a:t>
                      </a:r>
                      <a:r>
                        <a:rPr lang="en-US" altLang="zh-TW" i="1" baseline="-25000" dirty="0" err="1" smtClean="0"/>
                        <a:t>M</a:t>
                      </a:r>
                      <a:r>
                        <a:rPr lang="en-US" altLang="zh-TW" i="1" baseline="0" dirty="0" smtClean="0"/>
                        <a:t>(T)</a:t>
                      </a:r>
                      <a:r>
                        <a:rPr lang="en-US" altLang="zh-TW" i="1" dirty="0" smtClean="0"/>
                        <a:t> p(T)</a:t>
                      </a:r>
                      <a:endParaRPr lang="zh-TW" altLang="en-US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-16718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2713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389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-12324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-19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-15357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-5426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-241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-18119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1989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268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-17959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3617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559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337035"/>
              </p:ext>
            </p:extLst>
          </p:nvPr>
        </p:nvGraphicFramePr>
        <p:xfrm>
          <a:off x="1175648" y="1800689"/>
          <a:ext cx="4834753" cy="33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Equation" r:id="rId5" imgW="2908080" imgH="203040" progId="Equation.DSMT4">
                  <p:embed/>
                </p:oleObj>
              </mc:Choice>
              <mc:Fallback>
                <p:oleObj name="Equation" r:id="rId5" imgW="2908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75648" y="1800689"/>
                        <a:ext cx="4834753" cy="338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72528" y="4378469"/>
            <a:ext cx="107657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Conclusion</a:t>
            </a:r>
          </a:p>
          <a:p>
            <a:r>
              <a:rPr lang="en-US" altLang="zh-TW" dirty="0" smtClean="0"/>
              <a:t>We demonstrate the wealth change in both close system and open system.</a:t>
            </a:r>
          </a:p>
          <a:p>
            <a:r>
              <a:rPr lang="en-US" altLang="zh-TW" dirty="0" smtClean="0"/>
              <a:t>In close system, the wealth change is purely depends on raise/decay of risky assert.</a:t>
            </a:r>
          </a:p>
          <a:p>
            <a:r>
              <a:rPr lang="en-US" altLang="zh-TW" dirty="0" smtClean="0"/>
              <a:t>In open system, the wealth change consist of 3 part </a:t>
            </a:r>
          </a:p>
          <a:p>
            <a:r>
              <a:rPr lang="en-US" altLang="zh-TW" dirty="0" smtClean="0"/>
              <a:t>raise/decay  </a:t>
            </a:r>
            <a:r>
              <a:rPr lang="en-US" altLang="zh-TW" dirty="0"/>
              <a:t>of risky </a:t>
            </a:r>
            <a:r>
              <a:rPr lang="en-US" altLang="zh-TW" dirty="0" smtClean="0"/>
              <a:t>assert.</a:t>
            </a:r>
          </a:p>
          <a:p>
            <a:r>
              <a:rPr lang="en-US" altLang="zh-TW" dirty="0" smtClean="0"/>
              <a:t>Present value of  extra assert which from market maker.</a:t>
            </a:r>
          </a:p>
          <a:p>
            <a:r>
              <a:rPr lang="en-US" altLang="zh-TW" dirty="0" smtClean="0"/>
              <a:t>Total cash flow of extra assert </a:t>
            </a:r>
            <a:r>
              <a:rPr lang="en-US" altLang="zh-TW" dirty="0"/>
              <a:t>which from market maker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Obviously, agents under minority mechanism always lose money to market maker due to their collective behavior.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58862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03516" y="129396"/>
            <a:ext cx="11335109" cy="97478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$2 &amp; MG in MG-open system n1=1,n2=1,n3=99,m=2,s=2,T=399 1000 realization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4461"/>
            <a:ext cx="4083761" cy="2666718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426" y="1284461"/>
            <a:ext cx="3927552" cy="2627666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643" y="1284461"/>
            <a:ext cx="3815974" cy="2622087"/>
          </a:xfrm>
          <a:prstGeom prst="rect">
            <a:avLst/>
          </a:prstGeom>
        </p:spPr>
      </p:pic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874112"/>
              </p:ext>
            </p:extLst>
          </p:nvPr>
        </p:nvGraphicFramePr>
        <p:xfrm>
          <a:off x="-69011" y="3970977"/>
          <a:ext cx="7584476" cy="2919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Equation" r:id="rId6" imgW="4216320" imgH="1625400" progId="Equation.DSMT4">
                  <p:embed/>
                </p:oleObj>
              </mc:Choice>
              <mc:Fallback>
                <p:oleObj name="Equation" r:id="rId6" imgW="4216320" imgH="1625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-69011" y="3970977"/>
                        <a:ext cx="7584476" cy="2919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450732"/>
              </p:ext>
            </p:extLst>
          </p:nvPr>
        </p:nvGraphicFramePr>
        <p:xfrm>
          <a:off x="6275388" y="5672138"/>
          <a:ext cx="5916612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Equation" r:id="rId8" imgW="3288960" imgH="660240" progId="Equation.DSMT4">
                  <p:embed/>
                </p:oleObj>
              </mc:Choice>
              <mc:Fallback>
                <p:oleObj name="Equation" r:id="rId8" imgW="328896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75388" y="5672138"/>
                        <a:ext cx="5916612" cy="1185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橢圓 9"/>
          <p:cNvSpPr/>
          <p:nvPr/>
        </p:nvSpPr>
        <p:spPr>
          <a:xfrm>
            <a:off x="-69011" y="3770899"/>
            <a:ext cx="5857336" cy="7234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-215661" y="6340415"/>
            <a:ext cx="1483743" cy="6602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543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4960190" y="1994783"/>
            <a:ext cx="4295954" cy="3692106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9325155" y="4309166"/>
            <a:ext cx="2398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論文</a:t>
            </a:r>
            <a:endParaRPr lang="en-US" altLang="zh-TW" dirty="0" smtClean="0"/>
          </a:p>
          <a:p>
            <a:r>
              <a:rPr lang="zh-TW" altLang="en-US" dirty="0" smtClean="0"/>
              <a:t>目前寫到原理</a:t>
            </a:r>
            <a:endParaRPr lang="en-US" altLang="zh-TW" dirty="0"/>
          </a:p>
          <a:p>
            <a:r>
              <a:rPr lang="zh-TW" altLang="en-US" dirty="0" smtClean="0"/>
              <a:t>考慮 </a:t>
            </a:r>
            <a:r>
              <a:rPr lang="en-US" altLang="zh-TW" dirty="0" smtClean="0"/>
              <a:t>why is there a critical point</a:t>
            </a:r>
            <a:r>
              <a:rPr lang="zh-TW" altLang="en-US" dirty="0" smtClean="0"/>
              <a:t>的數學論述較完整</a:t>
            </a:r>
            <a:r>
              <a:rPr lang="en-US" altLang="zh-TW" dirty="0" smtClean="0"/>
              <a:t>(</a:t>
            </a:r>
            <a:r>
              <a:rPr lang="zh-TW" altLang="en-US" dirty="0" smtClean="0"/>
              <a:t>主要</a:t>
            </a:r>
            <a:r>
              <a:rPr lang="en-US" altLang="zh-TW" dirty="0"/>
              <a:t>)</a:t>
            </a:r>
          </a:p>
          <a:p>
            <a:r>
              <a:rPr lang="zh-TW" altLang="en-US" dirty="0" smtClean="0"/>
              <a:t>且</a:t>
            </a:r>
            <a:r>
              <a:rPr lang="en-US" altLang="zh-TW" dirty="0" smtClean="0"/>
              <a:t>reduced set of strategy </a:t>
            </a:r>
            <a:r>
              <a:rPr lang="zh-TW" altLang="en-US" dirty="0" smtClean="0"/>
              <a:t>不同</a:t>
            </a:r>
            <a:r>
              <a:rPr lang="en-US" altLang="zh-TW" dirty="0" smtClean="0"/>
              <a:t>s</a:t>
            </a:r>
            <a:r>
              <a:rPr lang="zh-TW" altLang="en-US" dirty="0" smtClean="0"/>
              <a:t>臨界點不同</a:t>
            </a:r>
            <a:r>
              <a:rPr lang="en-US" altLang="zh-TW" dirty="0" smtClean="0"/>
              <a:t>(</a:t>
            </a:r>
            <a:r>
              <a:rPr lang="zh-TW" altLang="en-US" dirty="0" smtClean="0"/>
              <a:t>補充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531190" y="-59799"/>
            <a:ext cx="810451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結果</a:t>
            </a:r>
            <a:endParaRPr lang="en-US" altLang="zh-TW" dirty="0" smtClean="0"/>
          </a:p>
          <a:p>
            <a:r>
              <a:rPr lang="en-US" altLang="zh-TW" dirty="0" smtClean="0"/>
              <a:t>1.MG-Open system(with market maker)</a:t>
            </a:r>
          </a:p>
          <a:p>
            <a:r>
              <a:rPr lang="en-US" altLang="zh-TW" dirty="0" smtClean="0"/>
              <a:t>Equation- delta wealth </a:t>
            </a:r>
            <a:r>
              <a:rPr lang="en-US" altLang="zh-TW" dirty="0" smtClean="0"/>
              <a:t>ok</a:t>
            </a:r>
          </a:p>
          <a:p>
            <a:r>
              <a:rPr lang="en-US" altLang="zh-TW" dirty="0" smtClean="0"/>
              <a:t>Consist of 3 parts </a:t>
            </a:r>
          </a:p>
          <a:p>
            <a:r>
              <a:rPr lang="en-US" altLang="zh-TW" dirty="0" err="1" smtClean="0"/>
              <a:t>i</a:t>
            </a:r>
            <a:r>
              <a:rPr lang="en-US" altLang="zh-TW" dirty="0" smtClean="0"/>
              <a:t>. Total </a:t>
            </a:r>
            <a:r>
              <a:rPr lang="en-US" altLang="zh-TW" dirty="0"/>
              <a:t>cash flow with market </a:t>
            </a:r>
            <a:r>
              <a:rPr lang="en-US" altLang="zh-TW" dirty="0" smtClean="0"/>
              <a:t>maker               Q:how to analyze the equation P.16</a:t>
            </a:r>
            <a:endParaRPr lang="en-US" altLang="zh-TW" dirty="0"/>
          </a:p>
          <a:p>
            <a:r>
              <a:rPr lang="en-US" altLang="zh-TW" dirty="0" smtClean="0"/>
              <a:t>ii. Raise/Decay </a:t>
            </a:r>
            <a:r>
              <a:rPr lang="en-US" altLang="zh-TW" dirty="0"/>
              <a:t>of  assert  depends on initial holding </a:t>
            </a:r>
            <a:r>
              <a:rPr lang="en-US" altLang="zh-TW" dirty="0" smtClean="0"/>
              <a:t>position ok</a:t>
            </a:r>
            <a:endParaRPr lang="en-US" altLang="zh-TW" dirty="0"/>
          </a:p>
          <a:p>
            <a:r>
              <a:rPr lang="en-US" altLang="zh-TW" dirty="0" smtClean="0"/>
              <a:t>iii. The </a:t>
            </a:r>
            <a:r>
              <a:rPr lang="en-US" altLang="zh-TW" dirty="0"/>
              <a:t>present value of total assert flow with market </a:t>
            </a:r>
            <a:r>
              <a:rPr lang="en-US" altLang="zh-TW" dirty="0" smtClean="0"/>
              <a:t>maker ok</a:t>
            </a:r>
            <a:endParaRPr lang="en-US" altLang="zh-TW" dirty="0" smtClean="0"/>
          </a:p>
          <a:p>
            <a:r>
              <a:rPr lang="en-US" altLang="zh-TW" dirty="0" smtClean="0"/>
              <a:t>2.MG-Close system Wealth Analysis</a:t>
            </a:r>
            <a:endParaRPr lang="en-US" altLang="zh-TW" dirty="0"/>
          </a:p>
          <a:p>
            <a:r>
              <a:rPr lang="en-US" altLang="zh-TW" dirty="0" err="1" smtClean="0"/>
              <a:t>i</a:t>
            </a:r>
            <a:r>
              <a:rPr lang="en-US" altLang="zh-TW" dirty="0" smtClean="0"/>
              <a:t>. Wealth </a:t>
            </a:r>
            <a:r>
              <a:rPr lang="en-US" altLang="zh-TW" dirty="0" smtClean="0"/>
              <a:t>is not a conserve quantity</a:t>
            </a:r>
            <a:r>
              <a:rPr lang="zh-TW" altLang="en-US" dirty="0" smtClean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ok</a:t>
            </a:r>
          </a:p>
          <a:p>
            <a:r>
              <a:rPr lang="en-US" altLang="zh-TW" dirty="0" smtClean="0"/>
              <a:t>3.Why the $2 is better than MG</a:t>
            </a:r>
            <a:endParaRPr lang="en-US" altLang="zh-TW" dirty="0" smtClean="0"/>
          </a:p>
          <a:p>
            <a:r>
              <a:rPr lang="en-US" altLang="zh-TW" dirty="0" smtClean="0"/>
              <a:t>background reason   ok</a:t>
            </a:r>
          </a:p>
          <a:p>
            <a:r>
              <a:rPr lang="en-US" altLang="zh-TW" dirty="0" smtClean="0"/>
              <a:t>MG-equation                  Q:how </a:t>
            </a:r>
            <a:r>
              <a:rPr lang="en-US" altLang="zh-TW" dirty="0"/>
              <a:t>to analyze the equation </a:t>
            </a:r>
            <a:r>
              <a:rPr lang="en-US" altLang="zh-TW" dirty="0" smtClean="0"/>
              <a:t>P.18</a:t>
            </a:r>
          </a:p>
          <a:p>
            <a:r>
              <a:rPr lang="en-US" altLang="zh-TW" dirty="0" smtClean="0"/>
              <a:t>$2-equation</a:t>
            </a:r>
          </a:p>
          <a:p>
            <a:r>
              <a:rPr lang="en-US" altLang="zh-TW" dirty="0"/>
              <a:t>Raise/Decay of  assert  depends on initial holding position </a:t>
            </a:r>
            <a:r>
              <a:rPr lang="en-US" altLang="zh-TW" dirty="0" smtClean="0"/>
              <a:t>ok</a:t>
            </a:r>
          </a:p>
          <a:p>
            <a:r>
              <a:rPr lang="en-US" altLang="zh-TW" dirty="0" smtClean="0"/>
              <a:t>Delta C               Q:how </a:t>
            </a:r>
            <a:r>
              <a:rPr lang="en-US" altLang="zh-TW" dirty="0"/>
              <a:t>to analyze the equation P.18</a:t>
            </a:r>
            <a:endParaRPr lang="en-US" altLang="zh-TW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149526" y="4427129"/>
            <a:ext cx="34131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分析</a:t>
            </a:r>
            <a:endParaRPr lang="en-US" altLang="zh-TW" dirty="0" smtClean="0"/>
          </a:p>
          <a:p>
            <a:r>
              <a:rPr lang="zh-TW" altLang="en-US" dirty="0" smtClean="0"/>
              <a:t>需要了解</a:t>
            </a:r>
            <a:r>
              <a:rPr lang="en-US" altLang="zh-TW" dirty="0" smtClean="0"/>
              <a:t>MG</a:t>
            </a:r>
            <a:r>
              <a:rPr lang="zh-TW" altLang="en-US" dirty="0" smtClean="0"/>
              <a:t>在相圖中實際代表的意義</a:t>
            </a:r>
            <a:endParaRPr lang="en-US" altLang="zh-TW" dirty="0" smtClean="0"/>
          </a:p>
          <a:p>
            <a:r>
              <a:rPr lang="en-US" altLang="zh-TW" dirty="0" smtClean="0"/>
              <a:t>0.Global efficiency     ok  P.3 </a:t>
            </a:r>
          </a:p>
          <a:p>
            <a:r>
              <a:rPr lang="en-US" altLang="zh-TW" dirty="0" smtClean="0"/>
              <a:t>1.Herding (crowding) ok</a:t>
            </a:r>
            <a:r>
              <a:rPr lang="zh-TW" altLang="en-US" dirty="0" smtClean="0"/>
              <a:t>  </a:t>
            </a:r>
            <a:r>
              <a:rPr lang="en-US" altLang="zh-TW" dirty="0" smtClean="0"/>
              <a:t>P.4</a:t>
            </a:r>
          </a:p>
          <a:p>
            <a:r>
              <a:rPr lang="en-US" altLang="zh-TW" dirty="0" smtClean="0"/>
              <a:t>2.Coin toss limit     </a:t>
            </a:r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臨界點 </a:t>
            </a:r>
            <a:endParaRPr lang="en-US" altLang="zh-TW" dirty="0" smtClean="0"/>
          </a:p>
          <a:p>
            <a:r>
              <a:rPr lang="en-US" altLang="zh-TW" dirty="0" smtClean="0"/>
              <a:t>4.frozen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861094" y="6192343"/>
            <a:ext cx="396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Q : why is there a critical point P.4,P6,P7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1856118" y="6019158"/>
            <a:ext cx="766312" cy="2608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1285336" y="6342323"/>
            <a:ext cx="1489494" cy="901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1112808" y="6569491"/>
            <a:ext cx="1449237" cy="959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5115464" y="1212329"/>
            <a:ext cx="690113" cy="39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3024996" y="3135453"/>
            <a:ext cx="690113" cy="39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2429773" y="3969339"/>
            <a:ext cx="690113" cy="39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60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Global efficiency </a:t>
            </a:r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0" y="1325563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r>
              <a:rPr lang="zh-TW" altLang="en-US" dirty="0" smtClean="0"/>
              <a:t>極端情況 </a:t>
            </a:r>
            <a:endParaRPr lang="en-US" altLang="zh-TW" dirty="0" smtClean="0"/>
          </a:p>
          <a:p>
            <a:r>
              <a:rPr lang="en-US" dirty="0" smtClean="0"/>
              <a:t>Set     </a:t>
            </a:r>
            <a:r>
              <a:rPr lang="en-US" i="1" dirty="0" smtClean="0"/>
              <a:t>N</a:t>
            </a:r>
            <a:r>
              <a:rPr lang="en-US" dirty="0" smtClean="0"/>
              <a:t> =101</a:t>
            </a:r>
            <a:endParaRPr lang="en-US" dirty="0"/>
          </a:p>
        </p:txBody>
      </p:sp>
      <p:sp>
        <p:nvSpPr>
          <p:cNvPr id="5" name="橢圓 4"/>
          <p:cNvSpPr/>
          <p:nvPr/>
        </p:nvSpPr>
        <p:spPr>
          <a:xfrm>
            <a:off x="1689394" y="3868051"/>
            <a:ext cx="1717482" cy="1685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056719"/>
              </p:ext>
            </p:extLst>
          </p:nvPr>
        </p:nvGraphicFramePr>
        <p:xfrm>
          <a:off x="2225848" y="4463108"/>
          <a:ext cx="644574" cy="644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" name="Equation" r:id="rId3" imgW="177480" imgH="177480" progId="Equation.DSMT4">
                  <p:embed/>
                </p:oleObj>
              </mc:Choice>
              <mc:Fallback>
                <p:oleObj name="Equation" r:id="rId3" imgW="1774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25848" y="4463108"/>
                        <a:ext cx="644574" cy="6445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橢圓 6"/>
          <p:cNvSpPr/>
          <p:nvPr/>
        </p:nvSpPr>
        <p:spPr>
          <a:xfrm>
            <a:off x="156117" y="2239359"/>
            <a:ext cx="1717482" cy="1685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橢圓 7"/>
          <p:cNvSpPr/>
          <p:nvPr/>
        </p:nvSpPr>
        <p:spPr>
          <a:xfrm>
            <a:off x="3406876" y="2182374"/>
            <a:ext cx="1717482" cy="1685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>
            <p:extLst/>
          </p:nvPr>
        </p:nvGraphicFramePr>
        <p:xfrm>
          <a:off x="577850" y="2703513"/>
          <a:ext cx="87471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" name="Equation" r:id="rId5" imgW="241200" imgH="177480" progId="Equation.DSMT4">
                  <p:embed/>
                </p:oleObj>
              </mc:Choice>
              <mc:Fallback>
                <p:oleObj name="Equation" r:id="rId5" imgW="2412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7850" y="2703513"/>
                        <a:ext cx="874713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>
            <p:extLst/>
          </p:nvPr>
        </p:nvGraphicFramePr>
        <p:xfrm>
          <a:off x="577850" y="3556736"/>
          <a:ext cx="105886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" name="Equation" r:id="rId7" imgW="291960" imgH="203040" progId="Equation.DSMT4">
                  <p:embed/>
                </p:oleObj>
              </mc:Choice>
              <mc:Fallback>
                <p:oleObj name="Equation" r:id="rId7" imgW="291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7850" y="3556736"/>
                        <a:ext cx="1058863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>
            <p:extLst/>
          </p:nvPr>
        </p:nvGraphicFramePr>
        <p:xfrm>
          <a:off x="3733800" y="3594100"/>
          <a:ext cx="105886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" name="Equation" r:id="rId9" imgW="291960" imgH="177480" progId="Equation.DSMT4">
                  <p:embed/>
                </p:oleObj>
              </mc:Choice>
              <mc:Fallback>
                <p:oleObj name="Equation" r:id="rId9" imgW="2919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33800" y="3594100"/>
                        <a:ext cx="1058863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/>
          <p:cNvGraphicFramePr>
            <a:graphicFrameLocks noChangeAspect="1"/>
          </p:cNvGraphicFramePr>
          <p:nvPr>
            <p:extLst/>
          </p:nvPr>
        </p:nvGraphicFramePr>
        <p:xfrm>
          <a:off x="4032250" y="2703513"/>
          <a:ext cx="46037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" name="Equation" r:id="rId11" imgW="126720" imgH="177480" progId="Equation.DSMT4">
                  <p:embed/>
                </p:oleObj>
              </mc:Choice>
              <mc:Fallback>
                <p:oleObj name="Equation" r:id="rId11" imgW="126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32250" y="2703513"/>
                        <a:ext cx="460375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0" y="5922028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minority mechanism, no one get “win” </a:t>
            </a:r>
          </a:p>
          <a:p>
            <a:r>
              <a:rPr lang="zh-TW" altLang="en-US" dirty="0" smtClean="0"/>
              <a:t>將整個賽局視為一個社會情況，實際作為上 沒有人得分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4" name="圖片 13" descr="畫面剪輯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53" y="-95416"/>
            <a:ext cx="3647608" cy="3219737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5749732" y="2631089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較大的漲落，意即</a:t>
            </a:r>
            <a:r>
              <a:rPr lang="zh-TW" altLang="en-US" b="1" dirty="0" smtClean="0"/>
              <a:t>當局得分的人數較少</a:t>
            </a:r>
            <a:r>
              <a:rPr lang="zh-TW" altLang="en-US" dirty="0" smtClean="0"/>
              <a:t>，將此視為系統效率較低</a:t>
            </a:r>
            <a:endParaRPr 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749732" y="3631278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反過來說</a:t>
            </a:r>
            <a:endParaRPr lang="en-US" altLang="zh-TW" dirty="0" smtClean="0"/>
          </a:p>
          <a:p>
            <a:r>
              <a:rPr lang="zh-TW" altLang="en-US" dirty="0" smtClean="0"/>
              <a:t>較小的漲落，意即</a:t>
            </a:r>
            <a:r>
              <a:rPr lang="zh-TW" altLang="en-US" b="1" dirty="0" smtClean="0"/>
              <a:t>當局得分的人數較多</a:t>
            </a:r>
            <a:r>
              <a:rPr lang="zh-TW" altLang="en-US" dirty="0" smtClean="0"/>
              <a:t>，將此視為系統效率較高</a:t>
            </a:r>
            <a:endParaRPr lang="en-US" altLang="zh-TW" dirty="0" smtClean="0"/>
          </a:p>
        </p:txBody>
      </p:sp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439008"/>
              </p:ext>
            </p:extLst>
          </p:nvPr>
        </p:nvGraphicFramePr>
        <p:xfrm>
          <a:off x="4184664" y="-107651"/>
          <a:ext cx="874713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7" name="Equation" r:id="rId14" imgW="241200" imgH="419040" progId="Equation.DSMT4">
                  <p:embed/>
                </p:oleObj>
              </mc:Choice>
              <mc:Fallback>
                <p:oleObj name="Equation" r:id="rId14" imgW="2412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184664" y="-107651"/>
                        <a:ext cx="874713" cy="1519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5749732" y="4776653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結論</a:t>
            </a:r>
            <a:endParaRPr lang="en-US" altLang="zh-TW" dirty="0" smtClean="0"/>
          </a:p>
        </p:txBody>
      </p:sp>
      <p:graphicFrame>
        <p:nvGraphicFramePr>
          <p:cNvPr id="20" name="物件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513573"/>
              </p:ext>
            </p:extLst>
          </p:nvPr>
        </p:nvGraphicFramePr>
        <p:xfrm>
          <a:off x="5749732" y="5274412"/>
          <a:ext cx="6227762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" name="Equation" r:id="rId16" imgW="2222280" imgH="419040" progId="Equation.DSMT4">
                  <p:embed/>
                </p:oleObj>
              </mc:Choice>
              <mc:Fallback>
                <p:oleObj name="Equation" r:id="rId16" imgW="22222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749732" y="5274412"/>
                        <a:ext cx="6227762" cy="1174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3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0" y="-324341"/>
            <a:ext cx="10515600" cy="1325563"/>
          </a:xfrm>
        </p:spPr>
        <p:txBody>
          <a:bodyPr/>
          <a:lstStyle/>
          <a:p>
            <a:r>
              <a:rPr lang="en-US" dirty="0" smtClean="0"/>
              <a:t>Phase diagram</a:t>
            </a:r>
            <a:endParaRPr 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1224"/>
            <a:ext cx="4839119" cy="4275190"/>
          </a:xfrm>
          <a:prstGeom prst="rect">
            <a:avLst/>
          </a:prstGeom>
        </p:spPr>
      </p:pic>
      <p:graphicFrame>
        <p:nvGraphicFramePr>
          <p:cNvPr id="7" name="物件 6"/>
          <p:cNvGraphicFramePr>
            <a:graphicFrameLocks noChangeAspect="1"/>
          </p:cNvGraphicFramePr>
          <p:nvPr>
            <p:extLst/>
          </p:nvPr>
        </p:nvGraphicFramePr>
        <p:xfrm>
          <a:off x="2220899" y="4990577"/>
          <a:ext cx="664506" cy="624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4" imgW="419040" imgH="393480" progId="Equation.DSMT4">
                  <p:embed/>
                </p:oleObj>
              </mc:Choice>
              <mc:Fallback>
                <p:oleObj name="Equation" r:id="rId4" imgW="4190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0899" y="4990577"/>
                        <a:ext cx="664506" cy="6242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78157" y="5460816"/>
            <a:ext cx="4850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fix </a:t>
            </a:r>
            <a:r>
              <a:rPr lang="en-US" i="1" dirty="0" smtClean="0"/>
              <a:t>N</a:t>
            </a:r>
          </a:p>
          <a:p>
            <a:r>
              <a:rPr lang="zh-TW" altLang="en-US" dirty="0" smtClean="0"/>
              <a:t>當</a:t>
            </a:r>
            <a:r>
              <a:rPr lang="en-US" altLang="zh-TW" dirty="0" smtClean="0"/>
              <a:t>P</a:t>
            </a:r>
            <a:r>
              <a:rPr lang="zh-TW" altLang="en-US" dirty="0" smtClean="0"/>
              <a:t>增加時，</a:t>
            </a:r>
            <a:r>
              <a:rPr lang="en-US" altLang="zh-TW" dirty="0" smtClean="0"/>
              <a:t>agent</a:t>
            </a:r>
            <a:r>
              <a:rPr lang="zh-TW" altLang="en-US" dirty="0" smtClean="0"/>
              <a:t>分析能力增加</a:t>
            </a:r>
            <a:r>
              <a:rPr lang="zh-TW" altLang="en-US" dirty="0"/>
              <a:t>，</a:t>
            </a:r>
            <a:r>
              <a:rPr lang="zh-TW" altLang="en-US" dirty="0" smtClean="0"/>
              <a:t>使得漲落變小，社會系統效率變好，使漲落量值小於</a:t>
            </a:r>
            <a:r>
              <a:rPr lang="en-US" altLang="zh-TW" dirty="0" smtClean="0"/>
              <a:t>random</a:t>
            </a:r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446643" y="46497"/>
            <a:ext cx="48502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fix </a:t>
            </a:r>
            <a:r>
              <a:rPr lang="en-US" i="1" dirty="0" smtClean="0"/>
              <a:t>N  P&lt;&lt;N</a:t>
            </a:r>
          </a:p>
          <a:p>
            <a:r>
              <a:rPr lang="en-US" dirty="0" smtClean="0"/>
              <a:t>P</a:t>
            </a:r>
            <a:r>
              <a:rPr lang="zh-TW" altLang="en-US" dirty="0" smtClean="0"/>
              <a:t>較小時，</a:t>
            </a:r>
            <a:r>
              <a:rPr lang="en-US" altLang="zh-TW" dirty="0" smtClean="0"/>
              <a:t>agent</a:t>
            </a:r>
            <a:r>
              <a:rPr lang="zh-TW" altLang="en-US" dirty="0" smtClean="0"/>
              <a:t>分析能力較差，具體展現為</a:t>
            </a:r>
            <a:endParaRPr lang="en-US" dirty="0" smtClean="0"/>
          </a:p>
          <a:p>
            <a:r>
              <a:rPr lang="en-US" dirty="0" smtClean="0"/>
              <a:t>P&lt;&lt;N</a:t>
            </a:r>
            <a:r>
              <a:rPr lang="zh-TW" altLang="en-US" dirty="0" smtClean="0"/>
              <a:t>時，即經濟情況總數較少，此時從策略空間</a:t>
            </a:r>
            <a:r>
              <a:rPr lang="en-US" altLang="zh-TW" dirty="0" smtClean="0"/>
              <a:t>(</a:t>
            </a:r>
            <a:r>
              <a:rPr lang="zh-TW" altLang="en-US" dirty="0" smtClean="0"/>
              <a:t>個數為</a:t>
            </a:r>
            <a:r>
              <a:rPr lang="en-US" altLang="zh-TW" dirty="0" smtClean="0"/>
              <a:t>2</a:t>
            </a:r>
            <a:r>
              <a:rPr lang="en-US" altLang="zh-TW" baseline="30000" dirty="0" smtClean="0"/>
              <a:t>P</a:t>
            </a:r>
            <a:r>
              <a:rPr lang="en-US" altLang="zh-TW" dirty="0" smtClean="0"/>
              <a:t>)</a:t>
            </a:r>
            <a:r>
              <a:rPr lang="zh-TW" altLang="en-US" dirty="0" smtClean="0"/>
              <a:t>張策略表中挑出</a:t>
            </a:r>
            <a:r>
              <a:rPr lang="en-US" altLang="zh-TW" i="1" dirty="0" smtClean="0"/>
              <a:t>N*S</a:t>
            </a:r>
            <a:r>
              <a:rPr lang="zh-TW" altLang="en-US" dirty="0" smtClean="0"/>
              <a:t>張策略表，此時容易挑到重複的策略表，選擇時經常發生撞車現象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例如這一輪買得贏了，因策略表相同倍加到分，導致下一回合都採取相同的動作，因此造成漲落常常大起大落，也被稱為羊群效應</a:t>
            </a:r>
            <a:endParaRPr lang="en-US" altLang="zh-TW" dirty="0" smtClean="0"/>
          </a:p>
          <a:p>
            <a:r>
              <a:rPr lang="en-US" altLang="zh-TW" dirty="0" smtClean="0"/>
              <a:t>Key word </a:t>
            </a:r>
          </a:p>
          <a:p>
            <a:r>
              <a:rPr lang="en-US" altLang="zh-TW" dirty="0" smtClean="0"/>
              <a:t> (herding effect/crowd effect/</a:t>
            </a:r>
            <a:r>
              <a:rPr lang="zh-TW" altLang="en-US" dirty="0" smtClean="0"/>
              <a:t>策略空間擁擠</a:t>
            </a:r>
            <a:r>
              <a:rPr lang="en-US" altLang="zh-TW" dirty="0" smtClean="0"/>
              <a:t>)</a:t>
            </a:r>
            <a:endParaRPr lang="en-US" i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446643" y="3156438"/>
            <a:ext cx="4850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fix </a:t>
            </a:r>
            <a:r>
              <a:rPr lang="en-US" i="1" dirty="0" smtClean="0"/>
              <a:t>N  P&gt;&gt;N</a:t>
            </a:r>
          </a:p>
          <a:p>
            <a:r>
              <a:rPr lang="en-US" dirty="0" smtClean="0"/>
              <a:t>P</a:t>
            </a:r>
            <a:r>
              <a:rPr lang="zh-TW" altLang="en-US" dirty="0" smtClean="0"/>
              <a:t>較大時，</a:t>
            </a:r>
            <a:r>
              <a:rPr lang="en-US" altLang="zh-TW" dirty="0" smtClean="0"/>
              <a:t>agent</a:t>
            </a:r>
            <a:r>
              <a:rPr lang="zh-TW" altLang="en-US" dirty="0" smtClean="0"/>
              <a:t>分析能力較好，然而</a:t>
            </a:r>
            <a:endParaRPr lang="en-US" dirty="0" smtClean="0"/>
          </a:p>
          <a:p>
            <a:r>
              <a:rPr lang="en-US" dirty="0" smtClean="0"/>
              <a:t>P</a:t>
            </a:r>
            <a:r>
              <a:rPr lang="en-US" altLang="zh-TW" dirty="0" smtClean="0"/>
              <a:t>&gt;&gt;</a:t>
            </a:r>
            <a:r>
              <a:rPr lang="en-US" dirty="0" smtClean="0"/>
              <a:t>N</a:t>
            </a:r>
            <a:r>
              <a:rPr lang="zh-TW" altLang="en-US" dirty="0" smtClean="0"/>
              <a:t>時，經濟情況總數非常多，此時從策略空間</a:t>
            </a:r>
            <a:r>
              <a:rPr lang="en-US" altLang="zh-TW" dirty="0" smtClean="0"/>
              <a:t>(</a:t>
            </a:r>
            <a:r>
              <a:rPr lang="zh-TW" altLang="en-US" dirty="0" smtClean="0"/>
              <a:t>個數為</a:t>
            </a:r>
            <a:r>
              <a:rPr lang="en-US" altLang="zh-TW" dirty="0" smtClean="0"/>
              <a:t>2</a:t>
            </a:r>
            <a:r>
              <a:rPr lang="en-US" altLang="zh-TW" baseline="30000" dirty="0" smtClean="0"/>
              <a:t>P</a:t>
            </a:r>
            <a:r>
              <a:rPr lang="en-US" altLang="zh-TW" dirty="0" smtClean="0"/>
              <a:t>)</a:t>
            </a:r>
            <a:r>
              <a:rPr lang="zh-TW" altLang="en-US" dirty="0" smtClean="0"/>
              <a:t>張策略表中挑出</a:t>
            </a:r>
            <a:r>
              <a:rPr lang="en-US" altLang="zh-TW" i="1" dirty="0" smtClean="0"/>
              <a:t>N*S</a:t>
            </a:r>
            <a:r>
              <a:rPr lang="zh-TW" altLang="en-US" dirty="0" smtClean="0"/>
              <a:t>張策略表，此時幾乎不會挑到同樣的策略表，策略表之間彼此完全沒有關聯性，因此玩家在選擇買賣時看起來幾乎是隨機的，達到擲硬幣極限</a:t>
            </a:r>
            <a:endParaRPr lang="en-US" altLang="zh-TW" dirty="0" smtClean="0"/>
          </a:p>
          <a:p>
            <a:r>
              <a:rPr lang="en-US" altLang="zh-TW" dirty="0" smtClean="0"/>
              <a:t>Key word  (coin-toss-limit/</a:t>
            </a:r>
            <a:r>
              <a:rPr lang="zh-TW" altLang="en-US" dirty="0" smtClean="0"/>
              <a:t>策略空間稀疏</a:t>
            </a:r>
            <a:r>
              <a:rPr lang="en-US" altLang="zh-TW" dirty="0" smtClean="0"/>
              <a:t>)</a:t>
            </a:r>
            <a:endParaRPr lang="en-US" i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518612" y="5452495"/>
            <a:ext cx="4850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fix </a:t>
            </a:r>
            <a:r>
              <a:rPr lang="en-US" i="1" dirty="0" smtClean="0"/>
              <a:t>N</a:t>
            </a:r>
          </a:p>
          <a:p>
            <a:r>
              <a:rPr lang="zh-TW" altLang="en-US" dirty="0" smtClean="0"/>
              <a:t>在過了臨界點之後，</a:t>
            </a:r>
            <a:r>
              <a:rPr lang="en-US" altLang="zh-TW" dirty="0" smtClean="0"/>
              <a:t>agent</a:t>
            </a:r>
            <a:r>
              <a:rPr lang="zh-TW" altLang="en-US" dirty="0" smtClean="0"/>
              <a:t>分析能力變得太好</a:t>
            </a:r>
            <a:endParaRPr lang="en-US" altLang="zh-TW" dirty="0" smtClean="0"/>
          </a:p>
          <a:p>
            <a:r>
              <a:rPr lang="zh-TW" altLang="en-US" dirty="0" smtClean="0"/>
              <a:t>聰明反被聰明誤，使得猜錯的機會增加，也使漲落增加</a:t>
            </a:r>
            <a:endParaRPr lang="en-US" dirty="0"/>
          </a:p>
        </p:txBody>
      </p:sp>
      <p:sp>
        <p:nvSpPr>
          <p:cNvPr id="2" name="橢圓 1"/>
          <p:cNvSpPr/>
          <p:nvPr/>
        </p:nvSpPr>
        <p:spPr>
          <a:xfrm>
            <a:off x="4519246" y="-324341"/>
            <a:ext cx="6066692" cy="34807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0515600" y="606669"/>
            <a:ext cx="1591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討論</a:t>
            </a:r>
            <a:endParaRPr lang="en-US" altLang="zh-TW" dirty="0" smtClean="0"/>
          </a:p>
          <a:p>
            <a:r>
              <a:rPr lang="zh-TW" altLang="en-US" dirty="0" smtClean="0"/>
              <a:t>我覺得這部分物理概念蠻完整的，可以放入論文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0571258" y="2461091"/>
            <a:ext cx="15914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討論</a:t>
            </a:r>
            <a:endParaRPr lang="en-US" altLang="zh-TW" dirty="0" smtClean="0"/>
          </a:p>
          <a:p>
            <a:r>
              <a:rPr lang="zh-TW" altLang="en-US" dirty="0" smtClean="0"/>
              <a:t>我覺得這部分物理概念還可，不過缺少一點說服力，希望補足一些數學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可從</a:t>
            </a:r>
            <a:r>
              <a:rPr lang="en-US" altLang="zh-TW" dirty="0" smtClean="0"/>
              <a:t>reduced set of strategy space)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0368908" y="5236840"/>
            <a:ext cx="1591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討論</a:t>
            </a:r>
            <a:endParaRPr lang="en-US" altLang="zh-TW" dirty="0" smtClean="0"/>
          </a:p>
          <a:p>
            <a:r>
              <a:rPr lang="zh-TW" altLang="en-US" dirty="0" smtClean="0"/>
              <a:t>物理概念太模糊</a:t>
            </a:r>
            <a:endParaRPr lang="en-US" altLang="zh-TW" dirty="0" smtClean="0"/>
          </a:p>
          <a:p>
            <a:r>
              <a:rPr lang="zh-TW" altLang="en-US" dirty="0" smtClean="0"/>
              <a:t>希望從</a:t>
            </a:r>
            <a:r>
              <a:rPr lang="en-US" altLang="zh-TW" dirty="0" smtClean="0"/>
              <a:t>why there is a critical point</a:t>
            </a:r>
            <a:r>
              <a:rPr lang="zh-TW" altLang="en-US" dirty="0" smtClean="0"/>
              <a:t>的數學中得到完整的看法</a:t>
            </a:r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4592514" y="2917139"/>
            <a:ext cx="6066692" cy="26976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258057" y="5072355"/>
            <a:ext cx="10582857" cy="19681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9055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27164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Reduced set of strategy space 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48" y="1053918"/>
            <a:ext cx="4036810" cy="4255727"/>
          </a:xfrm>
        </p:spPr>
      </p:pic>
      <p:sp>
        <p:nvSpPr>
          <p:cNvPr id="3" name="向右箭號 2"/>
          <p:cNvSpPr/>
          <p:nvPr/>
        </p:nvSpPr>
        <p:spPr>
          <a:xfrm>
            <a:off x="4261449" y="2708694"/>
            <a:ext cx="1233577" cy="500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984740" y="3226279"/>
            <a:ext cx="741871" cy="2846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026" y="741708"/>
            <a:ext cx="4107536" cy="2796782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353" y="3510951"/>
            <a:ext cx="4160881" cy="3314987"/>
          </a:xfrm>
          <a:prstGeom prst="rect">
            <a:avLst/>
          </a:prstGeom>
        </p:spPr>
      </p:pic>
      <p:sp>
        <p:nvSpPr>
          <p:cNvPr id="10" name="橢圓 9"/>
          <p:cNvSpPr/>
          <p:nvPr/>
        </p:nvSpPr>
        <p:spPr>
          <a:xfrm>
            <a:off x="5400136" y="4433977"/>
            <a:ext cx="4666890" cy="17856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9929004" y="4106174"/>
            <a:ext cx="2027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如何理解</a:t>
            </a:r>
            <a:endParaRPr lang="en-US" altLang="zh-TW" dirty="0" smtClean="0"/>
          </a:p>
          <a:p>
            <a:r>
              <a:rPr lang="en-US" altLang="zh-TW" dirty="0" smtClean="0"/>
              <a:t>Uncorrelated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steategy</a:t>
            </a:r>
            <a:r>
              <a:rPr lang="zh-TW" altLang="en-US" dirty="0" smtClean="0"/>
              <a:t>總共有</a:t>
            </a:r>
            <a:endParaRPr lang="zh-TW" altLang="en-US" dirty="0"/>
          </a:p>
        </p:txBody>
      </p:sp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710197"/>
              </p:ext>
            </p:extLst>
          </p:nvPr>
        </p:nvGraphicFramePr>
        <p:xfrm>
          <a:off x="9715500" y="5054600"/>
          <a:ext cx="245586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6" imgW="876240" imgH="215640" progId="Equation.DSMT4">
                  <p:embed/>
                </p:oleObj>
              </mc:Choice>
              <mc:Fallback>
                <p:oleObj name="Equation" r:id="rId6" imgW="8762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715500" y="5054600"/>
                        <a:ext cx="2455863" cy="60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9327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6" y="135650"/>
            <a:ext cx="4896213" cy="1059851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6" y="1195501"/>
            <a:ext cx="3391194" cy="474767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454336" y="1055023"/>
            <a:ext cx="3398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老師，</a:t>
            </a:r>
            <a:r>
              <a:rPr lang="en-US" altLang="zh-TW" dirty="0" smtClean="0">
                <a:solidFill>
                  <a:srgbClr val="FF0000"/>
                </a:solidFill>
              </a:rPr>
              <a:t>solve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a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system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of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P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linear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equations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of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N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variables</a:t>
            </a:r>
            <a:r>
              <a:rPr lang="zh-TW" altLang="en-US" dirty="0" smtClean="0">
                <a:solidFill>
                  <a:srgbClr val="FF0000"/>
                </a:solidFill>
              </a:rPr>
              <a:t>這裡看不太懂</a:t>
            </a:r>
            <a:r>
              <a:rPr lang="en-US" altLang="zh-TW" dirty="0" smtClean="0">
                <a:solidFill>
                  <a:srgbClr val="FF0000"/>
                </a:solidFill>
              </a:rPr>
              <a:t>?</a:t>
            </a:r>
          </a:p>
          <a:p>
            <a:endParaRPr lang="zh-TW" altLang="en-US" dirty="0"/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973192"/>
              </p:ext>
            </p:extLst>
          </p:nvPr>
        </p:nvGraphicFramePr>
        <p:xfrm>
          <a:off x="3454336" y="2255352"/>
          <a:ext cx="7935912" cy="353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5" imgW="5143320" imgH="2286000" progId="Equation.DSMT4">
                  <p:embed/>
                </p:oleObj>
              </mc:Choice>
              <mc:Fallback>
                <p:oleObj name="Equation" r:id="rId5" imgW="5143320" imgH="2286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54336" y="2255352"/>
                        <a:ext cx="7935912" cy="353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向下箭號 2"/>
          <p:cNvSpPr/>
          <p:nvPr/>
        </p:nvSpPr>
        <p:spPr>
          <a:xfrm>
            <a:off x="4923692" y="5785952"/>
            <a:ext cx="465993" cy="107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487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31868"/>
              </p:ext>
            </p:extLst>
          </p:nvPr>
        </p:nvGraphicFramePr>
        <p:xfrm>
          <a:off x="70462" y="108805"/>
          <a:ext cx="6173787" cy="4905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3" imgW="4000320" imgH="3174840" progId="Equation.DSMT4">
                  <p:embed/>
                </p:oleObj>
              </mc:Choice>
              <mc:Fallback>
                <p:oleObj name="Equation" r:id="rId3" imgW="4000320" imgH="3174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462" y="108805"/>
                        <a:ext cx="6173787" cy="4905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7961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Wealth m=3 </a:t>
            </a:r>
            <a:r>
              <a:rPr lang="en-US" altLang="zh-TW" dirty="0"/>
              <a:t>realization 1000 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4" y="1454846"/>
            <a:ext cx="3977756" cy="2577368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936" y="1325563"/>
            <a:ext cx="4086736" cy="2784429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386" y="1369749"/>
            <a:ext cx="4206614" cy="302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24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Wealth m=4 realization 1000 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20" y="1418499"/>
            <a:ext cx="3937130" cy="2674277"/>
          </a:xfr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650" y="1392352"/>
            <a:ext cx="3953047" cy="2626521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171" y="1413193"/>
            <a:ext cx="3990192" cy="267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66779"/>
      </p:ext>
    </p:extLst>
  </p:cSld>
  <p:clrMapOvr>
    <a:masterClrMapping/>
  </p:clrMapOvr>
</p:sld>
</file>

<file path=ppt/theme/theme1.xml><?xml version="1.0" encoding="utf-8"?>
<a:theme xmlns:a="http://schemas.openxmlformats.org/drawingml/2006/main" name="Meeting PTT created 071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eting專用 0718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eting PTT created 0718" id="{1C4C86E7-D98E-46DC-A5EA-F89BA74F1A3D}" vid="{D24E769A-939E-46DF-9506-F79FB12E33CF}"/>
    </a:ext>
  </a:extLst>
</a:theme>
</file>

<file path=ppt/theme/theme2.xml><?xml version="1.0" encoding="utf-8"?>
<a:theme xmlns:a="http://schemas.openxmlformats.org/drawingml/2006/main" name="meeting專用母片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eeting專用 0718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eting PTT 專用母片" id="{8215295E-4C67-4EDD-920C-C2B765528743}" vid="{452191B6-6CC1-4380-ACD6-04DD60FD2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Meeting PTT created 0718</Template>
  <TotalTime>717</TotalTime>
  <Words>1131</Words>
  <Application>Microsoft Office PowerPoint</Application>
  <PresentationFormat>寬螢幕</PresentationFormat>
  <Paragraphs>154</Paragraphs>
  <Slides>18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標楷體</vt:lpstr>
      <vt:lpstr>Arial</vt:lpstr>
      <vt:lpstr>Times New Roman</vt:lpstr>
      <vt:lpstr>Wingdings</vt:lpstr>
      <vt:lpstr>Meeting PTT created 0718</vt:lpstr>
      <vt:lpstr>meeting專用母片</vt:lpstr>
      <vt:lpstr>Equation</vt:lpstr>
      <vt:lpstr>MathType 6.0 Equation</vt:lpstr>
      <vt:lpstr>QA &amp; 近況 </vt:lpstr>
      <vt:lpstr>PowerPoint 簡報</vt:lpstr>
      <vt:lpstr>Global efficiency </vt:lpstr>
      <vt:lpstr>Phase diagram</vt:lpstr>
      <vt:lpstr>Reduced set of strategy space </vt:lpstr>
      <vt:lpstr>PowerPoint 簡報</vt:lpstr>
      <vt:lpstr>PowerPoint 簡報</vt:lpstr>
      <vt:lpstr>Wealth m=3 realization 1000 </vt:lpstr>
      <vt:lpstr>Wealth m=4 realization 1000 </vt:lpstr>
      <vt:lpstr>PowerPoint 簡報</vt:lpstr>
      <vt:lpstr>PowerPoint 簡報</vt:lpstr>
      <vt:lpstr>Open system  Close system</vt:lpstr>
      <vt:lpstr>Close system The background 股市市值蒸發及膨漲</vt:lpstr>
      <vt:lpstr>Open system The background for all time t </vt:lpstr>
      <vt:lpstr>Analysis of open system</vt:lpstr>
      <vt:lpstr>Analysis of open system</vt:lpstr>
      <vt:lpstr>Analysis of open system</vt:lpstr>
      <vt:lpstr>$2 &amp; MG in MG-open system n1=1,n2=1,n3=99,m=2,s=2,T=399 1000 realization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</dc:title>
  <dc:creator>Jack</dc:creator>
  <cp:lastModifiedBy>Jack</cp:lastModifiedBy>
  <cp:revision>45</cp:revision>
  <dcterms:created xsi:type="dcterms:W3CDTF">2017-06-13T13:17:38Z</dcterms:created>
  <dcterms:modified xsi:type="dcterms:W3CDTF">2017-06-27T15:00:05Z</dcterms:modified>
</cp:coreProperties>
</file>