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20" r:id="rId4"/>
    <p:sldId id="322" r:id="rId5"/>
    <p:sldId id="338" r:id="rId6"/>
    <p:sldId id="348" r:id="rId7"/>
    <p:sldId id="349" r:id="rId8"/>
    <p:sldId id="350" r:id="rId9"/>
    <p:sldId id="339" r:id="rId10"/>
    <p:sldId id="351" r:id="rId11"/>
    <p:sldId id="340" r:id="rId12"/>
    <p:sldId id="341" r:id="rId13"/>
    <p:sldId id="342" r:id="rId14"/>
    <p:sldId id="352" r:id="rId15"/>
    <p:sldId id="353" r:id="rId16"/>
    <p:sldId id="354" r:id="rId17"/>
    <p:sldId id="355" r:id="rId18"/>
    <p:sldId id="343" r:id="rId19"/>
    <p:sldId id="344" r:id="rId20"/>
    <p:sldId id="356" r:id="rId21"/>
    <p:sldId id="357" r:id="rId22"/>
    <p:sldId id="345" r:id="rId23"/>
    <p:sldId id="346" r:id="rId24"/>
    <p:sldId id="347" r:id="rId25"/>
    <p:sldId id="358" r:id="rId26"/>
    <p:sldId id="359" r:id="rId27"/>
  </p:sldIdLst>
  <p:sldSz cx="12192000" cy="6858000"/>
  <p:notesSz cx="6788150" cy="9923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900"/>
    <a:srgbClr val="003360"/>
    <a:srgbClr val="B69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698" autoAdjust="0"/>
  </p:normalViewPr>
  <p:slideViewPr>
    <p:cSldViewPr snapToGrid="0" snapToObjects="1">
      <p:cViewPr varScale="1">
        <p:scale>
          <a:sx n="93" d="100"/>
          <a:sy n="93" d="100"/>
        </p:scale>
        <p:origin x="1206" y="174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11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1532" cy="49789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048" y="1"/>
            <a:ext cx="2941532" cy="49789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39E51E-F35B-42D6-8862-26B5CCE51B70}" type="datetimeFigureOut">
              <a:rPr lang="en-US" smtClean="0"/>
              <a:t>2020-10-20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048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F24A0D-829D-4417-86AA-3196D6D07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24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1532" cy="497896"/>
          </a:xfrm>
          <a:prstGeom prst="rect">
            <a:avLst/>
          </a:prstGeom>
        </p:spPr>
        <p:txBody>
          <a:bodyPr vert="horz" lIns="93177" tIns="46589" rIns="93177" bIns="46589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2" cy="497896"/>
          </a:xfrm>
          <a:prstGeom prst="rect">
            <a:avLst/>
          </a:prstGeom>
        </p:spPr>
        <p:txBody>
          <a:bodyPr vert="horz" lIns="93177" tIns="46589" rIns="93177" bIns="46589"/>
          <a:lstStyle>
            <a:lvl1pPr algn="r">
              <a:defRPr sz="1200"/>
            </a:lvl1pPr>
          </a:lstStyle>
          <a:p>
            <a:pPr lvl="0">
              <a:defRPr/>
            </a:pPr>
            <a:fld id="{C60C9890-6B06-4C9B-8306-ACB5A6150C45}" type="datetime1">
              <a:rPr lang="en-US"/>
              <a:pPr lvl="0">
                <a:defRPr/>
              </a:pPr>
              <a:t>2020-10-20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7"/>
            <a:ext cx="5430520" cy="3907365"/>
          </a:xfrm>
          <a:prstGeom prst="rect">
            <a:avLst/>
          </a:prstGeom>
        </p:spPr>
        <p:txBody>
          <a:bodyPr vert="horz" lIns="93177" tIns="46589" rIns="93177" bIns="46589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2" cy="497895"/>
          </a:xfrm>
          <a:prstGeom prst="rect">
            <a:avLst/>
          </a:prstGeom>
        </p:spPr>
        <p:txBody>
          <a:bodyPr vert="horz" lIns="93177" tIns="46589" rIns="93177" bIns="46589" anchor="b"/>
          <a:lstStyle>
            <a:lvl1pPr algn="r">
              <a:defRPr sz="1200"/>
            </a:lvl1pPr>
          </a:lstStyle>
          <a:p>
            <a:pPr lvl="0">
              <a:defRPr/>
            </a:pPr>
            <a:fld id="{92782755-DA25-414B-95A4-722A04A80912}" type="slidenum">
              <a:rPr lang="en-US"/>
              <a:pPr lvl="0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78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sng" baseline="0" dirty="0" smtClean="0"/>
              <a:t>Applications</a:t>
            </a:r>
          </a:p>
          <a:p>
            <a:endParaRPr lang="en-US" b="0" i="0" u="none" baseline="0" dirty="0" smtClean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="0" i="0" u="none" baseline="0" dirty="0" smtClean="0"/>
              <a:t>Deep Learning Applications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="0" i="0" u="none" baseline="0" dirty="0" smtClean="0"/>
              <a:t>Natural Language Processing</a:t>
            </a:r>
            <a:r>
              <a:rPr lang="en-US" b="0" i="0" u="none" baseline="0" dirty="0"/>
              <a:t> </a:t>
            </a:r>
            <a:r>
              <a:rPr lang="en-US" b="0" i="0" u="none" baseline="0" dirty="0" smtClean="0"/>
              <a:t>(provide both speed and accuracy improvements</a:t>
            </a:r>
          </a:p>
        </p:txBody>
      </p:sp>
    </p:spTree>
    <p:extLst>
      <p:ext uri="{BB962C8B-B14F-4D97-AF65-F5344CB8AC3E}">
        <p14:creationId xmlns:p14="http://schemas.microsoft.com/office/powerpoint/2010/main" val="319436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sng" baseline="0" dirty="0" smtClean="0"/>
              <a:t>Applications</a:t>
            </a:r>
          </a:p>
          <a:p>
            <a:endParaRPr lang="en-US" dirty="0" smtClean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 smtClean="0"/>
              <a:t>Neural</a:t>
            </a:r>
            <a:r>
              <a:rPr lang="en-US" baseline="0" dirty="0" smtClean="0"/>
              <a:t> Computing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aseline="0" dirty="0" smtClean="0"/>
              <a:t>Multivariate Classification tasks (Sigmoid &gt;&gt; binary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96415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Converges in polynomial</a:t>
            </a:r>
            <a:r>
              <a:rPr lang="en-US" baseline="0" dirty="0" smtClean="0"/>
              <a:t> form (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 &gt;&gt; converges exponentially)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Applications</a:t>
            </a:r>
          </a:p>
          <a:p>
            <a:endParaRPr lang="en-US" b="1" u="sng" baseline="0" dirty="0" smtClean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="0" u="none" baseline="0" dirty="0" smtClean="0"/>
              <a:t>Regression Computation Problems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="0" u="none" baseline="0" dirty="0" smtClean="0"/>
              <a:t>DL based test to speech systems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1451565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 smtClean="0"/>
              <a:t>Dead</a:t>
            </a:r>
            <a:r>
              <a:rPr lang="en-US" baseline="0" dirty="0" smtClean="0"/>
              <a:t> neurons during training causing the weight updates not to activate in future data points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aseline="0" dirty="0" smtClean="0"/>
              <a:t>To solve this, the leaky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was proposed.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significant result</a:t>
            </a:r>
            <a:r>
              <a:rPr lang="en-US" baseline="0" dirty="0" smtClean="0"/>
              <a:t> improvement except in sparsity and dispersion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7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PReLU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in large scale image recognition and these results from the </a:t>
            </a:r>
            <a:r>
              <a:rPr lang="en-US" baseline="0" dirty="0" err="1" smtClean="0"/>
              <a:t>PReLU</a:t>
            </a:r>
            <a:r>
              <a:rPr lang="en-US" baseline="0" dirty="0" smtClean="0"/>
              <a:t> was the first to surpass human-level performance on visual recognition challenge.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00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baseline="0" dirty="0" smtClean="0"/>
              <a:t> = threshold</a:t>
            </a:r>
          </a:p>
          <a:p>
            <a:r>
              <a:rPr lang="en-US" baseline="0" dirty="0" smtClean="0"/>
              <a:t>a = slope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SReLU</a:t>
            </a:r>
            <a:r>
              <a:rPr lang="en-US" baseline="0" dirty="0" smtClean="0"/>
              <a:t> was tested on some of the award-winning CNN architectures, Network architecture alongside </a:t>
            </a:r>
            <a:r>
              <a:rPr lang="en-US" baseline="0" dirty="0" err="1" smtClean="0"/>
              <a:t>GoogLeNet</a:t>
            </a:r>
            <a:r>
              <a:rPr lang="en-US" baseline="0" dirty="0" smtClean="0"/>
              <a:t>, image recognition tasks alongside CIFAR-10, ImageNet, MNIST standard datasets and it show improved results, compared to the other AFs.</a:t>
            </a:r>
          </a:p>
        </p:txBody>
      </p:sp>
    </p:spTree>
    <p:extLst>
      <p:ext uri="{BB962C8B-B14F-4D97-AF65-F5344CB8AC3E}">
        <p14:creationId xmlns:p14="http://schemas.microsoft.com/office/powerpoint/2010/main" val="1760103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Showed</a:t>
            </a:r>
            <a:r>
              <a:rPr lang="en-US" baseline="0" dirty="0" smtClean="0"/>
              <a:t> an improved performance with lesser epochs to convergence during training, using the </a:t>
            </a:r>
            <a:r>
              <a:rPr lang="en-US" baseline="0" dirty="0" err="1" smtClean="0"/>
              <a:t>Softplus</a:t>
            </a:r>
            <a:r>
              <a:rPr lang="en-US" baseline="0" dirty="0" smtClean="0"/>
              <a:t> function than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&amp; Sigmoid in statistical applications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Applications</a:t>
            </a:r>
          </a:p>
          <a:p>
            <a:endParaRPr lang="en-US" dirty="0" smtClean="0"/>
          </a:p>
          <a:p>
            <a:r>
              <a:rPr lang="en-US" dirty="0" smtClean="0"/>
              <a:t>Speech</a:t>
            </a:r>
            <a:r>
              <a:rPr lang="en-US" baseline="0" dirty="0" smtClean="0"/>
              <a:t> Recognition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Drawbacks</a:t>
            </a:r>
          </a:p>
          <a:p>
            <a:endParaRPr lang="en-US" b="1" u="sng" dirty="0" smtClean="0"/>
          </a:p>
          <a:p>
            <a:r>
              <a:rPr lang="en-US" b="0" u="none" dirty="0" smtClean="0"/>
              <a:t>ELU</a:t>
            </a:r>
            <a:r>
              <a:rPr lang="en-US" b="0" u="none" baseline="0" dirty="0" smtClean="0"/>
              <a:t> does not </a:t>
            </a:r>
            <a:r>
              <a:rPr lang="en-US" b="0" u="none" baseline="0" dirty="0" err="1" smtClean="0"/>
              <a:t>centre</a:t>
            </a:r>
            <a:r>
              <a:rPr lang="en-US" b="0" u="none" baseline="0" dirty="0" smtClean="0"/>
              <a:t> the values at zero, and the parametric ELU was proposed to address this issue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378524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69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</a:p>
          <a:p>
            <a:endParaRPr lang="en-US" dirty="0" smtClean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 smtClean="0"/>
              <a:t>Classification</a:t>
            </a:r>
            <a:r>
              <a:rPr lang="en-US" baseline="0" dirty="0" smtClean="0"/>
              <a:t> tasks alongside some deep genetic mutation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9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https://medium.com/@rahuljain13101999/maxout-learning-activation-function-279e274bbf8e</a:t>
            </a:r>
          </a:p>
          <a:p>
            <a:endParaRPr lang="en-US" dirty="0" smtClean="0"/>
          </a:p>
          <a:p>
            <a:r>
              <a:rPr lang="en-US" b="1" u="sng" dirty="0" smtClean="0"/>
              <a:t>Drawback</a:t>
            </a:r>
          </a:p>
          <a:p>
            <a:endParaRPr lang="en-US" dirty="0" smtClean="0"/>
          </a:p>
          <a:p>
            <a:r>
              <a:rPr lang="en-US" dirty="0" smtClean="0"/>
              <a:t>It is computationally expensive as it doubles the parameters</a:t>
            </a:r>
            <a:r>
              <a:rPr lang="en-US" baseline="0" dirty="0" smtClean="0"/>
              <a:t> used in all </a:t>
            </a:r>
            <a:r>
              <a:rPr lang="en-US" baseline="0" dirty="0" err="1" smtClean="0"/>
              <a:t>neursons</a:t>
            </a:r>
            <a:r>
              <a:rPr lang="en-US" baseline="0" dirty="0" smtClean="0"/>
              <a:t> thereby increasing the number of parameters to compute by the network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Applications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Phone recognition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Main advantages</a:t>
            </a:r>
            <a:endParaRPr lang="en-US" b="1" u="sng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Simplicity and improved accuracy as the Swish does not suffer vanishing gradient problems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Outperforms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on deep learning classification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99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</a:t>
            </a:r>
            <a:r>
              <a:rPr lang="en-US" baseline="0" dirty="0" smtClean="0"/>
              <a:t> on ImageNet classification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7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3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1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 smtClean="0"/>
              <a:t>Used for</a:t>
            </a:r>
            <a:r>
              <a:rPr lang="en-US" b="0" u="none" baseline="0" dirty="0" smtClean="0"/>
              <a:t> </a:t>
            </a:r>
            <a:r>
              <a:rPr lang="en-US" b="0" u="none" dirty="0" smtClean="0"/>
              <a:t>Prediction</a:t>
            </a:r>
            <a:r>
              <a:rPr lang="en-US" b="0" u="none" baseline="0" dirty="0" smtClean="0"/>
              <a:t> probability based output</a:t>
            </a:r>
          </a:p>
          <a:p>
            <a:pPr algn="l"/>
            <a:endParaRPr lang="en-US" b="1" u="sng" dirty="0" smtClean="0"/>
          </a:p>
          <a:p>
            <a:pPr algn="l"/>
            <a:endParaRPr lang="en-US" b="1" u="sng" dirty="0" smtClean="0"/>
          </a:p>
          <a:p>
            <a:pPr algn="l"/>
            <a:r>
              <a:rPr lang="en-US" b="1" u="sng" dirty="0" smtClean="0"/>
              <a:t>Applications</a:t>
            </a:r>
          </a:p>
          <a:p>
            <a:pPr algn="l"/>
            <a:endParaRPr lang="en-US" b="1" u="sng" dirty="0" smtClean="0"/>
          </a:p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en-US" b="0" u="none" baseline="0" dirty="0" smtClean="0"/>
              <a:t>Binary classification problems</a:t>
            </a:r>
          </a:p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en-US" b="0" u="none" baseline="0" dirty="0" smtClean="0"/>
              <a:t>Modeling logistic regression tasks as well as other neural network domains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203172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 smtClean="0"/>
              <a:t>Used for gradient-descent</a:t>
            </a:r>
            <a:r>
              <a:rPr lang="en-US" baseline="0" dirty="0" smtClean="0"/>
              <a:t> learning updates for the neural network weight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6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Drawbacks</a:t>
            </a:r>
          </a:p>
          <a:p>
            <a:endParaRPr lang="en-US" b="1" u="sng" dirty="0" smtClean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="0" i="0" u="none" dirty="0" smtClean="0"/>
              <a:t>It</a:t>
            </a:r>
            <a:r>
              <a:rPr lang="en-US" b="0" i="0" u="none" baseline="0" dirty="0" smtClean="0"/>
              <a:t> can only attain a gradient of 1, only when the value of the input is 0, that is when x is zero.</a:t>
            </a:r>
          </a:p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en-US" b="0" i="0" u="none" baseline="0" dirty="0" smtClean="0"/>
              <a:t>This makes the </a:t>
            </a:r>
            <a:r>
              <a:rPr lang="en-US" b="0" i="0" u="none" baseline="0" dirty="0" err="1" smtClean="0"/>
              <a:t>tanh</a:t>
            </a:r>
            <a:r>
              <a:rPr lang="en-US" b="0" i="0" u="none" baseline="0" dirty="0" smtClean="0"/>
              <a:t> function produce some </a:t>
            </a:r>
            <a:r>
              <a:rPr lang="en-US" b="1" i="0" u="none" baseline="0" dirty="0" smtClean="0"/>
              <a:t>dead neurons</a:t>
            </a:r>
            <a:r>
              <a:rPr lang="en-US" b="0" i="0" u="none" baseline="0" dirty="0" smtClean="0"/>
              <a:t> during computation.</a:t>
            </a:r>
          </a:p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en-US" b="1" i="0" u="none" baseline="0" dirty="0" smtClean="0"/>
              <a:t>Dead Neuron </a:t>
            </a:r>
            <a:r>
              <a:rPr lang="en-US" b="0" i="0" u="none" baseline="0" dirty="0" smtClean="0"/>
              <a:t>is a condition where the activation weight, rarely used as a result of zero gradient.</a:t>
            </a:r>
          </a:p>
          <a:p>
            <a:pPr marL="171450" indent="-171450" algn="l">
              <a:buFont typeface="Arial" panose="020B0604020202090204" pitchFamily="34" charset="0"/>
              <a:buChar char="•"/>
            </a:pPr>
            <a:r>
              <a:rPr lang="en-US" b="0" i="0" u="none" baseline="0" dirty="0" smtClean="0"/>
              <a:t>To resolve the problem, it birthed the </a:t>
            </a:r>
            <a:r>
              <a:rPr lang="en-US" b="0" i="0" u="none" baseline="0" dirty="0" err="1" smtClean="0"/>
              <a:t>ReLU</a:t>
            </a:r>
            <a:r>
              <a:rPr lang="en-US" b="0" i="0" u="none" baseline="0" dirty="0" smtClean="0"/>
              <a:t> AF.</a:t>
            </a:r>
          </a:p>
          <a:p>
            <a:endParaRPr lang="en-US" b="0" i="0" u="none" baseline="0" dirty="0" smtClean="0"/>
          </a:p>
          <a:p>
            <a:r>
              <a:rPr lang="en-US" b="1" i="0" u="sng" baseline="0" dirty="0" smtClean="0"/>
              <a:t>Applications</a:t>
            </a:r>
          </a:p>
          <a:p>
            <a:endParaRPr lang="en-US" b="0" i="0" u="none" baseline="0" dirty="0" smtClean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="0" i="0" u="none" baseline="0" dirty="0" smtClean="0"/>
              <a:t>Natural Language Processing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b="0" i="0" u="none" baseline="0" dirty="0" smtClean="0"/>
              <a:t>Speech Recognition tasks</a:t>
            </a:r>
          </a:p>
        </p:txBody>
      </p:sp>
    </p:spTree>
    <p:extLst>
      <p:ext uri="{BB962C8B-B14F-4D97-AF65-F5344CB8AC3E}">
        <p14:creationId xmlns:p14="http://schemas.microsoft.com/office/powerpoint/2010/main" val="352501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045021"/>
            <a:ext cx="12192000" cy="2205953"/>
          </a:xfrm>
          <a:prstGeom prst="rect">
            <a:avLst/>
          </a:prstGeom>
          <a:solidFill>
            <a:srgbClr val="A57D3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33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10396604" y="4246609"/>
            <a:ext cx="1795397" cy="276980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4246560"/>
            <a:ext cx="10396604" cy="27702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-2540" y="-2474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235946"/>
            <a:ext cx="10610850" cy="16533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300">
                <a:solidFill>
                  <a:srgbClr val="AC8740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42950" y="2317885"/>
            <a:ext cx="1061085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Rectangle 22"/>
          <p:cNvSpPr/>
          <p:nvPr userDrawn="1"/>
        </p:nvSpPr>
        <p:spPr>
          <a:xfrm flipV="1">
            <a:off x="1357802" y="-2474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/>
          <p:cNvSpPr/>
          <p:nvPr userDrawn="1"/>
        </p:nvSpPr>
        <p:spPr>
          <a:xfrm flipV="1">
            <a:off x="2715356" y="-2415"/>
            <a:ext cx="1360539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/>
          <p:cNvSpPr/>
          <p:nvPr userDrawn="1"/>
        </p:nvSpPr>
        <p:spPr>
          <a:xfrm flipV="1">
            <a:off x="4076967" y="-2426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5436234" y="-2426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6795724" y="-2415"/>
            <a:ext cx="1360539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8154792" y="-2426"/>
            <a:ext cx="1360539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/>
          <p:cNvSpPr/>
          <p:nvPr userDrawn="1"/>
        </p:nvSpPr>
        <p:spPr>
          <a:xfrm flipV="1">
            <a:off x="9512793" y="-3589"/>
            <a:ext cx="1360539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10873333" y="-2426"/>
            <a:ext cx="1318670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737" y="61494"/>
            <a:ext cx="121947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833285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43305"/>
            <a:ext cx="5181600" cy="435133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3305"/>
            <a:ext cx="5181600" cy="435133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4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780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8012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04035"/>
            <a:ext cx="5157787" cy="368458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98012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04035"/>
            <a:ext cx="5183188" cy="3684588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64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4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62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4157"/>
            <a:ext cx="10515600" cy="52609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/26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76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449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0358"/>
            <a:ext cx="5181600" cy="526944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50358"/>
            <a:ext cx="5181600" cy="526944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12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682096"/>
            <a:ext cx="5157787" cy="1024476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06572"/>
            <a:ext cx="5157787" cy="4380960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82096"/>
            <a:ext cx="5183188" cy="1024476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6572"/>
            <a:ext cx="5183188" cy="4380960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631" y="6350817"/>
            <a:ext cx="1023925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5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9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 flipV="1">
            <a:off x="1" y="2111"/>
            <a:ext cx="10406855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 rot="10800000" flipV="1">
            <a:off x="10396604" y="2113"/>
            <a:ext cx="1795397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0" name="Slide Number Placeholder 15"/>
          <p:cNvSpPr txBox="1">
            <a:spLocks/>
          </p:cNvSpPr>
          <p:nvPr userDrawn="1"/>
        </p:nvSpPr>
        <p:spPr>
          <a:xfrm>
            <a:off x="10406855" y="44427"/>
            <a:ext cx="1785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Tw Cen MT" panose="020B0602020104020603" pitchFamily="34" charset="0"/>
              </a:rPr>
              <a:pPr/>
              <a:t>‹#›</a:t>
            </a:fld>
            <a:r>
              <a:rPr lang="en-US" dirty="0" smtClean="0">
                <a:latin typeface="Tw Cen MT" panose="020B0602020104020603" pitchFamily="34" charset="0"/>
              </a:rPr>
              <a:t>/27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4027" y="6848"/>
            <a:ext cx="7213426" cy="4325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25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350817"/>
            <a:ext cx="98875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89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32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7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D:\■ LAB\기타\네트워킹랩 로고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78" y="6307540"/>
            <a:ext cx="73775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6433318"/>
            <a:ext cx="1348739" cy="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2" r:id="rId12"/>
    <p:sldLayoutId id="2147483743" r:id="rId13"/>
    <p:sldLayoutId id="214748374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50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antamisra98/Echo/blob/master/echoAI/Activation/Torch/srelu.py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https://github.com/InzamamRahaman/PEL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torch/pytorch/issues/805" TargetMode="External"/><Relationship Id="rId5" Type="http://schemas.microsoft.com/office/2007/relationships/hdphoto" Target="../media/hdphoto1.wdp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uss.pytorch.org/t/implementation-of-swish-a-self-gated-activation-function/8813" TargetMode="Externa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ho-ai.readthedocs.io/en/latest/#torch-elish" TargetMode="External"/><Relationship Id="rId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ho-ai.readthedocs.io/en/latest/#torch-hard-elish" TargetMode="Externa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7623" y="410966"/>
            <a:ext cx="11507780" cy="129263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Activation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Functions: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Comparison of Trends in Practice and Research for Deep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7264" y="4866840"/>
            <a:ext cx="45084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Team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7</a:t>
            </a:r>
          </a:p>
          <a:p>
            <a:pPr lvl="0" algn="ctr"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Ye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Lin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Tun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(2019311683)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cs typeface="Times New Roman"/>
            </a:endParaRPr>
          </a:p>
          <a:p>
            <a:pPr lvl="0" algn="ctr"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Chu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Myaet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Thwal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2019310177)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cs typeface="Times New Roman"/>
            </a:endParaRPr>
          </a:p>
          <a:p>
            <a:pPr lvl="0" algn="ctr"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Pyae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Sone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Aung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2019310179)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74" y="4195011"/>
            <a:ext cx="6404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arXiv:1811.03378v1 [</a:t>
            </a:r>
            <a:r>
              <a:rPr lang="en-US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cs.LG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] 8 Nov 2018</a:t>
            </a:r>
            <a:endParaRPr lang="en-US" sz="1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3411" y="4195011"/>
            <a:ext cx="1515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Citation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270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773252" y="2649360"/>
            <a:ext cx="6636522" cy="105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Chigozie</a:t>
            </a:r>
            <a:r>
              <a:rPr lang="en-US" sz="2400" dirty="0"/>
              <a:t> </a:t>
            </a:r>
            <a:r>
              <a:rPr lang="en-US" sz="2400" dirty="0" err="1"/>
              <a:t>Enyinna</a:t>
            </a:r>
            <a:r>
              <a:rPr lang="en-US" sz="2400" dirty="0"/>
              <a:t> </a:t>
            </a:r>
            <a:r>
              <a:rPr lang="en-US" sz="2400" dirty="0" err="1"/>
              <a:t>Nwankpa</a:t>
            </a:r>
            <a:r>
              <a:rPr lang="en-US" sz="2400" dirty="0"/>
              <a:t>, Winifred </a:t>
            </a:r>
            <a:r>
              <a:rPr lang="en-US" sz="2400" dirty="0" err="1"/>
              <a:t>Ijomah</a:t>
            </a:r>
            <a:r>
              <a:rPr lang="en-US" sz="2400" dirty="0"/>
              <a:t>, Anthony </a:t>
            </a:r>
            <a:r>
              <a:rPr lang="en-US" sz="2400" dirty="0" err="1"/>
              <a:t>Gachagan</a:t>
            </a:r>
            <a:r>
              <a:rPr lang="en-US" sz="2400" dirty="0"/>
              <a:t>, and Stephen Marshall</a:t>
            </a:r>
            <a:endParaRPr lang="en-US" sz="32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548099" y="3176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43901" y="5820947"/>
            <a:ext cx="201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Date  </a:t>
            </a:r>
            <a:r>
              <a:rPr lang="en-US" dirty="0" smtClean="0"/>
              <a:t>: </a:t>
            </a:r>
            <a:r>
              <a:rPr lang="en-US" dirty="0"/>
              <a:t>2020/10/21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1) Hard Hyperbolic 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03" t="3870" r="522" b="3174"/>
          <a:stretch/>
        </p:blipFill>
        <p:spPr>
          <a:xfrm>
            <a:off x="927225" y="831458"/>
            <a:ext cx="4051176" cy="17271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50659"/>
            <a:ext cx="6096000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Hardtanh</a:t>
            </a:r>
            <a:r>
              <a:rPr lang="en-US" sz="2400" dirty="0"/>
              <a:t> </a:t>
            </a:r>
            <a:r>
              <a:rPr lang="en-US" sz="2400" dirty="0" smtClean="0"/>
              <a:t>function.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heaper </a:t>
            </a:r>
            <a:r>
              <a:rPr lang="en-US" sz="2400" dirty="0"/>
              <a:t>and more computational </a:t>
            </a:r>
            <a:r>
              <a:rPr lang="en-US" sz="2400" dirty="0" smtClean="0"/>
              <a:t>efficient version </a:t>
            </a:r>
            <a:r>
              <a:rPr lang="en-US" sz="2400" dirty="0"/>
              <a:t>of </a:t>
            </a:r>
            <a:r>
              <a:rPr lang="en-US" sz="2400" dirty="0" err="1"/>
              <a:t>tanh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Output </a:t>
            </a:r>
            <a:r>
              <a:rPr lang="en-US" sz="2400" dirty="0"/>
              <a:t>lies within the range of -1 to </a:t>
            </a:r>
            <a:r>
              <a:rPr lang="en-US" sz="2400" dirty="0" smtClean="0"/>
              <a:t>1.</a:t>
            </a:r>
            <a:endParaRPr lang="en-US" sz="2400" dirty="0"/>
          </a:p>
        </p:txBody>
      </p:sp>
      <p:pic>
        <p:nvPicPr>
          <p:cNvPr id="5123" name="Picture 3" descr="Regularizing Activation Distribution for Training Binarized Deep Net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4" y="798287"/>
            <a:ext cx="4521200" cy="30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9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torch.nn.functional.hardtanh</a:t>
              </a:r>
              <a:endParaRPr lang="en-US" sz="2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29633" y="798287"/>
            <a:ext cx="4504367" cy="195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Softmax</a:t>
            </a:r>
            <a:r>
              <a:rPr lang="en-US" dirty="0"/>
              <a:t> 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457589"/>
            <a:ext cx="1115422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Compute probability distribution from a vector of real numbers.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Produces outputs which is a range of values between 0 and 1, with the sum of the probabilities been equal to 1.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Used in multi-class classification where it returns probabilities of each class.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69" t="16650"/>
          <a:stretch/>
        </p:blipFill>
        <p:spPr>
          <a:xfrm>
            <a:off x="2983869" y="916487"/>
            <a:ext cx="3410305" cy="1369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1153" y="701040"/>
            <a:ext cx="3945567" cy="158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10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torch.nn.functional.softmax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46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Softsign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0764" b="18283"/>
          <a:stretch/>
        </p:blipFill>
        <p:spPr>
          <a:xfrm>
            <a:off x="881947" y="1506238"/>
            <a:ext cx="3080453" cy="10595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1947" y="4095993"/>
            <a:ext cx="10758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Softsign</a:t>
            </a:r>
            <a:r>
              <a:rPr lang="en-US" sz="2400" dirty="0"/>
              <a:t> converges in polynomial </a:t>
            </a:r>
            <a:r>
              <a:rPr lang="en-US" sz="2400" dirty="0" smtClean="0"/>
              <a:t>form unlike </a:t>
            </a:r>
            <a:r>
              <a:rPr lang="en-US" sz="2400" dirty="0"/>
              <a:t>the </a:t>
            </a:r>
            <a:r>
              <a:rPr lang="en-US" sz="2400" dirty="0" err="1"/>
              <a:t>tanh</a:t>
            </a:r>
            <a:r>
              <a:rPr lang="en-US" sz="2400" dirty="0"/>
              <a:t> function which converges </a:t>
            </a:r>
            <a:r>
              <a:rPr lang="en-US" sz="2400" dirty="0" smtClean="0"/>
              <a:t>exponentially.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Mostly </a:t>
            </a:r>
            <a:r>
              <a:rPr lang="en-US" sz="2400" dirty="0"/>
              <a:t>in regression computation </a:t>
            </a:r>
            <a:r>
              <a:rPr lang="en-US" sz="2400" dirty="0" smtClean="0"/>
              <a:t>problems and also in </a:t>
            </a:r>
            <a:r>
              <a:rPr lang="en-US" sz="2400" dirty="0"/>
              <a:t>DL based </a:t>
            </a:r>
            <a:r>
              <a:rPr lang="en-US" sz="2400" dirty="0" smtClean="0"/>
              <a:t>text to speech systems.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799" y="679142"/>
            <a:ext cx="7664695" cy="31702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12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torch.nn.functional.softsign</a:t>
              </a:r>
              <a:endParaRPr lang="en-US" sz="2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97552" y="1424958"/>
            <a:ext cx="3468048" cy="124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E. Rectified Linear Unit (</a:t>
            </a:r>
            <a:r>
              <a:rPr lang="en-US" dirty="0" err="1"/>
              <a:t>ReLU</a:t>
            </a:r>
            <a:r>
              <a:rPr lang="en-US" dirty="0"/>
              <a:t>) 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626744"/>
            <a:ext cx="6819900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Fast </a:t>
            </a:r>
            <a:r>
              <a:rPr lang="en-US" sz="2400" dirty="0"/>
              <a:t>learning </a:t>
            </a:r>
            <a:r>
              <a:rPr lang="en-US" sz="2400" dirty="0" smtClean="0"/>
              <a:t>AF.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Better </a:t>
            </a:r>
            <a:r>
              <a:rPr lang="en-US" sz="2400" dirty="0"/>
              <a:t>performance </a:t>
            </a:r>
            <a:r>
              <a:rPr lang="en-US" sz="2400" dirty="0" smtClean="0"/>
              <a:t>and generalization </a:t>
            </a:r>
            <a:r>
              <a:rPr lang="en-US" sz="2400" dirty="0"/>
              <a:t>compared to the Sigmoid and </a:t>
            </a:r>
            <a:r>
              <a:rPr lang="en-US" sz="2400" dirty="0" err="1" smtClean="0"/>
              <a:t>tanh</a:t>
            </a:r>
            <a:r>
              <a:rPr lang="en-US" sz="2400" dirty="0"/>
              <a:t> </a:t>
            </a:r>
            <a:r>
              <a:rPr lang="en-US" sz="2400" dirty="0" smtClean="0"/>
              <a:t>functions.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epresents </a:t>
            </a:r>
            <a:r>
              <a:rPr lang="en-US" sz="2400" dirty="0"/>
              <a:t>a </a:t>
            </a:r>
            <a:r>
              <a:rPr lang="en-US" sz="2400" dirty="0" smtClean="0"/>
              <a:t>nearly linear function.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/>
              <a:t>within the hidden units </a:t>
            </a:r>
            <a:r>
              <a:rPr lang="en-US" sz="2400" dirty="0" smtClean="0"/>
              <a:t>of </a:t>
            </a:r>
            <a:r>
              <a:rPr lang="en-US" sz="2400" dirty="0"/>
              <a:t>the </a:t>
            </a:r>
            <a:r>
              <a:rPr lang="en-US" sz="2400" dirty="0" smtClean="0"/>
              <a:t>neural networks, </a:t>
            </a:r>
            <a:r>
              <a:rPr lang="en-US" sz="2400" dirty="0"/>
              <a:t>with another </a:t>
            </a:r>
            <a:r>
              <a:rPr lang="en-US" sz="2400" dirty="0" smtClean="0"/>
              <a:t>AF used </a:t>
            </a:r>
            <a:r>
              <a:rPr lang="en-US" sz="2400" dirty="0"/>
              <a:t>in the output </a:t>
            </a:r>
            <a:r>
              <a:rPr lang="en-US" sz="2400" dirty="0" smtClean="0"/>
              <a:t>layers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Squishes the values between zero to maximum.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u="sng" dirty="0" smtClean="0"/>
              <a:t>Drawbacks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Easily </a:t>
            </a:r>
            <a:r>
              <a:rPr lang="en-US" sz="2400" dirty="0" err="1"/>
              <a:t>overfits</a:t>
            </a:r>
            <a:r>
              <a:rPr lang="en-US" sz="2400" dirty="0"/>
              <a:t> compared to the sigmoid </a:t>
            </a:r>
            <a:r>
              <a:rPr lang="en-US" sz="2400" dirty="0" smtClean="0"/>
              <a:t>function.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Dropout can reduce the </a:t>
            </a:r>
            <a:r>
              <a:rPr lang="en-US" sz="2400" dirty="0"/>
              <a:t>effect of overfitting 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During training, gradients can die.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64" t="20295" r="5073" b="-672"/>
          <a:stretch/>
        </p:blipFill>
        <p:spPr>
          <a:xfrm>
            <a:off x="7305707" y="4741166"/>
            <a:ext cx="4399709" cy="1070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790" y="789499"/>
            <a:ext cx="4951895" cy="37139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06758" y="6137971"/>
            <a:ext cx="6482080" cy="720029"/>
            <a:chOff x="4907280" y="6123502"/>
            <a:chExt cx="6482080" cy="720029"/>
          </a:xfrm>
        </p:grpSpPr>
        <p:pic>
          <p:nvPicPr>
            <p:cNvPr id="10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torch.nn.functional.relu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2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1) Leaky </a:t>
            </a:r>
            <a:r>
              <a:rPr lang="en-US" dirty="0" err="1"/>
              <a:t>ReLU</a:t>
            </a:r>
            <a:r>
              <a:rPr lang="en-US" dirty="0"/>
              <a:t> (</a:t>
            </a:r>
            <a:r>
              <a:rPr lang="en-US" dirty="0" err="1"/>
              <a:t>LReLU</a:t>
            </a:r>
            <a:r>
              <a:rPr lang="en-US" dirty="0" smtClean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2726529"/>
                <a:ext cx="6578600" cy="2160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Introduce </a:t>
                </a:r>
                <a:r>
                  <a:rPr lang="en-US" sz="2400" dirty="0"/>
                  <a:t>some small negative slope to the </a:t>
                </a:r>
                <a:r>
                  <a:rPr lang="en-US" sz="2400" dirty="0" err="1" smtClean="0"/>
                  <a:t>ReLU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285750" indent="-28575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To </a:t>
                </a:r>
                <a:r>
                  <a:rPr lang="en-US" sz="2400" dirty="0"/>
                  <a:t>sustain and keep the weight updates alive during </a:t>
                </a:r>
                <a:r>
                  <a:rPr lang="en-US" sz="2400" dirty="0" smtClean="0"/>
                  <a:t>the propagation process. </a:t>
                </a:r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in </a:t>
                </a:r>
                <a:r>
                  <a:rPr lang="en-US" sz="2400" dirty="0"/>
                  <a:t>the range of </a:t>
                </a:r>
                <a:r>
                  <a:rPr lang="en-US" sz="2400" b="1" dirty="0" smtClean="0"/>
                  <a:t>0.01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26529"/>
                <a:ext cx="6578600" cy="2160591"/>
              </a:xfrm>
              <a:prstGeom prst="rect">
                <a:avLst/>
              </a:prstGeom>
              <a:blipFill>
                <a:blip r:embed="rId3"/>
                <a:stretch>
                  <a:fillRect l="-1205" r="-1390" b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0068" r="3105"/>
          <a:stretch/>
        </p:blipFill>
        <p:spPr>
          <a:xfrm>
            <a:off x="850900" y="777701"/>
            <a:ext cx="4775200" cy="1205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425" y="1565943"/>
            <a:ext cx="4248150" cy="2914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9890" y="587920"/>
            <a:ext cx="5274350" cy="158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11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torch.nn.functional.leaky_relu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0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2) Parametric Rectified Linear Units (</a:t>
            </a:r>
            <a:r>
              <a:rPr lang="en-US" dirty="0" err="1"/>
              <a:t>PReLU</a:t>
            </a:r>
            <a:r>
              <a:rPr lang="en-US" dirty="0" smtClean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7660" y="3655160"/>
                <a:ext cx="9918700" cy="2160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Has the negative part of the function, being </a:t>
                </a:r>
                <a:r>
                  <a:rPr lang="en-US" sz="2400" i="1" dirty="0"/>
                  <a:t>adaptively</a:t>
                </a:r>
                <a:r>
                  <a:rPr lang="en-US" sz="2400" dirty="0"/>
                  <a:t> learned.</a:t>
                </a:r>
              </a:p>
              <a:p>
                <a:pPr marL="285750" indent="-28575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positive part is linear.</a:t>
                </a:r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negative slope controlling parameter and its </a:t>
                </a:r>
                <a:r>
                  <a:rPr lang="en-US" sz="2400" dirty="0" smtClean="0"/>
                  <a:t>learnable during </a:t>
                </a:r>
                <a:r>
                  <a:rPr lang="en-US" sz="2400" dirty="0"/>
                  <a:t>training with </a:t>
                </a:r>
                <a:r>
                  <a:rPr lang="en-US" sz="2400" dirty="0" smtClean="0"/>
                  <a:t>back-propagation.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" y="3655160"/>
                <a:ext cx="9918700" cy="2160591"/>
              </a:xfrm>
              <a:prstGeom prst="rect">
                <a:avLst/>
              </a:prstGeom>
              <a:blipFill>
                <a:blip r:embed="rId3"/>
                <a:stretch>
                  <a:fillRect l="-860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1157511"/>
            <a:ext cx="4568043" cy="15650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8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torch.nn.functional.prelu</a:t>
              </a:r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63023" y="1215821"/>
            <a:ext cx="4517820" cy="17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ractical Guide to ReLU. Start using and understanding ReLU… | by Danqing  Liu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23" y="881858"/>
            <a:ext cx="4810957" cy="257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3) Randomized Leaky </a:t>
            </a:r>
            <a:r>
              <a:rPr lang="en-US" dirty="0" err="1"/>
              <a:t>ReLU</a:t>
            </a:r>
            <a:r>
              <a:rPr lang="en-US" dirty="0"/>
              <a:t> (</a:t>
            </a:r>
            <a:r>
              <a:rPr lang="en-US" dirty="0" err="1"/>
              <a:t>RReLU</a:t>
            </a:r>
            <a:r>
              <a:rPr lang="en-US" dirty="0" smtClean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68064" y="3032036"/>
                <a:ext cx="10312735" cy="2332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Dynamic </a:t>
                </a:r>
                <a:r>
                  <a:rPr lang="en-US" sz="2400" dirty="0"/>
                  <a:t>variant of leaky </a:t>
                </a:r>
                <a:r>
                  <a:rPr lang="en-US" sz="2400" dirty="0" err="1" smtClean="0"/>
                  <a:t>ReLU</a:t>
                </a:r>
                <a:r>
                  <a:rPr lang="en-US" sz="2400" dirty="0" smtClean="0"/>
                  <a:t>.</a:t>
                </a:r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</a:t>
                </a:r>
                <a:r>
                  <a:rPr lang="en-US" sz="2400" dirty="0" smtClean="0"/>
                  <a:t> random number </a:t>
                </a:r>
                <a:r>
                  <a:rPr lang="en-US" sz="2400" dirty="0"/>
                  <a:t>sampled from a uniform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used to train the network</a:t>
                </a:r>
                <a:r>
                  <a:rPr lang="en-US" sz="2400" dirty="0" smtClean="0"/>
                  <a:t>.</a:t>
                </a:r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dirty="0" smtClean="0"/>
                  <a:t>est </a:t>
                </a:r>
                <a:r>
                  <a:rPr lang="en-US" sz="2400" dirty="0"/>
                  <a:t>phase </a:t>
                </a:r>
                <a:r>
                  <a:rPr lang="en-US" sz="2400" dirty="0" smtClean="0"/>
                  <a:t>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64" y="3032036"/>
                <a:ext cx="10312735" cy="2332498"/>
              </a:xfrm>
              <a:prstGeom prst="rect">
                <a:avLst/>
              </a:prstGeom>
              <a:blipFill>
                <a:blip r:embed="rId3"/>
                <a:stretch>
                  <a:fillRect l="-828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83" t="8586"/>
          <a:stretch/>
        </p:blipFill>
        <p:spPr>
          <a:xfrm>
            <a:off x="3476470" y="824300"/>
            <a:ext cx="4476853" cy="1320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78982" y="2357735"/>
                <a:ext cx="5271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82" y="2357735"/>
                <a:ext cx="5271828" cy="461665"/>
              </a:xfrm>
              <a:prstGeom prst="rect">
                <a:avLst/>
              </a:prstGeom>
              <a:blipFill>
                <a:blip r:embed="rId5"/>
                <a:stretch>
                  <a:fillRect l="-1734" t="-10526" r="-23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344062" y="674809"/>
            <a:ext cx="4702657" cy="1621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10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torch.nn.functional.rrelu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39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4) S-shaped </a:t>
            </a:r>
            <a:r>
              <a:rPr lang="en-US" dirty="0" err="1"/>
              <a:t>ReLU</a:t>
            </a:r>
            <a:r>
              <a:rPr lang="en-US" dirty="0"/>
              <a:t> (</a:t>
            </a:r>
            <a:r>
              <a:rPr lang="en-US" dirty="0" err="1"/>
              <a:t>SReLU</a:t>
            </a:r>
            <a:r>
              <a:rPr lang="en-US" dirty="0" smtClean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9453" y="821977"/>
            <a:ext cx="3821974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/>
              <a:t>to learn both convex and </a:t>
            </a:r>
            <a:r>
              <a:rPr lang="en-US" sz="2400" dirty="0" smtClean="0"/>
              <a:t>nonconvex functions.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onsists </a:t>
            </a:r>
            <a:r>
              <a:rPr lang="en-US" sz="2400" dirty="0"/>
              <a:t>of three-piece wise linear </a:t>
            </a:r>
            <a:r>
              <a:rPr lang="en-US" sz="2400" dirty="0" smtClean="0"/>
              <a:t>functions, formulated </a:t>
            </a:r>
            <a:r>
              <a:rPr lang="en-US" sz="2400" dirty="0"/>
              <a:t>by four learnable </a:t>
            </a:r>
            <a:r>
              <a:rPr lang="en-US" sz="2400" dirty="0" smtClean="0"/>
              <a:t>parameters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70" t="7981"/>
          <a:stretch/>
        </p:blipFill>
        <p:spPr>
          <a:xfrm>
            <a:off x="136964" y="4297729"/>
            <a:ext cx="4044783" cy="1434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43" t="3279" r="50382"/>
          <a:stretch/>
        </p:blipFill>
        <p:spPr>
          <a:xfrm>
            <a:off x="4116654" y="653247"/>
            <a:ext cx="3952160" cy="3908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730" t="3279" r="2712"/>
          <a:stretch/>
        </p:blipFill>
        <p:spPr>
          <a:xfrm>
            <a:off x="8048494" y="653247"/>
            <a:ext cx="3925366" cy="390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33557" y="4623723"/>
                <a:ext cx="7140303" cy="960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400" dirty="0" smtClean="0"/>
                  <a:t> are </a:t>
                </a:r>
                <a:r>
                  <a:rPr lang="en-US" sz="2400" dirty="0"/>
                  <a:t>learnable parameters</a:t>
                </a:r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indicates </a:t>
                </a:r>
                <a:r>
                  <a:rPr lang="en-US" sz="2400" dirty="0"/>
                  <a:t>that the SReLU can vary in different channels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57" y="4623723"/>
                <a:ext cx="7140303" cy="960006"/>
              </a:xfrm>
              <a:prstGeom prst="rect">
                <a:avLst/>
              </a:prstGeom>
              <a:blipFill>
                <a:blip r:embed="rId5"/>
                <a:stretch>
                  <a:fillRect l="-2647" b="-18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82320" y="6036820"/>
            <a:ext cx="887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github.com/digantamisra98/Echo/blob/master/echoAI/Activation/Torch/srelu.py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6165" y="4240248"/>
            <a:ext cx="4252156" cy="1621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F. </a:t>
            </a:r>
            <a:r>
              <a:rPr lang="en-US" dirty="0" err="1"/>
              <a:t>Softplus</a:t>
            </a:r>
            <a:r>
              <a:rPr lang="en-US" dirty="0"/>
              <a:t> </a:t>
            </a:r>
            <a:r>
              <a:rPr lang="en-US" dirty="0" smtClean="0"/>
              <a:t>Function (Smooth 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894" y="2583642"/>
            <a:ext cx="520967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mooth </a:t>
            </a:r>
            <a:r>
              <a:rPr lang="en-US" sz="2400" dirty="0"/>
              <a:t>version of the </a:t>
            </a:r>
            <a:r>
              <a:rPr lang="en-US" sz="2400" dirty="0" err="1"/>
              <a:t>ReLU</a:t>
            </a:r>
            <a:r>
              <a:rPr lang="en-US" sz="2400" dirty="0"/>
              <a:t> </a:t>
            </a:r>
            <a:r>
              <a:rPr lang="en-US" sz="2400" dirty="0" smtClean="0"/>
              <a:t>function.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nhancing </a:t>
            </a:r>
            <a:r>
              <a:rPr lang="en-US" sz="2400" dirty="0"/>
              <a:t>the stabilization and performance of deep neural </a:t>
            </a:r>
            <a:r>
              <a:rPr lang="en-US" sz="2400" dirty="0" smtClean="0"/>
              <a:t>network.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568" t="24737" b="21578"/>
          <a:stretch/>
        </p:blipFill>
        <p:spPr>
          <a:xfrm>
            <a:off x="1123365" y="1628908"/>
            <a:ext cx="4236118" cy="61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92" y="970636"/>
            <a:ext cx="5500012" cy="4125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2629" y="1497973"/>
            <a:ext cx="4637589" cy="87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10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torch.nn.functional.softplus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0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G. Exponential Linear Units (ELUs)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990" y="3284698"/>
            <a:ext cx="6424652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alleviate the vanishing gradient </a:t>
            </a:r>
            <a:r>
              <a:rPr lang="en-US" sz="2400" dirty="0" smtClean="0"/>
              <a:t>problem.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Gives identity </a:t>
            </a:r>
            <a:r>
              <a:rPr lang="en-US" sz="2400" dirty="0"/>
              <a:t>for positive </a:t>
            </a:r>
            <a:r>
              <a:rPr lang="en-US" sz="2400" dirty="0" smtClean="0"/>
              <a:t>values.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Have </a:t>
            </a:r>
            <a:r>
              <a:rPr lang="en-US" sz="2400" dirty="0"/>
              <a:t>negative values which </a:t>
            </a:r>
            <a:r>
              <a:rPr lang="en-US" sz="2400" dirty="0" smtClean="0"/>
              <a:t>allows for </a:t>
            </a:r>
            <a:r>
              <a:rPr lang="en-US" sz="2400" dirty="0"/>
              <a:t>pushing of mean unit activation closer to </a:t>
            </a:r>
            <a:r>
              <a:rPr lang="en-US" sz="2400" dirty="0" smtClean="0"/>
              <a:t>zero </a:t>
            </a:r>
            <a:r>
              <a:rPr lang="en-US" sz="2400" dirty="0"/>
              <a:t>thereby reducing computational complexity </a:t>
            </a:r>
            <a:r>
              <a:rPr lang="en-US" sz="2400" dirty="0" smtClean="0"/>
              <a:t>and thus, </a:t>
            </a:r>
            <a:r>
              <a:rPr lang="en-US" sz="2400" dirty="0"/>
              <a:t>improving </a:t>
            </a:r>
            <a:r>
              <a:rPr lang="en-US" sz="2400" dirty="0" smtClean="0"/>
              <a:t>learning speed.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92" t="14086" b="7894"/>
          <a:stretch/>
        </p:blipFill>
        <p:spPr>
          <a:xfrm>
            <a:off x="1256452" y="762327"/>
            <a:ext cx="3989316" cy="955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8516" y="2047501"/>
                <a:ext cx="594360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</a:t>
                </a:r>
                <a:r>
                  <a:rPr lang="en-US" sz="2200" dirty="0" smtClean="0"/>
                  <a:t>here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 smtClean="0"/>
                  <a:t>= </a:t>
                </a:r>
                <a:r>
                  <a:rPr lang="en-US" sz="2200" dirty="0"/>
                  <a:t>ELU </a:t>
                </a:r>
                <a:r>
                  <a:rPr lang="en-US" sz="2200" dirty="0" err="1"/>
                  <a:t>hyperparameter</a:t>
                </a:r>
                <a:r>
                  <a:rPr lang="en-US" sz="2200" dirty="0"/>
                  <a:t> that controls the </a:t>
                </a:r>
                <a:r>
                  <a:rPr lang="en-US" sz="2200" dirty="0" smtClean="0"/>
                  <a:t>saturation point </a:t>
                </a:r>
                <a:r>
                  <a:rPr lang="en-US" sz="2200" dirty="0"/>
                  <a:t>for negative net inputs which is usually set to </a:t>
                </a:r>
                <a:r>
                  <a:rPr lang="en-US" sz="2200" dirty="0" smtClean="0"/>
                  <a:t>1.0.</a:t>
                </a:r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16" y="2047501"/>
                <a:ext cx="5943600" cy="1107996"/>
              </a:xfrm>
              <a:prstGeom prst="rect">
                <a:avLst/>
              </a:prstGeom>
              <a:blipFill>
                <a:blip r:embed="rId4"/>
                <a:stretch>
                  <a:fillRect l="-1333" t="-3846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../_images/EL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42" y="561706"/>
            <a:ext cx="5064348" cy="37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5029" y="678219"/>
            <a:ext cx="4637589" cy="1150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615839" y="6126480"/>
            <a:ext cx="6482080" cy="720029"/>
            <a:chOff x="4907280" y="6123502"/>
            <a:chExt cx="6482080" cy="720029"/>
          </a:xfrm>
        </p:grpSpPr>
        <p:pic>
          <p:nvPicPr>
            <p:cNvPr id="10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torch.nn.functional.elu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0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8276" y="706390"/>
            <a:ext cx="10058400" cy="362011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cs typeface="Times New Roman" pitchFamily="18" charset="0"/>
              </a:rPr>
              <a:t>Introduction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cs typeface="Times New Roman" pitchFamily="18" charset="0"/>
              </a:rPr>
              <a:t>Desirable features of an activation function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cs typeface="Times New Roman" pitchFamily="18" charset="0"/>
              </a:rPr>
              <a:t>Sigmoid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cs typeface="Times New Roman" pitchFamily="18" charset="0"/>
              </a:rPr>
              <a:t>Tanh</a:t>
            </a:r>
            <a:endParaRPr lang="en-US" sz="24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cs typeface="Times New Roman" pitchFamily="18" charset="0"/>
              </a:rPr>
              <a:t>Softmax</a:t>
            </a:r>
            <a:endParaRPr lang="en-US" sz="24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cs typeface="Times New Roman" pitchFamily="18" charset="0"/>
              </a:rPr>
              <a:t>Softsign</a:t>
            </a:r>
            <a:endParaRPr lang="en-US" sz="24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cs typeface="Times New Roman" pitchFamily="18" charset="0"/>
              </a:rPr>
              <a:t>ReLU</a:t>
            </a:r>
            <a:endParaRPr lang="en-US" sz="24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cs typeface="Times New Roman" pitchFamily="18" charset="0"/>
              </a:rPr>
              <a:t>Softplus</a:t>
            </a:r>
            <a:endParaRPr lang="en-US" sz="24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cs typeface="Times New Roman" pitchFamily="18" charset="0"/>
              </a:rPr>
              <a:t>ELUs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cs typeface="Times New Roman" pitchFamily="18" charset="0"/>
              </a:rPr>
              <a:t>Maxout</a:t>
            </a:r>
            <a:endParaRPr lang="en-US" sz="24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cs typeface="Times New Roman" pitchFamily="18" charset="0"/>
              </a:rPr>
              <a:t>Swish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cs typeface="Times New Roman" pitchFamily="18" charset="0"/>
              </a:rPr>
              <a:t>ELiSH</a:t>
            </a: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1828800" cy="432505"/>
          </a:xfrm>
        </p:spPr>
        <p:txBody>
          <a:bodyPr/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Outline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1) Parametric Exponential Linear Unit (PELU</a:t>
            </a:r>
            <a:r>
              <a:rPr lang="en-US" dirty="0" smtClean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53" y="4076127"/>
            <a:ext cx="48557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Parameterized </a:t>
            </a:r>
            <a:r>
              <a:rPr lang="en-US" sz="2200" dirty="0"/>
              <a:t>version of </a:t>
            </a:r>
            <a:r>
              <a:rPr lang="en-US" sz="2200" dirty="0" smtClean="0"/>
              <a:t>ELU.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Address </a:t>
            </a:r>
            <a:r>
              <a:rPr lang="en-US" sz="2200" dirty="0"/>
              <a:t>the zero </a:t>
            </a:r>
            <a:r>
              <a:rPr lang="en-US" sz="2200" dirty="0" smtClean="0"/>
              <a:t>center </a:t>
            </a:r>
            <a:r>
              <a:rPr lang="en-US" sz="2200" dirty="0"/>
              <a:t>issue found in the ELUs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Two </a:t>
            </a:r>
            <a:r>
              <a:rPr lang="en-US" sz="2200" dirty="0"/>
              <a:t>additional parameters compared to the </a:t>
            </a:r>
            <a:r>
              <a:rPr lang="en-US" sz="2200" dirty="0" smtClean="0"/>
              <a:t>ELU.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2344"/>
          <a:stretch/>
        </p:blipFill>
        <p:spPr>
          <a:xfrm>
            <a:off x="457200" y="834964"/>
            <a:ext cx="3974420" cy="106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9653" y="1967243"/>
                <a:ext cx="5257387" cy="1731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causes a change in the slope in the positive quadrant, 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controls the scale of the </a:t>
                </a:r>
                <a:r>
                  <a:rPr lang="en-US" dirty="0" smtClean="0"/>
                  <a:t>exponential decay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controls </a:t>
                </a:r>
                <a:r>
                  <a:rPr lang="en-US" dirty="0"/>
                  <a:t>the saturation in the </a:t>
                </a:r>
                <a:r>
                  <a:rPr lang="en-US" dirty="0" smtClean="0"/>
                  <a:t>negative quadrant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3" y="1967243"/>
                <a:ext cx="5257387" cy="1731436"/>
              </a:xfrm>
              <a:prstGeom prst="rect">
                <a:avLst/>
              </a:prstGeom>
              <a:blipFill>
                <a:blip r:embed="rId4"/>
                <a:stretch>
                  <a:fillRect l="-927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430" t="4562" r="7895" b="1472"/>
          <a:stretch/>
        </p:blipFill>
        <p:spPr>
          <a:xfrm>
            <a:off x="5642810" y="690785"/>
            <a:ext cx="2731157" cy="2911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14711" t="5033" r="10379" b="2095"/>
          <a:stretch/>
        </p:blipFill>
        <p:spPr>
          <a:xfrm>
            <a:off x="8891324" y="690785"/>
            <a:ext cx="2780545" cy="2915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12064" t="1675" r="11803"/>
          <a:stretch/>
        </p:blipFill>
        <p:spPr>
          <a:xfrm>
            <a:off x="5642810" y="3698679"/>
            <a:ext cx="2731156" cy="2911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l="14786" r="11492" b="2678"/>
          <a:stretch/>
        </p:blipFill>
        <p:spPr>
          <a:xfrm>
            <a:off x="8891324" y="3698679"/>
            <a:ext cx="2780544" cy="29113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5353" y="5892961"/>
            <a:ext cx="4360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github.com/InzamamRahaman/PELU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95353" y="690786"/>
            <a:ext cx="4637589" cy="129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2) Scaled Exponential Linear Units (SELU):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027" y="3580814"/>
            <a:ext cx="600025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Introduced </a:t>
            </a:r>
            <a:r>
              <a:rPr lang="en-US" sz="2400" dirty="0"/>
              <a:t>as a self-</a:t>
            </a:r>
            <a:r>
              <a:rPr lang="en-US" sz="2400" dirty="0" err="1"/>
              <a:t>normalising</a:t>
            </a:r>
            <a:r>
              <a:rPr lang="en-US" sz="2400" dirty="0"/>
              <a:t> neural </a:t>
            </a:r>
            <a:r>
              <a:rPr lang="en-US" sz="2400" dirty="0" smtClean="0"/>
              <a:t>network.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Has a property of </a:t>
            </a:r>
            <a:r>
              <a:rPr lang="en-US" sz="2400" dirty="0"/>
              <a:t>inducing self-</a:t>
            </a:r>
            <a:r>
              <a:rPr lang="en-US" sz="2400" dirty="0" err="1"/>
              <a:t>normalising</a:t>
            </a:r>
            <a:r>
              <a:rPr lang="en-US" sz="2400" dirty="0"/>
              <a:t> properties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Has </a:t>
            </a:r>
            <a:r>
              <a:rPr lang="en-US" sz="2400" dirty="0"/>
              <a:t>a close to zero mean and unit </a:t>
            </a:r>
            <a:r>
              <a:rPr lang="en-US" sz="2400" dirty="0" smtClean="0"/>
              <a:t>variance.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64" t="24222" b="7207"/>
          <a:stretch/>
        </p:blipFill>
        <p:spPr>
          <a:xfrm>
            <a:off x="932950" y="876102"/>
            <a:ext cx="4372976" cy="1060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5081" y="2112220"/>
                <a:ext cx="567004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 is the scale </a:t>
                </a:r>
                <a:r>
                  <a:rPr lang="en-US" sz="2400" dirty="0" smtClean="0"/>
                  <a:t>factor. The </a:t>
                </a:r>
                <a:r>
                  <a:rPr lang="en-US" sz="2400" dirty="0"/>
                  <a:t>approximate values of the parameters of the SELU function are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≈1.6733</m:t>
                    </m:r>
                  </m:oMath>
                </a14:m>
                <a:r>
                  <a:rPr lang="en-US" sz="2400" dirty="0"/>
                  <a:t> and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0507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1" y="2112220"/>
                <a:ext cx="5670042" cy="1200329"/>
              </a:xfrm>
              <a:prstGeom prst="rect">
                <a:avLst/>
              </a:prstGeom>
              <a:blipFill>
                <a:blip r:embed="rId4"/>
                <a:stretch>
                  <a:fillRect l="-1720" t="-4061" r="-258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058" t="2631" r="3346" b="2443"/>
          <a:stretch/>
        </p:blipFill>
        <p:spPr>
          <a:xfrm>
            <a:off x="6950365" y="661736"/>
            <a:ext cx="4829607" cy="359727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12280" y="6001589"/>
            <a:ext cx="6482080" cy="720029"/>
            <a:chOff x="4907280" y="6123502"/>
            <a:chExt cx="6482080" cy="720029"/>
          </a:xfrm>
        </p:grpSpPr>
        <p:pic>
          <p:nvPicPr>
            <p:cNvPr id="9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torch.nn.functional.selu</a:t>
              </a:r>
              <a:endParaRPr lang="en-US" sz="2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00643" y="791122"/>
            <a:ext cx="4637589" cy="1268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H. </a:t>
            </a:r>
            <a:r>
              <a:rPr lang="en-US" dirty="0" err="1"/>
              <a:t>Maxout</a:t>
            </a:r>
            <a:r>
              <a:rPr lang="en-US" dirty="0"/>
              <a:t> 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3610" y="1638263"/>
                <a:ext cx="5483552" cy="3894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 </a:t>
                </a:r>
                <a:r>
                  <a:rPr lang="en-US" sz="2400" dirty="0" err="1"/>
                  <a:t>Maxout</a:t>
                </a:r>
                <a:r>
                  <a:rPr lang="en-US" sz="2400" dirty="0"/>
                  <a:t> unit takes the maximum value among the values from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linear functions</a:t>
                </a:r>
                <a:r>
                  <a:rPr lang="en-US" sz="2400" dirty="0" smtClean="0"/>
                  <a:t>”.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number of linear functions ( pieces ) is determined beforehand.</a:t>
                </a:r>
                <a:endParaRPr lang="en-US" sz="2400" dirty="0" smtClean="0"/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omputationally expensive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dirty="0" err="1"/>
                  <a:t>Maxout</a:t>
                </a:r>
                <a:r>
                  <a:rPr lang="en-US" sz="2400" dirty="0"/>
                  <a:t> unit can only implement or approximate a convex function.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" y="1638263"/>
                <a:ext cx="5483552" cy="3894592"/>
              </a:xfrm>
              <a:prstGeom prst="rect">
                <a:avLst/>
              </a:prstGeom>
              <a:blipFill>
                <a:blip r:embed="rId3"/>
                <a:stretch>
                  <a:fillRect l="-1557" r="-2781" b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768" y="849653"/>
            <a:ext cx="7598561" cy="644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11628" y="5629163"/>
            <a:ext cx="6156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github.com/pytorch/pytorch/issues/805</a:t>
            </a:r>
            <a:endParaRPr lang="en-US" sz="2400" dirty="0" smtClean="0"/>
          </a:p>
        </p:txBody>
      </p:sp>
      <p:pic>
        <p:nvPicPr>
          <p:cNvPr id="10242" name="Picture 2" descr="Image for pos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6" r="2865"/>
          <a:stretch/>
        </p:blipFill>
        <p:spPr bwMode="auto">
          <a:xfrm>
            <a:off x="8986800" y="1541955"/>
            <a:ext cx="2921048" cy="301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for pos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" r="66790"/>
          <a:stretch/>
        </p:blipFill>
        <p:spPr bwMode="auto">
          <a:xfrm>
            <a:off x="6097162" y="1541955"/>
            <a:ext cx="2889638" cy="301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89370" y="4517192"/>
            <a:ext cx="42091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Maxout</a:t>
            </a:r>
            <a:r>
              <a:rPr lang="en-US" sz="2000" dirty="0" smtClean="0"/>
              <a:t> </a:t>
            </a:r>
            <a:r>
              <a:rPr lang="en-US" sz="2000" dirty="0"/>
              <a:t>has implemented </a:t>
            </a:r>
            <a:r>
              <a:rPr lang="en-US" sz="2000" dirty="0" err="1"/>
              <a:t>ReLU</a:t>
            </a:r>
            <a:r>
              <a:rPr lang="en-US" sz="2000" dirty="0"/>
              <a:t> with 2 </a:t>
            </a:r>
            <a:r>
              <a:rPr lang="en-US" sz="2000" dirty="0" smtClean="0"/>
              <a:t>linear functions</a:t>
            </a:r>
            <a:r>
              <a:rPr lang="en-US" sz="2000" dirty="0"/>
              <a:t>, and quadratic curve with 4 linear functions.</a:t>
            </a:r>
          </a:p>
        </p:txBody>
      </p:sp>
    </p:spTree>
    <p:extLst>
      <p:ext uri="{BB962C8B-B14F-4D97-AF65-F5344CB8AC3E}">
        <p14:creationId xmlns:p14="http://schemas.microsoft.com/office/powerpoint/2010/main" val="12774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I. Swish 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941419"/>
            <a:ext cx="5741832" cy="366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Compound AF.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Combination </a:t>
            </a:r>
            <a:r>
              <a:rPr lang="en-US" sz="2400" dirty="0"/>
              <a:t>of the sigmoid AF and the input </a:t>
            </a:r>
            <a:r>
              <a:rPr lang="en-US" sz="2400" dirty="0" smtClean="0"/>
              <a:t>function.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Smooth,</a:t>
            </a:r>
            <a:r>
              <a:rPr lang="en-US" sz="2400" dirty="0"/>
              <a:t> </a:t>
            </a:r>
            <a:r>
              <a:rPr lang="en-US" sz="2400" dirty="0" smtClean="0"/>
              <a:t>non-monotonic</a:t>
            </a:r>
            <a:r>
              <a:rPr lang="en-US" sz="2400" dirty="0"/>
              <a:t>, bounded below and unbounded in the upper limits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Smoothness allows </a:t>
            </a:r>
            <a:r>
              <a:rPr lang="en-US" sz="2400" dirty="0"/>
              <a:t>better optimization and generalization </a:t>
            </a:r>
            <a:r>
              <a:rPr lang="en-US" sz="2400" dirty="0" smtClean="0"/>
              <a:t>results.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81" t="17227" b="9943"/>
          <a:stretch/>
        </p:blipFill>
        <p:spPr>
          <a:xfrm>
            <a:off x="457200" y="917041"/>
            <a:ext cx="5224842" cy="737868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890" y="1335239"/>
            <a:ext cx="5903530" cy="37522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733" y="5891690"/>
            <a:ext cx="11618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discuss.pytorch.org/t/implementation-of-swish-a-self-gated-activation-function/8813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1" y="811856"/>
            <a:ext cx="5224842" cy="986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J. Exponential linear Squashing </a:t>
            </a:r>
            <a:r>
              <a:rPr lang="en-US" dirty="0" smtClean="0"/>
              <a:t>Function (</a:t>
            </a:r>
            <a:r>
              <a:rPr lang="en-US" dirty="0" err="1" smtClean="0"/>
              <a:t>ELiSH</a:t>
            </a:r>
            <a:r>
              <a:rPr lang="en-US" dirty="0" smtClean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6191" y="2272911"/>
            <a:ext cx="6472913" cy="293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Shares </a:t>
            </a:r>
            <a:r>
              <a:rPr lang="en-US" sz="2400" dirty="0"/>
              <a:t>common properties with the Swish </a:t>
            </a:r>
            <a:r>
              <a:rPr lang="en-US" sz="2400" dirty="0" smtClean="0"/>
              <a:t>function.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Made </a:t>
            </a:r>
            <a:r>
              <a:rPr lang="en-US" sz="2400" dirty="0"/>
              <a:t>up of the ELU </a:t>
            </a:r>
            <a:r>
              <a:rPr lang="en-US" sz="2400" dirty="0" smtClean="0"/>
              <a:t>and Sigmoid functions.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Sigmoid </a:t>
            </a:r>
            <a:r>
              <a:rPr lang="en-US" sz="2400" dirty="0" smtClean="0"/>
              <a:t>part </a:t>
            </a:r>
            <a:r>
              <a:rPr lang="en-US" sz="2400" dirty="0"/>
              <a:t>improves information </a:t>
            </a:r>
            <a:r>
              <a:rPr lang="en-US" sz="2400" dirty="0" smtClean="0"/>
              <a:t>flow.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Linear parts eliminates the vanishing gradient issues.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288" r="3461" b="4897"/>
          <a:stretch/>
        </p:blipFill>
        <p:spPr>
          <a:xfrm>
            <a:off x="1431835" y="688891"/>
            <a:ext cx="4209541" cy="1368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6928"/>
          <a:stretch/>
        </p:blipFill>
        <p:spPr>
          <a:xfrm>
            <a:off x="7523270" y="888818"/>
            <a:ext cx="4194628" cy="3929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6191" y="5638618"/>
            <a:ext cx="574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5"/>
              </a:rPr>
              <a:t>https://echo-ai.readthedocs.io/en/latest/#</a:t>
            </a:r>
            <a:r>
              <a:rPr lang="en-US" sz="2000" dirty="0" smtClean="0">
                <a:hlinkClick r:id="rId5"/>
              </a:rPr>
              <a:t>torch-elish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35640" y="575353"/>
            <a:ext cx="4623371" cy="1582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HardELiSH</a:t>
            </a:r>
            <a:r>
              <a:rPr lang="en-US" dirty="0"/>
              <a:t>: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01" r="51674"/>
          <a:stretch/>
        </p:blipFill>
        <p:spPr>
          <a:xfrm>
            <a:off x="7567863" y="733927"/>
            <a:ext cx="4259179" cy="4201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27" y="1327202"/>
            <a:ext cx="6334125" cy="1323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3727" y="3176336"/>
            <a:ext cx="646772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Multiplication of </a:t>
            </a:r>
            <a:r>
              <a:rPr lang="en-US" sz="2400" dirty="0"/>
              <a:t>the </a:t>
            </a:r>
            <a:r>
              <a:rPr lang="en-US" sz="2400" dirty="0" err="1"/>
              <a:t>HardSigmoid</a:t>
            </a:r>
            <a:r>
              <a:rPr lang="en-US" sz="2400" dirty="0"/>
              <a:t> and ELU in the negative part and a multiplication of the Linear and the </a:t>
            </a:r>
            <a:r>
              <a:rPr lang="en-US" sz="2400" dirty="0" err="1"/>
              <a:t>HardSigmoid</a:t>
            </a:r>
            <a:r>
              <a:rPr lang="en-US" sz="2400" dirty="0"/>
              <a:t> in the </a:t>
            </a:r>
            <a:r>
              <a:rPr lang="en-US" sz="2400" dirty="0" smtClean="0"/>
              <a:t>positive.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43727" y="5610754"/>
            <a:ext cx="630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5"/>
              </a:rPr>
              <a:t>https://echo-ai.readthedocs.io/en/latest/#</a:t>
            </a:r>
            <a:r>
              <a:rPr lang="en-US" sz="2000" dirty="0" smtClean="0">
                <a:hlinkClick r:id="rId5"/>
              </a:rPr>
              <a:t>torch-hard-elish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43727" y="1222625"/>
            <a:ext cx="6467726" cy="142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741819" y="4517427"/>
            <a:ext cx="9011652" cy="155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 smtClean="0"/>
              <a:t>Thank You 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 smtClean="0"/>
              <a:t>Any Questions?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5743" y="880861"/>
            <a:ext cx="11327236" cy="314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most notable observation on the use of AFs for DL applications is that the newer activation functions seem to </a:t>
            </a:r>
            <a:r>
              <a:rPr lang="en-US" sz="2400" dirty="0" smtClean="0"/>
              <a:t>outperform the </a:t>
            </a:r>
            <a:r>
              <a:rPr lang="en-US" sz="2400" dirty="0"/>
              <a:t>older AFs like the </a:t>
            </a:r>
            <a:r>
              <a:rPr lang="en-US" sz="2400" dirty="0" err="1"/>
              <a:t>ReLU</a:t>
            </a:r>
            <a:r>
              <a:rPr lang="en-US" sz="2400" dirty="0"/>
              <a:t>, yet even the latest DL architectures rely on the </a:t>
            </a:r>
            <a:r>
              <a:rPr lang="en-US" sz="2400" dirty="0" err="1"/>
              <a:t>ReLU</a:t>
            </a:r>
            <a:r>
              <a:rPr lang="en-US" sz="2400" dirty="0"/>
              <a:t> function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Current </a:t>
            </a:r>
            <a:r>
              <a:rPr lang="en-US" sz="2400" dirty="0"/>
              <a:t>practices does not use </a:t>
            </a:r>
            <a:r>
              <a:rPr lang="en-US" sz="2400" dirty="0" smtClean="0"/>
              <a:t>the newly </a:t>
            </a:r>
            <a:r>
              <a:rPr lang="en-US" sz="2400" dirty="0"/>
              <a:t>developed state-of-the-art AFs but depends on the tested and proven </a:t>
            </a:r>
            <a:r>
              <a:rPr lang="en-US" sz="2400" dirty="0" smtClean="0"/>
              <a:t>AFs.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newer</a:t>
            </a:r>
            <a:r>
              <a:rPr lang="en-US" sz="2400" dirty="0"/>
              <a:t> </a:t>
            </a:r>
            <a:r>
              <a:rPr lang="en-US" sz="2400" dirty="0" smtClean="0"/>
              <a:t>activation </a:t>
            </a:r>
            <a:r>
              <a:rPr lang="en-US" sz="2400" dirty="0"/>
              <a:t>functions are rarely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3274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6299200" cy="432505"/>
          </a:xfrm>
        </p:spPr>
        <p:txBody>
          <a:bodyPr/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Introduction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89525"/>
            <a:ext cx="10744200" cy="10616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u="sng" dirty="0" smtClean="0"/>
              <a:t>Activation function (AF)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Helps </a:t>
            </a:r>
            <a:r>
              <a:rPr lang="en-US" sz="2400" dirty="0"/>
              <a:t>the network learn complex patterns in the data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20" t="14041" r="3770" b="13232"/>
          <a:stretch/>
        </p:blipFill>
        <p:spPr>
          <a:xfrm>
            <a:off x="1169893" y="1716357"/>
            <a:ext cx="4873813" cy="752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18821"/>
                <a:ext cx="9697783" cy="3037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600" u="sng" dirty="0" smtClean="0"/>
                  <a:t>Why we need it?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If outputs are not restricted,  they can go very high or low in magnitude.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Large numbers can cause computational issues.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AF limits the output values into a certain range.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Add non-linearity into a neural network.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Without AF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18821"/>
                <a:ext cx="9697783" cy="3037435"/>
              </a:xfrm>
              <a:prstGeom prst="rect">
                <a:avLst/>
              </a:prstGeom>
              <a:blipFill>
                <a:blip r:embed="rId4"/>
                <a:stretch>
                  <a:fillRect l="-1131" b="-3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25491" y="1652382"/>
                <a:ext cx="5389417" cy="436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NL" sz="2200" dirty="0" smtClean="0"/>
                  <a:t>Output : </a:t>
                </a:r>
                <a14:m>
                  <m:oMath xmlns:m="http://schemas.openxmlformats.org/officeDocument/2006/math">
                    <m:r>
                      <a:rPr lang="nl-NL" sz="22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nl-NL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nl-NL" sz="2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sz="22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2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1" y="1652382"/>
                <a:ext cx="5389417" cy="436979"/>
              </a:xfrm>
              <a:prstGeom prst="rect">
                <a:avLst/>
              </a:prstGeom>
              <a:blipFill>
                <a:blip r:embed="rId5"/>
                <a:stretch>
                  <a:fillRect l="-1469" t="-833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25491" y="2141691"/>
                <a:ext cx="5389417" cy="436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NL" sz="2200" dirty="0" smtClean="0"/>
                  <a:t>After applying AF : </a:t>
                </a:r>
                <a14:m>
                  <m:oMath xmlns:m="http://schemas.openxmlformats.org/officeDocument/2006/math">
                    <m:r>
                      <a:rPr lang="nl-NL" sz="22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NL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NL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nl-NL" sz="2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sz="22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2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200" b="1" dirty="0" smtClean="0"/>
                  <a:t>)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1" y="2141691"/>
                <a:ext cx="5389417" cy="436979"/>
              </a:xfrm>
              <a:prstGeom prst="rect">
                <a:avLst/>
              </a:prstGeom>
              <a:blipFill>
                <a:blip r:embed="rId6"/>
                <a:stretch>
                  <a:fillRect l="-1469"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21" idx="3"/>
          </p:cNvCxnSpPr>
          <p:nvPr/>
        </p:nvCxnSpPr>
        <p:spPr>
          <a:xfrm flipV="1">
            <a:off x="5251450" y="2278500"/>
            <a:ext cx="699770" cy="4893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1"/>
          </p:cNvCxnSpPr>
          <p:nvPr/>
        </p:nvCxnSpPr>
        <p:spPr>
          <a:xfrm flipH="1" flipV="1">
            <a:off x="4160520" y="2378796"/>
            <a:ext cx="667416" cy="3890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27936" y="258314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</a:t>
            </a:r>
          </a:p>
        </p:txBody>
      </p:sp>
      <p:sp>
        <p:nvSpPr>
          <p:cNvPr id="23" name="Right Brace 22"/>
          <p:cNvSpPr/>
          <p:nvPr/>
        </p:nvSpPr>
        <p:spPr>
          <a:xfrm rot="5400000">
            <a:off x="7680783" y="5567660"/>
            <a:ext cx="179016" cy="70907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5400000">
            <a:off x="9225025" y="5305330"/>
            <a:ext cx="155447" cy="125729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25160" y="6076027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160" y="6076027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057617" y="6076028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617" y="6076028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2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/>
              <a:t>Desirable</a:t>
            </a:r>
            <a:r>
              <a:rPr lang="en-US" dirty="0"/>
              <a:t> </a:t>
            </a:r>
            <a:r>
              <a:rPr lang="en-US" dirty="0" smtClean="0">
                <a:cs typeface="Times New Roman" pitchFamily="18" charset="0"/>
              </a:rPr>
              <a:t>features </a:t>
            </a:r>
            <a:r>
              <a:rPr lang="en-US" dirty="0">
                <a:cs typeface="Times New Roman" pitchFamily="18" charset="0"/>
              </a:rPr>
              <a:t>of an activation 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6364" y="638238"/>
                <a:ext cx="11457709" cy="57487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u="sng" dirty="0" smtClean="0"/>
                  <a:t>Vanishing Gradient problem</a:t>
                </a:r>
              </a:p>
              <a:p>
                <a:r>
                  <a:rPr lang="en-US" sz="2200" dirty="0"/>
                  <a:t>Chain rule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 smtClean="0"/>
                  <a:t>		</a:t>
                </a:r>
                <a:r>
                  <a:rPr lang="nl-NL" sz="2200" dirty="0"/>
                  <a:t> </a:t>
                </a:r>
                <a14:m>
                  <m:oMath xmlns:m="http://schemas.openxmlformats.org/officeDocument/2006/math">
                    <m:r>
                      <a:rPr lang="nl-NL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NL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NL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nl-NL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 smtClean="0"/>
                  <a:t>)</a:t>
                </a:r>
              </a:p>
              <a:p>
                <a:r>
                  <a:rPr lang="en-US" sz="2200" dirty="0" smtClean="0"/>
                  <a:t>If the gradient of AF is shifting towards zero, </a:t>
                </a:r>
                <a:r>
                  <a:rPr lang="en-US" sz="2200" dirty="0"/>
                  <a:t>then gradient for the initial layers tend to vanish because </a:t>
                </a:r>
                <a:r>
                  <a:rPr lang="en-US" sz="2200" dirty="0" smtClean="0"/>
                  <a:t>several </a:t>
                </a:r>
                <a:r>
                  <a:rPr lang="en-US" sz="2200" dirty="0"/>
                  <a:t>such values will get </a:t>
                </a:r>
                <a:r>
                  <a:rPr lang="en-US" sz="2200" dirty="0" smtClean="0"/>
                  <a:t>multiplied.</a:t>
                </a:r>
              </a:p>
              <a:p>
                <a:r>
                  <a:rPr lang="en-US" sz="2200" dirty="0" smtClean="0"/>
                  <a:t>Want </a:t>
                </a:r>
                <a:r>
                  <a:rPr lang="en-US" sz="2200" dirty="0"/>
                  <a:t>our activation function to not shift the gradient towards zero</a:t>
                </a:r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200" b="1" u="sng" dirty="0" smtClean="0"/>
                  <a:t>Zero-Centered</a:t>
                </a:r>
              </a:p>
              <a:p>
                <a:r>
                  <a:rPr lang="en-US" sz="2200" dirty="0" smtClean="0"/>
                  <a:t>Output </a:t>
                </a:r>
                <a:r>
                  <a:rPr lang="en-US" sz="2200" dirty="0"/>
                  <a:t>of the activation function should be symmetrical at zero so that the gradients do not shift to a </a:t>
                </a:r>
                <a:r>
                  <a:rPr lang="en-US" sz="2200" dirty="0" smtClean="0"/>
                  <a:t>particular </a:t>
                </a:r>
                <a:r>
                  <a:rPr lang="en-US" sz="2200" dirty="0"/>
                  <a:t>direction</a:t>
                </a:r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200" b="1" u="sng" dirty="0"/>
                  <a:t>Computational </a:t>
                </a:r>
                <a:r>
                  <a:rPr lang="en-US" sz="2200" b="1" u="sng" dirty="0" smtClean="0"/>
                  <a:t>Expense</a:t>
                </a:r>
              </a:p>
              <a:p>
                <a:pPr algn="just"/>
                <a:r>
                  <a:rPr lang="en-US" sz="2200" dirty="0"/>
                  <a:t>Activation functions are applied after every layer and need to be calculated millions of times in deep </a:t>
                </a:r>
                <a:r>
                  <a:rPr lang="en-US" sz="2200" dirty="0" smtClean="0"/>
                  <a:t>networks and hence, should </a:t>
                </a:r>
                <a:r>
                  <a:rPr lang="en-US" sz="2200" dirty="0"/>
                  <a:t>be computationally inexpensive to </a:t>
                </a:r>
                <a:r>
                  <a:rPr lang="en-US" sz="2200" dirty="0" smtClean="0"/>
                  <a:t>calculate.</a:t>
                </a:r>
              </a:p>
              <a:p>
                <a:pPr marL="0" indent="0">
                  <a:buNone/>
                </a:pPr>
                <a:r>
                  <a:rPr lang="en-US" sz="2200" b="1" u="sng" dirty="0" smtClean="0"/>
                  <a:t>Differentiable</a:t>
                </a:r>
              </a:p>
              <a:p>
                <a:r>
                  <a:rPr lang="en-US" sz="2200" dirty="0" smtClean="0"/>
                  <a:t>Neural </a:t>
                </a:r>
                <a:r>
                  <a:rPr lang="en-US" sz="2200" dirty="0"/>
                  <a:t>networks are trained using the gradient descent process, hence the layers in the model need to differentiable or at least differentiable in parts</a:t>
                </a:r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64" y="638238"/>
                <a:ext cx="11457709" cy="5748707"/>
              </a:xfrm>
              <a:blipFill>
                <a:blip r:embed="rId3"/>
                <a:stretch>
                  <a:fillRect l="-692" t="-1379" r="-692" b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A. Sigmoid </a:t>
            </a:r>
            <a:r>
              <a:rPr lang="en-US" dirty="0">
                <a:cs typeface="Times New Roman" pitchFamily="18" charset="0"/>
              </a:rPr>
              <a:t>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08" y="1608506"/>
            <a:ext cx="5938737" cy="298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626" t="20215" r="1529" b="10574"/>
          <a:stretch/>
        </p:blipFill>
        <p:spPr>
          <a:xfrm>
            <a:off x="455994" y="801974"/>
            <a:ext cx="3242179" cy="8065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760" y="1608506"/>
            <a:ext cx="56424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Logistic </a:t>
            </a:r>
            <a:r>
              <a:rPr lang="en-US" sz="2400" dirty="0"/>
              <a:t>function or squashing </a:t>
            </a:r>
            <a:r>
              <a:rPr lang="en-US" sz="2400" dirty="0" smtClean="0"/>
              <a:t>function.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Produces </a:t>
            </a:r>
            <a:r>
              <a:rPr lang="en-US" sz="2400" dirty="0"/>
              <a:t>values in the range of </a:t>
            </a:r>
            <a:r>
              <a:rPr lang="en-US" sz="2400" dirty="0" smtClean="0"/>
              <a:t>0-1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/>
              <a:t>as the final layer in </a:t>
            </a:r>
            <a:r>
              <a:rPr lang="en-US" sz="2400" dirty="0" smtClean="0"/>
              <a:t>classification.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Positive derivatives.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u="sng" dirty="0" smtClean="0"/>
              <a:t>Drawbacks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Vanishing </a:t>
            </a:r>
            <a:r>
              <a:rPr lang="en-US" sz="2400" dirty="0"/>
              <a:t>gradient </a:t>
            </a:r>
            <a:r>
              <a:rPr lang="en-US" sz="2400" dirty="0" smtClean="0"/>
              <a:t>problem.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Mostly used </a:t>
            </a:r>
            <a:r>
              <a:rPr lang="en-US" sz="2400" dirty="0"/>
              <a:t>in shallow networks.</a:t>
            </a:r>
            <a:endParaRPr lang="en-US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Slow convergence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Not zero-centered.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07280" y="6123502"/>
            <a:ext cx="6482080" cy="720029"/>
            <a:chOff x="4907280" y="6123502"/>
            <a:chExt cx="6482080" cy="720029"/>
          </a:xfrm>
        </p:grpSpPr>
        <p:pic>
          <p:nvPicPr>
            <p:cNvPr id="1028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torch.nn.functional.sigmoid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365760" y="670560"/>
            <a:ext cx="3515360" cy="104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1) Hard Sigmoid Function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748" t="20951" b="6707"/>
          <a:stretch/>
        </p:blipFill>
        <p:spPr>
          <a:xfrm>
            <a:off x="568712" y="1030522"/>
            <a:ext cx="3661074" cy="8391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376" t="17996" r="849" b="8148"/>
          <a:stretch/>
        </p:blipFill>
        <p:spPr>
          <a:xfrm>
            <a:off x="568712" y="2033809"/>
            <a:ext cx="4750420" cy="8678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8712" y="3972316"/>
            <a:ext cx="6096000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Lesser </a:t>
            </a:r>
            <a:r>
              <a:rPr lang="en-US" sz="2400" dirty="0"/>
              <a:t>computation cost </a:t>
            </a:r>
            <a:r>
              <a:rPr lang="en-US" sz="2400" dirty="0" smtClean="0"/>
              <a:t>than </a:t>
            </a:r>
            <a:r>
              <a:rPr lang="en-US" sz="2400" dirty="0"/>
              <a:t>soft </a:t>
            </a:r>
            <a:r>
              <a:rPr lang="en-US" sz="2400" dirty="0" smtClean="0"/>
              <a:t>sigmoid when implemented </a:t>
            </a:r>
            <a:r>
              <a:rPr lang="en-US" sz="2400" dirty="0"/>
              <a:t>both in a specialized hardware or </a:t>
            </a:r>
            <a:r>
              <a:rPr lang="en-US" sz="2400" dirty="0" smtClean="0"/>
              <a:t>software form.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44194"/>
            <a:ext cx="5734050" cy="28479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9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torch.nn.functional.hardsigmoid</a:t>
              </a:r>
              <a:endParaRPr lang="en-US" sz="24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65760" y="812652"/>
            <a:ext cx="5262880" cy="232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2) Sigmoid-Weighted Linear Units (</a:t>
            </a:r>
            <a:r>
              <a:rPr lang="en-US" dirty="0" err="1">
                <a:cs typeface="Times New Roman" pitchFamily="18" charset="0"/>
              </a:rPr>
              <a:t>SiLU</a:t>
            </a:r>
            <a:r>
              <a:rPr lang="en-US" dirty="0">
                <a:cs typeface="Times New Roman" pitchFamily="18" charset="0"/>
              </a:rPr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80" y="2127899"/>
            <a:ext cx="5817220" cy="2629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Computed </a:t>
            </a:r>
            <a:r>
              <a:rPr lang="en-US" sz="2400" dirty="0"/>
              <a:t>as Sigmoid </a:t>
            </a:r>
            <a:r>
              <a:rPr lang="en-US" sz="2400" dirty="0" smtClean="0"/>
              <a:t>multiplied by </a:t>
            </a:r>
            <a:r>
              <a:rPr lang="en-US" sz="2400" dirty="0"/>
              <a:t>its </a:t>
            </a:r>
            <a:r>
              <a:rPr lang="en-US" sz="2400" dirty="0" smtClean="0"/>
              <a:t>input.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/>
              <a:t>for reinforcement </a:t>
            </a:r>
            <a:r>
              <a:rPr lang="en-US" sz="2400" dirty="0" smtClean="0"/>
              <a:t>learning based </a:t>
            </a:r>
            <a:r>
              <a:rPr lang="en-US" sz="2400" dirty="0"/>
              <a:t>systems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SiLU</a:t>
            </a:r>
            <a:r>
              <a:rPr lang="en-US" sz="2400" dirty="0"/>
              <a:t> outperformed the </a:t>
            </a:r>
            <a:r>
              <a:rPr lang="en-US" sz="2400" dirty="0" err="1" smtClean="0"/>
              <a:t>ReLU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7817" b="13647"/>
          <a:stretch/>
        </p:blipFill>
        <p:spPr>
          <a:xfrm>
            <a:off x="735980" y="1339661"/>
            <a:ext cx="3581518" cy="635570"/>
          </a:xfrm>
          <a:prstGeom prst="rect">
            <a:avLst/>
          </a:prstGeom>
        </p:spPr>
      </p:pic>
      <p:pic>
        <p:nvPicPr>
          <p:cNvPr id="4098" name="Picture 2" descr="Sigmoid-Weighted Linear Units for Neural Network Function Approximation in  Reinforcement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94" y="1639229"/>
            <a:ext cx="4408449" cy="32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8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torch.nn.SiLU</a:t>
              </a:r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35980" y="1288860"/>
            <a:ext cx="3515360" cy="788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9634654" cy="43250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3) Derivative of Sigmoid-Weighted Linear Units (</a:t>
            </a:r>
            <a:r>
              <a:rPr lang="en-US" dirty="0" err="1">
                <a:cs typeface="Times New Roman" pitchFamily="18" charset="0"/>
              </a:rPr>
              <a:t>dSiLU</a:t>
            </a:r>
            <a:r>
              <a:rPr lang="en-US" dirty="0">
                <a:cs typeface="Times New Roman" pitchFamily="18" charset="0"/>
              </a:rPr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926109"/>
            <a:ext cx="568689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Gradient </a:t>
            </a:r>
            <a:r>
              <a:rPr lang="en-US" sz="2400" dirty="0"/>
              <a:t>of the </a:t>
            </a:r>
            <a:r>
              <a:rPr lang="en-US" sz="2400" dirty="0" err="1"/>
              <a:t>SiLU</a:t>
            </a:r>
            <a:r>
              <a:rPr lang="en-US" sz="2400" dirty="0"/>
              <a:t> </a:t>
            </a:r>
            <a:r>
              <a:rPr lang="en-US" sz="2400" dirty="0" smtClean="0"/>
              <a:t>function.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dSiLU</a:t>
            </a:r>
            <a:r>
              <a:rPr lang="en-US" sz="2400" dirty="0"/>
              <a:t> outperformed the standard Sigmoid function </a:t>
            </a:r>
            <a:r>
              <a:rPr lang="en-US" sz="2400" dirty="0" smtClean="0"/>
              <a:t>significantly.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75" t="6057" r="5649" b="1393"/>
          <a:stretch/>
        </p:blipFill>
        <p:spPr>
          <a:xfrm>
            <a:off x="7301041" y="1227305"/>
            <a:ext cx="4575007" cy="341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821" t="20274" r="1911" b="22103"/>
          <a:stretch/>
        </p:blipFill>
        <p:spPr>
          <a:xfrm>
            <a:off x="656301" y="1823309"/>
            <a:ext cx="6066265" cy="494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8480" y="1605912"/>
            <a:ext cx="6278880" cy="964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96514" cy="432505"/>
          </a:xfrm>
        </p:spPr>
        <p:txBody>
          <a:bodyPr/>
          <a:lstStyle/>
          <a:p>
            <a:r>
              <a:rPr lang="en-US" dirty="0" smtClean="0"/>
              <a:t>B. Hyperbolic </a:t>
            </a:r>
            <a:r>
              <a:rPr lang="en-US" dirty="0"/>
              <a:t>Tangent Function (</a:t>
            </a:r>
            <a:r>
              <a:rPr lang="en-US" dirty="0" err="1"/>
              <a:t>Tanh</a:t>
            </a:r>
            <a:r>
              <a:rPr lang="en-US" dirty="0"/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0498"/>
          <a:stretch/>
        </p:blipFill>
        <p:spPr>
          <a:xfrm>
            <a:off x="960586" y="717340"/>
            <a:ext cx="5158319" cy="1475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300" y="2564256"/>
            <a:ext cx="57704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Zero-centered function.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Output range </a:t>
            </a:r>
            <a:r>
              <a:rPr lang="en-US" sz="2400" dirty="0"/>
              <a:t>lies between -1 </a:t>
            </a:r>
            <a:r>
              <a:rPr lang="en-US" sz="2400" dirty="0" smtClean="0"/>
              <a:t>to 1.</a:t>
            </a:r>
          </a:p>
          <a:p>
            <a:pPr marL="285750" indent="-28575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Could not solve the vanishing </a:t>
            </a:r>
            <a:r>
              <a:rPr lang="en-US" sz="2400" dirty="0"/>
              <a:t>gradient </a:t>
            </a:r>
            <a:r>
              <a:rPr lang="en-US" sz="2400" dirty="0" smtClean="0"/>
              <a:t>problem suffered by </a:t>
            </a:r>
            <a:r>
              <a:rPr lang="en-US" sz="2400" dirty="0"/>
              <a:t>the sigmoid functions as well.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0" y="717340"/>
            <a:ext cx="3962400" cy="38004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10328" y="6126480"/>
            <a:ext cx="6482080" cy="720029"/>
            <a:chOff x="4907280" y="6123502"/>
            <a:chExt cx="6482080" cy="720029"/>
          </a:xfrm>
        </p:grpSpPr>
        <p:pic>
          <p:nvPicPr>
            <p:cNvPr id="9" name="Picture 4" descr="Image recognition with PyTorch on the Jetson Nano | by Heldenkombinat  Technologies | 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280" y="6123502"/>
              <a:ext cx="1496430" cy="72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220830" y="6214101"/>
              <a:ext cx="516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:    </a:t>
              </a:r>
              <a:r>
                <a:rPr lang="en-US" sz="2400" dirty="0" err="1" smtClean="0"/>
                <a:t>torch.nn.functional.tanh</a:t>
              </a:r>
              <a:endParaRPr lang="en-US" sz="2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94968" y="717340"/>
            <a:ext cx="4828910" cy="147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39892</TotalTime>
  <Words>1545</Words>
  <Application>Microsoft Office PowerPoint</Application>
  <PresentationFormat>Widescreen</PresentationFormat>
  <Paragraphs>243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Malgun Gothic</vt:lpstr>
      <vt:lpstr>Arial</vt:lpstr>
      <vt:lpstr>Calibri</vt:lpstr>
      <vt:lpstr>Calibri Light</vt:lpstr>
      <vt:lpstr>Cambria Math</vt:lpstr>
      <vt:lpstr>Times New Roman</vt:lpstr>
      <vt:lpstr>Tw Cen MT</vt:lpstr>
      <vt:lpstr>Office Theme</vt:lpstr>
      <vt:lpstr>Activation Functions: Comparison of Trends in Practice and Research for Deep Learning</vt:lpstr>
      <vt:lpstr>Outline</vt:lpstr>
      <vt:lpstr>Introduction</vt:lpstr>
      <vt:lpstr> Desirable features of an activation function</vt:lpstr>
      <vt:lpstr>A. Sigmoid Function</vt:lpstr>
      <vt:lpstr>1) Hard Sigmoid Function</vt:lpstr>
      <vt:lpstr>2) Sigmoid-Weighted Linear Units (SiLU)</vt:lpstr>
      <vt:lpstr>3) Derivative of Sigmoid-Weighted Linear Units (dSiLU)</vt:lpstr>
      <vt:lpstr>B. Hyperbolic Tangent Function (Tanh)</vt:lpstr>
      <vt:lpstr>1) Hard Hyperbolic Function</vt:lpstr>
      <vt:lpstr>C. Softmax Function</vt:lpstr>
      <vt:lpstr>D. Softsign</vt:lpstr>
      <vt:lpstr>E. Rectified Linear Unit (ReLU) Function</vt:lpstr>
      <vt:lpstr>1) Leaky ReLU (LReLU)</vt:lpstr>
      <vt:lpstr>2) Parametric Rectified Linear Units (PReLU)</vt:lpstr>
      <vt:lpstr>3) Randomized Leaky ReLU (RReLU)</vt:lpstr>
      <vt:lpstr>4) S-shaped ReLU (SReLU)</vt:lpstr>
      <vt:lpstr>F. Softplus Function (Smooth ReLU)</vt:lpstr>
      <vt:lpstr>G. Exponential Linear Units (ELUs)</vt:lpstr>
      <vt:lpstr>1) Parametric Exponential Linear Unit (PELU)</vt:lpstr>
      <vt:lpstr>2) Scaled Exponential Linear Units (SELU):</vt:lpstr>
      <vt:lpstr>H. Maxout Function</vt:lpstr>
      <vt:lpstr>I. Swish Function</vt:lpstr>
      <vt:lpstr>J. Exponential linear Squashing Function (ELiSH)</vt:lpstr>
      <vt:lpstr>1) HardELiSH: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Windows 사용자</cp:lastModifiedBy>
  <cp:revision>1262</cp:revision>
  <cp:lastPrinted>2020-04-17T07:11:05Z</cp:lastPrinted>
  <dcterms:created xsi:type="dcterms:W3CDTF">2015-08-28T07:14:43Z</dcterms:created>
  <dcterms:modified xsi:type="dcterms:W3CDTF">2020-10-20T11:27:26Z</dcterms:modified>
  <cp:version/>
</cp:coreProperties>
</file>