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3" r:id="rId1"/>
  </p:sldMasterIdLst>
  <p:notesMasterIdLst>
    <p:notesMasterId r:id="rId12"/>
  </p:notesMasterIdLst>
  <p:handoutMasterIdLst>
    <p:handoutMasterId r:id="rId13"/>
  </p:handoutMasterIdLst>
  <p:sldIdLst>
    <p:sldId id="256" r:id="rId2"/>
    <p:sldId id="368" r:id="rId3"/>
    <p:sldId id="369" r:id="rId4"/>
    <p:sldId id="364" r:id="rId5"/>
    <p:sldId id="367" r:id="rId6"/>
    <p:sldId id="362" r:id="rId7"/>
    <p:sldId id="363" r:id="rId8"/>
    <p:sldId id="320" r:id="rId9"/>
    <p:sldId id="365" r:id="rId10"/>
    <p:sldId id="359" r:id="rId11"/>
  </p:sldIdLst>
  <p:sldSz cx="12192000" cy="6858000"/>
  <p:notesSz cx="6788150" cy="99234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0900"/>
    <a:srgbClr val="003360"/>
    <a:srgbClr val="B69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6395" autoAdjust="0"/>
  </p:normalViewPr>
  <p:slideViewPr>
    <p:cSldViewPr snapToGrid="0" snapToObjects="1">
      <p:cViewPr varScale="1">
        <p:scale>
          <a:sx n="111" d="100"/>
          <a:sy n="111" d="100"/>
        </p:scale>
        <p:origin x="528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111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1532" cy="497896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5048" y="1"/>
            <a:ext cx="2941532" cy="497896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B39E51E-F35B-42D6-8862-26B5CCE51B70}" type="datetimeFigureOut">
              <a:rPr lang="en-US" smtClean="0"/>
              <a:t>2020-11-22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5569"/>
            <a:ext cx="2941532" cy="49789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5048" y="9425569"/>
            <a:ext cx="2941532" cy="49789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CF24A0D-829D-4417-86AA-3196D6D076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1924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1532" cy="497896"/>
          </a:xfrm>
          <a:prstGeom prst="rect">
            <a:avLst/>
          </a:prstGeom>
        </p:spPr>
        <p:txBody>
          <a:bodyPr vert="horz" lIns="93177" tIns="46589" rIns="93177" bIns="46589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5048" y="1"/>
            <a:ext cx="2941532" cy="497896"/>
          </a:xfrm>
          <a:prstGeom prst="rect">
            <a:avLst/>
          </a:prstGeom>
        </p:spPr>
        <p:txBody>
          <a:bodyPr vert="horz" lIns="93177" tIns="46589" rIns="93177" bIns="46589"/>
          <a:lstStyle>
            <a:lvl1pPr algn="r">
              <a:defRPr sz="1200"/>
            </a:lvl1pPr>
          </a:lstStyle>
          <a:p>
            <a:pPr lvl="0">
              <a:defRPr/>
            </a:pPr>
            <a:fld id="{C60C9890-6B06-4C9B-8306-ACB5A6150C45}" type="datetime1">
              <a:rPr lang="en-US"/>
              <a:pPr lvl="0">
                <a:defRPr/>
              </a:pPr>
              <a:t>2020-11-22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17513" y="1239838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anchor="ctr"/>
          <a:lstStyle/>
          <a:p>
            <a:pPr lvl="0">
              <a:defRPr/>
            </a:pP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815" y="4775667"/>
            <a:ext cx="5430520" cy="3907365"/>
          </a:xfrm>
          <a:prstGeom prst="rect">
            <a:avLst/>
          </a:prstGeom>
        </p:spPr>
        <p:txBody>
          <a:bodyPr vert="horz" lIns="93177" tIns="46589" rIns="93177" bIns="46589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5569"/>
            <a:ext cx="2941532" cy="497895"/>
          </a:xfrm>
          <a:prstGeom prst="rect">
            <a:avLst/>
          </a:prstGeom>
        </p:spPr>
        <p:txBody>
          <a:bodyPr vert="horz" lIns="93177" tIns="46589" rIns="93177" bIns="46589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5048" y="9425569"/>
            <a:ext cx="2941532" cy="497895"/>
          </a:xfrm>
          <a:prstGeom prst="rect">
            <a:avLst/>
          </a:prstGeom>
        </p:spPr>
        <p:txBody>
          <a:bodyPr vert="horz" lIns="93177" tIns="46589" rIns="93177" bIns="46589" anchor="b"/>
          <a:lstStyle>
            <a:lvl1pPr algn="r">
              <a:defRPr sz="1200"/>
            </a:lvl1pPr>
          </a:lstStyle>
          <a:p>
            <a:pPr lvl="0">
              <a:defRPr/>
            </a:pPr>
            <a:fld id="{92782755-DA25-414B-95A4-722A04A80912}" type="slidenum">
              <a:rPr lang="en-US"/>
              <a:pPr lvl="0"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78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0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034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28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951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39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80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30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87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2045021"/>
            <a:ext cx="12192000" cy="2205953"/>
          </a:xfrm>
          <a:prstGeom prst="rect">
            <a:avLst/>
          </a:prstGeom>
          <a:solidFill>
            <a:srgbClr val="A57D30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00336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 flipV="1">
            <a:off x="10396604" y="4246609"/>
            <a:ext cx="1795397" cy="276980"/>
          </a:xfrm>
          <a:prstGeom prst="rect">
            <a:avLst/>
          </a:prstGeom>
          <a:solidFill>
            <a:srgbClr val="6C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1" y="4246560"/>
            <a:ext cx="10396604" cy="277028"/>
          </a:xfrm>
          <a:prstGeom prst="rect">
            <a:avLst/>
          </a:prstGeom>
          <a:solidFill>
            <a:srgbClr val="003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-2540" y="-2474"/>
            <a:ext cx="1360539" cy="62348"/>
          </a:xfrm>
          <a:prstGeom prst="rect">
            <a:avLst/>
          </a:prstGeom>
          <a:solidFill>
            <a:srgbClr val="6C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742950" y="235946"/>
            <a:ext cx="10610850" cy="165339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300">
                <a:solidFill>
                  <a:srgbClr val="AC8740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742950" y="2317885"/>
            <a:ext cx="1061085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70000"/>
              </a:lnSpc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Rectangle 22"/>
          <p:cNvSpPr/>
          <p:nvPr userDrawn="1"/>
        </p:nvSpPr>
        <p:spPr>
          <a:xfrm flipV="1">
            <a:off x="1357802" y="-2474"/>
            <a:ext cx="1360539" cy="62348"/>
          </a:xfrm>
          <a:prstGeom prst="rect">
            <a:avLst/>
          </a:prstGeom>
          <a:solidFill>
            <a:srgbClr val="003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4" name="Rectangle 23"/>
          <p:cNvSpPr/>
          <p:nvPr userDrawn="1"/>
        </p:nvSpPr>
        <p:spPr>
          <a:xfrm flipV="1">
            <a:off x="2715356" y="-2415"/>
            <a:ext cx="1360539" cy="62348"/>
          </a:xfrm>
          <a:prstGeom prst="rect">
            <a:avLst/>
          </a:prstGeom>
          <a:solidFill>
            <a:srgbClr val="A57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Rectangle 24"/>
          <p:cNvSpPr/>
          <p:nvPr userDrawn="1"/>
        </p:nvSpPr>
        <p:spPr>
          <a:xfrm flipV="1">
            <a:off x="4076967" y="-2426"/>
            <a:ext cx="1360539" cy="62348"/>
          </a:xfrm>
          <a:prstGeom prst="rect">
            <a:avLst/>
          </a:prstGeom>
          <a:solidFill>
            <a:srgbClr val="6C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5436234" y="-2426"/>
            <a:ext cx="1360539" cy="62348"/>
          </a:xfrm>
          <a:prstGeom prst="rect">
            <a:avLst/>
          </a:prstGeom>
          <a:solidFill>
            <a:srgbClr val="003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7" name="Rectangle 26"/>
          <p:cNvSpPr/>
          <p:nvPr userDrawn="1"/>
        </p:nvSpPr>
        <p:spPr>
          <a:xfrm flipV="1">
            <a:off x="6795724" y="-2415"/>
            <a:ext cx="1360539" cy="62348"/>
          </a:xfrm>
          <a:prstGeom prst="rect">
            <a:avLst/>
          </a:prstGeom>
          <a:solidFill>
            <a:srgbClr val="A57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" name="Rectangle 27"/>
          <p:cNvSpPr/>
          <p:nvPr userDrawn="1"/>
        </p:nvSpPr>
        <p:spPr>
          <a:xfrm flipV="1">
            <a:off x="8154792" y="-2426"/>
            <a:ext cx="1360539" cy="62348"/>
          </a:xfrm>
          <a:prstGeom prst="rect">
            <a:avLst/>
          </a:prstGeom>
          <a:solidFill>
            <a:srgbClr val="6C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" name="Rectangle 28"/>
          <p:cNvSpPr/>
          <p:nvPr userDrawn="1"/>
        </p:nvSpPr>
        <p:spPr>
          <a:xfrm flipV="1">
            <a:off x="9512793" y="-3589"/>
            <a:ext cx="1360539" cy="62348"/>
          </a:xfrm>
          <a:prstGeom prst="rect">
            <a:avLst/>
          </a:prstGeom>
          <a:solidFill>
            <a:srgbClr val="003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10873333" y="-2426"/>
            <a:ext cx="1318670" cy="62348"/>
          </a:xfrm>
          <a:prstGeom prst="rect">
            <a:avLst/>
          </a:prstGeom>
          <a:solidFill>
            <a:srgbClr val="A57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2737" y="61494"/>
            <a:ext cx="121947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0833285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2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5609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43305"/>
            <a:ext cx="5181600" cy="4351338"/>
          </a:xfr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43305"/>
            <a:ext cx="5181600" cy="4351338"/>
          </a:xfr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rot="10800000" flipV="1">
            <a:off x="1" y="2111"/>
            <a:ext cx="10406855" cy="457201"/>
          </a:xfrm>
          <a:prstGeom prst="rect">
            <a:avLst/>
          </a:prstGeom>
          <a:solidFill>
            <a:srgbClr val="B69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Tw Cen MT" panose="020B0602020104020603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 rot="10800000" flipV="1">
            <a:off x="10396604" y="2113"/>
            <a:ext cx="1795397" cy="457199"/>
          </a:xfrm>
          <a:prstGeom prst="rect">
            <a:avLst/>
          </a:prstGeom>
          <a:solidFill>
            <a:srgbClr val="6C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w Cen MT" panose="020B0602020104020603" pitchFamily="34" charset="0"/>
            </a:endParaRPr>
          </a:p>
        </p:txBody>
      </p:sp>
      <p:sp>
        <p:nvSpPr>
          <p:cNvPr id="14" name="Slide Number Placeholder 15"/>
          <p:cNvSpPr txBox="1">
            <a:spLocks/>
          </p:cNvSpPr>
          <p:nvPr userDrawn="1"/>
        </p:nvSpPr>
        <p:spPr>
          <a:xfrm>
            <a:off x="10406855" y="44427"/>
            <a:ext cx="1785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latin typeface="Tw Cen MT" panose="020B0602020104020603" pitchFamily="34" charset="0"/>
              </a:rPr>
              <a:pPr/>
              <a:t>‹#›</a:t>
            </a:fld>
            <a:r>
              <a:rPr lang="en-US" dirty="0">
                <a:latin typeface="Tw Cen MT" panose="020B0602020104020603" pitchFamily="34" charset="0"/>
              </a:rPr>
              <a:t>/12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84027" y="6848"/>
            <a:ext cx="7213426" cy="43250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7802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98012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w Cen MT" panose="020B06020201040206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04035"/>
            <a:ext cx="5157787" cy="3684588"/>
          </a:xfr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98012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w Cen MT" panose="020B06020201040206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804035"/>
            <a:ext cx="5183188" cy="3684588"/>
          </a:xfr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rot="10800000" flipV="1">
            <a:off x="1" y="2111"/>
            <a:ext cx="10406855" cy="457201"/>
          </a:xfrm>
          <a:prstGeom prst="rect">
            <a:avLst/>
          </a:prstGeom>
          <a:solidFill>
            <a:srgbClr val="B69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Tw Cen MT" panose="020B0602020104020603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 rot="10800000" flipV="1">
            <a:off x="10396604" y="2113"/>
            <a:ext cx="1795397" cy="457199"/>
          </a:xfrm>
          <a:prstGeom prst="rect">
            <a:avLst/>
          </a:prstGeom>
          <a:solidFill>
            <a:srgbClr val="6C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w Cen MT" panose="020B0602020104020603" pitchFamily="34" charset="0"/>
            </a:endParaRPr>
          </a:p>
        </p:txBody>
      </p:sp>
      <p:sp>
        <p:nvSpPr>
          <p:cNvPr id="12" name="Slide Number Placeholder 15"/>
          <p:cNvSpPr txBox="1">
            <a:spLocks/>
          </p:cNvSpPr>
          <p:nvPr userDrawn="1"/>
        </p:nvSpPr>
        <p:spPr>
          <a:xfrm>
            <a:off x="10406855" y="44427"/>
            <a:ext cx="1785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latin typeface="Tw Cen MT" panose="020B0602020104020603" pitchFamily="34" charset="0"/>
              </a:rPr>
              <a:pPr/>
              <a:t>‹#›</a:t>
            </a:fld>
            <a:r>
              <a:rPr lang="en-US" dirty="0">
                <a:latin typeface="Tw Cen MT" panose="020B0602020104020603" pitchFamily="34" charset="0"/>
              </a:rPr>
              <a:t>/12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84027" y="6848"/>
            <a:ext cx="7213426" cy="43250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3645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0800000" flipV="1">
            <a:off x="1" y="2111"/>
            <a:ext cx="10406855" cy="457201"/>
          </a:xfrm>
          <a:prstGeom prst="rect">
            <a:avLst/>
          </a:prstGeom>
          <a:solidFill>
            <a:srgbClr val="B69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Tw Cen MT" panose="020B0602020104020603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 rot="10800000" flipV="1">
            <a:off x="10396604" y="2113"/>
            <a:ext cx="1795397" cy="457199"/>
          </a:xfrm>
          <a:prstGeom prst="rect">
            <a:avLst/>
          </a:prstGeom>
          <a:solidFill>
            <a:srgbClr val="6C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w Cen MT" panose="020B0602020104020603" pitchFamily="34" charset="0"/>
            </a:endParaRPr>
          </a:p>
        </p:txBody>
      </p:sp>
      <p:sp>
        <p:nvSpPr>
          <p:cNvPr id="14" name="Slide Number Placeholder 15"/>
          <p:cNvSpPr txBox="1">
            <a:spLocks/>
          </p:cNvSpPr>
          <p:nvPr userDrawn="1"/>
        </p:nvSpPr>
        <p:spPr>
          <a:xfrm>
            <a:off x="10406855" y="44427"/>
            <a:ext cx="1785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latin typeface="Tw Cen MT" panose="020B0602020104020603" pitchFamily="34" charset="0"/>
              </a:rPr>
              <a:pPr/>
              <a:t>‹#›</a:t>
            </a:fld>
            <a:r>
              <a:rPr lang="en-US" dirty="0">
                <a:latin typeface="Tw Cen MT" panose="020B0602020104020603" pitchFamily="34" charset="0"/>
              </a:rPr>
              <a:t>/12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84027" y="6848"/>
            <a:ext cx="7213426" cy="43250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6626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0800000" flipV="1">
            <a:off x="1" y="2111"/>
            <a:ext cx="10406855" cy="457201"/>
          </a:xfrm>
          <a:prstGeom prst="rect">
            <a:avLst/>
          </a:prstGeom>
          <a:solidFill>
            <a:srgbClr val="B69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Tw Cen MT" panose="020B0602020104020603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 rot="10800000" flipV="1">
            <a:off x="10396604" y="2113"/>
            <a:ext cx="1795397" cy="457199"/>
          </a:xfrm>
          <a:prstGeom prst="rect">
            <a:avLst/>
          </a:prstGeom>
          <a:solidFill>
            <a:srgbClr val="6C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4157"/>
            <a:ext cx="10515600" cy="526097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15"/>
          <p:cNvSpPr txBox="1">
            <a:spLocks/>
          </p:cNvSpPr>
          <p:nvPr userDrawn="1"/>
        </p:nvSpPr>
        <p:spPr>
          <a:xfrm>
            <a:off x="10406855" y="44427"/>
            <a:ext cx="1785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latin typeface="Tw Cen MT" panose="020B0602020104020603" pitchFamily="34" charset="0"/>
              </a:rPr>
              <a:pPr/>
              <a:t>‹#›</a:t>
            </a:fld>
            <a:r>
              <a:rPr lang="en-US" dirty="0" smtClean="0">
                <a:latin typeface="Tw Cen MT" panose="020B0602020104020603" pitchFamily="34" charset="0"/>
              </a:rPr>
              <a:t>/10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4027" y="6848"/>
            <a:ext cx="7213426" cy="43250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6768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w Cen MT" panose="020B06020201040206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w Cen MT" panose="020B06020201040206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74491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50358"/>
            <a:ext cx="5181600" cy="5269442"/>
          </a:xfr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50358"/>
            <a:ext cx="5181600" cy="5269442"/>
          </a:xfr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 rot="10800000" flipV="1">
            <a:off x="1" y="2111"/>
            <a:ext cx="10406855" cy="457201"/>
          </a:xfrm>
          <a:prstGeom prst="rect">
            <a:avLst/>
          </a:prstGeom>
          <a:solidFill>
            <a:srgbClr val="B69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Tw Cen MT" panose="020B0602020104020603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 rot="10800000" flipV="1">
            <a:off x="10396604" y="2113"/>
            <a:ext cx="1795397" cy="457199"/>
          </a:xfrm>
          <a:prstGeom prst="rect">
            <a:avLst/>
          </a:prstGeom>
          <a:solidFill>
            <a:srgbClr val="6C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w Cen MT" panose="020B0602020104020603" pitchFamily="34" charset="0"/>
            </a:endParaRPr>
          </a:p>
        </p:txBody>
      </p:sp>
      <p:sp>
        <p:nvSpPr>
          <p:cNvPr id="12" name="Slide Number Placeholder 15"/>
          <p:cNvSpPr txBox="1">
            <a:spLocks/>
          </p:cNvSpPr>
          <p:nvPr userDrawn="1"/>
        </p:nvSpPr>
        <p:spPr>
          <a:xfrm>
            <a:off x="10406855" y="44427"/>
            <a:ext cx="1785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latin typeface="Tw Cen MT" panose="020B0602020104020603" pitchFamily="34" charset="0"/>
              </a:rPr>
              <a:pPr/>
              <a:t>‹#›</a:t>
            </a:fld>
            <a:r>
              <a:rPr lang="en-US" dirty="0" smtClean="0">
                <a:latin typeface="Tw Cen MT" panose="020B0602020104020603" pitchFamily="34" charset="0"/>
              </a:rPr>
              <a:t>/8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4027" y="6848"/>
            <a:ext cx="7213426" cy="43250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4129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682096"/>
            <a:ext cx="5157787" cy="1024476"/>
          </a:xfrm>
        </p:spPr>
        <p:txBody>
          <a:bodyPr anchor="b"/>
          <a:lstStyle>
            <a:lvl1pPr marL="0" indent="0">
              <a:buNone/>
              <a:defRPr sz="2400" b="1">
                <a:latin typeface="Tw Cen MT" panose="020B06020201040206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06572"/>
            <a:ext cx="5157787" cy="4380960"/>
          </a:xfr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682096"/>
            <a:ext cx="5183188" cy="1024476"/>
          </a:xfrm>
        </p:spPr>
        <p:txBody>
          <a:bodyPr anchor="b"/>
          <a:lstStyle>
            <a:lvl1pPr marL="0" indent="0">
              <a:buNone/>
              <a:defRPr sz="2400" b="1">
                <a:latin typeface="Tw Cen MT" panose="020B06020201040206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06572"/>
            <a:ext cx="5183188" cy="4380960"/>
          </a:xfr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 descr="D:\■ LAB\기타\네트워킹랩 로고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631" y="6350817"/>
            <a:ext cx="1023925" cy="44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 rot="10800000" flipV="1">
            <a:off x="1" y="2111"/>
            <a:ext cx="10406855" cy="457201"/>
          </a:xfrm>
          <a:prstGeom prst="rect">
            <a:avLst/>
          </a:prstGeom>
          <a:solidFill>
            <a:srgbClr val="B69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Tw Cen MT" panose="020B0602020104020603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 rot="10800000" flipV="1">
            <a:off x="10396604" y="2113"/>
            <a:ext cx="1795397" cy="457199"/>
          </a:xfrm>
          <a:prstGeom prst="rect">
            <a:avLst/>
          </a:prstGeom>
          <a:solidFill>
            <a:srgbClr val="6C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w Cen MT" panose="020B0602020104020603" pitchFamily="34" charset="0"/>
            </a:endParaRPr>
          </a:p>
        </p:txBody>
      </p:sp>
      <p:sp>
        <p:nvSpPr>
          <p:cNvPr id="15" name="Slide Number Placeholder 15"/>
          <p:cNvSpPr txBox="1">
            <a:spLocks/>
          </p:cNvSpPr>
          <p:nvPr userDrawn="1"/>
        </p:nvSpPr>
        <p:spPr>
          <a:xfrm>
            <a:off x="10406855" y="44427"/>
            <a:ext cx="1785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latin typeface="Tw Cen MT" panose="020B0602020104020603" pitchFamily="34" charset="0"/>
              </a:rPr>
              <a:pPr/>
              <a:t>‹#›</a:t>
            </a:fld>
            <a:r>
              <a:rPr lang="en-US" dirty="0">
                <a:latin typeface="Tw Cen MT" panose="020B0602020104020603" pitchFamily="34" charset="0"/>
              </a:rPr>
              <a:t>/12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84027" y="6848"/>
            <a:ext cx="7213426" cy="43250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93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10800000" flipV="1">
            <a:off x="1" y="2111"/>
            <a:ext cx="10406855" cy="457201"/>
          </a:xfrm>
          <a:prstGeom prst="rect">
            <a:avLst/>
          </a:prstGeom>
          <a:solidFill>
            <a:srgbClr val="B69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Tw Cen MT" panose="020B06020201040206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 rot="10800000" flipV="1">
            <a:off x="10396604" y="2113"/>
            <a:ext cx="1795397" cy="457199"/>
          </a:xfrm>
          <a:prstGeom prst="rect">
            <a:avLst/>
          </a:prstGeom>
          <a:solidFill>
            <a:srgbClr val="6C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w Cen MT" panose="020B0602020104020603" pitchFamily="34" charset="0"/>
            </a:endParaRPr>
          </a:p>
        </p:txBody>
      </p:sp>
      <p:sp>
        <p:nvSpPr>
          <p:cNvPr id="10" name="Slide Number Placeholder 15"/>
          <p:cNvSpPr txBox="1">
            <a:spLocks/>
          </p:cNvSpPr>
          <p:nvPr userDrawn="1"/>
        </p:nvSpPr>
        <p:spPr>
          <a:xfrm>
            <a:off x="10406855" y="44427"/>
            <a:ext cx="1785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latin typeface="Tw Cen MT" panose="020B0602020104020603" pitchFamily="34" charset="0"/>
              </a:rPr>
              <a:pPr/>
              <a:t>‹#›</a:t>
            </a:fld>
            <a:r>
              <a:rPr lang="en-US" dirty="0" smtClean="0">
                <a:latin typeface="Tw Cen MT" panose="020B0602020104020603" pitchFamily="34" charset="0"/>
              </a:rPr>
              <a:t>/27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84027" y="6848"/>
            <a:ext cx="7213426" cy="43250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258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:\■ LAB\기타\네트워킹랩 로고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6350817"/>
            <a:ext cx="988756" cy="44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8963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9320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274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 descr="D:\■ LAB\기타\네트워킹랩 로고.JP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778" y="6307540"/>
            <a:ext cx="737756" cy="44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" y="6433318"/>
            <a:ext cx="1348739" cy="32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2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2" r:id="rId12"/>
    <p:sldLayoutId id="2147483743" r:id="rId13"/>
    <p:sldLayoutId id="2147483744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w Cen MT" panose="020B06020201040206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lintun1996/stl_10_classifi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21453" y="5174616"/>
            <a:ext cx="4508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Ye Lin Tun (2019311683)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Chu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Myaet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Thwal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 (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2019310177)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Pyae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 Sone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Aung (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2019310179)</a:t>
            </a:r>
            <a:endParaRPr lang="en-US" sz="2000" dirty="0">
              <a:solidFill>
                <a:schemeClr val="accent1">
                  <a:lumMod val="50000"/>
                </a:schemeClr>
              </a:solidFill>
              <a:cs typeface="Times New Roman"/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2773252" y="2649360"/>
            <a:ext cx="6636522" cy="10538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7200" baseline="30000" dirty="0" smtClean="0"/>
              <a:t>Project Presentation</a:t>
            </a:r>
          </a:p>
          <a:p>
            <a:pPr>
              <a:lnSpc>
                <a:spcPct val="100000"/>
              </a:lnSpc>
            </a:pPr>
            <a:r>
              <a:rPr lang="en-US" sz="4800" baseline="30000" dirty="0"/>
              <a:t>Team 7</a:t>
            </a:r>
          </a:p>
          <a:p>
            <a:pPr>
              <a:lnSpc>
                <a:spcPct val="100000"/>
              </a:lnSpc>
            </a:pPr>
            <a:endParaRPr lang="en-US" sz="7200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8548099" y="31762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43901" y="5820947"/>
            <a:ext cx="2015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Date  </a:t>
            </a:r>
            <a:r>
              <a:rPr lang="en-US" dirty="0" smtClean="0"/>
              <a:t>: 2020/11/23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1453" y="6241367"/>
            <a:ext cx="5156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https://github.com/yelintun1996/stl_10_classifier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 txBox="1">
            <a:spLocks/>
          </p:cNvSpPr>
          <p:nvPr/>
        </p:nvSpPr>
        <p:spPr>
          <a:xfrm>
            <a:off x="1629676" y="2317691"/>
            <a:ext cx="9011652" cy="15565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dirty="0" smtClean="0"/>
              <a:t>Thank You 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dirty="0" smtClean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32740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6299200" cy="432505"/>
          </a:xfrm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Validation Set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9183" y="2014451"/>
            <a:ext cx="4815444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data_helper.ipynb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Original training data is divided into train and validation datasets.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For training, each class contains 400 images.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For validation, each class contains 100 </a:t>
            </a:r>
            <a:r>
              <a:rPr lang="en-US" dirty="0" err="1" smtClean="0"/>
              <a:t>imags</a:t>
            </a:r>
            <a:r>
              <a:rPr lang="en-US" dirty="0" smtClean="0"/>
              <a:t>.</a:t>
            </a: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780514"/>
            <a:ext cx="5811061" cy="5439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0521" y="5457942"/>
            <a:ext cx="1914792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5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6299200" cy="432505"/>
          </a:xfrm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Model Selection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18813" y="620624"/>
            <a:ext cx="714312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err="1" smtClean="0"/>
              <a:t>baseline.ipynb</a:t>
            </a:r>
            <a:r>
              <a:rPr lang="en-US" b="1" dirty="0" smtClean="0"/>
              <a:t> </a:t>
            </a:r>
            <a:r>
              <a:rPr lang="en-US" dirty="0" smtClean="0"/>
              <a:t>is used to take advantage of validation set.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813" y="1221066"/>
            <a:ext cx="7820025" cy="4743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237" y="6140226"/>
            <a:ext cx="63531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2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6299200" cy="432505"/>
          </a:xfrm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Model Selection (Cont’d)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7395" y="501740"/>
            <a:ext cx="73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LeNet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69873" y="2593647"/>
            <a:ext cx="1109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DenseNet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16200000">
            <a:off x="198293" y="1563075"/>
            <a:ext cx="13982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Image size : 96 x 96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 rot="16200000">
            <a:off x="248659" y="3733032"/>
            <a:ext cx="13982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Image size : 32 x 32</a:t>
            </a:r>
            <a:endParaRPr lang="en-US" sz="1200" dirty="0"/>
          </a:p>
        </p:txBody>
      </p:sp>
      <p:pic>
        <p:nvPicPr>
          <p:cNvPr id="16" name="Picture 15" descr="https://lh4.googleusercontent.com/vazxfzgW0HfWckChOMnAiOlYpb26WsJPlTZQ3RocwtX8zdyfBC97jj3rded9l_ZlySMXTLiKWKFJaFeQ-xHB-vhsXa6XTE3YmQNiDp6LfV3Mgea7zunPkm8KzDuQLH1GJFGXQdQ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498" y="4846549"/>
            <a:ext cx="2289828" cy="153207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/>
          <p:cNvSpPr/>
          <p:nvPr/>
        </p:nvSpPr>
        <p:spPr>
          <a:xfrm rot="16200000">
            <a:off x="248659" y="5464307"/>
            <a:ext cx="13982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Image size : 96 x 96</a:t>
            </a:r>
            <a:endParaRPr lang="en-US" sz="1200" dirty="0"/>
          </a:p>
        </p:txBody>
      </p:sp>
      <p:pic>
        <p:nvPicPr>
          <p:cNvPr id="18" name="Picture 17" descr="https://lh3.googleusercontent.com/wxzUjT28FPZ5-l2mzlrrk4uErpgwJvHzE_r1mPr3-WuwIIJwfGoElqAMPsw_4x67gfZFVKRADbLAIfxAKTqtIY3LOo5JLZcOUyysbkzyW-zd3nVCquTsGIXkbnQGj8V8HzvGv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483" y="3172430"/>
            <a:ext cx="2289828" cy="1628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https://lh5.googleusercontent.com/3LsmHcJ1UInlFHO2E-AAM8XW-OW4-D_EA3WfYjpEPWza4qtNO9cOxY7xyC56Lrl_WwkQKwJTbeFT7AAI64SgBcBXPVPYZaqgTjOeodmSKoECAPbizDIQdUm051jTC2tlCKew-SU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311" y="3172430"/>
            <a:ext cx="2289828" cy="1545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/>
          <p:cNvSpPr txBox="1"/>
          <p:nvPr/>
        </p:nvSpPr>
        <p:spPr>
          <a:xfrm>
            <a:off x="6815289" y="2757582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ResNet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16200000">
            <a:off x="6342882" y="3890087"/>
            <a:ext cx="13982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Image size : 32 x 32</a:t>
            </a:r>
            <a:endParaRPr lang="en-US" sz="1200" dirty="0"/>
          </a:p>
        </p:txBody>
      </p:sp>
      <p:pic>
        <p:nvPicPr>
          <p:cNvPr id="22" name="Picture 21" descr="https://lh3.googleusercontent.com/ODUjEhQh1MAcZrvKxDwXF2QiJmc9nNjUCfqy2hJYbpYBhY_PCnaAol9QmxG2HdSV3Sp_47rxvu1TxU-HgqU_bAcAoyMySvCqKBePTCdJ4ZAr4OpLTBNR0ACiWpx_MA9LrokubL4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823" y="4830239"/>
            <a:ext cx="2289828" cy="1614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 descr="https://lh3.googleusercontent.com/jM1drC1G6azASlwXnYx-Sr7rTJCMASsRDwxaQm7yIruXURA_gZI7EM5V4QfHmCMRV_t0HjfyKAjliWdFi0S8mR9Ul_mZNvItmmTLrqmMoJSUt8xqd9TKoP7RNU9xzO05gvV_rgI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017" y="4899268"/>
            <a:ext cx="2289828" cy="1545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Rectangle 23"/>
          <p:cNvSpPr/>
          <p:nvPr/>
        </p:nvSpPr>
        <p:spPr>
          <a:xfrm rot="16200000">
            <a:off x="6337465" y="5463526"/>
            <a:ext cx="13982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Image size : 96 x 96</a:t>
            </a:r>
            <a:endParaRPr lang="en-US" sz="1200" dirty="0"/>
          </a:p>
        </p:txBody>
      </p:sp>
      <p:pic>
        <p:nvPicPr>
          <p:cNvPr id="25" name="Picture 24" descr="https://lh3.googleusercontent.com/R5GGyhI7ldPqP2Qr0qrvnmzQ2P5NPucLZFzW0YX_ZWmU9WqspnBTeviHAXQG1fotruqG6qLZYkePIthNop3eFfSyklxLiGBDFAC5INPevhZMxX80SfpCVV0u6x4gaoHfniUpYFc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94" y="882293"/>
            <a:ext cx="2289828" cy="1711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 descr="https://lh5.googleusercontent.com/KvYNxJyVLoLfDRNUW4iCVi1Ez39-vCPOzetUWXdizpx_-0JDFh5i4mqnNWUQpHwBJkP8-K1WLM41WPAWC1qpISYIupgzwdVHT_BRMeom6Bxg5EitgkOmUOssgbdX6ELXV6ScVNs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845" y="949600"/>
            <a:ext cx="2289828" cy="1711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6" descr="https://lh3.googleusercontent.com/c0Di_DPwU6UASzPy_K1SO1uHBtMWrRAByi_ySUcFcZX9c5A83dikdu_9L0MZ8rxzkc7t1DlOvTT_wZHC58Y8UCsDy-Qo6iKjWSNgxdVqmlscCqZm9boTo7bGSQoh60SEOMQQ3KM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17" y="3050370"/>
            <a:ext cx="2289828" cy="164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27" descr="https://lh5.googleusercontent.com/LH1O7UmbHHiUkM78k7apvETY-pLvxgsf2X-lD5TnkTYfxpHCIgfHs-I5GADhVyMYCe48qyBAPmvCuWZPkc_-frBF6ZeY8Mq72jdFEssY7-QdcYsjvKGcmqjhppDns3UKKQtqnFU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498" y="3074519"/>
            <a:ext cx="2289828" cy="1545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8" descr="https://lh4.googleusercontent.com/FBxvovIIwecHA4JpC_w9rjpsDKop3moA6eYyXZYuS2W7TlQrlIIp1NdZ8hKFmQIqm3brh6cRMQjzdW5rPefI8p5LGS7pUTjVLOFqQFNkCv8ybb4AdgNXGr169S0r4cmMKTUkOpA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17" y="4763138"/>
            <a:ext cx="2289828" cy="16289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295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6299200" cy="432505"/>
          </a:xfrm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Early </a:t>
            </a:r>
            <a:r>
              <a:rPr lang="en-US" dirty="0">
                <a:cs typeface="Times New Roman" pitchFamily="18" charset="0"/>
              </a:rPr>
              <a:t>Stopping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656409"/>
            <a:ext cx="7259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form of regularization used to avoid overfitting when </a:t>
            </a:r>
            <a:r>
              <a:rPr lang="en-US" dirty="0" smtClean="0"/>
              <a:t>training a model.</a:t>
            </a:r>
            <a:endParaRPr lang="en-US" dirty="0"/>
          </a:p>
        </p:txBody>
      </p:sp>
      <p:pic>
        <p:nvPicPr>
          <p:cNvPr id="4" name="Picture 3" descr="https://lh3.googleusercontent.com/0eqoCiKGiqQjc51U8Ymlm7QobPvC0jevfmEOiepDmya_m7XTsxPjo-ImXqIVKK81SJZb0fslXLjJQLmS-g-9jMZwXRfxgCieLG9Yy_nbPqaPdVjeBy9nqkNIqFiPUlzovbQ_6W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559358"/>
            <a:ext cx="2630099" cy="1896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s://lh6.googleusercontent.com/YWfBv8A_uvU5VDOs1NP1LYhfkKszZGnksUutnGLtHyHmsgZ89BZj83OZKIdv92-E7r-iCMquwdOlnZglHiftKrOK_jWoV5BeXjRa1ZhCvhn4c5qtRvI9u5PuR2kT4x0KdZRRokU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55553"/>
            <a:ext cx="2630099" cy="176889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457199" y="1109810"/>
            <a:ext cx="1109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DenseNet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73147" y="5213248"/>
            <a:ext cx="13982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Image size : 32 x 32</a:t>
            </a:r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3246" y="1797308"/>
            <a:ext cx="7821116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1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6299200" cy="432505"/>
          </a:xfrm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Model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914" r="7922" b="1414"/>
          <a:stretch/>
        </p:blipFill>
        <p:spPr>
          <a:xfrm>
            <a:off x="419906" y="609600"/>
            <a:ext cx="5958618" cy="5648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400" y="501301"/>
            <a:ext cx="5292442" cy="49494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54961" y="6338924"/>
            <a:ext cx="3262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Number of parameters: 1999202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400" y="5519696"/>
            <a:ext cx="3565678" cy="118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1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6299200" cy="432505"/>
          </a:xfrm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Model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847" b="39920"/>
          <a:stretch/>
        </p:blipFill>
        <p:spPr>
          <a:xfrm>
            <a:off x="97979" y="773022"/>
            <a:ext cx="6264721" cy="46931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59755" r="12108"/>
          <a:stretch/>
        </p:blipFill>
        <p:spPr>
          <a:xfrm>
            <a:off x="6451146" y="773022"/>
            <a:ext cx="5609780" cy="314379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72683" y="4035232"/>
            <a:ext cx="5288243" cy="1900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BATCHSIZE = </a:t>
            </a:r>
            <a:r>
              <a:rPr lang="en-US" sz="1600" dirty="0" smtClean="0"/>
              <a:t>64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EPOCHS = 1840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LR = </a:t>
            </a:r>
            <a:r>
              <a:rPr lang="en-US" sz="1600" dirty="0" smtClean="0"/>
              <a:t>1e-4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optimizer = </a:t>
            </a:r>
            <a:r>
              <a:rPr lang="en-US" sz="1600" dirty="0" err="1"/>
              <a:t>torch.optim.Adam</a:t>
            </a:r>
            <a:r>
              <a:rPr lang="en-US" sz="1600" dirty="0"/>
              <a:t>(</a:t>
            </a:r>
            <a:r>
              <a:rPr lang="en-US" sz="1600" dirty="0" err="1"/>
              <a:t>model.parameters</a:t>
            </a:r>
            <a:r>
              <a:rPr lang="en-US" sz="1600" dirty="0"/>
              <a:t>(), </a:t>
            </a:r>
            <a:r>
              <a:rPr lang="en-US" sz="1600" dirty="0" err="1"/>
              <a:t>lr</a:t>
            </a:r>
            <a:r>
              <a:rPr lang="en-US" sz="1600" dirty="0"/>
              <a:t>=LR)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criterion = </a:t>
            </a:r>
            <a:r>
              <a:rPr lang="en-US" sz="1600" dirty="0" err="1"/>
              <a:t>torch.nn.CrossEntropyLoss</a:t>
            </a:r>
            <a:r>
              <a:rPr lang="en-US" sz="1600" dirty="0" smtClean="0"/>
              <a:t>()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1960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6299200" cy="432505"/>
          </a:xfrm>
        </p:spPr>
        <p:txBody>
          <a:bodyPr/>
          <a:lstStyle/>
          <a:p>
            <a:r>
              <a:rPr lang="en-US" dirty="0" smtClean="0">
                <a:latin typeface="+mj-lt"/>
                <a:cs typeface="Times New Roman" pitchFamily="18" charset="0"/>
              </a:rPr>
              <a:t>Augmentations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58" y="540248"/>
            <a:ext cx="1729738" cy="172973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58" y="511219"/>
            <a:ext cx="1729738" cy="172973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884" y="511220"/>
            <a:ext cx="1729738" cy="172973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01708" y="226998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69460" y="2240958"/>
            <a:ext cx="628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Crop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046946" y="2240957"/>
            <a:ext cx="153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Horizontal Flip</a:t>
            </a:r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506" y="3119465"/>
            <a:ext cx="1729738" cy="172973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284" y="540248"/>
            <a:ext cx="1729738" cy="172973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73" y="3134855"/>
            <a:ext cx="1729738" cy="172973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684" y="540249"/>
            <a:ext cx="1729738" cy="172973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484" y="540248"/>
            <a:ext cx="1729738" cy="172973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884" y="3134855"/>
            <a:ext cx="1729738" cy="1729738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6063990" y="2269987"/>
            <a:ext cx="1138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Normalize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866959" y="2236495"/>
            <a:ext cx="856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Erasing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837219" y="2240957"/>
            <a:ext cx="1262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Perspective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01535" y="4849203"/>
            <a:ext cx="1155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ColorJitter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786987" y="4846530"/>
            <a:ext cx="746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Affine</a:t>
            </a:r>
            <a:endParaRPr lang="en-US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93276" y="2939809"/>
            <a:ext cx="5372850" cy="2724530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4170313" y="4816937"/>
            <a:ext cx="1412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All combined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6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6299200" cy="432505"/>
          </a:xfrm>
        </p:spPr>
        <p:txBody>
          <a:bodyPr/>
          <a:lstStyle/>
          <a:p>
            <a:r>
              <a:rPr lang="en-US" dirty="0" err="1" smtClean="0">
                <a:latin typeface="+mj-lt"/>
                <a:cs typeface="Times New Roman" pitchFamily="18" charset="0"/>
              </a:rPr>
              <a:t>Tensorboard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88" y="788667"/>
            <a:ext cx="2667372" cy="6763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88" y="1821199"/>
            <a:ext cx="10587410" cy="47015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529" y="635152"/>
            <a:ext cx="7478169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1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MS PGothic"/>
        <a:font script="Hang" typeface="Malgun Gothic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Malgun Gothic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MS PGothic"/>
        <a:font script="Hang" typeface="Malgun Gothic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Malgun Gothic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44923</TotalTime>
  <Words>162</Words>
  <Application>Microsoft Office PowerPoint</Application>
  <PresentationFormat>Widescreen</PresentationFormat>
  <Paragraphs>48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Malgun Gothic</vt:lpstr>
      <vt:lpstr>Arial</vt:lpstr>
      <vt:lpstr>Calibri</vt:lpstr>
      <vt:lpstr>Calibri Light</vt:lpstr>
      <vt:lpstr>Times New Roman</vt:lpstr>
      <vt:lpstr>Tw Cen MT</vt:lpstr>
      <vt:lpstr>Office Theme</vt:lpstr>
      <vt:lpstr>PowerPoint Presentation</vt:lpstr>
      <vt:lpstr>Validation Set</vt:lpstr>
      <vt:lpstr>Model Selection</vt:lpstr>
      <vt:lpstr>Model Selection (Cont’d)</vt:lpstr>
      <vt:lpstr>Early Stopping</vt:lpstr>
      <vt:lpstr>Model</vt:lpstr>
      <vt:lpstr>Model</vt:lpstr>
      <vt:lpstr>Augmentations</vt:lpstr>
      <vt:lpstr>Tensorboard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Windows 사용자</cp:lastModifiedBy>
  <cp:revision>1296</cp:revision>
  <cp:lastPrinted>2020-04-17T07:11:05Z</cp:lastPrinted>
  <dcterms:created xsi:type="dcterms:W3CDTF">2015-08-28T07:14:43Z</dcterms:created>
  <dcterms:modified xsi:type="dcterms:W3CDTF">2020-11-23T01:37:12Z</dcterms:modified>
  <cp:version/>
</cp:coreProperties>
</file>