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27" r:id="rId3"/>
    <p:sldId id="283" r:id="rId4"/>
    <p:sldId id="304" r:id="rId5"/>
    <p:sldId id="303" r:id="rId6"/>
    <p:sldId id="305" r:id="rId8"/>
    <p:sldId id="328" r:id="rId9"/>
    <p:sldId id="306" r:id="rId10"/>
    <p:sldId id="307" r:id="rId11"/>
    <p:sldId id="309" r:id="rId12"/>
    <p:sldId id="308" r:id="rId13"/>
    <p:sldId id="310" r:id="rId14"/>
    <p:sldId id="329" r:id="rId15"/>
    <p:sldId id="311" r:id="rId16"/>
    <p:sldId id="312" r:id="rId17"/>
    <p:sldId id="313" r:id="rId18"/>
    <p:sldId id="314" r:id="rId19"/>
    <p:sldId id="330" r:id="rId20"/>
    <p:sldId id="316" r:id="rId21"/>
    <p:sldId id="320" r:id="rId22"/>
    <p:sldId id="317" r:id="rId23"/>
    <p:sldId id="318" r:id="rId24"/>
    <p:sldId id="319" r:id="rId25"/>
    <p:sldId id="331" r:id="rId26"/>
    <p:sldId id="321" r:id="rId27"/>
    <p:sldId id="322" r:id="rId28"/>
    <p:sldId id="323" r:id="rId29"/>
    <p:sldId id="326" r:id="rId30"/>
    <p:sldId id="325"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098"/>
        <p:guide pos="381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65.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l="19433" b="25926"/>
          <a:stretch>
            <a:fillRect/>
          </a:stretch>
        </p:blipFill>
        <p:spPr>
          <a:xfrm>
            <a:off x="0" y="0"/>
            <a:ext cx="9921730" cy="6909263"/>
          </a:xfrm>
          <a:prstGeom prst="rect">
            <a:avLst/>
          </a:prstGeom>
        </p:spPr>
      </p:pic>
      <p:sp>
        <p:nvSpPr>
          <p:cNvPr id="8" name="矩形 7"/>
          <p:cNvSpPr/>
          <p:nvPr userDrawn="1"/>
        </p:nvSpPr>
        <p:spPr>
          <a:xfrm>
            <a:off x="0" y="0"/>
            <a:ext cx="12227769" cy="6909263"/>
          </a:xfrm>
          <a:prstGeom prst="rect">
            <a:avLst/>
          </a:prstGeom>
          <a:gradFill flip="none" rotWithShape="1">
            <a:gsLst>
              <a:gs pos="0">
                <a:srgbClr val="1A5E87">
                  <a:alpha val="85000"/>
                </a:srgbClr>
              </a:gs>
              <a:gs pos="99000">
                <a:srgbClr val="04033F">
                  <a:alpha val="46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1"/>
          <p:cNvSpPr/>
          <p:nvPr userDrawn="1"/>
        </p:nvSpPr>
        <p:spPr>
          <a:xfrm>
            <a:off x="3635492" y="0"/>
            <a:ext cx="8592277" cy="6909262"/>
          </a:xfrm>
          <a:custGeom>
            <a:avLst/>
            <a:gdLst/>
            <a:ahLst/>
            <a:cxnLst/>
            <a:rect l="l" t="t" r="r" b="b"/>
            <a:pathLst>
              <a:path w="6444208" h="5143500">
                <a:moveTo>
                  <a:pt x="2078067" y="0"/>
                </a:moveTo>
                <a:lnTo>
                  <a:pt x="6444208" y="0"/>
                </a:lnTo>
                <a:lnTo>
                  <a:pt x="6444208" y="5143500"/>
                </a:lnTo>
                <a:lnTo>
                  <a:pt x="0" y="5143500"/>
                </a:lnTo>
                <a:close/>
              </a:path>
            </a:pathLst>
          </a:cu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nvGrpSpPr>
          <p:cNvPr id="10" name="组合 9"/>
          <p:cNvGrpSpPr/>
          <p:nvPr userDrawn="1"/>
        </p:nvGrpSpPr>
        <p:grpSpPr>
          <a:xfrm>
            <a:off x="3078548" y="0"/>
            <a:ext cx="3375827" cy="6909262"/>
            <a:chOff x="1531612" y="0"/>
            <a:chExt cx="3375827" cy="6858000"/>
          </a:xfrm>
        </p:grpSpPr>
        <p:sp>
          <p:nvSpPr>
            <p:cNvPr id="11" name="任意多边形: 形状 10"/>
            <p:cNvSpPr/>
            <p:nvPr/>
          </p:nvSpPr>
          <p:spPr>
            <a:xfrm>
              <a:off x="1761297" y="0"/>
              <a:ext cx="3146142" cy="6858000"/>
            </a:xfrm>
            <a:custGeom>
              <a:avLst/>
              <a:gdLst>
                <a:gd name="connsiteX0" fmla="*/ 2770756 w 3146142"/>
                <a:gd name="connsiteY0" fmla="*/ 0 h 6858000"/>
                <a:gd name="connsiteX1" fmla="*/ 3146142 w 3146142"/>
                <a:gd name="connsiteY1" fmla="*/ 0 h 6858000"/>
                <a:gd name="connsiteX2" fmla="*/ 375386 w 3146142"/>
                <a:gd name="connsiteY2" fmla="*/ 6858000 h 6858000"/>
                <a:gd name="connsiteX3" fmla="*/ 0 w 31461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46142" h="6858000">
                  <a:moveTo>
                    <a:pt x="2770756" y="0"/>
                  </a:moveTo>
                  <a:lnTo>
                    <a:pt x="3146142" y="0"/>
                  </a:lnTo>
                  <a:lnTo>
                    <a:pt x="375386" y="6858000"/>
                  </a:lnTo>
                  <a:lnTo>
                    <a:pt x="0" y="6858000"/>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12" name="任意多边形: 形状 11"/>
            <p:cNvSpPr/>
            <p:nvPr/>
          </p:nvSpPr>
          <p:spPr>
            <a:xfrm>
              <a:off x="1531612" y="0"/>
              <a:ext cx="3030637" cy="6858000"/>
            </a:xfrm>
            <a:custGeom>
              <a:avLst/>
              <a:gdLst>
                <a:gd name="connsiteX0" fmla="*/ 2770756 w 3030637"/>
                <a:gd name="connsiteY0" fmla="*/ 0 h 6858000"/>
                <a:gd name="connsiteX1" fmla="*/ 3030637 w 3030637"/>
                <a:gd name="connsiteY1" fmla="*/ 0 h 6858000"/>
                <a:gd name="connsiteX2" fmla="*/ 259881 w 3030637"/>
                <a:gd name="connsiteY2" fmla="*/ 6858000 h 6858000"/>
                <a:gd name="connsiteX3" fmla="*/ 0 w 30306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30637" h="6858000">
                  <a:moveTo>
                    <a:pt x="2770756" y="0"/>
                  </a:moveTo>
                  <a:lnTo>
                    <a:pt x="3030637" y="0"/>
                  </a:lnTo>
                  <a:lnTo>
                    <a:pt x="259881" y="6858000"/>
                  </a:lnTo>
                  <a:lnTo>
                    <a:pt x="0" y="6858000"/>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grpSp>
        <p:nvGrpSpPr>
          <p:cNvPr id="14" name="组合 13"/>
          <p:cNvGrpSpPr/>
          <p:nvPr userDrawn="1"/>
        </p:nvGrpSpPr>
        <p:grpSpPr>
          <a:xfrm>
            <a:off x="11698028" y="5577840"/>
            <a:ext cx="529752" cy="1331422"/>
            <a:chOff x="11489652" y="4991405"/>
            <a:chExt cx="753203" cy="1866596"/>
          </a:xfrm>
        </p:grpSpPr>
        <p:sp>
          <p:nvSpPr>
            <p:cNvPr id="15" name="任意多边形: 形状 14"/>
            <p:cNvSpPr/>
            <p:nvPr/>
          </p:nvSpPr>
          <p:spPr>
            <a:xfrm>
              <a:off x="11680176" y="5504185"/>
              <a:ext cx="562679" cy="1353816"/>
            </a:xfrm>
            <a:custGeom>
              <a:avLst/>
              <a:gdLst>
                <a:gd name="connsiteX0" fmla="*/ 339228 w 339228"/>
                <a:gd name="connsiteY0" fmla="*/ 0 h 839635"/>
                <a:gd name="connsiteX1" fmla="*/ 339228 w 339228"/>
                <a:gd name="connsiteY1" fmla="*/ 839635 h 839635"/>
                <a:gd name="connsiteX2" fmla="*/ 0 w 339228"/>
                <a:gd name="connsiteY2" fmla="*/ 839635 h 839635"/>
              </a:gdLst>
              <a:ahLst/>
              <a:cxnLst>
                <a:cxn ang="0">
                  <a:pos x="connsiteX0" y="connsiteY0"/>
                </a:cxn>
                <a:cxn ang="0">
                  <a:pos x="connsiteX1" y="connsiteY1"/>
                </a:cxn>
                <a:cxn ang="0">
                  <a:pos x="connsiteX2" y="connsiteY2"/>
                </a:cxn>
              </a:cxnLst>
              <a:rect l="l" t="t" r="r" b="b"/>
              <a:pathLst>
                <a:path w="339228" h="839635">
                  <a:moveTo>
                    <a:pt x="339228" y="0"/>
                  </a:moveTo>
                  <a:lnTo>
                    <a:pt x="339228" y="839635"/>
                  </a:lnTo>
                  <a:lnTo>
                    <a:pt x="0" y="839635"/>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17" name="任意多边形: 形状 16"/>
            <p:cNvSpPr/>
            <p:nvPr userDrawn="1"/>
          </p:nvSpPr>
          <p:spPr>
            <a:xfrm>
              <a:off x="11489652" y="4991405"/>
              <a:ext cx="753193" cy="1866596"/>
            </a:xfrm>
            <a:custGeom>
              <a:avLst/>
              <a:gdLst>
                <a:gd name="connsiteX0" fmla="*/ 702346 w 702346"/>
                <a:gd name="connsiteY0" fmla="*/ 0 h 1738401"/>
                <a:gd name="connsiteX1" fmla="*/ 702346 w 702346"/>
                <a:gd name="connsiteY1" fmla="*/ 428827 h 1738401"/>
                <a:gd name="connsiteX2" fmla="*/ 173254 w 702346"/>
                <a:gd name="connsiteY2" fmla="*/ 1738401 h 1738401"/>
                <a:gd name="connsiteX3" fmla="*/ 0 w 702346"/>
                <a:gd name="connsiteY3" fmla="*/ 1738401 h 1738401"/>
              </a:gdLst>
              <a:ahLst/>
              <a:cxnLst>
                <a:cxn ang="0">
                  <a:pos x="connsiteX0" y="connsiteY0"/>
                </a:cxn>
                <a:cxn ang="0">
                  <a:pos x="connsiteX1" y="connsiteY1"/>
                </a:cxn>
                <a:cxn ang="0">
                  <a:pos x="connsiteX2" y="connsiteY2"/>
                </a:cxn>
                <a:cxn ang="0">
                  <a:pos x="connsiteX3" y="connsiteY3"/>
                </a:cxn>
              </a:cxnLst>
              <a:rect l="l" t="t" r="r" b="b"/>
              <a:pathLst>
                <a:path w="702346" h="1738401">
                  <a:moveTo>
                    <a:pt x="702346" y="0"/>
                  </a:moveTo>
                  <a:lnTo>
                    <a:pt x="702346" y="428827"/>
                  </a:lnTo>
                  <a:lnTo>
                    <a:pt x="173254" y="1738401"/>
                  </a:lnTo>
                  <a:lnTo>
                    <a:pt x="0" y="1738401"/>
                  </a:lnTo>
                  <a:close/>
                </a:path>
              </a:pathLst>
            </a:custGeom>
            <a:solidFill>
              <a:srgbClr val="039ACF">
                <a:lumMod val="40000"/>
                <a:lumOff val="6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4" name="组合 3"/>
          <p:cNvGrpSpPr/>
          <p:nvPr userDrawn="1"/>
        </p:nvGrpSpPr>
        <p:grpSpPr>
          <a:xfrm>
            <a:off x="394159" y="310888"/>
            <a:ext cx="682341" cy="539179"/>
            <a:chOff x="1801006" y="1526207"/>
            <a:chExt cx="1242672" cy="981947"/>
          </a:xfrm>
        </p:grpSpPr>
        <p:sp>
          <p:nvSpPr>
            <p:cNvPr id="5" name="矩形 4"/>
            <p:cNvSpPr/>
            <p:nvPr userDrawn="1"/>
          </p:nvSpPr>
          <p:spPr>
            <a:xfrm>
              <a:off x="2224301" y="1732937"/>
              <a:ext cx="819377" cy="695740"/>
            </a:xfrm>
            <a:prstGeom prst="rect">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sp>
          <p:nvSpPr>
            <p:cNvPr id="6" name="任意多边形 13"/>
            <p:cNvSpPr/>
            <p:nvPr userDrawn="1"/>
          </p:nvSpPr>
          <p:spPr>
            <a:xfrm>
              <a:off x="1801006" y="1526207"/>
              <a:ext cx="1063935" cy="981947"/>
            </a:xfrm>
            <a:custGeom>
              <a:avLst/>
              <a:gdLst>
                <a:gd name="connsiteX0" fmla="*/ 0 w 2864941"/>
                <a:gd name="connsiteY0" fmla="*/ 0 h 981947"/>
                <a:gd name="connsiteX1" fmla="*/ 2864941 w 2864941"/>
                <a:gd name="connsiteY1" fmla="*/ 0 h 981947"/>
                <a:gd name="connsiteX2" fmla="*/ 2041802 w 2864941"/>
                <a:gd name="connsiteY2" fmla="*/ 981947 h 981947"/>
                <a:gd name="connsiteX3" fmla="*/ 0 w 2864941"/>
                <a:gd name="connsiteY3" fmla="*/ 981947 h 981947"/>
              </a:gdLst>
              <a:ahLst/>
              <a:cxnLst>
                <a:cxn ang="0">
                  <a:pos x="connsiteX0" y="connsiteY0"/>
                </a:cxn>
                <a:cxn ang="0">
                  <a:pos x="connsiteX1" y="connsiteY1"/>
                </a:cxn>
                <a:cxn ang="0">
                  <a:pos x="connsiteX2" y="connsiteY2"/>
                </a:cxn>
                <a:cxn ang="0">
                  <a:pos x="connsiteX3" y="connsiteY3"/>
                </a:cxn>
              </a:cxnLst>
              <a:rect l="l" t="t" r="r" b="b"/>
              <a:pathLst>
                <a:path w="2864941" h="981947">
                  <a:moveTo>
                    <a:pt x="0" y="0"/>
                  </a:moveTo>
                  <a:lnTo>
                    <a:pt x="2864941" y="0"/>
                  </a:lnTo>
                  <a:lnTo>
                    <a:pt x="2041802" y="981947"/>
                  </a:lnTo>
                  <a:lnTo>
                    <a:pt x="0" y="981947"/>
                  </a:lnTo>
                  <a:close/>
                </a:path>
              </a:pathLst>
            </a:custGeom>
            <a:solidFill>
              <a:srgbClr val="005AA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000" b="1"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tags" Target="../tags/tag64.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31.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3.png"/><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4.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tags" Target="../tags/tag6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98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01</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5266000" y="3707215"/>
            <a:ext cx="5969051" cy="838835"/>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charset="-122"/>
                <a:ea typeface="微软雅黑" panose="020B0503020204020204" charset="-122"/>
                <a:cs typeface="+mn-cs"/>
              </a:rPr>
              <a:t>FastSpeech2</a:t>
            </a:r>
            <a:endPar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charset="-122"/>
              <a:ea typeface="微软雅黑" panose="020B0503020204020204" charset="-122"/>
              <a:cs typeface="+mn-cs"/>
            </a:endParaRPr>
          </a:p>
        </p:txBody>
      </p:sp>
      <p:cxnSp>
        <p:nvCxnSpPr>
          <p:cNvPr id="56" name="直接箭头连接符 55"/>
          <p:cNvCxnSpPr/>
          <p:nvPr/>
        </p:nvCxnSpPr>
        <p:spPr>
          <a:xfrm>
            <a:off x="5266000" y="4547445"/>
            <a:ext cx="5969051"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301942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AdaSpeech1</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5935345" y="5265420"/>
            <a:ext cx="4030345" cy="807720"/>
          </a:xfrm>
          <a:prstGeom prst="rect">
            <a:avLst/>
          </a:prstGeom>
          <a:ln w="12700" cmpd="sng">
            <a:no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563245" y="1230630"/>
            <a:ext cx="8409305" cy="373824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损失</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函数：</a:t>
            </a:r>
            <a:endParaRPr lang="zh-CN" altLang="en-US"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由于使用了</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fastspeech2</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作为模型骨干网络，且基本结构都得以保留。</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lvl="1" indent="0" algn="just">
              <a:lnSpc>
                <a:spcPct val="150000"/>
              </a:lnSpc>
              <a:buFont typeface="Arial" panose="020B0604020202020204" pitchFamily="34" charset="0"/>
              <a:buNone/>
            </a:pP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      </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所以</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AdaSpeech1的损失函数基本同于</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fastspeech2.</a:t>
            </a:r>
            <a:endPar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整个模型的损失函数同样分为</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5</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部分：PostNet前后的频谱均方差，时长、基频和能量的均方差</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对于引入的phoneme-level acoustic predictor结构，使用均方差</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MSE Loss</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和phoneme-level acoustic encoder输出的</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label</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计算误差，调整自身参数，不会影响模型其他部分。</a:t>
            </a:r>
            <a:endPar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sp>
        <p:nvSpPr>
          <p:cNvPr id="25" name="文本框 24"/>
          <p:cNvSpPr txBox="1"/>
          <p:nvPr/>
        </p:nvSpPr>
        <p:spPr>
          <a:xfrm>
            <a:off x="563245" y="4241800"/>
            <a:ext cx="10434955" cy="212280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模型的使用步骤（</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推理）：</a:t>
            </a:r>
            <a:endParaRPr lang="zh-CN" altLang="en-US"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卸载phoneme-level acoustic encoder结构，该结构只用于训练阶段辅助整个模型参数调整</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挂载phoneme-level acoustic predictor到卸载的</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encoder</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位置，使用它的输出代替刚刚</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encoder</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的</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输出</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选定需要合成声音的说话人，随机选择一条该说话人微调阶段使用的音频输入Utterance-level acoustic encoder，需要合成的句子转化为音素后分别输入模型的开始</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phoneme embedding</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和刚刚的phoneme-level acoustic predictor，将说话人</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id</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送入Conditional LayerNorm，最后等待</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输出。</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pic>
        <p:nvPicPr>
          <p:cNvPr id="15" name="图片 14"/>
          <p:cNvPicPr>
            <a:picLocks noChangeAspect="1"/>
          </p:cNvPicPr>
          <p:nvPr/>
        </p:nvPicPr>
        <p:blipFill>
          <a:blip r:embed="rId1"/>
          <a:stretch>
            <a:fillRect/>
          </a:stretch>
        </p:blipFill>
        <p:spPr>
          <a:xfrm>
            <a:off x="9591675" y="1859280"/>
            <a:ext cx="1406525" cy="1715135"/>
          </a:xfrm>
          <a:prstGeom prst="rect">
            <a:avLst/>
          </a:prstGeom>
        </p:spPr>
      </p:pic>
      <p:pic>
        <p:nvPicPr>
          <p:cNvPr id="16" name="图片 15"/>
          <p:cNvPicPr>
            <a:picLocks noChangeAspect="1"/>
          </p:cNvPicPr>
          <p:nvPr/>
        </p:nvPicPr>
        <p:blipFill>
          <a:blip r:embed="rId2"/>
          <a:stretch>
            <a:fillRect/>
          </a:stretch>
        </p:blipFill>
        <p:spPr>
          <a:xfrm>
            <a:off x="1627505" y="2694305"/>
            <a:ext cx="6280150" cy="534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301942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AdaSpeech1</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5935345" y="5265420"/>
            <a:ext cx="4030345" cy="807720"/>
          </a:xfrm>
          <a:prstGeom prst="rect">
            <a:avLst/>
          </a:prstGeom>
          <a:ln w="12700" cmpd="sng">
            <a:no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563245" y="1025525"/>
            <a:ext cx="10193020" cy="82994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评价结果</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a:t>
            </a:r>
            <a:endParaRPr lang="zh-CN" altLang="en-US"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pic>
        <p:nvPicPr>
          <p:cNvPr id="7" name="图片 6"/>
          <p:cNvPicPr>
            <a:picLocks noChangeAspect="1"/>
          </p:cNvPicPr>
          <p:nvPr/>
        </p:nvPicPr>
        <p:blipFill>
          <a:blip r:embed="rId1"/>
          <a:stretch>
            <a:fillRect/>
          </a:stretch>
        </p:blipFill>
        <p:spPr>
          <a:xfrm>
            <a:off x="1942465" y="1840865"/>
            <a:ext cx="7849870" cy="3424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03</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5266000" y="3707215"/>
            <a:ext cx="5969051" cy="838835"/>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charset="-122"/>
                <a:ea typeface="微软雅黑" panose="020B0503020204020204" charset="-122"/>
                <a:cs typeface="+mn-cs"/>
              </a:rPr>
              <a:t>AdaSpeech2</a:t>
            </a:r>
            <a:endPar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charset="-122"/>
              <a:ea typeface="微软雅黑" panose="020B0503020204020204" charset="-122"/>
              <a:cs typeface="+mn-cs"/>
            </a:endParaRPr>
          </a:p>
        </p:txBody>
      </p:sp>
      <p:cxnSp>
        <p:nvCxnSpPr>
          <p:cNvPr id="56" name="直接箭头连接符 55"/>
          <p:cNvCxnSpPr/>
          <p:nvPr/>
        </p:nvCxnSpPr>
        <p:spPr>
          <a:xfrm>
            <a:off x="5266000" y="4547445"/>
            <a:ext cx="5969051"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934085" y="1457960"/>
            <a:ext cx="6897370" cy="258445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动机</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让客户根据指定文本录制训练用数据是困难的</a:t>
            </a:r>
            <a:r>
              <a:rPr lang="en-US" altLang="zh-CN" kern="100" dirty="0">
                <a:solidFill>
                  <a:schemeClr val="tx1">
                    <a:lumMod val="95000"/>
                    <a:lumOff val="5000"/>
                  </a:schemeClr>
                </a:solidFill>
                <a:latin typeface="微软雅黑" panose="020B0503020204020204" charset="-122"/>
                <a:ea typeface="微软雅黑" panose="020B0503020204020204" charset="-122"/>
              </a:rPr>
              <a:t>.</a:t>
            </a:r>
            <a:endParaRPr lang="en-US" altLang="zh-CN"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但是可以轻松的获取到客户大量没有转录文本的纯语音</a:t>
            </a:r>
            <a:r>
              <a:rPr lang="zh-CN" altLang="en-US" kern="100" dirty="0">
                <a:solidFill>
                  <a:schemeClr val="tx1">
                    <a:lumMod val="95000"/>
                    <a:lumOff val="5000"/>
                  </a:schemeClr>
                </a:solidFill>
                <a:latin typeface="微软雅黑" panose="020B0503020204020204" charset="-122"/>
                <a:ea typeface="微软雅黑" panose="020B0503020204020204" charset="-122"/>
              </a:rPr>
              <a:t>数据。</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利用自编码实现无需配对数据的模型微调</a:t>
            </a:r>
            <a:r>
              <a:rPr lang="zh-CN" altLang="en-US" kern="100" dirty="0">
                <a:solidFill>
                  <a:schemeClr val="tx1">
                    <a:lumMod val="95000"/>
                    <a:lumOff val="5000"/>
                  </a:schemeClr>
                </a:solidFill>
                <a:latin typeface="微软雅黑" panose="020B0503020204020204" charset="-122"/>
                <a:ea typeface="微软雅黑" panose="020B0503020204020204" charset="-122"/>
              </a:rPr>
              <a:t>训练。</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sp>
        <p:nvSpPr>
          <p:cNvPr id="23" name="矩形 22"/>
          <p:cNvSpPr/>
          <p:nvPr/>
        </p:nvSpPr>
        <p:spPr>
          <a:xfrm>
            <a:off x="1152000" y="288000"/>
            <a:ext cx="301942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A</a:t>
            </a:r>
            <a:r>
              <a:rPr kumimoji="0" 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daSpeech2</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2" name="文本框 11"/>
          <p:cNvSpPr txBox="1"/>
          <p:nvPr/>
        </p:nvSpPr>
        <p:spPr>
          <a:xfrm>
            <a:off x="934085" y="3695700"/>
            <a:ext cx="7390765" cy="2584450"/>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优点</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方便客户，提升用户</a:t>
            </a:r>
            <a:r>
              <a:rPr lang="zh-CN" altLang="en-US" kern="100" dirty="0">
                <a:solidFill>
                  <a:schemeClr val="tx1">
                    <a:lumMod val="95000"/>
                    <a:lumOff val="5000"/>
                  </a:schemeClr>
                </a:solidFill>
                <a:latin typeface="微软雅黑" panose="020B0503020204020204" charset="-122"/>
                <a:ea typeface="微软雅黑" panose="020B0503020204020204" charset="-122"/>
              </a:rPr>
              <a:t>体验。</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无需要求客户根据指定文本实现录制配对</a:t>
            </a:r>
            <a:r>
              <a:rPr lang="zh-CN" altLang="en-US" kern="100" dirty="0">
                <a:solidFill>
                  <a:schemeClr val="tx1">
                    <a:lumMod val="95000"/>
                    <a:lumOff val="5000"/>
                  </a:schemeClr>
                </a:solidFill>
                <a:latin typeface="微软雅黑" panose="020B0503020204020204" charset="-122"/>
                <a:ea typeface="微软雅黑" panose="020B0503020204020204" charset="-122"/>
              </a:rPr>
              <a:t>数据集</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无配对文本的纯语音数据通常极易获得且数据量</a:t>
            </a:r>
            <a:r>
              <a:rPr lang="zh-CN" altLang="en-US" kern="100" dirty="0">
                <a:solidFill>
                  <a:schemeClr val="tx1">
                    <a:lumMod val="95000"/>
                    <a:lumOff val="5000"/>
                  </a:schemeClr>
                </a:solidFill>
                <a:latin typeface="微软雅黑" panose="020B0503020204020204" charset="-122"/>
                <a:ea typeface="微软雅黑" panose="020B0503020204020204" charset="-122"/>
              </a:rPr>
              <a:t>较大</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lvl="1" indent="0" algn="just">
              <a:lnSpc>
                <a:spcPct val="150000"/>
              </a:lnSpc>
              <a:buFont typeface="Arial" panose="020B0604020202020204" pitchFamily="34" charset="0"/>
              <a:buNone/>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8119110" y="2108200"/>
            <a:ext cx="3536950" cy="2941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934085" y="1216025"/>
            <a:ext cx="7390765" cy="9220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网络</a:t>
            </a:r>
            <a:r>
              <a:rPr lang="zh-CN" altLang="en-US" kern="100" dirty="0">
                <a:solidFill>
                  <a:schemeClr val="tx1">
                    <a:lumMod val="95000"/>
                    <a:lumOff val="5000"/>
                  </a:schemeClr>
                </a:solidFill>
                <a:latin typeface="微软雅黑" panose="020B0503020204020204" charset="-122"/>
                <a:ea typeface="微软雅黑" panose="020B0503020204020204" charset="-122"/>
              </a:rPr>
              <a:t>结构</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lvl="1" indent="0" algn="just">
              <a:lnSpc>
                <a:spcPct val="150000"/>
              </a:lnSpc>
              <a:buFont typeface="Arial" panose="020B0604020202020204" pitchFamily="34" charset="0"/>
              <a:buNone/>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sp>
        <p:nvSpPr>
          <p:cNvPr id="23" name="矩形 22"/>
          <p:cNvSpPr/>
          <p:nvPr/>
        </p:nvSpPr>
        <p:spPr>
          <a:xfrm>
            <a:off x="1152000" y="288000"/>
            <a:ext cx="301942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AdaSpeech2</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
          <a:stretch>
            <a:fillRect/>
          </a:stretch>
        </p:blipFill>
        <p:spPr>
          <a:xfrm>
            <a:off x="3321685" y="1002665"/>
            <a:ext cx="6677025" cy="5391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301942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AdaSpeech2</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5935345" y="5265420"/>
            <a:ext cx="4030345" cy="807720"/>
          </a:xfrm>
          <a:prstGeom prst="rect">
            <a:avLst/>
          </a:prstGeom>
          <a:ln w="12700" cmpd="sng">
            <a:no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563245" y="829945"/>
            <a:ext cx="9881870" cy="82994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训练</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策略：</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sp>
        <p:nvSpPr>
          <p:cNvPr id="25" name="文本框 24"/>
          <p:cNvSpPr txBox="1"/>
          <p:nvPr/>
        </p:nvSpPr>
        <p:spPr>
          <a:xfrm>
            <a:off x="563245" y="1388110"/>
            <a:ext cx="7445375" cy="5584825"/>
          </a:xfrm>
          <a:prstGeom prst="rect">
            <a:avLst/>
          </a:prstGeom>
          <a:noFill/>
        </p:spPr>
        <p:txBody>
          <a:bodyPr wrap="square" rtlCol="0" anchor="t">
            <a:spAutoFit/>
          </a:bodyPr>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第1阶段（预训练）</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使用现有的大规模配对数据集</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预训练一个良好的基础</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模型。</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第2阶段（训练梅尔</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编码器）</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此时认为第</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1</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阶段的</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phoneme encoder</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已经训练好，输出的是有意义的</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结果。</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同样使用现有的大规模的数据集，将本文输入</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phoneme encoder</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，将</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mel</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谱输入</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mel encoder</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。将</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phoneme encoder</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的输出作为</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label</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，使用</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L2 loss</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来训练</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mel encoder</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第</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3</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阶段（</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微调）</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将原有模型中的</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phoneme encoder</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替换为</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mel encoder</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。使用无转录文本的纯语音数据来微调</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mel decoder</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（骨干网络使用了</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adaspeech1</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，即此阶段微调speaker embedding和conditional layernorm中的参数），即此阶段无需使用强制客户要求提供的配对数据</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了。</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第</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4</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阶段（</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推理）</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再将模型中的mel encoder</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恢复回</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phoneme encoder</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此时即可像使用正常的</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adaspeech1</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模型一样使用该</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模型。</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ClrTx/>
              <a:buSzTx/>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8341995" y="829945"/>
            <a:ext cx="3470275" cy="2196465"/>
          </a:xfrm>
          <a:prstGeom prst="rect">
            <a:avLst/>
          </a:prstGeom>
        </p:spPr>
      </p:pic>
      <p:pic>
        <p:nvPicPr>
          <p:cNvPr id="3" name="图片 2"/>
          <p:cNvPicPr>
            <a:picLocks noChangeAspect="1"/>
          </p:cNvPicPr>
          <p:nvPr/>
        </p:nvPicPr>
        <p:blipFill>
          <a:blip r:embed="rId2"/>
          <a:stretch>
            <a:fillRect/>
          </a:stretch>
        </p:blipFill>
        <p:spPr>
          <a:xfrm>
            <a:off x="8448040" y="3326765"/>
            <a:ext cx="3536950" cy="2941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301942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AdaSpeech2</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5935345" y="5265420"/>
            <a:ext cx="4030345" cy="807720"/>
          </a:xfrm>
          <a:prstGeom prst="rect">
            <a:avLst/>
          </a:prstGeom>
          <a:ln w="12700" cmpd="sng">
            <a:no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563245" y="1025525"/>
            <a:ext cx="10193020" cy="82994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评价结果</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a:t>
            </a:r>
            <a:endParaRPr lang="zh-CN" altLang="en-US"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3194685" y="1716405"/>
            <a:ext cx="5503545" cy="4184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04</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6736080" y="3708400"/>
            <a:ext cx="4217035" cy="838835"/>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charset="-122"/>
                <a:ea typeface="微软雅黑" panose="020B0503020204020204" charset="-122"/>
                <a:cs typeface="+mn-cs"/>
              </a:rPr>
              <a:t>Diff-TTS</a:t>
            </a:r>
            <a:endPar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charset="-122"/>
              <a:ea typeface="微软雅黑" panose="020B0503020204020204" charset="-122"/>
              <a:cs typeface="+mn-cs"/>
            </a:endParaRPr>
          </a:p>
        </p:txBody>
      </p:sp>
      <p:cxnSp>
        <p:nvCxnSpPr>
          <p:cNvPr id="56" name="直接箭头连接符 55"/>
          <p:cNvCxnSpPr/>
          <p:nvPr/>
        </p:nvCxnSpPr>
        <p:spPr>
          <a:xfrm>
            <a:off x="5266000" y="4547445"/>
            <a:ext cx="5969051"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934085" y="1457960"/>
            <a:ext cx="6897370" cy="21685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动机</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将</a:t>
            </a:r>
            <a:r>
              <a:rPr lang="en-US" altLang="zh-CN" kern="100" dirty="0">
                <a:solidFill>
                  <a:schemeClr val="tx1">
                    <a:lumMod val="95000"/>
                    <a:lumOff val="5000"/>
                  </a:schemeClr>
                </a:solidFill>
                <a:latin typeface="微软雅黑" panose="020B0503020204020204" charset="-122"/>
                <a:ea typeface="微软雅黑" panose="020B0503020204020204" charset="-122"/>
              </a:rPr>
              <a:t>Diffusion</a:t>
            </a:r>
            <a:r>
              <a:rPr lang="zh-CN" altLang="en-US" kern="100" dirty="0">
                <a:solidFill>
                  <a:schemeClr val="tx1">
                    <a:lumMod val="95000"/>
                    <a:lumOff val="5000"/>
                  </a:schemeClr>
                </a:solidFill>
                <a:latin typeface="微软雅黑" panose="020B0503020204020204" charset="-122"/>
                <a:ea typeface="微软雅黑" panose="020B0503020204020204" charset="-122"/>
              </a:rPr>
              <a:t>技术应用</a:t>
            </a:r>
            <a:r>
              <a:rPr lang="en-US" altLang="zh-CN" kern="100" dirty="0">
                <a:solidFill>
                  <a:schemeClr val="tx1">
                    <a:lumMod val="95000"/>
                    <a:lumOff val="5000"/>
                  </a:schemeClr>
                </a:solidFill>
                <a:latin typeface="微软雅黑" panose="020B0503020204020204" charset="-122"/>
                <a:ea typeface="微软雅黑" panose="020B0503020204020204" charset="-122"/>
              </a:rPr>
              <a:t>TTS</a:t>
            </a:r>
            <a:r>
              <a:rPr lang="zh-CN" altLang="en-US" kern="100" dirty="0">
                <a:solidFill>
                  <a:schemeClr val="tx1">
                    <a:lumMod val="95000"/>
                    <a:lumOff val="5000"/>
                  </a:schemeClr>
                </a:solidFill>
                <a:latin typeface="微软雅黑" panose="020B0503020204020204" charset="-122"/>
                <a:ea typeface="微软雅黑" panose="020B0503020204020204" charset="-122"/>
              </a:rPr>
              <a:t>中</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提高语音合成</a:t>
            </a:r>
            <a:r>
              <a:rPr lang="zh-CN" altLang="en-US" kern="100" dirty="0">
                <a:solidFill>
                  <a:schemeClr val="tx1">
                    <a:lumMod val="95000"/>
                    <a:lumOff val="5000"/>
                  </a:schemeClr>
                </a:solidFill>
                <a:latin typeface="微软雅黑" panose="020B0503020204020204" charset="-122"/>
                <a:ea typeface="微软雅黑" panose="020B0503020204020204" charset="-122"/>
              </a:rPr>
              <a:t>质量</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sp>
        <p:nvSpPr>
          <p:cNvPr id="23" name="矩形 22"/>
          <p:cNvSpPr/>
          <p:nvPr/>
        </p:nvSpPr>
        <p:spPr>
          <a:xfrm>
            <a:off x="1152000" y="288000"/>
            <a:ext cx="2096770"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Diff-TTS</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2" name="文本框 11"/>
          <p:cNvSpPr txBox="1"/>
          <p:nvPr/>
        </p:nvSpPr>
        <p:spPr>
          <a:xfrm>
            <a:off x="934085" y="3695700"/>
            <a:ext cx="7390765" cy="175323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优点</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获得更好的语音合成</a:t>
            </a:r>
            <a:r>
              <a:rPr lang="zh-CN" altLang="en-US" kern="100" dirty="0">
                <a:solidFill>
                  <a:schemeClr val="tx1">
                    <a:lumMod val="95000"/>
                    <a:lumOff val="5000"/>
                  </a:schemeClr>
                </a:solidFill>
                <a:latin typeface="微软雅黑" panose="020B0503020204020204" charset="-122"/>
                <a:ea typeface="微软雅黑" panose="020B0503020204020204" charset="-122"/>
              </a:rPr>
              <a:t>质量。</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降低模型的参数</a:t>
            </a:r>
            <a:r>
              <a:rPr lang="zh-CN" altLang="en-US" kern="100" dirty="0">
                <a:solidFill>
                  <a:schemeClr val="tx1">
                    <a:lumMod val="95000"/>
                    <a:lumOff val="5000"/>
                  </a:schemeClr>
                </a:solidFill>
                <a:latin typeface="微软雅黑" panose="020B0503020204020204" charset="-122"/>
                <a:ea typeface="微软雅黑" panose="020B0503020204020204" charset="-122"/>
              </a:rPr>
              <a:t>量。</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6528435" y="2691130"/>
            <a:ext cx="4675505" cy="1475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934085" y="1216025"/>
            <a:ext cx="7390765" cy="545465"/>
          </a:xfrm>
          <a:prstGeom prst="rect">
            <a:avLst/>
          </a:prstGeom>
          <a:noFill/>
        </p:spPr>
        <p:txBody>
          <a:bodyPr wrap="square" rtlCol="0">
            <a:noAutofit/>
          </a:bodyPr>
          <a:lstStyle/>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公式介绍：</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lvl="1" indent="0" algn="just">
              <a:lnSpc>
                <a:spcPct val="150000"/>
              </a:lnSpc>
              <a:buFont typeface="Arial" panose="020B0604020202020204" pitchFamily="34" charset="0"/>
              <a:buNone/>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sp>
        <p:nvSpPr>
          <p:cNvPr id="23" name="矩形 22"/>
          <p:cNvSpPr/>
          <p:nvPr/>
        </p:nvSpPr>
        <p:spPr>
          <a:xfrm>
            <a:off x="1152000" y="288000"/>
            <a:ext cx="2096770"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zh-CN" alt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Diff-TTS</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
          <a:stretch>
            <a:fillRect/>
          </a:stretch>
        </p:blipFill>
        <p:spPr>
          <a:xfrm>
            <a:off x="7118985" y="2276475"/>
            <a:ext cx="4675505" cy="1475105"/>
          </a:xfrm>
          <a:prstGeom prst="rect">
            <a:avLst/>
          </a:prstGeom>
        </p:spPr>
      </p:pic>
      <p:pic>
        <p:nvPicPr>
          <p:cNvPr id="4" name="图片 3"/>
          <p:cNvPicPr>
            <a:picLocks noChangeAspect="1"/>
          </p:cNvPicPr>
          <p:nvPr/>
        </p:nvPicPr>
        <p:blipFill>
          <a:blip r:embed="rId2"/>
          <a:stretch>
            <a:fillRect/>
          </a:stretch>
        </p:blipFill>
        <p:spPr>
          <a:xfrm>
            <a:off x="2561590" y="1974215"/>
            <a:ext cx="3303905" cy="396875"/>
          </a:xfrm>
          <a:prstGeom prst="rect">
            <a:avLst/>
          </a:prstGeom>
        </p:spPr>
      </p:pic>
      <p:pic>
        <p:nvPicPr>
          <p:cNvPr id="5" name="图片 4"/>
          <p:cNvPicPr>
            <a:picLocks noChangeAspect="1"/>
          </p:cNvPicPr>
          <p:nvPr/>
        </p:nvPicPr>
        <p:blipFill>
          <a:blip r:embed="rId3"/>
          <a:stretch>
            <a:fillRect/>
          </a:stretch>
        </p:blipFill>
        <p:spPr>
          <a:xfrm>
            <a:off x="2630805" y="2424430"/>
            <a:ext cx="2820670" cy="673100"/>
          </a:xfrm>
          <a:prstGeom prst="rect">
            <a:avLst/>
          </a:prstGeom>
        </p:spPr>
      </p:pic>
      <p:pic>
        <p:nvPicPr>
          <p:cNvPr id="6" name="图片 5"/>
          <p:cNvPicPr>
            <a:picLocks noChangeAspect="1"/>
          </p:cNvPicPr>
          <p:nvPr/>
        </p:nvPicPr>
        <p:blipFill>
          <a:blip r:embed="rId4"/>
          <a:stretch>
            <a:fillRect/>
          </a:stretch>
        </p:blipFill>
        <p:spPr>
          <a:xfrm>
            <a:off x="2630805" y="2978785"/>
            <a:ext cx="3424555" cy="698500"/>
          </a:xfrm>
          <a:prstGeom prst="rect">
            <a:avLst/>
          </a:prstGeom>
        </p:spPr>
      </p:pic>
      <p:pic>
        <p:nvPicPr>
          <p:cNvPr id="7" name="图片 6"/>
          <p:cNvPicPr>
            <a:picLocks noChangeAspect="1"/>
          </p:cNvPicPr>
          <p:nvPr/>
        </p:nvPicPr>
        <p:blipFill>
          <a:blip r:embed="rId5"/>
          <a:stretch>
            <a:fillRect/>
          </a:stretch>
        </p:blipFill>
        <p:spPr>
          <a:xfrm>
            <a:off x="2444750" y="3624580"/>
            <a:ext cx="4131945" cy="560705"/>
          </a:xfrm>
          <a:prstGeom prst="rect">
            <a:avLst/>
          </a:prstGeom>
        </p:spPr>
      </p:pic>
      <p:pic>
        <p:nvPicPr>
          <p:cNvPr id="9" name="图片 8"/>
          <p:cNvPicPr>
            <a:picLocks noChangeAspect="1"/>
          </p:cNvPicPr>
          <p:nvPr/>
        </p:nvPicPr>
        <p:blipFill>
          <a:blip r:embed="rId6"/>
          <a:stretch>
            <a:fillRect/>
          </a:stretch>
        </p:blipFill>
        <p:spPr>
          <a:xfrm>
            <a:off x="3044825" y="4857750"/>
            <a:ext cx="6318250" cy="1661160"/>
          </a:xfrm>
          <a:prstGeom prst="rect">
            <a:avLst/>
          </a:prstGeom>
        </p:spPr>
      </p:pic>
      <p:sp>
        <p:nvSpPr>
          <p:cNvPr id="10" name="文本框 9"/>
          <p:cNvSpPr txBox="1"/>
          <p:nvPr/>
        </p:nvSpPr>
        <p:spPr>
          <a:xfrm>
            <a:off x="1154430" y="2019300"/>
            <a:ext cx="1290320" cy="306705"/>
          </a:xfrm>
          <a:prstGeom prst="rect">
            <a:avLst/>
          </a:prstGeom>
          <a:noFill/>
        </p:spPr>
        <p:txBody>
          <a:bodyPr wrap="square" rtlCol="0">
            <a:spAutoFit/>
          </a:bodyPr>
          <a:p>
            <a:r>
              <a:rPr lang="zh-CN" altLang="en-US" sz="1400"/>
              <a:t>前向转移概率：</a:t>
            </a:r>
            <a:endParaRPr lang="zh-CN" altLang="en-US" sz="1400"/>
          </a:p>
        </p:txBody>
      </p:sp>
      <p:sp>
        <p:nvSpPr>
          <p:cNvPr id="11" name="文本框 10"/>
          <p:cNvSpPr txBox="1"/>
          <p:nvPr/>
        </p:nvSpPr>
        <p:spPr>
          <a:xfrm>
            <a:off x="1151890" y="2603500"/>
            <a:ext cx="1892935" cy="306705"/>
          </a:xfrm>
          <a:prstGeom prst="rect">
            <a:avLst/>
          </a:prstGeom>
          <a:noFill/>
        </p:spPr>
        <p:txBody>
          <a:bodyPr wrap="square" rtlCol="0">
            <a:spAutoFit/>
          </a:bodyPr>
          <a:p>
            <a:r>
              <a:rPr lang="zh-CN" altLang="en-US" sz="1400"/>
              <a:t>前向</a:t>
            </a:r>
            <a:r>
              <a:rPr lang="zh-CN" altLang="en-US" sz="1400"/>
              <a:t>马尔科夫链：</a:t>
            </a:r>
            <a:endParaRPr lang="zh-CN" altLang="en-US" sz="1400"/>
          </a:p>
        </p:txBody>
      </p:sp>
      <p:sp>
        <p:nvSpPr>
          <p:cNvPr id="12" name="文本框 11"/>
          <p:cNvSpPr txBox="1"/>
          <p:nvPr/>
        </p:nvSpPr>
        <p:spPr>
          <a:xfrm>
            <a:off x="1151890" y="3177540"/>
            <a:ext cx="1892935" cy="306705"/>
          </a:xfrm>
          <a:prstGeom prst="rect">
            <a:avLst/>
          </a:prstGeom>
          <a:noFill/>
        </p:spPr>
        <p:txBody>
          <a:bodyPr wrap="square" rtlCol="0">
            <a:spAutoFit/>
          </a:bodyPr>
          <a:p>
            <a:r>
              <a:rPr lang="zh-CN" altLang="en-US" sz="1400"/>
              <a:t>反向马尔科夫链：</a:t>
            </a:r>
            <a:endParaRPr lang="zh-CN" altLang="en-US" sz="1400"/>
          </a:p>
        </p:txBody>
      </p:sp>
      <p:sp>
        <p:nvSpPr>
          <p:cNvPr id="13" name="文本框 12"/>
          <p:cNvSpPr txBox="1"/>
          <p:nvPr/>
        </p:nvSpPr>
        <p:spPr>
          <a:xfrm>
            <a:off x="1154430" y="3751580"/>
            <a:ext cx="1407795" cy="306705"/>
          </a:xfrm>
          <a:prstGeom prst="rect">
            <a:avLst/>
          </a:prstGeom>
          <a:noFill/>
        </p:spPr>
        <p:txBody>
          <a:bodyPr wrap="square" rtlCol="0">
            <a:spAutoFit/>
          </a:bodyPr>
          <a:p>
            <a:r>
              <a:rPr lang="zh-CN" altLang="en-US" sz="1400"/>
              <a:t>最终损失</a:t>
            </a:r>
            <a:r>
              <a:rPr lang="zh-CN" altLang="en-US" sz="1400"/>
              <a:t>函数：</a:t>
            </a:r>
            <a:endParaRPr lang="zh-CN" altLang="en-US" sz="1400"/>
          </a:p>
        </p:txBody>
      </p:sp>
      <p:sp>
        <p:nvSpPr>
          <p:cNvPr id="14" name="文本框 13"/>
          <p:cNvSpPr txBox="1"/>
          <p:nvPr/>
        </p:nvSpPr>
        <p:spPr>
          <a:xfrm>
            <a:off x="934085" y="4185285"/>
            <a:ext cx="7390765" cy="545465"/>
          </a:xfrm>
          <a:prstGeom prst="rect">
            <a:avLst/>
          </a:prstGeom>
          <a:noFill/>
        </p:spPr>
        <p:txBody>
          <a:bodyPr wrap="square" rtlCol="0">
            <a:no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算法：</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lvl="1" indent="0" algn="just">
              <a:lnSpc>
                <a:spcPct val="150000"/>
              </a:lnSpc>
              <a:buFont typeface="Arial" panose="020B0604020202020204" pitchFamily="34" charset="0"/>
              <a:buNone/>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708400" y="1896110"/>
            <a:ext cx="7775575" cy="4356735"/>
            <a:chOff x="5711" y="3267"/>
            <a:chExt cx="12245" cy="6861"/>
          </a:xfrm>
        </p:grpSpPr>
        <p:pic>
          <p:nvPicPr>
            <p:cNvPr id="9" name="图片 8"/>
            <p:cNvPicPr>
              <a:picLocks noChangeAspect="1"/>
            </p:cNvPicPr>
            <p:nvPr/>
          </p:nvPicPr>
          <p:blipFill>
            <a:blip r:embed="rId1"/>
            <a:stretch>
              <a:fillRect/>
            </a:stretch>
          </p:blipFill>
          <p:spPr>
            <a:xfrm>
              <a:off x="14003" y="3267"/>
              <a:ext cx="3953" cy="6113"/>
            </a:xfrm>
            <a:prstGeom prst="rect">
              <a:avLst/>
            </a:prstGeom>
          </p:spPr>
        </p:pic>
        <p:pic>
          <p:nvPicPr>
            <p:cNvPr id="10" name="图片 9"/>
            <p:cNvPicPr>
              <a:picLocks noChangeAspect="1"/>
            </p:cNvPicPr>
            <p:nvPr/>
          </p:nvPicPr>
          <p:blipFill>
            <a:blip r:embed="rId2"/>
            <a:stretch>
              <a:fillRect/>
            </a:stretch>
          </p:blipFill>
          <p:spPr>
            <a:xfrm>
              <a:off x="5711" y="3310"/>
              <a:ext cx="7580" cy="6027"/>
            </a:xfrm>
            <a:prstGeom prst="rect">
              <a:avLst/>
            </a:prstGeom>
          </p:spPr>
        </p:pic>
        <p:sp>
          <p:nvSpPr>
            <p:cNvPr id="19" name="文本框 18"/>
            <p:cNvSpPr txBox="1"/>
            <p:nvPr/>
          </p:nvSpPr>
          <p:spPr>
            <a:xfrm>
              <a:off x="8567" y="9548"/>
              <a:ext cx="1868" cy="580"/>
            </a:xfrm>
            <a:prstGeom prst="rect">
              <a:avLst/>
            </a:prstGeom>
            <a:noFill/>
          </p:spPr>
          <p:txBody>
            <a:bodyPr wrap="none" rtlCol="0">
              <a:spAutoFit/>
            </a:bodyPr>
            <a:p>
              <a:pPr algn="l"/>
              <a:r>
                <a:rPr lang="en-US" altLang="zh-CN"/>
                <a:t>Tacotron1</a:t>
              </a:r>
              <a:endParaRPr lang="en-US" altLang="zh-CN"/>
            </a:p>
          </p:txBody>
        </p:sp>
        <p:sp>
          <p:nvSpPr>
            <p:cNvPr id="20" name="文本框 19"/>
            <p:cNvSpPr txBox="1"/>
            <p:nvPr/>
          </p:nvSpPr>
          <p:spPr>
            <a:xfrm>
              <a:off x="14775" y="9548"/>
              <a:ext cx="2408" cy="580"/>
            </a:xfrm>
            <a:prstGeom prst="rect">
              <a:avLst/>
            </a:prstGeom>
            <a:noFill/>
          </p:spPr>
          <p:txBody>
            <a:bodyPr wrap="none" rtlCol="0">
              <a:spAutoFit/>
            </a:bodyPr>
            <a:p>
              <a:pPr algn="l"/>
              <a:r>
                <a:rPr lang="zh-CN" altLang="en-US"/>
                <a:t>FastSpeech2</a:t>
              </a:r>
              <a:endParaRPr lang="zh-CN" altLang="en-US"/>
            </a:p>
          </p:txBody>
        </p:sp>
      </p:grpSp>
      <p:sp>
        <p:nvSpPr>
          <p:cNvPr id="17" name="文本框 16"/>
          <p:cNvSpPr txBox="1"/>
          <p:nvPr/>
        </p:nvSpPr>
        <p:spPr>
          <a:xfrm>
            <a:off x="934085" y="1216025"/>
            <a:ext cx="7390765" cy="9220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动机</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提高</a:t>
            </a:r>
            <a:r>
              <a:rPr lang="zh-CN" altLang="en-US" kern="100" dirty="0">
                <a:solidFill>
                  <a:schemeClr val="tx1">
                    <a:lumMod val="95000"/>
                    <a:lumOff val="5000"/>
                  </a:schemeClr>
                </a:solidFill>
                <a:latin typeface="微软雅黑" panose="020B0503020204020204" charset="-122"/>
                <a:ea typeface="微软雅黑" panose="020B0503020204020204" charset="-122"/>
              </a:rPr>
              <a:t>语音合成速度和</a:t>
            </a:r>
            <a:r>
              <a:rPr lang="zh-CN" altLang="en-US" kern="100" dirty="0">
                <a:solidFill>
                  <a:schemeClr val="tx1">
                    <a:lumMod val="95000"/>
                    <a:lumOff val="5000"/>
                  </a:schemeClr>
                </a:solidFill>
                <a:latin typeface="微软雅黑" panose="020B0503020204020204" charset="-122"/>
                <a:ea typeface="微软雅黑" panose="020B0503020204020204" charset="-122"/>
              </a:rPr>
              <a:t>质量</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sp>
        <p:nvSpPr>
          <p:cNvPr id="23" name="矩形 22"/>
          <p:cNvSpPr/>
          <p:nvPr/>
        </p:nvSpPr>
        <p:spPr>
          <a:xfrm>
            <a:off x="1152000" y="288000"/>
            <a:ext cx="304228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FastSpeech2</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2" name="文本框 11"/>
          <p:cNvSpPr txBox="1"/>
          <p:nvPr/>
        </p:nvSpPr>
        <p:spPr>
          <a:xfrm>
            <a:off x="1049020" y="2349500"/>
            <a:ext cx="7390765" cy="133794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优点</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合成速度</a:t>
            </a:r>
            <a:r>
              <a:rPr lang="zh-CN" altLang="en-US" kern="100" dirty="0">
                <a:solidFill>
                  <a:schemeClr val="tx1">
                    <a:lumMod val="95000"/>
                    <a:lumOff val="5000"/>
                  </a:schemeClr>
                </a:solidFill>
                <a:latin typeface="微软雅黑" panose="020B0503020204020204" charset="-122"/>
                <a:ea typeface="微软雅黑" panose="020B0503020204020204" charset="-122"/>
              </a:rPr>
              <a:t>快</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合成质量</a:t>
            </a:r>
            <a:r>
              <a:rPr lang="zh-CN" altLang="en-US" kern="100" dirty="0">
                <a:solidFill>
                  <a:schemeClr val="tx1">
                    <a:lumMod val="95000"/>
                    <a:lumOff val="5000"/>
                  </a:schemeClr>
                </a:solidFill>
                <a:latin typeface="微软雅黑" panose="020B0503020204020204" charset="-122"/>
                <a:ea typeface="微软雅黑" panose="020B0503020204020204" charset="-122"/>
              </a:rPr>
              <a:t>高</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2096770"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zh-CN" alt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Diff-TTS</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custDataLst>
              <p:tags r:id="rId1"/>
            </p:custDataLst>
          </p:nvPr>
        </p:nvPicPr>
        <p:blipFill>
          <a:blip r:embed="rId2"/>
          <a:stretch>
            <a:fillRect/>
          </a:stretch>
        </p:blipFill>
        <p:spPr>
          <a:xfrm>
            <a:off x="7120255" y="1022985"/>
            <a:ext cx="4813300" cy="4934585"/>
          </a:xfrm>
          <a:prstGeom prst="rect">
            <a:avLst/>
          </a:prstGeom>
        </p:spPr>
      </p:pic>
      <p:sp>
        <p:nvSpPr>
          <p:cNvPr id="4" name="文本框 3"/>
          <p:cNvSpPr txBox="1"/>
          <p:nvPr/>
        </p:nvSpPr>
        <p:spPr>
          <a:xfrm>
            <a:off x="899160" y="1209040"/>
            <a:ext cx="6352540" cy="383095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网络</a:t>
            </a:r>
            <a:r>
              <a:rPr lang="zh-CN" altLang="en-US" kern="100" dirty="0">
                <a:solidFill>
                  <a:schemeClr val="tx1">
                    <a:lumMod val="95000"/>
                    <a:lumOff val="5000"/>
                  </a:schemeClr>
                </a:solidFill>
                <a:latin typeface="微软雅黑" panose="020B0503020204020204" charset="-122"/>
                <a:ea typeface="微软雅黑" panose="020B0503020204020204" charset="-122"/>
              </a:rPr>
              <a:t>结构：</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sz="1200" kern="100" dirty="0">
                <a:solidFill>
                  <a:schemeClr val="tx1">
                    <a:lumMod val="95000"/>
                    <a:lumOff val="5000"/>
                  </a:schemeClr>
                </a:solidFill>
                <a:latin typeface="微软雅黑" panose="020B0503020204020204" charset="-122"/>
                <a:ea typeface="微软雅黑" panose="020B0503020204020204" charset="-122"/>
              </a:rPr>
              <a:t>神经网络用来预测每一步的噪声</a:t>
            </a:r>
            <a:endParaRPr lang="zh-CN" altLang="en-US" sz="1200"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sz="1200" kern="100" dirty="0">
                <a:solidFill>
                  <a:schemeClr val="tx1">
                    <a:lumMod val="95000"/>
                    <a:lumOff val="5000"/>
                  </a:schemeClr>
                </a:solidFill>
                <a:latin typeface="微软雅黑" panose="020B0503020204020204" charset="-122"/>
                <a:ea typeface="微软雅黑" panose="020B0503020204020204" charset="-122"/>
              </a:rPr>
              <a:t>对网络结构不挑，只要保证</a:t>
            </a:r>
            <a:r>
              <a:rPr lang="en-US" altLang="zh-CN" sz="1200" kern="100" dirty="0">
                <a:solidFill>
                  <a:schemeClr val="tx1">
                    <a:lumMod val="95000"/>
                    <a:lumOff val="5000"/>
                  </a:schemeClr>
                </a:solidFill>
                <a:latin typeface="微软雅黑" panose="020B0503020204020204" charset="-122"/>
                <a:ea typeface="微软雅黑" panose="020B0503020204020204" charset="-122"/>
              </a:rPr>
              <a:t>decoder</a:t>
            </a:r>
            <a:r>
              <a:rPr lang="zh-CN" altLang="en-US" sz="1200" kern="100" dirty="0">
                <a:solidFill>
                  <a:schemeClr val="tx1">
                    <a:lumMod val="95000"/>
                    <a:lumOff val="5000"/>
                  </a:schemeClr>
                </a:solidFill>
                <a:latin typeface="微软雅黑" panose="020B0503020204020204" charset="-122"/>
                <a:ea typeface="微软雅黑" panose="020B0503020204020204" charset="-122"/>
              </a:rPr>
              <a:t>的输入输出</a:t>
            </a:r>
            <a:r>
              <a:rPr lang="en-US" altLang="zh-CN" sz="1200" kern="100" dirty="0">
                <a:solidFill>
                  <a:schemeClr val="tx1">
                    <a:lumMod val="95000"/>
                    <a:lumOff val="5000"/>
                  </a:schemeClr>
                </a:solidFill>
                <a:latin typeface="微软雅黑" panose="020B0503020204020204" charset="-122"/>
                <a:ea typeface="微软雅黑" panose="020B0503020204020204" charset="-122"/>
              </a:rPr>
              <a:t>size</a:t>
            </a:r>
            <a:r>
              <a:rPr lang="zh-CN" altLang="en-US" sz="1200" kern="100" dirty="0">
                <a:solidFill>
                  <a:schemeClr val="tx1">
                    <a:lumMod val="95000"/>
                    <a:lumOff val="5000"/>
                  </a:schemeClr>
                </a:solidFill>
                <a:latin typeface="微软雅黑" panose="020B0503020204020204" charset="-122"/>
                <a:ea typeface="微软雅黑" panose="020B0503020204020204" charset="-122"/>
              </a:rPr>
              <a:t>相同即可。</a:t>
            </a:r>
            <a:endParaRPr lang="zh-CN" altLang="en-US" sz="1200" kern="100" dirty="0">
              <a:solidFill>
                <a:schemeClr val="tx1">
                  <a:lumMod val="95000"/>
                  <a:lumOff val="5000"/>
                </a:schemeClr>
              </a:solidFill>
              <a:latin typeface="微软雅黑" panose="020B0503020204020204" charset="-122"/>
              <a:ea typeface="微软雅黑" panose="020B0503020204020204" charset="-122"/>
            </a:endParaRPr>
          </a:p>
          <a:p>
            <a:pPr marL="285750" lvl="0" indent="-285750" algn="just">
              <a:lnSpc>
                <a:spcPct val="150000"/>
              </a:lnSpc>
              <a:buFont typeface="Arial" panose="020B0604020202020204" pitchFamily="34" charset="0"/>
              <a:buChar char="•"/>
            </a:pPr>
            <a:r>
              <a:rPr lang="en-US" altLang="zh-CN" kern="100" dirty="0">
                <a:solidFill>
                  <a:schemeClr val="tx1">
                    <a:lumMod val="95000"/>
                    <a:lumOff val="5000"/>
                  </a:schemeClr>
                </a:solidFill>
                <a:latin typeface="微软雅黑" panose="020B0503020204020204" charset="-122"/>
                <a:ea typeface="微软雅黑" panose="020B0503020204020204" charset="-122"/>
              </a:rPr>
              <a:t>Encoder</a:t>
            </a:r>
            <a:r>
              <a:rPr lang="zh-CN" altLang="en-US" kern="100" dirty="0">
                <a:solidFill>
                  <a:schemeClr val="tx1">
                    <a:lumMod val="95000"/>
                    <a:lumOff val="5000"/>
                  </a:schemeClr>
                </a:solidFill>
                <a:latin typeface="微软雅黑" panose="020B0503020204020204" charset="-122"/>
                <a:ea typeface="微软雅黑" panose="020B0503020204020204" charset="-122"/>
              </a:rPr>
              <a:t>：</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ClrTx/>
              <a:buSzTx/>
              <a:buFont typeface="Arial" panose="020B0604020202020204" pitchFamily="34" charset="0"/>
              <a:buChar char="•"/>
            </a:pPr>
            <a:r>
              <a:rPr lang="zh-CN" altLang="en-US" sz="1200" kern="100" dirty="0">
                <a:solidFill>
                  <a:schemeClr val="tx1">
                    <a:lumMod val="95000"/>
                    <a:lumOff val="5000"/>
                  </a:schemeClr>
                </a:solidFill>
                <a:latin typeface="微软雅黑" panose="020B0503020204020204" charset="-122"/>
                <a:ea typeface="微软雅黑" panose="020B0503020204020204" charset="-122"/>
              </a:rPr>
              <a:t>将文本序列转化为中间隐变量，提取文本特征。</a:t>
            </a:r>
            <a:endParaRPr lang="zh-CN" altLang="en-US" sz="1200" kern="100" dirty="0">
              <a:solidFill>
                <a:schemeClr val="tx1">
                  <a:lumMod val="95000"/>
                  <a:lumOff val="5000"/>
                </a:schemeClr>
              </a:solidFill>
              <a:latin typeface="微软雅黑" panose="020B0503020204020204" charset="-122"/>
              <a:ea typeface="微软雅黑" panose="020B0503020204020204" charset="-122"/>
            </a:endParaRPr>
          </a:p>
          <a:p>
            <a:pPr marL="285750" lvl="0" indent="-285750" algn="just">
              <a:lnSpc>
                <a:spcPct val="150000"/>
              </a:lnSpc>
              <a:buFont typeface="Arial" panose="020B0604020202020204" pitchFamily="34" charset="0"/>
              <a:buChar char="•"/>
            </a:pPr>
            <a:r>
              <a:rPr lang="en-US" altLang="zh-CN" kern="100" dirty="0">
                <a:solidFill>
                  <a:schemeClr val="tx1">
                    <a:lumMod val="95000"/>
                    <a:lumOff val="5000"/>
                  </a:schemeClr>
                </a:solidFill>
                <a:latin typeface="微软雅黑" panose="020B0503020204020204" charset="-122"/>
                <a:ea typeface="微软雅黑" panose="020B0503020204020204" charset="-122"/>
              </a:rPr>
              <a:t>DP</a:t>
            </a:r>
            <a:r>
              <a:rPr lang="zh-CN" altLang="en-US" kern="100" dirty="0">
                <a:solidFill>
                  <a:schemeClr val="tx1">
                    <a:lumMod val="95000"/>
                    <a:lumOff val="5000"/>
                  </a:schemeClr>
                </a:solidFill>
                <a:latin typeface="微软雅黑" panose="020B0503020204020204" charset="-122"/>
                <a:ea typeface="微软雅黑" panose="020B0503020204020204" charset="-122"/>
              </a:rPr>
              <a:t>（持续时间预测</a:t>
            </a:r>
            <a:r>
              <a:rPr lang="zh-CN" altLang="en-US" kern="100" dirty="0">
                <a:solidFill>
                  <a:schemeClr val="tx1">
                    <a:lumMod val="95000"/>
                    <a:lumOff val="5000"/>
                  </a:schemeClr>
                </a:solidFill>
                <a:latin typeface="微软雅黑" panose="020B0503020204020204" charset="-122"/>
                <a:ea typeface="微软雅黑" panose="020B0503020204020204" charset="-122"/>
              </a:rPr>
              <a:t>器）：</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sz="1200" kern="100" dirty="0">
                <a:solidFill>
                  <a:schemeClr val="tx1">
                    <a:lumMod val="95000"/>
                    <a:lumOff val="5000"/>
                  </a:schemeClr>
                </a:solidFill>
                <a:latin typeface="微软雅黑" panose="020B0503020204020204" charset="-122"/>
                <a:ea typeface="微软雅黑" panose="020B0503020204020204" charset="-122"/>
              </a:rPr>
              <a:t>预测每个字符的发音时间，用于将文本序列的长度与mel谱长度对齐。</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285750" lvl="0" indent="-285750" algn="just">
              <a:lnSpc>
                <a:spcPct val="150000"/>
              </a:lnSpc>
              <a:buFont typeface="Arial" panose="020B0604020202020204" pitchFamily="34" charset="0"/>
              <a:buChar char="•"/>
            </a:pPr>
            <a:r>
              <a:rPr lang="en-US" altLang="zh-CN" kern="100" dirty="0">
                <a:solidFill>
                  <a:schemeClr val="tx1">
                    <a:lumMod val="95000"/>
                    <a:lumOff val="5000"/>
                  </a:schemeClr>
                </a:solidFill>
                <a:latin typeface="微软雅黑" panose="020B0503020204020204" charset="-122"/>
                <a:ea typeface="微软雅黑" panose="020B0503020204020204" charset="-122"/>
              </a:rPr>
              <a:t>Decoder</a:t>
            </a:r>
            <a:endParaRPr lang="en-US" altLang="zh-CN"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ClrTx/>
              <a:buSzTx/>
              <a:buFont typeface="Arial" panose="020B0604020202020204" pitchFamily="34" charset="0"/>
              <a:buChar char="•"/>
            </a:pPr>
            <a:r>
              <a:rPr lang="zh-CN" altLang="en-US" sz="1200" kern="100" dirty="0">
                <a:solidFill>
                  <a:schemeClr val="tx1">
                    <a:lumMod val="95000"/>
                    <a:lumOff val="5000"/>
                  </a:schemeClr>
                </a:solidFill>
                <a:latin typeface="微软雅黑" panose="020B0503020204020204" charset="-122"/>
                <a:ea typeface="微软雅黑" panose="020B0503020204020204" charset="-122"/>
              </a:rPr>
              <a:t>以encoder输出的文本特征、时间步和上一时刻的噪声mel谱为条件，预测当前步的具体的噪声值，用于</a:t>
            </a:r>
            <a:r>
              <a:rPr lang="zh-CN" altLang="en-US" sz="1200" kern="100" dirty="0">
                <a:solidFill>
                  <a:schemeClr val="tx1">
                    <a:lumMod val="95000"/>
                    <a:lumOff val="5000"/>
                  </a:schemeClr>
                </a:solidFill>
                <a:latin typeface="微软雅黑" panose="020B0503020204020204" charset="-122"/>
                <a:ea typeface="微软雅黑" panose="020B0503020204020204" charset="-122"/>
              </a:rPr>
              <a:t>重采样。</a:t>
            </a:r>
            <a:endParaRPr lang="zh-CN" altLang="en-US" sz="1200"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3"/>
          <a:stretch>
            <a:fillRect/>
          </a:stretch>
        </p:blipFill>
        <p:spPr>
          <a:xfrm>
            <a:off x="916305" y="4708525"/>
            <a:ext cx="6318250" cy="1661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2096770"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zh-CN" alt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Diff-TTS</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5935345" y="5265420"/>
            <a:ext cx="4030345" cy="807720"/>
          </a:xfrm>
          <a:prstGeom prst="rect">
            <a:avLst/>
          </a:prstGeom>
          <a:ln w="12700" cmpd="sng">
            <a:no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563245" y="1368425"/>
            <a:ext cx="9881870" cy="82994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推理</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加速：</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sp>
        <p:nvSpPr>
          <p:cNvPr id="25" name="文本框 24"/>
          <p:cNvSpPr txBox="1"/>
          <p:nvPr/>
        </p:nvSpPr>
        <p:spPr>
          <a:xfrm>
            <a:off x="563245" y="1946910"/>
            <a:ext cx="9728200" cy="2030095"/>
          </a:xfrm>
          <a:prstGeom prst="rect">
            <a:avLst/>
          </a:prstGeom>
          <a:noFill/>
        </p:spPr>
        <p:txBody>
          <a:bodyPr wrap="square" rtlCol="0" anchor="t">
            <a:spAutoFit/>
          </a:bodyPr>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全新的</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Diffusion</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框架可以带来更好的合成效果，但同时也带来了一个显而易见的问题，训练和推理速度</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较慢。</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对于一次完整的扩散过程，本文作者选择了</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500</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步，最终训练过程共经历了</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700k</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次</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迭代。</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对于</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500</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步的扩散过程，不管是训练还是推理使用，都非常的低效。尤其对于实际推理使用时，合成速度非常影响体验。</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基于上述问题，作者提出了一种跳跃推理的方案（仅用于推理）。可以很好的平衡速度和质量之间的</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选择。</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6445885" y="4247515"/>
            <a:ext cx="4761865" cy="1457960"/>
          </a:xfrm>
          <a:prstGeom prst="rect">
            <a:avLst/>
          </a:prstGeom>
        </p:spPr>
      </p:pic>
      <p:pic>
        <p:nvPicPr>
          <p:cNvPr id="6" name="图片 5"/>
          <p:cNvPicPr>
            <a:picLocks noChangeAspect="1"/>
          </p:cNvPicPr>
          <p:nvPr/>
        </p:nvPicPr>
        <p:blipFill>
          <a:blip r:embed="rId2"/>
          <a:stretch>
            <a:fillRect/>
          </a:stretch>
        </p:blipFill>
        <p:spPr>
          <a:xfrm>
            <a:off x="2320925" y="4104005"/>
            <a:ext cx="4054475" cy="914400"/>
          </a:xfrm>
          <a:prstGeom prst="rect">
            <a:avLst/>
          </a:prstGeom>
        </p:spPr>
      </p:pic>
      <p:pic>
        <p:nvPicPr>
          <p:cNvPr id="7" name="图片 6"/>
          <p:cNvPicPr>
            <a:picLocks noChangeAspect="1"/>
          </p:cNvPicPr>
          <p:nvPr/>
        </p:nvPicPr>
        <p:blipFill>
          <a:blip r:embed="rId3"/>
          <a:stretch>
            <a:fillRect/>
          </a:stretch>
        </p:blipFill>
        <p:spPr>
          <a:xfrm>
            <a:off x="2507615" y="5210810"/>
            <a:ext cx="2829560" cy="543560"/>
          </a:xfrm>
          <a:prstGeom prst="rect">
            <a:avLst/>
          </a:prstGeom>
        </p:spPr>
      </p:pic>
      <p:sp>
        <p:nvSpPr>
          <p:cNvPr id="8" name="文本框 7"/>
          <p:cNvSpPr txBox="1"/>
          <p:nvPr/>
        </p:nvSpPr>
        <p:spPr>
          <a:xfrm>
            <a:off x="975360" y="3719830"/>
            <a:ext cx="1828165" cy="321945"/>
          </a:xfrm>
          <a:prstGeom prst="rect">
            <a:avLst/>
          </a:prstGeom>
          <a:noFill/>
        </p:spPr>
        <p:txBody>
          <a:bodyPr wrap="square" rtlCol="0">
            <a:spAutoFit/>
          </a:bodyPr>
          <a:p>
            <a:pPr lvl="1" indent="0" algn="just">
              <a:lnSpc>
                <a:spcPct val="150000"/>
              </a:lnSpc>
              <a:buClrTx/>
              <a:buSzTx/>
              <a:buFont typeface="Arial" panose="020B0604020202020204" pitchFamily="34" charset="0"/>
              <a:buNone/>
            </a:pPr>
            <a:r>
              <a:rPr lang="zh-CN" altLang="en-US" sz="1000" kern="100" dirty="0">
                <a:solidFill>
                  <a:schemeClr val="tx1">
                    <a:lumMod val="95000"/>
                    <a:lumOff val="5000"/>
                  </a:schemeClr>
                </a:solidFill>
                <a:latin typeface="微软雅黑" panose="020B0503020204020204" charset="-122"/>
                <a:ea typeface="微软雅黑" panose="020B0503020204020204" charset="-122"/>
              </a:rPr>
              <a:t>新的扩散</a:t>
            </a:r>
            <a:r>
              <a:rPr lang="zh-CN" altLang="en-US" sz="1000" kern="100" dirty="0">
                <a:solidFill>
                  <a:schemeClr val="tx1">
                    <a:lumMod val="95000"/>
                    <a:lumOff val="5000"/>
                  </a:schemeClr>
                </a:solidFill>
                <a:latin typeface="微软雅黑" panose="020B0503020204020204" charset="-122"/>
                <a:ea typeface="微软雅黑" panose="020B0503020204020204" charset="-122"/>
              </a:rPr>
              <a:t>区间：</a:t>
            </a:r>
            <a:endParaRPr lang="zh-CN" altLang="en-US" sz="1000" kern="100" dirty="0">
              <a:solidFill>
                <a:schemeClr val="tx1">
                  <a:lumMod val="95000"/>
                  <a:lumOff val="5000"/>
                </a:schemeClr>
              </a:solidFill>
              <a:latin typeface="微软雅黑" panose="020B0503020204020204" charset="-122"/>
              <a:ea typeface="微软雅黑" panose="020B0503020204020204" charset="-122"/>
            </a:endParaRPr>
          </a:p>
        </p:txBody>
      </p:sp>
      <p:sp>
        <p:nvSpPr>
          <p:cNvPr id="9" name="文本框 8"/>
          <p:cNvSpPr txBox="1"/>
          <p:nvPr/>
        </p:nvSpPr>
        <p:spPr>
          <a:xfrm>
            <a:off x="975360" y="5265420"/>
            <a:ext cx="1283970" cy="321945"/>
          </a:xfrm>
          <a:prstGeom prst="rect">
            <a:avLst/>
          </a:prstGeom>
          <a:noFill/>
        </p:spPr>
        <p:txBody>
          <a:bodyPr wrap="square" rtlCol="0">
            <a:spAutoFit/>
          </a:bodyPr>
          <a:p>
            <a:pPr lvl="1" indent="0" algn="just">
              <a:lnSpc>
                <a:spcPct val="150000"/>
              </a:lnSpc>
              <a:buClrTx/>
              <a:buSzTx/>
              <a:buFont typeface="Arial" panose="020B0604020202020204" pitchFamily="34" charset="0"/>
              <a:buNone/>
            </a:pPr>
            <a:r>
              <a:rPr lang="zh-CN" altLang="en-US" sz="1000" kern="100" dirty="0">
                <a:solidFill>
                  <a:schemeClr val="tx1">
                    <a:lumMod val="95000"/>
                    <a:lumOff val="5000"/>
                  </a:schemeClr>
                </a:solidFill>
                <a:latin typeface="微软雅黑" panose="020B0503020204020204" charset="-122"/>
                <a:ea typeface="微软雅黑" panose="020B0503020204020204" charset="-122"/>
              </a:rPr>
              <a:t>当i</a:t>
            </a:r>
            <a:r>
              <a:rPr lang="en-US" altLang="zh-CN" sz="1000" kern="100" dirty="0">
                <a:solidFill>
                  <a:schemeClr val="tx1">
                    <a:lumMod val="95000"/>
                    <a:lumOff val="5000"/>
                  </a:schemeClr>
                </a:solidFill>
                <a:latin typeface="微软雅黑" panose="020B0503020204020204" charset="-122"/>
                <a:ea typeface="微软雅黑" panose="020B0503020204020204" charset="-122"/>
              </a:rPr>
              <a:t>=0</a:t>
            </a:r>
            <a:r>
              <a:rPr lang="zh-CN" altLang="en-US" sz="1000" kern="100" dirty="0">
                <a:solidFill>
                  <a:schemeClr val="tx1">
                    <a:lumMod val="95000"/>
                    <a:lumOff val="5000"/>
                  </a:schemeClr>
                </a:solidFill>
                <a:latin typeface="微软雅黑" panose="020B0503020204020204" charset="-122"/>
                <a:ea typeface="微软雅黑" panose="020B0503020204020204" charset="-122"/>
              </a:rPr>
              <a:t>时：</a:t>
            </a:r>
            <a:endParaRPr lang="zh-CN" altLang="en-US" sz="1000" kern="100" dirty="0">
              <a:solidFill>
                <a:schemeClr val="tx1">
                  <a:lumMod val="95000"/>
                  <a:lumOff val="5000"/>
                </a:schemeClr>
              </a:solidFill>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4"/>
          <a:srcRect l="748" t="17166"/>
          <a:stretch>
            <a:fillRect/>
          </a:stretch>
        </p:blipFill>
        <p:spPr>
          <a:xfrm>
            <a:off x="2507615" y="3783965"/>
            <a:ext cx="2192020" cy="193040"/>
          </a:xfrm>
          <a:prstGeom prst="rect">
            <a:avLst/>
          </a:prstGeom>
        </p:spPr>
      </p:pic>
      <p:sp>
        <p:nvSpPr>
          <p:cNvPr id="11" name="文本框 10"/>
          <p:cNvSpPr txBox="1"/>
          <p:nvPr/>
        </p:nvSpPr>
        <p:spPr>
          <a:xfrm>
            <a:off x="975360" y="4170680"/>
            <a:ext cx="1828165" cy="321945"/>
          </a:xfrm>
          <a:prstGeom prst="rect">
            <a:avLst/>
          </a:prstGeom>
          <a:noFill/>
        </p:spPr>
        <p:txBody>
          <a:bodyPr wrap="square" rtlCol="0">
            <a:spAutoFit/>
          </a:bodyPr>
          <a:p>
            <a:pPr lvl="1" indent="0" algn="just">
              <a:lnSpc>
                <a:spcPct val="150000"/>
              </a:lnSpc>
              <a:buClrTx/>
              <a:buSzTx/>
              <a:buFont typeface="Arial" panose="020B0604020202020204" pitchFamily="34" charset="0"/>
              <a:buNone/>
            </a:pPr>
            <a:r>
              <a:rPr lang="zh-CN" altLang="en-US" sz="1000" kern="100" dirty="0">
                <a:solidFill>
                  <a:schemeClr val="tx1">
                    <a:lumMod val="95000"/>
                    <a:lumOff val="5000"/>
                  </a:schemeClr>
                </a:solidFill>
                <a:latin typeface="微软雅黑" panose="020B0503020204020204" charset="-122"/>
                <a:ea typeface="微软雅黑" panose="020B0503020204020204" charset="-122"/>
              </a:rPr>
              <a:t>当i&gt;1时：</a:t>
            </a:r>
            <a:endParaRPr lang="zh-CN" altLang="en-US" sz="1000" kern="100" dirty="0">
              <a:solidFill>
                <a:schemeClr val="tx1">
                  <a:lumMod val="95000"/>
                  <a:lumOff val="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2096770"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zh-CN" alt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Diff-TTS</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5935345" y="5265420"/>
            <a:ext cx="4030345" cy="807720"/>
          </a:xfrm>
          <a:prstGeom prst="rect">
            <a:avLst/>
          </a:prstGeom>
          <a:ln w="12700" cmpd="sng">
            <a:no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563245" y="1025525"/>
            <a:ext cx="10193020" cy="82994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评价结果</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a:t>
            </a:r>
            <a:endParaRPr lang="zh-CN" altLang="en-US"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rcRect l="-204" t="7935" r="204" b="-4516"/>
          <a:stretch>
            <a:fillRect/>
          </a:stretch>
        </p:blipFill>
        <p:spPr>
          <a:xfrm>
            <a:off x="3947160" y="1700530"/>
            <a:ext cx="3424555" cy="2349500"/>
          </a:xfrm>
          <a:prstGeom prst="rect">
            <a:avLst/>
          </a:prstGeom>
        </p:spPr>
      </p:pic>
      <p:pic>
        <p:nvPicPr>
          <p:cNvPr id="4" name="图片 3"/>
          <p:cNvPicPr>
            <a:picLocks noChangeAspect="1"/>
          </p:cNvPicPr>
          <p:nvPr/>
        </p:nvPicPr>
        <p:blipFill>
          <a:blip r:embed="rId2"/>
          <a:stretch>
            <a:fillRect/>
          </a:stretch>
        </p:blipFill>
        <p:spPr>
          <a:xfrm>
            <a:off x="4439285" y="4445000"/>
            <a:ext cx="2441575" cy="1207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05</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6142990" y="3708400"/>
            <a:ext cx="4902200" cy="838835"/>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charset="-122"/>
                <a:ea typeface="微软雅黑" panose="020B0503020204020204" charset="-122"/>
                <a:cs typeface="+mn-cs"/>
              </a:rPr>
              <a:t>Prior-TTS</a:t>
            </a:r>
            <a:endPar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charset="-122"/>
              <a:ea typeface="微软雅黑" panose="020B0503020204020204" charset="-122"/>
              <a:cs typeface="+mn-cs"/>
            </a:endParaRPr>
          </a:p>
        </p:txBody>
      </p:sp>
      <p:cxnSp>
        <p:nvCxnSpPr>
          <p:cNvPr id="56" name="直接箭头连接符 55"/>
          <p:cNvCxnSpPr/>
          <p:nvPr/>
        </p:nvCxnSpPr>
        <p:spPr>
          <a:xfrm>
            <a:off x="5266000" y="4547445"/>
            <a:ext cx="5969051"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934085" y="1457960"/>
            <a:ext cx="6897370" cy="258445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动机</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不再使用传统</a:t>
            </a:r>
            <a:r>
              <a:rPr lang="en-US" altLang="zh-CN" kern="100" dirty="0">
                <a:solidFill>
                  <a:schemeClr val="tx1">
                    <a:lumMod val="95000"/>
                    <a:lumOff val="5000"/>
                  </a:schemeClr>
                </a:solidFill>
                <a:latin typeface="微软雅黑" panose="020B0503020204020204" charset="-122"/>
                <a:ea typeface="微软雅黑" panose="020B0503020204020204" charset="-122"/>
              </a:rPr>
              <a:t>DDPM</a:t>
            </a:r>
            <a:r>
              <a:rPr lang="zh-CN" altLang="en-US" kern="100" dirty="0">
                <a:solidFill>
                  <a:schemeClr val="tx1">
                    <a:lumMod val="95000"/>
                    <a:lumOff val="5000"/>
                  </a:schemeClr>
                </a:solidFill>
                <a:latin typeface="微软雅黑" panose="020B0503020204020204" charset="-122"/>
                <a:ea typeface="微软雅黑" panose="020B0503020204020204" charset="-122"/>
              </a:rPr>
              <a:t>中的正态分布作为噪声的</a:t>
            </a:r>
            <a:r>
              <a:rPr lang="zh-CN" altLang="en-US" kern="100" dirty="0">
                <a:solidFill>
                  <a:schemeClr val="tx1">
                    <a:lumMod val="95000"/>
                    <a:lumOff val="5000"/>
                  </a:schemeClr>
                </a:solidFill>
                <a:latin typeface="微软雅黑" panose="020B0503020204020204" charset="-122"/>
                <a:ea typeface="微软雅黑" panose="020B0503020204020204" charset="-122"/>
              </a:rPr>
              <a:t>假设分布</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假设噪声符合由某种先验知识得到的</a:t>
            </a:r>
            <a:r>
              <a:rPr lang="en-US" altLang="zh-CN" kern="100" dirty="0">
                <a:solidFill>
                  <a:schemeClr val="tx1">
                    <a:lumMod val="95000"/>
                    <a:lumOff val="5000"/>
                  </a:schemeClr>
                </a:solidFill>
                <a:latin typeface="微软雅黑" panose="020B0503020204020204" charset="-122"/>
                <a:ea typeface="微软雅黑" panose="020B0503020204020204" charset="-122"/>
              </a:rPr>
              <a:t>μ</a:t>
            </a:r>
            <a:r>
              <a:rPr lang="zh-CN" altLang="en-US" kern="100" dirty="0">
                <a:solidFill>
                  <a:schemeClr val="tx1">
                    <a:lumMod val="95000"/>
                    <a:lumOff val="5000"/>
                  </a:schemeClr>
                </a:solidFill>
                <a:latin typeface="微软雅黑" panose="020B0503020204020204" charset="-122"/>
                <a:ea typeface="微软雅黑" panose="020B0503020204020204" charset="-122"/>
              </a:rPr>
              <a:t>和</a:t>
            </a:r>
            <a:r>
              <a:rPr lang="en-US" altLang="zh-CN" kern="100" dirty="0">
                <a:solidFill>
                  <a:schemeClr val="tx1">
                    <a:lumMod val="95000"/>
                    <a:lumOff val="5000"/>
                  </a:schemeClr>
                </a:solidFill>
                <a:latin typeface="微软雅黑" panose="020B0503020204020204" charset="-122"/>
                <a:ea typeface="微软雅黑" panose="020B0503020204020204" charset="-122"/>
              </a:rPr>
              <a:t>Σ</a:t>
            </a:r>
            <a:r>
              <a:rPr lang="zh-CN" altLang="en-US" kern="100" dirty="0">
                <a:solidFill>
                  <a:schemeClr val="tx1">
                    <a:lumMod val="95000"/>
                    <a:lumOff val="5000"/>
                  </a:schemeClr>
                </a:solidFill>
                <a:latin typeface="微软雅黑" panose="020B0503020204020204" charset="-122"/>
                <a:ea typeface="微软雅黑" panose="020B0503020204020204" charset="-122"/>
              </a:rPr>
              <a:t>组成的高斯</a:t>
            </a:r>
            <a:r>
              <a:rPr lang="zh-CN" altLang="en-US" kern="100" dirty="0">
                <a:solidFill>
                  <a:schemeClr val="tx1">
                    <a:lumMod val="95000"/>
                    <a:lumOff val="5000"/>
                  </a:schemeClr>
                </a:solidFill>
                <a:latin typeface="微软雅黑" panose="020B0503020204020204" charset="-122"/>
                <a:ea typeface="微软雅黑" panose="020B0503020204020204" charset="-122"/>
              </a:rPr>
              <a:t>分布</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假设这种先验知识就是对输入的某种</a:t>
            </a:r>
            <a:r>
              <a:rPr lang="zh-CN" altLang="en-US" kern="100" dirty="0">
                <a:solidFill>
                  <a:schemeClr val="tx1">
                    <a:lumMod val="95000"/>
                    <a:lumOff val="5000"/>
                  </a:schemeClr>
                </a:solidFill>
                <a:latin typeface="微软雅黑" panose="020B0503020204020204" charset="-122"/>
                <a:ea typeface="微软雅黑" panose="020B0503020204020204" charset="-122"/>
              </a:rPr>
              <a:t>统计。</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sp>
        <p:nvSpPr>
          <p:cNvPr id="23" name="矩形 22"/>
          <p:cNvSpPr/>
          <p:nvPr/>
        </p:nvSpPr>
        <p:spPr>
          <a:xfrm>
            <a:off x="1152000" y="288000"/>
            <a:ext cx="2352040"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P</a:t>
            </a:r>
            <a:r>
              <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rior-TTS</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2" name="文本框 11"/>
          <p:cNvSpPr txBox="1"/>
          <p:nvPr/>
        </p:nvSpPr>
        <p:spPr>
          <a:xfrm>
            <a:off x="934085" y="3695700"/>
            <a:ext cx="7390765" cy="175323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优点</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获得比传统</a:t>
            </a:r>
            <a:r>
              <a:rPr lang="en-US" altLang="zh-CN" kern="100" dirty="0">
                <a:solidFill>
                  <a:schemeClr val="tx1">
                    <a:lumMod val="95000"/>
                    <a:lumOff val="5000"/>
                  </a:schemeClr>
                </a:solidFill>
                <a:latin typeface="微软雅黑" panose="020B0503020204020204" charset="-122"/>
                <a:ea typeface="微软雅黑" panose="020B0503020204020204" charset="-122"/>
              </a:rPr>
              <a:t>DDPM</a:t>
            </a:r>
            <a:r>
              <a:rPr lang="zh-CN" altLang="en-US" kern="100" dirty="0">
                <a:solidFill>
                  <a:schemeClr val="tx1">
                    <a:lumMod val="95000"/>
                    <a:lumOff val="5000"/>
                  </a:schemeClr>
                </a:solidFill>
                <a:latin typeface="微软雅黑" panose="020B0503020204020204" charset="-122"/>
                <a:ea typeface="微软雅黑" panose="020B0503020204020204" charset="-122"/>
              </a:rPr>
              <a:t>更好的合成</a:t>
            </a:r>
            <a:r>
              <a:rPr lang="zh-CN" altLang="en-US" kern="100" dirty="0">
                <a:solidFill>
                  <a:schemeClr val="tx1">
                    <a:lumMod val="95000"/>
                    <a:lumOff val="5000"/>
                  </a:schemeClr>
                </a:solidFill>
                <a:latin typeface="微软雅黑" panose="020B0503020204020204" charset="-122"/>
                <a:ea typeface="微软雅黑" panose="020B0503020204020204" charset="-122"/>
              </a:rPr>
              <a:t>效果。</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显著加快训练和推理</a:t>
            </a:r>
            <a:r>
              <a:rPr lang="zh-CN" altLang="en-US" kern="100" dirty="0">
                <a:solidFill>
                  <a:schemeClr val="tx1">
                    <a:lumMod val="95000"/>
                    <a:lumOff val="5000"/>
                  </a:schemeClr>
                </a:solidFill>
                <a:latin typeface="微软雅黑" panose="020B0503020204020204" charset="-122"/>
                <a:ea typeface="微软雅黑" panose="020B0503020204020204" charset="-122"/>
              </a:rPr>
              <a:t>速度。</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6554470" y="2876550"/>
            <a:ext cx="5348605" cy="1354455"/>
          </a:xfrm>
          <a:prstGeom prst="rect">
            <a:avLst/>
          </a:prstGeom>
        </p:spPr>
      </p:pic>
      <p:pic>
        <p:nvPicPr>
          <p:cNvPr id="4" name="图片 3"/>
          <p:cNvPicPr>
            <a:picLocks noChangeAspect="1"/>
          </p:cNvPicPr>
          <p:nvPr/>
        </p:nvPicPr>
        <p:blipFill>
          <a:blip r:embed="rId2"/>
          <a:stretch>
            <a:fillRect/>
          </a:stretch>
        </p:blipFill>
        <p:spPr>
          <a:xfrm>
            <a:off x="8100695" y="4490085"/>
            <a:ext cx="2406650" cy="1949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934085" y="884555"/>
            <a:ext cx="7390765" cy="545465"/>
          </a:xfrm>
          <a:prstGeom prst="rect">
            <a:avLst/>
          </a:prstGeom>
          <a:noFill/>
        </p:spPr>
        <p:txBody>
          <a:bodyPr wrap="square" rtlCol="0">
            <a:noAutofit/>
          </a:bodyPr>
          <a:lstStyle/>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公式介绍：</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lvl="1" indent="0" algn="just">
              <a:lnSpc>
                <a:spcPct val="150000"/>
              </a:lnSpc>
              <a:buFont typeface="Arial" panose="020B0604020202020204" pitchFamily="34" charset="0"/>
              <a:buNone/>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sp>
        <p:nvSpPr>
          <p:cNvPr id="23" name="矩形 22"/>
          <p:cNvSpPr/>
          <p:nvPr/>
        </p:nvSpPr>
        <p:spPr>
          <a:xfrm>
            <a:off x="1152000" y="288000"/>
            <a:ext cx="2352040"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zh-CN" alt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P</a:t>
            </a:r>
            <a:r>
              <a:rPr lang="en-US" altLang="zh-CN"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rior-TTS</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3" name="文本框 12"/>
          <p:cNvSpPr txBox="1"/>
          <p:nvPr/>
        </p:nvSpPr>
        <p:spPr>
          <a:xfrm>
            <a:off x="1520190" y="1360805"/>
            <a:ext cx="953135" cy="306705"/>
          </a:xfrm>
          <a:prstGeom prst="rect">
            <a:avLst/>
          </a:prstGeom>
          <a:noFill/>
        </p:spPr>
        <p:txBody>
          <a:bodyPr wrap="square" rtlCol="0">
            <a:spAutoFit/>
          </a:bodyPr>
          <a:p>
            <a:r>
              <a:rPr lang="zh-CN" altLang="en-US" sz="1400">
                <a:sym typeface="+mn-ea"/>
              </a:rPr>
              <a:t>损失函数：</a:t>
            </a:r>
            <a:endParaRPr lang="zh-CN" altLang="en-US" sz="1400"/>
          </a:p>
        </p:txBody>
      </p:sp>
      <p:sp>
        <p:nvSpPr>
          <p:cNvPr id="14" name="文本框 13"/>
          <p:cNvSpPr txBox="1"/>
          <p:nvPr/>
        </p:nvSpPr>
        <p:spPr>
          <a:xfrm>
            <a:off x="934085" y="1550035"/>
            <a:ext cx="6254750" cy="545465"/>
          </a:xfrm>
          <a:prstGeom prst="rect">
            <a:avLst/>
          </a:prstGeom>
          <a:noFill/>
        </p:spPr>
        <p:txBody>
          <a:bodyPr wrap="square" rtlCol="0">
            <a:no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算法：</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sz="1200" kern="100" dirty="0">
                <a:solidFill>
                  <a:schemeClr val="tx1">
                    <a:lumMod val="95000"/>
                    <a:lumOff val="5000"/>
                  </a:schemeClr>
                </a:solidFill>
                <a:latin typeface="微软雅黑" panose="020B0503020204020204" charset="-122"/>
                <a:ea typeface="微软雅黑" panose="020B0503020204020204" charset="-122"/>
              </a:rPr>
              <a:t>这篇文章其实最大的贡献是将噪声由正态分布得到的算法形式推广到了以任意</a:t>
            </a:r>
            <a:r>
              <a:rPr lang="en-US" altLang="zh-CN" sz="1200" kern="100" dirty="0">
                <a:solidFill>
                  <a:schemeClr val="tx1">
                    <a:lumMod val="95000"/>
                    <a:lumOff val="5000"/>
                  </a:schemeClr>
                </a:solidFill>
                <a:latin typeface="微软雅黑" panose="020B0503020204020204" charset="-122"/>
                <a:ea typeface="微软雅黑" panose="020B0503020204020204" charset="-122"/>
              </a:rPr>
              <a:t>μ</a:t>
            </a:r>
            <a:r>
              <a:rPr lang="zh-CN" altLang="en-US" sz="1200" kern="100" dirty="0">
                <a:solidFill>
                  <a:schemeClr val="tx1">
                    <a:lumMod val="95000"/>
                    <a:lumOff val="5000"/>
                  </a:schemeClr>
                </a:solidFill>
                <a:latin typeface="微软雅黑" panose="020B0503020204020204" charset="-122"/>
                <a:ea typeface="微软雅黑" panose="020B0503020204020204" charset="-122"/>
              </a:rPr>
              <a:t>和</a:t>
            </a:r>
            <a:r>
              <a:rPr lang="en-US" altLang="zh-CN" sz="1200" kern="100" dirty="0">
                <a:solidFill>
                  <a:schemeClr val="tx1">
                    <a:lumMod val="95000"/>
                    <a:lumOff val="5000"/>
                  </a:schemeClr>
                </a:solidFill>
                <a:latin typeface="微软雅黑" panose="020B0503020204020204" charset="-122"/>
                <a:ea typeface="微软雅黑" panose="020B0503020204020204" charset="-122"/>
              </a:rPr>
              <a:t>Σ</a:t>
            </a:r>
            <a:r>
              <a:rPr lang="zh-CN" altLang="en-US" sz="1200" kern="100" dirty="0">
                <a:solidFill>
                  <a:schemeClr val="tx1">
                    <a:lumMod val="95000"/>
                    <a:lumOff val="5000"/>
                  </a:schemeClr>
                </a:solidFill>
                <a:latin typeface="微软雅黑" panose="020B0503020204020204" charset="-122"/>
                <a:ea typeface="微软雅黑" panose="020B0503020204020204" charset="-122"/>
              </a:rPr>
              <a:t>的高斯分布所对应的算法</a:t>
            </a:r>
            <a:r>
              <a:rPr lang="zh-CN" altLang="en-US" sz="1200" kern="100" dirty="0">
                <a:solidFill>
                  <a:schemeClr val="tx1">
                    <a:lumMod val="95000"/>
                    <a:lumOff val="5000"/>
                  </a:schemeClr>
                </a:solidFill>
                <a:latin typeface="微软雅黑" panose="020B0503020204020204" charset="-122"/>
                <a:ea typeface="微软雅黑" panose="020B0503020204020204" charset="-122"/>
              </a:rPr>
              <a:t>公式</a:t>
            </a:r>
            <a:endParaRPr lang="zh-CN" altLang="en-US" sz="1200"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sz="1200">
                <a:sym typeface="+mn-ea"/>
              </a:rPr>
              <a:t>注意：这里为了计算方便，噪声并不是从</a:t>
            </a:r>
            <a:r>
              <a:rPr lang="en-US" altLang="zh-CN" sz="1200">
                <a:sym typeface="+mn-ea"/>
              </a:rPr>
              <a:t>μ</a:t>
            </a:r>
            <a:r>
              <a:rPr lang="zh-CN" altLang="en-US" sz="1200">
                <a:sym typeface="+mn-ea"/>
              </a:rPr>
              <a:t>和</a:t>
            </a:r>
            <a:r>
              <a:rPr lang="en-US" altLang="zh-CN" sz="1200">
                <a:sym typeface="+mn-ea"/>
              </a:rPr>
              <a:t>Σ</a:t>
            </a:r>
            <a:r>
              <a:rPr lang="zh-CN" altLang="en-US" sz="1200">
                <a:sym typeface="+mn-ea"/>
              </a:rPr>
              <a:t>得到，而是从</a:t>
            </a:r>
            <a:r>
              <a:rPr lang="en-US" altLang="zh-CN" sz="1200">
                <a:sym typeface="+mn-ea"/>
              </a:rPr>
              <a:t>0</a:t>
            </a:r>
            <a:r>
              <a:rPr lang="zh-CN" altLang="en-US" sz="1200">
                <a:sym typeface="+mn-ea"/>
              </a:rPr>
              <a:t>和</a:t>
            </a:r>
            <a:r>
              <a:rPr lang="en-US" altLang="zh-CN" sz="1200">
                <a:sym typeface="+mn-ea"/>
              </a:rPr>
              <a:t>Σ</a:t>
            </a:r>
            <a:r>
              <a:rPr lang="zh-CN" altLang="en-US" sz="1200">
                <a:sym typeface="+mn-ea"/>
              </a:rPr>
              <a:t>，然后对所有公式进行相应变化，其本质还是认为噪声服从</a:t>
            </a:r>
            <a:r>
              <a:rPr lang="en-US" altLang="zh-CN" sz="1200">
                <a:sym typeface="+mn-ea"/>
              </a:rPr>
              <a:t>μ</a:t>
            </a:r>
            <a:r>
              <a:rPr lang="zh-CN" altLang="en-US" sz="1200">
                <a:sym typeface="+mn-ea"/>
              </a:rPr>
              <a:t>和</a:t>
            </a:r>
            <a:r>
              <a:rPr lang="en-US" altLang="zh-CN" sz="1200">
                <a:sym typeface="+mn-ea"/>
              </a:rPr>
              <a:t>Σ</a:t>
            </a:r>
            <a:r>
              <a:rPr lang="zh-CN" altLang="en-US" sz="1200">
                <a:sym typeface="+mn-ea"/>
              </a:rPr>
              <a:t>的高斯分布</a:t>
            </a:r>
            <a:endParaRPr lang="zh-CN" altLang="en-US" sz="1200"/>
          </a:p>
          <a:p>
            <a:pPr marL="742950" lvl="1" indent="-285750" algn="just">
              <a:lnSpc>
                <a:spcPct val="150000"/>
              </a:lnSpc>
              <a:buFont typeface="Arial" panose="020B0604020202020204" pitchFamily="34" charset="0"/>
              <a:buChar char="•"/>
            </a:pPr>
            <a:endParaRPr lang="zh-CN" altLang="en-US" sz="1200"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endParaRPr lang="zh-CN" altLang="en-US" sz="1200" kern="100" dirty="0">
              <a:solidFill>
                <a:schemeClr val="tx1">
                  <a:lumMod val="95000"/>
                  <a:lumOff val="5000"/>
                </a:schemeClr>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1"/>
          <a:stretch>
            <a:fillRect/>
          </a:stretch>
        </p:blipFill>
        <p:spPr>
          <a:xfrm>
            <a:off x="6560185" y="521970"/>
            <a:ext cx="5348605" cy="1354455"/>
          </a:xfrm>
          <a:prstGeom prst="rect">
            <a:avLst/>
          </a:prstGeom>
        </p:spPr>
      </p:pic>
      <p:pic>
        <p:nvPicPr>
          <p:cNvPr id="15" name="图片 14"/>
          <p:cNvPicPr>
            <a:picLocks noChangeAspect="1"/>
          </p:cNvPicPr>
          <p:nvPr/>
        </p:nvPicPr>
        <p:blipFill>
          <a:blip r:embed="rId2"/>
          <a:stretch>
            <a:fillRect/>
          </a:stretch>
        </p:blipFill>
        <p:spPr>
          <a:xfrm>
            <a:off x="2902585" y="3110865"/>
            <a:ext cx="6782435" cy="2019300"/>
          </a:xfrm>
          <a:prstGeom prst="rect">
            <a:avLst/>
          </a:prstGeom>
        </p:spPr>
      </p:pic>
      <p:pic>
        <p:nvPicPr>
          <p:cNvPr id="16" name="图片 15"/>
          <p:cNvPicPr>
            <a:picLocks noChangeAspect="1"/>
          </p:cNvPicPr>
          <p:nvPr/>
        </p:nvPicPr>
        <p:blipFill>
          <a:blip r:embed="rId3"/>
          <a:stretch>
            <a:fillRect/>
          </a:stretch>
        </p:blipFill>
        <p:spPr>
          <a:xfrm>
            <a:off x="2554605" y="1255395"/>
            <a:ext cx="2139315" cy="370840"/>
          </a:xfrm>
          <a:prstGeom prst="rect">
            <a:avLst/>
          </a:prstGeom>
        </p:spPr>
      </p:pic>
      <p:pic>
        <p:nvPicPr>
          <p:cNvPr id="19" name="图片 18"/>
          <p:cNvPicPr>
            <a:picLocks noChangeAspect="1"/>
          </p:cNvPicPr>
          <p:nvPr/>
        </p:nvPicPr>
        <p:blipFill>
          <a:blip r:embed="rId4"/>
          <a:stretch>
            <a:fillRect/>
          </a:stretch>
        </p:blipFill>
        <p:spPr>
          <a:xfrm>
            <a:off x="3134360" y="5130165"/>
            <a:ext cx="6318250" cy="1661160"/>
          </a:xfrm>
          <a:prstGeom prst="rect">
            <a:avLst/>
          </a:prstGeom>
        </p:spPr>
      </p:pic>
      <p:sp>
        <p:nvSpPr>
          <p:cNvPr id="20" name="文本框 19"/>
          <p:cNvSpPr txBox="1"/>
          <p:nvPr/>
        </p:nvSpPr>
        <p:spPr>
          <a:xfrm>
            <a:off x="1151890" y="3982720"/>
            <a:ext cx="1893570" cy="275590"/>
          </a:xfrm>
          <a:prstGeom prst="rect">
            <a:avLst/>
          </a:prstGeom>
          <a:noFill/>
        </p:spPr>
        <p:txBody>
          <a:bodyPr wrap="square" rtlCol="0">
            <a:spAutoFit/>
          </a:bodyPr>
          <a:p>
            <a:r>
              <a:rPr lang="zh-CN" altLang="en-US" sz="1200"/>
              <a:t>任意的</a:t>
            </a:r>
            <a:r>
              <a:rPr lang="en-US" altLang="zh-CN" sz="1200"/>
              <a:t>μ</a:t>
            </a:r>
            <a:r>
              <a:rPr lang="zh-CN" altLang="en-US" sz="1200"/>
              <a:t>和</a:t>
            </a:r>
            <a:r>
              <a:rPr lang="en-US" altLang="zh-CN" sz="1200"/>
              <a:t>Σ</a:t>
            </a:r>
            <a:r>
              <a:rPr lang="zh-CN" altLang="en-US" sz="1200"/>
              <a:t>的高斯</a:t>
            </a:r>
            <a:r>
              <a:rPr lang="zh-CN" altLang="en-US" sz="1200"/>
              <a:t>噪声：</a:t>
            </a:r>
            <a:endParaRPr lang="zh-CN" altLang="en-US" sz="1200"/>
          </a:p>
        </p:txBody>
      </p:sp>
      <p:sp>
        <p:nvSpPr>
          <p:cNvPr id="21" name="文本框 20"/>
          <p:cNvSpPr txBox="1"/>
          <p:nvPr/>
        </p:nvSpPr>
        <p:spPr>
          <a:xfrm>
            <a:off x="1151890" y="5746750"/>
            <a:ext cx="1524635" cy="275590"/>
          </a:xfrm>
          <a:prstGeom prst="rect">
            <a:avLst/>
          </a:prstGeom>
          <a:noFill/>
        </p:spPr>
        <p:txBody>
          <a:bodyPr wrap="square" rtlCol="0">
            <a:spAutoFit/>
          </a:bodyPr>
          <a:p>
            <a:r>
              <a:rPr lang="zh-CN" altLang="en-US" sz="1200"/>
              <a:t>正态分布的</a:t>
            </a:r>
            <a:r>
              <a:rPr lang="zh-CN" altLang="en-US" sz="1200"/>
              <a:t>噪声：</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2352040"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zh-CN" alt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P</a:t>
            </a:r>
            <a:r>
              <a:rPr lang="en-US" altLang="zh-CN"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rior-TTS</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880745" y="1236345"/>
            <a:ext cx="6621780" cy="438467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网络</a:t>
            </a:r>
            <a:r>
              <a:rPr lang="zh-CN" altLang="en-US" kern="100" dirty="0">
                <a:solidFill>
                  <a:schemeClr val="tx1">
                    <a:lumMod val="95000"/>
                    <a:lumOff val="5000"/>
                  </a:schemeClr>
                </a:solidFill>
                <a:latin typeface="微软雅黑" panose="020B0503020204020204" charset="-122"/>
                <a:ea typeface="微软雅黑" panose="020B0503020204020204" charset="-122"/>
              </a:rPr>
              <a:t>结构：</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sz="1200" kern="100" dirty="0">
                <a:solidFill>
                  <a:schemeClr val="tx1">
                    <a:lumMod val="95000"/>
                    <a:lumOff val="5000"/>
                  </a:schemeClr>
                </a:solidFill>
                <a:latin typeface="微软雅黑" panose="020B0503020204020204" charset="-122"/>
                <a:ea typeface="微软雅黑" panose="020B0503020204020204" charset="-122"/>
              </a:rPr>
              <a:t>神经网络用来预测每一步的噪声</a:t>
            </a:r>
            <a:endParaRPr lang="zh-CN" altLang="en-US" sz="1200"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sz="1200" kern="100" dirty="0">
                <a:solidFill>
                  <a:schemeClr val="tx1">
                    <a:lumMod val="95000"/>
                    <a:lumOff val="5000"/>
                  </a:schemeClr>
                </a:solidFill>
                <a:latin typeface="微软雅黑" panose="020B0503020204020204" charset="-122"/>
                <a:ea typeface="微软雅黑" panose="020B0503020204020204" charset="-122"/>
              </a:rPr>
              <a:t>对网络结构不挑，只要保证</a:t>
            </a:r>
            <a:r>
              <a:rPr lang="en-US" altLang="zh-CN" sz="1200" kern="100" dirty="0">
                <a:solidFill>
                  <a:schemeClr val="tx1">
                    <a:lumMod val="95000"/>
                    <a:lumOff val="5000"/>
                  </a:schemeClr>
                </a:solidFill>
                <a:latin typeface="微软雅黑" panose="020B0503020204020204" charset="-122"/>
                <a:ea typeface="微软雅黑" panose="020B0503020204020204" charset="-122"/>
              </a:rPr>
              <a:t>decoder</a:t>
            </a:r>
            <a:r>
              <a:rPr lang="zh-CN" altLang="en-US" sz="1200" kern="100" dirty="0">
                <a:solidFill>
                  <a:schemeClr val="tx1">
                    <a:lumMod val="95000"/>
                    <a:lumOff val="5000"/>
                  </a:schemeClr>
                </a:solidFill>
                <a:latin typeface="微软雅黑" panose="020B0503020204020204" charset="-122"/>
                <a:ea typeface="微软雅黑" panose="020B0503020204020204" charset="-122"/>
              </a:rPr>
              <a:t>的输入输出</a:t>
            </a:r>
            <a:r>
              <a:rPr lang="en-US" altLang="zh-CN" sz="1200" kern="100" dirty="0">
                <a:solidFill>
                  <a:schemeClr val="tx1">
                    <a:lumMod val="95000"/>
                    <a:lumOff val="5000"/>
                  </a:schemeClr>
                </a:solidFill>
                <a:latin typeface="微软雅黑" panose="020B0503020204020204" charset="-122"/>
                <a:ea typeface="微软雅黑" panose="020B0503020204020204" charset="-122"/>
              </a:rPr>
              <a:t>size</a:t>
            </a:r>
            <a:r>
              <a:rPr lang="zh-CN" altLang="en-US" sz="1200" kern="100" dirty="0">
                <a:solidFill>
                  <a:schemeClr val="tx1">
                    <a:lumMod val="95000"/>
                    <a:lumOff val="5000"/>
                  </a:schemeClr>
                </a:solidFill>
                <a:latin typeface="微软雅黑" panose="020B0503020204020204" charset="-122"/>
                <a:ea typeface="微软雅黑" panose="020B0503020204020204" charset="-122"/>
              </a:rPr>
              <a:t>相同即可。</a:t>
            </a:r>
            <a:endParaRPr lang="zh-CN" altLang="en-US" sz="1200" kern="100" dirty="0">
              <a:solidFill>
                <a:schemeClr val="tx1">
                  <a:lumMod val="95000"/>
                  <a:lumOff val="5000"/>
                </a:schemeClr>
              </a:solidFill>
              <a:latin typeface="微软雅黑" panose="020B0503020204020204" charset="-122"/>
              <a:ea typeface="微软雅黑" panose="020B0503020204020204" charset="-122"/>
            </a:endParaRPr>
          </a:p>
          <a:p>
            <a:pPr marL="285750" lvl="0" indent="-285750" algn="just">
              <a:lnSpc>
                <a:spcPct val="150000"/>
              </a:lnSpc>
              <a:buFont typeface="Arial" panose="020B0604020202020204" pitchFamily="34" charset="0"/>
              <a:buChar char="•"/>
            </a:pPr>
            <a:r>
              <a:rPr lang="en-US" altLang="zh-CN" kern="100" dirty="0">
                <a:solidFill>
                  <a:schemeClr val="tx1">
                    <a:lumMod val="95000"/>
                    <a:lumOff val="5000"/>
                  </a:schemeClr>
                </a:solidFill>
                <a:latin typeface="微软雅黑" panose="020B0503020204020204" charset="-122"/>
                <a:ea typeface="微软雅黑" panose="020B0503020204020204" charset="-122"/>
              </a:rPr>
              <a:t>Encoder</a:t>
            </a:r>
            <a:r>
              <a:rPr lang="zh-CN" altLang="en-US" kern="100" dirty="0">
                <a:solidFill>
                  <a:schemeClr val="tx1">
                    <a:lumMod val="95000"/>
                    <a:lumOff val="5000"/>
                  </a:schemeClr>
                </a:solidFill>
                <a:latin typeface="微软雅黑" panose="020B0503020204020204" charset="-122"/>
                <a:ea typeface="微软雅黑" panose="020B0503020204020204" charset="-122"/>
              </a:rPr>
              <a:t>：</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ClrTx/>
              <a:buSzTx/>
              <a:buFont typeface="Arial" panose="020B0604020202020204" pitchFamily="34" charset="0"/>
              <a:buChar char="•"/>
            </a:pPr>
            <a:r>
              <a:rPr lang="zh-CN" altLang="en-US" sz="1200" kern="100" dirty="0">
                <a:solidFill>
                  <a:schemeClr val="tx1">
                    <a:lumMod val="95000"/>
                    <a:lumOff val="5000"/>
                  </a:schemeClr>
                </a:solidFill>
                <a:latin typeface="微软雅黑" panose="020B0503020204020204" charset="-122"/>
                <a:ea typeface="微软雅黑" panose="020B0503020204020204" charset="-122"/>
              </a:rPr>
              <a:t>将文本序列转化为中间隐变量，提取文本特征。</a:t>
            </a:r>
            <a:endParaRPr lang="zh-CN" altLang="en-US" sz="1200"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ClrTx/>
              <a:buSzTx/>
              <a:buFont typeface="Arial" panose="020B0604020202020204" pitchFamily="34" charset="0"/>
              <a:buChar char="•"/>
            </a:pPr>
            <a:r>
              <a:rPr lang="zh-CN" altLang="en-US" sz="1200" kern="100" dirty="0">
                <a:solidFill>
                  <a:schemeClr val="tx1">
                    <a:lumMod val="95000"/>
                    <a:lumOff val="5000"/>
                  </a:schemeClr>
                </a:solidFill>
                <a:latin typeface="微软雅黑" panose="020B0503020204020204" charset="-122"/>
                <a:ea typeface="微软雅黑" panose="020B0503020204020204" charset="-122"/>
              </a:rPr>
              <a:t>使用的是刚刚介绍的</a:t>
            </a:r>
            <a:r>
              <a:rPr lang="en-US" altLang="zh-CN" sz="1200" kern="100" dirty="0">
                <a:solidFill>
                  <a:schemeClr val="tx1">
                    <a:lumMod val="95000"/>
                    <a:lumOff val="5000"/>
                  </a:schemeClr>
                </a:solidFill>
                <a:latin typeface="微软雅黑" panose="020B0503020204020204" charset="-122"/>
                <a:ea typeface="微软雅黑" panose="020B0503020204020204" charset="-122"/>
              </a:rPr>
              <a:t>fastspeech2</a:t>
            </a:r>
            <a:r>
              <a:rPr lang="zh-CN" altLang="en-US" sz="1200" kern="100" dirty="0">
                <a:solidFill>
                  <a:schemeClr val="tx1">
                    <a:lumMod val="95000"/>
                    <a:lumOff val="5000"/>
                  </a:schemeClr>
                </a:solidFill>
                <a:latin typeface="微软雅黑" panose="020B0503020204020204" charset="-122"/>
                <a:ea typeface="微软雅黑" panose="020B0503020204020204" charset="-122"/>
              </a:rPr>
              <a:t>中相同结构的文本</a:t>
            </a:r>
            <a:r>
              <a:rPr lang="en-US" altLang="zh-CN" sz="1200" kern="100" dirty="0">
                <a:solidFill>
                  <a:schemeClr val="tx1">
                    <a:lumMod val="95000"/>
                    <a:lumOff val="5000"/>
                  </a:schemeClr>
                </a:solidFill>
                <a:latin typeface="微软雅黑" panose="020B0503020204020204" charset="-122"/>
                <a:ea typeface="微软雅黑" panose="020B0503020204020204" charset="-122"/>
              </a:rPr>
              <a:t>encoder</a:t>
            </a:r>
            <a:endParaRPr lang="zh-CN" altLang="en-US" sz="1200" kern="100" dirty="0">
              <a:solidFill>
                <a:schemeClr val="tx1">
                  <a:lumMod val="95000"/>
                  <a:lumOff val="5000"/>
                </a:schemeClr>
              </a:solidFill>
              <a:latin typeface="微软雅黑" panose="020B0503020204020204" charset="-122"/>
              <a:ea typeface="微软雅黑" panose="020B0503020204020204" charset="-122"/>
            </a:endParaRPr>
          </a:p>
          <a:p>
            <a:pPr marL="285750" lvl="0" indent="-285750" algn="just">
              <a:lnSpc>
                <a:spcPct val="150000"/>
              </a:lnSpc>
              <a:buFont typeface="Arial" panose="020B0604020202020204" pitchFamily="34" charset="0"/>
              <a:buChar char="•"/>
            </a:pPr>
            <a:r>
              <a:rPr lang="en-US" altLang="zh-CN" kern="100" dirty="0">
                <a:solidFill>
                  <a:schemeClr val="tx1">
                    <a:lumMod val="95000"/>
                    <a:lumOff val="5000"/>
                  </a:schemeClr>
                </a:solidFill>
                <a:latin typeface="微软雅黑" panose="020B0503020204020204" charset="-122"/>
                <a:ea typeface="微软雅黑" panose="020B0503020204020204" charset="-122"/>
              </a:rPr>
              <a:t>DP</a:t>
            </a:r>
            <a:r>
              <a:rPr lang="zh-CN" altLang="en-US" kern="100" dirty="0">
                <a:solidFill>
                  <a:schemeClr val="tx1">
                    <a:lumMod val="95000"/>
                    <a:lumOff val="5000"/>
                  </a:schemeClr>
                </a:solidFill>
                <a:latin typeface="微软雅黑" panose="020B0503020204020204" charset="-122"/>
                <a:ea typeface="微软雅黑" panose="020B0503020204020204" charset="-122"/>
              </a:rPr>
              <a:t>（持续时间预测</a:t>
            </a:r>
            <a:r>
              <a:rPr lang="zh-CN" altLang="en-US" kern="100" dirty="0">
                <a:solidFill>
                  <a:schemeClr val="tx1">
                    <a:lumMod val="95000"/>
                    <a:lumOff val="5000"/>
                  </a:schemeClr>
                </a:solidFill>
                <a:latin typeface="微软雅黑" panose="020B0503020204020204" charset="-122"/>
                <a:ea typeface="微软雅黑" panose="020B0503020204020204" charset="-122"/>
              </a:rPr>
              <a:t>器）：</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sz="1200" kern="100" dirty="0">
                <a:solidFill>
                  <a:schemeClr val="tx1">
                    <a:lumMod val="95000"/>
                    <a:lumOff val="5000"/>
                  </a:schemeClr>
                </a:solidFill>
                <a:latin typeface="微软雅黑" panose="020B0503020204020204" charset="-122"/>
                <a:ea typeface="微软雅黑" panose="020B0503020204020204" charset="-122"/>
              </a:rPr>
              <a:t>预测每个字符的发音时间，用于将文本序列的长度与mel谱长度对齐。</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285750" lvl="0" indent="-285750" algn="just">
              <a:lnSpc>
                <a:spcPct val="150000"/>
              </a:lnSpc>
              <a:buFont typeface="Arial" panose="020B0604020202020204" pitchFamily="34" charset="0"/>
              <a:buChar char="•"/>
            </a:pPr>
            <a:r>
              <a:rPr lang="en-US" altLang="zh-CN" kern="100" dirty="0">
                <a:solidFill>
                  <a:schemeClr val="tx1">
                    <a:lumMod val="95000"/>
                    <a:lumOff val="5000"/>
                  </a:schemeClr>
                </a:solidFill>
                <a:latin typeface="微软雅黑" panose="020B0503020204020204" charset="-122"/>
                <a:ea typeface="微软雅黑" panose="020B0503020204020204" charset="-122"/>
              </a:rPr>
              <a:t>Decoder</a:t>
            </a:r>
            <a:endParaRPr lang="en-US" altLang="zh-CN"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ClrTx/>
              <a:buSzTx/>
              <a:buFont typeface="Arial" panose="020B0604020202020204" pitchFamily="34" charset="0"/>
              <a:buChar char="•"/>
            </a:pPr>
            <a:r>
              <a:rPr lang="zh-CN" altLang="en-US" sz="1200" kern="100" dirty="0">
                <a:solidFill>
                  <a:schemeClr val="tx1">
                    <a:lumMod val="95000"/>
                    <a:lumOff val="5000"/>
                  </a:schemeClr>
                </a:solidFill>
                <a:latin typeface="微软雅黑" panose="020B0503020204020204" charset="-122"/>
                <a:ea typeface="微软雅黑" panose="020B0503020204020204" charset="-122"/>
              </a:rPr>
              <a:t>以encoder输出的文本特征、时间步和上一时刻的噪声mel谱为条件，预测当前步的具体的噪声值，用于</a:t>
            </a:r>
            <a:r>
              <a:rPr lang="zh-CN" altLang="en-US" sz="1200" kern="100" dirty="0">
                <a:solidFill>
                  <a:schemeClr val="tx1">
                    <a:lumMod val="95000"/>
                    <a:lumOff val="5000"/>
                  </a:schemeClr>
                </a:solidFill>
                <a:latin typeface="微软雅黑" panose="020B0503020204020204" charset="-122"/>
                <a:ea typeface="微软雅黑" panose="020B0503020204020204" charset="-122"/>
              </a:rPr>
              <a:t>重采样。</a:t>
            </a:r>
            <a:endParaRPr lang="zh-CN" altLang="en-US" sz="1200"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ClrTx/>
              <a:buSzTx/>
              <a:buFont typeface="Arial" panose="020B0604020202020204" pitchFamily="34" charset="0"/>
              <a:buChar char="•"/>
            </a:pPr>
            <a:r>
              <a:rPr lang="zh-CN" altLang="en-US" sz="1200" kern="100" dirty="0">
                <a:solidFill>
                  <a:schemeClr val="tx1">
                    <a:lumMod val="95000"/>
                    <a:lumOff val="5000"/>
                  </a:schemeClr>
                </a:solidFill>
                <a:latin typeface="微软雅黑" panose="020B0503020204020204" charset="-122"/>
                <a:ea typeface="微软雅黑" panose="020B0503020204020204" charset="-122"/>
              </a:rPr>
              <a:t>采用的是</a:t>
            </a:r>
            <a:r>
              <a:rPr lang="en-US" altLang="zh-CN" sz="1200" kern="100" dirty="0">
                <a:solidFill>
                  <a:schemeClr val="tx1">
                    <a:lumMod val="95000"/>
                    <a:lumOff val="5000"/>
                  </a:schemeClr>
                </a:solidFill>
                <a:latin typeface="微软雅黑" panose="020B0503020204020204" charset="-122"/>
                <a:ea typeface="微软雅黑" panose="020B0503020204020204" charset="-122"/>
              </a:rPr>
              <a:t>Diff-Wave</a:t>
            </a:r>
            <a:r>
              <a:rPr lang="zh-CN" altLang="en-US" sz="1200" kern="100" dirty="0">
                <a:solidFill>
                  <a:schemeClr val="tx1">
                    <a:lumMod val="95000"/>
                    <a:lumOff val="5000"/>
                  </a:schemeClr>
                </a:solidFill>
                <a:latin typeface="微软雅黑" panose="020B0503020204020204" charset="-122"/>
                <a:ea typeface="微软雅黑" panose="020B0503020204020204" charset="-122"/>
              </a:rPr>
              <a:t>（一种</a:t>
            </a:r>
            <a:r>
              <a:rPr lang="en-US" altLang="zh-CN" sz="1200" kern="100" dirty="0">
                <a:solidFill>
                  <a:schemeClr val="tx1">
                    <a:lumMod val="95000"/>
                    <a:lumOff val="5000"/>
                  </a:schemeClr>
                </a:solidFill>
                <a:latin typeface="微软雅黑" panose="020B0503020204020204" charset="-122"/>
                <a:ea typeface="微软雅黑" panose="020B0503020204020204" charset="-122"/>
              </a:rPr>
              <a:t>DDPM</a:t>
            </a:r>
            <a:r>
              <a:rPr lang="zh-CN" altLang="en-US" sz="1200" kern="100" dirty="0">
                <a:solidFill>
                  <a:schemeClr val="tx1">
                    <a:lumMod val="95000"/>
                    <a:lumOff val="5000"/>
                  </a:schemeClr>
                </a:solidFill>
                <a:latin typeface="微软雅黑" panose="020B0503020204020204" charset="-122"/>
                <a:ea typeface="微软雅黑" panose="020B0503020204020204" charset="-122"/>
              </a:rPr>
              <a:t>声码</a:t>
            </a:r>
            <a:r>
              <a:rPr lang="zh-CN" altLang="en-US" sz="1200" kern="100" dirty="0">
                <a:solidFill>
                  <a:schemeClr val="tx1">
                    <a:lumMod val="95000"/>
                    <a:lumOff val="5000"/>
                  </a:schemeClr>
                </a:solidFill>
                <a:latin typeface="微软雅黑" panose="020B0503020204020204" charset="-122"/>
                <a:ea typeface="微软雅黑" panose="020B0503020204020204" charset="-122"/>
              </a:rPr>
              <a:t>器）中所</a:t>
            </a:r>
            <a:r>
              <a:rPr lang="zh-CN" altLang="en-US" sz="1200" kern="100" dirty="0">
                <a:solidFill>
                  <a:schemeClr val="tx1">
                    <a:lumMod val="95000"/>
                    <a:lumOff val="5000"/>
                  </a:schemeClr>
                </a:solidFill>
                <a:latin typeface="微软雅黑" panose="020B0503020204020204" charset="-122"/>
                <a:ea typeface="微软雅黑" panose="020B0503020204020204" charset="-122"/>
              </a:rPr>
              <a:t>设计的网络结构（如右边</a:t>
            </a:r>
            <a:r>
              <a:rPr lang="zh-CN" altLang="en-US" sz="1200" kern="100" dirty="0">
                <a:solidFill>
                  <a:schemeClr val="tx1">
                    <a:lumMod val="95000"/>
                    <a:lumOff val="5000"/>
                  </a:schemeClr>
                </a:solidFill>
                <a:latin typeface="微软雅黑" panose="020B0503020204020204" charset="-122"/>
                <a:ea typeface="微软雅黑" panose="020B0503020204020204" charset="-122"/>
              </a:rPr>
              <a:t>所示）。</a:t>
            </a:r>
            <a:endParaRPr lang="zh-CN" altLang="en-US" sz="1200"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rcRect l="3081" t="8107" r="5530" b="766"/>
          <a:stretch>
            <a:fillRect/>
          </a:stretch>
        </p:blipFill>
        <p:spPr>
          <a:xfrm>
            <a:off x="7502525" y="2179320"/>
            <a:ext cx="4423410" cy="3178810"/>
          </a:xfrm>
          <a:prstGeom prst="rect">
            <a:avLst/>
          </a:prstGeom>
        </p:spPr>
      </p:pic>
      <p:sp>
        <p:nvSpPr>
          <p:cNvPr id="5" name="文本框 4"/>
          <p:cNvSpPr txBox="1"/>
          <p:nvPr/>
        </p:nvSpPr>
        <p:spPr>
          <a:xfrm>
            <a:off x="9624060" y="5593715"/>
            <a:ext cx="1151890" cy="275590"/>
          </a:xfrm>
          <a:prstGeom prst="rect">
            <a:avLst/>
          </a:prstGeom>
          <a:noFill/>
        </p:spPr>
        <p:txBody>
          <a:bodyPr wrap="square" rtlCol="0">
            <a:spAutoFit/>
          </a:bodyPr>
          <a:p>
            <a:r>
              <a:rPr lang="en-US" altLang="zh-CN" sz="1200">
                <a:latin typeface="+mn-ea"/>
              </a:rPr>
              <a:t>Decoder</a:t>
            </a:r>
            <a:endParaRPr lang="en-US" altLang="zh-CN" sz="120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2352040"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zh-CN" alt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P</a:t>
            </a:r>
            <a:r>
              <a:rPr lang="en-US" altLang="zh-CN"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rior-TTS</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5935345" y="5265420"/>
            <a:ext cx="4030345" cy="807720"/>
          </a:xfrm>
          <a:prstGeom prst="rect">
            <a:avLst/>
          </a:prstGeom>
          <a:ln w="12700" cmpd="sng">
            <a:no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563245" y="1368425"/>
            <a:ext cx="9881870" cy="82994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噪声分布</a:t>
            </a:r>
            <a:r>
              <a:rPr lang="en-US" altLang="zh-CN" kern="100" dirty="0">
                <a:solidFill>
                  <a:schemeClr val="tx1">
                    <a:lumMod val="95000"/>
                    <a:lumOff val="5000"/>
                  </a:schemeClr>
                </a:solidFill>
                <a:latin typeface="微软雅黑" panose="020B0503020204020204" charset="-122"/>
                <a:ea typeface="微软雅黑" panose="020B0503020204020204" charset="-122"/>
                <a:sym typeface="+mn-ea"/>
              </a:rPr>
              <a:t>μ</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和</a:t>
            </a:r>
            <a:r>
              <a:rPr lang="en-US" altLang="zh-CN" kern="100" dirty="0">
                <a:solidFill>
                  <a:schemeClr val="tx1">
                    <a:lumMod val="95000"/>
                    <a:lumOff val="5000"/>
                  </a:schemeClr>
                </a:solidFill>
                <a:latin typeface="微软雅黑" panose="020B0503020204020204" charset="-122"/>
                <a:ea typeface="微软雅黑" panose="020B0503020204020204" charset="-122"/>
                <a:sym typeface="+mn-ea"/>
              </a:rPr>
              <a:t>Σ</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的</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选择：</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sp>
        <p:nvSpPr>
          <p:cNvPr id="25" name="文本框 24"/>
          <p:cNvSpPr txBox="1"/>
          <p:nvPr/>
        </p:nvSpPr>
        <p:spPr>
          <a:xfrm>
            <a:off x="563245" y="1946910"/>
            <a:ext cx="9728200" cy="2030095"/>
          </a:xfrm>
          <a:prstGeom prst="rect">
            <a:avLst/>
          </a:prstGeom>
          <a:noFill/>
        </p:spPr>
        <p:txBody>
          <a:bodyPr wrap="square" rtlCol="0" anchor="t">
            <a:spAutoFit/>
          </a:bodyPr>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本文的思想是采用输入条件的某些统计量来作为噪声分布的</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μ</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和</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Σ</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的代理</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值。</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对于声学模型，输入就是文本</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字符。</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作者为每个字符统计了它对应的</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mel</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帧在整个数据集里所得到的均值和方差，然后为每个字符建立了一个</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a:(μ,Σ)</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的字典，当需要合成某个字符对应的</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mel</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帧时，则噪声初始分布的</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μ</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和</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Σ</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就</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取字典里该字符对应的</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μ</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和</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Σ</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lvl="1" indent="0" algn="just">
              <a:lnSpc>
                <a:spcPct val="150000"/>
              </a:lnSpc>
              <a:buClrTx/>
              <a:buSzTx/>
              <a:buFont typeface="Arial" panose="020B0604020202020204" pitchFamily="34" charset="0"/>
              <a:buNone/>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sp>
        <p:nvSpPr>
          <p:cNvPr id="2" name="文本框 1"/>
          <p:cNvSpPr txBox="1"/>
          <p:nvPr/>
        </p:nvSpPr>
        <p:spPr>
          <a:xfrm>
            <a:off x="563245" y="3613785"/>
            <a:ext cx="9881870" cy="212280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推理</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加速：</a:t>
            </a:r>
            <a:endParaRPr lang="zh-CN" altLang="en-US"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本文作者选择的扩散步数为</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400</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步，仍然较大。</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但由于</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μ</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和</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Σ</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引进，训练的收敛速度加快，只需要</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60k</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训练步即可拥有一个不错的</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效果。</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然而</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400</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步对于推理而言仍然较大，所有为加快推理速度，作者也采用了刚刚提到的跳跃预测的方法，每次推理跳过</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6</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个扩散</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步。</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2352040"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zh-CN" alt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P</a:t>
            </a:r>
            <a:r>
              <a:rPr lang="en-US" altLang="zh-CN"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rior-TTS</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5935345" y="5265420"/>
            <a:ext cx="4030345" cy="807720"/>
          </a:xfrm>
          <a:prstGeom prst="rect">
            <a:avLst/>
          </a:prstGeom>
          <a:ln w="12700" cmpd="sng">
            <a:no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563245" y="1025525"/>
            <a:ext cx="10193020" cy="147637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评价结果</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a:t>
            </a:r>
            <a:endParaRPr lang="zh-CN" altLang="en-US"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参数量低</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收敛快，效果</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好</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3720465" y="2501900"/>
            <a:ext cx="5012055" cy="2277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934085" y="1216025"/>
            <a:ext cx="7390765" cy="9220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网络</a:t>
            </a:r>
            <a:r>
              <a:rPr lang="zh-CN" altLang="en-US" kern="100" dirty="0">
                <a:solidFill>
                  <a:schemeClr val="tx1">
                    <a:lumMod val="95000"/>
                    <a:lumOff val="5000"/>
                  </a:schemeClr>
                </a:solidFill>
                <a:latin typeface="微软雅黑" panose="020B0503020204020204" charset="-122"/>
                <a:ea typeface="微软雅黑" panose="020B0503020204020204" charset="-122"/>
              </a:rPr>
              <a:t>结构</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lvl="1" indent="0" algn="just">
              <a:lnSpc>
                <a:spcPct val="150000"/>
              </a:lnSpc>
              <a:buFont typeface="Arial" panose="020B0604020202020204" pitchFamily="34" charset="0"/>
              <a:buNone/>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sp>
        <p:nvSpPr>
          <p:cNvPr id="23" name="矩形 22"/>
          <p:cNvSpPr/>
          <p:nvPr/>
        </p:nvSpPr>
        <p:spPr>
          <a:xfrm>
            <a:off x="1152000" y="288000"/>
            <a:ext cx="304228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FastSpeech2</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custDataLst>
              <p:tags r:id="rId1"/>
            </p:custDataLst>
          </p:nvPr>
        </p:nvPicPr>
        <p:blipFill>
          <a:blip r:embed="rId2"/>
          <a:srcRect r="128"/>
          <a:stretch>
            <a:fillRect/>
          </a:stretch>
        </p:blipFill>
        <p:spPr>
          <a:xfrm>
            <a:off x="1661160" y="1711325"/>
            <a:ext cx="8951595" cy="4295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8002905" y="2091055"/>
            <a:ext cx="3614420" cy="2967355"/>
          </a:xfrm>
          <a:prstGeom prst="rect">
            <a:avLst/>
          </a:prstGeom>
        </p:spPr>
      </p:pic>
      <p:sp>
        <p:nvSpPr>
          <p:cNvPr id="23" name="矩形 22"/>
          <p:cNvSpPr/>
          <p:nvPr/>
        </p:nvSpPr>
        <p:spPr>
          <a:xfrm>
            <a:off x="1152000" y="288000"/>
            <a:ext cx="304228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FastSpeech2</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5935345" y="5265420"/>
            <a:ext cx="4030345" cy="807720"/>
          </a:xfrm>
          <a:prstGeom prst="rect">
            <a:avLst/>
          </a:prstGeom>
          <a:ln w="12700" cmpd="sng">
            <a:no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563245" y="933450"/>
            <a:ext cx="10193020" cy="244538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损失函数：</a:t>
            </a:r>
            <a:endParaRPr lang="zh-CN" altLang="en-US"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FastSpeech 2的目标函数来自于过PostNet前后的频谱均方差，时长、基频和能量的均方差。</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基础</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的损失函数为decoder译码器的输出，即mel谱</a:t>
            </a:r>
            <a:endPar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时长映射到指数域（时长预测器输出的数值</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x</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作为指数，最终的时长为</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e</a:t>
            </a:r>
            <a:r>
              <a:rPr lang="en-US" altLang="zh-CN" sz="1400" kern="100" baseline="30000" dirty="0">
                <a:solidFill>
                  <a:schemeClr val="tx1">
                    <a:lumMod val="95000"/>
                    <a:lumOff val="5000"/>
                  </a:schemeClr>
                </a:solidFill>
                <a:latin typeface="微软雅黑" panose="020B0503020204020204" charset="-122"/>
                <a:ea typeface="微软雅黑" panose="020B0503020204020204" charset="-122"/>
                <a:sym typeface="+mn-ea"/>
              </a:rPr>
              <a:t>x</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基频映射到对数域（基频预测器输出的数值</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y</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需要做对数，作为最终的基频</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log(x)</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能量采用预测器的原始值。</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所有部分的</a:t>
            </a:r>
            <a:r>
              <a:rPr sz="1400" kern="100" dirty="0">
                <a:solidFill>
                  <a:schemeClr val="tx1">
                    <a:lumMod val="95000"/>
                    <a:lumOff val="5000"/>
                  </a:schemeClr>
                </a:solidFill>
                <a:latin typeface="微软雅黑" panose="020B0503020204020204" charset="-122"/>
                <a:ea typeface="微软雅黑" panose="020B0503020204020204" charset="-122"/>
                <a:sym typeface="+mn-ea"/>
              </a:rPr>
              <a:t>函数形式</a:t>
            </a:r>
            <a:r>
              <a:rPr lang="zh-CN" sz="1400" kern="100" dirty="0">
                <a:solidFill>
                  <a:schemeClr val="tx1">
                    <a:lumMod val="95000"/>
                    <a:lumOff val="5000"/>
                  </a:schemeClr>
                </a:solidFill>
                <a:latin typeface="微软雅黑" panose="020B0503020204020204" charset="-122"/>
                <a:ea typeface="微软雅黑" panose="020B0503020204020204" charset="-122"/>
                <a:sym typeface="+mn-ea"/>
              </a:rPr>
              <a:t>都</a:t>
            </a:r>
            <a:r>
              <a:rPr sz="1400" kern="100" dirty="0">
                <a:solidFill>
                  <a:schemeClr val="tx1">
                    <a:lumMod val="95000"/>
                    <a:lumOff val="5000"/>
                  </a:schemeClr>
                </a:solidFill>
                <a:latin typeface="微软雅黑" panose="020B0503020204020204" charset="-122"/>
                <a:ea typeface="微软雅黑" panose="020B0503020204020204" charset="-122"/>
                <a:sym typeface="+mn-ea"/>
              </a:rPr>
              <a:t>采用均方差（MSE）</a:t>
            </a:r>
            <a:endParaRPr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sp>
        <p:nvSpPr>
          <p:cNvPr id="25" name="文本框 24"/>
          <p:cNvSpPr txBox="1"/>
          <p:nvPr/>
        </p:nvSpPr>
        <p:spPr>
          <a:xfrm>
            <a:off x="563245" y="4074795"/>
            <a:ext cx="7359015" cy="147637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原文训练数据集：</a:t>
            </a:r>
            <a:endParaRPr lang="zh-CN" altLang="en-US"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LJSpeech：英文数据集，</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13100</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条语音片段，共约</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24</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小时</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12228</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条训练，</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349</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条验证，</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523</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条</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测试。</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pic>
        <p:nvPicPr>
          <p:cNvPr id="8" name="图片 7"/>
          <p:cNvPicPr>
            <a:picLocks noChangeAspect="1"/>
          </p:cNvPicPr>
          <p:nvPr/>
        </p:nvPicPr>
        <p:blipFill>
          <a:blip r:embed="rId2"/>
          <a:stretch>
            <a:fillRect/>
          </a:stretch>
        </p:blipFill>
        <p:spPr>
          <a:xfrm>
            <a:off x="1151890" y="3459480"/>
            <a:ext cx="6280150" cy="534670"/>
          </a:xfrm>
          <a:prstGeom prst="rect">
            <a:avLst/>
          </a:prstGeom>
        </p:spPr>
      </p:pic>
      <p:sp>
        <p:nvSpPr>
          <p:cNvPr id="11" name="文本框 10"/>
          <p:cNvSpPr txBox="1"/>
          <p:nvPr/>
        </p:nvSpPr>
        <p:spPr>
          <a:xfrm>
            <a:off x="563245" y="5265420"/>
            <a:ext cx="7359015" cy="1153160"/>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训练</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配置：</a:t>
            </a:r>
            <a:endParaRPr lang="zh-CN" altLang="en-US"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batch_size</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为</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48</a:t>
            </a:r>
            <a:endPar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共训练了</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160K</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步</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304228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FastSpeech2</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5935345" y="5265420"/>
            <a:ext cx="4030345" cy="807720"/>
          </a:xfrm>
          <a:prstGeom prst="rect">
            <a:avLst/>
          </a:prstGeom>
          <a:ln w="12700" cmpd="sng">
            <a:no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563245" y="1025525"/>
            <a:ext cx="10193020" cy="82994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评价结果</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a:t>
            </a:r>
            <a:endParaRPr lang="zh-CN" altLang="en-US"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endParaRPr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3395345" y="3745230"/>
            <a:ext cx="4528820" cy="2570480"/>
          </a:xfrm>
          <a:prstGeom prst="rect">
            <a:avLst/>
          </a:prstGeom>
        </p:spPr>
      </p:pic>
      <p:pic>
        <p:nvPicPr>
          <p:cNvPr id="3" name="图片 2"/>
          <p:cNvPicPr>
            <a:picLocks noChangeAspect="1"/>
          </p:cNvPicPr>
          <p:nvPr/>
        </p:nvPicPr>
        <p:blipFill>
          <a:blip r:embed="rId2"/>
          <a:stretch>
            <a:fillRect/>
          </a:stretch>
        </p:blipFill>
        <p:spPr>
          <a:xfrm>
            <a:off x="1747520" y="1550035"/>
            <a:ext cx="7824470" cy="1578610"/>
          </a:xfrm>
          <a:prstGeom prst="rect">
            <a:avLst/>
          </a:prstGeom>
        </p:spPr>
      </p:pic>
      <p:sp>
        <p:nvSpPr>
          <p:cNvPr id="4" name="文本框 3"/>
          <p:cNvSpPr txBox="1"/>
          <p:nvPr/>
        </p:nvSpPr>
        <p:spPr>
          <a:xfrm>
            <a:off x="2719705" y="3252470"/>
            <a:ext cx="5880735" cy="368300"/>
          </a:xfrm>
          <a:prstGeom prst="rect">
            <a:avLst/>
          </a:prstGeom>
          <a:noFill/>
        </p:spPr>
        <p:txBody>
          <a:bodyPr wrap="none" rtlCol="0">
            <a:spAutoFit/>
          </a:bodyPr>
          <a:p>
            <a:r>
              <a:rPr lang="zh-CN" altLang="en-US"/>
              <a:t>训练和合成速度对比（</a:t>
            </a:r>
            <a:r>
              <a:rPr lang="en-US" altLang="zh-CN"/>
              <a:t>RTF</a:t>
            </a:r>
            <a:r>
              <a:rPr lang="zh-CN" altLang="en-US"/>
              <a:t>指合成一秒语音需要的秒</a:t>
            </a:r>
            <a:r>
              <a:rPr lang="zh-CN" altLang="en-US"/>
              <a:t>数）</a:t>
            </a:r>
            <a:endParaRPr lang="zh-CN" altLang="en-US"/>
          </a:p>
        </p:txBody>
      </p:sp>
      <p:sp>
        <p:nvSpPr>
          <p:cNvPr id="6" name="文本框 5"/>
          <p:cNvSpPr txBox="1"/>
          <p:nvPr/>
        </p:nvSpPr>
        <p:spPr>
          <a:xfrm>
            <a:off x="4895215" y="6315710"/>
            <a:ext cx="1529080" cy="368300"/>
          </a:xfrm>
          <a:prstGeom prst="rect">
            <a:avLst/>
          </a:prstGeom>
          <a:noFill/>
        </p:spPr>
        <p:txBody>
          <a:bodyPr wrap="none" rtlCol="0">
            <a:spAutoFit/>
          </a:bodyPr>
          <a:p>
            <a:r>
              <a:rPr lang="en-US" altLang="zh-CN"/>
              <a:t>mos</a:t>
            </a:r>
            <a:r>
              <a:rPr lang="zh-CN" altLang="en-US"/>
              <a:t>指标</a:t>
            </a:r>
            <a:r>
              <a:rPr lang="zh-CN" altLang="en-US"/>
              <a:t>结果</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02</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5266000" y="3707215"/>
            <a:ext cx="5969051" cy="838835"/>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charset="-122"/>
                <a:ea typeface="微软雅黑" panose="020B0503020204020204" charset="-122"/>
                <a:cs typeface="+mn-cs"/>
              </a:rPr>
              <a:t>AdaSpeech1</a:t>
            </a:r>
            <a:endPar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charset="-122"/>
              <a:ea typeface="微软雅黑" panose="020B0503020204020204" charset="-122"/>
              <a:cs typeface="+mn-cs"/>
            </a:endParaRPr>
          </a:p>
        </p:txBody>
      </p:sp>
      <p:cxnSp>
        <p:nvCxnSpPr>
          <p:cNvPr id="56" name="直接箭头连接符 55"/>
          <p:cNvCxnSpPr/>
          <p:nvPr/>
        </p:nvCxnSpPr>
        <p:spPr>
          <a:xfrm>
            <a:off x="5266000" y="4547445"/>
            <a:ext cx="5969051"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934085" y="1216025"/>
            <a:ext cx="6897370" cy="299974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动机</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针对客户定制化语音</a:t>
            </a:r>
            <a:r>
              <a:rPr lang="zh-CN" altLang="en-US" kern="100" dirty="0">
                <a:solidFill>
                  <a:schemeClr val="tx1">
                    <a:lumMod val="95000"/>
                    <a:lumOff val="5000"/>
                  </a:schemeClr>
                </a:solidFill>
                <a:latin typeface="微软雅黑" panose="020B0503020204020204" charset="-122"/>
                <a:ea typeface="微软雅黑" panose="020B0503020204020204" charset="-122"/>
              </a:rPr>
              <a:t>服务需求</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根据无法要求客户录制大量的语音数据集的实际需求，设计一种基于</a:t>
            </a:r>
            <a:r>
              <a:rPr lang="en-US" altLang="zh-CN" kern="100" dirty="0">
                <a:solidFill>
                  <a:schemeClr val="tx1">
                    <a:lumMod val="95000"/>
                    <a:lumOff val="5000"/>
                  </a:schemeClr>
                </a:solidFill>
                <a:latin typeface="微软雅黑" panose="020B0503020204020204" charset="-122"/>
                <a:ea typeface="微软雅黑" panose="020B0503020204020204" charset="-122"/>
              </a:rPr>
              <a:t>”</a:t>
            </a:r>
            <a:r>
              <a:rPr lang="zh-CN" altLang="en-US" kern="100" dirty="0">
                <a:solidFill>
                  <a:schemeClr val="tx1">
                    <a:lumMod val="95000"/>
                    <a:lumOff val="5000"/>
                  </a:schemeClr>
                </a:solidFill>
                <a:latin typeface="微软雅黑" panose="020B0503020204020204" charset="-122"/>
                <a:ea typeface="微软雅黑" panose="020B0503020204020204" charset="-122"/>
              </a:rPr>
              <a:t>大数据集预训练</a:t>
            </a:r>
            <a:r>
              <a:rPr lang="en-US" altLang="zh-CN" kern="100" dirty="0">
                <a:solidFill>
                  <a:schemeClr val="tx1">
                    <a:lumMod val="95000"/>
                    <a:lumOff val="5000"/>
                  </a:schemeClr>
                </a:solidFill>
                <a:latin typeface="微软雅黑" panose="020B0503020204020204" charset="-122"/>
                <a:ea typeface="微软雅黑" panose="020B0503020204020204" charset="-122"/>
              </a:rPr>
              <a:t>-</a:t>
            </a:r>
            <a:r>
              <a:rPr lang="zh-CN" altLang="en-US" kern="100" dirty="0">
                <a:solidFill>
                  <a:schemeClr val="tx1">
                    <a:lumMod val="95000"/>
                    <a:lumOff val="5000"/>
                  </a:schemeClr>
                </a:solidFill>
                <a:latin typeface="微软雅黑" panose="020B0503020204020204" charset="-122"/>
                <a:ea typeface="微软雅黑" panose="020B0503020204020204" charset="-122"/>
              </a:rPr>
              <a:t>小样本微调</a:t>
            </a:r>
            <a:r>
              <a:rPr lang="en-US" altLang="zh-CN" kern="100" dirty="0">
                <a:solidFill>
                  <a:schemeClr val="tx1">
                    <a:lumMod val="95000"/>
                    <a:lumOff val="5000"/>
                  </a:schemeClr>
                </a:solidFill>
                <a:latin typeface="微软雅黑" panose="020B0503020204020204" charset="-122"/>
                <a:ea typeface="微软雅黑" panose="020B0503020204020204" charset="-122"/>
              </a:rPr>
              <a:t>-</a:t>
            </a:r>
            <a:r>
              <a:rPr lang="zh-CN" altLang="en-US" kern="100" dirty="0">
                <a:solidFill>
                  <a:schemeClr val="tx1">
                    <a:lumMod val="95000"/>
                    <a:lumOff val="5000"/>
                  </a:schemeClr>
                </a:solidFill>
                <a:latin typeface="微软雅黑" panose="020B0503020204020204" charset="-122"/>
                <a:ea typeface="微软雅黑" panose="020B0503020204020204" charset="-122"/>
              </a:rPr>
              <a:t>推理</a:t>
            </a:r>
            <a:r>
              <a:rPr lang="en-US" altLang="zh-CN" kern="100" dirty="0">
                <a:solidFill>
                  <a:schemeClr val="tx1">
                    <a:lumMod val="95000"/>
                    <a:lumOff val="5000"/>
                  </a:schemeClr>
                </a:solidFill>
                <a:latin typeface="微软雅黑" panose="020B0503020204020204" charset="-122"/>
                <a:ea typeface="微软雅黑" panose="020B0503020204020204" charset="-122"/>
              </a:rPr>
              <a:t>“</a:t>
            </a:r>
            <a:r>
              <a:rPr lang="zh-CN" altLang="en-US" kern="100" dirty="0">
                <a:solidFill>
                  <a:schemeClr val="tx1">
                    <a:lumMod val="95000"/>
                    <a:lumOff val="5000"/>
                  </a:schemeClr>
                </a:solidFill>
                <a:latin typeface="微软雅黑" panose="020B0503020204020204" charset="-122"/>
                <a:ea typeface="微软雅黑" panose="020B0503020204020204" charset="-122"/>
              </a:rPr>
              <a:t>的结构的语音合成</a:t>
            </a:r>
            <a:r>
              <a:rPr lang="zh-CN" altLang="en-US" kern="100" dirty="0">
                <a:solidFill>
                  <a:schemeClr val="tx1">
                    <a:lumMod val="95000"/>
                    <a:lumOff val="5000"/>
                  </a:schemeClr>
                </a:solidFill>
                <a:latin typeface="微软雅黑" panose="020B0503020204020204" charset="-122"/>
                <a:ea typeface="微软雅黑" panose="020B0503020204020204" charset="-122"/>
              </a:rPr>
              <a:t>模型</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减少需要微调的参数量和需要存储的参数量，以服务更多的</a:t>
            </a:r>
            <a:r>
              <a:rPr lang="zh-CN" altLang="en-US" kern="100" dirty="0">
                <a:solidFill>
                  <a:schemeClr val="tx1">
                    <a:lumMod val="95000"/>
                    <a:lumOff val="5000"/>
                  </a:schemeClr>
                </a:solidFill>
                <a:latin typeface="微软雅黑" panose="020B0503020204020204" charset="-122"/>
                <a:ea typeface="微软雅黑" panose="020B0503020204020204" charset="-122"/>
              </a:rPr>
              <a:t>客户</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sp>
        <p:nvSpPr>
          <p:cNvPr id="23" name="矩形 22"/>
          <p:cNvSpPr/>
          <p:nvPr/>
        </p:nvSpPr>
        <p:spPr>
          <a:xfrm>
            <a:off x="1152000" y="288000"/>
            <a:ext cx="301942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A</a:t>
            </a:r>
            <a:r>
              <a:rPr kumimoji="0" 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daSpeech1</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2" name="文本框 11"/>
          <p:cNvSpPr txBox="1"/>
          <p:nvPr/>
        </p:nvSpPr>
        <p:spPr>
          <a:xfrm>
            <a:off x="934085" y="4304665"/>
            <a:ext cx="7390765" cy="216852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优点</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合成质量</a:t>
            </a:r>
            <a:r>
              <a:rPr lang="zh-CN" altLang="en-US" kern="100" dirty="0">
                <a:solidFill>
                  <a:schemeClr val="tx1">
                    <a:lumMod val="95000"/>
                    <a:lumOff val="5000"/>
                  </a:schemeClr>
                </a:solidFill>
                <a:latin typeface="微软雅黑" panose="020B0503020204020204" charset="-122"/>
                <a:ea typeface="微软雅黑" panose="020B0503020204020204" charset="-122"/>
              </a:rPr>
              <a:t>较高</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合成的声音相似度</a:t>
            </a:r>
            <a:r>
              <a:rPr lang="zh-CN" altLang="en-US" kern="100" dirty="0">
                <a:solidFill>
                  <a:schemeClr val="tx1">
                    <a:lumMod val="95000"/>
                    <a:lumOff val="5000"/>
                  </a:schemeClr>
                </a:solidFill>
                <a:latin typeface="微软雅黑" panose="020B0503020204020204" charset="-122"/>
                <a:ea typeface="微软雅黑" panose="020B0503020204020204" charset="-122"/>
              </a:rPr>
              <a:t>较高</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针对具体客户，仅需少量数据用于训练</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marL="742950" lvl="1"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调整的参数量和需存储的参数量很小，节省</a:t>
            </a:r>
            <a:r>
              <a:rPr lang="zh-CN" altLang="en-US" kern="100" dirty="0">
                <a:solidFill>
                  <a:schemeClr val="tx1">
                    <a:lumMod val="95000"/>
                    <a:lumOff val="5000"/>
                  </a:schemeClr>
                </a:solidFill>
                <a:latin typeface="微软雅黑" panose="020B0503020204020204" charset="-122"/>
                <a:ea typeface="微软雅黑" panose="020B0503020204020204" charset="-122"/>
              </a:rPr>
              <a:t>空间</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8641715" y="1938655"/>
            <a:ext cx="3020060" cy="4072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934085" y="1216025"/>
            <a:ext cx="7390765" cy="9220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rPr>
              <a:t>网络</a:t>
            </a:r>
            <a:r>
              <a:rPr lang="zh-CN" altLang="en-US" kern="100" dirty="0">
                <a:solidFill>
                  <a:schemeClr val="tx1">
                    <a:lumMod val="95000"/>
                    <a:lumOff val="5000"/>
                  </a:schemeClr>
                </a:solidFill>
                <a:latin typeface="微软雅黑" panose="020B0503020204020204" charset="-122"/>
                <a:ea typeface="微软雅黑" panose="020B0503020204020204" charset="-122"/>
              </a:rPr>
              <a:t>结构</a:t>
            </a:r>
            <a:endParaRPr lang="zh-CN" altLang="en-US" kern="100" dirty="0">
              <a:solidFill>
                <a:schemeClr val="tx1">
                  <a:lumMod val="95000"/>
                  <a:lumOff val="5000"/>
                </a:schemeClr>
              </a:solidFill>
              <a:latin typeface="微软雅黑" panose="020B0503020204020204" charset="-122"/>
              <a:ea typeface="微软雅黑" panose="020B0503020204020204" charset="-122"/>
            </a:endParaRPr>
          </a:p>
          <a:p>
            <a:pPr lvl="1" indent="0" algn="just">
              <a:lnSpc>
                <a:spcPct val="150000"/>
              </a:lnSpc>
              <a:buFont typeface="Arial" panose="020B0604020202020204" pitchFamily="34" charset="0"/>
              <a:buNone/>
            </a:pPr>
            <a:endParaRPr lang="zh-CN" altLang="en-US" kern="100" dirty="0">
              <a:solidFill>
                <a:schemeClr val="tx1">
                  <a:lumMod val="95000"/>
                  <a:lumOff val="5000"/>
                </a:schemeClr>
              </a:solidFill>
              <a:latin typeface="微软雅黑" panose="020B0503020204020204" charset="-122"/>
              <a:ea typeface="微软雅黑" panose="020B0503020204020204" charset="-122"/>
            </a:endParaRPr>
          </a:p>
        </p:txBody>
      </p:sp>
      <p:sp>
        <p:nvSpPr>
          <p:cNvPr id="23" name="矩形 22"/>
          <p:cNvSpPr/>
          <p:nvPr/>
        </p:nvSpPr>
        <p:spPr>
          <a:xfrm>
            <a:off x="1152000" y="288000"/>
            <a:ext cx="301942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AdaSpeech1</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grpSp>
        <p:nvGrpSpPr>
          <p:cNvPr id="9" name="组合 8"/>
          <p:cNvGrpSpPr/>
          <p:nvPr/>
        </p:nvGrpSpPr>
        <p:grpSpPr>
          <a:xfrm>
            <a:off x="1499870" y="1216025"/>
            <a:ext cx="9782175" cy="4714875"/>
            <a:chOff x="2362" y="1915"/>
            <a:chExt cx="15405" cy="7425"/>
          </a:xfrm>
        </p:grpSpPr>
        <p:pic>
          <p:nvPicPr>
            <p:cNvPr id="3" name="图片 2"/>
            <p:cNvPicPr>
              <a:picLocks noChangeAspect="1"/>
            </p:cNvPicPr>
            <p:nvPr/>
          </p:nvPicPr>
          <p:blipFill>
            <a:blip r:embed="rId1"/>
            <a:stretch>
              <a:fillRect/>
            </a:stretch>
          </p:blipFill>
          <p:spPr>
            <a:xfrm>
              <a:off x="2362" y="2764"/>
              <a:ext cx="4756" cy="6413"/>
            </a:xfrm>
            <a:prstGeom prst="rect">
              <a:avLst/>
            </a:prstGeom>
          </p:spPr>
        </p:pic>
        <p:pic>
          <p:nvPicPr>
            <p:cNvPr id="4" name="图片 3"/>
            <p:cNvPicPr>
              <a:picLocks noChangeAspect="1"/>
            </p:cNvPicPr>
            <p:nvPr/>
          </p:nvPicPr>
          <p:blipFill>
            <a:blip r:embed="rId2"/>
            <a:stretch>
              <a:fillRect/>
            </a:stretch>
          </p:blipFill>
          <p:spPr>
            <a:xfrm>
              <a:off x="7987" y="5442"/>
              <a:ext cx="9781" cy="3899"/>
            </a:xfrm>
            <a:prstGeom prst="rect">
              <a:avLst/>
            </a:prstGeom>
          </p:spPr>
        </p:pic>
        <p:pic>
          <p:nvPicPr>
            <p:cNvPr id="5" name="图片 4"/>
            <p:cNvPicPr>
              <a:picLocks noChangeAspect="1"/>
            </p:cNvPicPr>
            <p:nvPr/>
          </p:nvPicPr>
          <p:blipFill>
            <a:blip r:embed="rId3"/>
            <a:stretch>
              <a:fillRect/>
            </a:stretch>
          </p:blipFill>
          <p:spPr>
            <a:xfrm>
              <a:off x="10976" y="1915"/>
              <a:ext cx="4128" cy="2996"/>
            </a:xfrm>
            <a:prstGeom prst="rect">
              <a:avLst/>
            </a:prstGeom>
          </p:spPr>
        </p:pic>
        <p:cxnSp>
          <p:nvCxnSpPr>
            <p:cNvPr id="7" name="曲线连接符 6"/>
            <p:cNvCxnSpPr>
              <a:endCxn id="5" idx="1"/>
            </p:cNvCxnSpPr>
            <p:nvPr/>
          </p:nvCxnSpPr>
          <p:spPr>
            <a:xfrm flipV="1">
              <a:off x="5941" y="3413"/>
              <a:ext cx="5035" cy="1334"/>
            </a:xfrm>
            <a:prstGeom prst="curvedConnector3">
              <a:avLst>
                <a:gd name="adj1" fmla="val 5001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a:endCxn id="4" idx="1"/>
            </p:cNvCxnSpPr>
            <p:nvPr/>
          </p:nvCxnSpPr>
          <p:spPr>
            <a:xfrm>
              <a:off x="6267" y="6522"/>
              <a:ext cx="1720" cy="870"/>
            </a:xfrm>
            <a:prstGeom prst="curvedConnector3">
              <a:avLst>
                <a:gd name="adj1" fmla="val 50058"/>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301942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sz="3600" b="1" kern="0"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AdaSpeech1</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5935345" y="5265420"/>
            <a:ext cx="4030345" cy="807720"/>
          </a:xfrm>
          <a:prstGeom prst="rect">
            <a:avLst/>
          </a:prstGeom>
          <a:ln w="12700" cmpd="sng">
            <a:no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563245" y="829945"/>
            <a:ext cx="9881870" cy="3415030"/>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训练</a:t>
            </a: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策略：</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第</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1</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阶段（预训练</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阶段）</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首先不带phoneme-level acoustic predictor结构，使用现有的大规模数据集（LibriTTS）对整个模型训练</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60k</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步，调整模型的所有</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参数。</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然后加上</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phoneme-level acoustic predictor结构，使用同样的数据集继续对整个模型训练</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40k</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步。此时既调整原来模型中的参数，也调整 predictor的</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参数。此过程中使用phoneme-level acoustic encoder的输出作为predictor的label，但会截断 predictor梯度到整个模型的传递， predictor的梯度只用于调整自己的参数。</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第</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2</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阶段（微调阶段）</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对需要定制化服务的客户所提供的少量语音样本训练</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2k</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步。</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此时只微调speaker embedding和conditional layernorm中的参数，模型其他部分都保持</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不变。</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sp>
        <p:nvSpPr>
          <p:cNvPr id="25" name="文本框 24"/>
          <p:cNvSpPr txBox="1"/>
          <p:nvPr/>
        </p:nvSpPr>
        <p:spPr>
          <a:xfrm>
            <a:off x="563245" y="4284980"/>
            <a:ext cx="10434955" cy="2768600"/>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zh-CN" altLang="en-US" kern="100" dirty="0">
                <a:solidFill>
                  <a:schemeClr val="tx1">
                    <a:lumMod val="95000"/>
                    <a:lumOff val="5000"/>
                  </a:schemeClr>
                </a:solidFill>
                <a:latin typeface="微软雅黑" panose="020B0503020204020204" charset="-122"/>
                <a:ea typeface="微软雅黑" panose="020B0503020204020204" charset="-122"/>
                <a:sym typeface="+mn-ea"/>
              </a:rPr>
              <a:t>原文训练数据集：</a:t>
            </a:r>
            <a:endParaRPr lang="zh-CN" altLang="en-US"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第1阶段（预训练阶段）</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LibriTTS：英文多人数据集，2456说话人，时长约</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586</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小时。</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第2阶段（微调阶段）</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 LibriTTS（第一阶段里没用过的说话人）、VCTK（</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多人）、LJSpeech（</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单人）。</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随机从这些数据集挑选一些说话人，每个说话人</a:t>
            </a:r>
            <a:r>
              <a:rPr lang="en-US" altLang="zh-CN" sz="1400" kern="100" dirty="0">
                <a:solidFill>
                  <a:schemeClr val="tx1">
                    <a:lumMod val="95000"/>
                    <a:lumOff val="5000"/>
                  </a:schemeClr>
                </a:solidFill>
                <a:latin typeface="微软雅黑" panose="020B0503020204020204" charset="-122"/>
                <a:ea typeface="微软雅黑" panose="020B0503020204020204" charset="-122"/>
                <a:sym typeface="+mn-ea"/>
              </a:rPr>
              <a:t>20</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个语音</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片段。</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1200150" lvl="2" indent="-285750" algn="just">
              <a:lnSpc>
                <a:spcPct val="150000"/>
              </a:lnSpc>
              <a:buClrTx/>
              <a:buSzTx/>
              <a:buFont typeface="Arial" panose="020B0604020202020204" pitchFamily="34" charset="0"/>
              <a:buChar char="•"/>
            </a:pP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此阶段选用这些数据集只是为了验证模型效果，实际使用中应换为需要定制化服务的客户所提供的语音</a:t>
            </a:r>
            <a:r>
              <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rPr>
              <a:t>片段。</a:t>
            </a: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a:p>
            <a:pPr marL="742950" lvl="1" indent="-285750" algn="just">
              <a:lnSpc>
                <a:spcPct val="150000"/>
              </a:lnSpc>
              <a:buClrTx/>
              <a:buSzTx/>
              <a:buFont typeface="Arial" panose="020B0604020202020204" pitchFamily="34" charset="0"/>
              <a:buChar char="•"/>
            </a:pPr>
            <a:endParaRPr lang="zh-CN" altLang="en-US" sz="1400" kern="100" dirty="0">
              <a:solidFill>
                <a:schemeClr val="tx1">
                  <a:lumMod val="95000"/>
                  <a:lumOff val="5000"/>
                </a:schemeClr>
              </a:solidFill>
              <a:latin typeface="微软雅黑" panose="020B0503020204020204" charset="-122"/>
              <a:ea typeface="微软雅黑" panose="020B0503020204020204" charset="-122"/>
              <a:sym typeface="+mn-ea"/>
            </a:endParaRPr>
          </a:p>
        </p:txBody>
      </p:sp>
      <p:pic>
        <p:nvPicPr>
          <p:cNvPr id="13" name="图片 12"/>
          <p:cNvPicPr>
            <a:picLocks noChangeAspect="1"/>
          </p:cNvPicPr>
          <p:nvPr/>
        </p:nvPicPr>
        <p:blipFill>
          <a:blip r:embed="rId1"/>
          <a:srcRect r="8266" b="17032"/>
          <a:stretch>
            <a:fillRect/>
          </a:stretch>
        </p:blipFill>
        <p:spPr>
          <a:xfrm>
            <a:off x="10438130" y="3632835"/>
            <a:ext cx="1656080" cy="1345565"/>
          </a:xfrm>
          <a:prstGeom prst="rect">
            <a:avLst/>
          </a:prstGeom>
        </p:spPr>
      </p:pic>
      <p:pic>
        <p:nvPicPr>
          <p:cNvPr id="15" name="图片 14"/>
          <p:cNvPicPr>
            <a:picLocks noChangeAspect="1"/>
          </p:cNvPicPr>
          <p:nvPr/>
        </p:nvPicPr>
        <p:blipFill>
          <a:blip r:embed="rId2"/>
          <a:stretch>
            <a:fillRect/>
          </a:stretch>
        </p:blipFill>
        <p:spPr>
          <a:xfrm>
            <a:off x="10637520" y="1841500"/>
            <a:ext cx="1406525" cy="1715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6765,&quot;width&quot;:14115}"/>
</p:tagLst>
</file>

<file path=ppt/tags/tag64.xml><?xml version="1.0" encoding="utf-8"?>
<p:tagLst xmlns:p="http://schemas.openxmlformats.org/presentationml/2006/main">
  <p:tag name="KSO_WM_UNIT_PLACING_PICTURE_USER_VIEWPORT" val="{&quot;height&quot;:7771,&quot;width&quot;:7580}"/>
</p:tagLst>
</file>

<file path=ppt/tags/tag65.xml><?xml version="1.0" encoding="utf-8"?>
<p:tagLst xmlns:p="http://schemas.openxmlformats.org/presentationml/2006/main">
  <p:tag name="COMMONDATA" val="eyJoZGlkIjoiZjkwMjIzZWE5ZTIyZDkwNWFlODk3YmM5NWM0MjI4ODQifQ=="/>
  <p:tag name="KSO_WPP_MARK_KEY" val="66905d56-0d6c-402e-9a24-0d2342d370b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3844</Words>
  <Application>WPS 演示</Application>
  <PresentationFormat>宽屏</PresentationFormat>
  <Paragraphs>306</Paragraphs>
  <Slides>28</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Wingdings</vt:lpstr>
      <vt:lpstr>思源黑体 CN Normal</vt:lpstr>
      <vt:lpstr>Arial</vt:lpstr>
      <vt:lpstr>黑体</vt:lpstr>
      <vt:lpstr>Arial Black</vt:lpstr>
      <vt:lpstr>等线</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WPS_193170326</cp:lastModifiedBy>
  <cp:revision>178</cp:revision>
  <dcterms:created xsi:type="dcterms:W3CDTF">2019-06-19T02:08:00Z</dcterms:created>
  <dcterms:modified xsi:type="dcterms:W3CDTF">2022-12-02T01:36:18Z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7D44D42C3AE54A05B9EF5D51FB57C143</vt:lpwstr>
  </property>
</Properties>
</file>