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BC3DC7-F9FA-4BFF-A31F-6D2336F04483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D12399-7B46-4E7E-BC10-E2332C87ABD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38A461-600E-48FB-B97A-99EE9692EF2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A6E89E1-05DA-4CB4-ABFD-FB3A701E8BF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E0E5C52-FDFB-4E66-B116-BCCC090BEAC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E556FC76-EF0E-4E9B-A62B-99EB39A6575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E1F462D-2996-4C59-A3CE-AF6FFCB731E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5EDF406-4683-4BDC-A5FC-BA9207C00B2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6F760A39-2C80-41E0-8A4C-BF7594D016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2DBA13C9-46A4-4969-B512-DDAF4D848BE6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33EF85C7-99BC-4C02-A78A-392CA80C60BA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sldNum" idx="8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2904495E-AFD8-4D2F-A418-2C4D64D3FE4B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sldNum" idx="11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6A78A986-C76E-4D4E-B7F9-58980F0BAE54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" name="PlaceHolder 3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sldNum" idx="14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CD007C51-30C4-469C-83F8-853DE2AD7C53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15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ftr" idx="16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sldNum" idx="17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41309640-4F7D-4428-A1CC-6BD64FB4952D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dt" idx="18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ftr" idx="19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sldNum" idx="20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701A35DB-D7A3-48A2-9FB6-F1D1A72AD0D0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21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88320" y="1509840"/>
            <a:ext cx="6336000" cy="178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ftr" idx="22"/>
          </p:nvPr>
        </p:nvSpPr>
        <p:spPr>
          <a:xfrm>
            <a:off x="4145400" y="6378120"/>
            <a:ext cx="389988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sldNum" idx="23"/>
          </p:nvPr>
        </p:nvSpPr>
        <p:spPr>
          <a:xfrm>
            <a:off x="877824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54DC325-B4A0-42E5-AD31-84BC1A5789EB}" type="slidenum"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dt" idx="24"/>
          </p:nvPr>
        </p:nvSpPr>
        <p:spPr>
          <a:xfrm>
            <a:off x="609480" y="6378120"/>
            <a:ext cx="2802600" cy="341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hyperlink" Target="https://www.sciencedirect.com/book/9781558603202" TargetMode="External"/><Relationship Id="rId7" Type="http://schemas.openxmlformats.org/officeDocument/2006/relationships/image" Target="../media/image1.jpeg"/><Relationship Id="rId2" Type="http://schemas.openxmlformats.org/officeDocument/2006/relationships/hyperlink" Target="https://llvm.org/pubs/2004-01-30-CGO-LLV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arson.com/us/higher-education/program/Aho-Compilers-Principles-Techniques-and-Tools-2nd-Edition/PGM310625.html" TargetMode="External"/><Relationship Id="rId5" Type="http://schemas.openxmlformats.org/officeDocument/2006/relationships/hyperlink" Target="https://www.elsevier.com/books/engineering-a-compiler/cooper/978-0-12-088478-0" TargetMode="External"/><Relationship Id="rId4" Type="http://schemas.openxmlformats.org/officeDocument/2006/relationships/hyperlink" Target="https://www.elsevier.com/books/optimizing-compilers-for-modern-architectures/allen/978-0-08-051324-9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299760" y="855360"/>
            <a:ext cx="5699160" cy="202356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indent="0" algn="ctr">
              <a:lnSpc>
                <a:spcPct val="150000"/>
              </a:lnSpc>
              <a:spcAft>
                <a:spcPts val="726"/>
              </a:spcAft>
              <a:buNone/>
              <a:tabLst>
                <a:tab pos="0" algn="l"/>
              </a:tabLst>
            </a:pPr>
            <a:r>
              <a:rPr lang="en-IN" sz="2800" b="0" u="none" strike="noStrike">
                <a:solidFill>
                  <a:schemeClr val="dk1"/>
                </a:solidFill>
                <a:uFillTx/>
                <a:latin typeface="Calibri"/>
                <a:ea typeface="Microsoft YaHei"/>
              </a:rPr>
              <a:t>DEVELOPMENT OF AN OPTIMIZING COMPILER FOR A CUSTOM  ARCHITECTURE</a:t>
            </a:r>
            <a:endParaRPr lang="en-IN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object 3"/>
          <p:cNvSpPr/>
          <p:nvPr/>
        </p:nvSpPr>
        <p:spPr>
          <a:xfrm>
            <a:off x="1774440" y="3115800"/>
            <a:ext cx="8304480" cy="27955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99"/>
              </a:spcBef>
            </a:pPr>
            <a:r>
              <a:rPr lang="en-IN" sz="2000" b="0" u="none" strike="noStrike" spc="-11" dirty="0">
                <a:solidFill>
                  <a:schemeClr val="dk1"/>
                </a:solidFill>
                <a:uFillTx/>
                <a:latin typeface="Times New Roman"/>
              </a:rPr>
              <a:t>Presented</a:t>
            </a:r>
            <a:r>
              <a:rPr lang="en-IN" sz="2000" b="0" u="none" strike="noStrike" spc="-91" dirty="0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lang="en-IN" sz="2000" b="0" u="none" strike="noStrike" spc="-26" dirty="0">
                <a:solidFill>
                  <a:schemeClr val="dk1"/>
                </a:solidFill>
                <a:uFillTx/>
                <a:latin typeface="Times New Roman"/>
              </a:rPr>
              <a:t>by: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9"/>
              </a:spcBef>
            </a:pP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2000" spc="-26" dirty="0">
                <a:solidFill>
                  <a:schemeClr val="dk1"/>
                </a:solidFill>
                <a:latin typeface="Times New Roman"/>
              </a:rPr>
              <a:t>YARRAPUREDDY LAKSHMI REDDY</a:t>
            </a:r>
            <a:r>
              <a:rPr lang="en-US" sz="2000" b="0" u="none" strike="noStrike" spc="-26" dirty="0">
                <a:solidFill>
                  <a:schemeClr val="dk1"/>
                </a:solidFill>
                <a:uFillTx/>
                <a:latin typeface="Times New Roman"/>
              </a:rPr>
              <a:t> 192324077</a:t>
            </a:r>
          </a:p>
          <a:p>
            <a:pPr marL="12600" algn="ctr">
              <a:lnSpc>
                <a:spcPct val="100000"/>
              </a:lnSpc>
            </a:pPr>
            <a:r>
              <a:rPr lang="en-US" sz="2000" b="0" u="none" strike="noStrike" spc="-26" dirty="0">
                <a:solidFill>
                  <a:schemeClr val="dk1"/>
                </a:solidFill>
                <a:uFillTx/>
                <a:latin typeface="Times New Roman"/>
              </a:rPr>
              <a:t>DUDEKULA MOHAMMED ILYAS 192325017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Times New Roman"/>
              </a:rPr>
              <a:t>CSA1406 -COMPILER DESIGN</a:t>
            </a:r>
            <a:r>
              <a:rPr lang="en-US" sz="2000" dirty="0">
                <a:solidFill>
                  <a:schemeClr val="dk1"/>
                </a:solidFill>
                <a:latin typeface="Times New Roman"/>
              </a:rPr>
              <a:t> FOR DOMAIN SPECIFIC LANGUAGES 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2000" b="0" u="none" strike="noStrike" spc="-11" dirty="0">
                <a:solidFill>
                  <a:schemeClr val="dk1"/>
                </a:solidFill>
                <a:uFillTx/>
                <a:latin typeface="Times New Roman"/>
              </a:rPr>
              <a:t> 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lang="en-US" sz="2000" spc="-11" dirty="0">
                <a:solidFill>
                  <a:schemeClr val="dk1"/>
                </a:solidFill>
                <a:latin typeface="Times New Roman"/>
              </a:rPr>
              <a:t>JULY</a:t>
            </a:r>
            <a:r>
              <a:rPr lang="en-US" sz="2000" b="0" u="none" strike="noStrike" spc="-11" dirty="0">
                <a:solidFill>
                  <a:schemeClr val="dk1"/>
                </a:solidFill>
                <a:uFillTx/>
                <a:latin typeface="Times New Roman"/>
              </a:rPr>
              <a:t> 2025</a:t>
            </a: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2600" algn="ctr">
              <a:lnSpc>
                <a:spcPct val="100000"/>
              </a:lnSpc>
            </a:pPr>
            <a:endParaRPr lang="en-IN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0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208656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Future</a:t>
            </a:r>
            <a:r>
              <a:rPr lang="en-IN" sz="4400" b="0" u="none" strike="noStrike" spc="-91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Scope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object 3"/>
          <p:cNvSpPr/>
          <p:nvPr/>
        </p:nvSpPr>
        <p:spPr>
          <a:xfrm>
            <a:off x="757504" y="1542112"/>
            <a:ext cx="8984160" cy="50482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052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Times New Roman"/>
              </a:rPr>
              <a:t>Enhancements &amp; Improvements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Integration of AI-driven optimization strategies.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Enhanced support for multi-threaded processing.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Implementation of advanced profiling and feedback-driven optimizations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</a:pP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Times New Roman"/>
              </a:rPr>
              <a:t>Future Extensions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Times New Roman"/>
              </a:rPr>
              <a:t>xpansion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 to support additional custom architectures.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Integration with widely used compiler frameworks like LLVM.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Implementation of predictive analysis for optimization decision-making</a:t>
            </a:r>
            <a:r>
              <a:rPr lang="en-US" sz="1000" b="0" u="none" strike="noStrike" dirty="0">
                <a:solidFill>
                  <a:srgbClr val="000000"/>
                </a:solidFill>
                <a:uFillTx/>
                <a:latin typeface="Times New Roman"/>
              </a:rPr>
              <a:t>.</a:t>
            </a:r>
            <a:endParaRPr lang="en-IN" sz="1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4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Picture 105"/>
          <p:cNvPicPr/>
          <p:nvPr/>
        </p:nvPicPr>
        <p:blipFill>
          <a:blip r:embed="rId4"/>
          <a:stretch/>
        </p:blipFill>
        <p:spPr>
          <a:xfrm>
            <a:off x="8640000" y="1620000"/>
            <a:ext cx="3420000" cy="48135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233568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Conclusion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object 3"/>
          <p:cNvSpPr/>
          <p:nvPr/>
        </p:nvSpPr>
        <p:spPr>
          <a:xfrm>
            <a:off x="691966" y="1525874"/>
            <a:ext cx="10587960" cy="507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0520" rIns="0" bIns="0" anchor="t">
            <a:spAutoFit/>
          </a:bodyPr>
          <a:lstStyle/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Enhanced Gate Security System – Key Insights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Objective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: Design and implement an optimizing compiler tailored for a custom hardware architecture.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Factors Considered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: Efficient code generation, instruction scheduling, register allocation, and architecture-specific optimizations.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Key Takeaways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1.The optimizing compiler enhances execution efficiency on custom architecture.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2.Performance improvements are achieved through targeted optimizations.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3.The project establishes a foundation for future compiler advancements in specialized hardware environments.</a:t>
            </a:r>
          </a:p>
        </p:txBody>
      </p:sp>
      <p:pic>
        <p:nvPicPr>
          <p:cNvPr id="109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23292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26">
                <a:solidFill>
                  <a:schemeClr val="dk1"/>
                </a:solidFill>
                <a:uFillTx/>
                <a:latin typeface="Calibri"/>
              </a:rPr>
              <a:t>References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object 3"/>
          <p:cNvSpPr/>
          <p:nvPr/>
        </p:nvSpPr>
        <p:spPr>
          <a:xfrm>
            <a:off x="540000" y="2190960"/>
            <a:ext cx="11344320" cy="440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1.Lattner, C., &amp; Adve, V. (2004). LLVM: A compilation framework for lifelong program analysis &amp; transformation.    			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International Symposium on Code Generation and Optimization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Retrieved from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Times New Roman"/>
                <a:ea typeface="Aptos"/>
                <a:hlinkClick r:id="rId2"/>
              </a:rPr>
              <a:t>https://llvm.org/pubs/2004-01-30-CGO-LLVM.pdf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2.Muchnick, S. S. (1997). Advanced Compiler Design and Implementation.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Morgan Kaufmann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Retrieved from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Times New Roman"/>
                <a:ea typeface="Aptos"/>
                <a:hlinkClick r:id="rId3"/>
              </a:rPr>
              <a:t>https://www.sciencedirect.com/book/9781558603202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3.Allen, R., &amp; Kennedy, K. (2002). Optimizing compilers for modern architectures.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Morgan Kaufmann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Retrieved from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Times New Roman"/>
                <a:ea typeface="Aptos"/>
                <a:hlinkClick r:id="rId4"/>
              </a:rPr>
              <a:t>https://www.elsevier.com/books/optimizing-compilers-for-modern-architectures/allen/978-0-08-051324-9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4.Cooper, K., &amp; Torczon, L. (2011). Engineering a Compiler.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Elsevier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Retrieved from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Times New Roman"/>
                <a:ea typeface="Aptos"/>
                <a:hlinkClick r:id="rId5"/>
              </a:rPr>
              <a:t>https://www.elsevier.com/books/engineering-a-compiler/cooper/978-0-12-088478-0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5.Aho, A. V., Lam, M. S., Sethi, R., &amp; Ullman, J. D. (2006). Compilers: Principles, Techniques, and Tools.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Addison-Wesley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Retrieved from </a:t>
            </a:r>
            <a:r>
              <a:rPr lang="en-US" sz="1800" b="0" u="none" strike="noStrike" dirty="0">
                <a:solidFill>
                  <a:srgbClr val="0000FF"/>
                </a:solidFill>
                <a:uFillTx/>
                <a:latin typeface="Times New Roman"/>
                <a:ea typeface="Aptos"/>
                <a:hlinkClick r:id="rId6"/>
              </a:rPr>
              <a:t>https://www.pearson.com/us/higher-education/program/Aho-Compilers-Principles-Techniques-and-Tools-2nd-Edition/PGM310625.html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  <a:ea typeface="Aptos"/>
              </a:rPr>
              <a:t>. 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3" name="object 4"/>
          <p:cNvPicPr/>
          <p:nvPr/>
        </p:nvPicPr>
        <p:blipFill>
          <a:blip r:embed="rId7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object 5"/>
          <p:cNvPicPr/>
          <p:nvPr/>
        </p:nvPicPr>
        <p:blipFill>
          <a:blip r:embed="rId8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TextBox 5"/>
          <p:cNvSpPr/>
          <p:nvPr/>
        </p:nvSpPr>
        <p:spPr>
          <a:xfrm>
            <a:off x="533520" y="1565640"/>
            <a:ext cx="51040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1" u="none" strike="noStrike">
                <a:solidFill>
                  <a:srgbClr val="000000"/>
                </a:solidFill>
                <a:uFillTx/>
                <a:latin typeface="Times New Roman"/>
              </a:rPr>
              <a:t>Cited sources</a:t>
            </a:r>
            <a:endParaRPr lang="en-IN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-20160" y="2431080"/>
            <a:ext cx="12226320" cy="358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505320" y="2438280"/>
            <a:ext cx="5789880" cy="12438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indent="0" algn="ctr">
              <a:buNone/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0" y="0"/>
            <a:ext cx="12191760" cy="683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object 1"/>
          <p:cNvPicPr/>
          <p:nvPr/>
        </p:nvPicPr>
        <p:blipFill>
          <a:blip r:embed="rId3"/>
          <a:stretch/>
        </p:blipFill>
        <p:spPr>
          <a:xfrm>
            <a:off x="180000" y="19188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0" name="object 2"/>
          <p:cNvPicPr/>
          <p:nvPr/>
        </p:nvPicPr>
        <p:blipFill>
          <a:blip r:embed="rId4"/>
          <a:stretch/>
        </p:blipFill>
        <p:spPr>
          <a:xfrm>
            <a:off x="10514520" y="191880"/>
            <a:ext cx="1518480" cy="1341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14800" y="514800"/>
            <a:ext cx="285048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Introduction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object 3"/>
          <p:cNvSpPr/>
          <p:nvPr/>
        </p:nvSpPr>
        <p:spPr>
          <a:xfrm>
            <a:off x="602673" y="1290843"/>
            <a:ext cx="11231848" cy="52377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1052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Overview of the Project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The project aims to develop an optimizing compiler specifically designed for a custom architecture. The compiler will enhance execution efficiency, optimize memory management, and provide improved performance by leveraging advanced compilation techniques.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Problem Statement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optimize code for custom architectures, resulting in inefficiencies.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There is a need for a specialized compiler that fully exploits the hardware capabilities of a custom architecture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Purpose of the Project (Objectives):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Design and develop an optimizing compiler tailored to a custom architecture.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Implement advanced optimization techniques for performance enhancement.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object 4"/>
          <p:cNvPicPr/>
          <p:nvPr/>
        </p:nvPicPr>
        <p:blipFill>
          <a:blip r:embed="rId2"/>
          <a:stretch/>
        </p:blipFill>
        <p:spPr>
          <a:xfrm>
            <a:off x="357480" y="161640"/>
            <a:ext cx="902160" cy="1098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6" name="Picture 65"/>
          <p:cNvPicPr/>
          <p:nvPr/>
        </p:nvPicPr>
        <p:blipFill>
          <a:blip r:embed="rId4"/>
          <a:stretch/>
        </p:blipFill>
        <p:spPr>
          <a:xfrm>
            <a:off x="7560000" y="2700000"/>
            <a:ext cx="3779640" cy="12045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8636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239004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Objectives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object 3"/>
          <p:cNvSpPr/>
          <p:nvPr/>
        </p:nvSpPr>
        <p:spPr>
          <a:xfrm>
            <a:off x="758536" y="1594685"/>
            <a:ext cx="10926704" cy="51078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10520" rIns="0" bIns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Clear Goals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Improved code generation for better execution efficiency.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Optimization of instruction scheduling and register allocation.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Reduced power consumption and enhanced memory management.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Compatibility with existing tool chains and software environments.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Comprehensive bench marking to assess compiler performance.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Expected Outcomes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Improved code density and reduced instruction count.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Seamless integration with existing development frameworks.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Validation of optimizations through real-world application benchmarks.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9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" name="Picture 70"/>
          <p:cNvPicPr/>
          <p:nvPr/>
        </p:nvPicPr>
        <p:blipFill>
          <a:blip r:embed="rId4"/>
          <a:stretch/>
        </p:blipFill>
        <p:spPr>
          <a:xfrm>
            <a:off x="8006482" y="1740648"/>
            <a:ext cx="3678758" cy="4275687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40360" y="22860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20">
                <a:solidFill>
                  <a:schemeClr val="dk1"/>
                </a:solidFill>
                <a:uFillTx/>
                <a:latin typeface="Calibri"/>
              </a:rPr>
              <a:t>Literature</a:t>
            </a:r>
            <a:r>
              <a:rPr lang="en-IN" sz="4400" b="0" u="none" strike="noStrike" spc="-111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Review</a:t>
            </a:r>
            <a:r>
              <a:rPr lang="en-IN" sz="4400" b="0" u="none" strike="noStrike" spc="-13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/</a:t>
            </a:r>
            <a:r>
              <a:rPr lang="en-IN" sz="4400" b="0" u="none" strike="noStrike" spc="-111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Background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object 3"/>
          <p:cNvSpPr/>
          <p:nvPr/>
        </p:nvSpPr>
        <p:spPr>
          <a:xfrm>
            <a:off x="561109" y="1278720"/>
            <a:ext cx="11097491" cy="52001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10520" rIns="0" bIns="0" anchor="t">
            <a:sp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Data Source: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   IEEE Xplore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  </a:t>
            </a: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Based on Research Paper:</a:t>
            </a:r>
            <a:r>
              <a:rPr lang="en-US" sz="1000" b="0" u="none" strike="noStrike" dirty="0">
                <a:solidFill>
                  <a:srgbClr val="000000"/>
                </a:solidFill>
                <a:uFillTx/>
                <a:latin typeface="Times New Roman"/>
              </a:rPr>
              <a:t> </a:t>
            </a:r>
            <a:r>
              <a:rPr lang="en-US" sz="1000" b="0" i="1" u="none" strike="noStrike" dirty="0">
                <a:solidFill>
                  <a:srgbClr val="000000"/>
                </a:solidFill>
                <a:uFillTx/>
                <a:latin typeface="Times New Roman"/>
              </a:rPr>
              <a:t>“    </a:t>
            </a:r>
            <a:r>
              <a:rPr lang="en-US" sz="1800" b="0" i="1" u="none" strike="noStrike" dirty="0">
                <a:solidFill>
                  <a:srgbClr val="000000"/>
                </a:solidFill>
                <a:uFillTx/>
                <a:latin typeface="Times New Roman"/>
              </a:rPr>
              <a:t>Languages and Compilers for Parallel Computing (2011)  ”-IEEE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Times New Roman"/>
              </a:rPr>
              <a:t>Research Gap: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Limited research on optimization strategies for niche architectures.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Lack of real-time dynamic optimization studies.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Insufficient comparisons of various compiler optimization techniques.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Problems in Previous Studies: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Generic optimization techniques that do not leverage custom hardware features.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High computational overhead from existing compiler optimizations.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u="none" strike="noStrike" dirty="0">
                <a:solidFill>
                  <a:srgbClr val="000000"/>
                </a:solidFill>
                <a:uFillTx/>
                <a:latin typeface="Times New Roman"/>
              </a:rPr>
              <a:t>USE OF MY PROJECT:</a:t>
            </a:r>
            <a:endParaRPr lang="en-IN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Times New Roman"/>
              </a:rPr>
              <a:t>provides a compiler that is optimized specifically for a custom architecture to enhance overall performance.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4" name="object 4"/>
          <p:cNvPicPr/>
          <p:nvPr/>
        </p:nvPicPr>
        <p:blipFill>
          <a:blip r:embed="rId2"/>
          <a:stretch/>
        </p:blipFill>
        <p:spPr>
          <a:xfrm>
            <a:off x="168480" y="241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object 5"/>
          <p:cNvPicPr/>
          <p:nvPr/>
        </p:nvPicPr>
        <p:blipFill>
          <a:blip r:embed="rId3"/>
          <a:stretch/>
        </p:blipFill>
        <p:spPr>
          <a:xfrm>
            <a:off x="10503360" y="241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6" name="Picture 75"/>
          <p:cNvPicPr/>
          <p:nvPr/>
        </p:nvPicPr>
        <p:blipFill>
          <a:blip r:embed="rId4"/>
          <a:stretch/>
        </p:blipFill>
        <p:spPr>
          <a:xfrm>
            <a:off x="9390960" y="2700000"/>
            <a:ext cx="1948680" cy="1701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204732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Methodology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object 3"/>
          <p:cNvSpPr/>
          <p:nvPr/>
        </p:nvSpPr>
        <p:spPr>
          <a:xfrm>
            <a:off x="625480" y="1543608"/>
            <a:ext cx="10955520" cy="48684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052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Tools &amp; Frameworks Used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Programming Language:</a:t>
            </a: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 C AND C++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 dirty="0">
                <a:solidFill>
                  <a:srgbClr val="000000"/>
                </a:solidFill>
                <a:uFillTx/>
                <a:latin typeface="Times New Roman"/>
              </a:rPr>
              <a:t>Development Approach: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Parsing and lexical analysis for custom instruction set support.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Intermediate representation (IR) optimizations for efficient code transformation.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Machine-dependent optimizations for improved execution.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Implementation of Just-In-Time (JIT) compilation strategies.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  <a:tabLst>
                <a:tab pos="0" algn="l"/>
              </a:tabLst>
            </a:pPr>
            <a:r>
              <a:rPr lang="en-US" sz="1600" b="0" u="none" strike="noStrike" dirty="0">
                <a:solidFill>
                  <a:srgbClr val="000000"/>
                </a:solidFill>
                <a:uFillTx/>
                <a:latin typeface="Times New Roman"/>
              </a:rPr>
              <a:t>Performance benchmarking against standard compilers. </a:t>
            </a:r>
            <a:endParaRPr lang="en-IN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9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Picture 80"/>
          <p:cNvPicPr/>
          <p:nvPr/>
        </p:nvPicPr>
        <p:blipFill>
          <a:blip r:embed="rId4"/>
          <a:stretch/>
        </p:blipFill>
        <p:spPr>
          <a:xfrm>
            <a:off x="7682760" y="2160000"/>
            <a:ext cx="3656880" cy="37267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30024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System</a:t>
            </a:r>
            <a:r>
              <a:rPr lang="en-IN" sz="4400" b="0" u="none" strike="noStrike" spc="-145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Design</a:t>
            </a:r>
            <a:r>
              <a:rPr lang="en-IN" sz="4400" b="0" u="none" strike="noStrike" spc="-119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/</a:t>
            </a:r>
            <a:r>
              <a:rPr lang="en-IN" sz="4400" b="0" u="none" strike="noStrike" spc="-119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Architecture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AutoShape 2"/>
          <p:cNvSpPr/>
          <p:nvPr/>
        </p:nvSpPr>
        <p:spPr>
          <a:xfrm>
            <a:off x="5943600" y="1828800"/>
            <a:ext cx="3503880" cy="1751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Box 26"/>
          <p:cNvSpPr/>
          <p:nvPr/>
        </p:nvSpPr>
        <p:spPr>
          <a:xfrm>
            <a:off x="8262360" y="5464080"/>
            <a:ext cx="190368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7" name="Picture 86"/>
          <p:cNvPicPr/>
          <p:nvPr/>
        </p:nvPicPr>
        <p:blipFill>
          <a:blip r:embed="rId4"/>
          <a:stretch/>
        </p:blipFill>
        <p:spPr>
          <a:xfrm>
            <a:off x="2036237" y="1440000"/>
            <a:ext cx="7977600" cy="5202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75140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Implementation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Picture 90"/>
          <p:cNvPicPr/>
          <p:nvPr/>
        </p:nvPicPr>
        <p:blipFill>
          <a:blip r:embed="rId4"/>
          <a:stretch/>
        </p:blipFill>
        <p:spPr>
          <a:xfrm>
            <a:off x="3091320" y="1440000"/>
            <a:ext cx="6088320" cy="5219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126108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Results</a:t>
            </a:r>
            <a:r>
              <a:rPr lang="en-IN" sz="4400" b="0" u="none" strike="noStrike" spc="-99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&amp;</a:t>
            </a:r>
            <a:r>
              <a:rPr lang="en-IN" sz="4400" b="0" u="none" strike="noStrike" spc="-113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Discussion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3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TextBox 8"/>
          <p:cNvSpPr/>
          <p:nvPr/>
        </p:nvSpPr>
        <p:spPr>
          <a:xfrm>
            <a:off x="7020000" y="1800000"/>
            <a:ext cx="4951440" cy="391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Times New Roman"/>
                <a:ea typeface="Aptos"/>
              </a:rPr>
              <a:t>Validates compiler optimizations with real-world application benchmarks.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Times New Roman"/>
                <a:ea typeface="Aptos"/>
              </a:rPr>
              <a:t>Demonstrates improvement in execution speed and efficiency.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Times New Roman"/>
                <a:ea typeface="Aptos"/>
              </a:rPr>
              <a:t>Reduces instruction count and enhances overall code density.</a:t>
            </a: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lang="en-US" sz="1600" b="0" u="none" strike="noStrike">
                <a:solidFill>
                  <a:srgbClr val="000000"/>
                </a:solidFill>
                <a:uFillTx/>
                <a:latin typeface="Times New Roman"/>
                <a:ea typeface="Aptos"/>
              </a:rPr>
              <a:t>EXPRESSION USED:3 + 5 * 2 - 4</a:t>
            </a:r>
            <a:endParaRPr lang="en-IN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IN" sz="1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4"/>
          <a:stretch/>
        </p:blipFill>
        <p:spPr>
          <a:xfrm>
            <a:off x="501120" y="1570320"/>
            <a:ext cx="6222600" cy="43203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18200" y="461880"/>
            <a:ext cx="7154640" cy="69552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783720" indent="0">
              <a:lnSpc>
                <a:spcPct val="100000"/>
              </a:lnSpc>
              <a:spcBef>
                <a:spcPts val="105"/>
              </a:spcBef>
              <a:buNone/>
              <a:tabLst>
                <a:tab pos="0" algn="l"/>
              </a:tabLst>
            </a:pP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Challenges</a:t>
            </a:r>
            <a:r>
              <a:rPr lang="en-IN" sz="4400" b="0" u="none" strike="noStrike" spc="-96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>
                <a:solidFill>
                  <a:schemeClr val="dk1"/>
                </a:solidFill>
                <a:uFillTx/>
                <a:latin typeface="Calibri"/>
              </a:rPr>
              <a:t>&amp;</a:t>
            </a:r>
            <a:r>
              <a:rPr lang="en-IN" sz="4400" b="0" u="none" strike="noStrike" spc="-96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IN" sz="4400" b="0" u="none" strike="noStrike" spc="-11">
                <a:solidFill>
                  <a:schemeClr val="dk1"/>
                </a:solidFill>
                <a:uFillTx/>
                <a:latin typeface="Calibri"/>
              </a:rPr>
              <a:t>Limitations</a:t>
            </a:r>
            <a:endParaRPr lang="en-IN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object 3"/>
          <p:cNvSpPr/>
          <p:nvPr/>
        </p:nvSpPr>
        <p:spPr>
          <a:xfrm>
            <a:off x="755535" y="1564796"/>
            <a:ext cx="9063720" cy="48839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0520" rIns="0" bIns="0" anchor="t">
            <a:spAutoFit/>
          </a:bodyPr>
          <a:lstStyle/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rgbClr val="000000"/>
                </a:solidFill>
                <a:uFillTx/>
                <a:latin typeface="Times New Roman"/>
              </a:rPr>
              <a:t>Issues Faced: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1" u="none" strike="noStrike" dirty="0">
                <a:solidFill>
                  <a:srgbClr val="000000"/>
                </a:solidFill>
                <a:uFillTx/>
                <a:latin typeface="Times New Roman"/>
              </a:rPr>
              <a:t>Challenges: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0" u="none" strike="noStrike" dirty="0">
                <a:solidFill>
                  <a:srgbClr val="000000"/>
                </a:solidFill>
                <a:uFillTx/>
                <a:latin typeface="Times New Roman"/>
              </a:rPr>
              <a:t>Maintaining compatibility with existing development environments.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0" u="none" strike="noStrike" dirty="0">
                <a:solidFill>
                  <a:srgbClr val="000000"/>
                </a:solidFill>
                <a:uFillTx/>
                <a:latin typeface="Times New Roman"/>
              </a:rPr>
              <a:t>Handling diverse custom instruction sets efficiently.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0" u="none" strike="noStrike" dirty="0">
                <a:solidFill>
                  <a:srgbClr val="000000"/>
                </a:solidFill>
                <a:uFillTx/>
                <a:latin typeface="Times New Roman"/>
              </a:rPr>
              <a:t>Balancing optimization efficiency with compilation time.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1" u="none" strike="noStrike" dirty="0">
                <a:solidFill>
                  <a:srgbClr val="000000"/>
                </a:solidFill>
                <a:uFillTx/>
                <a:latin typeface="Times New Roman"/>
              </a:rPr>
              <a:t>Constraints: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0" u="none" strike="noStrike" dirty="0">
                <a:solidFill>
                  <a:srgbClr val="000000"/>
                </a:solidFill>
                <a:uFillTx/>
                <a:latin typeface="Times New Roman"/>
              </a:rPr>
              <a:t>Resource limitations in testing multiple optimization techniques.</a:t>
            </a:r>
            <a:endParaRPr lang="en-IN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500" b="0" u="none" strike="noStrike" dirty="0">
                <a:solidFill>
                  <a:srgbClr val="000000"/>
                </a:solidFill>
                <a:uFillTx/>
                <a:latin typeface="Times New Roman"/>
              </a:rPr>
              <a:t>Scalability challenges for future modifications of the architecture</a:t>
            </a:r>
            <a:r>
              <a:rPr lang="en-IN" sz="1200" dirty="0">
                <a:solidFill>
                  <a:srgbClr val="000000"/>
                </a:solidFill>
                <a:latin typeface="Arial"/>
              </a:rPr>
              <a:t>.</a:t>
            </a:r>
            <a:endParaRPr lang="en-I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9" name="object 4"/>
          <p:cNvPicPr/>
          <p:nvPr/>
        </p:nvPicPr>
        <p:blipFill>
          <a:blip r:embed="rId2"/>
          <a:stretch/>
        </p:blipFill>
        <p:spPr>
          <a:xfrm>
            <a:off x="357480" y="191520"/>
            <a:ext cx="110232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object 5"/>
          <p:cNvPicPr/>
          <p:nvPr/>
        </p:nvPicPr>
        <p:blipFill>
          <a:blip r:embed="rId3"/>
          <a:stretch/>
        </p:blipFill>
        <p:spPr>
          <a:xfrm>
            <a:off x="10514160" y="191520"/>
            <a:ext cx="1518480" cy="134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Picture 100"/>
          <p:cNvPicPr/>
          <p:nvPr/>
        </p:nvPicPr>
        <p:blipFill>
          <a:blip r:embed="rId4"/>
          <a:stretch/>
        </p:blipFill>
        <p:spPr>
          <a:xfrm>
            <a:off x="7380000" y="1620000"/>
            <a:ext cx="3922560" cy="3960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804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DEVELOPMENT OF AN OPTIMIZING COMPILER FOR A CUSTOM  ARCHITECTURE</vt:lpstr>
      <vt:lpstr>Introduction</vt:lpstr>
      <vt:lpstr>Objectives</vt:lpstr>
      <vt:lpstr>Literature Review / Background</vt:lpstr>
      <vt:lpstr>Methodology</vt:lpstr>
      <vt:lpstr>System Design / Architecture</vt:lpstr>
      <vt:lpstr>Implementation</vt:lpstr>
      <vt:lpstr>Results &amp; Discussion</vt:lpstr>
      <vt:lpstr>Challenges &amp; Limitations</vt:lpstr>
      <vt:lpstr>Future Scope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subject/>
  <dc:creator>sankar</dc:creator>
  <dc:description/>
  <cp:lastModifiedBy>Lakshmi reddy Y</cp:lastModifiedBy>
  <cp:revision>43</cp:revision>
  <dcterms:created xsi:type="dcterms:W3CDTF">2025-02-25T03:46:00Z</dcterms:created>
  <dcterms:modified xsi:type="dcterms:W3CDTF">2025-07-07T11:13:31Z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2025-02-24T16:30:00Z</vt:filetime>
  </property>
  <property fmtid="{D5CDD505-2E9C-101B-9397-08002B2CF9AE}" pid="3" name="Creator">
    <vt:lpwstr>Microsoft® PowerPoint® 2019</vt:lpwstr>
  </property>
  <property fmtid="{D5CDD505-2E9C-101B-9397-08002B2CF9AE}" pid="4" name="ICV">
    <vt:lpwstr>D155478E706B4F46AA8A05F52806202A_12</vt:lpwstr>
  </property>
  <property fmtid="{D5CDD505-2E9C-101B-9397-08002B2CF9AE}" pid="5" name="KSOProductBuildVer">
    <vt:lpwstr>1033-12.2.0.20323</vt:lpwstr>
  </property>
  <property fmtid="{D5CDD505-2E9C-101B-9397-08002B2CF9AE}" pid="6" name="LastSaved">
    <vt:filetime>2025-02-25T16:30:00Z</vt:filetime>
  </property>
  <property fmtid="{D5CDD505-2E9C-101B-9397-08002B2CF9AE}" pid="7" name="PresentationFormat">
    <vt:lpwstr>Widescreen</vt:lpwstr>
  </property>
  <property fmtid="{D5CDD505-2E9C-101B-9397-08002B2CF9AE}" pid="8" name="Producer">
    <vt:lpwstr>Microsoft® PowerPoint® 2019</vt:lpwstr>
  </property>
  <property fmtid="{D5CDD505-2E9C-101B-9397-08002B2CF9AE}" pid="9" name="Slides">
    <vt:i4>13</vt:i4>
  </property>
</Properties>
</file>