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19" r:id="rId35"/>
    <p:sldId id="320" r:id="rId36"/>
    <p:sldId id="288" r:id="rId37"/>
    <p:sldId id="289" r:id="rId38"/>
    <p:sldId id="290" r:id="rId39"/>
    <p:sldId id="321" r:id="rId40"/>
    <p:sldId id="291" r:id="rId41"/>
    <p:sldId id="292" r:id="rId42"/>
    <p:sldId id="293" r:id="rId43"/>
    <p:sldId id="322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8" r:id="rId57"/>
    <p:sldId id="306" r:id="rId58"/>
    <p:sldId id="307" r:id="rId59"/>
    <p:sldId id="310" r:id="rId60"/>
    <p:sldId id="309" r:id="rId61"/>
    <p:sldId id="311" r:id="rId62"/>
    <p:sldId id="312" r:id="rId63"/>
    <p:sldId id="313" r:id="rId64"/>
    <p:sldId id="314" r:id="rId65"/>
    <p:sldId id="315" r:id="rId66"/>
    <p:sldId id="316" r:id="rId67"/>
    <p:sldId id="325" r:id="rId68"/>
    <p:sldId id="317" r:id="rId69"/>
    <p:sldId id="323" r:id="rId70"/>
    <p:sldId id="324" r:id="rId71"/>
    <p:sldId id="318" r:id="rId7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82" autoAdjust="0"/>
  </p:normalViewPr>
  <p:slideViewPr>
    <p:cSldViewPr>
      <p:cViewPr varScale="1">
        <p:scale>
          <a:sx n="92" d="100"/>
          <a:sy n="92" d="100"/>
        </p:scale>
        <p:origin x="11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4747A-7BD6-4F15-A241-8CC53F91BDEC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256BD-CAC6-435B-9A4F-8F15C6E67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1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685817" indent="-263776" defTabSz="882184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055103" indent="-211021" defTabSz="882184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477145" indent="-211021" defTabSz="882184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1899186" indent="-211021" defTabSz="882184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E4D2E76-8BCF-4BA5-8A68-7EE342635956}" type="slidenum">
              <a:rPr lang="en-US" altLang="zh-CN" sz="1200">
                <a:solidFill>
                  <a:prstClr val="black"/>
                </a:solidFill>
              </a:rPr>
              <a:pPr eaLnBrk="1" hangingPunct="1"/>
              <a:t>1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</a:t>
            </a:r>
            <a:r>
              <a:rPr lang="en-US" altLang="zh-CN" dirty="0"/>
              <a:t>offset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148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　</a:t>
            </a:r>
            <a:r>
              <a:rPr lang="en-US" altLang="zh-CN" dirty="0"/>
              <a:t>3. </a:t>
            </a:r>
            <a:r>
              <a:rPr lang="zh-CN" altLang="en-US" dirty="0"/>
              <a:t>常量池：存放字符串常量和基本类型常量（</a:t>
            </a:r>
            <a:r>
              <a:rPr lang="en-US" altLang="zh-CN" dirty="0"/>
              <a:t>public static final</a:t>
            </a:r>
            <a:r>
              <a:rPr lang="zh-CN" altLang="en-US" dirty="0"/>
              <a:t>）。</a:t>
            </a: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str1="droid";</a:t>
            </a:r>
            <a:endParaRPr lang="en-US" altLang="zh-CN" dirty="0"/>
          </a:p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检测这个字面量，这里我们认为没有内容为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的对象存在。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通过字符串常量池查找不到内容为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的字符串对象存在，那么会创建这个字符串对象，然后将刚创建的对象的引用放入到字符串常量池中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并且将引用返回给变量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如果接下来有这样一段代码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 str2="droid";  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还是要检测这个字面量，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通过查找字符串常量池，发现内容为”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droid”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字符串对象存在，于是将已经存在的字符串对象的引用返回给变量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。注意这里不会重新创建新的字符串对象。</a:t>
            </a:r>
          </a:p>
          <a:p>
            <a:endParaRPr lang="en-US" altLang="zh-CN" dirty="0"/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验证是否为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是否指向同一对象，我们可以通过这段代码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(str1==str2);  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521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　</a:t>
            </a:r>
            <a:r>
              <a:rPr lang="en-US" altLang="zh-CN" dirty="0"/>
              <a:t>3. </a:t>
            </a:r>
            <a:r>
              <a:rPr lang="zh-CN" altLang="en-US" dirty="0"/>
              <a:t>常量池：存放字符串常量和基本类型常量（</a:t>
            </a:r>
            <a:r>
              <a:rPr lang="en-US" altLang="zh-CN" dirty="0"/>
              <a:t>public static final</a:t>
            </a:r>
            <a:r>
              <a:rPr lang="zh-CN" altLang="en-US" dirty="0"/>
              <a:t>）。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73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</a:t>
            </a:r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0</a:t>
            </a:r>
          </a:p>
          <a:p>
            <a:r>
              <a:rPr lang="en-US" altLang="zh-CN" dirty="0"/>
              <a:t>Exception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806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1" dirty="0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kumimoji="1" lang="en-US" altLang="zh-CN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dirty="0">
                <a:solidFill>
                  <a:srgbClr val="2A00FF"/>
                </a:solidFill>
                <a:latin typeface="Consolas" pitchFamily="49" charset="0"/>
              </a:rPr>
              <a:t>"a1.equals(a3)</a:t>
            </a:r>
            <a:r>
              <a:rPr kumimoji="1" lang="zh-CN" altLang="en-US" dirty="0">
                <a:solidFill>
                  <a:srgbClr val="2A00FF"/>
                </a:solidFill>
                <a:latin typeface="Consolas" pitchFamily="49" charset="0"/>
              </a:rPr>
              <a:t>是</a:t>
            </a:r>
            <a:r>
              <a:rPr kumimoji="1" lang="en-US" altLang="zh-CN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zh-CN" altLang="en-US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Consolas" pitchFamily="49" charset="0"/>
              </a:rPr>
              <a:t>+ (a1.equals(a3)));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22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1" dirty="0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kumimoji="1" lang="en-US" altLang="zh-CN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dirty="0">
                <a:solidFill>
                  <a:srgbClr val="2A00FF"/>
                </a:solidFill>
                <a:latin typeface="Consolas" pitchFamily="49" charset="0"/>
              </a:rPr>
              <a:t>"a1.equals(a3)</a:t>
            </a:r>
            <a:r>
              <a:rPr kumimoji="1" lang="zh-CN" altLang="en-US" dirty="0">
                <a:solidFill>
                  <a:srgbClr val="2A00FF"/>
                </a:solidFill>
                <a:latin typeface="Consolas" pitchFamily="49" charset="0"/>
              </a:rPr>
              <a:t>是</a:t>
            </a:r>
            <a:r>
              <a:rPr kumimoji="1" lang="en-US" altLang="zh-CN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zh-CN" altLang="en-US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Consolas" pitchFamily="49" charset="0"/>
              </a:rPr>
              <a:t>+ (a1.equals(a3)));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74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Concatenate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都可以将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个字符串拼接到一块，这一点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这功能相同。 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还可以将 字符串与非字符串（比如数字），拼接在一起，成为字符串。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书本上的解释？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55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https://stackoverflow.com/questions/693597/is-there-a-difference-between-string-concat-and-the-operator-in-java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99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输出的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减去</a:t>
            </a:r>
            <a:r>
              <a:rPr lang="en-US" altLang="zh-CN" dirty="0"/>
              <a:t>1</a:t>
            </a:r>
            <a:r>
              <a:rPr lang="zh-CN" altLang="en-US"/>
              <a:t>；共两个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18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84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个字节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47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1200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kumimoji="1" lang="en-US" altLang="zh-CN" sz="1200" b="1" dirty="0">
                <a:solidFill>
                  <a:srgbClr val="000000"/>
                </a:solidFill>
                <a:latin typeface="Consolas" pitchFamily="49" charset="0"/>
              </a:rPr>
              <a:t>(s1.indexOf(s2));</a:t>
            </a:r>
            <a:r>
              <a:rPr kumimoji="1" lang="en-US" altLang="zh-CN" sz="12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1200" b="1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1200" b="1" dirty="0">
                <a:solidFill>
                  <a:srgbClr val="3F7F5F"/>
                </a:solidFill>
                <a:latin typeface="Consolas" pitchFamily="49" charset="0"/>
              </a:rPr>
              <a:t>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1200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kumimoji="1" lang="en-US" altLang="zh-CN" sz="1200" b="1" dirty="0">
                <a:solidFill>
                  <a:srgbClr val="000000"/>
                </a:solidFill>
                <a:latin typeface="Consolas" pitchFamily="49" charset="0"/>
              </a:rPr>
              <a:t>(s1.indexOf(s2, 3));</a:t>
            </a:r>
            <a:r>
              <a:rPr kumimoji="1" lang="en-US" altLang="zh-CN" sz="12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1200" b="1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endParaRPr kumimoji="1" lang="en-US" altLang="zh-CN" sz="1200" b="1" dirty="0">
              <a:solidFill>
                <a:srgbClr val="3F7F5F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3F7F5F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重载 </a:t>
            </a:r>
            <a:r>
              <a:rPr lang="en-US" altLang="zh-CN" dirty="0"/>
              <a:t>index</a:t>
            </a:r>
            <a:r>
              <a:rPr lang="zh-CN" altLang="en-US" dirty="0"/>
              <a:t>（</a:t>
            </a:r>
            <a:r>
              <a:rPr lang="en-US" altLang="zh-CN" dirty="0"/>
              <a:t>s2,</a:t>
            </a:r>
            <a:r>
              <a:rPr lang="en-US" altLang="zh-CN" b="1" baseline="0" dirty="0"/>
              <a:t> 0)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427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1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 </a:t>
            </a:r>
            <a:r>
              <a:rPr kumimoji="1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ch</a:t>
            </a:r>
            <a:r>
              <a:rPr kumimoji="1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为什么</a:t>
            </a:r>
            <a:endParaRPr kumimoji="1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kumimoji="1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1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Char 16bit</a:t>
            </a:r>
            <a:r>
              <a:rPr kumimoji="1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不够支撑，用两个</a:t>
            </a:r>
            <a:r>
              <a:rPr kumimoji="1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char</a:t>
            </a:r>
            <a:r>
              <a:rPr kumimoji="1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表示两个</a:t>
            </a:r>
            <a:r>
              <a:rPr kumimoji="1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code unit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476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string</a:t>
            </a:r>
            <a:r>
              <a:rPr lang="zh-CN" altLang="en-US" dirty="0"/>
              <a:t>不可变，所以</a:t>
            </a:r>
            <a:r>
              <a:rPr lang="en-US" altLang="zh-CN" dirty="0" err="1"/>
              <a:t>stringbuffer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97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　</a:t>
            </a:r>
            <a:r>
              <a:rPr lang="en-US" altLang="zh-CN" dirty="0"/>
              <a:t>3. </a:t>
            </a:r>
            <a:r>
              <a:rPr lang="zh-CN" altLang="en-US" dirty="0"/>
              <a:t>常量池：存放字符串常量和基本类型常量（</a:t>
            </a:r>
            <a:r>
              <a:rPr lang="en-US" altLang="zh-CN" dirty="0"/>
              <a:t>public static final</a:t>
            </a:r>
            <a:r>
              <a:rPr lang="zh-CN" altLang="en-US" dirty="0"/>
              <a:t>）。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367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New string </a:t>
            </a:r>
            <a:r>
              <a:rPr lang="zh-CN" altLang="en-US" dirty="0"/>
              <a:t>的对象在堆里面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12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123456789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1.168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3.141592653589793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cn.edu.zjut.java.ch05.StringTest@2a139a55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634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精度丢失。</a:t>
            </a:r>
            <a:endParaRPr lang="en-US" altLang="zh-CN" dirty="0"/>
          </a:p>
          <a:p>
            <a:r>
              <a:rPr lang="en-US" altLang="zh-CN" dirty="0" err="1"/>
              <a:t>BigDecimal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08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发音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enumeration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的缩写，或者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en^m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枚举类型（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Enumerated 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很早就出现在编程语言中，它被用来将一组类似的值包含到一种类型当中。而这种枚举类型的名称则会被定义成独一无二的类型描述符，在这一点上和常量的定义相似。不过相比较常量类型，枚举类型可以为申明的变量提供更大的取值范围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should always use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a variable (especially a method parameter) can only take one out of a small set of possible values. </a:t>
            </a:r>
          </a:p>
          <a:p>
            <a:pPr fontAlgn="base"/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helps you to not make a mistake, to enter something out of the domain, while entering data and also improves the program readability.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zh-CN" dirty="0"/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84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枚举类型（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Enumerated 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很早就出现在编程语言中，它被用来将一组类似的值包含到一种类型当中。而这种枚举类型的名称则会被定义成独一无二的类型描述符，在这一点上和常量的定义相似。不过相比较常量类型，枚举类型可以为申明的变量提供更大的取值范围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should always use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a variable (especially a method parameter) can only take one out of a small set of possible values. </a:t>
            </a:r>
          </a:p>
          <a:p>
            <a:pPr fontAlgn="base"/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helps you to not make a mistake, to enter something out of the domain, while entering data and also improves the program readability.</a:t>
            </a:r>
          </a:p>
          <a:p>
            <a:br>
              <a:rPr lang="en-US" altLang="zh-CN" dirty="0"/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900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直接复制本页的代码，可能会有点问题</a:t>
            </a:r>
            <a:r>
              <a:rPr lang="en-US" altLang="zh-CN" dirty="0"/>
              <a:t>,</a:t>
            </a:r>
            <a:r>
              <a:rPr lang="zh-CN" altLang="en-US" dirty="0"/>
              <a:t>会引入</a:t>
            </a:r>
            <a:r>
              <a:rPr lang="en-US" altLang="zh-CN" dirty="0"/>
              <a:t>PPT</a:t>
            </a:r>
            <a:r>
              <a:rPr lang="zh-CN" altLang="en-US" dirty="0"/>
              <a:t>中的一些奇怪的字符，请自己手动敲一遍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35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Char</a:t>
            </a:r>
            <a:r>
              <a:rPr lang="zh-CN" altLang="en-US" dirty="0"/>
              <a:t>几位还记得吗？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501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枚举</a:t>
            </a:r>
            <a:r>
              <a:rPr lang="zh-CN" altLang="en-US"/>
              <a:t>就是你定义了</a:t>
            </a:r>
            <a:r>
              <a:rPr lang="zh-CN" altLang="en-US" dirty="0"/>
              <a:t>多少个就有</a:t>
            </a:r>
            <a:r>
              <a:rPr lang="zh-CN" altLang="en-US"/>
              <a:t>多少个。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实例化枚举对象，你在枚举类中定义了多少个就会实例化多少个，</a:t>
            </a:r>
            <a:r>
              <a:rPr lang="en-US" altLang="zh-CN" dirty="0"/>
              <a:t>JVM</a:t>
            </a:r>
            <a:r>
              <a:rPr lang="zh-CN" altLang="en-US" dirty="0"/>
              <a:t>为了保证每一个枚举类元素的唯一实例，是不会允许外部进行</a:t>
            </a:r>
            <a:r>
              <a:rPr lang="en-US" altLang="zh-CN" dirty="0"/>
              <a:t>new</a:t>
            </a:r>
            <a:r>
              <a:rPr lang="zh-CN" altLang="en-US" dirty="0"/>
              <a:t>的，所以会把构造函数设计成</a:t>
            </a:r>
            <a:r>
              <a:rPr lang="en-US" altLang="zh-CN" dirty="0"/>
              <a:t>private</a:t>
            </a:r>
            <a:r>
              <a:rPr lang="zh-CN" altLang="en-US" dirty="0"/>
              <a:t>，防止用户生成实例，破坏唯一性。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Char </a:t>
            </a:r>
            <a:r>
              <a:rPr lang="zh-CN" altLang="en-US" dirty="0"/>
              <a:t>两个字节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24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而</a:t>
            </a:r>
            <a:r>
              <a:rPr lang="en-US" altLang="zh-CN" dirty="0"/>
              <a:t>C++</a:t>
            </a:r>
            <a:r>
              <a:rPr lang="zh-CN" altLang="en-US" dirty="0"/>
              <a:t>不行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59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cArray.getClass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getTypeName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char[][]:2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17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C, the name of an array is essentially a pointer, a reference to a memory location, and so the expression array[n] refers to a memory location n-elements away from the starting element. This means that the index is used as an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first element of the array is exactly contained in the memory location that array refers (0 elements away), so it should be denoted as array[0].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03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2.0f </a:t>
            </a:r>
            <a:r>
              <a:rPr lang="zh-CN" altLang="en-US" dirty="0"/>
              <a:t>浮点输出，</a:t>
            </a:r>
            <a:r>
              <a:rPr lang="en-US" altLang="zh-CN" dirty="0"/>
              <a:t>2</a:t>
            </a:r>
            <a:r>
              <a:rPr lang="zh-CN" altLang="en-US" dirty="0"/>
              <a:t>位，保留</a:t>
            </a:r>
            <a:r>
              <a:rPr lang="en-US" altLang="zh-CN" dirty="0"/>
              <a:t>0</a:t>
            </a:r>
            <a:r>
              <a:rPr lang="zh-CN" altLang="en-US" dirty="0"/>
              <a:t>位小数。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701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r>
              <a:rPr lang="en-US" altLang="zh-CN" dirty="0"/>
              <a:t>offset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56BD-CAC6-435B-9A4F-8F15C6E67E6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35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7494-9187-4254-931A-89E2B72E6601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9AC-8FDF-4171-AF07-CDB14F9CB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7494-9187-4254-931A-89E2B72E6601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9AC-8FDF-4171-AF07-CDB14F9CB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7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7494-9187-4254-931A-89E2B72E6601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9AC-8FDF-4171-AF07-CDB14F9CB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767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70191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36969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0878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24347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466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42758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159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37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7494-9187-4254-931A-89E2B72E6601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9AC-8FDF-4171-AF07-CDB14F9CB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93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0048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542665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22238"/>
            <a:ext cx="1965325" cy="5516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745163" cy="5516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693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088" y="122238"/>
            <a:ext cx="7772400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3816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7494-9187-4254-931A-89E2B72E6601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9AC-8FDF-4171-AF07-CDB14F9CB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15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7494-9187-4254-931A-89E2B72E6601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9AC-8FDF-4171-AF07-CDB14F9CB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86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7494-9187-4254-931A-89E2B72E6601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9AC-8FDF-4171-AF07-CDB14F9CB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4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7494-9187-4254-931A-89E2B72E6601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9AC-8FDF-4171-AF07-CDB14F9CB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7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7494-9187-4254-931A-89E2B72E6601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9AC-8FDF-4171-AF07-CDB14F9CB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7494-9187-4254-931A-89E2B72E6601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9AC-8FDF-4171-AF07-CDB14F9CB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5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7494-9187-4254-931A-89E2B72E6601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9AC-8FDF-4171-AF07-CDB14F9CB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7494-9187-4254-931A-89E2B72E6601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769AC-8FDF-4171-AF07-CDB14F9CB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1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088" y="12223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FBA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3306763" y="6553200"/>
            <a:ext cx="184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253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8C2532"/>
                </a:solidFill>
                <a:latin typeface="Zurich UBlkEx BT" pitchFamily="34" charset="0"/>
              </a:rPr>
              <a:t>Java</a:t>
            </a:r>
            <a:r>
              <a:rPr kumimoji="1" lang="zh-CN" altLang="en-US" sz="1200" b="1">
                <a:solidFill>
                  <a:srgbClr val="8C2532"/>
                </a:solidFill>
                <a:latin typeface="Zurich UBlkEx BT" pitchFamily="34" charset="0"/>
              </a:rPr>
              <a:t>程序设计</a:t>
            </a:r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0" y="6705600"/>
            <a:ext cx="3589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4846638" y="6705600"/>
            <a:ext cx="3711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032" name="AutoShape 11" descr="浅色横线"/>
          <p:cNvSpPr>
            <a:spLocks noChangeArrowheads="1"/>
          </p:cNvSpPr>
          <p:nvPr/>
        </p:nvSpPr>
        <p:spPr bwMode="auto">
          <a:xfrm rot="5400000">
            <a:off x="143669" y="-16669"/>
            <a:ext cx="617538" cy="739775"/>
          </a:xfrm>
          <a:prstGeom prst="rtTriangle">
            <a:avLst/>
          </a:prstGeom>
          <a:pattFill prst="ltHorz">
            <a:fgClr>
              <a:schemeClr val="bg1"/>
            </a:fgClr>
            <a:bgClr>
              <a:srgbClr val="8C2532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033" name="Rectangle 12" descr="浅色横线"/>
          <p:cNvSpPr>
            <a:spLocks noChangeArrowheads="1"/>
          </p:cNvSpPr>
          <p:nvPr/>
        </p:nvSpPr>
        <p:spPr bwMode="auto">
          <a:xfrm>
            <a:off x="7531100" y="652463"/>
            <a:ext cx="1612900" cy="50800"/>
          </a:xfrm>
          <a:prstGeom prst="rect">
            <a:avLst/>
          </a:prstGeom>
          <a:pattFill prst="ltHorz">
            <a:fgClr>
              <a:schemeClr val="bg1"/>
            </a:fgClr>
            <a:bgClr>
              <a:srgbClr val="4C141B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034" name="Rectangle 13" descr="浅色横线"/>
          <p:cNvSpPr>
            <a:spLocks noChangeArrowheads="1"/>
          </p:cNvSpPr>
          <p:nvPr/>
        </p:nvSpPr>
        <p:spPr bwMode="auto">
          <a:xfrm>
            <a:off x="76200" y="652463"/>
            <a:ext cx="5253038" cy="42862"/>
          </a:xfrm>
          <a:prstGeom prst="rect">
            <a:avLst/>
          </a:prstGeom>
          <a:pattFill prst="ltHorz">
            <a:fgClr>
              <a:schemeClr val="bg1"/>
            </a:fgClr>
            <a:bgClr>
              <a:srgbClr val="8C2532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035" name="Text Box 14"/>
          <p:cNvSpPr txBox="1">
            <a:spLocks noChangeArrowheads="1"/>
          </p:cNvSpPr>
          <p:nvPr/>
        </p:nvSpPr>
        <p:spPr bwMode="auto">
          <a:xfrm>
            <a:off x="4643438" y="500063"/>
            <a:ext cx="3662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1">
                <a:solidFill>
                  <a:srgbClr val="993366"/>
                </a:solidFill>
                <a:latin typeface="AvantGarde Bk BT" pitchFamily="34" charset="0"/>
                <a:ea typeface="黑体" pitchFamily="49" charset="-122"/>
              </a:rPr>
              <a:t>Java Programming</a:t>
            </a:r>
            <a:endParaRPr lang="en-US" altLang="zh-CN" sz="2800">
              <a:solidFill>
                <a:srgbClr val="993366"/>
              </a:solidFill>
            </a:endParaRPr>
          </a:p>
        </p:txBody>
      </p:sp>
      <p:sp>
        <p:nvSpPr>
          <p:cNvPr id="1036" name="Rectangle 16"/>
          <p:cNvSpPr>
            <a:spLocks noChangeArrowheads="1"/>
          </p:cNvSpPr>
          <p:nvPr/>
        </p:nvSpPr>
        <p:spPr bwMode="auto">
          <a:xfrm>
            <a:off x="7086600" y="6553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20688AB-2153-45CA-851B-03EBC38FB559}" type="slidenum">
              <a:rPr kumimoji="1" lang="en-US" altLang="zh-CN" sz="14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3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sz="2000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693597/is-there-a-difference-between-string-concat-and-the-operator-in-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G:\&#25991;&#26723;\Sch\&#25945;&#23398;&#30456;&#20851;\2011-2012(1)\JDK_API_1_6_zh_CN.CHM::/java/lang/String.html" TargetMode="External"/><Relationship Id="rId2" Type="http://schemas.openxmlformats.org/officeDocument/2006/relationships/hyperlink" Target="mk:@MSITStore:G:\&#25991;&#26723;\Sch\&#25945;&#23398;&#30456;&#20851;\2011-2012(1)\JDK_API_1_6_zh_CN.CHM::/java/lang/StringBuffer.html" TargetMode="External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Image" r:id="rId4" imgW="11614543" imgH="2630427" progId="Photoshop.Image.5">
                  <p:embed/>
                </p:oleObj>
              </mc:Choice>
              <mc:Fallback>
                <p:oleObj name="Image" r:id="rId4" imgW="11614543" imgH="2630427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8C25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052" name="Text Box 18"/>
          <p:cNvSpPr txBox="1">
            <a:spLocks noChangeArrowheads="1"/>
          </p:cNvSpPr>
          <p:nvPr/>
        </p:nvSpPr>
        <p:spPr bwMode="auto">
          <a:xfrm>
            <a:off x="839788" y="1209675"/>
            <a:ext cx="76517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800" dirty="0">
                <a:solidFill>
                  <a:srgbClr val="000000"/>
                </a:solidFill>
                <a:ea typeface="楷体_GB2312" pitchFamily="49" charset="-122"/>
              </a:rPr>
              <a:t>第五章 数组、字符串和枚举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3F8874B6-C578-457C-8001-2E03AC76E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2774950"/>
            <a:ext cx="843280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Symbol" panose="05050102010706020507" pitchFamily="18" charset="2"/>
              <a:buChar char="-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br>
              <a:rPr kumimoji="0" lang="en-US" altLang="zh-CN" sz="1800" dirty="0">
                <a:latin typeface="Arial" panose="020B0604020202020204" pitchFamily="34" charset="0"/>
              </a:rPr>
            </a:br>
            <a:r>
              <a:rPr kumimoji="0" lang="en-US" altLang="zh-CN" sz="1800" dirty="0">
                <a:latin typeface="Arial" panose="020B0604020202020204" pitchFamily="34" charset="0"/>
              </a:rPr>
              <a:t>13757125851(685851) </a:t>
            </a:r>
            <a:r>
              <a:rPr kumimoji="0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kumimoji="0" lang="en-US" altLang="zh-CN" sz="1800" dirty="0">
                <a:latin typeface="Arial" panose="020B0604020202020204" pitchFamily="34" charset="0"/>
              </a:rPr>
              <a:t>C516</a:t>
            </a:r>
            <a:endParaRPr kumimoji="0"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r" eaLnBrk="1" hangingPunct="1">
              <a:spcBef>
                <a:spcPct val="50000"/>
              </a:spcBef>
            </a:pPr>
            <a:r>
              <a:rPr kumimoji="0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kumimoji="0" lang="en-US" altLang="zh-CN" sz="1800" dirty="0">
                <a:latin typeface="Arial" panose="020B0604020202020204" pitchFamily="34" charset="0"/>
              </a:rPr>
              <a:t>: http://godoorsun.org</a:t>
            </a:r>
          </a:p>
          <a:p>
            <a:pPr algn="r" eaLnBrk="1" hangingPunct="1">
              <a:spcBef>
                <a:spcPct val="50000"/>
              </a:spcBef>
            </a:pPr>
            <a:r>
              <a:rPr kumimoji="0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r>
              <a:rPr kumimoji="0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0" lang="en-US" altLang="zh-CN" sz="1800" dirty="0">
                <a:latin typeface="Arial" panose="020B0604020202020204" pitchFamily="34" charset="0"/>
              </a:rPr>
              <a:t>godoor.sun@gmail.com</a:t>
            </a:r>
          </a:p>
          <a:p>
            <a:pPr algn="r" eaLnBrk="1" hangingPunct="1">
              <a:spcBef>
                <a:spcPct val="0"/>
              </a:spcBef>
            </a:pPr>
            <a:r>
              <a:rPr kumimoji="0" lang="en-US" altLang="zh-CN" sz="1800" dirty="0">
                <a:latin typeface="Arial" panose="020B0604020202020204" pitchFamily="34" charset="0"/>
              </a:rPr>
              <a:t>guodao@zjut.edu.cn</a:t>
            </a:r>
          </a:p>
        </p:txBody>
      </p:sp>
      <p:pic>
        <p:nvPicPr>
          <p:cNvPr id="12" name="Picture 176" descr="工大透明图标">
            <a:extLst>
              <a:ext uri="{FF2B5EF4-FFF2-40B4-BE49-F238E27FC236}">
                <a16:creationId xmlns:a16="http://schemas.microsoft.com/office/drawing/2014/main" id="{9C733214-081A-412C-995A-9213B243A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4845050"/>
            <a:ext cx="11604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37">
            <a:extLst>
              <a:ext uri="{FF2B5EF4-FFF2-40B4-BE49-F238E27FC236}">
                <a16:creationId xmlns:a16="http://schemas.microsoft.com/office/drawing/2014/main" id="{79E44B52-34FD-4495-81E7-81152C676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038" y="5027613"/>
            <a:ext cx="3175000" cy="8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Symbol" panose="05050102010706020507" pitchFamily="18" charset="2"/>
              <a:buChar char="-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1600" dirty="0">
                <a:solidFill>
                  <a:srgbClr val="8C2532"/>
                </a:solidFill>
                <a:latin typeface="Zurich UBlkEx BT" pitchFamily="34" charset="0"/>
                <a:ea typeface="黑体" panose="02010609060101010101" pitchFamily="49" charset="-122"/>
              </a:rPr>
              <a:t>计算机科学与技术学院</a:t>
            </a:r>
            <a:endParaRPr lang="en-US" altLang="zh-CN" sz="1600" dirty="0">
              <a:solidFill>
                <a:srgbClr val="8C2532"/>
              </a:solidFill>
              <a:latin typeface="Zurich UBlkEx BT" pitchFamily="34" charset="0"/>
              <a:ea typeface="黑体" panose="02010609060101010101" pitchFamily="49" charset="-122"/>
            </a:endParaRPr>
          </a:p>
          <a:p>
            <a:pPr algn="di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1600" dirty="0">
                <a:solidFill>
                  <a:srgbClr val="8C2532"/>
                </a:solidFill>
                <a:latin typeface="Zurich UBlkEx BT" pitchFamily="34" charset="0"/>
                <a:ea typeface="黑体" panose="02010609060101010101" pitchFamily="49" charset="-122"/>
              </a:rPr>
              <a:t>浙江工业大学</a:t>
            </a:r>
          </a:p>
        </p:txBody>
      </p:sp>
      <p:sp>
        <p:nvSpPr>
          <p:cNvPr id="15" name="矩形 11">
            <a:extLst>
              <a:ext uri="{FF2B5EF4-FFF2-40B4-BE49-F238E27FC236}">
                <a16:creationId xmlns:a16="http://schemas.microsoft.com/office/drawing/2014/main" id="{8801F284-1F7A-4FA8-9560-AA9EBF480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2640013"/>
            <a:ext cx="4362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Symbol" panose="05050102010706020507" pitchFamily="18" charset="2"/>
              <a:buChar char="-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孙国道</a:t>
            </a:r>
            <a:r>
              <a:rPr kumimoji="0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博士</a:t>
            </a:r>
            <a:r>
              <a:rPr kumimoji="0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副教授</a:t>
            </a:r>
            <a:r>
              <a:rPr kumimoji="0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博士生导师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0767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5.1.2</a:t>
            </a:r>
            <a:r>
              <a:rPr lang="zh-CN" altLang="en-US"/>
              <a:t>、二维数组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749300"/>
            <a:ext cx="351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二维数组声明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533400" y="2855913"/>
            <a:ext cx="3651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二维数组实例化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900113" y="3379788"/>
            <a:ext cx="7227887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78183" name="AutoShape 7"/>
          <p:cNvSpPr>
            <a:spLocks noChangeArrowheads="1"/>
          </p:cNvSpPr>
          <p:nvPr/>
        </p:nvSpPr>
        <p:spPr bwMode="auto">
          <a:xfrm>
            <a:off x="5911850" y="2632075"/>
            <a:ext cx="3027363" cy="2259013"/>
          </a:xfrm>
          <a:prstGeom prst="wedgeRoundRectCallout">
            <a:avLst>
              <a:gd name="adj1" fmla="val -119093"/>
              <a:gd name="adj2" fmla="val 57621"/>
              <a:gd name="adj3" fmla="val 16667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小贴示：</a:t>
            </a:r>
            <a:r>
              <a:rPr kumimoji="1"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语言中，二维数组被看作是数组的数组，数组空间不是连续分配的，所以</a:t>
            </a:r>
            <a:r>
              <a:rPr kumimoji="1"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不要求二维数组每一维的大小相同</a:t>
            </a:r>
            <a:r>
              <a:rPr kumimoji="1"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sp>
        <p:nvSpPr>
          <p:cNvPr id="11271" name="矩形 1"/>
          <p:cNvSpPr>
            <a:spLocks noChangeArrowheads="1"/>
          </p:cNvSpPr>
          <p:nvPr/>
        </p:nvSpPr>
        <p:spPr bwMode="auto">
          <a:xfrm>
            <a:off x="900113" y="1281113"/>
            <a:ext cx="56276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1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100" b="1" dirty="0">
                <a:solidFill>
                  <a:srgbClr val="000000"/>
                </a:solidFill>
                <a:latin typeface="Consolas" pitchFamily="49" charset="0"/>
              </a:rPr>
              <a:t>[][] d; </a:t>
            </a:r>
            <a:r>
              <a:rPr kumimoji="1" lang="en-US" altLang="zh-CN" sz="21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100" b="1" dirty="0">
                <a:solidFill>
                  <a:srgbClr val="3F7F5F"/>
                </a:solidFill>
                <a:latin typeface="Consolas" pitchFamily="49" charset="0"/>
              </a:rPr>
              <a:t>基本类型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100" b="1" dirty="0">
                <a:solidFill>
                  <a:srgbClr val="000000"/>
                </a:solidFill>
                <a:latin typeface="Consolas" pitchFamily="49" charset="0"/>
              </a:rPr>
              <a:t>String[][] names; </a:t>
            </a:r>
            <a:r>
              <a:rPr kumimoji="1" lang="en-US" altLang="zh-CN" sz="21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100" b="1" dirty="0">
                <a:solidFill>
                  <a:srgbClr val="3F7F5F"/>
                </a:solidFill>
                <a:latin typeface="Consolas" pitchFamily="49" charset="0"/>
              </a:rPr>
              <a:t>字符串类型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100" b="1" dirty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kumimoji="1" lang="en-US" altLang="zh-CN" sz="2100" b="1" dirty="0">
                <a:solidFill>
                  <a:srgbClr val="000000"/>
                </a:solidFill>
                <a:latin typeface="Consolas" pitchFamily="49" charset="0"/>
              </a:rPr>
              <a:t> c[][];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100" b="1" dirty="0">
                <a:solidFill>
                  <a:srgbClr val="000000"/>
                </a:solidFill>
                <a:latin typeface="Consolas" pitchFamily="49" charset="0"/>
              </a:rPr>
              <a:t>Student s[][]; </a:t>
            </a:r>
            <a:r>
              <a:rPr kumimoji="1" lang="en-US" altLang="zh-CN" sz="21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100" b="1" dirty="0">
                <a:solidFill>
                  <a:srgbClr val="3F7F5F"/>
                </a:solidFill>
                <a:latin typeface="Consolas" pitchFamily="49" charset="0"/>
              </a:rPr>
              <a:t>引用</a:t>
            </a:r>
            <a:r>
              <a:rPr kumimoji="1" lang="en-US" altLang="zh-CN" sz="2100" b="1" dirty="0">
                <a:solidFill>
                  <a:srgbClr val="3F7F5F"/>
                </a:solidFill>
                <a:latin typeface="Consolas" pitchFamily="49" charset="0"/>
              </a:rPr>
              <a:t>(</a:t>
            </a:r>
            <a:r>
              <a:rPr kumimoji="1" lang="zh-CN" altLang="en-US" sz="2100" b="1" dirty="0">
                <a:solidFill>
                  <a:srgbClr val="3F7F5F"/>
                </a:solidFill>
                <a:latin typeface="Consolas" pitchFamily="49" charset="0"/>
              </a:rPr>
              <a:t>对象</a:t>
            </a:r>
            <a:r>
              <a:rPr kumimoji="1" lang="en-US" altLang="zh-CN" sz="2100" b="1" dirty="0">
                <a:solidFill>
                  <a:srgbClr val="3F7F5F"/>
                </a:solidFill>
                <a:latin typeface="Consolas" pitchFamily="49" charset="0"/>
              </a:rPr>
              <a:t>)</a:t>
            </a:r>
            <a:r>
              <a:rPr kumimoji="1" lang="zh-CN" altLang="en-US" sz="2100" b="1" dirty="0">
                <a:solidFill>
                  <a:srgbClr val="3F7F5F"/>
                </a:solidFill>
                <a:latin typeface="Consolas" pitchFamily="49" charset="0"/>
              </a:rPr>
              <a:t>类型</a:t>
            </a:r>
            <a:endParaRPr kumimoji="1" lang="zh-CN" altLang="en-US" sz="2100" b="1" dirty="0">
              <a:solidFill>
                <a:srgbClr val="000000"/>
              </a:solidFill>
            </a:endParaRPr>
          </a:p>
        </p:txBody>
      </p:sp>
      <p:sp>
        <p:nvSpPr>
          <p:cNvPr id="11272" name="矩形 2"/>
          <p:cNvSpPr>
            <a:spLocks noChangeArrowheads="1"/>
          </p:cNvSpPr>
          <p:nvPr/>
        </p:nvSpPr>
        <p:spPr bwMode="auto">
          <a:xfrm>
            <a:off x="979488" y="3465513"/>
            <a:ext cx="7783512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0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t[][] =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[2][3];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endParaRPr kumimoji="1" lang="en-US" altLang="zh-CN" sz="2000" b="1" dirty="0">
              <a:solidFill>
                <a:srgbClr val="7F0055"/>
              </a:solidFill>
              <a:latin typeface="Consolas" pitchFamily="49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0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t[][];</a:t>
            </a:r>
            <a:b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</a:b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t =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[2][3];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endParaRPr kumimoji="1" lang="en-US" altLang="zh-CN" sz="2000" b="1" dirty="0">
              <a:solidFill>
                <a:srgbClr val="7F0055"/>
              </a:solidFill>
              <a:latin typeface="Consolas" pitchFamily="49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0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t[][] =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[2][]; 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分配两行，即两个一维数组</a:t>
            </a:r>
            <a:b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</a:b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t[0] =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[3]; 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第一个一维数组有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3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个元素</a:t>
            </a:r>
            <a:b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</a:b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t[1] =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[5];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第二个一维数有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5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个元素 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2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5.1.2</a:t>
            </a:r>
            <a:r>
              <a:rPr lang="zh-CN" altLang="en-US"/>
              <a:t>、二维数组</a:t>
            </a:r>
          </a:p>
        </p:txBody>
      </p:sp>
      <p:graphicFrame>
        <p:nvGraphicFramePr>
          <p:cNvPr id="12291" name="Object 8"/>
          <p:cNvGraphicFramePr>
            <a:graphicFrameLocks noChangeAspect="1"/>
          </p:cNvGraphicFramePr>
          <p:nvPr/>
        </p:nvGraphicFramePr>
        <p:xfrm>
          <a:off x="474663" y="1804988"/>
          <a:ext cx="8337550" cy="391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Visio" r:id="rId3" imgW="4919130" imgH="2309183" progId="Visio.Drawing.11">
                  <p:embed/>
                </p:oleObj>
              </mc:Choice>
              <mc:Fallback>
                <p:oleObj name="Visio" r:id="rId3" imgW="4919130" imgH="23091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804988"/>
                        <a:ext cx="8337550" cy="391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38314" y="1068493"/>
            <a:ext cx="860974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kumimoji="1" lang="en-US" altLang="zh-CN" sz="22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t[][] = </a:t>
            </a:r>
            <a:r>
              <a:rPr kumimoji="1" lang="en-US" altLang="zh-CN" sz="22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kumimoji="1" lang="en-US" altLang="zh-CN" sz="22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kumimoji="1" lang="en-US" altLang="zh-CN" sz="2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kumimoji="1" lang="en-US" altLang="zh-CN" sz="22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[2][3]</a:t>
            </a:r>
            <a:r>
              <a:rPr kumimoji="1" lang="zh-CN" altLang="en-US" sz="2200" dirty="0">
                <a:solidFill>
                  <a:srgbClr val="000000"/>
                </a:solidFill>
                <a:latin typeface="黑体"/>
                <a:ea typeface="黑体"/>
              </a:rPr>
              <a:t>：二维数组实例化时的内存分配示例 </a:t>
            </a:r>
          </a:p>
        </p:txBody>
      </p:sp>
    </p:spTree>
    <p:extLst>
      <p:ext uri="{BB962C8B-B14F-4D97-AF65-F5344CB8AC3E}">
        <p14:creationId xmlns:p14="http://schemas.microsoft.com/office/powerpoint/2010/main" val="52319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5.1.2</a:t>
            </a:r>
            <a:r>
              <a:rPr lang="zh-CN" altLang="en-US"/>
              <a:t>、二维数组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74625" y="933450"/>
            <a:ext cx="420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二维基本数组初始化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179513" y="1452563"/>
            <a:ext cx="7154862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>
              <a:solidFill>
                <a:srgbClr val="000000"/>
              </a:solidFill>
            </a:endParaRP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174625" y="2622550"/>
            <a:ext cx="435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二维对象数组初始化</a:t>
            </a:r>
          </a:p>
        </p:txBody>
      </p:sp>
      <p:sp>
        <p:nvSpPr>
          <p:cNvPr id="13318" name="矩形 1"/>
          <p:cNvSpPr>
            <a:spLocks noChangeArrowheads="1"/>
          </p:cNvSpPr>
          <p:nvPr/>
        </p:nvSpPr>
        <p:spPr bwMode="auto">
          <a:xfrm>
            <a:off x="423863" y="1549400"/>
            <a:ext cx="80454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 iArray[][] = { { 1, 2 }, { 3, 4 }, { 5, 6 } }; </a:t>
            </a:r>
            <a:r>
              <a:rPr kumimoji="1" lang="en-US" altLang="zh-CN" sz="1600" b="1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1600" b="1">
                <a:solidFill>
                  <a:srgbClr val="3F7F5F"/>
                </a:solidFill>
                <a:latin typeface="Consolas" pitchFamily="49" charset="0"/>
              </a:rPr>
              <a:t>直接初始化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 cArray[][] = { { </a:t>
            </a:r>
            <a:r>
              <a:rPr kumimoji="1" lang="en-US" altLang="zh-CN" sz="1600" b="1">
                <a:solidFill>
                  <a:srgbClr val="2A00FF"/>
                </a:solidFill>
                <a:latin typeface="Consolas" pitchFamily="49" charset="0"/>
              </a:rPr>
              <a:t>'A'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1600" b="1">
                <a:solidFill>
                  <a:srgbClr val="2A00FF"/>
                </a:solidFill>
                <a:latin typeface="Consolas" pitchFamily="49" charset="0"/>
              </a:rPr>
              <a:t>'B'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 }, { </a:t>
            </a:r>
            <a:r>
              <a:rPr kumimoji="1" lang="en-US" altLang="zh-CN" sz="1600" b="1">
                <a:solidFill>
                  <a:srgbClr val="2A00FF"/>
                </a:solidFill>
                <a:latin typeface="Consolas" pitchFamily="49" charset="0"/>
              </a:rPr>
              <a:t>'C'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 }, { </a:t>
            </a:r>
            <a:r>
              <a:rPr kumimoji="1" lang="en-US" altLang="zh-CN" sz="1600" b="1">
                <a:solidFill>
                  <a:srgbClr val="2A00FF"/>
                </a:solidFill>
                <a:latin typeface="Consolas" pitchFamily="49" charset="0"/>
              </a:rPr>
              <a:t>'D'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1600" b="1">
                <a:solidFill>
                  <a:srgbClr val="2A00FF"/>
                </a:solidFill>
                <a:latin typeface="Consolas" pitchFamily="49" charset="0"/>
              </a:rPr>
              <a:t>'E'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1600" b="1">
                <a:solidFill>
                  <a:srgbClr val="2A00FF"/>
                </a:solidFill>
                <a:latin typeface="Consolas" pitchFamily="49" charset="0"/>
              </a:rPr>
              <a:t>'F'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 }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String sArray[][] = { { </a:t>
            </a:r>
            <a:r>
              <a:rPr kumimoji="1" lang="en-US" altLang="zh-CN" sz="1600" b="1">
                <a:solidFill>
                  <a:srgbClr val="2A00FF"/>
                </a:solidFill>
                <a:latin typeface="Consolas" pitchFamily="49" charset="0"/>
              </a:rPr>
              <a:t>"Hello"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1600" b="1">
                <a:solidFill>
                  <a:srgbClr val="2A00FF"/>
                </a:solidFill>
                <a:latin typeface="Consolas" pitchFamily="49" charset="0"/>
              </a:rPr>
              <a:t>"World"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 }, { </a:t>
            </a:r>
            <a:r>
              <a:rPr kumimoji="1" lang="en-US" altLang="zh-CN" sz="1600" b="1">
                <a:solidFill>
                  <a:srgbClr val="2A00FF"/>
                </a:solidFill>
                <a:latin typeface="Consolas" pitchFamily="49" charset="0"/>
              </a:rPr>
              <a:t>"How"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1600" b="1">
                <a:solidFill>
                  <a:srgbClr val="2A00FF"/>
                </a:solidFill>
                <a:latin typeface="Consolas" pitchFamily="49" charset="0"/>
              </a:rPr>
              <a:t>"Are"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1600" b="1">
                <a:solidFill>
                  <a:srgbClr val="2A00FF"/>
                </a:solidFill>
                <a:latin typeface="Consolas" pitchFamily="49" charset="0"/>
              </a:rPr>
              <a:t>"You"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 } };.</a:t>
            </a:r>
            <a:endParaRPr kumimoji="1" lang="zh-CN" altLang="en-US" sz="1600" b="1">
              <a:solidFill>
                <a:srgbClr val="000000"/>
              </a:solidFill>
            </a:endParaRPr>
          </a:p>
        </p:txBody>
      </p:sp>
      <p:sp>
        <p:nvSpPr>
          <p:cNvPr id="13319" name="矩形 4"/>
          <p:cNvSpPr>
            <a:spLocks noChangeArrowheads="1"/>
          </p:cNvSpPr>
          <p:nvPr/>
        </p:nvSpPr>
        <p:spPr bwMode="auto">
          <a:xfrm>
            <a:off x="512763" y="3314700"/>
            <a:ext cx="8034337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Student[][] s = </a:t>
            </a: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 Student[2][]; </a:t>
            </a: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>
                <a:solidFill>
                  <a:srgbClr val="3F7F5F"/>
                </a:solidFill>
                <a:latin typeface="Consolas" pitchFamily="49" charset="0"/>
              </a:rPr>
              <a:t>为最高维分配引用空间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s[0] = </a:t>
            </a: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 Student[2];</a:t>
            </a: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>
                <a:solidFill>
                  <a:srgbClr val="3F7F5F"/>
                </a:solidFill>
                <a:latin typeface="Consolas" pitchFamily="49" charset="0"/>
              </a:rPr>
              <a:t>为低维分配引用空间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s[1] = </a:t>
            </a: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 Student[2]; </a:t>
            </a: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>
                <a:solidFill>
                  <a:srgbClr val="3F7F5F"/>
                </a:solidFill>
                <a:latin typeface="Consolas" pitchFamily="49" charset="0"/>
              </a:rPr>
              <a:t>为低维分配引用空间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s[0][0] = </a:t>
            </a: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 Student();</a:t>
            </a: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>
                <a:solidFill>
                  <a:srgbClr val="3F7F5F"/>
                </a:solidFill>
                <a:latin typeface="Consolas" pitchFamily="49" charset="0"/>
              </a:rPr>
              <a:t>为每个数组元素单独分配引用空间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s[0][1] = </a:t>
            </a: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 Student();</a:t>
            </a: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>
                <a:solidFill>
                  <a:srgbClr val="3F7F5F"/>
                </a:solidFill>
                <a:latin typeface="Consolas" pitchFamily="49" charset="0"/>
              </a:rPr>
              <a:t>为每个数组元素单独分配引用空间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s[1][0] = </a:t>
            </a: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 Student();</a:t>
            </a: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>
                <a:solidFill>
                  <a:srgbClr val="3F7F5F"/>
                </a:solidFill>
                <a:latin typeface="Consolas" pitchFamily="49" charset="0"/>
              </a:rPr>
              <a:t>为每个数组元素单独分配引用空间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s[1][1] = </a:t>
            </a: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 Student();</a:t>
            </a: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>
                <a:solidFill>
                  <a:srgbClr val="3F7F5F"/>
                </a:solidFill>
                <a:latin typeface="Consolas" pitchFamily="49" charset="0"/>
              </a:rPr>
              <a:t>为每个数组元素单独分配引用空间</a:t>
            </a:r>
            <a:endParaRPr kumimoji="1" lang="zh-CN" altLang="en-US" sz="2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8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5.1.2</a:t>
            </a:r>
            <a:r>
              <a:rPr lang="zh-CN" altLang="en-US"/>
              <a:t>、二维数组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74625" y="933450"/>
            <a:ext cx="420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二维基本数组初始化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179513" y="1452563"/>
            <a:ext cx="7154862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>
              <a:solidFill>
                <a:srgbClr val="000000"/>
              </a:solidFill>
            </a:endParaRPr>
          </a:p>
        </p:txBody>
      </p:sp>
      <p:sp>
        <p:nvSpPr>
          <p:cNvPr id="14341" name="矩形 1"/>
          <p:cNvSpPr>
            <a:spLocks noChangeArrowheads="1"/>
          </p:cNvSpPr>
          <p:nvPr/>
        </p:nvSpPr>
        <p:spPr bwMode="auto">
          <a:xfrm>
            <a:off x="423863" y="1549400"/>
            <a:ext cx="80454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 iArray[][] = { { 1, 2 }, { 3, 4 }, { 5, 6 } }; </a:t>
            </a:r>
            <a:r>
              <a:rPr kumimoji="1" lang="en-US" altLang="zh-CN" sz="1600" b="1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1600" b="1">
                <a:solidFill>
                  <a:srgbClr val="3F7F5F"/>
                </a:solidFill>
                <a:latin typeface="Consolas" pitchFamily="49" charset="0"/>
              </a:rPr>
              <a:t>直接初始化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 cArray[][] = { { </a:t>
            </a:r>
            <a:r>
              <a:rPr kumimoji="1" lang="en-US" altLang="zh-CN" sz="1600" b="1">
                <a:solidFill>
                  <a:srgbClr val="2A00FF"/>
                </a:solidFill>
                <a:latin typeface="Consolas" pitchFamily="49" charset="0"/>
              </a:rPr>
              <a:t>'A'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1600" b="1">
                <a:solidFill>
                  <a:srgbClr val="2A00FF"/>
                </a:solidFill>
                <a:latin typeface="Consolas" pitchFamily="49" charset="0"/>
              </a:rPr>
              <a:t>'B'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 }, { </a:t>
            </a:r>
            <a:r>
              <a:rPr kumimoji="1" lang="en-US" altLang="zh-CN" sz="1600" b="1">
                <a:solidFill>
                  <a:srgbClr val="2A00FF"/>
                </a:solidFill>
                <a:latin typeface="Consolas" pitchFamily="49" charset="0"/>
              </a:rPr>
              <a:t>'C'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 }, { </a:t>
            </a:r>
            <a:r>
              <a:rPr kumimoji="1" lang="en-US" altLang="zh-CN" sz="1600" b="1">
                <a:solidFill>
                  <a:srgbClr val="2A00FF"/>
                </a:solidFill>
                <a:latin typeface="Consolas" pitchFamily="49" charset="0"/>
              </a:rPr>
              <a:t>'D'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1600" b="1">
                <a:solidFill>
                  <a:srgbClr val="2A00FF"/>
                </a:solidFill>
                <a:latin typeface="Consolas" pitchFamily="49" charset="0"/>
              </a:rPr>
              <a:t>'E'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1600" b="1">
                <a:solidFill>
                  <a:srgbClr val="2A00FF"/>
                </a:solidFill>
                <a:latin typeface="Consolas" pitchFamily="49" charset="0"/>
              </a:rPr>
              <a:t>'F'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 }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String sArray[][] = { { </a:t>
            </a:r>
            <a:r>
              <a:rPr kumimoji="1" lang="en-US" altLang="zh-CN" sz="1600" b="1">
                <a:solidFill>
                  <a:srgbClr val="2A00FF"/>
                </a:solidFill>
                <a:latin typeface="Consolas" pitchFamily="49" charset="0"/>
              </a:rPr>
              <a:t>"Hello"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1600" b="1">
                <a:solidFill>
                  <a:srgbClr val="2A00FF"/>
                </a:solidFill>
                <a:latin typeface="Consolas" pitchFamily="49" charset="0"/>
              </a:rPr>
              <a:t>"World"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 }, { </a:t>
            </a:r>
            <a:r>
              <a:rPr kumimoji="1" lang="en-US" altLang="zh-CN" sz="1600" b="1">
                <a:solidFill>
                  <a:srgbClr val="2A00FF"/>
                </a:solidFill>
                <a:latin typeface="Consolas" pitchFamily="49" charset="0"/>
              </a:rPr>
              <a:t>"How"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1600" b="1">
                <a:solidFill>
                  <a:srgbClr val="2A00FF"/>
                </a:solidFill>
                <a:latin typeface="Consolas" pitchFamily="49" charset="0"/>
              </a:rPr>
              <a:t>"Are"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1600" b="1">
                <a:solidFill>
                  <a:srgbClr val="2A00FF"/>
                </a:solidFill>
                <a:latin typeface="Consolas" pitchFamily="49" charset="0"/>
              </a:rPr>
              <a:t>"You"</a:t>
            </a:r>
            <a:r>
              <a:rPr kumimoji="1" lang="en-US" altLang="zh-CN" sz="1600" b="1">
                <a:solidFill>
                  <a:srgbClr val="000000"/>
                </a:solidFill>
                <a:latin typeface="Consolas" pitchFamily="49" charset="0"/>
              </a:rPr>
              <a:t> } };.</a:t>
            </a:r>
            <a:endParaRPr kumimoji="1" lang="zh-CN" altLang="en-US" sz="1600" b="1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25" y="2422525"/>
            <a:ext cx="8829675" cy="3046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array;</a:t>
            </a:r>
            <a:endParaRPr kumimoji="1" lang="zh-CN" altLang="en-US" sz="1600" b="1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nsolas"/>
              </a:rPr>
              <a:t>TestArray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{</a:t>
            </a:r>
            <a:r>
              <a:rPr kumimoji="1" lang="en-US" altLang="zh-CN" sz="1600" b="1" dirty="0">
                <a:solidFill>
                  <a:srgbClr val="7F0055"/>
                </a:solidFill>
                <a:latin typeface="Consolas"/>
              </a:rPr>
              <a:t>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kumimoji="1" lang="en-US" altLang="zh-CN" sz="16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kumimoji="1" lang="en-US" altLang="zh-CN" sz="1600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sz="1600" b="1" dirty="0" err="1">
                <a:solidFill>
                  <a:srgbClr val="6A3E3E"/>
                </a:solidFill>
                <a:latin typeface="Consolas"/>
              </a:rPr>
              <a:t>cArray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[][] = { {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/>
              </a:rPr>
              <a:t>'A'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/>
              </a:rPr>
              <a:t>'B'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}, {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/>
              </a:rPr>
              <a:t>'C'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}, {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/>
              </a:rPr>
              <a:t>'D'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/>
              </a:rPr>
              <a:t>'E'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/>
              </a:rPr>
              <a:t>'F'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} };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kumimoji="1" lang="en-US" altLang="zh-CN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kumimoji="1" lang="en-US" altLang="zh-CN" sz="1600" b="1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kumimoji="1" lang="en-US" altLang="zh-CN" sz="1600" b="1" dirty="0" err="1">
                <a:solidFill>
                  <a:srgbClr val="6A3E3E"/>
                </a:solidFill>
                <a:latin typeface="Consolas"/>
              </a:rPr>
              <a:t>cArray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[0].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nsolas"/>
              </a:rPr>
              <a:t>getClass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nsolas"/>
              </a:rPr>
              <a:t>getTypeName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() +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/>
              </a:rPr>
              <a:t>":"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kumimoji="1" lang="en-US" altLang="zh-CN" sz="1600" b="1" dirty="0" err="1">
                <a:solidFill>
                  <a:srgbClr val="6A3E3E"/>
                </a:solidFill>
                <a:latin typeface="Consolas"/>
              </a:rPr>
              <a:t>cArray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[0].</a:t>
            </a:r>
            <a:r>
              <a:rPr kumimoji="1" lang="en-US" altLang="zh-CN" sz="1600" b="1" dirty="0">
                <a:solidFill>
                  <a:srgbClr val="0000C0"/>
                </a:solidFill>
                <a:latin typeface="Consolas"/>
              </a:rPr>
              <a:t>length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kumimoji="1" lang="en-US" altLang="zh-CN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kumimoji="1" lang="en-US" altLang="zh-CN" sz="1600" b="1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kumimoji="1" lang="en-US" altLang="zh-CN" sz="1600" b="1" dirty="0" err="1">
                <a:solidFill>
                  <a:srgbClr val="6A3E3E"/>
                </a:solidFill>
                <a:latin typeface="Consolas"/>
              </a:rPr>
              <a:t>cArray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[1].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nsolas"/>
              </a:rPr>
              <a:t>getClass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nsolas"/>
              </a:rPr>
              <a:t>getTypeName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() +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/>
              </a:rPr>
              <a:t>":"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kumimoji="1" lang="en-US" altLang="zh-CN" sz="1600" b="1" dirty="0" err="1">
                <a:solidFill>
                  <a:srgbClr val="6A3E3E"/>
                </a:solidFill>
                <a:latin typeface="Consolas"/>
              </a:rPr>
              <a:t>cArray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[1].</a:t>
            </a:r>
            <a:r>
              <a:rPr kumimoji="1" lang="en-US" altLang="zh-CN" sz="1600" b="1" dirty="0">
                <a:solidFill>
                  <a:srgbClr val="0000C0"/>
                </a:solidFill>
                <a:latin typeface="Consolas"/>
              </a:rPr>
              <a:t>length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kumimoji="1" lang="en-US" altLang="zh-CN" sz="1600" b="1" dirty="0" err="1">
                <a:solidFill>
                  <a:srgbClr val="6A3E3E"/>
                </a:solidFill>
                <a:latin typeface="Consolas"/>
              </a:rPr>
              <a:t>sArray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[][] = { {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/>
              </a:rPr>
              <a:t>"Hello"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/>
              </a:rPr>
              <a:t>"World"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}, { 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/>
              </a:rPr>
              <a:t>"How"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/>
              </a:rPr>
              <a:t>"Are"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/>
              </a:rPr>
              <a:t>"You"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}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kumimoji="1" lang="en-US" altLang="zh-CN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kumimoji="1" lang="en-US" altLang="zh-CN" sz="1600" b="1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kumimoji="1" lang="en-US" altLang="zh-CN" sz="1600" b="1" dirty="0" err="1">
                <a:solidFill>
                  <a:srgbClr val="6A3E3E"/>
                </a:solidFill>
                <a:latin typeface="Consolas"/>
              </a:rPr>
              <a:t>sArray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[0][2]);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25" y="5041900"/>
            <a:ext cx="8829675" cy="1323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输出如下</a:t>
            </a:r>
            <a:endParaRPr kumimoji="1" lang="en-US" altLang="zh-CN" sz="1600" b="1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dirty="0">
                <a:solidFill>
                  <a:srgbClr val="FFFFFF"/>
                </a:solidFill>
                <a:latin typeface="Consolas"/>
              </a:rPr>
              <a:t>char[]: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dirty="0">
                <a:solidFill>
                  <a:srgbClr val="FFFFFF"/>
                </a:solidFill>
                <a:latin typeface="Consolas"/>
              </a:rPr>
              <a:t>char[]: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dirty="0">
                <a:solidFill>
                  <a:srgbClr val="FF0000"/>
                </a:solidFill>
                <a:latin typeface="Consolas"/>
              </a:rPr>
              <a:t>Exception in thread "main" </a:t>
            </a:r>
            <a:r>
              <a:rPr kumimoji="1" lang="en-US" altLang="zh-CN" sz="1600" u="sng" dirty="0" err="1">
                <a:solidFill>
                  <a:srgbClr val="0066CC"/>
                </a:solidFill>
                <a:latin typeface="Consolas"/>
              </a:rPr>
              <a:t>java.lang.ArrayIndexOutOfBoundsException</a:t>
            </a:r>
            <a:r>
              <a:rPr kumimoji="1" lang="en-US" altLang="zh-CN" sz="1600" u="sng" dirty="0">
                <a:solidFill>
                  <a:srgbClr val="FF0000"/>
                </a:solidFill>
                <a:latin typeface="Consolas"/>
              </a:rPr>
              <a:t>: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dirty="0">
                <a:solidFill>
                  <a:srgbClr val="FF0000"/>
                </a:solidFill>
                <a:latin typeface="Consolas"/>
              </a:rPr>
              <a:t>at </a:t>
            </a:r>
            <a:r>
              <a:rPr kumimoji="1" lang="en-US" altLang="zh-CN" sz="1600" dirty="0" err="1">
                <a:solidFill>
                  <a:srgbClr val="FF0000"/>
                </a:solidFill>
                <a:latin typeface="Consolas"/>
              </a:rPr>
              <a:t>array.TestArray.main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</a:rPr>
              <a:t>(</a:t>
            </a:r>
            <a:r>
              <a:rPr kumimoji="1" lang="en-US" altLang="zh-CN" sz="1600" u="sng" dirty="0">
                <a:solidFill>
                  <a:srgbClr val="0066CC"/>
                </a:solidFill>
                <a:latin typeface="Consolas"/>
              </a:rPr>
              <a:t>TestArray.java:18</a:t>
            </a:r>
            <a:r>
              <a:rPr kumimoji="1" lang="en-US" altLang="zh-CN" sz="1600" u="sng" dirty="0">
                <a:solidFill>
                  <a:srgbClr val="FF0000"/>
                </a:solidFill>
                <a:latin typeface="Consolas"/>
              </a:rPr>
              <a:t>)</a:t>
            </a:r>
            <a:endParaRPr kumimoji="1" lang="en-US" altLang="zh-CN" sz="1600" b="1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4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213225" y="45910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213225" y="42402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小节安排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754313" y="3452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213225" y="3862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 flipH="1">
            <a:off x="1357313" y="1754188"/>
            <a:ext cx="457200" cy="319405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数组、字符串和枚举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557713" y="3722688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5.2.1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不可变字符串：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755900" y="1357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213100" y="120491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5.1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、数组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211513" y="3300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5.2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、字符串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557713" y="41005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5.2.2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可变字符串：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StringBuffer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4557713" y="44513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5.2.3 String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StringBuffer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异同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814513" y="3313113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728913" y="5294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3186113" y="51419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5.3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、字符串与其他数据类型的转换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2728913" y="57515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3186113" y="55991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5.4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、枚举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200525" y="3681413"/>
            <a:ext cx="42863" cy="119062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2679700" y="1027113"/>
            <a:ext cx="76200" cy="510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5381" name="AutoShape 21"/>
          <p:cNvSpPr>
            <a:spLocks noChangeArrowheads="1"/>
          </p:cNvSpPr>
          <p:nvPr/>
        </p:nvSpPr>
        <p:spPr bwMode="auto">
          <a:xfrm>
            <a:off x="7921625" y="2336800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4213225" y="24844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4213225" y="21336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4213225" y="17557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4557713" y="16160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5.1.1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4557713" y="19939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5.1.2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4557713" y="23447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5.1.3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数组注意事项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4213225" y="28400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4557713" y="27003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5.1.4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数组应用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4200525" y="157480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334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5.1.3</a:t>
            </a:r>
            <a:r>
              <a:rPr lang="zh-CN" altLang="en-US"/>
              <a:t>、数组特点与注意事项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15913" y="901700"/>
            <a:ext cx="420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数组特点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57225" y="1452563"/>
            <a:ext cx="7612063" cy="386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 marL="623888" lvl="1" indent="-4445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¾"/>
            </a:pP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数组元素的下标从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开始。</a:t>
            </a:r>
          </a:p>
          <a:p>
            <a:pPr marL="623888" lvl="1" indent="-4445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¾"/>
            </a:pP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数组元素占用</a:t>
            </a:r>
            <a:r>
              <a:rPr kumimoji="1"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连续的内存</a:t>
            </a: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623888" lvl="1" indent="-4445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¾"/>
            </a:pP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数组一旦用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new</a:t>
            </a: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分配好内存之后，就不能更改其长度，即不能更改数组所能包含的元素个数。</a:t>
            </a:r>
          </a:p>
          <a:p>
            <a:pPr marL="623888" lvl="1" indent="-4445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¾"/>
            </a:pP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可用一个统一的数组名和一个下标来唯一的确定其中的某个元素，例如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a[0]</a:t>
            </a: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表示数组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的第一个元素；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a[1]</a:t>
            </a: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表示数组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的第二个元素，以此类推。</a:t>
            </a:r>
          </a:p>
        </p:txBody>
      </p:sp>
      <p:sp>
        <p:nvSpPr>
          <p:cNvPr id="2" name="矩形 1"/>
          <p:cNvSpPr/>
          <p:nvPr/>
        </p:nvSpPr>
        <p:spPr>
          <a:xfrm>
            <a:off x="2051720" y="5699428"/>
            <a:ext cx="6109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为什么很多语言中的数组都从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开始？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792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5.1.3</a:t>
            </a:r>
            <a:r>
              <a:rPr lang="zh-CN" altLang="en-US"/>
              <a:t>、数组特点与注意事项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15913" y="814388"/>
            <a:ext cx="257968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500">
                <a:solidFill>
                  <a:srgbClr val="000000"/>
                </a:solidFill>
                <a:ea typeface="黑体" pitchFamily="49" charset="-122"/>
              </a:rPr>
              <a:t>数组注意事项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74675" y="1292225"/>
            <a:ext cx="7894638" cy="479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34988" lvl="1" indent="-3556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¾"/>
              <a:defRPr/>
            </a:pPr>
            <a:r>
              <a:rPr kumimoji="1" lang="zh-CN" altLang="en-US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当通过循环遍历数组时，下标永远不要低于</a:t>
            </a:r>
            <a:r>
              <a:rPr kumimoji="1" lang="en-US" altLang="zh-CN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kumimoji="1" lang="zh-CN" altLang="en-US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，下标永远要比数组元素个数小。 </a:t>
            </a:r>
          </a:p>
          <a:p>
            <a:pPr marL="534988" lvl="1" indent="-3556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¾"/>
              <a:defRPr/>
            </a:pPr>
            <a:r>
              <a:rPr kumimoji="1" lang="zh-CN" altLang="en-US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当数组下标出错</a:t>
            </a:r>
            <a:r>
              <a:rPr kumimoji="1" lang="en-US" altLang="zh-CN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kumimoji="1" lang="zh-CN" altLang="en-US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小于</a:t>
            </a:r>
            <a:r>
              <a:rPr kumimoji="1" lang="en-US" altLang="zh-CN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kumimoji="1" lang="zh-CN" altLang="en-US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或大于数组元素个数</a:t>
            </a:r>
            <a:r>
              <a:rPr kumimoji="1" lang="en-US" altLang="zh-CN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kumimoji="1" lang="zh-CN" altLang="en-US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kumimoji="1" lang="en-US" altLang="zh-CN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Java </a:t>
            </a:r>
            <a:r>
              <a:rPr kumimoji="1" lang="zh-CN" altLang="en-US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产生 </a:t>
            </a:r>
            <a:r>
              <a:rPr kumimoji="1" lang="en-US" altLang="zh-CN" sz="2000" dirty="0" err="1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ArrayIndexOutOfBoundsException</a:t>
            </a:r>
            <a:r>
              <a:rPr kumimoji="1" lang="zh-CN" altLang="en-US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异常。 </a:t>
            </a:r>
          </a:p>
          <a:p>
            <a:pPr marL="534988" lvl="1" indent="-3556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¾"/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数组一旦创建后，不能调整大小，但可使用相同的引用变量来引用一个全新的数组。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	例：</a:t>
            </a:r>
            <a:r>
              <a:rPr kumimoji="1" lang="en-US" altLang="zh-CN" sz="20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[] a =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[6];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[10];</a:t>
            </a:r>
            <a:endParaRPr kumimoji="1" lang="en-US" altLang="zh-CN" sz="2000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marL="534988" lvl="1" indent="-3556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¾"/>
              <a:defRPr/>
            </a:pPr>
            <a:endParaRPr kumimoji="1"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534988" lvl="1" indent="-3556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¾"/>
              <a:defRPr/>
            </a:pP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数组是一种特殊的对象</a:t>
            </a:r>
            <a:r>
              <a:rPr kumimoji="1" lang="zh-CN" altLang="en-US" sz="2000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</a:t>
            </a:r>
            <a:r>
              <a:rPr kumimoji="1" lang="zh-CN" altLang="en-US" sz="2000" b="1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长度可以用数组名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.length</a:t>
            </a:r>
            <a:r>
              <a:rPr kumimoji="1" lang="zh-CN" altLang="en-US" sz="2000" b="1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来引用</a:t>
            </a:r>
            <a:r>
              <a:rPr kumimoji="1" lang="zh-CN" altLang="en-US" sz="2000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</a:t>
            </a:r>
            <a:r>
              <a:rPr kumimoji="1" lang="en-US" altLang="zh-CN" sz="2000" dirty="0" err="1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c.length</a:t>
            </a:r>
            <a:r>
              <a:rPr kumimoji="1" lang="zh-CN" altLang="en-US" sz="2000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，对于二维数组，例如前述例子中的数组</a:t>
            </a:r>
            <a:r>
              <a:rPr kumimoji="1" lang="en-US" altLang="zh-CN" sz="2000" dirty="0" err="1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cArray</a:t>
            </a:r>
            <a:r>
              <a:rPr kumimoji="1" lang="zh-CN" altLang="en-US" sz="2000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cArray.length</a:t>
            </a:r>
            <a:r>
              <a:rPr kumimoji="1" lang="zh-CN" altLang="en-US" sz="2000" b="1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zh-CN" altLang="en-US" sz="2000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最高维的长度</a:t>
            </a:r>
            <a:r>
              <a:rPr kumimoji="1" lang="en-US" altLang="zh-CN" sz="2000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zh-CN" altLang="en-US" sz="2000" b="1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二维数组的行数</a:t>
            </a:r>
            <a:r>
              <a:rPr kumimoji="1" lang="en-US" altLang="zh-CN" sz="2000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，值为</a:t>
            </a:r>
            <a:r>
              <a:rPr kumimoji="1" lang="en-US" altLang="zh-CN" sz="2000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kumimoji="1" lang="en-US" altLang="zh-CN" sz="2000" dirty="0" err="1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cArray</a:t>
            </a:r>
            <a:r>
              <a:rPr kumimoji="1" lang="en-US" altLang="zh-CN" sz="2000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[2].length</a:t>
            </a:r>
            <a:r>
              <a:rPr kumimoji="1" lang="zh-CN" altLang="en-US" sz="2000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表示第三行低维数组的长度，值为</a:t>
            </a:r>
            <a:r>
              <a:rPr kumimoji="1" lang="en-US" altLang="zh-CN" sz="2000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971600" y="4221088"/>
            <a:ext cx="7362825" cy="3381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nsolas" pitchFamily="49" charset="0"/>
              </a:rPr>
              <a:t>cArray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[][] = { { 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 pitchFamily="49" charset="0"/>
              </a:rPr>
              <a:t>'A'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 pitchFamily="49" charset="0"/>
              </a:rPr>
              <a:t>'B'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 }, { 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 pitchFamily="49" charset="0"/>
              </a:rPr>
              <a:t>'C'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 }, { 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 pitchFamily="49" charset="0"/>
              </a:rPr>
              <a:t>'D'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 pitchFamily="49" charset="0"/>
              </a:rPr>
              <a:t>'E'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 pitchFamily="49" charset="0"/>
              </a:rPr>
              <a:t>'F'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 } };</a:t>
            </a:r>
          </a:p>
        </p:txBody>
      </p:sp>
    </p:spTree>
    <p:extLst>
      <p:ext uri="{BB962C8B-B14F-4D97-AF65-F5344CB8AC3E}">
        <p14:creationId xmlns:p14="http://schemas.microsoft.com/office/powerpoint/2010/main" val="137613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213225" y="45910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213225" y="42402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小节安排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754313" y="3452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213225" y="3862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 flipH="1">
            <a:off x="1357313" y="1754188"/>
            <a:ext cx="457200" cy="319405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数组、字符串和枚举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557713" y="3722688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5.2.1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不可变字符串：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2755900" y="1357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213100" y="120491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5.1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、数组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3211513" y="3300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5.2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、字符串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4557713" y="41005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5.2.2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可变字符串：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StringBuffer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557713" y="44513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5.2.3 String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StringBuffer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异同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1814513" y="3313113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2728913" y="5294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3186113" y="51419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5.3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、字符串与其他数据类型的转换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2728913" y="57515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3186113" y="55991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5.4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、枚举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4200525" y="3681413"/>
            <a:ext cx="42863" cy="119062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2679700" y="1027113"/>
            <a:ext cx="76200" cy="510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8453" name="AutoShape 21"/>
          <p:cNvSpPr>
            <a:spLocks noChangeArrowheads="1"/>
          </p:cNvSpPr>
          <p:nvPr/>
        </p:nvSpPr>
        <p:spPr bwMode="auto">
          <a:xfrm>
            <a:off x="7921625" y="2692400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4213225" y="24844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4213225" y="21336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4213225" y="17557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4557713" y="16160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5.1.1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4557713" y="19939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5.1.2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4557713" y="23447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5.1.3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数组注意事项</a:t>
            </a: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4213225" y="28400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4557713" y="27003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5.1.4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数组应用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4200525" y="157480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3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5.1.4</a:t>
            </a:r>
            <a:r>
              <a:rPr lang="zh-CN" altLang="en-US" dirty="0"/>
              <a:t>、数组的应用</a:t>
            </a:r>
          </a:p>
        </p:txBody>
      </p:sp>
      <p:sp>
        <p:nvSpPr>
          <p:cNvPr id="19459" name="矩形 1"/>
          <p:cNvSpPr>
            <a:spLocks noChangeArrowheads="1"/>
          </p:cNvSpPr>
          <p:nvPr/>
        </p:nvSpPr>
        <p:spPr bwMode="auto">
          <a:xfrm>
            <a:off x="838200" y="1182688"/>
            <a:ext cx="77470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2400">
                <a:solidFill>
                  <a:srgbClr val="3F7F5F"/>
                </a:solidFill>
                <a:latin typeface="Consolas" pitchFamily="49" charset="0"/>
              </a:rPr>
              <a:t>程序</a:t>
            </a:r>
            <a:r>
              <a:rPr kumimoji="1" lang="en-US" altLang="zh-CN" sz="2400">
                <a:solidFill>
                  <a:srgbClr val="3F7F5F"/>
                </a:solidFill>
                <a:latin typeface="Consolas" pitchFamily="49" charset="0"/>
              </a:rPr>
              <a:t>5-1 AvgScores.java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已知</a:t>
            </a:r>
            <a:r>
              <a:rPr kumimoji="1" lang="en-US" altLang="zh-CN" sz="36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kumimoji="1" lang="zh-CN" altLang="en-US" sz="36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位同学的高等数学、汇编语言以及</a:t>
            </a:r>
            <a:r>
              <a:rPr kumimoji="1" lang="en-US" altLang="zh-CN" sz="36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Java</a:t>
            </a:r>
            <a:r>
              <a:rPr kumimoji="1" lang="zh-CN" altLang="en-US" sz="36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程序设计三门课程的成绩，计算每个同学的平均分数并输出到屏幕</a:t>
            </a:r>
            <a:r>
              <a:rPr kumimoji="1" lang="zh-CN" altLang="en-US" sz="28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3913" y="4361032"/>
            <a:ext cx="776128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76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</a:t>
            </a:r>
            <a:r>
              <a:rPr kumimoji="1" lang="zh-CN" altLang="en-US" sz="24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程序</a:t>
            </a:r>
            <a:r>
              <a:rPr kumimoji="1" lang="en-US" altLang="zh-CN" sz="24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5-2 </a:t>
            </a:r>
            <a:r>
              <a:rPr kumimoji="1" lang="en-US" altLang="zh-CN" sz="2400" dirty="0" err="1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PassArray</a:t>
            </a:r>
            <a:r>
              <a:rPr kumimoji="1" lang="en-US" altLang="zh-CN" sz="24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(CallArray.java)</a:t>
            </a:r>
          </a:p>
          <a:p>
            <a:pPr indent="76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数组作为调用方法的传递参数。</a:t>
            </a:r>
            <a:endParaRPr kumimoji="1" lang="en-US" altLang="zh-CN" sz="36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71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zh-CN" dirty="0"/>
              <a:t>5.1.4</a:t>
            </a:r>
            <a:r>
              <a:rPr lang="zh-CN" altLang="en-US" dirty="0"/>
              <a:t>、数组的应用</a:t>
            </a:r>
            <a:r>
              <a:rPr lang="en-US" altLang="zh-CN" dirty="0"/>
              <a:t>—</a:t>
            </a:r>
            <a:r>
              <a:rPr lang="en-US" altLang="zh-CN" kern="1200" dirty="0">
                <a:effectLst/>
                <a:latin typeface="Consolas" pitchFamily="49" charset="0"/>
                <a:ea typeface="宋体" charset="-122"/>
                <a:cs typeface="+mn-cs"/>
              </a:rPr>
              <a:t>AvgScores.java</a:t>
            </a: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257175" y="811213"/>
            <a:ext cx="86582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2000">
                <a:solidFill>
                  <a:srgbClr val="3F7F5F"/>
                </a:solidFill>
                <a:latin typeface="Consolas" pitchFamily="49" charset="0"/>
              </a:rPr>
              <a:t>程序</a:t>
            </a:r>
            <a:r>
              <a:rPr kumimoji="1" lang="en-US" altLang="zh-CN" sz="2000">
                <a:solidFill>
                  <a:srgbClr val="3F7F5F"/>
                </a:solidFill>
                <a:latin typeface="Consolas" pitchFamily="49" charset="0"/>
              </a:rPr>
              <a:t>5-1 AvgScores.java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已知</a:t>
            </a:r>
            <a:r>
              <a:rPr kumimoji="1" lang="en-US" altLang="zh-CN" sz="20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kumimoji="1" lang="zh-CN" altLang="en-US" sz="20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位同学的高等数学、汇编语言以及</a:t>
            </a:r>
            <a:r>
              <a:rPr kumimoji="1" lang="en-US" altLang="zh-CN" sz="20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Java</a:t>
            </a:r>
            <a:r>
              <a:rPr kumimoji="1" lang="zh-CN" altLang="en-US" sz="20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程序设计三门课程的成绩，计算每个同学的平均分数并输出到屏幕</a:t>
            </a:r>
            <a:r>
              <a:rPr kumimoji="1" lang="zh-CN" altLang="en-US" sz="20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175" y="1908175"/>
            <a:ext cx="8658225" cy="4530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ch05.sec01.array;</a:t>
            </a:r>
            <a:endParaRPr kumimoji="1" lang="en-US" altLang="zh-CN" sz="1600" b="1" dirty="0">
              <a:solidFill>
                <a:srgbClr val="7F0055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nsolas"/>
              </a:rPr>
              <a:t>AvgScores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kumimoji="1" lang="en-US" altLang="zh-CN" sz="16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kumimoji="1" lang="en-US" altLang="zh-CN" sz="1600" b="1" dirty="0">
                <a:solidFill>
                  <a:srgbClr val="6A3E3E"/>
                </a:solidFill>
                <a:latin typeface="Consolas"/>
              </a:rPr>
              <a:t>names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[] = { 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kumimoji="1" lang="zh-CN" altLang="en-US" sz="1600" b="1" dirty="0">
                <a:solidFill>
                  <a:srgbClr val="2A00FF"/>
                </a:solidFill>
                <a:latin typeface="Consolas"/>
              </a:rPr>
              <a:t>张国荣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kumimoji="1" lang="zh-CN" altLang="en-US" sz="1600" b="1" dirty="0">
                <a:solidFill>
                  <a:srgbClr val="2A00FF"/>
                </a:solidFill>
                <a:latin typeface="Consolas"/>
              </a:rPr>
              <a:t>丁二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kumimoji="1" lang="zh-CN" altLang="en-US" sz="1600" b="1" dirty="0">
                <a:solidFill>
                  <a:srgbClr val="2A00FF"/>
                </a:solidFill>
                <a:latin typeface="Consolas"/>
              </a:rPr>
              <a:t>陈坤</a:t>
            </a:r>
            <a:r>
              <a:rPr kumimoji="1" lang="en-US" altLang="zh-CN" sz="16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}; </a:t>
            </a:r>
            <a:r>
              <a:rPr kumimoji="1" lang="en-US" altLang="zh-CN" sz="1600" b="1" dirty="0">
                <a:solidFill>
                  <a:srgbClr val="3F7F5F"/>
                </a:solidFill>
                <a:latin typeface="Consolas"/>
              </a:rPr>
              <a:t>// </a:t>
            </a:r>
            <a:r>
              <a:rPr kumimoji="1" lang="zh-CN" altLang="en-US" sz="1600" b="1" dirty="0">
                <a:solidFill>
                  <a:srgbClr val="3F7F5F"/>
                </a:solidFill>
                <a:latin typeface="Consolas"/>
              </a:rPr>
              <a:t>三位同学的姓名</a:t>
            </a:r>
            <a:endParaRPr kumimoji="1" lang="en-US" altLang="zh-CN" sz="1600" b="1" dirty="0">
              <a:solidFill>
                <a:srgbClr val="3F7F5F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3F7F5F"/>
                </a:solidFill>
                <a:latin typeface="Consolas"/>
              </a:rPr>
              <a:t>    // </a:t>
            </a:r>
            <a:r>
              <a:rPr kumimoji="1" lang="zh-CN" altLang="en-US" sz="1600" b="1" dirty="0">
                <a:solidFill>
                  <a:srgbClr val="3F7F5F"/>
                </a:solidFill>
                <a:latin typeface="Consolas"/>
              </a:rPr>
              <a:t>三门课程的成绩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kumimoji="1" lang="en-US" altLang="zh-CN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[][] </a:t>
            </a:r>
            <a:r>
              <a:rPr kumimoji="1" lang="en-US" altLang="zh-CN" sz="1600" b="1" dirty="0" err="1">
                <a:solidFill>
                  <a:srgbClr val="6A3E3E"/>
                </a:solidFill>
                <a:latin typeface="Consolas"/>
              </a:rPr>
              <a:t>iScores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= { {89, 98, 87}, {90, 88, 95}, {86, 92, 93} }; </a:t>
            </a:r>
            <a:endParaRPr kumimoji="1" lang="zh-CN" altLang="en-US" sz="1600" b="1" dirty="0">
              <a:solidFill>
                <a:srgbClr val="3F7F5F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7F0055"/>
                </a:solidFill>
                <a:latin typeface="Consolas"/>
              </a:rPr>
              <a:t>    for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kumimoji="1" lang="en-US" altLang="zh-CN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sz="16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kumimoji="1" lang="en-US" altLang="zh-CN" sz="16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kumimoji="1" lang="en-US" altLang="zh-CN" sz="1600" b="1" dirty="0" err="1">
                <a:solidFill>
                  <a:srgbClr val="6A3E3E"/>
                </a:solidFill>
                <a:latin typeface="Consolas"/>
              </a:rPr>
              <a:t>iScores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kumimoji="1" lang="en-US" altLang="zh-CN" sz="16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kumimoji="1" lang="en-US" altLang="zh-CN" sz="16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6A3E3E"/>
                </a:solidFill>
                <a:latin typeface="Consolas"/>
              </a:rPr>
              <a:t>      </a:t>
            </a:r>
            <a:r>
              <a:rPr kumimoji="1" lang="en-US" altLang="zh-CN" sz="16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sz="1600" b="1" dirty="0" err="1">
                <a:solidFill>
                  <a:srgbClr val="6A3E3E"/>
                </a:solidFill>
                <a:latin typeface="Consolas"/>
              </a:rPr>
              <a:t>avg</a:t>
            </a:r>
            <a:r>
              <a:rPr kumimoji="1" lang="zh-CN" alt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= 0.0; </a:t>
            </a:r>
            <a:r>
              <a:rPr kumimoji="1" lang="en-US" altLang="zh-CN" sz="1600" b="1" dirty="0">
                <a:solidFill>
                  <a:srgbClr val="3F7F5F"/>
                </a:solidFill>
                <a:latin typeface="Consolas"/>
              </a:rPr>
              <a:t>// </a:t>
            </a:r>
            <a:r>
              <a:rPr kumimoji="1" lang="zh-CN" altLang="en-US" sz="1600" b="1" dirty="0">
                <a:solidFill>
                  <a:srgbClr val="3F7F5F"/>
                </a:solidFill>
                <a:latin typeface="Consolas"/>
              </a:rPr>
              <a:t>初始化每个同学的平均成绩</a:t>
            </a:r>
            <a:endParaRPr kumimoji="1" lang="en-US" altLang="zh-CN" sz="1600" b="1" dirty="0">
              <a:solidFill>
                <a:srgbClr val="3F7F5F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3F7F5F"/>
                </a:solidFill>
                <a:latin typeface="Consolas"/>
              </a:rPr>
              <a:t>      </a:t>
            </a:r>
            <a:r>
              <a:rPr kumimoji="1" lang="en-US" altLang="zh-CN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kumimoji="1" lang="en-US" altLang="zh-CN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kumimoji="1" lang="en-US" altLang="zh-CN" sz="1600" b="1" dirty="0">
                <a:solidFill>
                  <a:srgbClr val="6A3E3E"/>
                </a:solidFill>
                <a:latin typeface="Consolas"/>
              </a:rPr>
              <a:t>count</a:t>
            </a:r>
            <a:r>
              <a:rPr kumimoji="1" lang="en-US" altLang="zh-CN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= 0;</a:t>
            </a:r>
            <a:endParaRPr kumimoji="1" lang="zh-CN" altLang="en-US" sz="1600" b="1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7F0055"/>
                </a:solidFill>
                <a:latin typeface="Consolas"/>
              </a:rPr>
              <a:t>      for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kumimoji="1" lang="en-US" altLang="zh-CN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sz="1600" b="1" dirty="0">
                <a:solidFill>
                  <a:srgbClr val="6A3E3E"/>
                </a:solidFill>
                <a:latin typeface="Consolas"/>
              </a:rPr>
              <a:t>j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kumimoji="1" lang="en-US" altLang="zh-CN" sz="1600" b="1" dirty="0">
                <a:solidFill>
                  <a:srgbClr val="6A3E3E"/>
                </a:solidFill>
                <a:latin typeface="Consolas"/>
              </a:rPr>
              <a:t>j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kumimoji="1" lang="en-US" altLang="zh-CN" sz="1600" b="1" dirty="0" err="1">
                <a:solidFill>
                  <a:srgbClr val="6A3E3E"/>
                </a:solidFill>
                <a:latin typeface="Consolas"/>
              </a:rPr>
              <a:t>iScores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[</a:t>
            </a:r>
            <a:r>
              <a:rPr kumimoji="1" lang="en-US" altLang="zh-CN" sz="16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].</a:t>
            </a:r>
            <a:r>
              <a:rPr kumimoji="1" lang="en-US" altLang="zh-CN" sz="1600" b="1" dirty="0">
                <a:solidFill>
                  <a:srgbClr val="0000C0"/>
                </a:solidFill>
                <a:latin typeface="Consolas"/>
              </a:rPr>
              <a:t>length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kumimoji="1" lang="en-US" altLang="zh-CN" sz="1600" b="1" dirty="0" err="1">
                <a:solidFill>
                  <a:srgbClr val="6A3E3E"/>
                </a:solidFill>
                <a:latin typeface="Consolas"/>
              </a:rPr>
              <a:t>j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nsolas"/>
              </a:rPr>
              <a:t>++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6A3E3E"/>
                </a:solidFill>
                <a:latin typeface="Consolas"/>
              </a:rPr>
              <a:t>        </a:t>
            </a:r>
            <a:r>
              <a:rPr kumimoji="1" lang="en-US" altLang="zh-CN" sz="1600" b="1" dirty="0" err="1">
                <a:solidFill>
                  <a:srgbClr val="6A3E3E"/>
                </a:solidFill>
                <a:latin typeface="Consolas"/>
              </a:rPr>
              <a:t>avg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+= </a:t>
            </a:r>
            <a:r>
              <a:rPr kumimoji="1" lang="en-US" altLang="zh-CN" sz="1600" b="1" dirty="0" err="1">
                <a:solidFill>
                  <a:srgbClr val="6A3E3E"/>
                </a:solidFill>
                <a:latin typeface="Consolas"/>
              </a:rPr>
              <a:t>iScores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[</a:t>
            </a:r>
            <a:r>
              <a:rPr kumimoji="1" lang="en-US" altLang="zh-CN" sz="16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][</a:t>
            </a:r>
            <a:r>
              <a:rPr kumimoji="1" lang="en-US" altLang="zh-CN" sz="1600" b="1" dirty="0">
                <a:solidFill>
                  <a:srgbClr val="6A3E3E"/>
                </a:solidFill>
                <a:latin typeface="Consolas"/>
              </a:rPr>
              <a:t>j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]; </a:t>
            </a:r>
            <a:r>
              <a:rPr kumimoji="1" lang="en-US" altLang="zh-CN" sz="1600" b="1" dirty="0">
                <a:solidFill>
                  <a:srgbClr val="3F7F5F"/>
                </a:solidFill>
                <a:latin typeface="Consolas"/>
              </a:rPr>
              <a:t>// </a:t>
            </a:r>
            <a:r>
              <a:rPr kumimoji="1" lang="zh-CN" altLang="en-US" sz="1600" b="1" dirty="0">
                <a:solidFill>
                  <a:srgbClr val="3F7F5F"/>
                </a:solidFill>
                <a:latin typeface="Consolas"/>
              </a:rPr>
              <a:t>先用</a:t>
            </a:r>
            <a:r>
              <a:rPr kumimoji="1" lang="en-US" altLang="zh-CN" sz="1600" b="1" dirty="0" err="1">
                <a:solidFill>
                  <a:srgbClr val="3F7F5F"/>
                </a:solidFill>
                <a:latin typeface="Consolas"/>
              </a:rPr>
              <a:t>avg</a:t>
            </a:r>
            <a:r>
              <a:rPr kumimoji="1" lang="zh-CN" altLang="en-US" sz="1600" b="1" dirty="0">
                <a:solidFill>
                  <a:srgbClr val="3F7F5F"/>
                </a:solidFill>
                <a:latin typeface="Consolas"/>
              </a:rPr>
              <a:t>保存三门课程的总和</a:t>
            </a:r>
            <a:endParaRPr kumimoji="1" lang="en-US" altLang="zh-CN" sz="1600" b="1" dirty="0">
              <a:solidFill>
                <a:srgbClr val="3F7F5F"/>
              </a:solidFill>
              <a:latin typeface="Consolas"/>
            </a:endParaRPr>
          </a:p>
          <a:p>
            <a:pPr indent="9826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6A3E3E"/>
                </a:solidFill>
                <a:latin typeface="Consolas"/>
              </a:rPr>
              <a:t>count 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     }</a:t>
            </a:r>
            <a:r>
              <a:rPr kumimoji="1" lang="en-US" altLang="zh-CN" sz="1600" b="1" dirty="0">
                <a:solidFill>
                  <a:srgbClr val="3F7F5F"/>
                </a:solidFill>
                <a:latin typeface="Consolas"/>
              </a:rPr>
              <a:t> // for j</a:t>
            </a:r>
            <a:endParaRPr kumimoji="1" lang="zh-CN" altLang="en-US" sz="1600" b="1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6A3E3E"/>
                </a:solidFill>
                <a:latin typeface="Consolas"/>
              </a:rPr>
              <a:t>      </a:t>
            </a:r>
            <a:r>
              <a:rPr kumimoji="1" lang="en-US" altLang="zh-CN" sz="1600" b="1" dirty="0" err="1">
                <a:solidFill>
                  <a:srgbClr val="6A3E3E"/>
                </a:solidFill>
                <a:latin typeface="Consolas"/>
              </a:rPr>
              <a:t>avg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kumimoji="1" lang="en-US" altLang="zh-CN" sz="1600" b="1" dirty="0" err="1">
                <a:solidFill>
                  <a:srgbClr val="6A3E3E"/>
                </a:solidFill>
                <a:latin typeface="Consolas"/>
              </a:rPr>
              <a:t>avg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/ </a:t>
            </a:r>
            <a:r>
              <a:rPr kumimoji="1" lang="en-US" altLang="zh-CN" sz="1600" b="1" dirty="0">
                <a:solidFill>
                  <a:srgbClr val="6A3E3E"/>
                </a:solidFill>
                <a:latin typeface="Consolas"/>
              </a:rPr>
              <a:t>count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kumimoji="1" lang="en-US" altLang="zh-CN" sz="1600" b="1" dirty="0">
                <a:solidFill>
                  <a:srgbClr val="3F7F5F"/>
                </a:solidFill>
                <a:latin typeface="Consolas"/>
              </a:rPr>
              <a:t>// </a:t>
            </a:r>
            <a:r>
              <a:rPr kumimoji="1" lang="zh-CN" altLang="en-US" sz="1600" b="1" dirty="0">
                <a:solidFill>
                  <a:srgbClr val="3F7F5F"/>
                </a:solidFill>
                <a:latin typeface="Consolas"/>
              </a:rPr>
              <a:t>此时的</a:t>
            </a:r>
            <a:r>
              <a:rPr kumimoji="1" lang="en-US" altLang="zh-CN" sz="1600" b="1" dirty="0">
                <a:solidFill>
                  <a:srgbClr val="3F7F5F"/>
                </a:solidFill>
                <a:latin typeface="Consolas"/>
              </a:rPr>
              <a:t>j</a:t>
            </a:r>
            <a:r>
              <a:rPr kumimoji="1" lang="zh-CN" altLang="en-US" sz="1600" b="1" dirty="0">
                <a:solidFill>
                  <a:srgbClr val="3F7F5F"/>
                </a:solidFill>
                <a:latin typeface="Consolas"/>
              </a:rPr>
              <a:t>表示一共有几门课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kumimoji="1" lang="en-US" altLang="zh-CN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kumimoji="1" lang="en-US" altLang="zh-CN" sz="1600" b="1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kumimoji="1" lang="en-US" altLang="zh-CN" sz="1600" b="1" dirty="0">
                <a:solidFill>
                  <a:srgbClr val="0000C0"/>
                </a:solidFill>
                <a:latin typeface="Consolas"/>
              </a:rPr>
              <a:t>(“%s:%2.0f\n”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,</a:t>
            </a:r>
            <a:r>
              <a:rPr kumimoji="1" lang="en-US" altLang="zh-CN" sz="1600" b="1" dirty="0">
                <a:solidFill>
                  <a:srgbClr val="0000C0"/>
                </a:solidFill>
                <a:latin typeface="Consolas"/>
              </a:rPr>
              <a:t> </a:t>
            </a:r>
            <a:r>
              <a:rPr kumimoji="1" lang="en-US" altLang="zh-CN" sz="1600" b="1" dirty="0">
                <a:solidFill>
                  <a:srgbClr val="6A3E3E"/>
                </a:solidFill>
                <a:latin typeface="Consolas"/>
              </a:rPr>
              <a:t>names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[</a:t>
            </a:r>
            <a:r>
              <a:rPr kumimoji="1" lang="en-US" altLang="zh-CN" sz="16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]</a:t>
            </a:r>
            <a:r>
              <a:rPr kumimoji="1" lang="en-US" altLang="zh-CN" sz="16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kumimoji="1" lang="en-US" altLang="zh-CN" sz="1600" b="1" dirty="0" err="1">
                <a:solidFill>
                  <a:srgbClr val="6A3E3E"/>
                </a:solidFill>
                <a:latin typeface="Consolas"/>
              </a:rPr>
              <a:t>avg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); </a:t>
            </a:r>
            <a:r>
              <a:rPr kumimoji="1" lang="en-US" altLang="zh-CN" sz="1600" b="1" dirty="0">
                <a:solidFill>
                  <a:srgbClr val="3F7F5F"/>
                </a:solidFill>
                <a:latin typeface="Consolas"/>
              </a:rPr>
              <a:t>// </a:t>
            </a:r>
            <a:r>
              <a:rPr kumimoji="1" lang="zh-CN" altLang="en-US" sz="1600" b="1" dirty="0">
                <a:solidFill>
                  <a:srgbClr val="3F7F5F"/>
                </a:solidFill>
                <a:latin typeface="Consolas"/>
              </a:rPr>
              <a:t>格式化输出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   }</a:t>
            </a:r>
            <a:r>
              <a:rPr kumimoji="1" lang="en-US" altLang="zh-CN" sz="1600" b="1" dirty="0">
                <a:solidFill>
                  <a:srgbClr val="3F7F5F"/>
                </a:solidFill>
                <a:latin typeface="Consolas"/>
              </a:rPr>
              <a:t> // for i</a:t>
            </a:r>
            <a:endParaRPr kumimoji="1" lang="en-US" altLang="zh-CN" sz="1600" b="1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  } </a:t>
            </a:r>
            <a:r>
              <a:rPr kumimoji="1" lang="en-US" altLang="zh-CN" sz="1600" b="1" dirty="0">
                <a:solidFill>
                  <a:srgbClr val="3F7F5F"/>
                </a:solidFill>
                <a:latin typeface="Consolas"/>
              </a:rPr>
              <a:t>// main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343400" y="1908175"/>
            <a:ext cx="4572000" cy="13223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FFFF"/>
                </a:solidFill>
                <a:latin typeface="Consolas" pitchFamily="49" charset="0"/>
              </a:rPr>
              <a:t>输出如下</a:t>
            </a:r>
            <a:endParaRPr kumimoji="1" lang="en-US" altLang="zh-CN" sz="1600" b="1" dirty="0">
              <a:solidFill>
                <a:srgbClr val="FFFFFF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FFFF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FFFF"/>
                </a:solidFill>
                <a:latin typeface="Consolas" pitchFamily="49" charset="0"/>
              </a:rPr>
              <a:t>张国荣</a:t>
            </a:r>
            <a:r>
              <a:rPr kumimoji="1" lang="en-US" altLang="zh-CN" sz="1600" b="1" dirty="0">
                <a:solidFill>
                  <a:srgbClr val="FFFFFF"/>
                </a:solidFill>
                <a:latin typeface="Consolas" pitchFamily="49" charset="0"/>
              </a:rPr>
              <a:t>:91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FFFF"/>
                </a:solidFill>
                <a:latin typeface="Consolas" pitchFamily="49" charset="0"/>
              </a:rPr>
              <a:t>丁二</a:t>
            </a:r>
            <a:r>
              <a:rPr kumimoji="1" lang="en-US" altLang="zh-CN" sz="1600" b="1" dirty="0">
                <a:solidFill>
                  <a:srgbClr val="FFFFFF"/>
                </a:solidFill>
                <a:latin typeface="Consolas" pitchFamily="49" charset="0"/>
              </a:rPr>
              <a:t>:91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FFFF"/>
                </a:solidFill>
                <a:latin typeface="Consolas" pitchFamily="49" charset="0"/>
              </a:rPr>
              <a:t>陈坤</a:t>
            </a:r>
            <a:r>
              <a:rPr kumimoji="1" lang="en-US" altLang="zh-CN" sz="1600" b="1" dirty="0">
                <a:solidFill>
                  <a:srgbClr val="FFFFFF"/>
                </a:solidFill>
                <a:latin typeface="Consolas" pitchFamily="49" charset="0"/>
              </a:rPr>
              <a:t>:90</a:t>
            </a:r>
            <a:endParaRPr kumimoji="1" lang="zh-CN" alt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0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前言</a:t>
            </a:r>
          </a:p>
        </p:txBody>
      </p:sp>
      <p:sp>
        <p:nvSpPr>
          <p:cNvPr id="50247" name="Text Box 71"/>
          <p:cNvSpPr txBox="1">
            <a:spLocks noChangeArrowheads="1"/>
          </p:cNvSpPr>
          <p:nvPr/>
        </p:nvSpPr>
        <p:spPr bwMode="auto">
          <a:xfrm>
            <a:off x="903288" y="3681413"/>
            <a:ext cx="75438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本章的目的</a:t>
            </a:r>
            <a:r>
              <a:rPr kumimoji="1" lang="zh-CN" altLang="en-US" sz="2800" dirty="0">
                <a:solidFill>
                  <a:srgbClr val="000000"/>
                </a:solidFill>
                <a:ea typeface="黑体" pitchFamily="49" charset="-122"/>
              </a:rPr>
              <a:t>：什么是数组？什么是字符串？字符串与其他类的区别及其内存分配原理？什么是枚举？</a:t>
            </a:r>
          </a:p>
        </p:txBody>
      </p:sp>
      <p:sp>
        <p:nvSpPr>
          <p:cNvPr id="50248" name="Text Box 72"/>
          <p:cNvSpPr txBox="1">
            <a:spLocks noChangeArrowheads="1"/>
          </p:cNvSpPr>
          <p:nvPr/>
        </p:nvSpPr>
        <p:spPr bwMode="auto">
          <a:xfrm>
            <a:off x="890588" y="1204913"/>
            <a:ext cx="75438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回顾关键词</a:t>
            </a:r>
            <a:r>
              <a:rPr kumimoji="1" lang="zh-CN" altLang="en-US" sz="2800" dirty="0">
                <a:solidFill>
                  <a:srgbClr val="000000"/>
                </a:solidFill>
                <a:ea typeface="黑体" pitchFamily="49" charset="-122"/>
              </a:rPr>
              <a:t>：封装性</a:t>
            </a:r>
            <a:r>
              <a:rPr kumimoji="1" lang="en-US" altLang="zh-CN" sz="2800" dirty="0">
                <a:solidFill>
                  <a:srgbClr val="000000"/>
                </a:solidFill>
                <a:ea typeface="黑体" pitchFamily="49" charset="-122"/>
              </a:rPr>
              <a:t>(public</a:t>
            </a:r>
            <a:r>
              <a:rPr kumimoji="1" lang="zh-CN" altLang="en-US" sz="2800" dirty="0">
                <a:solidFill>
                  <a:srgbClr val="000000"/>
                </a:solidFill>
                <a:ea typeface="黑体" pitchFamily="49" charset="-122"/>
              </a:rPr>
              <a:t>、</a:t>
            </a:r>
            <a:r>
              <a:rPr kumimoji="1" lang="en-US" altLang="zh-CN" sz="2800" dirty="0">
                <a:solidFill>
                  <a:srgbClr val="000000"/>
                </a:solidFill>
                <a:ea typeface="黑体" pitchFamily="49" charset="-122"/>
              </a:rPr>
              <a:t>protected</a:t>
            </a:r>
            <a:r>
              <a:rPr kumimoji="1" lang="zh-CN" altLang="en-US" sz="2800" dirty="0">
                <a:solidFill>
                  <a:srgbClr val="000000"/>
                </a:solidFill>
                <a:ea typeface="黑体" pitchFamily="49" charset="-122"/>
              </a:rPr>
              <a:t>、</a:t>
            </a:r>
            <a:r>
              <a:rPr kumimoji="1" lang="en-US" altLang="zh-CN" sz="2800" dirty="0">
                <a:solidFill>
                  <a:srgbClr val="000000"/>
                </a:solidFill>
                <a:ea typeface="黑体" pitchFamily="49" charset="-122"/>
              </a:rPr>
              <a:t>default</a:t>
            </a:r>
            <a:r>
              <a:rPr kumimoji="1" lang="zh-CN" altLang="en-US" sz="2800" dirty="0">
                <a:solidFill>
                  <a:srgbClr val="000000"/>
                </a:solidFill>
                <a:ea typeface="黑体" pitchFamily="49" charset="-122"/>
              </a:rPr>
              <a:t>、</a:t>
            </a:r>
            <a:r>
              <a:rPr kumimoji="1" lang="en-US" altLang="zh-CN" sz="2800" dirty="0">
                <a:solidFill>
                  <a:srgbClr val="000000"/>
                </a:solidFill>
                <a:ea typeface="黑体" pitchFamily="49" charset="-122"/>
              </a:rPr>
              <a:t>private)</a:t>
            </a:r>
            <a:r>
              <a:rPr kumimoji="1" lang="zh-CN" altLang="en-US" sz="2800" dirty="0">
                <a:solidFill>
                  <a:srgbClr val="000000"/>
                </a:solidFill>
                <a:ea typeface="黑体" pitchFamily="49" charset="-122"/>
              </a:rPr>
              <a:t>、继承性</a:t>
            </a:r>
            <a:r>
              <a:rPr kumimoji="1" lang="en-US" altLang="zh-CN" sz="2800" dirty="0">
                <a:solidFill>
                  <a:srgbClr val="000000"/>
                </a:solidFill>
                <a:ea typeface="黑体" pitchFamily="49" charset="-122"/>
              </a:rPr>
              <a:t>(extends</a:t>
            </a:r>
            <a:r>
              <a:rPr kumimoji="1" lang="zh-CN" altLang="en-US" sz="2800" dirty="0">
                <a:solidFill>
                  <a:srgbClr val="000000"/>
                </a:solidFill>
                <a:ea typeface="黑体" pitchFamily="49" charset="-122"/>
              </a:rPr>
              <a:t>、</a:t>
            </a:r>
            <a:r>
              <a:rPr kumimoji="1" lang="en-US" altLang="zh-CN" sz="2800" dirty="0">
                <a:solidFill>
                  <a:srgbClr val="000000"/>
                </a:solidFill>
                <a:ea typeface="黑体" pitchFamily="49" charset="-122"/>
              </a:rPr>
              <a:t>super</a:t>
            </a:r>
            <a:r>
              <a:rPr kumimoji="1" lang="zh-CN" altLang="en-US" sz="2800" dirty="0">
                <a:solidFill>
                  <a:srgbClr val="000000"/>
                </a:solidFill>
                <a:ea typeface="黑体" pitchFamily="49" charset="-122"/>
              </a:rPr>
              <a:t>、</a:t>
            </a:r>
            <a:r>
              <a:rPr kumimoji="1" lang="en-US" altLang="zh-CN" sz="2800" dirty="0">
                <a:solidFill>
                  <a:srgbClr val="000000"/>
                </a:solidFill>
                <a:ea typeface="黑体" pitchFamily="49" charset="-122"/>
              </a:rPr>
              <a:t>this)</a:t>
            </a:r>
            <a:r>
              <a:rPr kumimoji="1" lang="zh-CN" altLang="en-US" sz="2800" dirty="0">
                <a:solidFill>
                  <a:srgbClr val="000000"/>
                </a:solidFill>
                <a:ea typeface="黑体" pitchFamily="49" charset="-122"/>
              </a:rPr>
              <a:t>、多态性</a:t>
            </a:r>
            <a:r>
              <a:rPr kumimoji="1" lang="en-US" altLang="zh-CN" sz="2800" dirty="0">
                <a:solidFill>
                  <a:srgbClr val="000000"/>
                </a:solidFill>
                <a:ea typeface="黑体" pitchFamily="49" charset="-122"/>
              </a:rPr>
              <a:t>(</a:t>
            </a:r>
            <a:r>
              <a:rPr kumimoji="1" lang="zh-CN" altLang="en-US" sz="2800" dirty="0">
                <a:solidFill>
                  <a:srgbClr val="000000"/>
                </a:solidFill>
                <a:ea typeface="黑体" pitchFamily="49" charset="-122"/>
              </a:rPr>
              <a:t>重载</a:t>
            </a:r>
            <a:r>
              <a:rPr kumimoji="1" lang="en-US" altLang="zh-CN" sz="2800" dirty="0">
                <a:solidFill>
                  <a:srgbClr val="000000"/>
                </a:solidFill>
                <a:ea typeface="黑体" pitchFamily="49" charset="-122"/>
              </a:rPr>
              <a:t>Overloading</a:t>
            </a:r>
            <a:r>
              <a:rPr kumimoji="1" lang="zh-CN" altLang="en-US" sz="2800" dirty="0">
                <a:solidFill>
                  <a:srgbClr val="000000"/>
                </a:solidFill>
                <a:ea typeface="黑体" pitchFamily="49" charset="-122"/>
              </a:rPr>
              <a:t>、覆盖</a:t>
            </a:r>
            <a:r>
              <a:rPr kumimoji="1" lang="en-US" altLang="zh-CN" sz="2800" dirty="0">
                <a:solidFill>
                  <a:srgbClr val="000000"/>
                </a:solidFill>
                <a:ea typeface="黑体" pitchFamily="49" charset="-122"/>
              </a:rPr>
              <a:t>Overriding)</a:t>
            </a:r>
            <a:r>
              <a:rPr kumimoji="1" lang="zh-CN" altLang="en-US" sz="2800" dirty="0">
                <a:solidFill>
                  <a:srgbClr val="000000"/>
                </a:solidFill>
                <a:ea typeface="黑体" pitchFamily="49" charset="-122"/>
              </a:rPr>
              <a:t>、抽象类</a:t>
            </a:r>
            <a:r>
              <a:rPr kumimoji="1" lang="en-US" altLang="zh-CN" sz="2800" dirty="0">
                <a:solidFill>
                  <a:srgbClr val="000000"/>
                </a:solidFill>
                <a:ea typeface="黑体" pitchFamily="49" charset="-122"/>
              </a:rPr>
              <a:t>(abstract)</a:t>
            </a:r>
            <a:r>
              <a:rPr kumimoji="1" lang="zh-CN" altLang="en-US" sz="2800" dirty="0">
                <a:solidFill>
                  <a:srgbClr val="000000"/>
                </a:solidFill>
                <a:ea typeface="黑体" pitchFamily="49" charset="-122"/>
              </a:rPr>
              <a:t>、接口</a:t>
            </a:r>
            <a:r>
              <a:rPr kumimoji="1" lang="en-US" altLang="zh-CN" sz="2800" dirty="0">
                <a:solidFill>
                  <a:srgbClr val="000000"/>
                </a:solidFill>
                <a:ea typeface="黑体" pitchFamily="49" charset="-122"/>
              </a:rPr>
              <a:t>(interface</a:t>
            </a:r>
            <a:r>
              <a:rPr kumimoji="1" lang="zh-CN" altLang="en-US" sz="2800" dirty="0">
                <a:solidFill>
                  <a:srgbClr val="000000"/>
                </a:solidFill>
                <a:ea typeface="黑体" pitchFamily="49" charset="-122"/>
              </a:rPr>
              <a:t>、</a:t>
            </a:r>
            <a:r>
              <a:rPr kumimoji="1" lang="en-US" altLang="zh-CN" sz="2800" dirty="0">
                <a:solidFill>
                  <a:srgbClr val="000000"/>
                </a:solidFill>
                <a:ea typeface="黑体" pitchFamily="49" charset="-122"/>
              </a:rPr>
              <a:t>implements)</a:t>
            </a:r>
          </a:p>
        </p:txBody>
      </p:sp>
    </p:spTree>
    <p:extLst>
      <p:ext uri="{BB962C8B-B14F-4D97-AF65-F5344CB8AC3E}">
        <p14:creationId xmlns:p14="http://schemas.microsoft.com/office/powerpoint/2010/main" val="270630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zh-CN" dirty="0"/>
              <a:t>5.1.4</a:t>
            </a:r>
            <a:r>
              <a:rPr lang="zh-CN" altLang="en-US" dirty="0"/>
              <a:t>、数组的应用</a:t>
            </a:r>
            <a:r>
              <a:rPr lang="en-US" altLang="zh-CN" dirty="0"/>
              <a:t>—</a:t>
            </a:r>
            <a:r>
              <a:rPr lang="en-US" altLang="zh-CN" kern="1200" dirty="0">
                <a:effectLst/>
                <a:latin typeface="Consolas" pitchFamily="49" charset="0"/>
                <a:ea typeface="宋体" charset="-122"/>
              </a:rPr>
              <a:t>PassArray.java</a:t>
            </a:r>
            <a:endParaRPr lang="en-US" altLang="zh-CN" kern="1200" dirty="0">
              <a:effectLst/>
              <a:latin typeface="Consolas" pitchFamily="49" charset="0"/>
              <a:ea typeface="宋体" charset="-122"/>
              <a:cs typeface="+mn-cs"/>
            </a:endParaRPr>
          </a:p>
        </p:txBody>
      </p:sp>
      <p:sp>
        <p:nvSpPr>
          <p:cNvPr id="21507" name="矩形 1"/>
          <p:cNvSpPr>
            <a:spLocks noChangeArrowheads="1"/>
          </p:cNvSpPr>
          <p:nvPr/>
        </p:nvSpPr>
        <p:spPr bwMode="auto">
          <a:xfrm>
            <a:off x="257175" y="858838"/>
            <a:ext cx="8658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762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2000">
                <a:solidFill>
                  <a:srgbClr val="3F7F5F"/>
                </a:solidFill>
                <a:latin typeface="Consolas" pitchFamily="49" charset="0"/>
              </a:rPr>
              <a:t>程序</a:t>
            </a:r>
            <a:r>
              <a:rPr kumimoji="1" lang="en-US" altLang="zh-CN" sz="2000">
                <a:solidFill>
                  <a:srgbClr val="3F7F5F"/>
                </a:solidFill>
                <a:latin typeface="Consolas" pitchFamily="49" charset="0"/>
              </a:rPr>
              <a:t>5-1 PassArray.java</a:t>
            </a:r>
          </a:p>
          <a:p>
            <a:pPr indent="762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数组作为调用方法的传递参数</a:t>
            </a:r>
            <a:r>
              <a:rPr kumimoji="1" lang="zh-CN" altLang="en-US" sz="20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175" y="1689100"/>
            <a:ext cx="8658225" cy="4530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ch05.sec01.array;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b="1" dirty="0">
              <a:solidFill>
                <a:srgbClr val="7F0055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PassArray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  static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updateArray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kumimoji="1" lang="en-US" altLang="zh-CN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arrays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    arrays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[3] = 10;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b="1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kumimoji="1" lang="en-US" altLang="zh-CN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kumimoji="1" lang="en-US" altLang="zh-CN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hold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= { 0, 1, 2, 3, 4, 5, 6, 7, 8, 9 };</a:t>
            </a:r>
            <a:endParaRPr kumimoji="1" lang="zh-CN" altLang="en-US" b="1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i="1" dirty="0">
                <a:solidFill>
                  <a:srgbClr val="000000"/>
                </a:solidFill>
                <a:latin typeface="Consolas"/>
              </a:rPr>
              <a:t>    </a:t>
            </a:r>
            <a:r>
              <a:rPr kumimoji="1" lang="en-US" altLang="zh-CN" b="1" i="1" dirty="0" err="1">
                <a:solidFill>
                  <a:srgbClr val="000000"/>
                </a:solidFill>
                <a:latin typeface="Consolas"/>
              </a:rPr>
              <a:t>updateArray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hold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);</a:t>
            </a:r>
            <a:endParaRPr kumimoji="1" lang="zh-CN" altLang="en-US" b="1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    for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kumimoji="1" lang="en-US" altLang="zh-CN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kumimoji="1" lang="en-US" altLang="zh-CN" b="1" dirty="0" err="1">
                <a:solidFill>
                  <a:srgbClr val="6A3E3E"/>
                </a:solidFill>
                <a:latin typeface="Consolas"/>
              </a:rPr>
              <a:t>hold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kumimoji="1" lang="en-US" altLang="zh-CN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kumimoji="1" lang="en-US" altLang="zh-CN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kumimoji="1" lang="en-US" altLang="zh-CN" b="1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print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hold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[</a:t>
            </a: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] + </a:t>
            </a:r>
            <a:r>
              <a:rPr kumimoji="1" lang="en-US" altLang="zh-CN" b="1" dirty="0">
                <a:solidFill>
                  <a:srgbClr val="2A00FF"/>
                </a:solidFill>
                <a:latin typeface="Consolas"/>
              </a:rPr>
              <a:t>" "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343400" y="1689100"/>
            <a:ext cx="4572000" cy="8921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FFFFFF"/>
                </a:solidFill>
                <a:latin typeface="Consolas" pitchFamily="49" charset="0"/>
              </a:rPr>
              <a:t>输出如下</a:t>
            </a:r>
            <a:endParaRPr kumimoji="1" lang="en-US" altLang="zh-CN" b="1">
              <a:solidFill>
                <a:srgbClr val="FFFFFF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>
              <a:solidFill>
                <a:srgbClr val="FFFFFF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0 1 2 </a:t>
            </a:r>
            <a:r>
              <a:rPr kumimoji="1" lang="en-US" altLang="zh-CN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kumimoji="1" lang="en-US" altLang="zh-CN" b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4 5 6 7 8 9 </a:t>
            </a:r>
            <a:endParaRPr kumimoji="1" lang="zh-CN" altLang="en-US" b="1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6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1600" y="1689100"/>
            <a:ext cx="450850" cy="4530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1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2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3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4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5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6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7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8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9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10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11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12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13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14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15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16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zh-CN" dirty="0"/>
              <a:t>5.1.4</a:t>
            </a:r>
            <a:r>
              <a:rPr lang="zh-CN" altLang="en-US" dirty="0"/>
              <a:t>、数组的应用</a:t>
            </a:r>
            <a:r>
              <a:rPr lang="en-US" altLang="zh-CN" dirty="0"/>
              <a:t>—</a:t>
            </a:r>
            <a:r>
              <a:rPr lang="en-US" altLang="zh-CN" kern="1200" dirty="0">
                <a:effectLst/>
                <a:latin typeface="Consolas" pitchFamily="49" charset="0"/>
                <a:ea typeface="宋体" charset="-122"/>
              </a:rPr>
              <a:t>PassArray2.java</a:t>
            </a:r>
            <a:endParaRPr lang="en-US" altLang="zh-CN" kern="1200" dirty="0">
              <a:effectLst/>
              <a:latin typeface="Consolas" pitchFamily="49" charset="0"/>
              <a:ea typeface="宋体" charset="-122"/>
              <a:cs typeface="+mn-cs"/>
            </a:endParaRPr>
          </a:p>
        </p:txBody>
      </p:sp>
      <p:sp>
        <p:nvSpPr>
          <p:cNvPr id="22532" name="矩形 1"/>
          <p:cNvSpPr>
            <a:spLocks noChangeArrowheads="1"/>
          </p:cNvSpPr>
          <p:nvPr/>
        </p:nvSpPr>
        <p:spPr bwMode="auto">
          <a:xfrm>
            <a:off x="257175" y="858838"/>
            <a:ext cx="8658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762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2000">
                <a:solidFill>
                  <a:srgbClr val="3F7F5F"/>
                </a:solidFill>
                <a:latin typeface="Consolas" pitchFamily="49" charset="0"/>
              </a:rPr>
              <a:t>程序</a:t>
            </a:r>
            <a:r>
              <a:rPr kumimoji="1" lang="en-US" altLang="zh-CN" sz="2000">
                <a:solidFill>
                  <a:srgbClr val="3F7F5F"/>
                </a:solidFill>
                <a:latin typeface="Consolas" pitchFamily="49" charset="0"/>
              </a:rPr>
              <a:t>5-1 PassArray2.java</a:t>
            </a:r>
          </a:p>
          <a:p>
            <a:pPr indent="762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数组作为调用方法的传递参数</a:t>
            </a:r>
            <a:r>
              <a:rPr kumimoji="1" lang="zh-CN" altLang="en-US" sz="20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250" y="1689100"/>
            <a:ext cx="8439150" cy="4530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ch05.sec01.array;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b="1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PassArray2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  static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initializeArray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kumimoji="1" lang="en-US" altLang="zh-CN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arrays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kumimoji="1" lang="en-US" altLang="zh-CN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n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    arrays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[</a:t>
            </a: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n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nn-NO" altLang="zh-CN" b="1" dirty="0">
                <a:solidFill>
                  <a:srgbClr val="7F0055"/>
                </a:solidFill>
                <a:latin typeface="Consolas"/>
              </a:rPr>
              <a:t>    for</a:t>
            </a:r>
            <a:r>
              <a:rPr kumimoji="1" lang="nn-NO" altLang="zh-CN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kumimoji="1" lang="nn-NO" altLang="zh-CN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kumimoji="1" lang="nn-NO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nn-NO" altLang="zh-CN" b="1" dirty="0">
                <a:solidFill>
                  <a:srgbClr val="6A3E3E"/>
                </a:solidFill>
                <a:latin typeface="Consolas"/>
              </a:rPr>
              <a:t>i</a:t>
            </a:r>
            <a:r>
              <a:rPr kumimoji="1" lang="nn-NO" altLang="zh-CN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kumimoji="1" lang="nn-NO" altLang="zh-CN" b="1" dirty="0">
                <a:solidFill>
                  <a:srgbClr val="6A3E3E"/>
                </a:solidFill>
                <a:latin typeface="Consolas"/>
              </a:rPr>
              <a:t>i</a:t>
            </a:r>
            <a:r>
              <a:rPr kumimoji="1" lang="nn-NO" altLang="zh-CN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kumimoji="1" lang="nn-NO" altLang="zh-CN" b="1" dirty="0">
                <a:solidFill>
                  <a:srgbClr val="6A3E3E"/>
                </a:solidFill>
                <a:latin typeface="Consolas"/>
              </a:rPr>
              <a:t>n</a:t>
            </a:r>
            <a:r>
              <a:rPr kumimoji="1" lang="nn-NO" altLang="zh-CN" b="1" dirty="0">
                <a:solidFill>
                  <a:srgbClr val="000000"/>
                </a:solidFill>
                <a:latin typeface="Consolas"/>
              </a:rPr>
              <a:t>; ++</a:t>
            </a:r>
            <a:r>
              <a:rPr kumimoji="1" lang="nn-NO" altLang="zh-CN" b="1" dirty="0">
                <a:solidFill>
                  <a:srgbClr val="6A3E3E"/>
                </a:solidFill>
                <a:latin typeface="Consolas"/>
              </a:rPr>
              <a:t>i</a:t>
            </a:r>
            <a:r>
              <a:rPr kumimoji="1" lang="nn-NO" altLang="zh-CN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      arrays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[</a:t>
            </a: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] = </a:t>
            </a: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b="1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kumimoji="1" lang="en-US" altLang="zh-CN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kumimoji="1" lang="en-US" altLang="zh-CN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hold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i="1" dirty="0">
                <a:solidFill>
                  <a:srgbClr val="000000"/>
                </a:solidFill>
                <a:latin typeface="Consolas"/>
              </a:rPr>
              <a:t>    </a:t>
            </a:r>
            <a:r>
              <a:rPr kumimoji="1" lang="en-US" altLang="zh-CN" b="1" i="1" dirty="0" err="1">
                <a:solidFill>
                  <a:srgbClr val="000000"/>
                </a:solidFill>
                <a:latin typeface="Consolas"/>
              </a:rPr>
              <a:t>initializeArray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hold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, 9);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    for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kumimoji="1" lang="en-US" altLang="zh-CN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kumimoji="1" lang="en-US" altLang="zh-CN" b="1" dirty="0" err="1">
                <a:solidFill>
                  <a:srgbClr val="6A3E3E"/>
                </a:solidFill>
                <a:latin typeface="Consolas"/>
              </a:rPr>
              <a:t>hold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kumimoji="1" lang="en-US" altLang="zh-CN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kumimoji="1" lang="en-US" altLang="zh-CN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kumimoji="1" lang="en-US" altLang="zh-CN" b="1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print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hold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[</a:t>
            </a:r>
            <a:r>
              <a:rPr kumimoji="1" lang="en-US" altLang="zh-CN" b="1" dirty="0">
                <a:solidFill>
                  <a:srgbClr val="6A3E3E"/>
                </a:solidFill>
                <a:latin typeface="Consolas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] + </a:t>
            </a:r>
            <a:r>
              <a:rPr kumimoji="1" lang="en-US" altLang="zh-CN" b="1" dirty="0">
                <a:solidFill>
                  <a:srgbClr val="2A00FF"/>
                </a:solidFill>
                <a:latin typeface="Consolas"/>
              </a:rPr>
              <a:t>" "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266825" y="1689100"/>
            <a:ext cx="7648575" cy="1168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FFFFFF"/>
                </a:solidFill>
                <a:latin typeface="Consolas" pitchFamily="49" charset="0"/>
              </a:rPr>
              <a:t>输出如下</a:t>
            </a:r>
            <a:endParaRPr kumimoji="1" lang="en-US" altLang="zh-CN" b="1" dirty="0">
              <a:solidFill>
                <a:srgbClr val="FFFFFF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FFFF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</a:rPr>
              <a:t>Exception in thread "main" </a:t>
            </a:r>
            <a:r>
              <a:rPr kumimoji="1" lang="en-US" altLang="zh-CN" u="sng" dirty="0" err="1">
                <a:solidFill>
                  <a:srgbClr val="0066CC"/>
                </a:solidFill>
                <a:latin typeface="Consolas" pitchFamily="49" charset="0"/>
              </a:rPr>
              <a:t>java.lang.NullPointerException</a:t>
            </a:r>
            <a:endParaRPr kumimoji="1" lang="en-US" altLang="zh-CN" u="sng" dirty="0">
              <a:solidFill>
                <a:srgbClr val="0066CC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</a:rPr>
              <a:t>at ch05.sec01.array.PassArray2.main(</a:t>
            </a:r>
            <a:r>
              <a:rPr kumimoji="1" lang="en-US" altLang="zh-CN" u="sng" dirty="0">
                <a:solidFill>
                  <a:srgbClr val="0066CC"/>
                </a:solidFill>
                <a:latin typeface="Consolas" pitchFamily="49" charset="0"/>
              </a:rPr>
              <a:t>PassArray2.java:13</a:t>
            </a:r>
            <a:r>
              <a:rPr kumimoji="1" lang="en-US" altLang="zh-CN" u="sng" dirty="0">
                <a:solidFill>
                  <a:srgbClr val="FF0000"/>
                </a:solidFill>
                <a:latin typeface="Consolas" pitchFamily="49" charset="0"/>
              </a:rPr>
              <a:t>)</a:t>
            </a:r>
            <a:endParaRPr kumimoji="1" lang="zh-CN" altLang="en-US" b="1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/>
              <a:t>5.1.4</a:t>
            </a:r>
            <a:r>
              <a:rPr lang="zh-CN" altLang="en-US" b="1"/>
              <a:t>、数组的应用</a:t>
            </a:r>
          </a:p>
        </p:txBody>
      </p:sp>
      <p:pic>
        <p:nvPicPr>
          <p:cNvPr id="1853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3990975"/>
            <a:ext cx="6337300" cy="227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矩形 1"/>
          <p:cNvSpPr>
            <a:spLocks noChangeArrowheads="1"/>
          </p:cNvSpPr>
          <p:nvPr/>
        </p:nvSpPr>
        <p:spPr bwMode="auto">
          <a:xfrm>
            <a:off x="685800" y="939800"/>
            <a:ext cx="8043863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200" b="1" dirty="0">
                <a:solidFill>
                  <a:srgbClr val="3F7F5F"/>
                </a:solidFill>
                <a:latin typeface="Consolas" pitchFamily="49" charset="0"/>
              </a:rPr>
              <a:t>程序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 pitchFamily="49" charset="0"/>
              </a:rPr>
              <a:t>5-4 MyFriend.java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3F7F5F"/>
                </a:solidFill>
                <a:latin typeface="Consolas" pitchFamily="49" charset="0"/>
              </a:rPr>
              <a:t>/* main</a:t>
            </a:r>
            <a:r>
              <a:rPr kumimoji="1" lang="zh-CN" altLang="en-US" sz="2200" b="1" dirty="0">
                <a:solidFill>
                  <a:srgbClr val="3F7F5F"/>
                </a:solidFill>
                <a:latin typeface="Consolas" pitchFamily="49" charset="0"/>
              </a:rPr>
              <a:t>方法的数组参数获取 *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 pitchFamily="49" charset="0"/>
              </a:rPr>
              <a:t>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200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Consolas" pitchFamily="49" charset="0"/>
              </a:rPr>
              <a:t>MyFriend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 main(String[] 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Consolas" pitchFamily="49" charset="0"/>
              </a:rPr>
              <a:t>args.</a:t>
            </a:r>
            <a:r>
              <a:rPr kumimoji="1" lang="en-US" altLang="zh-CN" sz="2200" b="1" dirty="0" err="1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 &gt;= 2) 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200" b="1" dirty="0">
                <a:solidFill>
                  <a:srgbClr val="3F7F5F"/>
                </a:solidFill>
                <a:latin typeface="Consolas" pitchFamily="49" charset="0"/>
              </a:rPr>
              <a:t>判断输入参数是否多于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 pitchFamily="49" charset="0"/>
              </a:rPr>
              <a:t>2</a:t>
            </a:r>
            <a:r>
              <a:rPr kumimoji="1" lang="zh-CN" altLang="en-US" sz="2200" b="1" dirty="0">
                <a:solidFill>
                  <a:srgbClr val="3F7F5F"/>
                </a:solidFill>
                <a:latin typeface="Consolas" pitchFamily="49" charset="0"/>
              </a:rPr>
              <a:t>个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200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200" b="1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[0] + </a:t>
            </a:r>
            <a:r>
              <a:rPr kumimoji="1" lang="en-US" altLang="zh-CN" sz="2200" b="1" dirty="0">
                <a:solidFill>
                  <a:srgbClr val="2A00FF"/>
                </a:solidFill>
                <a:latin typeface="Consolas" pitchFamily="49" charset="0"/>
              </a:rPr>
              <a:t>" and "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 +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[1] + </a:t>
            </a:r>
            <a:r>
              <a:rPr kumimoji="1" lang="en-US" altLang="zh-CN" sz="2200" b="1" dirty="0">
                <a:solidFill>
                  <a:srgbClr val="2A00FF"/>
                </a:solidFill>
                <a:latin typeface="Consolas" pitchFamily="49" charset="0"/>
              </a:rPr>
              <a:t>" are my good friends! "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kumimoji="1" lang="zh-CN" altLang="en-US" sz="2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9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213225" y="45910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213225" y="42402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小节安排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754313" y="3452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213225" y="3862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 flipH="1">
            <a:off x="1357313" y="1754188"/>
            <a:ext cx="457200" cy="319405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数组、字符串和枚举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557713" y="3722688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5.2.1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不可变字符串：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2755900" y="1357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213100" y="120491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5.1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、数组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3211513" y="3300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5.2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、字符串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557713" y="41005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5.2.2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可变字符串：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StringBuffer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4557713" y="44513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5.2.3 String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StringBuffer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异同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1814513" y="3313113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728913" y="5294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3186113" y="51419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5.3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、字符串与其他数据类型的转换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2728913" y="57515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3186113" y="55991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5.4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、枚举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4200525" y="3681413"/>
            <a:ext cx="42863" cy="119062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2679700" y="1027113"/>
            <a:ext cx="76200" cy="510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4597" name="AutoShape 21"/>
          <p:cNvSpPr>
            <a:spLocks noChangeArrowheads="1"/>
          </p:cNvSpPr>
          <p:nvPr/>
        </p:nvSpPr>
        <p:spPr bwMode="auto">
          <a:xfrm>
            <a:off x="7921625" y="3714750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4213225" y="24844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4213225" y="21336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4213225" y="17557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4557713" y="16160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5.1.1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4557713" y="19939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5.1.2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4557713" y="23447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5.1.3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数组注意事项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4213225" y="28400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4557713" y="27003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5.1.4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数组应用</a:t>
            </a: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4200525" y="157480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44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5.2.1</a:t>
            </a:r>
            <a:r>
              <a:rPr lang="zh-CN" altLang="en-US" dirty="0"/>
              <a:t>、不可变字符串：</a:t>
            </a:r>
            <a:r>
              <a:rPr lang="en-US" altLang="zh-CN" dirty="0"/>
              <a:t>String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155700" y="863600"/>
            <a:ext cx="4911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en-US" altLang="zh-CN" sz="2800" dirty="0">
                <a:solidFill>
                  <a:srgbClr val="000000"/>
                </a:solidFill>
                <a:latin typeface="黑体"/>
                <a:ea typeface="黑体"/>
              </a:rPr>
              <a:t>String</a:t>
            </a:r>
            <a:r>
              <a:rPr lang="zh-CN" altLang="en-US" sz="2800" dirty="0">
                <a:solidFill>
                  <a:srgbClr val="000000"/>
                </a:solidFill>
                <a:latin typeface="黑体"/>
                <a:ea typeface="黑体"/>
              </a:rPr>
              <a:t>的声明与实例化</a:t>
            </a:r>
          </a:p>
        </p:txBody>
      </p:sp>
      <p:sp>
        <p:nvSpPr>
          <p:cNvPr id="25604" name="矩形 1"/>
          <p:cNvSpPr>
            <a:spLocks noChangeArrowheads="1"/>
          </p:cNvSpPr>
          <p:nvPr/>
        </p:nvSpPr>
        <p:spPr bwMode="auto">
          <a:xfrm>
            <a:off x="1346200" y="1547813"/>
            <a:ext cx="64389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400">
                <a:solidFill>
                  <a:srgbClr val="000000"/>
                </a:solidFill>
                <a:latin typeface="Consolas" pitchFamily="49" charset="0"/>
              </a:rPr>
              <a:t>String name;</a:t>
            </a:r>
            <a:br>
              <a:rPr kumimoji="1" lang="en-US" altLang="zh-CN" sz="2400">
                <a:solidFill>
                  <a:srgbClr val="000000"/>
                </a:solidFill>
                <a:latin typeface="Consolas" pitchFamily="49" charset="0"/>
              </a:rPr>
            </a:br>
            <a:r>
              <a:rPr kumimoji="1" lang="en-US" altLang="zh-CN" sz="2400">
                <a:solidFill>
                  <a:srgbClr val="000000"/>
                </a:solidFill>
                <a:latin typeface="Consolas" pitchFamily="49" charset="0"/>
              </a:rPr>
              <a:t>name = </a:t>
            </a:r>
            <a:r>
              <a:rPr kumimoji="1" lang="en-US" altLang="zh-CN" sz="24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400" b="1">
                <a:solidFill>
                  <a:srgbClr val="000000"/>
                </a:solidFill>
                <a:latin typeface="Consolas" pitchFamily="49" charset="0"/>
              </a:rPr>
              <a:t> String(</a:t>
            </a:r>
            <a:r>
              <a:rPr kumimoji="1" lang="en-US" altLang="zh-CN" sz="2400" b="1">
                <a:solidFill>
                  <a:srgbClr val="2A00FF"/>
                </a:solidFill>
                <a:latin typeface="Consolas" pitchFamily="49" charset="0"/>
              </a:rPr>
              <a:t>"Latte"</a:t>
            </a:r>
            <a:r>
              <a:rPr kumimoji="1" lang="en-US" altLang="zh-CN" sz="2400" b="1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endParaRPr kumimoji="1" lang="zh-CN" altLang="en-US" sz="2400">
              <a:solidFill>
                <a:srgbClr val="000000"/>
              </a:solidFill>
              <a:latin typeface="Consolas" pitchFamily="49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400">
                <a:solidFill>
                  <a:srgbClr val="000000"/>
                </a:solidFill>
                <a:latin typeface="Consolas" pitchFamily="49" charset="0"/>
              </a:rPr>
              <a:t>String name;</a:t>
            </a:r>
            <a:br>
              <a:rPr kumimoji="1" lang="en-US" altLang="zh-CN" sz="2400">
                <a:solidFill>
                  <a:srgbClr val="000000"/>
                </a:solidFill>
                <a:latin typeface="Consolas" pitchFamily="49" charset="0"/>
              </a:rPr>
            </a:br>
            <a:r>
              <a:rPr kumimoji="1" lang="en-US" altLang="zh-CN" sz="2400">
                <a:solidFill>
                  <a:srgbClr val="000000"/>
                </a:solidFill>
                <a:latin typeface="Consolas" pitchFamily="49" charset="0"/>
              </a:rPr>
              <a:t>name = </a:t>
            </a:r>
            <a:r>
              <a:rPr kumimoji="1" lang="en-US" altLang="zh-CN" sz="2400">
                <a:solidFill>
                  <a:srgbClr val="2A00FF"/>
                </a:solidFill>
                <a:latin typeface="Consolas" pitchFamily="49" charset="0"/>
              </a:rPr>
              <a:t>"Latte"</a:t>
            </a:r>
            <a:r>
              <a:rPr kumimoji="1" lang="en-US" altLang="zh-CN" sz="240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endParaRPr kumimoji="1" lang="zh-CN" altLang="en-US" sz="2400">
              <a:solidFill>
                <a:srgbClr val="000000"/>
              </a:solidFill>
              <a:latin typeface="Consolas" pitchFamily="49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400">
                <a:solidFill>
                  <a:srgbClr val="000000"/>
                </a:solidFill>
                <a:latin typeface="Consolas" pitchFamily="49" charset="0"/>
              </a:rPr>
              <a:t>String name = </a:t>
            </a:r>
            <a:r>
              <a:rPr kumimoji="1" lang="en-US" altLang="zh-CN" sz="2400">
                <a:solidFill>
                  <a:srgbClr val="2A00FF"/>
                </a:solidFill>
                <a:latin typeface="Consolas" pitchFamily="49" charset="0"/>
              </a:rPr>
              <a:t>"Latte"</a:t>
            </a:r>
            <a:r>
              <a:rPr kumimoji="1" lang="en-US" altLang="zh-CN" sz="240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endParaRPr kumimoji="1" lang="en-US" altLang="zh-CN" sz="2400">
              <a:solidFill>
                <a:srgbClr val="000000"/>
              </a:solidFill>
              <a:latin typeface="Consolas" pitchFamily="49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400">
                <a:solidFill>
                  <a:srgbClr val="000000"/>
                </a:solidFill>
                <a:latin typeface="Consolas" pitchFamily="49" charset="0"/>
              </a:rPr>
              <a:t>String name = </a:t>
            </a:r>
            <a:r>
              <a:rPr kumimoji="1" lang="en-US" altLang="zh-CN" sz="24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400" b="1">
                <a:solidFill>
                  <a:srgbClr val="000000"/>
                </a:solidFill>
                <a:latin typeface="Consolas" pitchFamily="49" charset="0"/>
              </a:rPr>
              <a:t> String(</a:t>
            </a:r>
            <a:r>
              <a:rPr kumimoji="1" lang="en-US" altLang="zh-CN" sz="2400" b="1">
                <a:solidFill>
                  <a:srgbClr val="2A00FF"/>
                </a:solidFill>
                <a:latin typeface="Consolas" pitchFamily="49" charset="0"/>
              </a:rPr>
              <a:t>"Latte"</a:t>
            </a:r>
            <a:r>
              <a:rPr kumimoji="1" lang="en-US" altLang="zh-CN" sz="2400" b="1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86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5.2.1</a:t>
            </a:r>
            <a:r>
              <a:rPr lang="zh-CN" altLang="en-US" dirty="0"/>
              <a:t>、不可变字符串：</a:t>
            </a:r>
            <a:r>
              <a:rPr lang="en-US" altLang="zh-CN" dirty="0"/>
              <a:t>String</a:t>
            </a:r>
          </a:p>
        </p:txBody>
      </p:sp>
      <p:graphicFrame>
        <p:nvGraphicFramePr>
          <p:cNvPr id="187546" name="Group 154"/>
          <p:cNvGraphicFramePr>
            <a:graphicFrameLocks noGrp="1"/>
          </p:cNvGraphicFramePr>
          <p:nvPr>
            <p:ph idx="1"/>
          </p:nvPr>
        </p:nvGraphicFramePr>
        <p:xfrm>
          <a:off x="439738" y="889000"/>
          <a:ext cx="8234362" cy="5283198"/>
        </p:xfrm>
        <a:graphic>
          <a:graphicData uri="http://schemas.openxmlformats.org/drawingml/2006/table">
            <a:tbl>
              <a:tblPr/>
              <a:tblGrid>
                <a:gridCol w="3035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8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17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5-2  String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类的构造方法</a:t>
                      </a:r>
                      <a:endParaRPr kumimoji="1" lang="zh-CN" altLang="en-US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String()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初始化一个新创建的 空字符序列的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 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对象。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String(byte[] bytes)</a:t>
                      </a:r>
                      <a:endParaRPr kumimoji="1" lang="en-US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用一个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byte 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数组构造一个新的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String(byte[] bytes, 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offset, 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length)</a:t>
                      </a:r>
                      <a:endParaRPr kumimoji="1" lang="en-US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利用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bytes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数组中从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offset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开始的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length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个字符构造一个新的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String(char[] value)</a:t>
                      </a:r>
                      <a:endParaRPr kumimoji="1" lang="en-US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数组分配一个新的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String(char[] value, 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offset, 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count)</a:t>
                      </a:r>
                      <a:endParaRPr kumimoji="1" lang="en-US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利用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value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数组中从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offset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开始的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count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个字符构造一个新的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4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String(String original)</a:t>
                      </a:r>
                      <a:endParaRPr kumimoji="1" lang="en-US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初始化一个新创建的 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 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对象，使其表示一个与参数相同的字符序列；换句话说，新创建的字符串是该参数字符串的副本。</a:t>
                      </a:r>
                      <a:endParaRPr kumimoji="1" lang="zh-CN" alt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9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String(StringBuffer buffer)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分配一个新的字符串，它包含字符串缓冲区参数中当前包含的字符序列。</a:t>
                      </a:r>
                      <a:endParaRPr kumimoji="1" lang="zh-CN" alt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222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5.2.1</a:t>
            </a:r>
            <a:r>
              <a:rPr lang="zh-CN" altLang="en-US" dirty="0"/>
              <a:t>、不可变字符串：</a:t>
            </a:r>
            <a:r>
              <a:rPr lang="en-US" altLang="zh-CN" dirty="0"/>
              <a:t>String</a:t>
            </a:r>
          </a:p>
        </p:txBody>
      </p:sp>
      <p:sp>
        <p:nvSpPr>
          <p:cNvPr id="24579" name="Rectangle 50"/>
          <p:cNvSpPr>
            <a:spLocks noChangeArrowheads="1"/>
          </p:cNvSpPr>
          <p:nvPr/>
        </p:nvSpPr>
        <p:spPr bwMode="auto">
          <a:xfrm>
            <a:off x="100013" y="715963"/>
            <a:ext cx="9043987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kumimoji="1" lang="en-US" altLang="zh-CN" sz="2000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/>
              </a:rPr>
              <a:t>[] cArray1 = { 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/>
              </a:rPr>
              <a:t>'B'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/>
              </a:rPr>
              <a:t>'C'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/>
              </a:rPr>
              <a:t>'D'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/>
              </a:rPr>
              <a:t>'E'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/>
              </a:rPr>
              <a:t> };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kumimoji="1" lang="en-US" altLang="zh-CN" sz="2000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/>
              </a:rPr>
              <a:t>[] cArray2 = { 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/>
              </a:rPr>
              <a:t>'A'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/>
              </a:rPr>
              <a:t>'B'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/>
              </a:rPr>
              <a:t>'C'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/>
              </a:rPr>
              <a:t>'D'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/>
              </a:rPr>
              <a:t>'E'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/>
              </a:rPr>
              <a:t> };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endParaRPr kumimoji="1" lang="en-US" altLang="zh-CN" sz="2000" b="1" dirty="0">
              <a:solidFill>
                <a:srgbClr val="000000"/>
              </a:solidFill>
              <a:latin typeface="Consolas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Consolas"/>
              </a:rPr>
              <a:t>String s1 =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/>
              </a:rPr>
              <a:t> String(cArray1); 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/>
              </a:rPr>
              <a:t>// 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/>
              </a:rPr>
              <a:t>用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/>
              </a:rPr>
              <a:t>char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/>
              </a:rPr>
              <a:t>数组初始化字符串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/>
              </a:rPr>
              <a:t>s1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Consolas"/>
              </a:rPr>
              <a:t>String s2 =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/>
              </a:rPr>
              <a:t> String(cArray2, 1, 4); 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/>
              </a:rPr>
              <a:t>// s2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/>
              </a:rPr>
              <a:t>的内容均为“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/>
              </a:rPr>
              <a:t>BCDE”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/>
              </a:rPr>
              <a:t>。</a:t>
            </a:r>
            <a:endParaRPr kumimoji="1" lang="zh-CN" altLang="en-US" sz="20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kumimoji="1" lang="en-US" altLang="zh-CN" sz="20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/>
              </a:rPr>
              <a:t>[] bArray1 = { 66, 67, 68 };</a:t>
            </a:r>
            <a:br>
              <a:rPr kumimoji="1" lang="en-US" altLang="zh-CN" sz="2000" b="1" dirty="0">
                <a:solidFill>
                  <a:srgbClr val="000000"/>
                </a:solidFill>
                <a:latin typeface="Consolas"/>
              </a:rPr>
            </a:br>
            <a:r>
              <a:rPr kumimoji="1" lang="en-US" altLang="zh-CN" sz="2000" dirty="0">
                <a:solidFill>
                  <a:srgbClr val="3F7F5F"/>
                </a:solidFill>
                <a:latin typeface="Consolas"/>
              </a:rPr>
              <a:t>// </a:t>
            </a:r>
            <a:r>
              <a:rPr kumimoji="1" lang="zh-CN" altLang="en-US" sz="2000" dirty="0">
                <a:solidFill>
                  <a:srgbClr val="3F7F5F"/>
                </a:solidFill>
                <a:latin typeface="Consolas"/>
              </a:rPr>
              <a:t>分别为</a:t>
            </a:r>
            <a:r>
              <a:rPr kumimoji="1" lang="en-US" altLang="zh-CN" sz="2000" dirty="0">
                <a:solidFill>
                  <a:srgbClr val="3F7F5F"/>
                </a:solidFill>
                <a:latin typeface="Consolas"/>
              </a:rPr>
              <a:t>'B'</a:t>
            </a:r>
            <a:r>
              <a:rPr kumimoji="1" lang="zh-CN" altLang="en-US" sz="2000" dirty="0">
                <a:solidFill>
                  <a:srgbClr val="3F7F5F"/>
                </a:solidFill>
                <a:latin typeface="Consolas"/>
              </a:rPr>
              <a:t>、</a:t>
            </a:r>
            <a:r>
              <a:rPr kumimoji="1" lang="en-US" altLang="zh-CN" sz="2000" dirty="0">
                <a:solidFill>
                  <a:srgbClr val="3F7F5F"/>
                </a:solidFill>
                <a:latin typeface="Consolas"/>
              </a:rPr>
              <a:t>'C'</a:t>
            </a:r>
            <a:r>
              <a:rPr kumimoji="1" lang="zh-CN" altLang="en-US" sz="2000" dirty="0">
                <a:solidFill>
                  <a:srgbClr val="3F7F5F"/>
                </a:solidFill>
                <a:latin typeface="Consolas"/>
              </a:rPr>
              <a:t>、</a:t>
            </a:r>
            <a:r>
              <a:rPr kumimoji="1" lang="en-US" altLang="zh-CN" sz="2000" dirty="0">
                <a:solidFill>
                  <a:srgbClr val="3F7F5F"/>
                </a:solidFill>
                <a:latin typeface="Consolas"/>
              </a:rPr>
              <a:t>'D'</a:t>
            </a:r>
            <a:r>
              <a:rPr kumimoji="1" lang="zh-CN" altLang="en-US" sz="2000" dirty="0">
                <a:solidFill>
                  <a:srgbClr val="3F7F5F"/>
                </a:solidFill>
                <a:latin typeface="Consolas"/>
              </a:rPr>
              <a:t>的十进制</a:t>
            </a:r>
            <a:r>
              <a:rPr kumimoji="1" lang="en-US" altLang="zh-CN" sz="2000" dirty="0">
                <a:solidFill>
                  <a:srgbClr val="3F7F5F"/>
                </a:solidFill>
                <a:latin typeface="Consolas"/>
              </a:rPr>
              <a:t>ASCII</a:t>
            </a:r>
            <a:r>
              <a:rPr kumimoji="1" lang="zh-CN" altLang="en-US" sz="2000" dirty="0">
                <a:solidFill>
                  <a:srgbClr val="3F7F5F"/>
                </a:solidFill>
                <a:latin typeface="Consolas"/>
              </a:rPr>
              <a:t>码表示</a:t>
            </a:r>
            <a:endParaRPr kumimoji="1" lang="en-US" altLang="zh-CN" sz="2000" dirty="0">
              <a:solidFill>
                <a:srgbClr val="3F7F5F"/>
              </a:solidFill>
              <a:latin typeface="Consolas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endParaRPr kumimoji="1" lang="zh-CN" altLang="en-US" sz="2000" dirty="0">
              <a:solidFill>
                <a:srgbClr val="3F7F5F"/>
              </a:solidFill>
              <a:latin typeface="Consolas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kumimoji="1" lang="en-US" altLang="zh-CN" sz="20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/>
              </a:rPr>
              <a:t>[] bArray2 = { 65, 66, 67, 68 };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endParaRPr kumimoji="1" lang="en-US" altLang="zh-CN" sz="2000" b="1" dirty="0">
              <a:solidFill>
                <a:srgbClr val="000000"/>
              </a:solidFill>
              <a:latin typeface="Consolas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Consolas"/>
              </a:rPr>
              <a:t>String s3 =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/>
              </a:rPr>
              <a:t> String(bArray1); 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/>
              </a:rPr>
              <a:t>// 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/>
              </a:rPr>
              <a:t>用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/>
              </a:rPr>
              <a:t>byte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/>
              </a:rPr>
              <a:t>数组初始化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/>
              </a:rPr>
              <a:t>s3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Consolas"/>
              </a:rPr>
              <a:t>String s4 =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/>
              </a:rPr>
              <a:t> String(bArray2, 1, 3); 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/>
              </a:rPr>
              <a:t>// s3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/>
              </a:rPr>
              <a:t>与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/>
              </a:rPr>
              <a:t>s4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/>
              </a:rPr>
              <a:t>均为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/>
              </a:rPr>
              <a:t>"BCD"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/>
              </a:rPr>
              <a:t>。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27652" name="直接连接符 2"/>
          <p:cNvCxnSpPr>
            <a:cxnSpLocks noChangeShapeType="1"/>
          </p:cNvCxnSpPr>
          <p:nvPr/>
        </p:nvCxnSpPr>
        <p:spPr bwMode="auto">
          <a:xfrm>
            <a:off x="139700" y="2895600"/>
            <a:ext cx="8826500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82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5.2.1</a:t>
            </a:r>
            <a:r>
              <a:rPr lang="zh-CN" altLang="en-US" dirty="0"/>
              <a:t>、不可变字符串：</a:t>
            </a:r>
            <a:r>
              <a:rPr lang="en-US" altLang="zh-CN" dirty="0"/>
              <a:t>String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239713" y="847725"/>
            <a:ext cx="4237037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Consolas" pitchFamily="49" charset="0"/>
              </a:rPr>
              <a:t>String s1 = </a:t>
            </a:r>
            <a:r>
              <a:rPr kumimoji="1" lang="en-US" altLang="zh-CN">
                <a:solidFill>
                  <a:srgbClr val="2A00FF"/>
                </a:solidFill>
                <a:latin typeface="Consolas" pitchFamily="49" charset="0"/>
              </a:rPr>
              <a:t>"hello"</a:t>
            </a:r>
            <a:r>
              <a:rPr kumimoji="1" lang="en-US" altLang="zh-CN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Consolas" pitchFamily="49" charset="0"/>
              </a:rPr>
              <a:t>String s2 = </a:t>
            </a:r>
            <a:r>
              <a:rPr kumimoji="1" lang="en-US" altLang="zh-CN">
                <a:solidFill>
                  <a:srgbClr val="2A00FF"/>
                </a:solidFill>
                <a:latin typeface="Consolas" pitchFamily="49" charset="0"/>
              </a:rPr>
              <a:t>"hello"</a:t>
            </a:r>
            <a:r>
              <a:rPr kumimoji="1" lang="en-US" altLang="zh-CN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Consolas" pitchFamily="49" charset="0"/>
              </a:rPr>
              <a:t>String s3 = </a:t>
            </a:r>
            <a:r>
              <a:rPr kumimoji="1" lang="en-US" altLang="zh-CN">
                <a:solidFill>
                  <a:srgbClr val="2A00FF"/>
                </a:solidFill>
                <a:latin typeface="Consolas" pitchFamily="49" charset="0"/>
              </a:rPr>
              <a:t>"he"</a:t>
            </a:r>
            <a:r>
              <a:rPr kumimoji="1" lang="en-US" altLang="zh-CN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kumimoji="1" lang="en-US" altLang="zh-CN">
                <a:solidFill>
                  <a:srgbClr val="2A00FF"/>
                </a:solidFill>
                <a:latin typeface="Consolas" pitchFamily="49" charset="0"/>
              </a:rPr>
              <a:t>"llo"</a:t>
            </a:r>
            <a:r>
              <a:rPr kumimoji="1" lang="en-US" altLang="zh-CN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>
              <a:solidFill>
                <a:srgbClr val="000000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Consolas" pitchFamily="49" charset="0"/>
              </a:rPr>
              <a:t>String s4 = </a:t>
            </a:r>
            <a:r>
              <a:rPr kumimoji="1" lang="en-US" altLang="zh-CN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b="1">
                <a:solidFill>
                  <a:srgbClr val="000000"/>
                </a:solidFill>
                <a:latin typeface="Consolas" pitchFamily="49" charset="0"/>
              </a:rPr>
              <a:t> String(</a:t>
            </a:r>
            <a:r>
              <a:rPr kumimoji="1" lang="en-US" altLang="zh-CN" b="1">
                <a:solidFill>
                  <a:srgbClr val="2A00FF"/>
                </a:solidFill>
                <a:latin typeface="Consolas" pitchFamily="49" charset="0"/>
              </a:rPr>
              <a:t>"hello"</a:t>
            </a:r>
            <a:r>
              <a:rPr kumimoji="1" lang="en-US" altLang="zh-CN" b="1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Consolas" pitchFamily="49" charset="0"/>
              </a:rPr>
              <a:t>String s5 = </a:t>
            </a:r>
            <a:r>
              <a:rPr kumimoji="1" lang="en-US" altLang="zh-CN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b="1">
                <a:solidFill>
                  <a:srgbClr val="000000"/>
                </a:solidFill>
                <a:latin typeface="Consolas" pitchFamily="49" charset="0"/>
              </a:rPr>
              <a:t> String(</a:t>
            </a:r>
            <a:r>
              <a:rPr kumimoji="1" lang="en-US" altLang="zh-CN" b="1">
                <a:solidFill>
                  <a:srgbClr val="2A00FF"/>
                </a:solidFill>
                <a:latin typeface="Consolas" pitchFamily="49" charset="0"/>
              </a:rPr>
              <a:t>"hello"</a:t>
            </a:r>
            <a:r>
              <a:rPr kumimoji="1" lang="en-US" altLang="zh-CN" b="1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kumimoji="1"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3981450" y="1481138"/>
          <a:ext cx="4675188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Visio" r:id="rId4" imgW="2579040" imgH="2129107" progId="Visio.Drawing.11">
                  <p:embed/>
                </p:oleObj>
              </mc:Choice>
              <mc:Fallback>
                <p:oleObj name="Visio" r:id="rId4" imgW="2579040" imgH="212910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1481138"/>
                        <a:ext cx="4675188" cy="386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4789488" y="5340350"/>
            <a:ext cx="3743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内存中字符串的分配示意 </a:t>
            </a:r>
          </a:p>
        </p:txBody>
      </p:sp>
      <p:sp>
        <p:nvSpPr>
          <p:cNvPr id="2" name="圆角矩形 1"/>
          <p:cNvSpPr>
            <a:spLocks noChangeArrowheads="1"/>
          </p:cNvSpPr>
          <p:nvPr/>
        </p:nvSpPr>
        <p:spPr bwMode="auto">
          <a:xfrm>
            <a:off x="230188" y="890588"/>
            <a:ext cx="3227387" cy="8810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" name="梯形 2"/>
          <p:cNvSpPr/>
          <p:nvPr/>
        </p:nvSpPr>
        <p:spPr bwMode="auto">
          <a:xfrm rot="5400000">
            <a:off x="4602163" y="2181225"/>
            <a:ext cx="998538" cy="2293937"/>
          </a:xfrm>
          <a:prstGeom prst="trapezoid">
            <a:avLst>
              <a:gd name="adj" fmla="val 32292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8" name="圆角矩形 7"/>
          <p:cNvSpPr>
            <a:spLocks noChangeArrowheads="1"/>
          </p:cNvSpPr>
          <p:nvPr/>
        </p:nvSpPr>
        <p:spPr bwMode="auto">
          <a:xfrm>
            <a:off x="230188" y="1938338"/>
            <a:ext cx="4141787" cy="6826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7086600" y="3019425"/>
            <a:ext cx="1190625" cy="666750"/>
          </a:xfrm>
          <a:prstGeom prst="roundRect">
            <a:avLst>
              <a:gd name="adj" fmla="val 29523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0" name="圆角矩形 9"/>
          <p:cNvSpPr>
            <a:spLocks noChangeArrowheads="1"/>
          </p:cNvSpPr>
          <p:nvPr/>
        </p:nvSpPr>
        <p:spPr bwMode="auto">
          <a:xfrm>
            <a:off x="7086600" y="3981450"/>
            <a:ext cx="1190625" cy="666750"/>
          </a:xfrm>
          <a:prstGeom prst="roundRect">
            <a:avLst>
              <a:gd name="adj" fmla="val 29523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41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5.2.1</a:t>
            </a:r>
            <a:r>
              <a:rPr lang="zh-CN" altLang="en-US" dirty="0"/>
              <a:t>、不可变字符串：</a:t>
            </a:r>
            <a:r>
              <a:rPr lang="en-US" altLang="zh-CN" dirty="0"/>
              <a:t>String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329506" y="3909310"/>
            <a:ext cx="34131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s1 = s1 + </a:t>
            </a:r>
            <a:r>
              <a:rPr kumimoji="1" lang="en-US" altLang="zh-CN" sz="24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 world"</a:t>
            </a:r>
            <a:r>
              <a:rPr kumimoji="1" lang="en-US" altLang="zh-CN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  <p:graphicFrame>
        <p:nvGraphicFramePr>
          <p:cNvPr id="29700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746927"/>
              </p:ext>
            </p:extLst>
          </p:nvPr>
        </p:nvGraphicFramePr>
        <p:xfrm>
          <a:off x="4229100" y="1139925"/>
          <a:ext cx="4670425" cy="39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Visio" r:id="rId4" imgW="2489130" imgH="2129107" progId="Visio.Drawing.11">
                  <p:embed/>
                </p:oleObj>
              </mc:Choice>
              <mc:Fallback>
                <p:oleObj name="Visio" r:id="rId4" imgW="2489130" imgH="2129107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1139925"/>
                        <a:ext cx="4670425" cy="399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9"/>
          <p:cNvSpPr>
            <a:spLocks noChangeArrowheads="1"/>
          </p:cNvSpPr>
          <p:nvPr/>
        </p:nvSpPr>
        <p:spPr bwMode="auto">
          <a:xfrm>
            <a:off x="4495800" y="5199162"/>
            <a:ext cx="4684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执行</a:t>
            </a:r>
            <a:r>
              <a:rPr kumimoji="1" lang="en-US" altLang="zh-CN" sz="24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s1 = s1+" world"</a:t>
            </a:r>
            <a:r>
              <a:rPr kumimoji="1" lang="zh-CN" altLang="en-US" sz="24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后的内存 </a:t>
            </a: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265112" y="836712"/>
            <a:ext cx="4237038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Consolas" pitchFamily="49" charset="0"/>
              </a:rPr>
              <a:t>String s1 = </a:t>
            </a:r>
            <a:r>
              <a:rPr kumimoji="1" lang="en-US" altLang="zh-CN" dirty="0">
                <a:solidFill>
                  <a:srgbClr val="2A00FF"/>
                </a:solidFill>
                <a:latin typeface="Consolas" pitchFamily="49" charset="0"/>
              </a:rPr>
              <a:t>"hello"</a:t>
            </a:r>
            <a:r>
              <a:rPr kumimoji="1" lang="en-US" altLang="zh-CN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Consolas" pitchFamily="49" charset="0"/>
              </a:rPr>
              <a:t>String s2 = </a:t>
            </a:r>
            <a:r>
              <a:rPr kumimoji="1" lang="en-US" altLang="zh-CN" dirty="0">
                <a:solidFill>
                  <a:srgbClr val="2A00FF"/>
                </a:solidFill>
                <a:latin typeface="Consolas" pitchFamily="49" charset="0"/>
              </a:rPr>
              <a:t>"hello"</a:t>
            </a:r>
            <a:r>
              <a:rPr kumimoji="1" lang="en-US" altLang="zh-CN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Consolas" pitchFamily="49" charset="0"/>
              </a:rPr>
              <a:t>String s3 = </a:t>
            </a:r>
            <a:r>
              <a:rPr kumimoji="1" lang="en-US" altLang="zh-CN" dirty="0">
                <a:solidFill>
                  <a:srgbClr val="2A00FF"/>
                </a:solidFill>
                <a:latin typeface="Consolas" pitchFamily="49" charset="0"/>
              </a:rPr>
              <a:t>"he"</a:t>
            </a:r>
            <a:r>
              <a:rPr kumimoji="1" lang="en-US" altLang="zh-CN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kumimoji="1" lang="en-US" altLang="zh-CN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en-US" altLang="zh-CN" dirty="0" err="1">
                <a:solidFill>
                  <a:srgbClr val="2A00FF"/>
                </a:solidFill>
                <a:latin typeface="Consolas" pitchFamily="49" charset="0"/>
              </a:rPr>
              <a:t>llo</a:t>
            </a:r>
            <a:r>
              <a:rPr kumimoji="1" lang="en-US" altLang="zh-CN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en-US" altLang="zh-CN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dirty="0">
              <a:solidFill>
                <a:srgbClr val="000000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Consolas" pitchFamily="49" charset="0"/>
              </a:rPr>
              <a:t>String s4 = </a:t>
            </a:r>
            <a:r>
              <a:rPr kumimoji="1" lang="en-US" altLang="zh-CN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</a:rPr>
              <a:t> String(</a:t>
            </a:r>
            <a:r>
              <a:rPr kumimoji="1" lang="en-US" altLang="zh-CN" b="1" dirty="0">
                <a:solidFill>
                  <a:srgbClr val="2A00FF"/>
                </a:solidFill>
                <a:latin typeface="Consolas" pitchFamily="49" charset="0"/>
              </a:rPr>
              <a:t>"hello"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Consolas" pitchFamily="49" charset="0"/>
              </a:rPr>
              <a:t>String s5 = </a:t>
            </a:r>
            <a:r>
              <a:rPr kumimoji="1" lang="en-US" altLang="zh-CN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</a:rPr>
              <a:t> String(</a:t>
            </a:r>
            <a:r>
              <a:rPr kumimoji="1" lang="en-US" altLang="zh-CN" b="1" dirty="0">
                <a:solidFill>
                  <a:srgbClr val="2A00FF"/>
                </a:solidFill>
                <a:latin typeface="Consolas" pitchFamily="49" charset="0"/>
              </a:rPr>
              <a:t>"hello"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kumimoji="1"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流程图: 手动输入 2"/>
          <p:cNvSpPr>
            <a:spLocks noChangeArrowheads="1"/>
          </p:cNvSpPr>
          <p:nvPr/>
        </p:nvSpPr>
        <p:spPr bwMode="auto">
          <a:xfrm>
            <a:off x="4275137" y="3798987"/>
            <a:ext cx="4429125" cy="688975"/>
          </a:xfrm>
          <a:prstGeom prst="flowChartManualInpu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676650" y="4137125"/>
            <a:ext cx="531812" cy="31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5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5.2.1</a:t>
            </a:r>
            <a:r>
              <a:rPr lang="zh-CN" altLang="en-US" dirty="0"/>
              <a:t>、不可变字符串：</a:t>
            </a:r>
            <a:r>
              <a:rPr lang="en-US" altLang="zh-CN" dirty="0"/>
              <a:t>String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73138" y="706438"/>
            <a:ext cx="49117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600" b="1">
                <a:solidFill>
                  <a:srgbClr val="000000"/>
                </a:solidFill>
                <a:ea typeface="黑体" pitchFamily="49" charset="-122"/>
              </a:rPr>
              <a:t>获取字符串长度</a:t>
            </a:r>
          </a:p>
        </p:txBody>
      </p:sp>
      <p:sp>
        <p:nvSpPr>
          <p:cNvPr id="2" name="矩形 1"/>
          <p:cNvSpPr/>
          <p:nvPr/>
        </p:nvSpPr>
        <p:spPr>
          <a:xfrm>
            <a:off x="1143000" y="1346200"/>
            <a:ext cx="6656388" cy="48942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Consolas"/>
              </a:rPr>
              <a:t>String name = </a:t>
            </a:r>
            <a:r>
              <a:rPr kumimoji="1" lang="en-US" altLang="zh-CN" sz="2400" b="1" dirty="0">
                <a:solidFill>
                  <a:srgbClr val="2A00FF"/>
                </a:solidFill>
                <a:latin typeface="Consolas"/>
              </a:rPr>
              <a:t>"Sumatra"</a:t>
            </a:r>
            <a:r>
              <a:rPr kumimoji="1" lang="en-US" altLang="zh-CN" sz="2400" b="1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1169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Consolas"/>
              </a:rPr>
              <a:t>str1 = </a:t>
            </a:r>
            <a:r>
              <a:rPr kumimoji="1" lang="en-US" altLang="zh-CN" sz="24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kumimoji="1" lang="zh-CN" altLang="en-US" sz="2400" b="1" dirty="0">
                <a:solidFill>
                  <a:srgbClr val="2A00FF"/>
                </a:solidFill>
                <a:latin typeface="Consolas"/>
              </a:rPr>
              <a:t>我是学生</a:t>
            </a:r>
            <a:r>
              <a:rPr kumimoji="1" lang="en-US" altLang="zh-CN" sz="24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kumimoji="1" lang="en-US" altLang="zh-CN" sz="2400" b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1169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Consolas"/>
              </a:rPr>
              <a:t>str2 = </a:t>
            </a:r>
            <a:r>
              <a:rPr kumimoji="1" lang="en-US" altLang="zh-CN" sz="2400" b="1" dirty="0">
                <a:solidFill>
                  <a:srgbClr val="2A00FF"/>
                </a:solidFill>
                <a:latin typeface="Consolas"/>
              </a:rPr>
              <a:t>""</a:t>
            </a:r>
            <a:r>
              <a:rPr kumimoji="1" lang="en-US" altLang="zh-CN" sz="2400" b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1169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Consolas"/>
              </a:rPr>
              <a:t>str3;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pt-BR" altLang="zh-CN" sz="2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kumimoji="1" lang="pt-BR" altLang="zh-CN" sz="2400" b="1" dirty="0">
                <a:solidFill>
                  <a:srgbClr val="000000"/>
                </a:solidFill>
                <a:latin typeface="Consolas"/>
              </a:rPr>
              <a:t> n1, n2, n3, n4;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pt-BR" altLang="zh-CN" sz="2400" b="1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Consolas"/>
              </a:rPr>
              <a:t>n1 =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nsolas"/>
              </a:rPr>
              <a:t>name.length</a:t>
            </a:r>
            <a:r>
              <a:rPr kumimoji="1" lang="en-US" altLang="zh-CN" sz="2400" b="1" dirty="0">
                <a:solidFill>
                  <a:srgbClr val="000000"/>
                </a:solidFill>
                <a:latin typeface="Consolas"/>
              </a:rPr>
              <a:t>(); </a:t>
            </a:r>
            <a:r>
              <a:rPr kumimoji="1" lang="en-US" altLang="zh-CN" sz="2400" b="1" dirty="0">
                <a:solidFill>
                  <a:srgbClr val="3F7F5F"/>
                </a:solidFill>
                <a:latin typeface="Consolas"/>
              </a:rPr>
              <a:t>// n1=______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Consolas"/>
              </a:rPr>
              <a:t>n2 = str1.length(); </a:t>
            </a:r>
            <a:r>
              <a:rPr kumimoji="1" lang="en-US" altLang="zh-CN" sz="2400" b="1" dirty="0">
                <a:solidFill>
                  <a:srgbClr val="3F7F5F"/>
                </a:solidFill>
                <a:latin typeface="Consolas"/>
              </a:rPr>
              <a:t>// n2=______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Consolas"/>
              </a:rPr>
              <a:t>n3 = str2.length(); </a:t>
            </a:r>
            <a:r>
              <a:rPr kumimoji="1" lang="en-US" altLang="zh-CN" sz="2400" b="1" dirty="0">
                <a:solidFill>
                  <a:srgbClr val="3F7F5F"/>
                </a:solidFill>
                <a:latin typeface="Consolas"/>
              </a:rPr>
              <a:t>// n3=______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Consolas"/>
              </a:rPr>
              <a:t>n4 = str3.length(); </a:t>
            </a:r>
            <a:r>
              <a:rPr kumimoji="1" lang="en-US" altLang="zh-CN" sz="2400" b="1" dirty="0">
                <a:solidFill>
                  <a:srgbClr val="3F7F5F"/>
                </a:solidFill>
                <a:latin typeface="Consolas"/>
              </a:rPr>
              <a:t>// n4=______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3F7F5F"/>
                </a:solidFill>
                <a:latin typeface="Consolas"/>
              </a:rPr>
              <a:t>// </a:t>
            </a:r>
            <a:r>
              <a:rPr kumimoji="1" lang="zh-CN" altLang="en-US" sz="2400" b="1" dirty="0">
                <a:solidFill>
                  <a:srgbClr val="3F7F5F"/>
                </a:solidFill>
                <a:latin typeface="Consolas"/>
              </a:rPr>
              <a:t>编译错误，对</a:t>
            </a:r>
            <a:r>
              <a:rPr kumimoji="1" lang="en-US" altLang="zh-CN" sz="2400" b="1" dirty="0">
                <a:solidFill>
                  <a:srgbClr val="3F7F5F"/>
                </a:solidFill>
                <a:latin typeface="Consolas"/>
              </a:rPr>
              <a:t>str3</a:t>
            </a:r>
            <a:r>
              <a:rPr kumimoji="1" lang="zh-CN" altLang="en-US" sz="2400" b="1" dirty="0">
                <a:solidFill>
                  <a:srgbClr val="3F7F5F"/>
                </a:solidFill>
                <a:latin typeface="Consolas"/>
              </a:rPr>
              <a:t>而言，没有实例化，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3F7F5F"/>
                </a:solidFill>
                <a:latin typeface="Consolas"/>
              </a:rPr>
              <a:t>// </a:t>
            </a:r>
            <a:r>
              <a:rPr kumimoji="1" lang="zh-CN" altLang="en-US" sz="2400" b="1" dirty="0">
                <a:solidFill>
                  <a:srgbClr val="3F7F5F"/>
                </a:solidFill>
                <a:latin typeface="Consolas"/>
              </a:rPr>
              <a:t>内容为</a:t>
            </a:r>
            <a:r>
              <a:rPr kumimoji="1" lang="en-US" altLang="zh-CN" sz="2400" b="1" dirty="0">
                <a:solidFill>
                  <a:srgbClr val="3F7F5F"/>
                </a:solidFill>
                <a:latin typeface="Consolas"/>
              </a:rPr>
              <a:t>null</a:t>
            </a:r>
            <a:r>
              <a:rPr kumimoji="1" lang="zh-CN" altLang="en-US" sz="2400" b="1" dirty="0">
                <a:solidFill>
                  <a:srgbClr val="3F7F5F"/>
                </a:solidFill>
                <a:latin typeface="Consolas"/>
              </a:rPr>
              <a:t>，无法确定长度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27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4"/>
          <p:cNvSpPr>
            <a:spLocks noChangeArrowheads="1"/>
          </p:cNvSpPr>
          <p:nvPr/>
        </p:nvSpPr>
        <p:spPr bwMode="auto">
          <a:xfrm>
            <a:off x="4213225" y="45910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099" name="Rectangle 130"/>
          <p:cNvSpPr>
            <a:spLocks noChangeArrowheads="1"/>
          </p:cNvSpPr>
          <p:nvPr/>
        </p:nvSpPr>
        <p:spPr bwMode="auto">
          <a:xfrm>
            <a:off x="4213225" y="42402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小节安排</a:t>
            </a:r>
          </a:p>
        </p:txBody>
      </p:sp>
      <p:sp>
        <p:nvSpPr>
          <p:cNvPr id="4101" name="Rectangle 116"/>
          <p:cNvSpPr>
            <a:spLocks noChangeArrowheads="1"/>
          </p:cNvSpPr>
          <p:nvPr/>
        </p:nvSpPr>
        <p:spPr bwMode="auto">
          <a:xfrm>
            <a:off x="2754313" y="3452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02" name="Rectangle 118"/>
          <p:cNvSpPr>
            <a:spLocks noChangeArrowheads="1"/>
          </p:cNvSpPr>
          <p:nvPr/>
        </p:nvSpPr>
        <p:spPr bwMode="auto">
          <a:xfrm>
            <a:off x="4213225" y="3862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03" name="Text Box 119"/>
          <p:cNvSpPr txBox="1">
            <a:spLocks noChangeArrowheads="1"/>
          </p:cNvSpPr>
          <p:nvPr/>
        </p:nvSpPr>
        <p:spPr bwMode="auto">
          <a:xfrm flipH="1">
            <a:off x="1357313" y="1754188"/>
            <a:ext cx="457200" cy="319405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数组、字符串和枚举</a:t>
            </a:r>
          </a:p>
        </p:txBody>
      </p:sp>
      <p:sp>
        <p:nvSpPr>
          <p:cNvPr id="4104" name="Text Box 120"/>
          <p:cNvSpPr txBox="1">
            <a:spLocks noChangeArrowheads="1"/>
          </p:cNvSpPr>
          <p:nvPr/>
        </p:nvSpPr>
        <p:spPr bwMode="auto">
          <a:xfrm>
            <a:off x="4557713" y="3722688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5.2.1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不可变字符串：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</a:t>
            </a:r>
          </a:p>
        </p:txBody>
      </p:sp>
      <p:sp>
        <p:nvSpPr>
          <p:cNvPr id="4105" name="Rectangle 121"/>
          <p:cNvSpPr>
            <a:spLocks noChangeArrowheads="1"/>
          </p:cNvSpPr>
          <p:nvPr/>
        </p:nvSpPr>
        <p:spPr bwMode="auto">
          <a:xfrm>
            <a:off x="2755900" y="1357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06" name="Text Box 124"/>
          <p:cNvSpPr txBox="1">
            <a:spLocks noChangeArrowheads="1"/>
          </p:cNvSpPr>
          <p:nvPr/>
        </p:nvSpPr>
        <p:spPr bwMode="auto">
          <a:xfrm>
            <a:off x="3213100" y="120491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5.1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、数组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07" name="Text Box 129"/>
          <p:cNvSpPr txBox="1">
            <a:spLocks noChangeArrowheads="1"/>
          </p:cNvSpPr>
          <p:nvPr/>
        </p:nvSpPr>
        <p:spPr bwMode="auto">
          <a:xfrm>
            <a:off x="3211513" y="3300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5.2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、字符串</a:t>
            </a:r>
          </a:p>
        </p:txBody>
      </p:sp>
      <p:sp>
        <p:nvSpPr>
          <p:cNvPr id="4108" name="Text Box 131"/>
          <p:cNvSpPr txBox="1">
            <a:spLocks noChangeArrowheads="1"/>
          </p:cNvSpPr>
          <p:nvPr/>
        </p:nvSpPr>
        <p:spPr bwMode="auto">
          <a:xfrm>
            <a:off x="4557713" y="41005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5.2.2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可变字符串：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StringBuffer</a:t>
            </a:r>
          </a:p>
        </p:txBody>
      </p:sp>
      <p:sp>
        <p:nvSpPr>
          <p:cNvPr id="4109" name="Text Box 135"/>
          <p:cNvSpPr txBox="1">
            <a:spLocks noChangeArrowheads="1"/>
          </p:cNvSpPr>
          <p:nvPr/>
        </p:nvSpPr>
        <p:spPr bwMode="auto">
          <a:xfrm>
            <a:off x="4557713" y="44513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5.2.3 String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StringBuffer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异同</a:t>
            </a:r>
          </a:p>
        </p:txBody>
      </p:sp>
      <p:sp>
        <p:nvSpPr>
          <p:cNvPr id="4110" name="Rectangle 136"/>
          <p:cNvSpPr>
            <a:spLocks noChangeArrowheads="1"/>
          </p:cNvSpPr>
          <p:nvPr/>
        </p:nvSpPr>
        <p:spPr bwMode="auto">
          <a:xfrm>
            <a:off x="1814513" y="3313113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11" name="Rectangle 138"/>
          <p:cNvSpPr>
            <a:spLocks noChangeArrowheads="1"/>
          </p:cNvSpPr>
          <p:nvPr/>
        </p:nvSpPr>
        <p:spPr bwMode="auto">
          <a:xfrm>
            <a:off x="2728913" y="5294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12" name="Text Box 139"/>
          <p:cNvSpPr txBox="1">
            <a:spLocks noChangeArrowheads="1"/>
          </p:cNvSpPr>
          <p:nvPr/>
        </p:nvSpPr>
        <p:spPr bwMode="auto">
          <a:xfrm>
            <a:off x="3186113" y="51419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5.3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、字符串与其他数据类型的转换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13" name="Rectangle 143"/>
          <p:cNvSpPr>
            <a:spLocks noChangeArrowheads="1"/>
          </p:cNvSpPr>
          <p:nvPr/>
        </p:nvSpPr>
        <p:spPr bwMode="auto">
          <a:xfrm>
            <a:off x="2728913" y="57515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14" name="Text Box 144"/>
          <p:cNvSpPr txBox="1">
            <a:spLocks noChangeArrowheads="1"/>
          </p:cNvSpPr>
          <p:nvPr/>
        </p:nvSpPr>
        <p:spPr bwMode="auto">
          <a:xfrm>
            <a:off x="3186113" y="55991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5.4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、枚举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15" name="Rectangle 122"/>
          <p:cNvSpPr>
            <a:spLocks noChangeArrowheads="1"/>
          </p:cNvSpPr>
          <p:nvPr/>
        </p:nvSpPr>
        <p:spPr bwMode="auto">
          <a:xfrm>
            <a:off x="4200525" y="3681413"/>
            <a:ext cx="42863" cy="119062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16" name="Rectangle 123"/>
          <p:cNvSpPr>
            <a:spLocks noChangeArrowheads="1"/>
          </p:cNvSpPr>
          <p:nvPr/>
        </p:nvSpPr>
        <p:spPr bwMode="auto">
          <a:xfrm>
            <a:off x="2679700" y="1027113"/>
            <a:ext cx="76200" cy="510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17" name="AutoShape 151"/>
          <p:cNvSpPr>
            <a:spLocks noChangeArrowheads="1"/>
          </p:cNvSpPr>
          <p:nvPr/>
        </p:nvSpPr>
        <p:spPr bwMode="auto">
          <a:xfrm>
            <a:off x="7921625" y="1614488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18" name="Rectangle 161"/>
          <p:cNvSpPr>
            <a:spLocks noChangeArrowheads="1"/>
          </p:cNvSpPr>
          <p:nvPr/>
        </p:nvSpPr>
        <p:spPr bwMode="auto">
          <a:xfrm>
            <a:off x="4213225" y="24844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19" name="Rectangle 162"/>
          <p:cNvSpPr>
            <a:spLocks noChangeArrowheads="1"/>
          </p:cNvSpPr>
          <p:nvPr/>
        </p:nvSpPr>
        <p:spPr bwMode="auto">
          <a:xfrm>
            <a:off x="4213225" y="21336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20" name="Rectangle 163"/>
          <p:cNvSpPr>
            <a:spLocks noChangeArrowheads="1"/>
          </p:cNvSpPr>
          <p:nvPr/>
        </p:nvSpPr>
        <p:spPr bwMode="auto">
          <a:xfrm>
            <a:off x="4213225" y="17557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21" name="Text Box 164"/>
          <p:cNvSpPr txBox="1">
            <a:spLocks noChangeArrowheads="1"/>
          </p:cNvSpPr>
          <p:nvPr/>
        </p:nvSpPr>
        <p:spPr bwMode="auto">
          <a:xfrm>
            <a:off x="4557713" y="16160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5.1.1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4122" name="Text Box 165"/>
          <p:cNvSpPr txBox="1">
            <a:spLocks noChangeArrowheads="1"/>
          </p:cNvSpPr>
          <p:nvPr/>
        </p:nvSpPr>
        <p:spPr bwMode="auto">
          <a:xfrm>
            <a:off x="4557713" y="19939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5.1.2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4123" name="Text Box 166"/>
          <p:cNvSpPr txBox="1">
            <a:spLocks noChangeArrowheads="1"/>
          </p:cNvSpPr>
          <p:nvPr/>
        </p:nvSpPr>
        <p:spPr bwMode="auto">
          <a:xfrm>
            <a:off x="4557713" y="23447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5.1.3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数组注意事项</a:t>
            </a:r>
          </a:p>
        </p:txBody>
      </p:sp>
      <p:sp>
        <p:nvSpPr>
          <p:cNvPr id="4124" name="Rectangle 167"/>
          <p:cNvSpPr>
            <a:spLocks noChangeArrowheads="1"/>
          </p:cNvSpPr>
          <p:nvPr/>
        </p:nvSpPr>
        <p:spPr bwMode="auto">
          <a:xfrm>
            <a:off x="4213225" y="28400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25" name="Text Box 168"/>
          <p:cNvSpPr txBox="1">
            <a:spLocks noChangeArrowheads="1"/>
          </p:cNvSpPr>
          <p:nvPr/>
        </p:nvSpPr>
        <p:spPr bwMode="auto">
          <a:xfrm>
            <a:off x="4557713" y="27003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5.1.4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数组应用</a:t>
            </a:r>
          </a:p>
        </p:txBody>
      </p:sp>
      <p:sp>
        <p:nvSpPr>
          <p:cNvPr id="4126" name="Rectangle 169"/>
          <p:cNvSpPr>
            <a:spLocks noChangeArrowheads="1"/>
          </p:cNvSpPr>
          <p:nvPr/>
        </p:nvSpPr>
        <p:spPr bwMode="auto">
          <a:xfrm>
            <a:off x="4200525" y="157480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96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5.2.1</a:t>
            </a:r>
            <a:r>
              <a:rPr lang="zh-CN" altLang="en-US" dirty="0"/>
              <a:t>、不可变字符串：</a:t>
            </a:r>
            <a:r>
              <a:rPr lang="en-US" altLang="zh-CN" dirty="0"/>
              <a:t>String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60375" y="793750"/>
            <a:ext cx="4911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字符串比较</a:t>
            </a:r>
          </a:p>
        </p:txBody>
      </p:sp>
      <p:sp>
        <p:nvSpPr>
          <p:cNvPr id="31748" name="Rectangle 10"/>
          <p:cNvSpPr>
            <a:spLocks noChangeArrowheads="1"/>
          </p:cNvSpPr>
          <p:nvPr/>
        </p:nvSpPr>
        <p:spPr bwMode="auto">
          <a:xfrm>
            <a:off x="460375" y="2663825"/>
            <a:ext cx="8301038" cy="23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例如：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String s1 = </a:t>
            </a:r>
            <a:r>
              <a:rPr kumimoji="1" lang="en-US" altLang="zh-CN" sz="2000" b="1">
                <a:solidFill>
                  <a:srgbClr val="2A00FF"/>
                </a:solidFill>
                <a:latin typeface="Consolas" pitchFamily="49" charset="0"/>
              </a:rPr>
              <a:t>"hello"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String s2 = </a:t>
            </a:r>
            <a:r>
              <a:rPr kumimoji="1" lang="en-US" altLang="zh-CN" sz="2000" b="1">
                <a:solidFill>
                  <a:srgbClr val="2A00FF"/>
                </a:solidFill>
                <a:latin typeface="Consolas" pitchFamily="49" charset="0"/>
              </a:rPr>
              <a:t>"Hello"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String s3 = </a:t>
            </a: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 String(</a:t>
            </a:r>
            <a:r>
              <a:rPr kumimoji="1" lang="en-US" altLang="zh-CN" sz="2000" b="1">
                <a:solidFill>
                  <a:srgbClr val="2A00FF"/>
                </a:solidFill>
                <a:latin typeface="Consolas" pitchFamily="49" charset="0"/>
              </a:rPr>
              <a:t>"hello"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000000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000" b="1" i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000" b="1" i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println(s1.equals(s2)); </a:t>
            </a: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false</a:t>
            </a:r>
            <a:r>
              <a:rPr kumimoji="1" lang="zh-CN" altLang="en-US" sz="2000" b="1">
                <a:solidFill>
                  <a:srgbClr val="3F7F5F"/>
                </a:solidFill>
                <a:latin typeface="Consolas" pitchFamily="49" charset="0"/>
              </a:rPr>
              <a:t>，区分大小写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000" b="1" i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000" b="1" i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println(s1.equals(s3)); </a:t>
            </a: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true</a:t>
            </a:r>
            <a:endParaRPr kumimoji="1"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31749" name="矩形 1"/>
          <p:cNvSpPr>
            <a:spLocks noChangeArrowheads="1"/>
          </p:cNvSpPr>
          <p:nvPr/>
        </p:nvSpPr>
        <p:spPr bwMode="auto">
          <a:xfrm>
            <a:off x="1371600" y="1309688"/>
            <a:ext cx="6432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2400" b="1">
                <a:solidFill>
                  <a:srgbClr val="3F7F5F"/>
                </a:solidFill>
                <a:latin typeface="Consolas" pitchFamily="49" charset="0"/>
              </a:rPr>
              <a:t>给定字符串的内容是否与</a:t>
            </a:r>
            <a:r>
              <a:rPr kumimoji="1" lang="en-US" altLang="zh-CN" sz="2400" b="1">
                <a:solidFill>
                  <a:srgbClr val="3F7F5F"/>
                </a:solidFill>
                <a:latin typeface="Consolas" pitchFamily="49" charset="0"/>
              </a:rPr>
              <a:t>s</a:t>
            </a:r>
            <a:r>
              <a:rPr kumimoji="1" lang="zh-CN" altLang="en-US" sz="2400" b="1">
                <a:solidFill>
                  <a:srgbClr val="3F7F5F"/>
                </a:solidFill>
                <a:latin typeface="Consolas" pitchFamily="49" charset="0"/>
              </a:rPr>
              <a:t>相等</a:t>
            </a:r>
            <a:r>
              <a:rPr kumimoji="1" lang="en-US" altLang="zh-CN" sz="2400" b="1">
                <a:solidFill>
                  <a:srgbClr val="3F7F5F"/>
                </a:solidFill>
                <a:latin typeface="Consolas" pitchFamily="49" charset="0"/>
              </a:rPr>
              <a:t>,</a:t>
            </a:r>
            <a:r>
              <a:rPr kumimoji="1" lang="zh-CN" altLang="en-US" sz="2400" b="1">
                <a:solidFill>
                  <a:srgbClr val="3F7F5F"/>
                </a:solidFill>
                <a:latin typeface="Consolas" pitchFamily="49" charset="0"/>
              </a:rPr>
              <a:t>区分大小写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4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400" b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kumimoji="1" lang="en-US" altLang="zh-CN" sz="2400" b="1">
                <a:solidFill>
                  <a:srgbClr val="000000"/>
                </a:solidFill>
                <a:latin typeface="Consolas" pitchFamily="49" charset="0"/>
              </a:rPr>
              <a:t> equals(String s)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61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5.2.1</a:t>
            </a:r>
            <a:r>
              <a:rPr lang="zh-CN" altLang="en-US" dirty="0"/>
              <a:t>、不可变字符串：</a:t>
            </a:r>
            <a:r>
              <a:rPr lang="en-US" altLang="zh-CN" dirty="0"/>
              <a:t>String</a:t>
            </a: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511175" y="793750"/>
            <a:ext cx="4911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字符串比较</a:t>
            </a:r>
          </a:p>
        </p:txBody>
      </p:sp>
      <p:sp>
        <p:nvSpPr>
          <p:cNvPr id="32772" name="Rectangle 7"/>
          <p:cNvSpPr>
            <a:spLocks noChangeArrowheads="1"/>
          </p:cNvSpPr>
          <p:nvPr/>
        </p:nvSpPr>
        <p:spPr bwMode="auto">
          <a:xfrm>
            <a:off x="588963" y="2540000"/>
            <a:ext cx="80327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例如：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String s1 = </a:t>
            </a:r>
            <a:r>
              <a:rPr kumimoji="1" lang="en-US" altLang="zh-CN" sz="2000" b="1">
                <a:solidFill>
                  <a:srgbClr val="2A00FF"/>
                </a:solidFill>
                <a:latin typeface="Consolas" pitchFamily="49" charset="0"/>
              </a:rPr>
              <a:t>"hello"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String s2 = </a:t>
            </a:r>
            <a:r>
              <a:rPr kumimoji="1" lang="en-US" altLang="zh-CN" sz="2000" b="1">
                <a:solidFill>
                  <a:srgbClr val="2A00FF"/>
                </a:solidFill>
                <a:latin typeface="Consolas" pitchFamily="49" charset="0"/>
              </a:rPr>
              <a:t>"HELLO"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>
              <a:solidFill>
                <a:srgbClr val="000000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000" b="1" i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000" b="1" i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println(s1.equals(s2)); </a:t>
            </a: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false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000" b="1" i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000" b="1" i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println(s1.equalsIgnoreCase(s2)); </a:t>
            </a: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true</a:t>
            </a:r>
            <a:endParaRPr kumimoji="1"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32773" name="矩形 1"/>
          <p:cNvSpPr>
            <a:spLocks noChangeArrowheads="1"/>
          </p:cNvSpPr>
          <p:nvPr/>
        </p:nvSpPr>
        <p:spPr bwMode="auto">
          <a:xfrm>
            <a:off x="1089025" y="1312863"/>
            <a:ext cx="72183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400" b="1" dirty="0">
                <a:solidFill>
                  <a:srgbClr val="3F7F5F"/>
                </a:solidFill>
                <a:latin typeface="Consolas" pitchFamily="49" charset="0"/>
              </a:rPr>
              <a:t>给定字符串的内容是否与</a:t>
            </a:r>
            <a:r>
              <a:rPr kumimoji="1" lang="en-US" altLang="zh-CN" sz="2400" b="1" dirty="0">
                <a:solidFill>
                  <a:srgbClr val="3F7F5F"/>
                </a:solidFill>
                <a:latin typeface="Consolas" pitchFamily="49" charset="0"/>
              </a:rPr>
              <a:t>s</a:t>
            </a:r>
            <a:r>
              <a:rPr kumimoji="1" lang="zh-CN" altLang="en-US" sz="2400" b="1" dirty="0">
                <a:solidFill>
                  <a:srgbClr val="3F7F5F"/>
                </a:solidFill>
                <a:latin typeface="Consolas" pitchFamily="49" charset="0"/>
              </a:rPr>
              <a:t>相等</a:t>
            </a:r>
            <a:r>
              <a:rPr kumimoji="1" lang="en-US" altLang="zh-CN" sz="2400" b="1" dirty="0">
                <a:solidFill>
                  <a:srgbClr val="3F7F5F"/>
                </a:solidFill>
                <a:latin typeface="Consolas" pitchFamily="49" charset="0"/>
              </a:rPr>
              <a:t>,</a:t>
            </a:r>
            <a:r>
              <a:rPr kumimoji="1" lang="zh-CN" altLang="en-US" sz="2400" b="1" dirty="0">
                <a:solidFill>
                  <a:srgbClr val="3F7F5F"/>
                </a:solidFill>
                <a:latin typeface="Consolas" pitchFamily="49" charset="0"/>
              </a:rPr>
              <a:t>不区分大小写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400" b="1" dirty="0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kumimoji="1" lang="en-US" altLang="zh-CN" sz="2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nsolas" pitchFamily="49" charset="0"/>
              </a:rPr>
              <a:t>equalsIgnoreCase</a:t>
            </a:r>
            <a:r>
              <a:rPr kumimoji="1" lang="en-US" altLang="zh-CN" sz="2400" b="1" dirty="0">
                <a:solidFill>
                  <a:srgbClr val="000000"/>
                </a:solidFill>
                <a:latin typeface="Consolas" pitchFamily="49" charset="0"/>
              </a:rPr>
              <a:t>(String s);</a:t>
            </a: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56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2"/>
          <p:cNvSpPr>
            <a:spLocks noChangeArrowheads="1"/>
          </p:cNvSpPr>
          <p:nvPr/>
        </p:nvSpPr>
        <p:spPr bwMode="auto">
          <a:xfrm>
            <a:off x="101600" y="690563"/>
            <a:ext cx="90424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dirty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1400" dirty="0">
                <a:solidFill>
                  <a:srgbClr val="3F7F5F"/>
                </a:solidFill>
                <a:latin typeface="Consolas" pitchFamily="49" charset="0"/>
              </a:rPr>
              <a:t>程序</a:t>
            </a:r>
            <a:r>
              <a:rPr kumimoji="1" lang="en-US" altLang="zh-CN" sz="1400" dirty="0">
                <a:solidFill>
                  <a:srgbClr val="3F7F5F"/>
                </a:solidFill>
                <a:latin typeface="Consolas" pitchFamily="49" charset="0"/>
              </a:rPr>
              <a:t>5-5 TestEquals.java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kumimoji="1" lang="en-US" altLang="zh-CN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Consolas" pitchFamily="49" charset="0"/>
              </a:rPr>
              <a:t>TestClass</a:t>
            </a:r>
            <a:r>
              <a:rPr kumimoji="1" lang="en-US" altLang="zh-CN" sz="1400" b="1" dirty="0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kumimoji="1" lang="en-US" altLang="zh-CN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400" b="1" dirty="0">
                <a:solidFill>
                  <a:srgbClr val="0000C0"/>
                </a:solidFill>
                <a:latin typeface="Consolas" pitchFamily="49" charset="0"/>
              </a:rPr>
              <a:t>x</a:t>
            </a:r>
            <a:r>
              <a:rPr kumimoji="1" lang="en-US" altLang="zh-CN" sz="1400" b="1" dirty="0">
                <a:solidFill>
                  <a:srgbClr val="000000"/>
                </a:solidFill>
                <a:latin typeface="Consolas" pitchFamily="49" charset="0"/>
              </a:rPr>
              <a:t> = 1; 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400" dirty="0">
              <a:solidFill>
                <a:srgbClr val="000000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400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kumimoji="1" lang="en-US" altLang="zh-CN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Consolas" pitchFamily="49" charset="0"/>
              </a:rPr>
              <a:t>TestEquals</a:t>
            </a:r>
            <a:r>
              <a:rPr kumimoji="1" lang="en-US" altLang="zh-CN" sz="14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kumimoji="1" lang="en-US" altLang="zh-CN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kumimoji="1" lang="en-US" altLang="zh-CN" sz="1400" b="1" dirty="0">
                <a:solidFill>
                  <a:srgbClr val="000000"/>
                </a:solidFill>
                <a:latin typeface="Consolas" pitchFamily="49" charset="0"/>
              </a:rPr>
              <a:t> print(String s) {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1400" b="1" dirty="0" err="1">
                <a:solidFill>
                  <a:srgbClr val="2A00FF"/>
                </a:solidFill>
                <a:latin typeface="Consolas" pitchFamily="49" charset="0"/>
              </a:rPr>
              <a:t>out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kumimoji="1" lang="en-US" altLang="zh-CN" sz="1400" i="1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(s);</a:t>
            </a:r>
            <a:r>
              <a:rPr kumimoji="1" lang="en-US" altLang="zh-CN" sz="1400" i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400" dirty="0">
              <a:solidFill>
                <a:srgbClr val="000000"/>
              </a:solidFill>
              <a:latin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kumimoji="1" lang="en-US" altLang="zh-CN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kumimoji="1" lang="en-US" altLang="zh-CN" sz="1400" b="1" dirty="0">
                <a:solidFill>
                  <a:srgbClr val="000000"/>
                </a:solidFill>
                <a:latin typeface="Consolas" pitchFamily="49" charset="0"/>
              </a:rPr>
              <a:t> main(String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kumimoji="1" lang="en-US" altLang="zh-CN" sz="1400" b="1" dirty="0">
                <a:solidFill>
                  <a:srgbClr val="000000"/>
                </a:solidFill>
                <a:latin typeface="Consolas" pitchFamily="49" charset="0"/>
              </a:rPr>
              <a:t>[]) {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dirty="0" err="1">
                <a:solidFill>
                  <a:srgbClr val="000000"/>
                </a:solidFill>
                <a:latin typeface="Consolas" pitchFamily="49" charset="0"/>
              </a:rPr>
              <a:t>TestClass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 One = </a:t>
            </a:r>
            <a:r>
              <a:rPr kumimoji="1" lang="en-US" altLang="zh-CN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Consolas" pitchFamily="49" charset="0"/>
              </a:rPr>
              <a:t>TestClass</a:t>
            </a:r>
            <a:r>
              <a:rPr kumimoji="1" lang="en-US" altLang="zh-CN" sz="1400" b="1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dirty="0" err="1">
                <a:solidFill>
                  <a:srgbClr val="000000"/>
                </a:solidFill>
                <a:latin typeface="Consolas" pitchFamily="49" charset="0"/>
              </a:rPr>
              <a:t>TestClass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 Two = </a:t>
            </a:r>
            <a:r>
              <a:rPr kumimoji="1" lang="en-US" altLang="zh-CN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Consolas" pitchFamily="49" charset="0"/>
              </a:rPr>
              <a:t>TestClass</a:t>
            </a:r>
            <a:r>
              <a:rPr kumimoji="1" lang="en-US" altLang="zh-CN" sz="1400" b="1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400" dirty="0">
              <a:solidFill>
                <a:srgbClr val="000000"/>
              </a:solidFill>
              <a:latin typeface="Consolas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String a1, a2, a3 = 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en-US" altLang="zh-CN" sz="1400" dirty="0" err="1">
                <a:solidFill>
                  <a:srgbClr val="2A00FF"/>
                </a:solidFill>
                <a:latin typeface="Consolas" pitchFamily="49" charset="0"/>
              </a:rPr>
              <a:t>abc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, a4 = 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en-US" altLang="zh-CN" sz="1400" dirty="0" err="1">
                <a:solidFill>
                  <a:srgbClr val="2A00FF"/>
                </a:solidFill>
                <a:latin typeface="Consolas" pitchFamily="49" charset="0"/>
              </a:rPr>
              <a:t>abc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a1 = </a:t>
            </a:r>
            <a:r>
              <a:rPr kumimoji="1" lang="en-US" altLang="zh-CN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1400" b="1" dirty="0">
                <a:solidFill>
                  <a:srgbClr val="000000"/>
                </a:solidFill>
                <a:latin typeface="Consolas" pitchFamily="49" charset="0"/>
              </a:rPr>
              <a:t> String(</a:t>
            </a:r>
            <a:r>
              <a:rPr kumimoji="1" lang="en-US" altLang="zh-CN" sz="1400" b="1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en-US" altLang="zh-CN" sz="1400" b="1" dirty="0" err="1">
                <a:solidFill>
                  <a:srgbClr val="2A00FF"/>
                </a:solidFill>
                <a:latin typeface="Consolas" pitchFamily="49" charset="0"/>
              </a:rPr>
              <a:t>abc</a:t>
            </a:r>
            <a:r>
              <a:rPr kumimoji="1" lang="en-US" altLang="zh-CN" sz="1400" b="1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en-US" altLang="zh-CN" sz="1400" b="1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a2 = </a:t>
            </a:r>
            <a:r>
              <a:rPr kumimoji="1" lang="en-US" altLang="zh-CN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1400" b="1" dirty="0">
                <a:solidFill>
                  <a:srgbClr val="000000"/>
                </a:solidFill>
                <a:latin typeface="Consolas" pitchFamily="49" charset="0"/>
              </a:rPr>
              <a:t> String(</a:t>
            </a:r>
            <a:r>
              <a:rPr kumimoji="1" lang="en-US" altLang="zh-CN" sz="1400" b="1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en-US" altLang="zh-CN" sz="1400" b="1" dirty="0" err="1">
                <a:solidFill>
                  <a:srgbClr val="2A00FF"/>
                </a:solidFill>
                <a:latin typeface="Consolas" pitchFamily="49" charset="0"/>
              </a:rPr>
              <a:t>abc</a:t>
            </a:r>
            <a:r>
              <a:rPr kumimoji="1" lang="en-US" altLang="zh-CN" sz="1400" b="1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en-US" altLang="zh-CN" sz="1400" b="1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400" dirty="0">
              <a:solidFill>
                <a:srgbClr val="000000"/>
              </a:solidFill>
              <a:latin typeface="Consolas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i="1" dirty="0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"a1.equals(a2)</a:t>
            </a:r>
            <a:r>
              <a:rPr kumimoji="1" lang="zh-CN" altLang="en-US" sz="1400" dirty="0">
                <a:solidFill>
                  <a:srgbClr val="2A00FF"/>
                </a:solidFill>
                <a:latin typeface="Consolas" pitchFamily="49" charset="0"/>
              </a:rPr>
              <a:t>是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zh-CN" alt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+ (a1.equals(a2))); </a:t>
            </a:r>
            <a:r>
              <a:rPr kumimoji="1" lang="en-US" altLang="zh-CN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1400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1400" dirty="0">
                <a:solidFill>
                  <a:srgbClr val="3F7F5F"/>
                </a:solidFill>
                <a:latin typeface="Consolas" pitchFamily="49" charset="0"/>
              </a:rPr>
              <a:t>________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i="1" dirty="0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"a1==a2</a:t>
            </a:r>
            <a:r>
              <a:rPr kumimoji="1" lang="zh-CN" altLang="en-US" sz="1400" dirty="0">
                <a:solidFill>
                  <a:srgbClr val="2A00FF"/>
                </a:solidFill>
                <a:latin typeface="Consolas" pitchFamily="49" charset="0"/>
              </a:rPr>
              <a:t>是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zh-CN" alt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+ (a1 == a2)); </a:t>
            </a:r>
            <a:r>
              <a:rPr kumimoji="1" lang="en-US" altLang="zh-CN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1400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1400" dirty="0">
                <a:solidFill>
                  <a:srgbClr val="3F7F5F"/>
                </a:solidFill>
                <a:latin typeface="Consolas" pitchFamily="49" charset="0"/>
              </a:rPr>
              <a:t>________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i="1" dirty="0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"a1.equals(a3)</a:t>
            </a:r>
            <a:r>
              <a:rPr kumimoji="1" lang="zh-CN" altLang="en-US" sz="1400" dirty="0">
                <a:solidFill>
                  <a:srgbClr val="2A00FF"/>
                </a:solidFill>
                <a:latin typeface="Consolas" pitchFamily="49" charset="0"/>
              </a:rPr>
              <a:t>是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zh-CN" alt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+ (a1.equals(a3))); </a:t>
            </a:r>
            <a:r>
              <a:rPr kumimoji="1" lang="en-US" altLang="zh-CN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1400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1400" dirty="0">
                <a:solidFill>
                  <a:srgbClr val="3F7F5F"/>
                </a:solidFill>
                <a:latin typeface="Consolas" pitchFamily="49" charset="0"/>
              </a:rPr>
              <a:t>_________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i="1" dirty="0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"a1==a3</a:t>
            </a:r>
            <a:r>
              <a:rPr kumimoji="1" lang="zh-CN" altLang="en-US" sz="1400" dirty="0">
                <a:solidFill>
                  <a:srgbClr val="2A00FF"/>
                </a:solidFill>
                <a:latin typeface="Consolas" pitchFamily="49" charset="0"/>
              </a:rPr>
              <a:t>是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zh-CN" alt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+ (a1 == a3)); </a:t>
            </a:r>
            <a:r>
              <a:rPr kumimoji="1" lang="en-US" altLang="zh-CN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1400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1400" dirty="0">
                <a:solidFill>
                  <a:srgbClr val="3F7F5F"/>
                </a:solidFill>
                <a:latin typeface="Consolas" pitchFamily="49" charset="0"/>
              </a:rPr>
              <a:t>_________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i="1" dirty="0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"a3.equals(a4)</a:t>
            </a:r>
            <a:r>
              <a:rPr kumimoji="1" lang="zh-CN" altLang="en-US" sz="1400" dirty="0">
                <a:solidFill>
                  <a:srgbClr val="2A00FF"/>
                </a:solidFill>
                <a:latin typeface="Consolas" pitchFamily="49" charset="0"/>
              </a:rPr>
              <a:t>是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zh-CN" alt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+ (a3.equals(a4))); </a:t>
            </a:r>
            <a:r>
              <a:rPr kumimoji="1" lang="en-US" altLang="zh-CN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1400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1400" dirty="0">
                <a:solidFill>
                  <a:srgbClr val="3F7F5F"/>
                </a:solidFill>
                <a:latin typeface="Consolas" pitchFamily="49" charset="0"/>
              </a:rPr>
              <a:t>_________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i="1" dirty="0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"a3==a4</a:t>
            </a:r>
            <a:r>
              <a:rPr kumimoji="1" lang="zh-CN" altLang="en-US" sz="1400" dirty="0">
                <a:solidFill>
                  <a:srgbClr val="2A00FF"/>
                </a:solidFill>
                <a:latin typeface="Consolas" pitchFamily="49" charset="0"/>
              </a:rPr>
              <a:t>是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zh-CN" alt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+ (a3 == a4)); </a:t>
            </a:r>
            <a:r>
              <a:rPr kumimoji="1" lang="en-US" altLang="zh-CN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1400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1400" dirty="0">
                <a:solidFill>
                  <a:srgbClr val="3F7F5F"/>
                </a:solidFill>
                <a:latin typeface="Consolas" pitchFamily="49" charset="0"/>
              </a:rPr>
              <a:t>_________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i="1" dirty="0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en-US" altLang="zh-CN" sz="1400" dirty="0" err="1">
                <a:solidFill>
                  <a:srgbClr val="2A00FF"/>
                </a:solidFill>
                <a:latin typeface="Consolas" pitchFamily="49" charset="0"/>
              </a:rPr>
              <a:t>One.equals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(Two)</a:t>
            </a:r>
            <a:r>
              <a:rPr kumimoji="1" lang="zh-CN" altLang="en-US" sz="1400" dirty="0">
                <a:solidFill>
                  <a:srgbClr val="2A00FF"/>
                </a:solidFill>
                <a:latin typeface="Consolas" pitchFamily="49" charset="0"/>
              </a:rPr>
              <a:t>是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zh-CN" alt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+ (</a:t>
            </a:r>
            <a:r>
              <a:rPr kumimoji="1" lang="en-US" altLang="zh-CN" sz="1400" dirty="0" err="1">
                <a:solidFill>
                  <a:srgbClr val="000000"/>
                </a:solidFill>
                <a:latin typeface="Consolas" pitchFamily="49" charset="0"/>
              </a:rPr>
              <a:t>One.equals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(Two))); </a:t>
            </a:r>
            <a:r>
              <a:rPr kumimoji="1" lang="en-US" altLang="zh-CN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1400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1400" dirty="0">
                <a:solidFill>
                  <a:srgbClr val="3F7F5F"/>
                </a:solidFill>
                <a:latin typeface="Consolas" pitchFamily="49" charset="0"/>
              </a:rPr>
              <a:t>________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i="1" dirty="0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"One==Two</a:t>
            </a:r>
            <a:r>
              <a:rPr kumimoji="1" lang="zh-CN" altLang="en-US" sz="1400" dirty="0">
                <a:solidFill>
                  <a:srgbClr val="2A00FF"/>
                </a:solidFill>
                <a:latin typeface="Consolas" pitchFamily="49" charset="0"/>
              </a:rPr>
              <a:t>是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zh-CN" alt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+ (One == Two)); </a:t>
            </a:r>
            <a:r>
              <a:rPr kumimoji="1" lang="en-US" altLang="zh-CN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1400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1400" dirty="0">
                <a:solidFill>
                  <a:srgbClr val="3F7F5F"/>
                </a:solidFill>
                <a:latin typeface="Consolas" pitchFamily="49" charset="0"/>
              </a:rPr>
              <a:t>___________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400" dirty="0">
              <a:solidFill>
                <a:srgbClr val="000000"/>
              </a:solidFill>
              <a:latin typeface="Consolas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One = Two;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i="1" dirty="0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zh-CN" altLang="en-US" sz="1400" dirty="0">
                <a:solidFill>
                  <a:srgbClr val="2A00FF"/>
                </a:solidFill>
                <a:latin typeface="Consolas" pitchFamily="49" charset="0"/>
              </a:rPr>
              <a:t>赋值后，</a:t>
            </a:r>
            <a:r>
              <a:rPr kumimoji="1" lang="en-US" altLang="zh-CN" sz="1400" dirty="0" err="1">
                <a:solidFill>
                  <a:srgbClr val="2A00FF"/>
                </a:solidFill>
                <a:latin typeface="Consolas" pitchFamily="49" charset="0"/>
              </a:rPr>
              <a:t>One.equals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(Two)</a:t>
            </a:r>
            <a:r>
              <a:rPr kumimoji="1" lang="zh-CN" altLang="en-US" sz="1400" dirty="0">
                <a:solidFill>
                  <a:srgbClr val="2A00FF"/>
                </a:solidFill>
                <a:latin typeface="Consolas" pitchFamily="49" charset="0"/>
              </a:rPr>
              <a:t>是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zh-CN" alt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+ (</a:t>
            </a:r>
            <a:r>
              <a:rPr kumimoji="1" lang="en-US" altLang="zh-CN" sz="1400" dirty="0" err="1">
                <a:solidFill>
                  <a:srgbClr val="000000"/>
                </a:solidFill>
                <a:latin typeface="Consolas" pitchFamily="49" charset="0"/>
              </a:rPr>
              <a:t>One.equals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(Two))); </a:t>
            </a:r>
            <a:r>
              <a:rPr kumimoji="1" lang="en-US" altLang="zh-CN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1400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1400" dirty="0">
                <a:solidFill>
                  <a:srgbClr val="3F7F5F"/>
                </a:solidFill>
                <a:latin typeface="Consolas" pitchFamily="49" charset="0"/>
              </a:rPr>
              <a:t>_______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i="1" dirty="0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zh-CN" altLang="en-US" sz="1400" dirty="0">
                <a:solidFill>
                  <a:srgbClr val="2A00FF"/>
                </a:solidFill>
                <a:latin typeface="Consolas" pitchFamily="49" charset="0"/>
              </a:rPr>
              <a:t>赋值后，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One==Two</a:t>
            </a:r>
            <a:r>
              <a:rPr kumimoji="1" lang="zh-CN" altLang="en-US" sz="1400" dirty="0">
                <a:solidFill>
                  <a:srgbClr val="2A00FF"/>
                </a:solidFill>
                <a:latin typeface="Consolas" pitchFamily="49" charset="0"/>
              </a:rPr>
              <a:t>是</a:t>
            </a:r>
            <a:r>
              <a:rPr kumimoji="1" lang="en-US" altLang="zh-CN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kumimoji="1" lang="zh-CN" alt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+ (One == Two)); </a:t>
            </a:r>
            <a:r>
              <a:rPr kumimoji="1" lang="en-US" altLang="zh-CN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1400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1400" dirty="0">
                <a:solidFill>
                  <a:srgbClr val="3F7F5F"/>
                </a:solidFill>
                <a:latin typeface="Consolas" pitchFamily="49" charset="0"/>
              </a:rPr>
              <a:t>________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5.2.1</a:t>
            </a:r>
            <a:r>
              <a:rPr lang="zh-CN" altLang="en-US" dirty="0"/>
              <a:t>、不可变字符串：</a:t>
            </a:r>
            <a:r>
              <a:rPr lang="en-US" altLang="zh-CN" dirty="0"/>
              <a:t>String</a:t>
            </a: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6211888" y="3641725"/>
            <a:ext cx="638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5010150" y="3857625"/>
            <a:ext cx="638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6245225" y="4038600"/>
            <a:ext cx="638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5049838" y="4278313"/>
            <a:ext cx="638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00715" name="Text Box 11"/>
          <p:cNvSpPr txBox="1">
            <a:spLocks noChangeArrowheads="1"/>
          </p:cNvSpPr>
          <p:nvPr/>
        </p:nvSpPr>
        <p:spPr bwMode="auto">
          <a:xfrm>
            <a:off x="6211888" y="4483100"/>
            <a:ext cx="638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00716" name="Text Box 12"/>
          <p:cNvSpPr txBox="1">
            <a:spLocks noChangeArrowheads="1"/>
          </p:cNvSpPr>
          <p:nvPr/>
        </p:nvSpPr>
        <p:spPr bwMode="auto">
          <a:xfrm>
            <a:off x="5129213" y="4702175"/>
            <a:ext cx="638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00717" name="Text Box 13"/>
          <p:cNvSpPr txBox="1">
            <a:spLocks noChangeArrowheads="1"/>
          </p:cNvSpPr>
          <p:nvPr/>
        </p:nvSpPr>
        <p:spPr bwMode="auto">
          <a:xfrm>
            <a:off x="6570663" y="4903788"/>
            <a:ext cx="638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00718" name="Text Box 14"/>
          <p:cNvSpPr txBox="1">
            <a:spLocks noChangeArrowheads="1"/>
          </p:cNvSpPr>
          <p:nvPr/>
        </p:nvSpPr>
        <p:spPr bwMode="auto">
          <a:xfrm>
            <a:off x="5395913" y="5127625"/>
            <a:ext cx="638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00719" name="Text Box 15"/>
          <p:cNvSpPr txBox="1">
            <a:spLocks noChangeArrowheads="1"/>
          </p:cNvSpPr>
          <p:nvPr/>
        </p:nvSpPr>
        <p:spPr bwMode="auto">
          <a:xfrm>
            <a:off x="7265988" y="5784850"/>
            <a:ext cx="638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00720" name="Text Box 16"/>
          <p:cNvSpPr txBox="1">
            <a:spLocks noChangeArrowheads="1"/>
          </p:cNvSpPr>
          <p:nvPr/>
        </p:nvSpPr>
        <p:spPr bwMode="auto">
          <a:xfrm>
            <a:off x="6016625" y="5978525"/>
            <a:ext cx="638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9108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1" grpId="0"/>
      <p:bldP spid="200712" grpId="0"/>
      <p:bldP spid="200713" grpId="0"/>
      <p:bldP spid="200714" grpId="0"/>
      <p:bldP spid="200715" grpId="0"/>
      <p:bldP spid="200716" grpId="0"/>
      <p:bldP spid="200717" grpId="0"/>
      <p:bldP spid="200718" grpId="0"/>
      <p:bldP spid="200719" grpId="0"/>
      <p:bldP spid="2007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Equals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508591"/>
            <a:ext cx="6408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equals(Object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{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   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16713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Object {  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160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Equals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1167135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String {  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9408" y="1556792"/>
            <a:ext cx="7686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equals(Object 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anObject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endParaRPr lang="en-US" altLang="zh-CN" sz="1200" dirty="0">
              <a:solidFill>
                <a:srgbClr val="555555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anObject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sz="1200" dirty="0">
              <a:solidFill>
                <a:srgbClr val="555555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anObject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String) {  </a:t>
            </a:r>
            <a:endParaRPr lang="en-US" altLang="zh-CN" sz="1200" dirty="0">
              <a:solidFill>
                <a:srgbClr val="555555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String 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anotherString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(String) 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anObject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value.length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sz="1200" dirty="0">
              <a:solidFill>
                <a:srgbClr val="555555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anotherString.value.length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v1[] = value;  </a:t>
            </a:r>
            <a:endParaRPr lang="en-US" altLang="zh-CN" sz="1200" dirty="0">
              <a:solidFill>
                <a:srgbClr val="555555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v2[] = 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anotherString.value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sz="1200" dirty="0">
              <a:solidFill>
                <a:srgbClr val="555555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(n-- != 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(v1[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] != v2[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altLang="zh-CN" sz="1200" dirty="0">
              <a:solidFill>
                <a:srgbClr val="555555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++;  </a:t>
            </a:r>
            <a:endParaRPr lang="en-US" altLang="zh-CN" sz="1200" dirty="0">
              <a:solidFill>
                <a:srgbClr val="555555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}  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sz="1200" dirty="0">
              <a:solidFill>
                <a:srgbClr val="555555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  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-US" altLang="zh-CN" sz="1200" dirty="0">
              <a:solidFill>
                <a:srgbClr val="555555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altLang="zh-CN" sz="1200" dirty="0">
              <a:solidFill>
                <a:srgbClr val="555555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201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61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5.2.1</a:t>
            </a:r>
            <a:r>
              <a:rPr lang="zh-CN" altLang="en-US" dirty="0"/>
              <a:t>、不可变字符串：</a:t>
            </a:r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startsWith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)</a:t>
            </a:r>
            <a:endParaRPr lang="en-US" altLang="zh-CN" dirty="0"/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215900" y="779463"/>
            <a:ext cx="4911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字符串比较</a:t>
            </a:r>
          </a:p>
        </p:txBody>
      </p:sp>
      <p:sp>
        <p:nvSpPr>
          <p:cNvPr id="34820" name="Rectangle 7"/>
          <p:cNvSpPr>
            <a:spLocks noChangeArrowheads="1"/>
          </p:cNvSpPr>
          <p:nvPr/>
        </p:nvSpPr>
        <p:spPr bwMode="auto">
          <a:xfrm>
            <a:off x="254000" y="2967038"/>
            <a:ext cx="895667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例如：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Consolas" pitchFamily="49" charset="0"/>
              </a:rPr>
              <a:t>String s1 = </a:t>
            </a:r>
            <a:r>
              <a:rPr kumimoji="1" lang="en-US" altLang="zh-CN" sz="2400" b="1">
                <a:solidFill>
                  <a:srgbClr val="2A00FF"/>
                </a:solidFill>
                <a:latin typeface="Consolas" pitchFamily="49" charset="0"/>
              </a:rPr>
              <a:t>"hello world"</a:t>
            </a:r>
            <a:r>
              <a:rPr kumimoji="1" lang="en-US" altLang="zh-CN" sz="2400" b="1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Consolas" pitchFamily="49" charset="0"/>
              </a:rPr>
              <a:t>String s2 = </a:t>
            </a:r>
            <a:r>
              <a:rPr kumimoji="1" lang="en-US" altLang="zh-CN" sz="2400" b="1">
                <a:solidFill>
                  <a:srgbClr val="2A00FF"/>
                </a:solidFill>
                <a:latin typeface="Consolas" pitchFamily="49" charset="0"/>
              </a:rPr>
              <a:t>"hello"</a:t>
            </a:r>
            <a:r>
              <a:rPr kumimoji="1" lang="en-US" altLang="zh-CN" sz="2400" b="1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Consolas" pitchFamily="49" charset="0"/>
              </a:rPr>
              <a:t>String s3 = </a:t>
            </a:r>
            <a:r>
              <a:rPr kumimoji="1" lang="en-US" altLang="zh-CN" sz="2400" b="1">
                <a:solidFill>
                  <a:srgbClr val="2A00FF"/>
                </a:solidFill>
                <a:latin typeface="Consolas" pitchFamily="49" charset="0"/>
              </a:rPr>
              <a:t>"world"</a:t>
            </a:r>
            <a:r>
              <a:rPr kumimoji="1" lang="en-US" altLang="zh-CN" sz="2400" b="1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400" b="1" i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400" b="1" i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kumimoji="1" lang="en-US" altLang="zh-CN" sz="2400" b="1">
                <a:solidFill>
                  <a:srgbClr val="000000"/>
                </a:solidFill>
                <a:latin typeface="Consolas" pitchFamily="49" charset="0"/>
              </a:rPr>
              <a:t>println(s1.startsWith(s2)); </a:t>
            </a:r>
            <a:r>
              <a:rPr kumimoji="1" lang="en-US" altLang="zh-CN" sz="2400" b="1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400" b="1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2400" b="1">
                <a:solidFill>
                  <a:srgbClr val="3F7F5F"/>
                </a:solidFill>
                <a:latin typeface="Consolas" pitchFamily="49" charset="0"/>
              </a:rPr>
              <a:t>true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400" b="1" i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400" b="1" i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kumimoji="1" lang="en-US" altLang="zh-CN" sz="2400" b="1">
                <a:solidFill>
                  <a:srgbClr val="000000"/>
                </a:solidFill>
                <a:latin typeface="Consolas" pitchFamily="49" charset="0"/>
              </a:rPr>
              <a:t>println(s1.startsWith(s3, 6));</a:t>
            </a:r>
            <a:r>
              <a:rPr kumimoji="1" lang="en-US" altLang="zh-CN" sz="2400" b="1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400" b="1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2400" b="1">
                <a:solidFill>
                  <a:srgbClr val="3F7F5F"/>
                </a:solidFill>
                <a:latin typeface="Consolas" pitchFamily="49" charset="0"/>
              </a:rPr>
              <a:t>true</a:t>
            </a:r>
            <a:endParaRPr kumimoji="1"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34821" name="矩形 1"/>
          <p:cNvSpPr>
            <a:spLocks noChangeArrowheads="1"/>
          </p:cNvSpPr>
          <p:nvPr/>
        </p:nvSpPr>
        <p:spPr bwMode="auto">
          <a:xfrm>
            <a:off x="446088" y="1344613"/>
            <a:ext cx="840105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2200" b="1">
                <a:solidFill>
                  <a:srgbClr val="3F7F5F"/>
                </a:solidFill>
                <a:latin typeface="Consolas" pitchFamily="49" charset="0"/>
              </a:rPr>
              <a:t>给定字符串是否以</a:t>
            </a:r>
            <a:r>
              <a:rPr kumimoji="1" lang="en-US" altLang="zh-CN" sz="2200" b="1">
                <a:solidFill>
                  <a:srgbClr val="3F7F5F"/>
                </a:solidFill>
                <a:latin typeface="Consolas" pitchFamily="49" charset="0"/>
              </a:rPr>
              <a:t>prefix</a:t>
            </a:r>
            <a:r>
              <a:rPr kumimoji="1" lang="zh-CN" altLang="en-US" sz="2200" b="1">
                <a:solidFill>
                  <a:srgbClr val="3F7F5F"/>
                </a:solidFill>
                <a:latin typeface="Consolas" pitchFamily="49" charset="0"/>
              </a:rPr>
              <a:t>开始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200" b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kumimoji="1" lang="en-US" altLang="zh-CN" sz="2200" b="1">
                <a:solidFill>
                  <a:srgbClr val="000000"/>
                </a:solidFill>
                <a:latin typeface="Consolas" pitchFamily="49" charset="0"/>
              </a:rPr>
              <a:t> startsWith(String prefix)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2200" b="1">
                <a:solidFill>
                  <a:srgbClr val="3F7F5F"/>
                </a:solidFill>
                <a:latin typeface="Consolas" pitchFamily="49" charset="0"/>
              </a:rPr>
              <a:t>给定字符串的从</a:t>
            </a:r>
            <a:r>
              <a:rPr kumimoji="1" lang="en-US" altLang="zh-CN" sz="2200" b="1">
                <a:solidFill>
                  <a:srgbClr val="3F7F5F"/>
                </a:solidFill>
                <a:latin typeface="Consolas" pitchFamily="49" charset="0"/>
              </a:rPr>
              <a:t>toffset </a:t>
            </a:r>
            <a:r>
              <a:rPr kumimoji="1" lang="zh-CN" altLang="en-US" sz="2200" b="1">
                <a:solidFill>
                  <a:srgbClr val="3F7F5F"/>
                </a:solidFill>
                <a:latin typeface="Consolas" pitchFamily="49" charset="0"/>
              </a:rPr>
              <a:t>处开始的子串是否以</a:t>
            </a:r>
            <a:r>
              <a:rPr kumimoji="1" lang="en-US" altLang="zh-CN" sz="2200" b="1">
                <a:solidFill>
                  <a:srgbClr val="3F7F5F"/>
                </a:solidFill>
                <a:latin typeface="Consolas" pitchFamily="49" charset="0"/>
              </a:rPr>
              <a:t>prefix</a:t>
            </a:r>
            <a:r>
              <a:rPr kumimoji="1" lang="zh-CN" altLang="en-US" sz="2200" b="1">
                <a:solidFill>
                  <a:srgbClr val="3F7F5F"/>
                </a:solidFill>
                <a:latin typeface="Consolas" pitchFamily="49" charset="0"/>
              </a:rPr>
              <a:t>开始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200" b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kumimoji="1" lang="en-US" altLang="zh-CN" sz="2200" b="1">
                <a:solidFill>
                  <a:srgbClr val="000000"/>
                </a:solidFill>
                <a:latin typeface="Consolas" pitchFamily="49" charset="0"/>
              </a:rPr>
              <a:t> startsWith(String prefix, </a:t>
            </a:r>
            <a:r>
              <a:rPr kumimoji="1" lang="en-US" altLang="zh-CN" sz="2200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200" b="1">
                <a:solidFill>
                  <a:srgbClr val="000000"/>
                </a:solidFill>
                <a:latin typeface="Consolas" pitchFamily="49" charset="0"/>
              </a:rPr>
              <a:t> toffset)</a:t>
            </a:r>
            <a:endParaRPr kumimoji="1" lang="zh-CN" altLang="en-US" sz="22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283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5.2.1</a:t>
            </a:r>
            <a:r>
              <a:rPr lang="zh-CN" altLang="en-US" dirty="0"/>
              <a:t>、不可变字符串：</a:t>
            </a:r>
            <a:r>
              <a:rPr lang="en-US" altLang="zh-CN" dirty="0"/>
              <a:t>String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233363" y="828675"/>
            <a:ext cx="4911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字符串比较</a:t>
            </a: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233363" y="2405063"/>
            <a:ext cx="8607425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黑体"/>
                <a:ea typeface="黑体"/>
              </a:rPr>
              <a:t>例如：</a:t>
            </a:r>
            <a:endParaRPr kumimoji="1" lang="en-US" altLang="zh-CN" sz="2400" b="1" dirty="0">
              <a:solidFill>
                <a:srgbClr val="000000"/>
              </a:solidFill>
              <a:latin typeface="黑体"/>
              <a:ea typeface="黑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200" b="1" dirty="0">
                <a:solidFill>
                  <a:srgbClr val="000000"/>
                </a:solidFill>
                <a:latin typeface="Consolas"/>
              </a:rPr>
              <a:t>String s1 = </a:t>
            </a:r>
            <a:r>
              <a:rPr kumimoji="1" lang="en-US" altLang="zh-CN" sz="2200" b="1" dirty="0">
                <a:solidFill>
                  <a:srgbClr val="2A00FF"/>
                </a:solidFill>
                <a:latin typeface="Consolas"/>
              </a:rPr>
              <a:t>"hello world"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200" b="1" dirty="0">
                <a:solidFill>
                  <a:srgbClr val="000000"/>
                </a:solidFill>
                <a:latin typeface="Consolas"/>
              </a:rPr>
              <a:t>String s2 = </a:t>
            </a:r>
            <a:r>
              <a:rPr kumimoji="1" lang="en-US" altLang="zh-CN" sz="2200" b="1" dirty="0">
                <a:solidFill>
                  <a:srgbClr val="2A00FF"/>
                </a:solidFill>
                <a:latin typeface="Consolas"/>
              </a:rPr>
              <a:t>""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200" b="1" dirty="0">
                <a:solidFill>
                  <a:srgbClr val="000000"/>
                </a:solidFill>
                <a:latin typeface="Consolas"/>
              </a:rPr>
              <a:t>String s3 = </a:t>
            </a:r>
            <a:r>
              <a:rPr kumimoji="1" lang="en-US" altLang="zh-CN" sz="2200" b="1" dirty="0">
                <a:solidFill>
                  <a:srgbClr val="2A00FF"/>
                </a:solidFill>
                <a:latin typeface="Consolas"/>
              </a:rPr>
              <a:t>"world"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200" b="1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2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kumimoji="1" lang="en-US" altLang="zh-CN" sz="2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kumimoji="1" lang="en-US" altLang="zh-CN" sz="2200" b="1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/>
              </a:rPr>
              <a:t>(s1.endsWith(s2)); 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/>
              </a:rPr>
              <a:t>// </a:t>
            </a:r>
            <a:r>
              <a:rPr kumimoji="1" lang="zh-CN" altLang="en-US" sz="2200" b="1" dirty="0">
                <a:solidFill>
                  <a:srgbClr val="3F7F5F"/>
                </a:solidFill>
                <a:latin typeface="Consolas"/>
              </a:rPr>
              <a:t>输出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/>
              </a:rPr>
              <a:t>true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2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kumimoji="1" lang="en-US" altLang="zh-CN" sz="2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kumimoji="1" lang="en-US" altLang="zh-CN" sz="2200" b="1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/>
              </a:rPr>
              <a:t>(s1.endsWith(s3)); 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/>
              </a:rPr>
              <a:t>// </a:t>
            </a:r>
            <a:r>
              <a:rPr kumimoji="1" lang="zh-CN" altLang="en-US" sz="2200" b="1" dirty="0">
                <a:solidFill>
                  <a:srgbClr val="3F7F5F"/>
                </a:solidFill>
                <a:latin typeface="Consolas"/>
              </a:rPr>
              <a:t>输出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/>
              </a:rPr>
              <a:t>true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2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kumimoji="1" lang="en-US" altLang="zh-CN" sz="2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kumimoji="1" lang="en-US" altLang="zh-CN" sz="2200" b="1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/>
              </a:rPr>
              <a:t>(s1.endsWith(</a:t>
            </a:r>
            <a:r>
              <a:rPr kumimoji="1" lang="en-US" altLang="zh-CN" sz="2200" b="1" dirty="0">
                <a:solidFill>
                  <a:srgbClr val="2A00FF"/>
                </a:solidFill>
                <a:latin typeface="Consolas"/>
              </a:rPr>
              <a:t>"world!"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/>
              </a:rPr>
              <a:t>));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/>
              </a:rPr>
              <a:t>// </a:t>
            </a:r>
            <a:r>
              <a:rPr kumimoji="1" lang="zh-CN" altLang="en-US" sz="2200" b="1" dirty="0">
                <a:solidFill>
                  <a:srgbClr val="3F7F5F"/>
                </a:solidFill>
                <a:latin typeface="Consolas"/>
              </a:rPr>
              <a:t>输出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/>
              </a:rPr>
              <a:t>false</a:t>
            </a:r>
            <a:endParaRPr kumimoji="1" lang="zh-CN" altLang="en-US" sz="2200" b="1" dirty="0">
              <a:solidFill>
                <a:srgbClr val="000000"/>
              </a:solidFill>
            </a:endParaRPr>
          </a:p>
        </p:txBody>
      </p:sp>
      <p:sp>
        <p:nvSpPr>
          <p:cNvPr id="35845" name="矩形 1"/>
          <p:cNvSpPr>
            <a:spLocks noChangeArrowheads="1"/>
          </p:cNvSpPr>
          <p:nvPr/>
        </p:nvSpPr>
        <p:spPr bwMode="auto">
          <a:xfrm>
            <a:off x="946150" y="1354138"/>
            <a:ext cx="64849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2400" b="1">
                <a:solidFill>
                  <a:srgbClr val="3F7F5F"/>
                </a:solidFill>
                <a:latin typeface="Consolas" pitchFamily="49" charset="0"/>
              </a:rPr>
              <a:t>给定字符串是否以</a:t>
            </a:r>
            <a:r>
              <a:rPr kumimoji="1" lang="en-US" altLang="zh-CN" sz="2400" b="1">
                <a:solidFill>
                  <a:srgbClr val="3F7F5F"/>
                </a:solidFill>
                <a:latin typeface="Consolas" pitchFamily="49" charset="0"/>
              </a:rPr>
              <a:t>suffix</a:t>
            </a:r>
            <a:r>
              <a:rPr kumimoji="1" lang="zh-CN" altLang="en-US" sz="2400" b="1">
                <a:solidFill>
                  <a:srgbClr val="3F7F5F"/>
                </a:solidFill>
                <a:latin typeface="Consolas" pitchFamily="49" charset="0"/>
              </a:rPr>
              <a:t>结尾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4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400" b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kumimoji="1" lang="en-US" altLang="zh-CN" sz="2400" b="1">
                <a:solidFill>
                  <a:srgbClr val="000000"/>
                </a:solidFill>
                <a:latin typeface="Consolas" pitchFamily="49" charset="0"/>
              </a:rPr>
              <a:t> endsWith(String suffix)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16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5.2.1</a:t>
            </a:r>
            <a:r>
              <a:rPr lang="zh-CN" altLang="en-US" dirty="0"/>
              <a:t>、不可变字符串：</a:t>
            </a:r>
            <a:r>
              <a:rPr lang="en-US" altLang="zh-CN" dirty="0"/>
              <a:t>String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30188" y="836613"/>
            <a:ext cx="4911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字符串连接</a:t>
            </a: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230188" y="2535238"/>
            <a:ext cx="8632825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</a:rPr>
              <a:t>例如：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String s1 = </a:t>
            </a:r>
            <a:r>
              <a:rPr kumimoji="1" lang="en-US" altLang="zh-CN" sz="22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 String(</a:t>
            </a:r>
            <a:r>
              <a:rPr kumimoji="1" lang="en-US" altLang="zh-CN" sz="2200" b="1" dirty="0">
                <a:solidFill>
                  <a:srgbClr val="2A00FF"/>
                </a:solidFill>
                <a:latin typeface="Consolas" pitchFamily="49" charset="0"/>
              </a:rPr>
              <a:t>"ABC"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String s2 = </a:t>
            </a:r>
            <a:r>
              <a:rPr kumimoji="1" lang="en-US" altLang="zh-CN" sz="22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 String(</a:t>
            </a:r>
            <a:r>
              <a:rPr kumimoji="1" lang="en-US" altLang="zh-CN" sz="2200" b="1" dirty="0">
                <a:solidFill>
                  <a:srgbClr val="2A00FF"/>
                </a:solidFill>
                <a:latin typeface="Consolas" pitchFamily="49" charset="0"/>
              </a:rPr>
              <a:t>"EDF"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200" b="1" dirty="0">
              <a:solidFill>
                <a:srgbClr val="000000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s1 = s1 + s2; 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200" b="1" dirty="0">
                <a:solidFill>
                  <a:srgbClr val="3F7F5F"/>
                </a:solidFill>
                <a:latin typeface="Consolas" pitchFamily="49" charset="0"/>
              </a:rPr>
              <a:t>用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 pitchFamily="49" charset="0"/>
              </a:rPr>
              <a:t>+</a:t>
            </a:r>
            <a:r>
              <a:rPr kumimoji="1" lang="zh-CN" altLang="en-US" sz="2200" b="1" dirty="0">
                <a:solidFill>
                  <a:srgbClr val="3F7F5F"/>
                </a:solidFill>
                <a:latin typeface="Consolas" pitchFamily="49" charset="0"/>
              </a:rPr>
              <a:t>连接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200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200" b="1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(s1); 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200" b="1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 pitchFamily="49" charset="0"/>
              </a:rPr>
              <a:t>"ABCEDF"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200" b="1" dirty="0">
              <a:solidFill>
                <a:srgbClr val="000000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String s3 = s1.</a:t>
            </a:r>
            <a:r>
              <a:rPr kumimoji="1" lang="en-US" altLang="zh-CN" sz="2200" b="1" dirty="0">
                <a:solidFill>
                  <a:srgbClr val="FF0000"/>
                </a:solidFill>
                <a:latin typeface="Consolas" pitchFamily="49" charset="0"/>
              </a:rPr>
              <a:t>concat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(s2);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200" b="1" dirty="0">
                <a:solidFill>
                  <a:srgbClr val="3F7F5F"/>
                </a:solidFill>
                <a:latin typeface="Consolas" pitchFamily="49" charset="0"/>
              </a:rPr>
              <a:t>用</a:t>
            </a:r>
            <a:r>
              <a:rPr kumimoji="1" lang="en-US" altLang="zh-CN" sz="2200" b="1" u="sng" dirty="0" err="1">
                <a:solidFill>
                  <a:srgbClr val="3F7F5F"/>
                </a:solidFill>
                <a:latin typeface="Consolas" pitchFamily="49" charset="0"/>
              </a:rPr>
              <a:t>concat</a:t>
            </a:r>
            <a:r>
              <a:rPr kumimoji="1" lang="zh-CN" altLang="en-US" sz="2200" b="1" u="sng" dirty="0">
                <a:solidFill>
                  <a:srgbClr val="3F7F5F"/>
                </a:solidFill>
                <a:latin typeface="Consolas" pitchFamily="49" charset="0"/>
              </a:rPr>
              <a:t>连接，效果与</a:t>
            </a:r>
            <a:r>
              <a:rPr kumimoji="1" lang="en-US" altLang="zh-CN" sz="2200" b="1" u="sng" dirty="0">
                <a:solidFill>
                  <a:srgbClr val="3F7F5F"/>
                </a:solidFill>
                <a:latin typeface="Consolas" pitchFamily="49" charset="0"/>
              </a:rPr>
              <a:t>"+"</a:t>
            </a:r>
            <a:r>
              <a:rPr kumimoji="1" lang="zh-CN" altLang="en-US" sz="2200" b="1" u="sng" dirty="0">
                <a:solidFill>
                  <a:srgbClr val="3F7F5F"/>
                </a:solidFill>
                <a:latin typeface="Consolas" pitchFamily="49" charset="0"/>
              </a:rPr>
              <a:t>一样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200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200" b="1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(s3); 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200" b="1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 pitchFamily="49" charset="0"/>
              </a:rPr>
              <a:t>"ABCEDFEDF"</a:t>
            </a:r>
            <a:r>
              <a:rPr kumimoji="1" lang="zh-CN" altLang="en-US" sz="2200" b="1" dirty="0">
                <a:solidFill>
                  <a:srgbClr val="000000"/>
                </a:solidFill>
              </a:rPr>
              <a:t>	</a:t>
            </a:r>
            <a:endParaRPr kumimoji="1" lang="en-US" altLang="zh-CN" sz="2200" b="1" dirty="0">
              <a:solidFill>
                <a:srgbClr val="000000"/>
              </a:solidFill>
            </a:endParaRPr>
          </a:p>
        </p:txBody>
      </p:sp>
      <p:sp>
        <p:nvSpPr>
          <p:cNvPr id="36869" name="矩形 1"/>
          <p:cNvSpPr>
            <a:spLocks noChangeArrowheads="1"/>
          </p:cNvSpPr>
          <p:nvPr/>
        </p:nvSpPr>
        <p:spPr bwMode="auto">
          <a:xfrm>
            <a:off x="1271588" y="1355725"/>
            <a:ext cx="66659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400" b="1" dirty="0">
                <a:solidFill>
                  <a:srgbClr val="3F7F5F"/>
                </a:solidFill>
                <a:latin typeface="Consolas" pitchFamily="49" charset="0"/>
              </a:rPr>
              <a:t>采用</a:t>
            </a:r>
            <a:r>
              <a:rPr kumimoji="1" lang="en-US" altLang="zh-CN" sz="2400" b="1" dirty="0">
                <a:solidFill>
                  <a:srgbClr val="3F7F5F"/>
                </a:solidFill>
                <a:latin typeface="Consolas" pitchFamily="49" charset="0"/>
              </a:rPr>
              <a:t>"+"</a:t>
            </a:r>
            <a:r>
              <a:rPr kumimoji="1" lang="zh-CN" altLang="en-US" sz="2400" b="1" dirty="0">
                <a:solidFill>
                  <a:srgbClr val="3F7F5F"/>
                </a:solidFill>
                <a:latin typeface="Consolas" pitchFamily="49" charset="0"/>
              </a:rPr>
              <a:t>运算符或使用</a:t>
            </a:r>
            <a:r>
              <a:rPr kumimoji="1" lang="en-US" altLang="zh-CN" sz="2400" b="1" dirty="0" err="1">
                <a:solidFill>
                  <a:srgbClr val="3F7F5F"/>
                </a:solidFill>
                <a:latin typeface="Consolas" pitchFamily="49" charset="0"/>
              </a:rPr>
              <a:t>concat</a:t>
            </a:r>
            <a:r>
              <a:rPr kumimoji="1" lang="en-US" altLang="zh-CN" sz="2400" b="1" dirty="0">
                <a:solidFill>
                  <a:srgbClr val="3F7F5F"/>
                </a:solidFill>
                <a:latin typeface="Consolas" pitchFamily="49" charset="0"/>
              </a:rPr>
              <a:t>()</a:t>
            </a:r>
            <a:r>
              <a:rPr kumimoji="1" lang="zh-CN" altLang="en-US" sz="2400" b="1" dirty="0">
                <a:solidFill>
                  <a:srgbClr val="3F7F5F"/>
                </a:solidFill>
                <a:latin typeface="Consolas" pitchFamily="49" charset="0"/>
              </a:rPr>
              <a:t>方法</a:t>
            </a:r>
            <a:r>
              <a:rPr kumimoji="1" lang="zh-CN" altLang="en-US" sz="2400" b="1" u="sng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400" b="1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nsolas" pitchFamily="49" charset="0"/>
              </a:rPr>
              <a:t>concat</a:t>
            </a:r>
            <a:r>
              <a:rPr kumimoji="1" lang="en-US" altLang="zh-CN" sz="2400" b="1" dirty="0">
                <a:solidFill>
                  <a:srgbClr val="000000"/>
                </a:solidFill>
                <a:latin typeface="Consolas" pitchFamily="49" charset="0"/>
              </a:rPr>
              <a:t>(String 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nsolas" pitchFamily="49" charset="0"/>
              </a:rPr>
              <a:t>str</a:t>
            </a:r>
            <a:r>
              <a:rPr kumimoji="1" lang="en-US" altLang="zh-CN" sz="2400" b="1" dirty="0">
                <a:solidFill>
                  <a:srgbClr val="000000"/>
                </a:solidFill>
                <a:latin typeface="Consolas" pitchFamily="49" charset="0"/>
              </a:rPr>
              <a:t>)</a:t>
            </a: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5688" y="6057231"/>
            <a:ext cx="222362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latin typeface="Consolas" pitchFamily="49" charset="0"/>
              </a:rPr>
              <a:t>扩展：操作符重载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4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5.2.1</a:t>
            </a:r>
            <a:r>
              <a:rPr lang="zh-CN" altLang="en-US" dirty="0"/>
              <a:t>、不可变字符串：</a:t>
            </a:r>
            <a:r>
              <a:rPr lang="en-US" altLang="zh-CN" dirty="0"/>
              <a:t>String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30188" y="836613"/>
            <a:ext cx="846949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 dirty="0">
                <a:solidFill>
                  <a:srgbClr val="000000"/>
                </a:solidFill>
                <a:ea typeface="黑体" pitchFamily="49" charset="-122"/>
              </a:rPr>
              <a:t>扩展：</a:t>
            </a:r>
            <a:r>
              <a:rPr lang="en-US" altLang="zh-CN" dirty="0">
                <a:hlinkClick r:id="rId3"/>
              </a:rPr>
              <a:t> difference between String </a:t>
            </a:r>
            <a:r>
              <a:rPr lang="en-US" altLang="zh-CN" dirty="0" err="1">
                <a:hlinkClick r:id="rId3"/>
              </a:rPr>
              <a:t>concat</a:t>
            </a:r>
            <a:r>
              <a:rPr lang="en-US" altLang="zh-CN" dirty="0">
                <a:hlinkClick r:id="rId3"/>
              </a:rPr>
              <a:t> and + operator in Java</a:t>
            </a:r>
            <a:endParaRPr lang="en-US" altLang="zh-CN" b="1" dirty="0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endParaRPr lang="zh-CN" altLang="en-US" sz="2800" dirty="0">
              <a:solidFill>
                <a:srgbClr val="000000"/>
              </a:solidFill>
              <a:ea typeface="黑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30" y="2348880"/>
            <a:ext cx="8623539" cy="38884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4027" y="1484784"/>
            <a:ext cx="8593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https://stackoverflow.com/questions/693597/is-there-a-difference-between-string-concat-and-the-operator-in-java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073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5.2.1</a:t>
            </a:r>
            <a:r>
              <a:rPr lang="zh-CN" altLang="en-US" dirty="0"/>
              <a:t>、不可变字符串：</a:t>
            </a:r>
            <a:r>
              <a:rPr lang="en-US" altLang="zh-CN" dirty="0"/>
              <a:t>String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276225" y="793750"/>
            <a:ext cx="49117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500" b="1">
                <a:solidFill>
                  <a:srgbClr val="000000"/>
                </a:solidFill>
                <a:ea typeface="黑体" pitchFamily="49" charset="-122"/>
              </a:rPr>
              <a:t>字符串截取子串</a:t>
            </a: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276225" y="2671763"/>
            <a:ext cx="8713788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例如：</a:t>
            </a:r>
            <a:endParaRPr kumimoji="1" lang="en-US" altLang="zh-CN" sz="2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String s1 =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String(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 pitchFamily="49" charset="0"/>
              </a:rPr>
              <a:t>"ABCDEF"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String s2;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000000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s2 = s1.substring(1);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000000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000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(s2); 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"BCDEF"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000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(s1.substring(1, 3)); 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"BC"</a:t>
            </a:r>
            <a:endParaRPr kumimoji="1" lang="en-US" altLang="zh-CN" sz="2000" b="1" dirty="0">
              <a:solidFill>
                <a:srgbClr val="3F7F5F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000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(s1.substring(-1));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出错，抛出索引异常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000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(s1.substring(1, 7));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出错，抛出索引异常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000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(s1.substring(4, 3));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出错，抛出索引异常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37893" name="矩形 1"/>
          <p:cNvSpPr>
            <a:spLocks noChangeArrowheads="1"/>
          </p:cNvSpPr>
          <p:nvPr/>
        </p:nvSpPr>
        <p:spPr bwMode="auto">
          <a:xfrm>
            <a:off x="920750" y="1260475"/>
            <a:ext cx="7820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2000" b="1">
                <a:solidFill>
                  <a:srgbClr val="3F7F5F"/>
                </a:solidFill>
                <a:latin typeface="Consolas" pitchFamily="49" charset="0"/>
              </a:rPr>
              <a:t>返回从</a:t>
            </a: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beginIndex</a:t>
            </a:r>
            <a:r>
              <a:rPr kumimoji="1" lang="zh-CN" altLang="en-US" sz="2000" b="1">
                <a:solidFill>
                  <a:srgbClr val="3F7F5F"/>
                </a:solidFill>
                <a:latin typeface="Consolas" pitchFamily="49" charset="0"/>
              </a:rPr>
              <a:t>开始到结尾的子串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 String substring(</a:t>
            </a: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 beginIndex)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2000" b="1">
                <a:solidFill>
                  <a:srgbClr val="3F7F5F"/>
                </a:solidFill>
                <a:latin typeface="Consolas" pitchFamily="49" charset="0"/>
              </a:rPr>
              <a:t>返回从</a:t>
            </a: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beginIndex</a:t>
            </a:r>
            <a:r>
              <a:rPr kumimoji="1" lang="zh-CN" altLang="en-US" sz="2000" b="1">
                <a:solidFill>
                  <a:srgbClr val="3F7F5F"/>
                </a:solidFill>
                <a:latin typeface="Consolas" pitchFamily="49" charset="0"/>
              </a:rPr>
              <a:t>至</a:t>
            </a: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endIndex</a:t>
            </a:r>
            <a:r>
              <a:rPr kumimoji="1" lang="zh-CN" altLang="en-US" sz="2000" b="1">
                <a:solidFill>
                  <a:srgbClr val="3F7F5F"/>
                </a:solidFill>
                <a:latin typeface="Consolas" pitchFamily="49" charset="0"/>
              </a:rPr>
              <a:t>为止的子串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 String substring(</a:t>
            </a: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 beginIndex, </a:t>
            </a: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 endIndex)</a:t>
            </a:r>
            <a:endParaRPr kumimoji="1" lang="zh-CN" altLang="en-US" sz="2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9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5.1.1</a:t>
            </a:r>
            <a:r>
              <a:rPr lang="zh-CN" altLang="en-US"/>
              <a:t>、一维数组</a:t>
            </a:r>
          </a:p>
        </p:txBody>
      </p:sp>
      <p:sp>
        <p:nvSpPr>
          <p:cNvPr id="5123" name="Text Box 66"/>
          <p:cNvSpPr txBox="1">
            <a:spLocks noChangeArrowheads="1"/>
          </p:cNvSpPr>
          <p:nvPr/>
        </p:nvSpPr>
        <p:spPr bwMode="auto">
          <a:xfrm>
            <a:off x="995363" y="838200"/>
            <a:ext cx="351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一维数组声明</a:t>
            </a:r>
          </a:p>
        </p:txBody>
      </p:sp>
      <p:sp>
        <p:nvSpPr>
          <p:cNvPr id="5124" name="Text Box 79"/>
          <p:cNvSpPr txBox="1">
            <a:spLocks noChangeArrowheads="1"/>
          </p:cNvSpPr>
          <p:nvPr/>
        </p:nvSpPr>
        <p:spPr bwMode="auto">
          <a:xfrm>
            <a:off x="995363" y="3436938"/>
            <a:ext cx="3651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一维数组实例化</a:t>
            </a:r>
          </a:p>
        </p:txBody>
      </p:sp>
      <p:sp>
        <p:nvSpPr>
          <p:cNvPr id="5125" name="矩形 1"/>
          <p:cNvSpPr>
            <a:spLocks noChangeArrowheads="1"/>
          </p:cNvSpPr>
          <p:nvPr/>
        </p:nvSpPr>
        <p:spPr bwMode="auto">
          <a:xfrm>
            <a:off x="2047875" y="1357313"/>
            <a:ext cx="45720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[] d1;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 d2[];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[] c;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 c2[];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000">
                <a:solidFill>
                  <a:srgbClr val="000000"/>
                </a:solidFill>
                <a:latin typeface="Consolas" pitchFamily="49" charset="0"/>
              </a:rPr>
              <a:t>String[] name1;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000">
                <a:solidFill>
                  <a:srgbClr val="000000"/>
                </a:solidFill>
                <a:latin typeface="Consolas" pitchFamily="49" charset="0"/>
              </a:rPr>
              <a:t>String name2[];</a:t>
            </a:r>
            <a:endParaRPr kumimoji="1" lang="zh-CN" altLang="en-US" sz="2000">
              <a:solidFill>
                <a:srgbClr val="000000"/>
              </a:solidFill>
            </a:endParaRPr>
          </a:p>
        </p:txBody>
      </p:sp>
      <p:sp>
        <p:nvSpPr>
          <p:cNvPr id="5126" name="矩形 1"/>
          <p:cNvSpPr>
            <a:spLocks noChangeArrowheads="1"/>
          </p:cNvSpPr>
          <p:nvPr/>
        </p:nvSpPr>
        <p:spPr bwMode="auto">
          <a:xfrm>
            <a:off x="2047875" y="3967163"/>
            <a:ext cx="6172200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[] d; </a:t>
            </a: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>
                <a:solidFill>
                  <a:srgbClr val="3F7F5F"/>
                </a:solidFill>
                <a:latin typeface="Consolas" pitchFamily="49" charset="0"/>
              </a:rPr>
              <a:t>声明</a:t>
            </a: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,</a:t>
            </a:r>
            <a:r>
              <a:rPr kumimoji="1" lang="zh-CN" altLang="en-US" sz="2000" b="1">
                <a:solidFill>
                  <a:srgbClr val="3F7F5F"/>
                </a:solidFill>
                <a:latin typeface="Consolas" pitchFamily="49" charset="0"/>
              </a:rPr>
              <a:t>不必指定数组的大小</a:t>
            </a:r>
            <a:b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</a:br>
            <a:r>
              <a:rPr kumimoji="1" lang="en-US" altLang="zh-CN" sz="2000">
                <a:solidFill>
                  <a:srgbClr val="000000"/>
                </a:solidFill>
                <a:latin typeface="Consolas" pitchFamily="49" charset="0"/>
              </a:rPr>
              <a:t>d = </a:t>
            </a: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[4]; </a:t>
            </a:r>
            <a:r>
              <a:rPr kumimoji="1" lang="en-US" altLang="zh-CN" sz="2000" b="1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>
                <a:solidFill>
                  <a:srgbClr val="3F7F5F"/>
                </a:solidFill>
                <a:latin typeface="Consolas" pitchFamily="49" charset="0"/>
              </a:rPr>
              <a:t>数组实例化，即分配内存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endParaRPr kumimoji="1" lang="en-US" altLang="zh-CN" sz="2000" b="1">
              <a:solidFill>
                <a:srgbClr val="7F0055"/>
              </a:solidFill>
              <a:latin typeface="Consolas" pitchFamily="49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[] d = </a:t>
            </a: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[4];</a:t>
            </a:r>
            <a:r>
              <a:rPr kumimoji="1" lang="en-US" altLang="zh-CN" sz="2000" b="1" u="sng">
                <a:solidFill>
                  <a:srgbClr val="000000"/>
                </a:solidFill>
                <a:latin typeface="Consolas" pitchFamily="49" charset="0"/>
              </a:rPr>
              <a:t> </a:t>
            </a:r>
            <a:endParaRPr kumimoji="1" lang="zh-CN" altLang="en-US" sz="2000">
              <a:solidFill>
                <a:srgbClr val="000000"/>
              </a:solidFill>
            </a:endParaRPr>
          </a:p>
        </p:txBody>
      </p:sp>
      <p:sp>
        <p:nvSpPr>
          <p:cNvPr id="5127" name="圆角矩形 6"/>
          <p:cNvSpPr>
            <a:spLocks noChangeArrowheads="1"/>
          </p:cNvSpPr>
          <p:nvPr/>
        </p:nvSpPr>
        <p:spPr bwMode="auto">
          <a:xfrm>
            <a:off x="4945063" y="1357313"/>
            <a:ext cx="3551237" cy="11588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在</a:t>
            </a:r>
            <a:r>
              <a:rPr kumimoji="1" lang="en-US" altLang="zh-CN" sz="20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C/C++</a:t>
            </a:r>
            <a:r>
              <a:rPr kumimoji="1" lang="zh-CN" altLang="en-US" sz="20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中必须这样定义数组：</a:t>
            </a:r>
            <a:endParaRPr kumimoji="1" lang="en-US" altLang="zh-CN" sz="2000" b="1">
              <a:solidFill>
                <a:srgbClr val="7F0055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 d[];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kumimoji="1" lang="en-US" altLang="zh-CN" sz="2000" b="1">
                <a:solidFill>
                  <a:srgbClr val="000000"/>
                </a:solidFill>
                <a:latin typeface="Consolas" pitchFamily="49" charset="0"/>
              </a:rPr>
              <a:t> c[];</a:t>
            </a:r>
            <a:endParaRPr kumimoji="1" lang="zh-CN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816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122238"/>
            <a:ext cx="7772400" cy="461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5.2.1</a:t>
            </a:r>
            <a:r>
              <a:rPr lang="zh-CN" altLang="en-US" dirty="0"/>
              <a:t>、不可变字符串</a:t>
            </a:r>
            <a:r>
              <a:rPr lang="en-US" altLang="zh-CN" dirty="0"/>
              <a:t>String:</a:t>
            </a:r>
            <a:r>
              <a:rPr lang="zh-CN" altLang="en-US" dirty="0"/>
              <a:t>字符串查找</a:t>
            </a:r>
            <a:endParaRPr lang="en-US" altLang="zh-CN" dirty="0"/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742950" y="793750"/>
            <a:ext cx="4911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endParaRPr lang="zh-CN" altLang="en-US" sz="2800">
              <a:solidFill>
                <a:srgbClr val="000000"/>
              </a:solidFill>
              <a:ea typeface="黑体" pitchFamily="49" charset="-122"/>
            </a:endParaRPr>
          </a:p>
        </p:txBody>
      </p:sp>
      <p:graphicFrame>
        <p:nvGraphicFramePr>
          <p:cNvPr id="203959" name="Group 183"/>
          <p:cNvGraphicFramePr>
            <a:graphicFrameLocks noGrp="1"/>
          </p:cNvGraphicFramePr>
          <p:nvPr>
            <p:ph idx="1"/>
          </p:nvPr>
        </p:nvGraphicFramePr>
        <p:xfrm>
          <a:off x="133350" y="822325"/>
          <a:ext cx="8858250" cy="5783268"/>
        </p:xfrm>
        <a:graphic>
          <a:graphicData uri="http://schemas.openxmlformats.org/drawingml/2006/table">
            <a:tbl>
              <a:tblPr/>
              <a:tblGrid>
                <a:gridCol w="315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5-3  String</a:t>
                      </a: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类的字符串查找方法</a:t>
                      </a:r>
                      <a:endParaRPr kumimoji="1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方法定义</a:t>
                      </a:r>
                      <a:endParaRPr kumimoji="1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R="0" marT="45711" marB="4571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功能说明</a:t>
                      </a:r>
                      <a:endParaRPr kumimoji="1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charAt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index)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R="0" marT="45711" marB="4571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返回在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index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位置的字符，须满足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0≤index≤length()-1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，否则抛出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IndexOutOfBoundsException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异常</a:t>
                      </a:r>
                      <a:endParaRPr kumimoji="1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indexOf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R="0" marT="45711" marB="4571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返回字符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在字符串中第一次出现的位置，若未出现，则返回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indexOf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fromIndex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R="0" marT="45711" marB="4571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返回从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fromIndex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开始字符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在字符串中第一次出现的位置，若未出现，则返回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lastIndexOf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R="0" marT="45711" marB="4571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返回字符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在字符串中从后往前第一次出现的位置，若未出现，则返回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lastIndexOf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fromIndex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R="0" marT="45711" marB="4571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返回字符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在字符串中从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fromIndex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往前第一次出现的位置，若未出现，则返回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indexOf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(String 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R="0" marT="45711" marB="4571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若能在字符串找到某个子串与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完全相同，则返回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的首字符在字符串中第一次出现的位置，否则返回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indexOf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(String 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fromIndex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R="0" marT="45711" marB="4571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在字符串中从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fromIndex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开始若能找到某个子串与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完全相同，则返回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的首字符在字符串中第一次出现的位置，否则返回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lastIndexOf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(String 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R="0" marT="45711" marB="4571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若能在字符串中从后往前找到某个子串与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完全相同，则返回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的首字符在字符串中第一次出现的位置，否则返回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lastIndexOf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(String 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fromIndex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R="0" marT="45711" marB="4571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若能在字符串中从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fromIndex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开始往前找到某个子串与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完全相同，则返回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的首字符在字符串中第一次出现的位置，否则返回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1979712" y="2717242"/>
            <a:ext cx="6048672" cy="1080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Now, Java API Doc</a:t>
            </a:r>
          </a:p>
        </p:txBody>
      </p:sp>
    </p:spTree>
    <p:extLst>
      <p:ext uri="{BB962C8B-B14F-4D97-AF65-F5344CB8AC3E}">
        <p14:creationId xmlns:p14="http://schemas.microsoft.com/office/powerpoint/2010/main" val="112193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5.2.1</a:t>
            </a:r>
            <a:r>
              <a:rPr lang="zh-CN" altLang="en-US"/>
              <a:t>、不可变字符串：</a:t>
            </a:r>
            <a:r>
              <a:rPr lang="en-US" altLang="zh-CN"/>
              <a:t>String</a:t>
            </a:r>
          </a:p>
        </p:txBody>
      </p:sp>
      <p:sp>
        <p:nvSpPr>
          <p:cNvPr id="205885" name="Rectangle 61"/>
          <p:cNvSpPr>
            <a:spLocks noChangeArrowheads="1"/>
          </p:cNvSpPr>
          <p:nvPr/>
        </p:nvSpPr>
        <p:spPr bwMode="auto">
          <a:xfrm>
            <a:off x="206375" y="985838"/>
            <a:ext cx="8937625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例如：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String s1 =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String(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 pitchFamily="49" charset="0"/>
              </a:rPr>
              <a:t>"ABCEDCF"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000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(s1.charAt(1)); 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000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(s1.indexOf(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 pitchFamily="49" charset="0"/>
              </a:rPr>
              <a:t>'C'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000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(s1.indexOf(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 pitchFamily="49" charset="0"/>
              </a:rPr>
              <a:t>'C'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, 3));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000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(s1.lastIndexOf(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 pitchFamily="49" charset="0"/>
              </a:rPr>
              <a:t>'C'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000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(s1.lastIndexOf(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 pitchFamily="49" charset="0"/>
              </a:rPr>
              <a:t>'C'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, 3));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2</a:t>
            </a:r>
            <a:endParaRPr kumimoji="1" lang="en-US" altLang="zh-CN" sz="20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此外，可以查找某个子串第一次出现的位置，如下： </a:t>
            </a:r>
            <a:endParaRPr kumimoji="1" lang="en-US" altLang="zh-CN" sz="2000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String s1 = 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 pitchFamily="49" charset="0"/>
              </a:rPr>
              <a:t>"ABCDEFGCDEFG"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String s2 = 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 pitchFamily="49" charset="0"/>
              </a:rPr>
              <a:t>"CDE"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000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(s1.indexOf(s2));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000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(s1.indexOf(s2, 3));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000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(s1.lastIndexOf(s2));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2000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(s1.lastIndexOf(s2, 6));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2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122238"/>
            <a:ext cx="7772400" cy="461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5.2.1</a:t>
            </a:r>
            <a:r>
              <a:rPr lang="zh-CN" altLang="en-US" dirty="0"/>
              <a:t>、不可变字符串</a:t>
            </a:r>
            <a:r>
              <a:rPr lang="en-US" altLang="zh-CN" dirty="0"/>
              <a:t>String:</a:t>
            </a:r>
            <a:r>
              <a:rPr lang="zh-CN" altLang="en-US" dirty="0"/>
              <a:t>字符串查找</a:t>
            </a:r>
            <a:endParaRPr lang="en-US" altLang="zh-CN" dirty="0"/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742950" y="793750"/>
            <a:ext cx="4911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endParaRPr lang="zh-CN" altLang="en-US" sz="2800">
              <a:solidFill>
                <a:srgbClr val="000000"/>
              </a:solidFill>
              <a:ea typeface="黑体" pitchFamily="49" charset="-122"/>
            </a:endParaRPr>
          </a:p>
        </p:txBody>
      </p:sp>
      <p:graphicFrame>
        <p:nvGraphicFramePr>
          <p:cNvPr id="203959" name="Group 183"/>
          <p:cNvGraphicFramePr>
            <a:graphicFrameLocks noGrp="1"/>
          </p:cNvGraphicFramePr>
          <p:nvPr>
            <p:ph idx="1"/>
          </p:nvPr>
        </p:nvGraphicFramePr>
        <p:xfrm>
          <a:off x="133350" y="822325"/>
          <a:ext cx="8858250" cy="5783268"/>
        </p:xfrm>
        <a:graphic>
          <a:graphicData uri="http://schemas.openxmlformats.org/drawingml/2006/table">
            <a:tbl>
              <a:tblPr/>
              <a:tblGrid>
                <a:gridCol w="315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5-3  String</a:t>
                      </a: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类的字符串查找方法</a:t>
                      </a:r>
                      <a:endParaRPr kumimoji="1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方法定义</a:t>
                      </a:r>
                      <a:endParaRPr kumimoji="1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R="0" marT="45711" marB="4571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功能说明</a:t>
                      </a:r>
                      <a:endParaRPr kumimoji="1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charAt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index)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R="0" marT="45711" marB="4571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返回在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index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位置的字符，须满足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0≤index≤length()-1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，否则抛出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IndexOutOfBoundsException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异常</a:t>
                      </a:r>
                      <a:endParaRPr kumimoji="1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indexOf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R="0" marT="45711" marB="4571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返回字符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在字符串中第一次出现的位置，若未出现，则返回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indexOf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fromIndex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R="0" marT="45711" marB="4571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返回从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fromIndex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开始字符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在字符串中第一次出现的位置，若未出现，则返回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lastIndexOf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R="0" marT="45711" marB="4571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返回字符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在字符串中从后往前第一次出现的位置，若未出现，则返回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lastIndexOf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fromIndex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R="0" marT="45711" marB="4571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返回字符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在字符串中从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fromIndex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往前第一次出现的位置，若未出现，则返回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indexOf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(String 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R="0" marT="45711" marB="4571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若能在字符串找到某个子串与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完全相同，则返回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的首字符在字符串中第一次出现的位置，否则返回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indexOf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(String 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fromIndex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R="0" marT="45711" marB="4571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在字符串中从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fromIndex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开始若能找到某个子串与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完全相同，则返回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的首字符在字符串中第一次出现的位置，否则返回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lastIndexOf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(String 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R="0" marT="45711" marB="4571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若能在字符串中从后往前找到某个子串与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完全相同，则返回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的首字符在字符串中第一次出现的位置，否则返回</a:t>
                      </a: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lastIndexOf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(String 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fromIndex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R="0" marT="45711" marB="4571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若能在字符串中从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fromIndex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开始往前找到某个子串与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完全相同，则返回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的首字符在字符串中第一次出现的位置，否则返回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右箭头 2"/>
          <p:cNvSpPr/>
          <p:nvPr/>
        </p:nvSpPr>
        <p:spPr bwMode="auto">
          <a:xfrm rot="2767889">
            <a:off x="58105" y="1142043"/>
            <a:ext cx="1596586" cy="82785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int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ch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？？</a:t>
            </a:r>
          </a:p>
        </p:txBody>
      </p:sp>
    </p:spTree>
    <p:extLst>
      <p:ext uri="{BB962C8B-B14F-4D97-AF65-F5344CB8AC3E}">
        <p14:creationId xmlns:p14="http://schemas.microsoft.com/office/powerpoint/2010/main" val="3292284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5.2.1</a:t>
            </a:r>
            <a:r>
              <a:rPr lang="zh-CN" altLang="en-US"/>
              <a:t>、不可变字符串：</a:t>
            </a:r>
            <a:r>
              <a:rPr lang="en-US" altLang="zh-CN"/>
              <a:t>String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350838" y="793750"/>
            <a:ext cx="49117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500">
                <a:solidFill>
                  <a:srgbClr val="000000"/>
                </a:solidFill>
                <a:ea typeface="黑体" pitchFamily="49" charset="-122"/>
              </a:rPr>
              <a:t>字符串修改</a:t>
            </a:r>
          </a:p>
        </p:txBody>
      </p:sp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214313" y="3386138"/>
            <a:ext cx="89296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例如：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</a:rPr>
              <a:t>String s1 = </a:t>
            </a:r>
            <a:r>
              <a:rPr kumimoji="1" lang="en-US" altLang="zh-CN" b="1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kumimoji="1" lang="en-US" altLang="zh-CN" b="1" dirty="0" err="1">
                <a:solidFill>
                  <a:srgbClr val="2A00FF"/>
                </a:solidFill>
                <a:latin typeface="Consolas" pitchFamily="49" charset="0"/>
              </a:rPr>
              <a:t>i</a:t>
            </a:r>
            <a:r>
              <a:rPr kumimoji="1" lang="en-US" altLang="zh-CN" b="1" dirty="0">
                <a:solidFill>
                  <a:srgbClr val="2A00FF"/>
                </a:solidFill>
                <a:latin typeface="Consolas" pitchFamily="49" charset="0"/>
              </a:rPr>
              <a:t> am a student. "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kumimoji="1" lang="en-US" altLang="zh-CN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b="1" dirty="0">
                <a:solidFill>
                  <a:srgbClr val="3F7F5F"/>
                </a:solidFill>
                <a:latin typeface="Consolas" pitchFamily="49" charset="0"/>
              </a:rPr>
              <a:t>前后各有一个空格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</a:rPr>
              <a:t>s1 = s1.replace(</a:t>
            </a:r>
            <a:r>
              <a:rPr kumimoji="1" lang="en-US" altLang="zh-CN" b="1" dirty="0">
                <a:solidFill>
                  <a:srgbClr val="2A00FF"/>
                </a:solidFill>
                <a:latin typeface="Consolas" pitchFamily="49" charset="0"/>
              </a:rPr>
              <a:t>'</a:t>
            </a:r>
            <a:r>
              <a:rPr kumimoji="1" lang="en-US" altLang="zh-CN" b="1" dirty="0" err="1">
                <a:solidFill>
                  <a:srgbClr val="2A00FF"/>
                </a:solidFill>
                <a:latin typeface="Consolas" pitchFamily="49" charset="0"/>
              </a:rPr>
              <a:t>i</a:t>
            </a:r>
            <a:r>
              <a:rPr kumimoji="1" lang="en-US" altLang="zh-CN" b="1" dirty="0">
                <a:solidFill>
                  <a:srgbClr val="2A00FF"/>
                </a:solidFill>
                <a:latin typeface="Consolas" pitchFamily="49" charset="0"/>
              </a:rPr>
              <a:t>'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b="1" dirty="0">
                <a:solidFill>
                  <a:srgbClr val="2A00FF"/>
                </a:solidFill>
                <a:latin typeface="Consolas" pitchFamily="49" charset="0"/>
              </a:rPr>
              <a:t>'I'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</a:rPr>
              <a:t>(s1);</a:t>
            </a:r>
            <a:r>
              <a:rPr kumimoji="1" lang="en-US" altLang="zh-CN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b="1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b="1" dirty="0">
                <a:solidFill>
                  <a:srgbClr val="3F7F5F"/>
                </a:solidFill>
                <a:latin typeface="Consolas" pitchFamily="49" charset="0"/>
              </a:rPr>
              <a:t>" I am a student. 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</a:rPr>
              <a:t>(s1.toLowerCase());</a:t>
            </a:r>
            <a:r>
              <a:rPr kumimoji="1" lang="en-US" altLang="zh-CN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b="1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b="1" dirty="0">
                <a:solidFill>
                  <a:srgbClr val="3F7F5F"/>
                </a:solidFill>
                <a:latin typeface="Consolas" pitchFamily="49" charset="0"/>
              </a:rPr>
              <a:t>" </a:t>
            </a:r>
            <a:r>
              <a:rPr kumimoji="1" lang="en-US" altLang="zh-CN" b="1" dirty="0" err="1">
                <a:solidFill>
                  <a:srgbClr val="3F7F5F"/>
                </a:solidFill>
                <a:latin typeface="Consolas" pitchFamily="49" charset="0"/>
              </a:rPr>
              <a:t>i</a:t>
            </a:r>
            <a:r>
              <a:rPr kumimoji="1" lang="en-US" altLang="zh-CN" b="1" dirty="0">
                <a:solidFill>
                  <a:srgbClr val="3F7F5F"/>
                </a:solidFill>
                <a:latin typeface="Consolas" pitchFamily="49" charset="0"/>
              </a:rPr>
              <a:t> am a student. 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</a:rPr>
              <a:t>(s1.toUpperCase());</a:t>
            </a:r>
            <a:r>
              <a:rPr kumimoji="1" lang="en-US" altLang="zh-CN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b="1" dirty="0">
                <a:solidFill>
                  <a:srgbClr val="3F7F5F"/>
                </a:solidFill>
                <a:latin typeface="Consolas" pitchFamily="49" charset="0"/>
              </a:rPr>
              <a:t>输出</a:t>
            </a:r>
            <a:r>
              <a:rPr kumimoji="1" lang="en-US" altLang="zh-CN" b="1" dirty="0">
                <a:solidFill>
                  <a:srgbClr val="3F7F5F"/>
                </a:solidFill>
                <a:latin typeface="Consolas" pitchFamily="49" charset="0"/>
              </a:rPr>
              <a:t>" I AM A STUDENT. 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b="1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</a:rPr>
              <a:t>(s1.trim());</a:t>
            </a:r>
            <a:r>
              <a:rPr kumimoji="1" lang="en-US" altLang="zh-CN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b="1" dirty="0">
                <a:solidFill>
                  <a:srgbClr val="3F7F5F"/>
                </a:solidFill>
                <a:latin typeface="Consolas" pitchFamily="49" charset="0"/>
              </a:rPr>
              <a:t>输出“</a:t>
            </a:r>
            <a:r>
              <a:rPr kumimoji="1" lang="en-US" altLang="zh-CN" b="1" dirty="0">
                <a:solidFill>
                  <a:srgbClr val="3F7F5F"/>
                </a:solidFill>
                <a:latin typeface="Consolas" pitchFamily="49" charset="0"/>
              </a:rPr>
              <a:t>I am a student.”</a:t>
            </a:r>
            <a:r>
              <a:rPr kumimoji="1" lang="zh-CN" altLang="en-US" b="1" dirty="0">
                <a:solidFill>
                  <a:srgbClr val="3F7F5F"/>
                </a:solidFill>
                <a:latin typeface="Consolas" pitchFamily="49" charset="0"/>
              </a:rPr>
              <a:t>，前后空格没有了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40965" name="矩形 1"/>
          <p:cNvSpPr>
            <a:spLocks noChangeArrowheads="1"/>
          </p:cNvSpPr>
          <p:nvPr/>
        </p:nvSpPr>
        <p:spPr bwMode="auto">
          <a:xfrm>
            <a:off x="708025" y="1362075"/>
            <a:ext cx="78486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200" b="1" dirty="0">
                <a:solidFill>
                  <a:srgbClr val="3F7F5F"/>
                </a:solidFill>
                <a:latin typeface="Consolas" pitchFamily="49" charset="0"/>
              </a:rPr>
              <a:t>将原有字符串中所有的</a:t>
            </a:r>
            <a:r>
              <a:rPr kumimoji="1" lang="en-US" altLang="zh-CN" sz="2200" b="1" dirty="0" err="1">
                <a:solidFill>
                  <a:srgbClr val="3F7F5F"/>
                </a:solidFill>
                <a:latin typeface="Consolas" pitchFamily="49" charset="0"/>
              </a:rPr>
              <a:t>oldChar</a:t>
            </a:r>
            <a:r>
              <a:rPr kumimoji="1" lang="zh-CN" altLang="en-US" sz="2200" b="1" dirty="0">
                <a:solidFill>
                  <a:srgbClr val="3F7F5F"/>
                </a:solidFill>
                <a:latin typeface="Consolas" pitchFamily="49" charset="0"/>
              </a:rPr>
              <a:t>字符全部替换成</a:t>
            </a:r>
            <a:r>
              <a:rPr kumimoji="1" lang="en-US" altLang="zh-CN" sz="2200" b="1" dirty="0" err="1">
                <a:solidFill>
                  <a:srgbClr val="3F7F5F"/>
                </a:solidFill>
                <a:latin typeface="Consolas" pitchFamily="49" charset="0"/>
              </a:rPr>
              <a:t>newChar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 String replace(</a:t>
            </a:r>
            <a:r>
              <a:rPr kumimoji="1" lang="en-US" altLang="zh-CN" sz="2200" b="1" dirty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Consolas" pitchFamily="49" charset="0"/>
              </a:rPr>
              <a:t>oldChar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2200" b="1" dirty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Consolas" pitchFamily="49" charset="0"/>
              </a:rPr>
              <a:t>newChar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Consolas" pitchFamily="49" charset="0"/>
              </a:rPr>
              <a:t>toLowerCase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()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2200" b="1" dirty="0">
                <a:solidFill>
                  <a:srgbClr val="3F7F5F"/>
                </a:solidFill>
                <a:latin typeface="Consolas" pitchFamily="49" charset="0"/>
              </a:rPr>
              <a:t>转成小写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Consolas" pitchFamily="49" charset="0"/>
              </a:rPr>
              <a:t>toUpperCase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()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2200" b="1" dirty="0">
                <a:solidFill>
                  <a:srgbClr val="3F7F5F"/>
                </a:solidFill>
                <a:latin typeface="Consolas" pitchFamily="49" charset="0"/>
              </a:rPr>
              <a:t>转成大写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 String trim()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2200" b="1" dirty="0">
                <a:solidFill>
                  <a:srgbClr val="3F7F5F"/>
                </a:solidFill>
                <a:latin typeface="Consolas" pitchFamily="49" charset="0"/>
              </a:rPr>
              <a:t>去掉前后的空格</a:t>
            </a:r>
            <a:endParaRPr kumimoji="1" lang="zh-CN" altLang="en-US" sz="2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0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213225" y="45910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213225" y="42402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小节安排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754313" y="3452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4213225" y="3862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 flipH="1">
            <a:off x="1357313" y="1754188"/>
            <a:ext cx="457200" cy="319405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数组、字符串和枚举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4557713" y="3722688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5.2.1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不可变字符串：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2755900" y="1357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3213100" y="120491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5.1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、数组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211513" y="3300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5.2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、字符串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4557713" y="41005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5.2.2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可变字符串：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StringBuffer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4557713" y="44513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5.2.3 String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StringBuffer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异同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1814513" y="3313113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2728913" y="5294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3186113" y="51419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5.3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、字符串与其他数据类型的转换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2728913" y="57515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3186113" y="55991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5.4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、枚举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4200525" y="3681413"/>
            <a:ext cx="42863" cy="119062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2679700" y="1027113"/>
            <a:ext cx="76200" cy="510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2005" name="AutoShape 21"/>
          <p:cNvSpPr>
            <a:spLocks noChangeArrowheads="1"/>
          </p:cNvSpPr>
          <p:nvPr/>
        </p:nvSpPr>
        <p:spPr bwMode="auto">
          <a:xfrm>
            <a:off x="7921625" y="4103688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4213225" y="24844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4213225" y="21336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4213225" y="17557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4557713" y="16160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5.1.1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4557713" y="19939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5.1.2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4557713" y="23447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5.1.3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数组注意事项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4213225" y="28400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4557713" y="27003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5.1.4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数组应用</a:t>
            </a:r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4200525" y="157480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96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5.2.2</a:t>
            </a:r>
            <a:r>
              <a:rPr lang="zh-CN" altLang="en-US"/>
              <a:t>、可变字符串：</a:t>
            </a:r>
            <a:r>
              <a:rPr lang="en-US" altLang="zh-CN"/>
              <a:t>StringBuffer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509588" y="776288"/>
            <a:ext cx="491172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en-US" altLang="zh-CN" sz="2500" b="1">
                <a:solidFill>
                  <a:srgbClr val="000000"/>
                </a:solidFill>
                <a:ea typeface="黑体" pitchFamily="49" charset="-122"/>
              </a:rPr>
              <a:t>StringBuffer</a:t>
            </a:r>
            <a:r>
              <a:rPr lang="zh-CN" altLang="en-US" sz="2500" b="1">
                <a:solidFill>
                  <a:srgbClr val="000000"/>
                </a:solidFill>
                <a:ea typeface="黑体" pitchFamily="49" charset="-122"/>
              </a:rPr>
              <a:t>的声明与实例化</a:t>
            </a:r>
          </a:p>
        </p:txBody>
      </p:sp>
      <p:graphicFrame>
        <p:nvGraphicFramePr>
          <p:cNvPr id="207985" name="Group 113"/>
          <p:cNvGraphicFramePr>
            <a:graphicFrameLocks noGrp="1"/>
          </p:cNvGraphicFramePr>
          <p:nvPr>
            <p:ph idx="1"/>
          </p:nvPr>
        </p:nvGraphicFramePr>
        <p:xfrm>
          <a:off x="590550" y="1323975"/>
          <a:ext cx="7834313" cy="2055814"/>
        </p:xfrm>
        <a:graphic>
          <a:graphicData uri="http://schemas.openxmlformats.org/drawingml/2006/table">
            <a:tbl>
              <a:tblPr/>
              <a:tblGrid>
                <a:gridCol w="2297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9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5-3 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StringBuffer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类的构造方法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9" marB="4680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方法定义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9" marB="4680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功能说明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9" marB="4680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StringBuffer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9" marB="4680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构造一个空的字符串缓冲区，其初始容量为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 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个字符。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9" marB="4680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StringBuffer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capacity)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9" marB="4680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构造一个空的字符串缓冲区，其初始容量为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capacity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个字符。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9" marB="4680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StringBuffer(String str)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9" marB="4680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构造一个字符串缓冲区，其初始内容为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9" marB="4680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986" name="Rectangle 114"/>
          <p:cNvSpPr>
            <a:spLocks noChangeArrowheads="1"/>
          </p:cNvSpPr>
          <p:nvPr/>
        </p:nvSpPr>
        <p:spPr bwMode="auto">
          <a:xfrm>
            <a:off x="390525" y="3814763"/>
            <a:ext cx="837247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黑体"/>
              </a:rPr>
              <a:t>例如：</a:t>
            </a:r>
            <a:endParaRPr kumimoji="1" lang="en-US" altLang="zh-CN" sz="2400" b="1" dirty="0">
              <a:solidFill>
                <a:srgbClr val="000000"/>
              </a:solidFill>
              <a:latin typeface="黑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200" b="1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/>
              </a:rPr>
              <a:t> s = </a:t>
            </a:r>
            <a:r>
              <a:rPr kumimoji="1" lang="en-US" altLang="zh-CN" sz="2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kumimoji="1" lang="en-US" altLang="zh-CN" sz="2200" b="1" dirty="0">
                <a:solidFill>
                  <a:srgbClr val="2A00FF"/>
                </a:solidFill>
                <a:latin typeface="Consolas"/>
              </a:rPr>
              <a:t>"Hello world"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200" b="1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200" b="1" dirty="0">
                <a:solidFill>
                  <a:srgbClr val="FF0000"/>
                </a:solidFill>
                <a:latin typeface="Consolas"/>
              </a:rPr>
              <a:t>// </a:t>
            </a:r>
            <a:r>
              <a:rPr kumimoji="1" lang="zh-CN" altLang="en-US" sz="2200" b="1" dirty="0">
                <a:solidFill>
                  <a:srgbClr val="FF0000"/>
                </a:solidFill>
                <a:latin typeface="Consolas"/>
              </a:rPr>
              <a:t>以下错误，不能通过</a:t>
            </a:r>
            <a:r>
              <a:rPr kumimoji="1" lang="en-US" altLang="zh-CN" sz="2200" b="1" dirty="0">
                <a:solidFill>
                  <a:srgbClr val="FF0000"/>
                </a:solidFill>
                <a:latin typeface="Consolas"/>
              </a:rPr>
              <a:t>"="</a:t>
            </a:r>
            <a:r>
              <a:rPr kumimoji="1" lang="zh-CN" altLang="en-US" sz="2200" b="1" dirty="0">
                <a:solidFill>
                  <a:srgbClr val="FF0000"/>
                </a:solidFill>
                <a:latin typeface="Consolas"/>
              </a:rPr>
              <a:t>对其赋值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200" b="1" dirty="0">
                <a:solidFill>
                  <a:srgbClr val="000000"/>
                </a:solidFill>
                <a:latin typeface="Consolas"/>
              </a:rPr>
              <a:t>s = </a:t>
            </a:r>
            <a:r>
              <a:rPr kumimoji="1" lang="en-US" altLang="zh-CN" sz="2200" b="1" dirty="0">
                <a:solidFill>
                  <a:srgbClr val="2A00FF"/>
                </a:solidFill>
                <a:latin typeface="Consolas"/>
              </a:rPr>
              <a:t>"Welcome to Zhejiang University of Technology! "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/>
              </a:rPr>
              <a:t>;</a:t>
            </a:r>
            <a:endParaRPr kumimoji="1" lang="zh-CN" altLang="en-US" sz="2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20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8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5.2.2</a:t>
            </a:r>
            <a:r>
              <a:rPr lang="zh-CN" altLang="en-US"/>
              <a:t>、可变字符串：</a:t>
            </a:r>
            <a:r>
              <a:rPr lang="en-US" altLang="zh-CN"/>
              <a:t>StringBuffer</a:t>
            </a:r>
          </a:p>
        </p:txBody>
      </p:sp>
      <p:graphicFrame>
        <p:nvGraphicFramePr>
          <p:cNvPr id="210207" name="Group 287"/>
          <p:cNvGraphicFramePr>
            <a:graphicFrameLocks noGrp="1"/>
          </p:cNvGraphicFramePr>
          <p:nvPr>
            <p:ph idx="1"/>
          </p:nvPr>
        </p:nvGraphicFramePr>
        <p:xfrm>
          <a:off x="185738" y="800100"/>
          <a:ext cx="8809037" cy="5689604"/>
        </p:xfrm>
        <a:graphic>
          <a:graphicData uri="http://schemas.openxmlformats.org/drawingml/2006/table">
            <a:tbl>
              <a:tblPr/>
              <a:tblGrid>
                <a:gridCol w="343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5-4 StringBuffer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类的构造方法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方法定义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功能说明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2" tooltip="java.lang 中的类"/>
                        </a:rPr>
                        <a:t>StringBuffer</a:t>
                      </a: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append(type d)</a:t>
                      </a:r>
                      <a:endParaRPr kumimoji="1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首先将数据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转换成字符序列，然后追加到原来的字符序列中。该方法有多个重载版本，即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type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long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char[]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Object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StringBuffer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2" tooltip="java.lang 中的类"/>
                        </a:rPr>
                        <a:t>StringBuffer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append(char[] str, int offset, int len)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将字符数组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中从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offset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开始的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len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个字符追加到字符序列中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2" tooltip="java.lang 中的类"/>
                        </a:rPr>
                        <a:t>StringBuffer</a:t>
                      </a: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insert(</a:t>
                      </a:r>
                      <a:r>
                        <a:rPr kumimoji="1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offset, type d)</a:t>
                      </a:r>
                      <a:endParaRPr kumimoji="1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将数据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转换成字符序列，然后插入到原字符序列的第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offset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个字符的前面。该方法有多个重载版本，即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type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char[]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long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Object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2" tooltip="java.lang 中的类"/>
                        </a:rPr>
                        <a:t>StringBuffer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insert(int index, char[] str, int offset, len)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将字符数组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中从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offset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开始的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len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个字符插入到原字符序列第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index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个字符的前面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2" tooltip="java.lang 中的类"/>
                        </a:rPr>
                        <a:t>StringBuffer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delete(int start, int end)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将从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start(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包含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开始到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end(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包含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之间的字符从原字符序列中删除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2" tooltip="java.lang 中的类"/>
                        </a:rPr>
                        <a:t>StringBuffer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deleteCharAt(int index)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将原字符序列中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index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处的字符删除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2" tooltip="java.lang 中的类"/>
                        </a:rPr>
                        <a:t>StringBuffer</a:t>
                      </a: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replace(</a:t>
                      </a:r>
                      <a:r>
                        <a:rPr kumimoji="1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start, </a:t>
                      </a:r>
                      <a:r>
                        <a:rPr kumimoji="1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end, String </a:t>
                      </a:r>
                      <a:r>
                        <a:rPr kumimoji="1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将原字符序列中从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start(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包含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开始到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end(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包含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之间的字符用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来替换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2" tooltip="java.lang 中的类"/>
                        </a:rPr>
                        <a:t>StringBuffer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reverse()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将字符序列反序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 length()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返回在内存中已有的字符数量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 capacity()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返回可插入或追加的字符存储量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setLength(int newLength)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将字符序列的长度设置为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newLength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3" tooltip="java.lang 中的类"/>
                        </a:rPr>
                        <a:t>String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substring(int start)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将原字符序列中从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start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到结尾的字符序列以一个新的字符串形式返回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3" tooltip="java.lang 中的类"/>
                        </a:rPr>
                        <a:t>String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substring(int start, int end)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将原字符序列中从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start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到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end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之间的字符序列以一个新的字符串形式返回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3" tooltip="java.lang 中的类"/>
                        </a:rPr>
                        <a:t>String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toString()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1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StringBuffer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字符序列转换成</a:t>
                      </a: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字符序列并返回</a:t>
                      </a:r>
                      <a:endParaRPr kumimoji="1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8543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5.2.2</a:t>
            </a:r>
            <a:r>
              <a:rPr lang="zh-CN" altLang="en-US"/>
              <a:t>、可变字符串：</a:t>
            </a:r>
            <a:r>
              <a:rPr lang="en-US" altLang="zh-CN"/>
              <a:t>StringBuffer</a:t>
            </a:r>
          </a:p>
        </p:txBody>
      </p:sp>
      <p:sp>
        <p:nvSpPr>
          <p:cNvPr id="2" name="矩形 1"/>
          <p:cNvSpPr/>
          <p:nvPr/>
        </p:nvSpPr>
        <p:spPr>
          <a:xfrm>
            <a:off x="241300" y="882650"/>
            <a:ext cx="8623300" cy="53546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3F7F5F"/>
                </a:solidFill>
                <a:latin typeface="Consolas"/>
              </a:rPr>
              <a:t>//</a:t>
            </a:r>
            <a:r>
              <a:rPr kumimoji="1" lang="zh-CN" altLang="en-US" b="1" dirty="0">
                <a:solidFill>
                  <a:srgbClr val="3F7F5F"/>
                </a:solidFill>
                <a:latin typeface="Consolas"/>
              </a:rPr>
              <a:t>程序</a:t>
            </a:r>
            <a:r>
              <a:rPr kumimoji="1" lang="en-US" altLang="zh-CN" b="1" dirty="0">
                <a:solidFill>
                  <a:srgbClr val="3F7F5F"/>
                </a:solidFill>
                <a:latin typeface="Consolas"/>
              </a:rPr>
              <a:t>5-6 TestStringBuffer.java</a:t>
            </a:r>
            <a:endParaRPr kumimoji="1" lang="zh-CN" altLang="en-US" b="1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TestStringBuffer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3556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marL="6223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kumimoji="1" lang="en-US" altLang="zh-CN" b="1" dirty="0">
                <a:solidFill>
                  <a:srgbClr val="2A00FF"/>
                </a:solidFill>
                <a:latin typeface="Consolas"/>
              </a:rPr>
              <a:t>"85890538"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6223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b="1" dirty="0">
              <a:solidFill>
                <a:srgbClr val="000000"/>
              </a:solidFill>
              <a:latin typeface="Consolas"/>
            </a:endParaRPr>
          </a:p>
          <a:p>
            <a:pPr marL="6223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str.</a:t>
            </a:r>
            <a:r>
              <a:rPr kumimoji="1" lang="en-US" altLang="zh-CN" b="1" dirty="0" err="1">
                <a:solidFill>
                  <a:srgbClr val="FF0000"/>
                </a:solidFill>
                <a:latin typeface="Consolas"/>
              </a:rPr>
              <a:t>insert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(0, </a:t>
            </a:r>
            <a:r>
              <a:rPr kumimoji="1" lang="en-US" altLang="zh-CN" b="1" dirty="0">
                <a:solidFill>
                  <a:srgbClr val="2A00FF"/>
                </a:solidFill>
                <a:latin typeface="Consolas"/>
              </a:rPr>
              <a:t>"0571-"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6223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kumimoji="1" lang="en-US" altLang="zh-CN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kumimoji="1" lang="en-US" altLang="zh-CN" b="1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);</a:t>
            </a:r>
            <a:endParaRPr kumimoji="1" lang="en-US" altLang="zh-CN" b="1" dirty="0">
              <a:solidFill>
                <a:srgbClr val="3F7F5F"/>
              </a:solidFill>
              <a:latin typeface="Consolas"/>
            </a:endParaRPr>
          </a:p>
          <a:p>
            <a:pPr marL="6223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b="1" dirty="0">
              <a:solidFill>
                <a:srgbClr val="000000"/>
              </a:solidFill>
              <a:latin typeface="Consolas"/>
            </a:endParaRPr>
          </a:p>
          <a:p>
            <a:pPr marL="6223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str.</a:t>
            </a:r>
            <a:r>
              <a:rPr kumimoji="1" lang="en-US" altLang="zh-CN" b="1" dirty="0" err="1">
                <a:solidFill>
                  <a:srgbClr val="FF0000"/>
                </a:solidFill>
                <a:latin typeface="Consolas"/>
              </a:rPr>
              <a:t>setCharAt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(7, </a:t>
            </a:r>
            <a:r>
              <a:rPr kumimoji="1" lang="en-US" altLang="zh-CN" b="1" dirty="0">
                <a:solidFill>
                  <a:srgbClr val="2A00FF"/>
                </a:solidFill>
                <a:latin typeface="Consolas"/>
              </a:rPr>
              <a:t>'2'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);  </a:t>
            </a:r>
            <a:r>
              <a:rPr kumimoji="1" lang="en-US" altLang="zh-CN" b="1" dirty="0">
                <a:solidFill>
                  <a:srgbClr val="3F7F5F"/>
                </a:solidFill>
                <a:latin typeface="Consolas"/>
              </a:rPr>
              <a:t>// </a:t>
            </a:r>
            <a:r>
              <a:rPr kumimoji="1" lang="zh-CN" altLang="en-US" b="1" dirty="0">
                <a:solidFill>
                  <a:srgbClr val="3F7F5F"/>
                </a:solidFill>
                <a:latin typeface="Consolas"/>
              </a:rPr>
              <a:t>将位置在</a:t>
            </a:r>
            <a:r>
              <a:rPr kumimoji="1" lang="en-US" altLang="zh-CN" b="1" dirty="0">
                <a:solidFill>
                  <a:srgbClr val="3F7F5F"/>
                </a:solidFill>
                <a:latin typeface="Consolas"/>
              </a:rPr>
              <a:t>7</a:t>
            </a:r>
            <a:r>
              <a:rPr kumimoji="1" lang="zh-CN" altLang="en-US" b="1" dirty="0">
                <a:solidFill>
                  <a:srgbClr val="3F7F5F"/>
                </a:solidFill>
                <a:latin typeface="Consolas"/>
              </a:rPr>
              <a:t>的字符</a:t>
            </a:r>
            <a:r>
              <a:rPr kumimoji="1" lang="en-US" altLang="zh-CN" b="1" dirty="0">
                <a:solidFill>
                  <a:srgbClr val="3F7F5F"/>
                </a:solidFill>
                <a:latin typeface="Consolas"/>
              </a:rPr>
              <a:t>'8'</a:t>
            </a:r>
            <a:r>
              <a:rPr kumimoji="1" lang="zh-CN" altLang="en-US" b="1" dirty="0">
                <a:solidFill>
                  <a:srgbClr val="3F7F5F"/>
                </a:solidFill>
                <a:latin typeface="Consolas"/>
              </a:rPr>
              <a:t>替换成</a:t>
            </a:r>
            <a:r>
              <a:rPr kumimoji="1" lang="en-US" altLang="zh-CN" b="1" dirty="0">
                <a:solidFill>
                  <a:srgbClr val="3F7F5F"/>
                </a:solidFill>
                <a:latin typeface="Consolas"/>
              </a:rPr>
              <a:t>'2'</a:t>
            </a:r>
          </a:p>
          <a:p>
            <a:pPr marL="6223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str.setCharAt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str.length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() - 1, </a:t>
            </a:r>
            <a:r>
              <a:rPr kumimoji="1" lang="en-US" altLang="zh-CN" b="1" dirty="0">
                <a:solidFill>
                  <a:srgbClr val="2A00FF"/>
                </a:solidFill>
                <a:latin typeface="Consolas"/>
              </a:rPr>
              <a:t>'5'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);</a:t>
            </a:r>
            <a:endParaRPr kumimoji="1" lang="zh-CN" altLang="en-US" b="1" dirty="0">
              <a:solidFill>
                <a:srgbClr val="000000"/>
              </a:solidFill>
              <a:latin typeface="Consolas"/>
            </a:endParaRPr>
          </a:p>
          <a:p>
            <a:pPr marL="6223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kumimoji="1" lang="en-US" altLang="zh-CN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kumimoji="1" lang="en-US" altLang="zh-CN" b="1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);</a:t>
            </a:r>
            <a:endParaRPr kumimoji="1" lang="en-US" altLang="zh-CN" b="1" dirty="0">
              <a:solidFill>
                <a:srgbClr val="3F7F5F"/>
              </a:solidFill>
              <a:latin typeface="Consolas"/>
            </a:endParaRPr>
          </a:p>
          <a:p>
            <a:pPr marL="6223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b="1" dirty="0">
              <a:solidFill>
                <a:srgbClr val="000000"/>
              </a:solidFill>
              <a:latin typeface="Consolas"/>
            </a:endParaRPr>
          </a:p>
          <a:p>
            <a:pPr marL="6223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str.</a:t>
            </a:r>
            <a:r>
              <a:rPr kumimoji="1" lang="en-US" altLang="zh-CN" b="1" dirty="0" err="1">
                <a:solidFill>
                  <a:srgbClr val="FF0000"/>
                </a:solidFill>
                <a:latin typeface="Consolas"/>
              </a:rPr>
              <a:t>append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kumimoji="1" lang="en-US" altLang="zh-CN" b="1" dirty="0">
                <a:solidFill>
                  <a:srgbClr val="2A00FF"/>
                </a:solidFill>
                <a:latin typeface="Consolas"/>
              </a:rPr>
              <a:t>"-446"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6223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kumimoji="1" lang="en-US" altLang="zh-CN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kumimoji="1" lang="en-US" altLang="zh-CN" b="1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); </a:t>
            </a:r>
            <a:endParaRPr kumimoji="1" lang="en-US" altLang="zh-CN" b="1" dirty="0">
              <a:solidFill>
                <a:srgbClr val="3F7F5F"/>
              </a:solidFill>
              <a:latin typeface="Consolas"/>
            </a:endParaRPr>
          </a:p>
          <a:p>
            <a:pPr marL="6223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b="1" dirty="0">
              <a:solidFill>
                <a:srgbClr val="000000"/>
              </a:solidFill>
              <a:latin typeface="Consolas"/>
            </a:endParaRPr>
          </a:p>
          <a:p>
            <a:pPr marL="6223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str.</a:t>
            </a:r>
            <a:r>
              <a:rPr kumimoji="1" lang="en-US" altLang="zh-CN" b="1" dirty="0" err="1">
                <a:solidFill>
                  <a:srgbClr val="FF0000"/>
                </a:solidFill>
                <a:latin typeface="Consolas"/>
              </a:rPr>
              <a:t>reverse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6223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kumimoji="1" lang="en-US" altLang="zh-CN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kumimoji="1" lang="en-US" altLang="zh-CN" b="1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); </a:t>
            </a:r>
            <a:endParaRPr kumimoji="1" lang="en-US" altLang="zh-CN" b="1" dirty="0">
              <a:solidFill>
                <a:srgbClr val="3F7F5F"/>
              </a:solidFill>
              <a:latin typeface="Consolas"/>
            </a:endParaRPr>
          </a:p>
          <a:p>
            <a:pPr marL="3556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940300" y="3860800"/>
            <a:ext cx="4013200" cy="17541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FFFFFF"/>
                </a:solidFill>
                <a:latin typeface="Consolas" pitchFamily="49" charset="0"/>
              </a:rPr>
              <a:t>输出如下</a:t>
            </a:r>
            <a:endParaRPr kumimoji="1" lang="en-US" altLang="zh-CN" b="1" dirty="0">
              <a:solidFill>
                <a:srgbClr val="FFFFFF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b="1" dirty="0">
              <a:solidFill>
                <a:srgbClr val="FFFFFF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FF0000"/>
                </a:solidFill>
                <a:latin typeface="Consolas" pitchFamily="49" charset="0"/>
              </a:rPr>
              <a:t>0571-</a:t>
            </a:r>
            <a:r>
              <a:rPr kumimoji="1" lang="en-US" altLang="zh-CN" b="1" dirty="0">
                <a:solidFill>
                  <a:srgbClr val="FFFFFF"/>
                </a:solidFill>
                <a:latin typeface="Consolas" pitchFamily="49" charset="0"/>
              </a:rPr>
              <a:t>85890538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FFFFFF"/>
                </a:solidFill>
                <a:latin typeface="Consolas" pitchFamily="49" charset="0"/>
              </a:rPr>
              <a:t>0571-85</a:t>
            </a:r>
            <a:r>
              <a:rPr kumimoji="1" lang="en-US" altLang="zh-CN" b="1" dirty="0">
                <a:solidFill>
                  <a:srgbClr val="FF0000"/>
                </a:solidFill>
                <a:latin typeface="Consolas" pitchFamily="49" charset="0"/>
              </a:rPr>
              <a:t>2</a:t>
            </a:r>
            <a:r>
              <a:rPr kumimoji="1" lang="en-US" altLang="zh-CN" b="1" dirty="0">
                <a:solidFill>
                  <a:srgbClr val="FFFFFF"/>
                </a:solidFill>
                <a:latin typeface="Consolas" pitchFamily="49" charset="0"/>
              </a:rPr>
              <a:t>9053</a:t>
            </a:r>
            <a:r>
              <a:rPr kumimoji="1" lang="en-US" altLang="zh-CN" b="1" dirty="0">
                <a:solidFill>
                  <a:srgbClr val="FF0000"/>
                </a:solidFill>
                <a:latin typeface="Consolas" pitchFamily="49" charset="0"/>
              </a:rPr>
              <a:t>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FFFFFF"/>
                </a:solidFill>
                <a:latin typeface="Consolas" pitchFamily="49" charset="0"/>
              </a:rPr>
              <a:t>0571-85290535</a:t>
            </a:r>
            <a:r>
              <a:rPr kumimoji="1" lang="en-US" altLang="zh-CN" b="1" dirty="0">
                <a:solidFill>
                  <a:srgbClr val="FF0000"/>
                </a:solidFill>
                <a:latin typeface="Consolas" pitchFamily="49" charset="0"/>
              </a:rPr>
              <a:t>-446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FFFFFF"/>
                </a:solidFill>
                <a:latin typeface="Consolas" pitchFamily="49" charset="0"/>
              </a:rPr>
              <a:t>644-53509258-1750</a:t>
            </a:r>
            <a:endParaRPr kumimoji="1"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374650" y="2476500"/>
            <a:ext cx="330200" cy="2381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374650" y="3441700"/>
            <a:ext cx="330200" cy="2381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374650" y="4356100"/>
            <a:ext cx="330200" cy="2381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374650" y="5194300"/>
            <a:ext cx="330200" cy="2381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7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213225" y="45910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213225" y="42402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小节安排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754313" y="3452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213225" y="3862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 flipH="1">
            <a:off x="1357313" y="1754188"/>
            <a:ext cx="457200" cy="319405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数组、字符串和枚举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4557713" y="3722688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5.2.1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不可变字符串：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2755900" y="1357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3213100" y="120491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5.1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、数组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3211513" y="3300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5.2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、字符串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4557713" y="41005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5.2.2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可变字符串：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StringBuffer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557713" y="44513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5.2.3 String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StringBuffer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异同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1814513" y="3313113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2728913" y="5294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3186113" y="51419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5.3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、字符串与其他数据类型的转换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728913" y="57515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3186113" y="55991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5.4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、枚举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4200525" y="3681413"/>
            <a:ext cx="42863" cy="119062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2679700" y="1027113"/>
            <a:ext cx="76200" cy="510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6101" name="AutoShape 21"/>
          <p:cNvSpPr>
            <a:spLocks noChangeArrowheads="1"/>
          </p:cNvSpPr>
          <p:nvPr/>
        </p:nvSpPr>
        <p:spPr bwMode="auto">
          <a:xfrm>
            <a:off x="7921625" y="4470400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4213225" y="24844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213225" y="21336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4213225" y="17557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4557713" y="16160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5.1.1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4557713" y="19939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5.1.2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4557713" y="23447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5.1.3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数组注意事项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4213225" y="28400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4557713" y="27003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5.1.4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数组应用</a:t>
            </a: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4200525" y="157480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963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5.2.3</a:t>
            </a:r>
            <a:r>
              <a:rPr lang="zh-CN" altLang="en-US"/>
              <a:t>、</a:t>
            </a:r>
            <a:r>
              <a:rPr lang="en-US" altLang="zh-CN"/>
              <a:t>String</a:t>
            </a:r>
            <a:r>
              <a:rPr lang="zh-CN" altLang="en-US"/>
              <a:t>和</a:t>
            </a:r>
            <a:r>
              <a:rPr lang="en-US" altLang="zh-CN"/>
              <a:t>StringBuffer</a:t>
            </a:r>
            <a:r>
              <a:rPr lang="zh-CN" altLang="en-US"/>
              <a:t>异同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234950" y="838200"/>
            <a:ext cx="83327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例如：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Consolas" pitchFamily="49" charset="0"/>
              </a:rPr>
              <a:t>String s = </a:t>
            </a:r>
            <a:r>
              <a:rPr kumimoji="1" lang="en-US" altLang="zh-CN" sz="24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400" b="1">
                <a:solidFill>
                  <a:srgbClr val="000000"/>
                </a:solidFill>
                <a:latin typeface="Consolas" pitchFamily="49" charset="0"/>
              </a:rPr>
              <a:t> String(</a:t>
            </a:r>
            <a:r>
              <a:rPr kumimoji="1" lang="en-US" altLang="zh-CN" sz="2400" b="1">
                <a:solidFill>
                  <a:srgbClr val="2A00FF"/>
                </a:solidFill>
                <a:latin typeface="Consolas" pitchFamily="49" charset="0"/>
              </a:rPr>
              <a:t>"I love football game"</a:t>
            </a:r>
            <a:r>
              <a:rPr kumimoji="1" lang="en-US" altLang="zh-CN" sz="2400" b="1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Consolas" pitchFamily="49" charset="0"/>
              </a:rPr>
              <a:t>s = </a:t>
            </a:r>
            <a:r>
              <a:rPr kumimoji="1" lang="en-US" altLang="zh-CN" sz="2400">
                <a:solidFill>
                  <a:srgbClr val="2A00FF"/>
                </a:solidFill>
                <a:latin typeface="Consolas" pitchFamily="49" charset="0"/>
              </a:rPr>
              <a:t>"I love NBA"</a:t>
            </a:r>
            <a:r>
              <a:rPr kumimoji="1" lang="en-US" altLang="zh-CN" sz="240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kumimoji="1" lang="en-US" altLang="zh-CN" sz="2400">
              <a:solidFill>
                <a:srgbClr val="000000"/>
              </a:solidFill>
            </a:endParaRPr>
          </a:p>
        </p:txBody>
      </p:sp>
      <p:sp>
        <p:nvSpPr>
          <p:cNvPr id="47108" name="Rectangle 9"/>
          <p:cNvSpPr>
            <a:spLocks noChangeArrowheads="1"/>
          </p:cNvSpPr>
          <p:nvPr/>
        </p:nvSpPr>
        <p:spPr bwMode="auto">
          <a:xfrm>
            <a:off x="717550" y="5270500"/>
            <a:ext cx="3427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</a:rPr>
              <a:t>变量</a:t>
            </a:r>
            <a:r>
              <a:rPr kumimoji="1" lang="en-US" altLang="zh-CN" sz="2400" dirty="0">
                <a:solidFill>
                  <a:srgbClr val="000000"/>
                </a:solidFill>
              </a:rPr>
              <a:t>s</a:t>
            </a:r>
            <a:r>
              <a:rPr kumimoji="1" lang="zh-CN" altLang="en-US" sz="2400" dirty="0">
                <a:solidFill>
                  <a:srgbClr val="000000"/>
                </a:solidFill>
              </a:rPr>
              <a:t>初始化的内存情况 </a:t>
            </a:r>
          </a:p>
        </p:txBody>
      </p:sp>
      <p:sp>
        <p:nvSpPr>
          <p:cNvPr id="47109" name="Rectangle 10"/>
          <p:cNvSpPr>
            <a:spLocks noChangeArrowheads="1"/>
          </p:cNvSpPr>
          <p:nvPr/>
        </p:nvSpPr>
        <p:spPr bwMode="auto">
          <a:xfrm>
            <a:off x="4838700" y="5270500"/>
            <a:ext cx="403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</a:rPr>
              <a:t>变量</a:t>
            </a:r>
            <a:r>
              <a:rPr kumimoji="1" lang="en-US" altLang="zh-CN" sz="2400">
                <a:solidFill>
                  <a:srgbClr val="000000"/>
                </a:solidFill>
              </a:rPr>
              <a:t>s</a:t>
            </a:r>
            <a:r>
              <a:rPr kumimoji="1" lang="zh-CN" altLang="en-US" sz="2400">
                <a:solidFill>
                  <a:srgbClr val="000000"/>
                </a:solidFill>
              </a:rPr>
              <a:t>重新赋值后的内存情况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44513" y="2892425"/>
          <a:ext cx="1417637" cy="17067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1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17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1491" marR="91491" marT="45706" marB="4570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 marL="91491" marR="91491" marT="45706" marB="4570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0x7891FD34</a:t>
                      </a:r>
                      <a:endParaRPr lang="zh-CN" altLang="en-US" sz="1800" dirty="0"/>
                    </a:p>
                  </a:txBody>
                  <a:tcPr marL="91491" marR="91491" marT="45706" marB="4570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17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1491" marR="91491" marT="45706" marB="4570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17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1491" marR="91491" marT="45706" marB="4570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7124" name="直接箭头连接符 3"/>
          <p:cNvCxnSpPr>
            <a:cxnSpLocks noChangeShapeType="1"/>
          </p:cNvCxnSpPr>
          <p:nvPr/>
        </p:nvCxnSpPr>
        <p:spPr bwMode="auto">
          <a:xfrm>
            <a:off x="325438" y="3730625"/>
            <a:ext cx="23177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25" name="TextBox 5"/>
          <p:cNvSpPr txBox="1">
            <a:spLocks noChangeArrowheads="1"/>
          </p:cNvSpPr>
          <p:nvPr/>
        </p:nvSpPr>
        <p:spPr bwMode="auto">
          <a:xfrm>
            <a:off x="96838" y="3538538"/>
            <a:ext cx="27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</a:rPr>
              <a:t>s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333625" y="2784475"/>
            <a:ext cx="2066925" cy="1876425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533650" y="3209925"/>
            <a:ext cx="1649413" cy="1019175"/>
          </a:xfrm>
          <a:prstGeom prst="round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002213" y="2892425"/>
          <a:ext cx="1417637" cy="17067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1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17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1491" marR="91491" marT="45706" marB="4570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 marL="91491" marR="91491" marT="45706" marB="4570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0x7891FD34</a:t>
                      </a:r>
                      <a:endParaRPr lang="zh-CN" altLang="en-US" sz="1800" dirty="0"/>
                    </a:p>
                  </a:txBody>
                  <a:tcPr marL="91491" marR="91491" marT="45706" marB="4570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17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1491" marR="91491" marT="45706" marB="4570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17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1491" marR="91491" marT="45706" marB="4570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7142" name="直接箭头连接符 19"/>
          <p:cNvCxnSpPr>
            <a:cxnSpLocks noChangeShapeType="1"/>
          </p:cNvCxnSpPr>
          <p:nvPr/>
        </p:nvCxnSpPr>
        <p:spPr bwMode="auto">
          <a:xfrm>
            <a:off x="4783138" y="3397250"/>
            <a:ext cx="23177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43" name="TextBox 20"/>
          <p:cNvSpPr txBox="1">
            <a:spLocks noChangeArrowheads="1"/>
          </p:cNvSpPr>
          <p:nvPr/>
        </p:nvSpPr>
        <p:spPr bwMode="auto">
          <a:xfrm>
            <a:off x="4554538" y="3205163"/>
            <a:ext cx="27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</a:rPr>
              <a:t>s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5875" y="3430588"/>
            <a:ext cx="1627188" cy="646112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dirty="0">
                <a:solidFill>
                  <a:srgbClr val="000000"/>
                </a:solidFill>
              </a:rPr>
              <a:t>I love football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dirty="0">
                <a:solidFill>
                  <a:srgbClr val="000000"/>
                </a:solidFill>
              </a:rPr>
              <a:t>game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47145" name="任意多边形 13"/>
          <p:cNvSpPr>
            <a:spLocks/>
          </p:cNvSpPr>
          <p:nvPr/>
        </p:nvSpPr>
        <p:spPr bwMode="auto">
          <a:xfrm>
            <a:off x="1943100" y="3570288"/>
            <a:ext cx="590550" cy="300037"/>
          </a:xfrm>
          <a:custGeom>
            <a:avLst/>
            <a:gdLst>
              <a:gd name="T0" fmla="*/ 0 w 590550"/>
              <a:gd name="T1" fmla="*/ 134556 h 299670"/>
              <a:gd name="T2" fmla="*/ 180975 w 590550"/>
              <a:gd name="T3" fmla="*/ 296679 h 299670"/>
              <a:gd name="T4" fmla="*/ 381000 w 590550"/>
              <a:gd name="T5" fmla="*/ 1042 h 299670"/>
              <a:gd name="T6" fmla="*/ 590550 w 590550"/>
              <a:gd name="T7" fmla="*/ 191776 h 2996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0550" h="299670">
                <a:moveTo>
                  <a:pt x="0" y="134391"/>
                </a:moveTo>
                <a:cubicBezTo>
                  <a:pt x="58737" y="226466"/>
                  <a:pt x="117475" y="318541"/>
                  <a:pt x="180975" y="296316"/>
                </a:cubicBezTo>
                <a:cubicBezTo>
                  <a:pt x="244475" y="274091"/>
                  <a:pt x="312737" y="18504"/>
                  <a:pt x="381000" y="1041"/>
                </a:cubicBezTo>
                <a:cubicBezTo>
                  <a:pt x="449263" y="-16422"/>
                  <a:pt x="590550" y="191541"/>
                  <a:pt x="590550" y="19154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6818313" y="2792413"/>
            <a:ext cx="2068512" cy="1876425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7019925" y="3217863"/>
            <a:ext cx="1647825" cy="1019175"/>
          </a:xfrm>
          <a:prstGeom prst="round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40563" y="3438525"/>
            <a:ext cx="1627187" cy="646113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dirty="0">
                <a:solidFill>
                  <a:srgbClr val="000000"/>
                </a:solidFill>
              </a:rPr>
              <a:t>I love football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dirty="0">
                <a:solidFill>
                  <a:srgbClr val="000000"/>
                </a:solidFill>
              </a:rPr>
              <a:t>game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22850" y="3227388"/>
            <a:ext cx="1403350" cy="32385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dirty="0">
                <a:solidFill>
                  <a:srgbClr val="000000"/>
                </a:solidFill>
              </a:rPr>
              <a:t>I love NBA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2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5.1.1</a:t>
            </a:r>
            <a:r>
              <a:rPr lang="zh-CN" altLang="en-US"/>
              <a:t>、一维数组</a:t>
            </a:r>
          </a:p>
        </p:txBody>
      </p:sp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227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085396" y="923548"/>
            <a:ext cx="72955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200" b="1" dirty="0" err="1">
                <a:solidFill>
                  <a:srgbClr val="7F0055"/>
                </a:solidFill>
                <a:highlight>
                  <a:srgbClr val="E8F2FE"/>
                </a:highlight>
                <a:latin typeface="黑体"/>
                <a:ea typeface="黑体"/>
              </a:rPr>
              <a:t>int</a:t>
            </a:r>
            <a:r>
              <a:rPr kumimoji="1" lang="en-US" altLang="zh-CN" sz="2200" b="1" dirty="0">
                <a:solidFill>
                  <a:srgbClr val="000000"/>
                </a:solidFill>
                <a:highlight>
                  <a:srgbClr val="E8F2FE"/>
                </a:highlight>
                <a:latin typeface="黑体"/>
                <a:ea typeface="黑体"/>
              </a:rPr>
              <a:t>[] d = </a:t>
            </a:r>
            <a:r>
              <a:rPr kumimoji="1" lang="en-US" altLang="zh-CN" sz="2200" b="1" dirty="0">
                <a:solidFill>
                  <a:srgbClr val="7F0055"/>
                </a:solidFill>
                <a:highlight>
                  <a:srgbClr val="E8F2FE"/>
                </a:highlight>
                <a:latin typeface="黑体"/>
                <a:ea typeface="黑体"/>
              </a:rPr>
              <a:t>new</a:t>
            </a:r>
            <a:r>
              <a:rPr kumimoji="1" lang="en-US" altLang="zh-CN" sz="2200" b="1" dirty="0">
                <a:solidFill>
                  <a:srgbClr val="000000"/>
                </a:solidFill>
                <a:highlight>
                  <a:srgbClr val="E8F2FE"/>
                </a:highlight>
                <a:latin typeface="黑体"/>
                <a:ea typeface="黑体"/>
              </a:rPr>
              <a:t> </a:t>
            </a:r>
            <a:r>
              <a:rPr kumimoji="1" lang="en-US" altLang="zh-CN" sz="2200" b="1" dirty="0" err="1">
                <a:solidFill>
                  <a:srgbClr val="7F0055"/>
                </a:solidFill>
                <a:highlight>
                  <a:srgbClr val="E8F2FE"/>
                </a:highlight>
                <a:latin typeface="黑体"/>
                <a:ea typeface="黑体"/>
              </a:rPr>
              <a:t>int</a:t>
            </a:r>
            <a:r>
              <a:rPr kumimoji="1" lang="en-US" altLang="zh-CN" sz="2200" b="1" dirty="0">
                <a:solidFill>
                  <a:srgbClr val="000000"/>
                </a:solidFill>
                <a:highlight>
                  <a:srgbClr val="E8F2FE"/>
                </a:highlight>
                <a:latin typeface="黑体"/>
                <a:ea typeface="黑体"/>
              </a:rPr>
              <a:t>[4]</a:t>
            </a:r>
            <a:r>
              <a:rPr kumimoji="1" lang="zh-CN" altLang="en-US" sz="2200" b="1" dirty="0">
                <a:solidFill>
                  <a:srgbClr val="000000"/>
                </a:solidFill>
                <a:latin typeface="黑体"/>
                <a:ea typeface="黑体"/>
              </a:rPr>
              <a:t>： 一维数组实例化时的内存分配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9692"/>
          <a:stretch/>
        </p:blipFill>
        <p:spPr>
          <a:xfrm>
            <a:off x="1417040" y="1628800"/>
            <a:ext cx="6632298" cy="378534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67744" y="5419504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00"/>
                </a:solidFill>
                <a:latin typeface="黑体"/>
                <a:ea typeface="黑体"/>
              </a:rPr>
              <a:t>栈内存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28184" y="5396545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00"/>
                </a:solidFill>
                <a:latin typeface="黑体"/>
                <a:ea typeface="黑体"/>
              </a:rPr>
              <a:t>堆内存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22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5.2.3</a:t>
            </a:r>
            <a:r>
              <a:rPr lang="zh-CN" altLang="en-US"/>
              <a:t>、</a:t>
            </a:r>
            <a:r>
              <a:rPr lang="en-US" altLang="zh-CN"/>
              <a:t>String</a:t>
            </a:r>
            <a:r>
              <a:rPr lang="zh-CN" altLang="en-US"/>
              <a:t>和</a:t>
            </a:r>
            <a:r>
              <a:rPr lang="en-US" altLang="zh-CN"/>
              <a:t>StringBuffer</a:t>
            </a:r>
            <a:r>
              <a:rPr lang="zh-CN" altLang="en-US"/>
              <a:t>异同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41313" y="781050"/>
            <a:ext cx="10144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例如：</a:t>
            </a:r>
            <a:endParaRPr kumimoji="1" lang="en-US" altLang="zh-CN" sz="2400" b="1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13008" name="Group 16"/>
          <p:cNvGrpSpPr>
            <a:grpSpLocks/>
          </p:cNvGrpSpPr>
          <p:nvPr/>
        </p:nvGrpSpPr>
        <p:grpSpPr bwMode="auto">
          <a:xfrm>
            <a:off x="0" y="2633663"/>
            <a:ext cx="4386263" cy="2717800"/>
            <a:chOff x="0" y="2095"/>
            <a:chExt cx="2763" cy="1712"/>
          </a:xfrm>
        </p:grpSpPr>
        <p:graphicFrame>
          <p:nvGraphicFramePr>
            <p:cNvPr id="48137" name="Object 10"/>
            <p:cNvGraphicFramePr>
              <a:graphicFrameLocks noChangeAspect="1"/>
            </p:cNvGraphicFramePr>
            <p:nvPr/>
          </p:nvGraphicFramePr>
          <p:xfrm>
            <a:off x="0" y="2095"/>
            <a:ext cx="2763" cy="1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6" name="Visio" r:id="rId3" imgW="2579040" imgH="1228995" progId="Visio.Drawing.11">
                    <p:embed/>
                  </p:oleObj>
                </mc:Choice>
                <mc:Fallback>
                  <p:oleObj name="Visio" r:id="rId3" imgW="2579040" imgH="122899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95"/>
                          <a:ext cx="2763" cy="1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8" name="Rectangle 14"/>
            <p:cNvSpPr>
              <a:spLocks noChangeArrowheads="1"/>
            </p:cNvSpPr>
            <p:nvPr/>
          </p:nvSpPr>
          <p:spPr bwMode="auto">
            <a:xfrm>
              <a:off x="355" y="3519"/>
              <a:ext cx="2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000000"/>
                  </a:solidFill>
                </a:rPr>
                <a:t>变量</a:t>
              </a:r>
              <a:r>
                <a:rPr kumimoji="1" lang="en-US" altLang="zh-CN" sz="2400">
                  <a:solidFill>
                    <a:srgbClr val="000000"/>
                  </a:solidFill>
                </a:rPr>
                <a:t>sb</a:t>
              </a:r>
              <a:r>
                <a:rPr kumimoji="1" lang="zh-CN" altLang="en-US" sz="2400">
                  <a:solidFill>
                    <a:srgbClr val="000000"/>
                  </a:solidFill>
                </a:rPr>
                <a:t>初始化的内存情况 </a:t>
              </a:r>
            </a:p>
          </p:txBody>
        </p:sp>
      </p:grpSp>
      <p:grpSp>
        <p:nvGrpSpPr>
          <p:cNvPr id="213009" name="Group 17"/>
          <p:cNvGrpSpPr>
            <a:grpSpLocks/>
          </p:cNvGrpSpPr>
          <p:nvPr/>
        </p:nvGrpSpPr>
        <p:grpSpPr bwMode="auto">
          <a:xfrm>
            <a:off x="4425950" y="2633663"/>
            <a:ext cx="4437063" cy="2717800"/>
            <a:chOff x="2788" y="2095"/>
            <a:chExt cx="2795" cy="1712"/>
          </a:xfrm>
        </p:grpSpPr>
        <p:graphicFrame>
          <p:nvGraphicFramePr>
            <p:cNvPr id="48135" name="Object 12"/>
            <p:cNvGraphicFramePr>
              <a:graphicFrameLocks noChangeAspect="1"/>
            </p:cNvGraphicFramePr>
            <p:nvPr/>
          </p:nvGraphicFramePr>
          <p:xfrm>
            <a:off x="2788" y="2095"/>
            <a:ext cx="2763" cy="1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7" name="Visio" r:id="rId5" imgW="2579040" imgH="1228995" progId="Visio.Drawing.11">
                    <p:embed/>
                  </p:oleObj>
                </mc:Choice>
                <mc:Fallback>
                  <p:oleObj name="Visio" r:id="rId5" imgW="2579040" imgH="122899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8" y="2095"/>
                          <a:ext cx="2763" cy="1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6" name="Rectangle 15"/>
            <p:cNvSpPr>
              <a:spLocks noChangeArrowheads="1"/>
            </p:cNvSpPr>
            <p:nvPr/>
          </p:nvSpPr>
          <p:spPr bwMode="auto">
            <a:xfrm>
              <a:off x="2944" y="3519"/>
              <a:ext cx="2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000000"/>
                  </a:solidFill>
                </a:rPr>
                <a:t>变量</a:t>
              </a:r>
              <a:r>
                <a:rPr kumimoji="1" lang="en-US" altLang="zh-CN" sz="2400">
                  <a:solidFill>
                    <a:srgbClr val="000000"/>
                  </a:solidFill>
                </a:rPr>
                <a:t>sb</a:t>
              </a:r>
              <a:r>
                <a:rPr kumimoji="1" lang="zh-CN" altLang="en-US" sz="2400">
                  <a:solidFill>
                    <a:srgbClr val="000000"/>
                  </a:solidFill>
                </a:rPr>
                <a:t>内容修改后的内存情况 </a:t>
              </a:r>
            </a:p>
          </p:txBody>
        </p:sp>
      </p:grpSp>
      <p:sp>
        <p:nvSpPr>
          <p:cNvPr id="48134" name="矩形 1"/>
          <p:cNvSpPr>
            <a:spLocks noChangeArrowheads="1"/>
          </p:cNvSpPr>
          <p:nvPr/>
        </p:nvSpPr>
        <p:spPr bwMode="auto">
          <a:xfrm>
            <a:off x="849313" y="1295400"/>
            <a:ext cx="79263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Consolas" pitchFamily="49" charset="0"/>
              </a:rPr>
              <a:t>StringBuffer sb = </a:t>
            </a:r>
            <a:r>
              <a:rPr kumimoji="1" lang="en-US" altLang="zh-CN" sz="24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400" b="1">
                <a:solidFill>
                  <a:srgbClr val="000000"/>
                </a:solidFill>
                <a:latin typeface="Consolas" pitchFamily="49" charset="0"/>
              </a:rPr>
              <a:t> StringBuffer(</a:t>
            </a:r>
            <a:r>
              <a:rPr kumimoji="1" lang="en-US" altLang="zh-CN" sz="2400" b="1">
                <a:solidFill>
                  <a:srgbClr val="2A00FF"/>
                </a:solidFill>
                <a:latin typeface="Consolas" pitchFamily="49" charset="0"/>
              </a:rPr>
              <a:t>"Hello"</a:t>
            </a:r>
            <a:r>
              <a:rPr kumimoji="1" lang="en-US" altLang="zh-CN" sz="2400" b="1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Consolas" pitchFamily="49" charset="0"/>
              </a:rPr>
              <a:t>sb.append(</a:t>
            </a:r>
            <a:r>
              <a:rPr kumimoji="1" lang="en-US" altLang="zh-CN" sz="2400">
                <a:solidFill>
                  <a:srgbClr val="2A00FF"/>
                </a:solidFill>
                <a:latin typeface="Consolas" pitchFamily="49" charset="0"/>
              </a:rPr>
              <a:t>" world"</a:t>
            </a:r>
            <a:r>
              <a:rPr kumimoji="1" lang="en-US" altLang="zh-CN" sz="240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39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5.2.3</a:t>
            </a:r>
            <a:r>
              <a:rPr lang="zh-CN" altLang="en-US"/>
              <a:t>、</a:t>
            </a:r>
            <a:r>
              <a:rPr lang="en-US" altLang="zh-CN"/>
              <a:t>String</a:t>
            </a:r>
            <a:r>
              <a:rPr lang="zh-CN" altLang="en-US"/>
              <a:t>和</a:t>
            </a:r>
            <a:r>
              <a:rPr lang="en-US" altLang="zh-CN"/>
              <a:t>StringBuffer</a:t>
            </a:r>
            <a:r>
              <a:rPr lang="zh-CN" altLang="en-US"/>
              <a:t>异同</a:t>
            </a:r>
          </a:p>
        </p:txBody>
      </p:sp>
      <p:sp>
        <p:nvSpPr>
          <p:cNvPr id="49155" name="Text Box 10"/>
          <p:cNvSpPr txBox="1">
            <a:spLocks noChangeArrowheads="1"/>
          </p:cNvSpPr>
          <p:nvPr/>
        </p:nvSpPr>
        <p:spPr bwMode="auto">
          <a:xfrm>
            <a:off x="163513" y="722313"/>
            <a:ext cx="27543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b="1">
                <a:solidFill>
                  <a:srgbClr val="000000"/>
                </a:solidFill>
                <a:ea typeface="黑体" pitchFamily="49" charset="-122"/>
              </a:rPr>
              <a:t>执行效率分析</a:t>
            </a:r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598488" y="1158875"/>
            <a:ext cx="7075487" cy="347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例如：</a:t>
            </a:r>
            <a:endParaRPr kumimoji="1" lang="en-US" altLang="zh-CN" sz="2200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dirty="0">
                <a:solidFill>
                  <a:srgbClr val="000000"/>
                </a:solidFill>
                <a:latin typeface="Consolas" pitchFamily="49" charset="0"/>
              </a:rPr>
              <a:t>String s = </a:t>
            </a:r>
            <a:r>
              <a:rPr kumimoji="1" lang="en-US" altLang="zh-CN" sz="2200" dirty="0">
                <a:solidFill>
                  <a:srgbClr val="2A00FF"/>
                </a:solidFill>
                <a:latin typeface="Consolas" pitchFamily="49" charset="0"/>
              </a:rPr>
              <a:t>"Hello"</a:t>
            </a:r>
            <a:r>
              <a:rPr kumimoji="1" lang="en-US" altLang="zh-CN" sz="2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dirty="0">
                <a:solidFill>
                  <a:srgbClr val="000000"/>
                </a:solidFill>
                <a:latin typeface="Consolas" pitchFamily="49" charset="0"/>
              </a:rPr>
              <a:t>s = s + </a:t>
            </a:r>
            <a:r>
              <a:rPr kumimoji="1" lang="en-US" altLang="zh-CN" sz="2200" dirty="0">
                <a:solidFill>
                  <a:srgbClr val="2A00FF"/>
                </a:solidFill>
                <a:latin typeface="Consolas" pitchFamily="49" charset="0"/>
              </a:rPr>
              <a:t>" world"</a:t>
            </a:r>
            <a:r>
              <a:rPr kumimoji="1" lang="en-US" altLang="zh-CN" sz="2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kumimoji="1" lang="en-US" altLang="zh-CN" sz="22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2200" dirty="0">
                <a:solidFill>
                  <a:srgbClr val="3F7F5F"/>
                </a:solidFill>
                <a:latin typeface="Consolas" pitchFamily="49" charset="0"/>
              </a:rPr>
              <a:t>运行期决定连接</a:t>
            </a:r>
            <a:endParaRPr kumimoji="1" lang="en-US" altLang="zh-CN" sz="2200" dirty="0">
              <a:solidFill>
                <a:srgbClr val="3F7F5F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编译后的字节码，等同于以下源码：</a:t>
            </a:r>
            <a:endParaRPr kumimoji="1" lang="en-US" altLang="zh-CN" sz="2200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dirty="0">
                <a:solidFill>
                  <a:srgbClr val="000000"/>
                </a:solidFill>
                <a:latin typeface="Consolas" pitchFamily="49" charset="0"/>
              </a:rPr>
              <a:t>String s = </a:t>
            </a:r>
            <a:r>
              <a:rPr kumimoji="1" lang="en-US" altLang="zh-CN" sz="2200" dirty="0">
                <a:solidFill>
                  <a:srgbClr val="2A00FF"/>
                </a:solidFill>
                <a:latin typeface="Consolas" pitchFamily="49" charset="0"/>
              </a:rPr>
              <a:t>"Hello"</a:t>
            </a:r>
            <a:r>
              <a:rPr kumimoji="1" lang="en-US" altLang="zh-CN" sz="2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dirty="0" err="1">
                <a:solidFill>
                  <a:srgbClr val="000000"/>
                </a:solidFill>
                <a:latin typeface="Consolas" pitchFamily="49" charset="0"/>
              </a:rPr>
              <a:t>StringBuffer</a:t>
            </a:r>
            <a:r>
              <a:rPr kumimoji="1" lang="en-US" altLang="zh-CN" sz="2200" dirty="0">
                <a:solidFill>
                  <a:srgbClr val="000000"/>
                </a:solidFill>
                <a:latin typeface="Consolas" pitchFamily="49" charset="0"/>
              </a:rPr>
              <a:t> temp = </a:t>
            </a:r>
            <a:r>
              <a:rPr kumimoji="1" lang="en-US" altLang="zh-CN" sz="22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Consolas" pitchFamily="49" charset="0"/>
              </a:rPr>
              <a:t>StringBuffer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dirty="0" err="1">
                <a:solidFill>
                  <a:srgbClr val="000000"/>
                </a:solidFill>
                <a:latin typeface="Consolas" pitchFamily="49" charset="0"/>
              </a:rPr>
              <a:t>temp.append</a:t>
            </a:r>
            <a:r>
              <a:rPr kumimoji="1" lang="en-US" altLang="zh-CN" sz="2200" dirty="0">
                <a:solidFill>
                  <a:srgbClr val="000000"/>
                </a:solidFill>
                <a:latin typeface="Consolas" pitchFamily="49" charset="0"/>
              </a:rPr>
              <a:t>(s);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dirty="0" err="1">
                <a:solidFill>
                  <a:srgbClr val="000000"/>
                </a:solidFill>
                <a:latin typeface="Consolas" pitchFamily="49" charset="0"/>
              </a:rPr>
              <a:t>temp.append</a:t>
            </a:r>
            <a:r>
              <a:rPr kumimoji="1" lang="en-US" altLang="zh-CN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2200" dirty="0">
                <a:solidFill>
                  <a:srgbClr val="2A00FF"/>
                </a:solidFill>
                <a:latin typeface="Consolas" pitchFamily="49" charset="0"/>
              </a:rPr>
              <a:t>" world"</a:t>
            </a:r>
            <a:r>
              <a:rPr kumimoji="1" lang="en-US" altLang="zh-CN" sz="2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dirty="0">
                <a:solidFill>
                  <a:srgbClr val="000000"/>
                </a:solidFill>
                <a:latin typeface="Consolas" pitchFamily="49" charset="0"/>
              </a:rPr>
              <a:t>s = </a:t>
            </a:r>
            <a:r>
              <a:rPr kumimoji="1" lang="en-US" altLang="zh-CN" sz="2200" dirty="0" err="1">
                <a:solidFill>
                  <a:srgbClr val="000000"/>
                </a:solidFill>
                <a:latin typeface="Consolas" pitchFamily="49" charset="0"/>
              </a:rPr>
              <a:t>temp.toString</a:t>
            </a:r>
            <a:r>
              <a:rPr kumimoji="1" lang="en-US" altLang="zh-CN" sz="2200" dirty="0">
                <a:solidFill>
                  <a:srgbClr val="000000"/>
                </a:solidFill>
                <a:latin typeface="Consolas" pitchFamily="49" charset="0"/>
              </a:rPr>
              <a:t>();</a:t>
            </a:r>
            <a:endParaRPr kumimoji="1" lang="zh-CN" altLang="en-US" sz="2200" dirty="0">
              <a:solidFill>
                <a:srgbClr val="000000"/>
              </a:solidFill>
            </a:endParaRP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598488" y="4883150"/>
            <a:ext cx="5354637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000000"/>
                </a:solidFill>
                <a:latin typeface="黑体"/>
                <a:ea typeface="黑体"/>
              </a:rPr>
              <a:t>因此，如下代码的执行效率将比前述例子更高。</a:t>
            </a:r>
            <a:endParaRPr kumimoji="1" lang="en-US" altLang="zh-CN" sz="2000" dirty="0">
              <a:solidFill>
                <a:srgbClr val="000000"/>
              </a:solidFill>
              <a:latin typeface="黑体"/>
              <a:ea typeface="黑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kumimoji="1" lang="en-US" altLang="zh-CN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sz="2000" dirty="0" err="1">
                <a:solidFill>
                  <a:srgbClr val="000000"/>
                </a:solidFill>
                <a:latin typeface="Consolas"/>
              </a:rPr>
              <a:t>sb</a:t>
            </a:r>
            <a:r>
              <a:rPr kumimoji="1" lang="en-US" altLang="zh-CN" sz="2000" dirty="0">
                <a:solidFill>
                  <a:srgbClr val="000000"/>
                </a:solidFill>
                <a:latin typeface="Consolas"/>
              </a:rPr>
              <a:t> =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 err="1">
                <a:solidFill>
                  <a:srgbClr val="000000"/>
                </a:solidFill>
                <a:latin typeface="Consolas"/>
              </a:rPr>
              <a:t>sb.append</a:t>
            </a:r>
            <a:r>
              <a:rPr kumimoji="1" lang="en-US" altLang="zh-CN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kumimoji="1" lang="en-US" altLang="zh-CN" sz="2000" dirty="0">
                <a:solidFill>
                  <a:srgbClr val="2A00FF"/>
                </a:solidFill>
                <a:latin typeface="Consolas"/>
              </a:rPr>
              <a:t>"Hello"</a:t>
            </a:r>
            <a:r>
              <a:rPr kumimoji="1" lang="en-US" altLang="zh-CN" sz="2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 err="1">
                <a:solidFill>
                  <a:srgbClr val="000000"/>
                </a:solidFill>
                <a:latin typeface="Consolas"/>
              </a:rPr>
              <a:t>sb.append</a:t>
            </a:r>
            <a:r>
              <a:rPr kumimoji="1" lang="en-US" altLang="zh-CN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kumimoji="1" lang="en-US" altLang="zh-CN" sz="2000" dirty="0">
                <a:solidFill>
                  <a:srgbClr val="2A00FF"/>
                </a:solidFill>
                <a:latin typeface="Consolas"/>
              </a:rPr>
              <a:t>" world"</a:t>
            </a:r>
            <a:r>
              <a:rPr kumimoji="1" lang="en-US" altLang="zh-CN" sz="2000" dirty="0">
                <a:solidFill>
                  <a:srgbClr val="000000"/>
                </a:solidFill>
                <a:latin typeface="Consolas"/>
              </a:rPr>
              <a:t>);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22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5.2.3</a:t>
            </a:r>
            <a:r>
              <a:rPr lang="zh-CN" altLang="en-US"/>
              <a:t>、</a:t>
            </a:r>
            <a:r>
              <a:rPr lang="en-US" altLang="zh-CN"/>
              <a:t>String</a:t>
            </a:r>
            <a:r>
              <a:rPr lang="zh-CN" altLang="en-US"/>
              <a:t>和</a:t>
            </a:r>
            <a:r>
              <a:rPr lang="en-US" altLang="zh-CN"/>
              <a:t>StringBuffer</a:t>
            </a:r>
            <a:r>
              <a:rPr lang="zh-CN" altLang="en-US"/>
              <a:t>异同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98488" y="841375"/>
            <a:ext cx="4911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执行效率分析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598488" y="1712374"/>
            <a:ext cx="8360455" cy="193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00"/>
                </a:solidFill>
              </a:rPr>
              <a:t>例如：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String s = </a:t>
            </a:r>
            <a:r>
              <a:rPr kumimoji="1" lang="en-US" altLang="zh-CN" sz="20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"Hello"</a:t>
            </a:r>
            <a:r>
              <a:rPr kumimoji="1"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+ </a:t>
            </a:r>
            <a:r>
              <a:rPr kumimoji="1" lang="en-US" altLang="zh-CN" sz="20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 world"</a:t>
            </a:r>
            <a:r>
              <a:rPr kumimoji="1"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 </a:t>
            </a:r>
            <a:r>
              <a:rPr kumimoji="1" lang="en-US" altLang="zh-CN" sz="20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</a:t>
            </a:r>
            <a:r>
              <a:rPr kumimoji="1" lang="zh-CN" altLang="en-US" sz="20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编译期决定连接</a:t>
            </a:r>
            <a:endParaRPr kumimoji="1" lang="zh-CN" altLang="en-US" sz="2000" dirty="0">
              <a:solidFill>
                <a:srgbClr val="000000"/>
              </a:solidFill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00"/>
                </a:solidFill>
              </a:rPr>
              <a:t>上述代码编译后字节码等同于如下源码 ：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String s = </a:t>
            </a:r>
            <a:r>
              <a:rPr kumimoji="1" lang="en-US" altLang="zh-CN" sz="24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"Hello world"</a:t>
            </a:r>
            <a:r>
              <a:rPr kumimoji="1" lang="en-US" altLang="zh-CN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  <a:endParaRPr kumimoji="1"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5.2.3</a:t>
            </a:r>
            <a:r>
              <a:rPr lang="zh-CN" altLang="en-US"/>
              <a:t>、</a:t>
            </a:r>
            <a:r>
              <a:rPr lang="en-US" altLang="zh-CN"/>
              <a:t>String</a:t>
            </a:r>
            <a:r>
              <a:rPr lang="zh-CN" altLang="en-US"/>
              <a:t>和</a:t>
            </a:r>
            <a:r>
              <a:rPr lang="en-US" altLang="zh-CN"/>
              <a:t>StringBuffer</a:t>
            </a:r>
            <a:r>
              <a:rPr lang="zh-CN" altLang="en-US"/>
              <a:t>异同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81000" y="841375"/>
            <a:ext cx="6529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en-US" altLang="zh-CN" sz="2800">
                <a:solidFill>
                  <a:srgbClr val="000000"/>
                </a:solidFill>
                <a:ea typeface="黑体" pitchFamily="49" charset="-122"/>
              </a:rPr>
              <a:t>String</a:t>
            </a: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ea typeface="黑体" pitchFamily="49" charset="-122"/>
              </a:rPr>
              <a:t>StringBuffer</a:t>
            </a: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选用准则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719138" y="1417638"/>
            <a:ext cx="8054975" cy="408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46088" indent="-4460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¾"/>
              <a:tabLst>
                <a:tab pos="446088" algn="l"/>
              </a:tabLst>
            </a:pP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在编译期能确定字符串值时，采用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String s="";</a:t>
            </a: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形式来定义，使用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"+"</a:t>
            </a: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为字符串连接的性能最佳。</a:t>
            </a:r>
          </a:p>
          <a:p>
            <a:pPr marL="446088" indent="-4460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¾"/>
              <a:tabLst>
                <a:tab pos="446088" algn="l"/>
              </a:tabLst>
            </a:pP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经常改变字符串的操作或在运行期才能确定字符串时，采用</a:t>
            </a:r>
            <a:r>
              <a:rPr kumimoji="1" lang="en-US" altLang="zh-CN" sz="2400" dirty="0" err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StringBuffer</a:t>
            </a: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446088" indent="-4460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¾"/>
              <a:tabLst>
                <a:tab pos="446088" algn="l"/>
              </a:tabLst>
            </a:pP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尽量不要用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new</a:t>
            </a: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创建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String</a:t>
            </a: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对象</a:t>
            </a:r>
          </a:p>
          <a:p>
            <a:pPr marL="446088" indent="-4460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¾"/>
              <a:tabLst>
                <a:tab pos="446088" algn="l"/>
              </a:tabLst>
            </a:pP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避免使用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" ="</a:t>
            </a: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来重新构造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String</a:t>
            </a: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对象</a:t>
            </a:r>
          </a:p>
          <a:p>
            <a:pPr marL="446088" indent="-4460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¾"/>
              <a:tabLst>
                <a:tab pos="446088" algn="l"/>
              </a:tabLst>
            </a:pP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在声明</a:t>
            </a:r>
            <a:r>
              <a:rPr kumimoji="1" lang="en-US" altLang="zh-CN" sz="2400" dirty="0" err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StringBuffer</a:t>
            </a: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对象时，指定合适的容量，如</a:t>
            </a:r>
            <a:r>
              <a:rPr kumimoji="1" lang="en-US" altLang="zh-CN" sz="2400" dirty="0" err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StringBuffer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sb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=new </a:t>
            </a:r>
            <a:r>
              <a:rPr kumimoji="1" lang="en-US" altLang="zh-CN" sz="2400" dirty="0" err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StringBuffer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(1024)</a:t>
            </a: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，表示初始化时分配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1024</a:t>
            </a:r>
            <a:r>
              <a:rPr kumimoji="1"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个字节给</a:t>
            </a:r>
            <a:r>
              <a:rPr kumimoji="1" lang="en-US" altLang="zh-CN" sz="2400" dirty="0" err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sb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24428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4213225" y="45910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213225" y="42402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小节安排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754313" y="3452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4213225" y="3862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 flipH="1">
            <a:off x="1357313" y="1754188"/>
            <a:ext cx="457200" cy="319405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数组、字符串和枚举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4557713" y="3722688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5.2.1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不可变字符串：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2755900" y="1357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3213100" y="120491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5.1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、数组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3211513" y="3300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5.2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、字符串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4557713" y="41005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5.2.2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可变字符串：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StringBuffer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4557713" y="44513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5.2.3 String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StringBuffer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异同</a:t>
            </a: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1814513" y="3313113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2728913" y="5294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3186113" y="51419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5.3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、字符串与其他数据类型的转换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728913" y="57515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3186113" y="55991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5.4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、枚举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4200525" y="3681413"/>
            <a:ext cx="42863" cy="119062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2679700" y="1027113"/>
            <a:ext cx="76200" cy="510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2245" name="AutoShape 21"/>
          <p:cNvSpPr>
            <a:spLocks noChangeArrowheads="1"/>
          </p:cNvSpPr>
          <p:nvPr/>
        </p:nvSpPr>
        <p:spPr bwMode="auto">
          <a:xfrm>
            <a:off x="7921625" y="5137150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4213225" y="24844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4213225" y="21336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4213225" y="17557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4557713" y="16160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5.1.1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4557713" y="19939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5.1.2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4557713" y="23447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5.1.3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数组注意事项</a:t>
            </a:r>
          </a:p>
        </p:txBody>
      </p:sp>
      <p:sp>
        <p:nvSpPr>
          <p:cNvPr id="52252" name="Rectangle 28"/>
          <p:cNvSpPr>
            <a:spLocks noChangeArrowheads="1"/>
          </p:cNvSpPr>
          <p:nvPr/>
        </p:nvSpPr>
        <p:spPr bwMode="auto">
          <a:xfrm>
            <a:off x="4213225" y="28400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4557713" y="27003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5.1.4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数组应用</a:t>
            </a:r>
          </a:p>
        </p:txBody>
      </p:sp>
      <p:sp>
        <p:nvSpPr>
          <p:cNvPr id="52254" name="Rectangle 30"/>
          <p:cNvSpPr>
            <a:spLocks noChangeArrowheads="1"/>
          </p:cNvSpPr>
          <p:nvPr/>
        </p:nvSpPr>
        <p:spPr bwMode="auto">
          <a:xfrm>
            <a:off x="4200525" y="157480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119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5.3.1</a:t>
            </a:r>
            <a:r>
              <a:rPr lang="zh-CN" altLang="en-US" dirty="0"/>
              <a:t>、将其他数据类型转换成字符串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85738" y="760413"/>
            <a:ext cx="65293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b="1">
                <a:solidFill>
                  <a:srgbClr val="000000"/>
                </a:solidFill>
                <a:ea typeface="黑体" pitchFamily="49" charset="-122"/>
              </a:rPr>
              <a:t>利用基本类型对应的对象类进行转换</a:t>
            </a:r>
          </a:p>
        </p:txBody>
      </p:sp>
      <p:graphicFrame>
        <p:nvGraphicFramePr>
          <p:cNvPr id="219317" name="Group 18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499216"/>
              </p:ext>
            </p:extLst>
          </p:nvPr>
        </p:nvGraphicFramePr>
        <p:xfrm>
          <a:off x="901700" y="1241425"/>
          <a:ext cx="7383463" cy="2194284"/>
        </p:xfrm>
        <a:graphic>
          <a:graphicData uri="http://schemas.openxmlformats.org/drawingml/2006/table">
            <a:tbl>
              <a:tblPr/>
              <a:tblGrid>
                <a:gridCol w="184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表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5-6 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基本数据类型对应的包装类</a:t>
                      </a:r>
                      <a:endParaRPr kumimoji="1" lang="zh-CN" altLang="en-US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基本类型</a:t>
                      </a:r>
                      <a:endParaRPr kumimoji="1" lang="zh-CN" alt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对应的包装类</a:t>
                      </a:r>
                      <a:endParaRPr kumimoji="1" lang="zh-CN" alt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基本类型</a:t>
                      </a:r>
                      <a:endParaRPr kumimoji="1" lang="zh-CN" alt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对应的包装类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endParaRPr kumimoji="1" lang="en-US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endParaRPr kumimoji="1" lang="en-US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Integer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byte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Byte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long</a:t>
                      </a:r>
                      <a:endParaRPr kumimoji="1" lang="en-US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Long</a:t>
                      </a:r>
                      <a:endParaRPr kumimoji="1" lang="en-US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Character</a:t>
                      </a:r>
                      <a:endParaRPr kumimoji="1" lang="en-US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endParaRPr kumimoji="1" lang="en-US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endParaRPr kumimoji="1" lang="en-US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short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Short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endParaRPr kumimoji="1" lang="en-US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endParaRPr kumimoji="1" lang="en-US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328" name="矩形 2"/>
          <p:cNvSpPr>
            <a:spLocks noChangeArrowheads="1"/>
          </p:cNvSpPr>
          <p:nvPr/>
        </p:nvSpPr>
        <p:spPr bwMode="auto">
          <a:xfrm>
            <a:off x="327025" y="3500438"/>
            <a:ext cx="8707438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toString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20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 b) 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//Boolean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类的静态方法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toString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byte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 b) 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//Byte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类的静态方法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toString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 c) 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//Character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类的静态方法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toString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short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 s) 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//Short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类的静态方法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toString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//Integer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类的静态方法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toString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long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//Long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类的静态方法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toString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float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 f) 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//Float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类的静态方法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toString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 d) 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//Double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类的静态方法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101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5.3.1</a:t>
            </a:r>
            <a:r>
              <a:rPr lang="zh-CN" altLang="en-US"/>
              <a:t>、将其他数据类型转换成字符串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28600" y="841375"/>
            <a:ext cx="6529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en-US" altLang="zh-CN" sz="2800">
                <a:solidFill>
                  <a:srgbClr val="000000"/>
                </a:solidFill>
                <a:ea typeface="黑体" pitchFamily="49" charset="-122"/>
              </a:rPr>
              <a:t>String</a:t>
            </a: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ea typeface="黑体" pitchFamily="49" charset="-122"/>
              </a:rPr>
              <a:t>StringBuffer</a:t>
            </a: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提供的方法</a:t>
            </a:r>
          </a:p>
        </p:txBody>
      </p:sp>
      <p:sp>
        <p:nvSpPr>
          <p:cNvPr id="53252" name="矩形 2"/>
          <p:cNvSpPr>
            <a:spLocks noChangeArrowheads="1"/>
          </p:cNvSpPr>
          <p:nvPr/>
        </p:nvSpPr>
        <p:spPr bwMode="auto">
          <a:xfrm>
            <a:off x="228600" y="1685925"/>
            <a:ext cx="8729663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Consolas" pitchFamily="49" charset="0"/>
              </a:rPr>
              <a:t>valueOf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9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 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Consolas" pitchFamily="49" charset="0"/>
              </a:rPr>
              <a:t>valueOf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 c)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Consolas" pitchFamily="49" charset="0"/>
              </a:rPr>
              <a:t>valueOf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[] c)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dirty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1900" dirty="0">
                <a:solidFill>
                  <a:srgbClr val="3F7F5F"/>
                </a:solidFill>
                <a:latin typeface="Consolas" pitchFamily="49" charset="0"/>
              </a:rPr>
              <a:t>将</a:t>
            </a:r>
            <a:r>
              <a:rPr kumimoji="1" lang="en-US" altLang="zh-CN" sz="1900" dirty="0">
                <a:solidFill>
                  <a:srgbClr val="3F7F5F"/>
                </a:solidFill>
                <a:latin typeface="Consolas" pitchFamily="49" charset="0"/>
              </a:rPr>
              <a:t>data</a:t>
            </a:r>
            <a:r>
              <a:rPr kumimoji="1" lang="zh-CN" altLang="en-US" sz="1900" dirty="0">
                <a:solidFill>
                  <a:srgbClr val="3F7F5F"/>
                </a:solidFill>
                <a:latin typeface="Consolas" pitchFamily="49" charset="0"/>
              </a:rPr>
              <a:t>从</a:t>
            </a:r>
            <a:r>
              <a:rPr kumimoji="1" lang="en-US" altLang="zh-CN" sz="1900" dirty="0">
                <a:solidFill>
                  <a:srgbClr val="3F7F5F"/>
                </a:solidFill>
                <a:latin typeface="Consolas" pitchFamily="49" charset="0"/>
              </a:rPr>
              <a:t>offset</a:t>
            </a:r>
            <a:r>
              <a:rPr kumimoji="1" lang="zh-CN" altLang="en-US" sz="1900" dirty="0">
                <a:solidFill>
                  <a:srgbClr val="3F7F5F"/>
                </a:solidFill>
                <a:latin typeface="Consolas" pitchFamily="49" charset="0"/>
              </a:rPr>
              <a:t>开始的</a:t>
            </a:r>
            <a:r>
              <a:rPr kumimoji="1" lang="en-US" altLang="zh-CN" sz="1900" dirty="0">
                <a:solidFill>
                  <a:srgbClr val="3F7F5F"/>
                </a:solidFill>
                <a:latin typeface="Consolas" pitchFamily="49" charset="0"/>
              </a:rPr>
              <a:t>count</a:t>
            </a:r>
            <a:r>
              <a:rPr kumimoji="1" lang="zh-CN" altLang="en-US" sz="1900" dirty="0">
                <a:solidFill>
                  <a:srgbClr val="3F7F5F"/>
                </a:solidFill>
                <a:latin typeface="Consolas" pitchFamily="49" charset="0"/>
              </a:rPr>
              <a:t>个字符转换成字符串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Consolas" pitchFamily="49" charset="0"/>
              </a:rPr>
              <a:t>valueOf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[] data, </a:t>
            </a: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 offset, </a:t>
            </a: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 count)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Consolas" pitchFamily="49" charset="0"/>
              </a:rPr>
              <a:t>valueOf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Consolas" pitchFamily="49" charset="0"/>
              </a:rPr>
              <a:t>valueOf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long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 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Consolas" pitchFamily="49" charset="0"/>
              </a:rPr>
              <a:t>valueOf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float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 f)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Consolas" pitchFamily="49" charset="0"/>
              </a:rPr>
              <a:t>valueOf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 d)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9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Consolas" pitchFamily="49" charset="0"/>
              </a:rPr>
              <a:t>valueOf</a:t>
            </a:r>
            <a:r>
              <a:rPr kumimoji="1" lang="en-US" altLang="zh-CN" sz="1900" b="1" dirty="0">
                <a:solidFill>
                  <a:srgbClr val="000000"/>
                </a:solidFill>
                <a:latin typeface="Consolas" pitchFamily="49" charset="0"/>
              </a:rPr>
              <a:t>(Object obj)</a:t>
            </a:r>
            <a:endParaRPr kumimoji="1" lang="zh-CN" alt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80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5.3.1</a:t>
            </a:r>
            <a:r>
              <a:rPr lang="zh-CN" altLang="en-US"/>
              <a:t>、将其他数据类型转换成字符串</a:t>
            </a:r>
          </a:p>
        </p:txBody>
      </p:sp>
      <p:sp>
        <p:nvSpPr>
          <p:cNvPr id="54275" name="矩形 1"/>
          <p:cNvSpPr>
            <a:spLocks noChangeArrowheads="1"/>
          </p:cNvSpPr>
          <p:nvPr/>
        </p:nvSpPr>
        <p:spPr bwMode="auto">
          <a:xfrm>
            <a:off x="304800" y="793750"/>
            <a:ext cx="871220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1700" dirty="0">
                <a:solidFill>
                  <a:srgbClr val="3F7F5F"/>
                </a:solidFill>
                <a:latin typeface="Consolas" pitchFamily="49" charset="0"/>
              </a:rPr>
              <a:t>程序</a:t>
            </a:r>
            <a:r>
              <a:rPr kumimoji="1" lang="en-US" altLang="zh-CN" sz="1700" dirty="0">
                <a:solidFill>
                  <a:srgbClr val="3F7F5F"/>
                </a:solidFill>
                <a:latin typeface="Consolas" pitchFamily="49" charset="0"/>
              </a:rPr>
              <a:t>5-7 Test2String.java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17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700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kumimoji="1" lang="en-US" altLang="zh-CN" sz="1700" b="1" dirty="0">
                <a:solidFill>
                  <a:srgbClr val="000000"/>
                </a:solidFill>
                <a:latin typeface="Consolas" pitchFamily="49" charset="0"/>
              </a:rPr>
              <a:t> Test2String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17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7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kumimoji="1" lang="en-US" altLang="zh-CN" sz="17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7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kumimoji="1" lang="en-US" altLang="zh-CN" sz="1700" b="1" dirty="0">
                <a:solidFill>
                  <a:srgbClr val="000000"/>
                </a:solidFill>
                <a:latin typeface="Consolas" pitchFamily="49" charset="0"/>
              </a:rPr>
              <a:t> main(String[] </a:t>
            </a:r>
            <a:r>
              <a:rPr kumimoji="1" lang="en-US" altLang="zh-CN" sz="1700" b="1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kumimoji="1" lang="en-US" altLang="zh-CN" sz="1700" b="1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kumimoji="1" lang="en-US" altLang="zh-CN" sz="1700" b="1" dirty="0">
                <a:solidFill>
                  <a:srgbClr val="000000"/>
                </a:solidFill>
                <a:latin typeface="Consolas" pitchFamily="49" charset="0"/>
              </a:rPr>
              <a:t> b = </a:t>
            </a:r>
            <a:r>
              <a:rPr kumimoji="1" lang="en-US" altLang="zh-CN" sz="1700" b="1" dirty="0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kumimoji="1" lang="en-US" altLang="zh-CN" sz="17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b="1" dirty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kumimoji="1" lang="en-US" altLang="zh-CN" sz="1700" b="1" dirty="0">
                <a:solidFill>
                  <a:srgbClr val="000000"/>
                </a:solidFill>
                <a:latin typeface="Consolas" pitchFamily="49" charset="0"/>
              </a:rPr>
              <a:t> c = </a:t>
            </a:r>
            <a:r>
              <a:rPr kumimoji="1" lang="en-US" altLang="zh-CN" sz="1700" b="1" dirty="0">
                <a:solidFill>
                  <a:srgbClr val="2A00FF"/>
                </a:solidFill>
                <a:latin typeface="Consolas" pitchFamily="49" charset="0"/>
              </a:rPr>
              <a:t>'A'</a:t>
            </a:r>
            <a:r>
              <a:rPr kumimoji="1" lang="en-US" altLang="zh-CN" sz="17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17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700" b="1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kumimoji="1" lang="en-US" altLang="zh-CN" sz="1700" b="1" dirty="0">
                <a:solidFill>
                  <a:srgbClr val="000000"/>
                </a:solidFill>
                <a:latin typeface="Consolas" pitchFamily="49" charset="0"/>
              </a:rPr>
              <a:t> = 10;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b="1" dirty="0">
                <a:solidFill>
                  <a:srgbClr val="7F0055"/>
                </a:solidFill>
                <a:latin typeface="Consolas" pitchFamily="49" charset="0"/>
              </a:rPr>
              <a:t>long</a:t>
            </a:r>
            <a:r>
              <a:rPr kumimoji="1" lang="en-US" altLang="zh-CN" sz="1700" b="1" dirty="0">
                <a:solidFill>
                  <a:srgbClr val="000000"/>
                </a:solidFill>
                <a:latin typeface="Consolas" pitchFamily="49" charset="0"/>
              </a:rPr>
              <a:t> L = 123456789;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1700" dirty="0">
                <a:solidFill>
                  <a:srgbClr val="3F7F5F"/>
                </a:solidFill>
                <a:latin typeface="Consolas" pitchFamily="49" charset="0"/>
              </a:rPr>
              <a:t>由于默认带小数点的数据是</a:t>
            </a:r>
            <a:r>
              <a:rPr kumimoji="1" lang="en-US" altLang="zh-CN" sz="1700" dirty="0">
                <a:solidFill>
                  <a:srgbClr val="3F7F5F"/>
                </a:solidFill>
                <a:latin typeface="Consolas" pitchFamily="49" charset="0"/>
              </a:rPr>
              <a:t>double</a:t>
            </a:r>
            <a:r>
              <a:rPr kumimoji="1" lang="zh-CN" altLang="en-US" sz="1700" dirty="0">
                <a:solidFill>
                  <a:srgbClr val="3F7F5F"/>
                </a:solidFill>
                <a:latin typeface="Consolas" pitchFamily="49" charset="0"/>
              </a:rPr>
              <a:t>类型，因此如果要定义为</a:t>
            </a:r>
            <a:r>
              <a:rPr kumimoji="1" lang="en-US" altLang="zh-CN" sz="1700" dirty="0">
                <a:solidFill>
                  <a:srgbClr val="3F7F5F"/>
                </a:solidFill>
                <a:latin typeface="Consolas" pitchFamily="49" charset="0"/>
              </a:rPr>
              <a:t>float</a:t>
            </a:r>
            <a:r>
              <a:rPr kumimoji="1" lang="zh-CN" altLang="en-US" sz="1700" dirty="0">
                <a:solidFill>
                  <a:srgbClr val="3F7F5F"/>
                </a:solidFill>
                <a:latin typeface="Consolas" pitchFamily="49" charset="0"/>
              </a:rPr>
              <a:t>，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zh-CN" altLang="en-US" sz="1700" dirty="0">
                <a:solidFill>
                  <a:srgbClr val="3F7F5F"/>
                </a:solidFill>
                <a:latin typeface="Consolas" pitchFamily="49" charset="0"/>
              </a:rPr>
              <a:t>在数据后面加上</a:t>
            </a:r>
            <a:r>
              <a:rPr kumimoji="1" lang="en-US" altLang="zh-CN" sz="1700" dirty="0">
                <a:solidFill>
                  <a:srgbClr val="3F7F5F"/>
                </a:solidFill>
                <a:latin typeface="Consolas" pitchFamily="49" charset="0"/>
              </a:rPr>
              <a:t>f</a:t>
            </a:r>
            <a:r>
              <a:rPr kumimoji="1" lang="zh-CN" altLang="en-US" sz="1700" dirty="0">
                <a:solidFill>
                  <a:srgbClr val="3F7F5F"/>
                </a:solidFill>
                <a:latin typeface="Consolas" pitchFamily="49" charset="0"/>
              </a:rPr>
              <a:t>，否则会提示</a:t>
            </a:r>
            <a:r>
              <a:rPr kumimoji="1" lang="en-US" altLang="zh-CN" sz="1700" dirty="0">
                <a:solidFill>
                  <a:srgbClr val="3F7F5F"/>
                </a:solidFill>
                <a:latin typeface="Consolas" pitchFamily="49" charset="0"/>
              </a:rPr>
              <a:t>"</a:t>
            </a:r>
            <a:r>
              <a:rPr kumimoji="1" lang="zh-CN" altLang="en-US" sz="1700" dirty="0">
                <a:solidFill>
                  <a:srgbClr val="3F7F5F"/>
                </a:solidFill>
                <a:latin typeface="Consolas" pitchFamily="49" charset="0"/>
              </a:rPr>
              <a:t>可能会损失精度</a:t>
            </a:r>
            <a:r>
              <a:rPr kumimoji="1" lang="en-US" altLang="zh-CN" sz="1700" dirty="0">
                <a:solidFill>
                  <a:srgbClr val="3F7F5F"/>
                </a:solidFill>
                <a:latin typeface="Consolas" pitchFamily="49" charset="0"/>
              </a:rPr>
              <a:t>"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b="1" dirty="0">
                <a:solidFill>
                  <a:srgbClr val="7F0055"/>
                </a:solidFill>
                <a:latin typeface="Consolas" pitchFamily="49" charset="0"/>
              </a:rPr>
              <a:t>float</a:t>
            </a:r>
            <a:r>
              <a:rPr kumimoji="1" lang="en-US" altLang="zh-CN" sz="1700" b="1" dirty="0">
                <a:solidFill>
                  <a:srgbClr val="000000"/>
                </a:solidFill>
                <a:latin typeface="Consolas" pitchFamily="49" charset="0"/>
              </a:rPr>
              <a:t> f = 1.168f;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kumimoji="1" lang="en-US" altLang="zh-CN" sz="1700" b="1" dirty="0">
                <a:solidFill>
                  <a:srgbClr val="000000"/>
                </a:solidFill>
                <a:latin typeface="Consolas" pitchFamily="49" charset="0"/>
              </a:rPr>
              <a:t> d = </a:t>
            </a:r>
            <a:r>
              <a:rPr kumimoji="1" lang="en-US" altLang="zh-CN" sz="1700" b="1" dirty="0" err="1">
                <a:solidFill>
                  <a:srgbClr val="000000"/>
                </a:solidFill>
                <a:latin typeface="Consolas" pitchFamily="49" charset="0"/>
              </a:rPr>
              <a:t>Math.</a:t>
            </a:r>
            <a:r>
              <a:rPr kumimoji="1" lang="en-US" altLang="zh-CN" sz="1700" b="1" i="1" dirty="0" err="1">
                <a:solidFill>
                  <a:srgbClr val="0000C0"/>
                </a:solidFill>
                <a:latin typeface="Consolas" pitchFamily="49" charset="0"/>
              </a:rPr>
              <a:t>PI</a:t>
            </a:r>
            <a:r>
              <a:rPr kumimoji="1" lang="en-US" altLang="zh-CN" sz="1700" b="1" i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dirty="0">
                <a:solidFill>
                  <a:srgbClr val="000000"/>
                </a:solidFill>
                <a:latin typeface="Consolas" pitchFamily="49" charset="0"/>
              </a:rPr>
              <a:t>Test2String </a:t>
            </a: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obj</a:t>
            </a:r>
            <a:r>
              <a:rPr kumimoji="1" lang="en-US" altLang="zh-CN" sz="17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kumimoji="1" lang="en-US" altLang="zh-CN" sz="17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1700" b="1" dirty="0">
                <a:solidFill>
                  <a:srgbClr val="000000"/>
                </a:solidFill>
                <a:latin typeface="Consolas" pitchFamily="49" charset="0"/>
              </a:rPr>
              <a:t> Test2String();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17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17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kumimoji="1" lang="en-US" altLang="zh-CN" sz="17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String.valueOf</a:t>
            </a:r>
            <a:r>
              <a:rPr kumimoji="1" lang="en-US" altLang="zh-CN" sz="1700" dirty="0">
                <a:solidFill>
                  <a:srgbClr val="000000"/>
                </a:solidFill>
                <a:latin typeface="Consolas" pitchFamily="49" charset="0"/>
              </a:rPr>
              <a:t>(b));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kumimoji="1" lang="en-US" altLang="zh-CN" sz="1700" dirty="0" err="1">
                <a:solidFill>
                  <a:srgbClr val="3F7F5F"/>
                </a:solidFill>
                <a:latin typeface="Consolas" pitchFamily="49" charset="0"/>
              </a:rPr>
              <a:t>System.out.println</a:t>
            </a:r>
            <a:r>
              <a:rPr kumimoji="1" lang="en-US" altLang="zh-CN" sz="1700" dirty="0">
                <a:solidFill>
                  <a:srgbClr val="3F7F5F"/>
                </a:solidFill>
                <a:latin typeface="Consolas" pitchFamily="49" charset="0"/>
              </a:rPr>
              <a:t>(b);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17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17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kumimoji="1" lang="en-US" altLang="zh-CN" sz="17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String.valueOf</a:t>
            </a:r>
            <a:r>
              <a:rPr kumimoji="1" lang="en-US" altLang="zh-CN" sz="1700" dirty="0">
                <a:solidFill>
                  <a:srgbClr val="000000"/>
                </a:solidFill>
                <a:latin typeface="Consolas" pitchFamily="49" charset="0"/>
              </a:rPr>
              <a:t>(c));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17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17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kumimoji="1" lang="en-US" altLang="zh-CN" sz="17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String.valueOf</a:t>
            </a:r>
            <a:r>
              <a:rPr kumimoji="1" lang="en-US" altLang="zh-CN" sz="17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kumimoji="1" lang="en-US" altLang="zh-CN" sz="17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17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17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kumimoji="1" lang="en-US" altLang="zh-CN" sz="17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String.valueOf</a:t>
            </a:r>
            <a:r>
              <a:rPr kumimoji="1" lang="en-US" altLang="zh-CN" sz="1700" dirty="0">
                <a:solidFill>
                  <a:srgbClr val="000000"/>
                </a:solidFill>
                <a:latin typeface="Consolas" pitchFamily="49" charset="0"/>
              </a:rPr>
              <a:t>(L));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17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17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kumimoji="1" lang="en-US" altLang="zh-CN" sz="17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String.valueOf</a:t>
            </a:r>
            <a:r>
              <a:rPr kumimoji="1" lang="en-US" altLang="zh-CN" sz="1700" dirty="0">
                <a:solidFill>
                  <a:srgbClr val="000000"/>
                </a:solidFill>
                <a:latin typeface="Consolas" pitchFamily="49" charset="0"/>
              </a:rPr>
              <a:t>(f));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17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17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kumimoji="1" lang="en-US" altLang="zh-CN" sz="17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String.valueOf</a:t>
            </a:r>
            <a:r>
              <a:rPr kumimoji="1" lang="en-US" altLang="zh-CN" sz="1700" dirty="0">
                <a:solidFill>
                  <a:srgbClr val="000000"/>
                </a:solidFill>
                <a:latin typeface="Consolas" pitchFamily="49" charset="0"/>
              </a:rPr>
              <a:t>(d));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kumimoji="1" lang="en-US" altLang="zh-CN" sz="17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kumimoji="1" lang="en-US" altLang="zh-CN" sz="17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kumimoji="1" lang="en-US" altLang="zh-CN" sz="17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String.valueOf</a:t>
            </a:r>
            <a:r>
              <a:rPr kumimoji="1" lang="en-US" altLang="zh-CN" sz="17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1700" dirty="0" err="1">
                <a:solidFill>
                  <a:srgbClr val="000000"/>
                </a:solidFill>
                <a:latin typeface="Consolas" pitchFamily="49" charset="0"/>
              </a:rPr>
              <a:t>obj</a:t>
            </a:r>
            <a:r>
              <a:rPr kumimoji="1" lang="en-US" altLang="zh-CN" sz="17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7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05946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5.3.2</a:t>
            </a:r>
            <a:r>
              <a:rPr lang="zh-CN" altLang="en-US"/>
              <a:t>、将字符串转换成其他数据类型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98488" y="841375"/>
            <a:ext cx="6529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转成</a:t>
            </a:r>
            <a:r>
              <a:rPr lang="en-US" altLang="zh-CN" sz="2800">
                <a:solidFill>
                  <a:srgbClr val="000000"/>
                </a:solidFill>
                <a:ea typeface="黑体" pitchFamily="49" charset="-122"/>
              </a:rPr>
              <a:t>byte</a:t>
            </a: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值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108075" y="1336675"/>
            <a:ext cx="79438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</a:rPr>
              <a:t>//</a:t>
            </a:r>
            <a:r>
              <a:rPr kumimoji="1" lang="zh-CN" altLang="en-US" sz="2400">
                <a:solidFill>
                  <a:srgbClr val="000000"/>
                </a:solidFill>
              </a:rPr>
              <a:t>利用</a:t>
            </a:r>
            <a:r>
              <a:rPr kumimoji="1" lang="en-US" altLang="zh-CN" sz="2400">
                <a:solidFill>
                  <a:srgbClr val="000000"/>
                </a:solidFill>
              </a:rPr>
              <a:t>Byte</a:t>
            </a:r>
            <a:r>
              <a:rPr kumimoji="1" lang="zh-CN" altLang="en-US" sz="2400">
                <a:solidFill>
                  <a:srgbClr val="000000"/>
                </a:solidFill>
              </a:rPr>
              <a:t>类的静态方法实现：</a:t>
            </a:r>
            <a:r>
              <a:rPr kumimoji="1" lang="en-US" altLang="en-US" sz="2400">
                <a:solidFill>
                  <a:srgbClr val="000000"/>
                </a:solidFill>
              </a:rPr>
              <a:t>字符串s中除了第一个字</a:t>
            </a:r>
            <a:endParaRPr kumimoji="1" lang="zh-CN" altLang="en-US" sz="2400">
              <a:solidFill>
                <a:srgbClr val="000000"/>
              </a:solidFill>
            </a:endParaRP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</a:rPr>
              <a:t>//</a:t>
            </a:r>
            <a:r>
              <a:rPr kumimoji="1" lang="en-US" altLang="en-US" sz="2400">
                <a:solidFill>
                  <a:srgbClr val="000000"/>
                </a:solidFill>
              </a:rPr>
              <a:t>母可以是'-'外，其他字符必须是十进制数字（即0-9）。</a:t>
            </a:r>
            <a:endParaRPr kumimoji="1" lang="zh-CN" altLang="en-US" sz="2400">
              <a:solidFill>
                <a:srgbClr val="000000"/>
              </a:solidFill>
            </a:endParaRP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</a:rPr>
              <a:t>//</a:t>
            </a:r>
            <a:r>
              <a:rPr kumimoji="1" lang="en-US" altLang="en-US" sz="2400">
                <a:solidFill>
                  <a:srgbClr val="000000"/>
                </a:solidFill>
              </a:rPr>
              <a:t>若s无法转换成一个十进制数，则抛出</a:t>
            </a:r>
            <a:endParaRPr kumimoji="1" lang="zh-CN" altLang="en-US" sz="2400">
              <a:solidFill>
                <a:srgbClr val="000000"/>
              </a:solidFill>
            </a:endParaRP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</a:rPr>
              <a:t>//</a:t>
            </a:r>
            <a:r>
              <a:rPr kumimoji="1" lang="en-US" altLang="en-US" sz="2400">
                <a:solidFill>
                  <a:srgbClr val="000000"/>
                </a:solidFill>
              </a:rPr>
              <a:t>异常NumberFormatException</a:t>
            </a:r>
            <a:r>
              <a:rPr kumimoji="1" lang="en-US" altLang="zh-CN" sz="2400">
                <a:solidFill>
                  <a:srgbClr val="000000"/>
                </a:solidFill>
              </a:rPr>
              <a:t>  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</a:rPr>
              <a:t>public static byte parseByte(String s) </a:t>
            </a: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251520" y="3382397"/>
            <a:ext cx="859561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</a:rPr>
              <a:t>例如：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</a:rPr>
              <a:t>	</a:t>
            </a:r>
            <a:r>
              <a:rPr kumimoji="1" lang="en-US" altLang="zh-CN" sz="2400" dirty="0">
                <a:solidFill>
                  <a:srgbClr val="000000"/>
                </a:solidFill>
              </a:rPr>
              <a:t>byte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</a:rPr>
              <a:t>	b=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Byte.parseByte</a:t>
            </a:r>
            <a:r>
              <a:rPr kumimoji="1" lang="en-US" altLang="zh-CN" sz="2400" dirty="0">
                <a:solidFill>
                  <a:srgbClr val="000000"/>
                </a:solidFill>
              </a:rPr>
              <a:t>("-100"); //b</a:t>
            </a:r>
            <a:r>
              <a:rPr kumimoji="1" lang="zh-CN" altLang="sv-SE" sz="2400" dirty="0">
                <a:solidFill>
                  <a:srgbClr val="000000"/>
                </a:solidFill>
              </a:rPr>
              <a:t>为</a:t>
            </a:r>
            <a:r>
              <a:rPr kumimoji="1" lang="en-US" altLang="zh-CN" sz="2400" dirty="0">
                <a:solidFill>
                  <a:srgbClr val="000000"/>
                </a:solidFill>
              </a:rPr>
              <a:t>-100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</a:rPr>
              <a:t>	//</a:t>
            </a:r>
            <a:r>
              <a:rPr kumimoji="1" lang="zh-CN" altLang="sv-SE" sz="2400" dirty="0">
                <a:solidFill>
                  <a:srgbClr val="000000"/>
                </a:solidFill>
              </a:rPr>
              <a:t>运行时显示</a:t>
            </a:r>
            <a:r>
              <a:rPr kumimoji="1" lang="zh-CN" altLang="en-US" sz="2400" dirty="0">
                <a:solidFill>
                  <a:srgbClr val="000000"/>
                </a:solidFill>
              </a:rPr>
              <a:t>”</a:t>
            </a:r>
            <a:r>
              <a:rPr kumimoji="1" lang="en-US" altLang="zh-CN" sz="2400" dirty="0">
                <a:solidFill>
                  <a:srgbClr val="000000"/>
                </a:solidFill>
              </a:rPr>
              <a:t>Value out of range”</a:t>
            </a:r>
            <a:r>
              <a:rPr kumimoji="1" lang="zh-CN" altLang="en-US" sz="2400" dirty="0">
                <a:solidFill>
                  <a:srgbClr val="000000"/>
                </a:solidFill>
              </a:rPr>
              <a:t>，因</a:t>
            </a:r>
            <a:r>
              <a:rPr kumimoji="1" lang="en-US" altLang="zh-CN" sz="2400" dirty="0">
                <a:solidFill>
                  <a:srgbClr val="000000"/>
                </a:solidFill>
              </a:rPr>
              <a:t>1000</a:t>
            </a:r>
            <a:r>
              <a:rPr kumimoji="1" lang="zh-CN" altLang="en-US" sz="2400" dirty="0">
                <a:solidFill>
                  <a:srgbClr val="000000"/>
                </a:solidFill>
              </a:rPr>
              <a:t>超出</a:t>
            </a:r>
            <a:r>
              <a:rPr kumimoji="1" lang="en-US" altLang="zh-CN" sz="2400" dirty="0">
                <a:solidFill>
                  <a:srgbClr val="000000"/>
                </a:solidFill>
              </a:rPr>
              <a:t>byte</a:t>
            </a:r>
            <a:r>
              <a:rPr kumimoji="1" lang="zh-CN" altLang="en-US" sz="2400" dirty="0">
                <a:solidFill>
                  <a:srgbClr val="000000"/>
                </a:solidFill>
              </a:rPr>
              <a:t>大小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</a:rPr>
              <a:t>	</a:t>
            </a:r>
            <a:r>
              <a:rPr kumimoji="1" lang="sv-SE" altLang="zh-CN" sz="2400" dirty="0">
                <a:solidFill>
                  <a:srgbClr val="000000"/>
                </a:solidFill>
              </a:rPr>
              <a:t>b=Byte.parseByte(</a:t>
            </a:r>
            <a:r>
              <a:rPr kumimoji="1" lang="en-US" altLang="zh-CN" sz="2400" dirty="0">
                <a:solidFill>
                  <a:srgbClr val="000000"/>
                </a:solidFill>
              </a:rPr>
              <a:t>"</a:t>
            </a:r>
            <a:r>
              <a:rPr kumimoji="1" lang="sv-SE" altLang="zh-CN" sz="2400" dirty="0">
                <a:solidFill>
                  <a:srgbClr val="000000"/>
                </a:solidFill>
              </a:rPr>
              <a:t>1000</a:t>
            </a:r>
            <a:r>
              <a:rPr kumimoji="1" lang="en-US" altLang="zh-CN" sz="2400" dirty="0">
                <a:solidFill>
                  <a:srgbClr val="000000"/>
                </a:solidFill>
              </a:rPr>
              <a:t>"</a:t>
            </a:r>
            <a:r>
              <a:rPr kumimoji="1" lang="sv-SE" altLang="zh-CN" sz="2400" dirty="0">
                <a:solidFill>
                  <a:srgbClr val="000000"/>
                </a:solidFill>
              </a:rPr>
              <a:t>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sv-SE" altLang="zh-CN" sz="2400" dirty="0">
                <a:solidFill>
                  <a:srgbClr val="000000"/>
                </a:solidFill>
              </a:rPr>
              <a:t>	//</a:t>
            </a:r>
            <a:r>
              <a:rPr kumimoji="1" lang="zh-CN" altLang="sv-SE" sz="2400" dirty="0">
                <a:solidFill>
                  <a:srgbClr val="000000"/>
                </a:solidFill>
              </a:rPr>
              <a:t>因为</a:t>
            </a:r>
            <a:r>
              <a:rPr kumimoji="1" lang="sv-SE" altLang="zh-CN" sz="2400" dirty="0">
                <a:solidFill>
                  <a:srgbClr val="000000"/>
                </a:solidFill>
              </a:rPr>
              <a:t>10A</a:t>
            </a:r>
            <a:r>
              <a:rPr kumimoji="1" lang="zh-CN" altLang="sv-SE" sz="2400" dirty="0">
                <a:solidFill>
                  <a:srgbClr val="000000"/>
                </a:solidFill>
              </a:rPr>
              <a:t>不合法，抛出</a:t>
            </a:r>
            <a:r>
              <a:rPr kumimoji="1" lang="sv-SE" altLang="zh-CN" sz="2400" dirty="0">
                <a:solidFill>
                  <a:srgbClr val="000000"/>
                </a:solidFill>
              </a:rPr>
              <a:t>NumberFormatException</a:t>
            </a:r>
            <a:endParaRPr kumimoji="1" lang="zh-CN" altLang="sv-SE" sz="24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sv-SE" sz="2400" dirty="0">
                <a:solidFill>
                  <a:srgbClr val="000000"/>
                </a:solidFill>
              </a:rPr>
              <a:t>	</a:t>
            </a:r>
            <a:r>
              <a:rPr kumimoji="1" lang="en-US" altLang="zh-CN" sz="2400" dirty="0">
                <a:solidFill>
                  <a:srgbClr val="000000"/>
                </a:solidFill>
              </a:rPr>
              <a:t>b=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Byte.parseByte</a:t>
            </a:r>
            <a:r>
              <a:rPr kumimoji="1" lang="en-US" altLang="zh-CN" sz="2400" dirty="0">
                <a:solidFill>
                  <a:srgbClr val="000000"/>
                </a:solidFill>
              </a:rPr>
              <a:t>("10A"); </a:t>
            </a:r>
          </a:p>
        </p:txBody>
      </p:sp>
    </p:spTree>
    <p:extLst>
      <p:ext uri="{BB962C8B-B14F-4D97-AF65-F5344CB8AC3E}">
        <p14:creationId xmlns:p14="http://schemas.microsoft.com/office/powerpoint/2010/main" val="297931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5.3.2</a:t>
            </a:r>
            <a:r>
              <a:rPr lang="zh-CN" altLang="en-US" dirty="0"/>
              <a:t>、将字符串转换成其他数据类型</a:t>
            </a:r>
          </a:p>
        </p:txBody>
      </p:sp>
      <p:sp>
        <p:nvSpPr>
          <p:cNvPr id="56323" name="Text Box 49"/>
          <p:cNvSpPr txBox="1">
            <a:spLocks noChangeArrowheads="1"/>
          </p:cNvSpPr>
          <p:nvPr/>
        </p:nvSpPr>
        <p:spPr bwMode="auto">
          <a:xfrm>
            <a:off x="381000" y="942975"/>
            <a:ext cx="6529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转成</a:t>
            </a:r>
            <a:r>
              <a:rPr lang="en-US" altLang="zh-CN" sz="2800">
                <a:solidFill>
                  <a:srgbClr val="000000"/>
                </a:solidFill>
                <a:ea typeface="黑体" pitchFamily="49" charset="-122"/>
              </a:rPr>
              <a:t>boolean</a:t>
            </a: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值</a:t>
            </a:r>
          </a:p>
        </p:txBody>
      </p:sp>
      <p:sp>
        <p:nvSpPr>
          <p:cNvPr id="220211" name="Rectangle 51"/>
          <p:cNvSpPr>
            <a:spLocks noChangeArrowheads="1"/>
          </p:cNvSpPr>
          <p:nvPr/>
        </p:nvSpPr>
        <p:spPr bwMode="auto">
          <a:xfrm>
            <a:off x="381000" y="2620120"/>
            <a:ext cx="77073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例如：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kumimoji="1" lang="en-US" altLang="zh-CN" sz="2400" b="1" dirty="0">
                <a:solidFill>
                  <a:srgbClr val="000000"/>
                </a:solidFill>
                <a:latin typeface="Consolas" pitchFamily="49" charset="0"/>
              </a:rPr>
              <a:t>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Consolas" pitchFamily="49" charset="0"/>
              </a:rPr>
              <a:t>b = </a:t>
            </a:r>
            <a:r>
              <a:rPr kumimoji="1" lang="en-US" altLang="zh-CN" sz="2400" dirty="0" err="1">
                <a:solidFill>
                  <a:srgbClr val="000000"/>
                </a:solidFill>
                <a:latin typeface="Consolas" pitchFamily="49" charset="0"/>
              </a:rPr>
              <a:t>Boolean.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Consolas" pitchFamily="49" charset="0"/>
              </a:rPr>
              <a:t>parseBoolean</a:t>
            </a:r>
            <a:r>
              <a:rPr kumimoji="1" lang="en-US" altLang="zh-CN" sz="2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2400" dirty="0">
                <a:solidFill>
                  <a:srgbClr val="2A00FF"/>
                </a:solidFill>
                <a:latin typeface="Consolas" pitchFamily="49" charset="0"/>
              </a:rPr>
              <a:t>"True"</a:t>
            </a:r>
            <a:r>
              <a:rPr kumimoji="1" lang="en-US" altLang="zh-CN" sz="2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kumimoji="1" lang="en-US" altLang="zh-CN" sz="2400" dirty="0">
                <a:solidFill>
                  <a:srgbClr val="3F7F5F"/>
                </a:solidFill>
                <a:latin typeface="Consolas" pitchFamily="49" charset="0"/>
              </a:rPr>
              <a:t>// b</a:t>
            </a:r>
            <a:r>
              <a:rPr kumimoji="1" lang="zh-CN" altLang="en-US" sz="2400" dirty="0">
                <a:solidFill>
                  <a:srgbClr val="3F7F5F"/>
                </a:solidFill>
                <a:latin typeface="Consolas" pitchFamily="49" charset="0"/>
              </a:rPr>
              <a:t>为</a:t>
            </a:r>
            <a:r>
              <a:rPr kumimoji="1" lang="en-US" altLang="zh-CN" sz="2400" dirty="0">
                <a:solidFill>
                  <a:srgbClr val="3F7F5F"/>
                </a:solidFill>
                <a:latin typeface="Consolas" pitchFamily="49" charset="0"/>
              </a:rPr>
              <a:t>true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Consolas" pitchFamily="49" charset="0"/>
              </a:rPr>
              <a:t>b = </a:t>
            </a:r>
            <a:r>
              <a:rPr kumimoji="1" lang="en-US" altLang="zh-CN" sz="2400" dirty="0" err="1">
                <a:solidFill>
                  <a:srgbClr val="000000"/>
                </a:solidFill>
                <a:latin typeface="Consolas" pitchFamily="49" charset="0"/>
              </a:rPr>
              <a:t>Boolean.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Consolas" pitchFamily="49" charset="0"/>
              </a:rPr>
              <a:t>parseBoolean</a:t>
            </a:r>
            <a:r>
              <a:rPr kumimoji="1" lang="en-US" altLang="zh-CN" sz="2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2400" dirty="0">
                <a:solidFill>
                  <a:srgbClr val="2A00FF"/>
                </a:solidFill>
                <a:latin typeface="Consolas" pitchFamily="49" charset="0"/>
              </a:rPr>
              <a:t>"Yes"</a:t>
            </a:r>
            <a:r>
              <a:rPr kumimoji="1" lang="en-US" altLang="zh-CN" sz="2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kumimoji="1" lang="en-US" altLang="zh-CN" sz="2400" dirty="0">
                <a:solidFill>
                  <a:srgbClr val="3F7F5F"/>
                </a:solidFill>
                <a:latin typeface="Consolas" pitchFamily="49" charset="0"/>
              </a:rPr>
              <a:t>// b</a:t>
            </a:r>
            <a:r>
              <a:rPr kumimoji="1" lang="zh-CN" altLang="en-US" sz="2400" dirty="0">
                <a:solidFill>
                  <a:srgbClr val="3F7F5F"/>
                </a:solidFill>
                <a:latin typeface="Consolas" pitchFamily="49" charset="0"/>
              </a:rPr>
              <a:t>为</a:t>
            </a:r>
            <a:r>
              <a:rPr kumimoji="1" lang="en-US" altLang="zh-CN" sz="2400" dirty="0">
                <a:solidFill>
                  <a:srgbClr val="3F7F5F"/>
                </a:solidFill>
                <a:latin typeface="Consolas" pitchFamily="49" charset="0"/>
              </a:rPr>
              <a:t>false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dirty="0">
              <a:solidFill>
                <a:srgbClr val="000000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 err="1">
                <a:solidFill>
                  <a:srgbClr val="000000"/>
                </a:solidFill>
                <a:latin typeface="Consolas" pitchFamily="49" charset="0"/>
              </a:rPr>
              <a:t>int</a:t>
            </a:r>
            <a:r>
              <a:rPr kumimoji="1" lang="en-US" altLang="zh-CN" sz="2400" i="1" dirty="0">
                <a:solidFill>
                  <a:srgbClr val="000000"/>
                </a:solidFill>
                <a:latin typeface="Consolas" pitchFamily="49" charset="0"/>
              </a:rPr>
              <a:t> a = 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Consolas" pitchFamily="49" charset="0"/>
              </a:rPr>
              <a:t>Integer.parseInt</a:t>
            </a:r>
            <a:r>
              <a:rPr kumimoji="1" lang="en-US" altLang="zh-CN" sz="2400" i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kumimoji="1" lang="en-US" altLang="zh-CN" sz="2400" dirty="0">
                <a:solidFill>
                  <a:srgbClr val="2A00FF"/>
                </a:solidFill>
                <a:latin typeface="Consolas" pitchFamily="49" charset="0"/>
              </a:rPr>
              <a:t>"10"</a:t>
            </a:r>
            <a:r>
              <a:rPr kumimoji="1" lang="en-US" altLang="zh-CN" sz="240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kumimoji="1" lang="en-US" altLang="zh-CN" sz="2400" dirty="0">
                <a:solidFill>
                  <a:srgbClr val="3F7F5F"/>
                </a:solidFill>
                <a:latin typeface="Consolas" pitchFamily="49" charset="0"/>
              </a:rPr>
              <a:t>// 10</a:t>
            </a:r>
          </a:p>
        </p:txBody>
      </p:sp>
      <p:sp>
        <p:nvSpPr>
          <p:cNvPr id="56325" name="矩形 1"/>
          <p:cNvSpPr>
            <a:spLocks noChangeArrowheads="1"/>
          </p:cNvSpPr>
          <p:nvPr/>
        </p:nvSpPr>
        <p:spPr bwMode="auto">
          <a:xfrm>
            <a:off x="739775" y="1465263"/>
            <a:ext cx="7718425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10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2100">
                <a:solidFill>
                  <a:srgbClr val="3F7F5F"/>
                </a:solidFill>
                <a:latin typeface="Consolas" pitchFamily="49" charset="0"/>
              </a:rPr>
              <a:t>利用</a:t>
            </a:r>
            <a:r>
              <a:rPr kumimoji="1" lang="en-US" altLang="zh-CN" sz="2100">
                <a:solidFill>
                  <a:srgbClr val="3F7F5F"/>
                </a:solidFill>
                <a:latin typeface="Consolas" pitchFamily="49" charset="0"/>
              </a:rPr>
              <a:t>Boolean</a:t>
            </a:r>
            <a:r>
              <a:rPr kumimoji="1" lang="zh-CN" altLang="en-US" sz="2100">
                <a:solidFill>
                  <a:srgbClr val="3F7F5F"/>
                </a:solidFill>
                <a:latin typeface="Consolas" pitchFamily="49" charset="0"/>
              </a:rPr>
              <a:t>类的静态方法实现：如果</a:t>
            </a:r>
            <a:r>
              <a:rPr kumimoji="1" lang="en-US" altLang="zh-CN" sz="2100">
                <a:solidFill>
                  <a:srgbClr val="3F7F5F"/>
                </a:solidFill>
                <a:latin typeface="Consolas" pitchFamily="49" charset="0"/>
              </a:rPr>
              <a:t>s</a:t>
            </a:r>
            <a:r>
              <a:rPr kumimoji="1" lang="zh-CN" altLang="en-US" sz="2100">
                <a:solidFill>
                  <a:srgbClr val="3F7F5F"/>
                </a:solidFill>
                <a:latin typeface="Consolas" pitchFamily="49" charset="0"/>
              </a:rPr>
              <a:t>不是</a:t>
            </a:r>
            <a:r>
              <a:rPr kumimoji="1" lang="en-US" altLang="zh-CN" sz="2100">
                <a:solidFill>
                  <a:srgbClr val="3F7F5F"/>
                </a:solidFill>
                <a:latin typeface="Consolas" pitchFamily="49" charset="0"/>
              </a:rPr>
              <a:t>null</a:t>
            </a:r>
            <a:r>
              <a:rPr kumimoji="1" lang="zh-CN" altLang="en-US" sz="2100">
                <a:solidFill>
                  <a:srgbClr val="3F7F5F"/>
                </a:solidFill>
                <a:latin typeface="Consolas" pitchFamily="49" charset="0"/>
              </a:rPr>
              <a:t>并且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10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2100">
                <a:solidFill>
                  <a:srgbClr val="3F7F5F"/>
                </a:solidFill>
                <a:latin typeface="Consolas" pitchFamily="49" charset="0"/>
              </a:rPr>
              <a:t>等于</a:t>
            </a:r>
            <a:r>
              <a:rPr kumimoji="1" lang="en-US" altLang="zh-CN" sz="2100">
                <a:solidFill>
                  <a:srgbClr val="3F7F5F"/>
                </a:solidFill>
                <a:latin typeface="Consolas" pitchFamily="49" charset="0"/>
              </a:rPr>
              <a:t>"true" (</a:t>
            </a:r>
            <a:r>
              <a:rPr kumimoji="1" lang="zh-CN" altLang="en-US" sz="2100">
                <a:solidFill>
                  <a:srgbClr val="3F7F5F"/>
                </a:solidFill>
                <a:latin typeface="Consolas" pitchFamily="49" charset="0"/>
              </a:rPr>
              <a:t>不区分大小写</a:t>
            </a:r>
            <a:r>
              <a:rPr kumimoji="1" lang="en-US" altLang="zh-CN" sz="2100">
                <a:solidFill>
                  <a:srgbClr val="3F7F5F"/>
                </a:solidFill>
                <a:latin typeface="Consolas" pitchFamily="49" charset="0"/>
              </a:rPr>
              <a:t>)</a:t>
            </a:r>
            <a:r>
              <a:rPr kumimoji="1" lang="zh-CN" altLang="en-US" sz="2100">
                <a:solidFill>
                  <a:srgbClr val="3F7F5F"/>
                </a:solidFill>
                <a:latin typeface="Consolas" pitchFamily="49" charset="0"/>
              </a:rPr>
              <a:t>，则返回</a:t>
            </a:r>
            <a:r>
              <a:rPr kumimoji="1" lang="en-US" altLang="zh-CN" sz="2100">
                <a:solidFill>
                  <a:srgbClr val="3F7F5F"/>
                </a:solidFill>
                <a:latin typeface="Consolas" pitchFamily="49" charset="0"/>
              </a:rPr>
              <a:t>true</a:t>
            </a:r>
            <a:r>
              <a:rPr kumimoji="1" lang="zh-CN" altLang="en-US" sz="2100">
                <a:solidFill>
                  <a:srgbClr val="3F7F5F"/>
                </a:solidFill>
                <a:latin typeface="Consolas" pitchFamily="49" charset="0"/>
              </a:rPr>
              <a:t>；否则返回</a:t>
            </a:r>
            <a:r>
              <a:rPr kumimoji="1" lang="en-US" altLang="zh-CN" sz="2100">
                <a:solidFill>
                  <a:srgbClr val="3F7F5F"/>
                </a:solidFill>
                <a:latin typeface="Consolas" pitchFamily="49" charset="0"/>
              </a:rPr>
              <a:t>false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1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2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100" b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kumimoji="1" lang="en-US" altLang="zh-CN" sz="2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100" b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kumimoji="1" lang="en-US" altLang="zh-CN" sz="2100" b="1">
                <a:solidFill>
                  <a:srgbClr val="000000"/>
                </a:solidFill>
                <a:latin typeface="Consolas" pitchFamily="49" charset="0"/>
              </a:rPr>
              <a:t> parseBoolean(String s)</a:t>
            </a:r>
            <a:endParaRPr kumimoji="1" lang="zh-CN" altLang="en-US" sz="2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9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5.1.1</a:t>
            </a:r>
            <a:r>
              <a:rPr lang="zh-CN" altLang="en-US"/>
              <a:t>、一维数组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227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174267" name="Group 187"/>
          <p:cNvGraphicFramePr>
            <a:graphicFrameLocks noGrp="1"/>
          </p:cNvGraphicFramePr>
          <p:nvPr>
            <p:ph idx="1"/>
          </p:nvPr>
        </p:nvGraphicFramePr>
        <p:xfrm>
          <a:off x="511175" y="1004888"/>
          <a:ext cx="8194675" cy="5129213"/>
        </p:xfrm>
        <a:graphic>
          <a:graphicData uri="http://schemas.openxmlformats.org/drawingml/2006/table">
            <a:tbl>
              <a:tblPr/>
              <a:tblGrid>
                <a:gridCol w="400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5-1  8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种基本数据类型的数组实例化时的默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认值</a:t>
                      </a:r>
                      <a:endParaRPr kumimoji="1" lang="zh-CN" altLang="en-US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数组声明与实例化</a:t>
                      </a:r>
                      <a:endParaRPr kumimoji="1" lang="zh-CN" altLang="en-US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数组元素默认值</a:t>
                      </a:r>
                      <a:endParaRPr kumimoji="1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boolean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b[]=new 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boolean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[10];</a:t>
                      </a:r>
                      <a:endParaRPr kumimoji="1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false</a:t>
                      </a:r>
                      <a:endParaRPr kumimoji="1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char c[]=new char[10];	</a:t>
                      </a:r>
                      <a:endParaRPr kumimoji="1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\0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(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若用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println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输出，无显示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[]=new 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[10];</a:t>
                      </a:r>
                      <a:endParaRPr kumimoji="1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byte by[]=new byte[10];</a:t>
                      </a:r>
                      <a:endParaRPr kumimoji="1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short sh[]=new short[10];</a:t>
                      </a:r>
                      <a:endParaRPr kumimoji="1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long l[]=new long[10];</a:t>
                      </a:r>
                      <a:endParaRPr kumimoji="1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float f[]=new float[10];</a:t>
                      </a:r>
                      <a:endParaRPr kumimoji="1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0.0</a:t>
                      </a:r>
                      <a:endParaRPr kumimoji="1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double d[]=new double[10];</a:t>
                      </a:r>
                      <a:endParaRPr kumimoji="1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0.0</a:t>
                      </a:r>
                      <a:endParaRPr kumimoji="1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引用类型</a:t>
                      </a:r>
                      <a:endParaRPr kumimoji="1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null</a:t>
                      </a:r>
                      <a:endParaRPr kumimoji="1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480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5.3.2</a:t>
            </a:r>
            <a:r>
              <a:rPr lang="zh-CN" altLang="en-US"/>
              <a:t>、将字符串转换成其他数据类型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98488" y="841375"/>
            <a:ext cx="6529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转成</a:t>
            </a:r>
            <a:r>
              <a:rPr lang="en-US" altLang="zh-CN" sz="2800">
                <a:solidFill>
                  <a:srgbClr val="000000"/>
                </a:solidFill>
                <a:ea typeface="黑体" pitchFamily="49" charset="-122"/>
              </a:rPr>
              <a:t>short</a:t>
            </a: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ea typeface="黑体" pitchFamily="49" charset="-122"/>
              </a:rPr>
              <a:t>int</a:t>
            </a: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ea typeface="黑体" pitchFamily="49" charset="-122"/>
              </a:rPr>
              <a:t>long</a:t>
            </a: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值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974725" y="1370013"/>
            <a:ext cx="6975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</a:rPr>
              <a:t>public static short parseShort(String s)//Short</a:t>
            </a:r>
            <a:r>
              <a:rPr kumimoji="1" lang="zh-CN" altLang="en-US" sz="2400">
                <a:solidFill>
                  <a:srgbClr val="000000"/>
                </a:solidFill>
              </a:rPr>
              <a:t>类 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</a:rPr>
              <a:t>public static int parseInt(String s) //Integer</a:t>
            </a:r>
            <a:r>
              <a:rPr kumimoji="1" lang="zh-CN" altLang="en-US" sz="2400">
                <a:solidFill>
                  <a:srgbClr val="000000"/>
                </a:solidFill>
              </a:rPr>
              <a:t>类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</a:rPr>
              <a:t>public static long parseLong(String s) //Long</a:t>
            </a:r>
            <a:r>
              <a:rPr kumimoji="1" lang="zh-CN" altLang="en-US" sz="2400">
                <a:solidFill>
                  <a:srgbClr val="000000"/>
                </a:solidFill>
              </a:rPr>
              <a:t>类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401638" y="2733675"/>
            <a:ext cx="58896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</a:rPr>
              <a:t>例如：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</a:rPr>
              <a:t>	</a:t>
            </a:r>
            <a:r>
              <a:rPr kumimoji="1" lang="en-US" altLang="zh-CN" sz="2400">
                <a:solidFill>
                  <a:srgbClr val="000000"/>
                </a:solidFill>
              </a:rPr>
              <a:t>short si;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</a:rPr>
              <a:t>	int i;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</a:rPr>
              <a:t>	long L;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</a:rPr>
              <a:t>	si=Short.parseShort("-100");//si</a:t>
            </a:r>
            <a:r>
              <a:rPr kumimoji="1" lang="zh-CN" altLang="fr-FR" sz="2400">
                <a:solidFill>
                  <a:srgbClr val="000000"/>
                </a:solidFill>
              </a:rPr>
              <a:t>为</a:t>
            </a:r>
            <a:r>
              <a:rPr kumimoji="1" lang="en-US" altLang="zh-CN" sz="2400">
                <a:solidFill>
                  <a:srgbClr val="000000"/>
                </a:solidFill>
              </a:rPr>
              <a:t>-100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</a:rPr>
              <a:t>	i=Integer.parseInt("12345");//i</a:t>
            </a:r>
            <a:r>
              <a:rPr kumimoji="1" lang="zh-CN" altLang="fr-FR" sz="2400">
                <a:solidFill>
                  <a:srgbClr val="000000"/>
                </a:solidFill>
              </a:rPr>
              <a:t>为</a:t>
            </a:r>
            <a:r>
              <a:rPr kumimoji="1" lang="en-US" altLang="zh-CN" sz="2400">
                <a:solidFill>
                  <a:srgbClr val="000000"/>
                </a:solidFill>
              </a:rPr>
              <a:t>12345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</a:rPr>
              <a:t>            //</a:t>
            </a:r>
            <a:r>
              <a:rPr kumimoji="1" lang="zh-CN" altLang="en-US" sz="2400">
                <a:solidFill>
                  <a:srgbClr val="000000"/>
                </a:solidFill>
              </a:rPr>
              <a:t>抛出</a:t>
            </a:r>
            <a:r>
              <a:rPr kumimoji="1" lang="en-US" altLang="zh-CN" sz="2400">
                <a:solidFill>
                  <a:srgbClr val="000000"/>
                </a:solidFill>
              </a:rPr>
              <a:t>NumberFormatException</a:t>
            </a:r>
            <a:r>
              <a:rPr kumimoji="1" lang="zh-CN" altLang="en-US" sz="2400">
                <a:solidFill>
                  <a:srgbClr val="000000"/>
                </a:solidFill>
              </a:rPr>
              <a:t>异常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</a:rPr>
              <a:t>	</a:t>
            </a:r>
            <a:r>
              <a:rPr kumimoji="1" lang="en-US" altLang="zh-CN" sz="2400">
                <a:solidFill>
                  <a:srgbClr val="000000"/>
                </a:solidFill>
              </a:rPr>
              <a:t>L=Long.parseLong("-10A");</a:t>
            </a:r>
          </a:p>
        </p:txBody>
      </p:sp>
    </p:spTree>
    <p:extLst>
      <p:ext uri="{BB962C8B-B14F-4D97-AF65-F5344CB8AC3E}">
        <p14:creationId xmlns:p14="http://schemas.microsoft.com/office/powerpoint/2010/main" val="417480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5.3.2</a:t>
            </a:r>
            <a:r>
              <a:rPr lang="zh-CN" altLang="en-US"/>
              <a:t>、将字符串转换成其他数据类型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598488" y="841375"/>
            <a:ext cx="6529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转成</a:t>
            </a:r>
            <a:r>
              <a:rPr lang="en-US" altLang="zh-CN" sz="2800">
                <a:solidFill>
                  <a:srgbClr val="000000"/>
                </a:solidFill>
                <a:ea typeface="黑体" pitchFamily="49" charset="-122"/>
              </a:rPr>
              <a:t>float</a:t>
            </a: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ea typeface="黑体" pitchFamily="49" charset="-122"/>
              </a:rPr>
              <a:t>double</a:t>
            </a: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值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041400" y="1370013"/>
            <a:ext cx="7208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</a:rPr>
              <a:t>public static float parseFloat(String s) //Float</a:t>
            </a:r>
            <a:r>
              <a:rPr kumimoji="1" lang="zh-CN" altLang="en-US" sz="2400">
                <a:solidFill>
                  <a:srgbClr val="000000"/>
                </a:solidFill>
              </a:rPr>
              <a:t>类 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</a:rPr>
              <a:t>public static double parseDouble(String s)  //Double</a:t>
            </a:r>
            <a:r>
              <a:rPr kumimoji="1" lang="zh-CN" altLang="en-US" sz="2400">
                <a:solidFill>
                  <a:srgbClr val="000000"/>
                </a:solidFill>
              </a:rPr>
              <a:t>类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419100" y="2186533"/>
            <a:ext cx="837565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</a:rPr>
              <a:t>例如：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</a:rPr>
              <a:t>	</a:t>
            </a:r>
            <a:r>
              <a:rPr kumimoji="1" lang="en-US" altLang="zh-CN" sz="2400" dirty="0">
                <a:solidFill>
                  <a:srgbClr val="000000"/>
                </a:solidFill>
              </a:rPr>
              <a:t>float f;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</a:rPr>
              <a:t>	double d;	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</a:rPr>
              <a:t>	f=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Float.parseFloat</a:t>
            </a:r>
            <a:r>
              <a:rPr kumimoji="1" lang="en-US" altLang="zh-CN" sz="2400" dirty="0">
                <a:solidFill>
                  <a:srgbClr val="000000"/>
                </a:solidFill>
              </a:rPr>
              <a:t>("1.0000001788796875001");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</a:rPr>
              <a:t>	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System.out.println</a:t>
            </a:r>
            <a:r>
              <a:rPr kumimoji="1" lang="en-US" altLang="zh-CN" sz="2400" dirty="0">
                <a:solidFill>
                  <a:srgbClr val="000000"/>
                </a:solidFill>
              </a:rPr>
              <a:t>(f); //</a:t>
            </a:r>
            <a:r>
              <a:rPr kumimoji="1" lang="zh-CN" altLang="en-US" sz="2400" dirty="0">
                <a:solidFill>
                  <a:srgbClr val="000000"/>
                </a:solidFill>
              </a:rPr>
              <a:t>输出</a:t>
            </a:r>
            <a:r>
              <a:rPr kumimoji="1" lang="en-US" altLang="zh-CN" sz="2400" dirty="0">
                <a:solidFill>
                  <a:srgbClr val="000000"/>
                </a:solidFill>
              </a:rPr>
              <a:t>1.0000002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</a:rPr>
              <a:t>	f=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Float.parseFloat</a:t>
            </a:r>
            <a:r>
              <a:rPr kumimoji="1" lang="en-US" altLang="zh-CN" sz="2400" dirty="0">
                <a:solidFill>
                  <a:srgbClr val="000000"/>
                </a:solidFill>
              </a:rPr>
              <a:t>("1.0000001788796875001f");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</a:rPr>
              <a:t>        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System.out.println</a:t>
            </a:r>
            <a:r>
              <a:rPr kumimoji="1" lang="en-US" altLang="zh-CN" sz="2400" dirty="0">
                <a:solidFill>
                  <a:srgbClr val="000000"/>
                </a:solidFill>
              </a:rPr>
              <a:t>(f); //</a:t>
            </a:r>
            <a:r>
              <a:rPr kumimoji="1" lang="zh-CN" altLang="en-US" sz="2400" dirty="0">
                <a:solidFill>
                  <a:srgbClr val="000000"/>
                </a:solidFill>
              </a:rPr>
              <a:t>输出</a:t>
            </a:r>
            <a:r>
              <a:rPr kumimoji="1" lang="en-US" altLang="zh-CN" sz="2400" dirty="0">
                <a:solidFill>
                  <a:srgbClr val="000000"/>
                </a:solidFill>
              </a:rPr>
              <a:t>1.0000002	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</a:rPr>
              <a:t>        d=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Double.parseDouble</a:t>
            </a:r>
            <a:r>
              <a:rPr kumimoji="1" lang="en-US" altLang="zh-CN" sz="2400" dirty="0">
                <a:solidFill>
                  <a:srgbClr val="000000"/>
                </a:solidFill>
              </a:rPr>
              <a:t>("1.0000001788796875001");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</a:rPr>
              <a:t>	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System.out.println</a:t>
            </a:r>
            <a:r>
              <a:rPr kumimoji="1" lang="en-US" altLang="zh-CN" sz="2400" dirty="0">
                <a:solidFill>
                  <a:srgbClr val="000000"/>
                </a:solidFill>
              </a:rPr>
              <a:t>(d); //</a:t>
            </a:r>
            <a:r>
              <a:rPr kumimoji="1" lang="zh-CN" altLang="en-US" sz="2400" dirty="0">
                <a:solidFill>
                  <a:srgbClr val="000000"/>
                </a:solidFill>
              </a:rPr>
              <a:t>输出</a:t>
            </a:r>
            <a:r>
              <a:rPr kumimoji="1" lang="en-US" altLang="zh-CN" sz="2400" dirty="0">
                <a:solidFill>
                  <a:srgbClr val="000000"/>
                </a:solidFill>
              </a:rPr>
              <a:t>1.0000001788796875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</a:rPr>
              <a:t>	</a:t>
            </a:r>
            <a:r>
              <a:rPr kumimoji="1" lang="fr-FR" altLang="zh-CN" sz="2400" dirty="0">
                <a:solidFill>
                  <a:srgbClr val="000000"/>
                </a:solidFill>
              </a:rPr>
              <a:t>d=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Double.parseDouble</a:t>
            </a:r>
            <a:r>
              <a:rPr kumimoji="1" lang="fr-FR" altLang="zh-CN" sz="2400" dirty="0">
                <a:solidFill>
                  <a:srgbClr val="000000"/>
                </a:solidFill>
              </a:rPr>
              <a:t>("1.0000001788796875001d</a:t>
            </a:r>
            <a:r>
              <a:rPr kumimoji="1" lang="en-US" altLang="zh-CN" sz="2400" dirty="0">
                <a:solidFill>
                  <a:srgbClr val="000000"/>
                </a:solidFill>
              </a:rPr>
              <a:t>"</a:t>
            </a:r>
            <a:r>
              <a:rPr kumimoji="1" lang="fr-FR" altLang="zh-CN" sz="2400" dirty="0">
                <a:solidFill>
                  <a:srgbClr val="000000"/>
                </a:solidFill>
              </a:rPr>
              <a:t>);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</a:rPr>
              <a:t>        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System.out.println</a:t>
            </a:r>
            <a:r>
              <a:rPr kumimoji="1" lang="en-US" altLang="zh-CN" sz="2400" dirty="0">
                <a:solidFill>
                  <a:srgbClr val="000000"/>
                </a:solidFill>
              </a:rPr>
              <a:t>(d); //</a:t>
            </a:r>
            <a:r>
              <a:rPr kumimoji="1" lang="zh-CN" altLang="en-US" sz="2400" dirty="0">
                <a:solidFill>
                  <a:srgbClr val="000000"/>
                </a:solidFill>
              </a:rPr>
              <a:t>输出</a:t>
            </a:r>
            <a:r>
              <a:rPr kumimoji="1" lang="en-US" altLang="zh-CN" sz="2400" dirty="0">
                <a:solidFill>
                  <a:srgbClr val="000000"/>
                </a:solidFill>
              </a:rPr>
              <a:t>1.0000001788796875</a:t>
            </a:r>
          </a:p>
        </p:txBody>
      </p:sp>
    </p:spTree>
    <p:extLst>
      <p:ext uri="{BB962C8B-B14F-4D97-AF65-F5344CB8AC3E}">
        <p14:creationId xmlns:p14="http://schemas.microsoft.com/office/powerpoint/2010/main" val="248933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4213225" y="45910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4213225" y="42402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小节安排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2754313" y="3452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4213225" y="3862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 flipH="1">
            <a:off x="1357313" y="1754188"/>
            <a:ext cx="457200" cy="319405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数组、字符串和枚举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4557713" y="3722688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5.2.1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不可变字符串：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2755900" y="1357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3213100" y="120491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5.1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、数组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3211513" y="3300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5.2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、字符串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4557713" y="41005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5.2.2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可变字符串：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StringBuffer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4557713" y="44513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5.2.3 String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StringBuffer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异同</a:t>
            </a: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1814513" y="3313113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2728913" y="5294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3186113" y="51419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5.3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、字符串与其他数据类型的转换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2728913" y="57515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3186113" y="55991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5.4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、枚举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4200525" y="3681413"/>
            <a:ext cx="42863" cy="119062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2679700" y="1027113"/>
            <a:ext cx="76200" cy="510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0437" name="AutoShape 21"/>
          <p:cNvSpPr>
            <a:spLocks noChangeArrowheads="1"/>
          </p:cNvSpPr>
          <p:nvPr/>
        </p:nvSpPr>
        <p:spPr bwMode="auto">
          <a:xfrm>
            <a:off x="7921625" y="5570538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4213225" y="24844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0439" name="Rectangle 23"/>
          <p:cNvSpPr>
            <a:spLocks noChangeArrowheads="1"/>
          </p:cNvSpPr>
          <p:nvPr/>
        </p:nvSpPr>
        <p:spPr bwMode="auto">
          <a:xfrm>
            <a:off x="4213225" y="21336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4213225" y="17557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4557713" y="16160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5.1.1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4557713" y="19939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5.1.2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4557713" y="23447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5.1.3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数组注意事项</a:t>
            </a:r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4213225" y="28400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4557713" y="27003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5.1.4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数组应用</a:t>
            </a:r>
          </a:p>
        </p:txBody>
      </p:sp>
      <p:sp>
        <p:nvSpPr>
          <p:cNvPr id="60446" name="Rectangle 30"/>
          <p:cNvSpPr>
            <a:spLocks noChangeArrowheads="1"/>
          </p:cNvSpPr>
          <p:nvPr/>
        </p:nvSpPr>
        <p:spPr bwMode="auto">
          <a:xfrm>
            <a:off x="4200525" y="157480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1620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5.4</a:t>
            </a:r>
            <a:r>
              <a:rPr lang="zh-CN" altLang="en-US"/>
              <a:t>、枚举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541338" y="787788"/>
            <a:ext cx="8031162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黑体"/>
                <a:ea typeface="黑体"/>
              </a:rPr>
              <a:t>枚举定义的格式如下：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u="sng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Consolas"/>
              </a:rPr>
              <a:t>[</a:t>
            </a: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public 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| </a:t>
            </a: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| </a:t>
            </a: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 | </a:t>
            </a:r>
            <a:r>
              <a:rPr kumimoji="1" lang="en-US" altLang="zh-CN" b="1" dirty="0">
                <a:solidFill>
                  <a:srgbClr val="7F0055"/>
                </a:solidFill>
                <a:latin typeface="Consolas"/>
              </a:rPr>
              <a:t>abstract</a:t>
            </a:r>
            <a:r>
              <a:rPr kumimoji="1" lang="en-US" altLang="zh-CN" b="1" dirty="0">
                <a:solidFill>
                  <a:srgbClr val="000000"/>
                </a:solidFill>
                <a:latin typeface="Consolas"/>
              </a:rPr>
              <a:t>] </a:t>
            </a:r>
            <a:r>
              <a:rPr kumimoji="1" lang="en-US" altLang="zh-CN" sz="2000" b="1" dirty="0" err="1">
                <a:solidFill>
                  <a:srgbClr val="7F0055"/>
                </a:solidFill>
                <a:latin typeface="Consolas"/>
              </a:rPr>
              <a:t>enum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kumimoji="1" lang="zh-CN" altLang="en-US" sz="2000" b="1" dirty="0">
                <a:solidFill>
                  <a:srgbClr val="000000"/>
                </a:solidFill>
                <a:latin typeface="Consolas"/>
              </a:rPr>
              <a:t>枚举类型标识符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000000"/>
                </a:solidFill>
                <a:latin typeface="Consolas"/>
              </a:rPr>
              <a:t>枚举常量</a:t>
            </a:r>
            <a:r>
              <a:rPr kumimoji="1" lang="en-US" altLang="zh-CN" sz="2000" dirty="0">
                <a:solidFill>
                  <a:srgbClr val="000000"/>
                </a:solidFill>
                <a:latin typeface="Consolas"/>
              </a:rPr>
              <a:t>1,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000000"/>
                </a:solidFill>
                <a:latin typeface="Consolas"/>
              </a:rPr>
              <a:t>枚举常量</a:t>
            </a:r>
            <a:r>
              <a:rPr kumimoji="1" lang="en-US" altLang="zh-CN" sz="2000" dirty="0">
                <a:solidFill>
                  <a:srgbClr val="000000"/>
                </a:solidFill>
                <a:latin typeface="Consolas"/>
              </a:rPr>
              <a:t>2,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Consolas"/>
              </a:rPr>
              <a:t>………………,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000000"/>
                </a:solidFill>
                <a:latin typeface="Consolas"/>
              </a:rPr>
              <a:t>枚举常量</a:t>
            </a:r>
            <a:r>
              <a:rPr kumimoji="1" lang="en-US" altLang="zh-CN" sz="2000" dirty="0">
                <a:solidFill>
                  <a:srgbClr val="000000"/>
                </a:solidFill>
                <a:latin typeface="Consolas"/>
              </a:rPr>
              <a:t>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Consolas"/>
              </a:rPr>
              <a:t>}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 err="1">
                <a:solidFill>
                  <a:srgbClr val="7F0055"/>
                </a:solidFill>
                <a:latin typeface="Consolas"/>
              </a:rPr>
              <a:t>enum</a:t>
            </a:r>
            <a:r>
              <a:rPr kumimoji="1" lang="en-US" altLang="zh-CN" sz="2400" b="1" dirty="0">
                <a:solidFill>
                  <a:srgbClr val="000000"/>
                </a:solidFill>
                <a:latin typeface="Consolas"/>
              </a:rPr>
              <a:t> Signal {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i="1" dirty="0">
                <a:solidFill>
                  <a:srgbClr val="0000C0"/>
                </a:solidFill>
                <a:latin typeface="Consolas"/>
              </a:rPr>
              <a:t>	GREEN</a:t>
            </a:r>
            <a:r>
              <a:rPr kumimoji="1" lang="en-US" altLang="zh-CN" sz="2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kumimoji="1" lang="en-US" altLang="zh-CN" sz="2400" i="1" dirty="0">
                <a:solidFill>
                  <a:srgbClr val="0000C0"/>
                </a:solidFill>
                <a:latin typeface="Consolas"/>
              </a:rPr>
              <a:t>YELLOW</a:t>
            </a:r>
            <a:r>
              <a:rPr kumimoji="1" lang="en-US" altLang="zh-CN" sz="2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kumimoji="1" lang="en-US" altLang="zh-CN" sz="2400" i="1" dirty="0">
                <a:solidFill>
                  <a:srgbClr val="0000C0"/>
                </a:solidFill>
                <a:latin typeface="Consolas"/>
              </a:rPr>
              <a:t>RED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Consolas"/>
              </a:rPr>
              <a:t>}</a:t>
            </a:r>
            <a:endParaRPr kumimoji="1"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737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5.4</a:t>
            </a:r>
            <a:r>
              <a:rPr lang="zh-CN" altLang="en-US"/>
              <a:t>、枚举</a:t>
            </a:r>
          </a:p>
        </p:txBody>
      </p:sp>
      <p:sp>
        <p:nvSpPr>
          <p:cNvPr id="62467" name="矩形 1"/>
          <p:cNvSpPr>
            <a:spLocks noChangeArrowheads="1"/>
          </p:cNvSpPr>
          <p:nvPr/>
        </p:nvSpPr>
        <p:spPr bwMode="auto">
          <a:xfrm>
            <a:off x="812800" y="752475"/>
            <a:ext cx="7213600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3F7F5F"/>
                </a:solidFill>
                <a:latin typeface="Consolas" pitchFamily="49" charset="0"/>
              </a:rPr>
              <a:t>程序</a:t>
            </a:r>
            <a:r>
              <a:rPr kumimoji="1" lang="en-US" altLang="zh-CN" sz="1600" dirty="0">
                <a:solidFill>
                  <a:srgbClr val="3F7F5F"/>
                </a:solidFill>
                <a:latin typeface="Consolas" pitchFamily="49" charset="0"/>
              </a:rPr>
              <a:t>5-9 TrafficLight.java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dirty="0">
              <a:solidFill>
                <a:srgbClr val="000000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7F0055"/>
                </a:solidFill>
                <a:latin typeface="Consolas" pitchFamily="49" charset="0"/>
              </a:rPr>
              <a:t>enum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 Signal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i="1" dirty="0">
                <a:solidFill>
                  <a:srgbClr val="0000C0"/>
                </a:solidFill>
                <a:latin typeface="Consolas" pitchFamily="49" charset="0"/>
              </a:rPr>
              <a:t>    GREEN</a:t>
            </a:r>
            <a:r>
              <a:rPr kumimoji="1" lang="en-US" altLang="zh-CN" sz="1600" i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1600" i="1" dirty="0">
                <a:solidFill>
                  <a:srgbClr val="0000C0"/>
                </a:solidFill>
                <a:latin typeface="Consolas" pitchFamily="49" charset="0"/>
              </a:rPr>
              <a:t>YELLOW</a:t>
            </a:r>
            <a:r>
              <a:rPr kumimoji="1" lang="en-US" altLang="zh-CN" sz="1600" i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1600" i="1" dirty="0">
                <a:solidFill>
                  <a:srgbClr val="0000C0"/>
                </a:solidFill>
                <a:latin typeface="Consolas" pitchFamily="49" charset="0"/>
              </a:rPr>
              <a:t>RED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dirty="0">
              <a:solidFill>
                <a:srgbClr val="000000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600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nsolas" pitchFamily="49" charset="0"/>
              </a:rPr>
              <a:t>TestEnum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onsolas" pitchFamily="49" charset="0"/>
              </a:rPr>
              <a:t>Signal </a:t>
            </a:r>
            <a:r>
              <a:rPr kumimoji="1" lang="en-US" altLang="zh-CN" sz="1600" dirty="0">
                <a:solidFill>
                  <a:srgbClr val="0000C0"/>
                </a:solidFill>
                <a:latin typeface="Consolas" pitchFamily="49" charset="0"/>
              </a:rPr>
              <a:t>color</a:t>
            </a:r>
            <a:r>
              <a:rPr kumimoji="1" lang="en-US" altLang="zh-CN" sz="16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kumimoji="1" lang="en-US" altLang="zh-CN" sz="1600" dirty="0" err="1">
                <a:solidFill>
                  <a:srgbClr val="000000"/>
                </a:solidFill>
                <a:latin typeface="Consolas" pitchFamily="49" charset="0"/>
              </a:rPr>
              <a:t>Signal.</a:t>
            </a:r>
            <a:r>
              <a:rPr kumimoji="1" lang="en-US" altLang="zh-CN" sz="1600" i="1" dirty="0" err="1">
                <a:solidFill>
                  <a:srgbClr val="0000C0"/>
                </a:solidFill>
                <a:latin typeface="Consolas" pitchFamily="49" charset="0"/>
              </a:rPr>
              <a:t>RED</a:t>
            </a:r>
            <a:r>
              <a:rPr kumimoji="1" lang="en-US" altLang="zh-CN" sz="1600" i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dirty="0">
              <a:solidFill>
                <a:srgbClr val="000000"/>
              </a:solidFill>
              <a:latin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6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 change() {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kumimoji="1" lang="en-US" altLang="zh-CN" sz="1600" b="1" dirty="0">
                <a:solidFill>
                  <a:srgbClr val="0000C0"/>
                </a:solidFill>
                <a:latin typeface="Consolas" pitchFamily="49" charset="0"/>
              </a:rPr>
              <a:t>color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600" b="1" i="1" dirty="0">
                <a:solidFill>
                  <a:srgbClr val="0000C0"/>
                </a:solidFill>
                <a:latin typeface="Consolas" pitchFamily="49" charset="0"/>
              </a:rPr>
              <a:t>RED</a:t>
            </a:r>
            <a:r>
              <a:rPr kumimoji="1" lang="en-US" altLang="zh-CN" sz="1600" b="1" i="1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lvl="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C0"/>
                </a:solidFill>
                <a:latin typeface="Consolas" pitchFamily="49" charset="0"/>
              </a:rPr>
              <a:t>color</a:t>
            </a:r>
            <a:r>
              <a:rPr kumimoji="1" lang="en-US" altLang="zh-CN" sz="16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kumimoji="1" lang="en-US" altLang="zh-CN" sz="1600" dirty="0" err="1">
                <a:solidFill>
                  <a:srgbClr val="000000"/>
                </a:solidFill>
                <a:latin typeface="Consolas" pitchFamily="49" charset="0"/>
              </a:rPr>
              <a:t>Signal.</a:t>
            </a:r>
            <a:r>
              <a:rPr kumimoji="1" lang="en-US" altLang="zh-CN" sz="1600" i="1" dirty="0" err="1">
                <a:solidFill>
                  <a:srgbClr val="0000C0"/>
                </a:solidFill>
                <a:latin typeface="Consolas" pitchFamily="49" charset="0"/>
              </a:rPr>
              <a:t>GREEN</a:t>
            </a:r>
            <a:r>
              <a:rPr kumimoji="1" lang="en-US" altLang="zh-CN" sz="1600" i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600" b="1" i="1" dirty="0">
                <a:solidFill>
                  <a:srgbClr val="0000C0"/>
                </a:solidFill>
                <a:latin typeface="Consolas" pitchFamily="49" charset="0"/>
              </a:rPr>
              <a:t>YELLOW</a:t>
            </a:r>
            <a:r>
              <a:rPr kumimoji="1" lang="en-US" altLang="zh-CN" sz="1600" b="1" i="1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lvl="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C0"/>
                </a:solidFill>
                <a:latin typeface="Consolas" pitchFamily="49" charset="0"/>
              </a:rPr>
              <a:t>color</a:t>
            </a:r>
            <a:r>
              <a:rPr kumimoji="1" lang="en-US" altLang="zh-CN" sz="16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kumimoji="1" lang="en-US" altLang="zh-CN" sz="1600" dirty="0" err="1">
                <a:solidFill>
                  <a:srgbClr val="000000"/>
                </a:solidFill>
                <a:latin typeface="Consolas" pitchFamily="49" charset="0"/>
              </a:rPr>
              <a:t>Signal.</a:t>
            </a:r>
            <a:r>
              <a:rPr kumimoji="1" lang="en-US" altLang="zh-CN" sz="1600" i="1" dirty="0" err="1">
                <a:solidFill>
                  <a:srgbClr val="0000C0"/>
                </a:solidFill>
                <a:latin typeface="Consolas" pitchFamily="49" charset="0"/>
              </a:rPr>
              <a:t>RED</a:t>
            </a:r>
            <a:r>
              <a:rPr kumimoji="1" lang="en-US" altLang="zh-CN" sz="1600" i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1600" b="1" i="1" dirty="0">
                <a:solidFill>
                  <a:srgbClr val="0000C0"/>
                </a:solidFill>
                <a:latin typeface="Consolas" pitchFamily="49" charset="0"/>
              </a:rPr>
              <a:t>GREEN</a:t>
            </a:r>
            <a:r>
              <a:rPr kumimoji="1" lang="en-US" altLang="zh-CN" sz="1600" b="1" i="1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lvl="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C0"/>
                </a:solidFill>
                <a:latin typeface="Consolas" pitchFamily="49" charset="0"/>
              </a:rPr>
              <a:t>color</a:t>
            </a:r>
            <a:r>
              <a:rPr kumimoji="1" lang="en-US" altLang="zh-CN" sz="16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kumimoji="1" lang="en-US" altLang="zh-CN" sz="1600" dirty="0" err="1">
                <a:solidFill>
                  <a:srgbClr val="000000"/>
                </a:solidFill>
                <a:latin typeface="Consolas" pitchFamily="49" charset="0"/>
              </a:rPr>
              <a:t>Signal.</a:t>
            </a:r>
            <a:r>
              <a:rPr kumimoji="1" lang="en-US" altLang="zh-CN" sz="1600" i="1" dirty="0" err="1">
                <a:solidFill>
                  <a:srgbClr val="0000C0"/>
                </a:solidFill>
                <a:latin typeface="Consolas" pitchFamily="49" charset="0"/>
              </a:rPr>
              <a:t>YELLOW</a:t>
            </a:r>
            <a:r>
              <a:rPr kumimoji="1" lang="en-US" altLang="zh-CN" sz="1600" i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kumimoji="1"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kumimoji="1" lang="zh-CN" alt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0295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枚举一例</a:t>
            </a:r>
          </a:p>
        </p:txBody>
      </p:sp>
      <p:sp>
        <p:nvSpPr>
          <p:cNvPr id="63491" name="矩形 4"/>
          <p:cNvSpPr>
            <a:spLocks noChangeArrowheads="1"/>
          </p:cNvSpPr>
          <p:nvPr/>
        </p:nvSpPr>
        <p:spPr bwMode="auto">
          <a:xfrm>
            <a:off x="304800" y="742950"/>
            <a:ext cx="8524875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Color {</a:t>
            </a:r>
            <a:endParaRPr kumimoji="1" lang="en-US" altLang="zh-CN" b="1" dirty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RED(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255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),BLUE(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255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),BLACK(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//</a:t>
            </a:r>
            <a:r>
              <a:rPr kumimoji="1" lang="zh-CN" alt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必须在第一行</a:t>
            </a:r>
            <a:endParaRPr kumimoji="1" lang="en-US" altLang="zh-CN" b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YELLOW(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255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255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),GREEN(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255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  </a:t>
            </a:r>
            <a:endParaRPr kumimoji="1" lang="en-US" altLang="zh-CN" b="1" dirty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   //</a:t>
            </a:r>
            <a:r>
              <a:rPr kumimoji="1" lang="zh-CN" altLang="en-US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构造枚举值，比如</a:t>
            </a:r>
            <a:r>
              <a:rPr kumimoji="1" lang="en-US" altLang="zh-CN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RED(255,0,0)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</a:t>
            </a:r>
            <a:endParaRPr kumimoji="1" lang="en-US" altLang="zh-CN" b="1" dirty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  private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Color(</a:t>
            </a:r>
            <a:r>
              <a:rPr kumimoji="1" lang="en-US" altLang="zh-CN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rv,</a:t>
            </a:r>
            <a:r>
              <a:rPr kumimoji="1" lang="en-US" altLang="zh-CN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gv,</a:t>
            </a:r>
            <a:r>
              <a:rPr kumimoji="1" lang="en-US" altLang="zh-CN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bv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){  //</a:t>
            </a:r>
            <a:r>
              <a:rPr kumimoji="1" lang="zh-CN" alt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不能是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kumimoji="1" lang="zh-CN" alt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或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protected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1" lang="en-US" altLang="zh-CN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.redValue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rv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 </a:t>
            </a:r>
            <a:endParaRPr kumimoji="1" lang="en-US" altLang="zh-CN" b="1" dirty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1" lang="en-US" altLang="zh-CN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.greenValue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gv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 </a:t>
            </a:r>
            <a:endParaRPr kumimoji="1" lang="en-US" altLang="zh-CN" b="1" dirty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1" lang="en-US" altLang="zh-CN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.blueValue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bv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 </a:t>
            </a:r>
            <a:endParaRPr kumimoji="1" lang="en-US" altLang="zh-CN" b="1" dirty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}   </a:t>
            </a:r>
            <a:endParaRPr kumimoji="1" lang="en-US" altLang="zh-CN" b="1" dirty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</a:t>
            </a:r>
            <a:r>
              <a:rPr kumimoji="1" lang="en-US" altLang="zh-CN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(){  </a:t>
            </a:r>
            <a:r>
              <a:rPr kumimoji="1" lang="en-US" altLang="zh-CN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覆盖了父类</a:t>
            </a:r>
            <a:r>
              <a:rPr kumimoji="1" lang="en-US" altLang="zh-CN" b="1" dirty="0" err="1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kumimoji="1" lang="zh-CN" altLang="en-US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的</a:t>
            </a:r>
            <a:r>
              <a:rPr kumimoji="1" lang="en-US" altLang="zh-CN" b="1" dirty="0" err="1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kumimoji="1" lang="en-US" altLang="zh-CN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</a:t>
            </a:r>
            <a:endParaRPr kumimoji="1" lang="en-US" altLang="zh-CN" b="1" dirty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1" lang="en-US" altLang="zh-CN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kumimoji="1" lang="en-US" altLang="zh-CN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.toString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+ </a:t>
            </a:r>
            <a:r>
              <a:rPr kumimoji="1" lang="zh-CN" alt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zh-CN" alt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redValue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“,” 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greenValue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“,” 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blueValue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“)”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 </a:t>
            </a:r>
            <a:endParaRPr kumimoji="1" lang="en-US" altLang="zh-CN" b="1" dirty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}      </a:t>
            </a:r>
            <a:endParaRPr kumimoji="1" lang="en-US" altLang="zh-CN" b="1" dirty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  private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kumimoji="1" lang="en-US" altLang="zh-CN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redValue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 </a:t>
            </a:r>
            <a:r>
              <a:rPr kumimoji="1" lang="en-US" altLang="zh-CN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自定义数据域，</a:t>
            </a:r>
            <a:r>
              <a:rPr kumimoji="1" lang="en-US" altLang="zh-CN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kumimoji="1" lang="zh-CN" altLang="en-US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为了封装。</a:t>
            </a:r>
            <a:r>
              <a:rPr kumimoji="1" lang="zh-CN" alt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</a:t>
            </a:r>
            <a:endParaRPr kumimoji="1" lang="zh-CN" altLang="en-US" b="1" dirty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  private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kumimoji="1" lang="en-US" altLang="zh-CN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greenValue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 </a:t>
            </a:r>
            <a:r>
              <a:rPr kumimoji="1" lang="en-US" altLang="zh-CN" b="1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kumimoji="1" lang="en-US" altLang="zh-CN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kumimoji="1" lang="en-US" altLang="zh-CN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blueValue</a:t>
            </a: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 </a:t>
            </a:r>
            <a:endParaRPr kumimoji="1" lang="en-US" altLang="zh-CN" b="1" dirty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 </a:t>
            </a:r>
            <a:endParaRPr kumimoji="1" lang="en-US" altLang="zh-CN" b="1" dirty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407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枚举</a:t>
            </a:r>
          </a:p>
        </p:txBody>
      </p:sp>
      <p:sp>
        <p:nvSpPr>
          <p:cNvPr id="63491" name="矩形 4"/>
          <p:cNvSpPr>
            <a:spLocks noChangeArrowheads="1"/>
          </p:cNvSpPr>
          <p:nvPr/>
        </p:nvSpPr>
        <p:spPr bwMode="auto">
          <a:xfrm>
            <a:off x="323850" y="1196752"/>
            <a:ext cx="8524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Consolas" pitchFamily="49" charset="0"/>
                <a:cs typeface="Consolas" pitchFamily="49" charset="0"/>
              </a:rPr>
              <a:t>为什么枚举的构造方法必须是</a:t>
            </a:r>
            <a:r>
              <a:rPr kumimoji="1" lang="en-US" altLang="zh-CN" sz="2400" b="1" dirty="0">
                <a:latin typeface="Consolas" pitchFamily="49" charset="0"/>
                <a:cs typeface="Consolas" pitchFamily="49" charset="0"/>
              </a:rPr>
              <a:t>private</a:t>
            </a:r>
            <a:r>
              <a:rPr kumimoji="1" lang="zh-CN" altLang="en-US" sz="2400" b="1" dirty="0">
                <a:latin typeface="Consolas" pitchFamily="49" charset="0"/>
                <a:cs typeface="Consolas" pitchFamily="49" charset="0"/>
              </a:rPr>
              <a:t>的？？？</a:t>
            </a:r>
            <a:endParaRPr kumimoji="1" lang="en-US" altLang="zh-CN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087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详说</a:t>
            </a:r>
            <a:r>
              <a:rPr lang="en-US" altLang="zh-CN" dirty="0" err="1"/>
              <a:t>Enum</a:t>
            </a:r>
            <a:r>
              <a:rPr lang="en-US" altLang="zh-CN" dirty="0"/>
              <a:t>/</a:t>
            </a:r>
            <a:r>
              <a:rPr lang="en-US" altLang="zh-CN" dirty="0" err="1"/>
              <a:t>enum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" y="871538"/>
            <a:ext cx="8648700" cy="53546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(1) ordinal()</a:t>
            </a:r>
            <a:r>
              <a:rPr kumimoji="1" lang="zh-CN" altLang="en-US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方法：返回枚举值在枚举类中的顺序，根据枚举值声明的顺序而定。</a:t>
            </a:r>
            <a:br>
              <a:rPr kumimoji="1" lang="zh-CN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kumimoji="1" lang="zh-CN" altLang="en-US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       </a:t>
            </a:r>
            <a:r>
              <a:rPr kumimoji="1" lang="en-US" altLang="zh-CN" dirty="0" err="1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Color.</a:t>
            </a:r>
            <a:r>
              <a:rPr kumimoji="1" lang="en-US" altLang="zh-CN" i="1" dirty="0" err="1">
                <a:solidFill>
                  <a:srgbClr val="0000C0"/>
                </a:solidFill>
                <a:latin typeface="Consolas" pitchFamily="49" charset="0"/>
              </a:rPr>
              <a:t>RED</a:t>
            </a:r>
            <a:r>
              <a:rPr kumimoji="1" lang="en-US" altLang="zh-CN" dirty="0" err="1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.ordinal</a:t>
            </a: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();  </a:t>
            </a:r>
            <a:r>
              <a:rPr kumimoji="1" lang="en-US" altLang="zh-CN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返回结果：</a:t>
            </a:r>
            <a:r>
              <a:rPr kumimoji="1" lang="en-US" altLang="zh-CN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0</a:t>
            </a:r>
            <a:br>
              <a:rPr kumimoji="1" lang="zh-CN" altLang="en-US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</a:br>
            <a:r>
              <a:rPr kumimoji="1" lang="zh-CN" altLang="en-US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       </a:t>
            </a:r>
            <a:r>
              <a:rPr kumimoji="1" lang="en-US" altLang="zh-CN" dirty="0" err="1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Color.</a:t>
            </a:r>
            <a:r>
              <a:rPr kumimoji="1" lang="en-US" altLang="zh-CN" i="1" dirty="0" err="1">
                <a:solidFill>
                  <a:srgbClr val="0000C0"/>
                </a:solidFill>
                <a:latin typeface="Consolas" pitchFamily="49" charset="0"/>
              </a:rPr>
              <a:t>BLUE</a:t>
            </a:r>
            <a:r>
              <a:rPr kumimoji="1" lang="en-US" altLang="zh-CN" dirty="0" err="1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.ordinal</a:t>
            </a: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();  </a:t>
            </a:r>
            <a:r>
              <a:rPr kumimoji="1" lang="en-US" altLang="zh-CN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返回结果：</a:t>
            </a:r>
            <a:r>
              <a:rPr kumimoji="1" lang="en-US" altLang="zh-CN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1</a:t>
            </a:r>
            <a:br>
              <a:rPr kumimoji="1" lang="zh-CN" altLang="en-US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</a:b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(2) </a:t>
            </a:r>
            <a:r>
              <a:rPr kumimoji="1" lang="en-US" altLang="zh-CN" dirty="0" err="1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compareTo</a:t>
            </a: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kumimoji="1" lang="zh-CN" altLang="en-US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方法：</a:t>
            </a:r>
            <a:r>
              <a:rPr kumimoji="1" lang="en-US" altLang="zh-CN" dirty="0" err="1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kumimoji="1" lang="zh-CN" altLang="en-US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实现了</a:t>
            </a:r>
            <a:r>
              <a:rPr kumimoji="1" lang="en-US" altLang="zh-CN" dirty="0" err="1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java.lang.Comparable</a:t>
            </a:r>
            <a:r>
              <a:rPr kumimoji="1" lang="zh-CN" altLang="en-US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接口，因此可以比较一个对象与指定对象的顺序。</a:t>
            </a:r>
            <a:r>
              <a:rPr kumimoji="1" lang="en-US" altLang="zh-CN" dirty="0" err="1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kumimoji="1" lang="zh-CN" altLang="en-US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中的</a:t>
            </a:r>
            <a:r>
              <a:rPr kumimoji="1" lang="en-US" altLang="zh-CN" dirty="0" err="1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compareTo</a:t>
            </a:r>
            <a:r>
              <a:rPr kumimoji="1" lang="zh-CN" altLang="en-US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返回的是两个枚举值的顺序之差。如两个枚举值不属于同一个枚举类，否则会抛出</a:t>
            </a:r>
            <a:r>
              <a:rPr kumimoji="1" lang="en-US" altLang="zh-CN" dirty="0" err="1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ClassCastException</a:t>
            </a: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kumimoji="1" lang="zh-CN" altLang="en-US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异常。</a:t>
            </a:r>
            <a:br>
              <a:rPr kumimoji="1" lang="zh-CN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kumimoji="1" lang="zh-CN" altLang="en-US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       </a:t>
            </a:r>
            <a:r>
              <a:rPr kumimoji="1" lang="en-US" altLang="zh-CN" dirty="0" err="1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Color.</a:t>
            </a:r>
            <a:r>
              <a:rPr kumimoji="1" lang="en-US" altLang="zh-CN" i="1" dirty="0" err="1">
                <a:solidFill>
                  <a:srgbClr val="0000C0"/>
                </a:solidFill>
                <a:latin typeface="Consolas" pitchFamily="49" charset="0"/>
              </a:rPr>
              <a:t>RED</a:t>
            </a:r>
            <a:r>
              <a:rPr kumimoji="1" lang="en-US" altLang="zh-CN" dirty="0" err="1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.compareTo</a:t>
            </a: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dirty="0" err="1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Color.</a:t>
            </a:r>
            <a:r>
              <a:rPr kumimoji="1" lang="en-US" altLang="zh-CN" i="1" dirty="0" err="1">
                <a:solidFill>
                  <a:srgbClr val="0000C0"/>
                </a:solidFill>
                <a:latin typeface="Consolas" pitchFamily="49" charset="0"/>
              </a:rPr>
              <a:t>BLUE</a:t>
            </a: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);  </a:t>
            </a:r>
            <a:r>
              <a:rPr kumimoji="1" lang="en-US" altLang="zh-CN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返回结果 </a:t>
            </a:r>
            <a:r>
              <a:rPr kumimoji="1" lang="en-US" altLang="zh-CN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-1</a:t>
            </a:r>
            <a:br>
              <a:rPr kumimoji="1" lang="zh-CN" altLang="en-US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</a:b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(3) values()</a:t>
            </a:r>
            <a:r>
              <a:rPr kumimoji="1" lang="zh-CN" altLang="en-US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方法：静态方法，返回一个包含全部枚举值的数组。</a:t>
            </a:r>
            <a:br>
              <a:rPr kumimoji="1" lang="zh-CN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kumimoji="1" lang="zh-CN" altLang="en-US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       </a:t>
            </a: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Color[] colors = </a:t>
            </a:r>
            <a:r>
              <a:rPr kumimoji="1" lang="en-US" altLang="zh-CN" dirty="0" err="1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Color.values</a:t>
            </a: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kumimoji="1" lang="en-US" altLang="zh-CN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       for(Color c : colors){</a:t>
            </a:r>
            <a:br>
              <a:rPr kumimoji="1" lang="en-US" altLang="zh-CN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          </a:t>
            </a:r>
            <a:r>
              <a:rPr kumimoji="1" lang="en-US" altLang="zh-CN" dirty="0" err="1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System.out.print</a:t>
            </a: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(c + 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“,”</a:t>
            </a: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); </a:t>
            </a:r>
            <a:br>
              <a:rPr kumimoji="1" lang="en-US" altLang="zh-CN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       }</a:t>
            </a:r>
            <a:r>
              <a:rPr kumimoji="1" lang="en-US" altLang="zh-CN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返回结果：</a:t>
            </a:r>
            <a:r>
              <a:rPr kumimoji="1" lang="en-US" altLang="zh-CN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RED,BLUE,BLACK,YELLOW,GREEN,</a:t>
            </a:r>
            <a:br>
              <a:rPr kumimoji="1" lang="en-US" altLang="zh-CN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(4) </a:t>
            </a:r>
            <a:r>
              <a:rPr kumimoji="1" lang="en-US" altLang="zh-CN" dirty="0" err="1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kumimoji="1" lang="zh-CN" altLang="en-US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方法：返回枚举常量的名称。</a:t>
            </a:r>
            <a:br>
              <a:rPr kumimoji="1" lang="zh-CN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kumimoji="1" lang="zh-CN" altLang="en-US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       </a:t>
            </a: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Color c = </a:t>
            </a:r>
            <a:r>
              <a:rPr kumimoji="1" lang="en-US" altLang="zh-CN" dirty="0" err="1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Color.</a:t>
            </a:r>
            <a:r>
              <a:rPr kumimoji="1" lang="en-US" altLang="zh-CN" i="1" dirty="0" err="1">
                <a:solidFill>
                  <a:srgbClr val="0000C0"/>
                </a:solidFill>
                <a:latin typeface="Consolas" pitchFamily="49" charset="0"/>
              </a:rPr>
              <a:t>RED</a:t>
            </a: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kumimoji="1" lang="en-US" altLang="zh-CN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       </a:t>
            </a:r>
            <a:r>
              <a:rPr kumimoji="1" lang="en-US" altLang="zh-CN" dirty="0" err="1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(c);    </a:t>
            </a:r>
            <a:r>
              <a:rPr kumimoji="1" lang="en-US" altLang="zh-CN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返回结果</a:t>
            </a:r>
            <a:r>
              <a:rPr kumimoji="1" lang="en-US" altLang="zh-CN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: RED</a:t>
            </a:r>
            <a:br>
              <a:rPr kumimoji="1" lang="en-US" altLang="zh-CN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</a:b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(5) </a:t>
            </a:r>
            <a:r>
              <a:rPr kumimoji="1" lang="en-US" altLang="zh-CN" dirty="0" err="1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valueOf</a:t>
            </a: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kumimoji="1" lang="zh-CN" altLang="en-US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方法：这个方法和</a:t>
            </a:r>
            <a:r>
              <a:rPr kumimoji="1" lang="en-US" altLang="zh-CN" dirty="0" err="1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kumimoji="1" lang="zh-CN" altLang="en-US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方法是相对应的，返回带指定名称的指定枚举类型的枚举常量。</a:t>
            </a:r>
            <a:br>
              <a:rPr kumimoji="1" lang="zh-CN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kumimoji="1" lang="zh-CN" altLang="en-US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       </a:t>
            </a:r>
            <a:r>
              <a:rPr kumimoji="1" lang="en-US" altLang="zh-CN" dirty="0" err="1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Color.valueOf</a:t>
            </a: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“BLUE”</a:t>
            </a: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);   </a:t>
            </a:r>
            <a:r>
              <a:rPr kumimoji="1" lang="en-US" altLang="zh-CN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返回结果</a:t>
            </a:r>
            <a:r>
              <a:rPr kumimoji="1" lang="en-US" altLang="zh-CN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kumimoji="1" lang="en-US" altLang="zh-CN" b="1" dirty="0" err="1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  <a:t>Color.BLUE</a:t>
            </a:r>
            <a:br>
              <a:rPr kumimoji="1" lang="en-US" altLang="zh-CN" b="1" dirty="0">
                <a:solidFill>
                  <a:srgbClr val="008200"/>
                </a:solidFill>
                <a:latin typeface="Consolas" pitchFamily="49" charset="0"/>
                <a:cs typeface="Consolas" pitchFamily="49" charset="0"/>
              </a:rPr>
            </a:br>
            <a:r>
              <a:rPr kumimoji="1" lang="en-US" altLang="zh-CN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(6) equals()</a:t>
            </a:r>
            <a:r>
              <a:rPr kumimoji="1" lang="zh-CN" altLang="en-US" dirty="0">
                <a:solidFill>
                  <a:srgbClr val="494949"/>
                </a:solidFill>
                <a:latin typeface="Consolas" pitchFamily="49" charset="0"/>
                <a:cs typeface="Consolas" pitchFamily="49" charset="0"/>
              </a:rPr>
              <a:t>方法：比较两个枚举类对象（的引用）。</a:t>
            </a:r>
            <a:endParaRPr kumimoji="1" lang="zh-CN" alt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78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17" y="908720"/>
            <a:ext cx="8104558" cy="46289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5697525"/>
            <a:ext cx="4133207" cy="5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739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8192980" cy="416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2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5.1.1</a:t>
            </a:r>
            <a:r>
              <a:rPr lang="zh-CN" altLang="en-US"/>
              <a:t>、一维数组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23900" y="903288"/>
            <a:ext cx="3317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一维数组</a:t>
            </a: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初始化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119313" y="1541463"/>
            <a:ext cx="562133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>
              <a:solidFill>
                <a:srgbClr val="000000"/>
              </a:solidFill>
            </a:endParaRPr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735013" y="3379788"/>
            <a:ext cx="4356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一维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对象数组</a:t>
            </a: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初始化</a:t>
            </a:r>
          </a:p>
        </p:txBody>
      </p:sp>
      <p:sp>
        <p:nvSpPr>
          <p:cNvPr id="8198" name="矩形 1"/>
          <p:cNvSpPr>
            <a:spLocks noChangeArrowheads="1"/>
          </p:cNvSpPr>
          <p:nvPr/>
        </p:nvSpPr>
        <p:spPr bwMode="auto">
          <a:xfrm>
            <a:off x="1317625" y="1454150"/>
            <a:ext cx="743426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a[] = { 1, 2, 3, 4 }; 	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注意没有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new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a[] =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[] { 1, 2, 3, 4 }; 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2000" b="1" dirty="0">
                <a:solidFill>
                  <a:srgbClr val="3F7F5F"/>
                </a:solidFill>
                <a:latin typeface="Consolas" pitchFamily="49" charset="0"/>
              </a:rPr>
              <a:t>没有数组长度</a:t>
            </a:r>
            <a:r>
              <a:rPr kumimoji="1" lang="en-US" altLang="zh-CN" sz="2000" b="1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a[] = </a:t>
            </a: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[4] { 1, 2, 3, 4 }; </a:t>
            </a:r>
            <a:endParaRPr kumimoji="1" lang="en-US" altLang="zh-CN" sz="2000" b="1" dirty="0">
              <a:solidFill>
                <a:srgbClr val="3F7F5F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[] c = { 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 pitchFamily="49" charset="0"/>
              </a:rPr>
              <a:t>'A'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 pitchFamily="49" charset="0"/>
              </a:rPr>
              <a:t>'B'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 pitchFamily="49" charset="0"/>
              </a:rPr>
              <a:t>'C'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 pitchFamily="49" charset="0"/>
              </a:rPr>
              <a:t>'D'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String[]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nsolas" pitchFamily="49" charset="0"/>
              </a:rPr>
              <a:t>str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= { 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 pitchFamily="49" charset="0"/>
              </a:rPr>
              <a:t>"How"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 pitchFamily="49" charset="0"/>
              </a:rPr>
              <a:t>"are"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kumimoji="1" lang="en-US" altLang="zh-CN" sz="2000" b="1" dirty="0">
                <a:solidFill>
                  <a:srgbClr val="2A00FF"/>
                </a:solidFill>
                <a:latin typeface="Consolas" pitchFamily="49" charset="0"/>
              </a:rPr>
              <a:t>"you"</a:t>
            </a:r>
            <a:r>
              <a:rPr kumimoji="1" lang="en-US" altLang="zh-CN" sz="2000" b="1" dirty="0">
                <a:solidFill>
                  <a:srgbClr val="000000"/>
                </a:solidFill>
                <a:latin typeface="Consolas" pitchFamily="49" charset="0"/>
              </a:rPr>
              <a:t> };</a:t>
            </a:r>
          </a:p>
        </p:txBody>
      </p:sp>
      <p:sp>
        <p:nvSpPr>
          <p:cNvPr id="8199" name="矩形 2"/>
          <p:cNvSpPr>
            <a:spLocks noChangeArrowheads="1"/>
          </p:cNvSpPr>
          <p:nvPr/>
        </p:nvSpPr>
        <p:spPr bwMode="auto">
          <a:xfrm>
            <a:off x="1317625" y="3898900"/>
            <a:ext cx="7434263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Student 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Consolas" pitchFamily="49" charset="0"/>
              </a:rPr>
              <a:t>st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kumimoji="1" lang="en-US" altLang="zh-CN" sz="22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 Student[3]; 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2200" b="1" dirty="0">
                <a:solidFill>
                  <a:srgbClr val="3F7F5F"/>
                </a:solidFill>
                <a:latin typeface="Consolas" pitchFamily="49" charset="0"/>
              </a:rPr>
              <a:t>只分配了数组内存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 err="1">
                <a:solidFill>
                  <a:srgbClr val="000000"/>
                </a:solidFill>
                <a:latin typeface="Consolas" pitchFamily="49" charset="0"/>
              </a:rPr>
              <a:t>st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[0] = </a:t>
            </a:r>
            <a:r>
              <a:rPr kumimoji="1" lang="en-US" altLang="zh-CN" sz="22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 Student();	</a:t>
            </a:r>
            <a:r>
              <a:rPr kumimoji="1" lang="en-US" altLang="zh-CN" sz="2200" b="1" dirty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kumimoji="1" lang="zh-CN" altLang="en-US" sz="2200" b="1" dirty="0">
                <a:solidFill>
                  <a:srgbClr val="3F7F5F"/>
                </a:solidFill>
                <a:latin typeface="Consolas" pitchFamily="49" charset="0"/>
              </a:rPr>
              <a:t>再分配每个对象内存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 err="1">
                <a:solidFill>
                  <a:srgbClr val="000000"/>
                </a:solidFill>
                <a:latin typeface="Consolas" pitchFamily="49" charset="0"/>
              </a:rPr>
              <a:t>st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[1] = </a:t>
            </a:r>
            <a:r>
              <a:rPr kumimoji="1" lang="en-US" altLang="zh-CN" sz="22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 Student();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 err="1">
                <a:solidFill>
                  <a:srgbClr val="000000"/>
                </a:solidFill>
                <a:latin typeface="Consolas" pitchFamily="49" charset="0"/>
              </a:rPr>
              <a:t>st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[2] = </a:t>
            </a:r>
            <a:r>
              <a:rPr kumimoji="1" lang="en-US" altLang="zh-CN" sz="22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kumimoji="1" lang="en-US" altLang="zh-CN" sz="2200" b="1" dirty="0">
                <a:solidFill>
                  <a:srgbClr val="000000"/>
                </a:solidFill>
                <a:latin typeface="Consolas" pitchFamily="49" charset="0"/>
              </a:rPr>
              <a:t> Student();</a:t>
            </a:r>
            <a:endParaRPr kumimoji="1" lang="zh-CN" altLang="en-US" sz="2200" b="1" dirty="0">
              <a:solidFill>
                <a:srgbClr val="000000"/>
              </a:solidFill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357313" y="2141538"/>
            <a:ext cx="5043487" cy="176212"/>
            <a:chOff x="1357091" y="2140861"/>
            <a:chExt cx="5043711" cy="176889"/>
          </a:xfrm>
        </p:grpSpPr>
        <p:cxnSp>
          <p:nvCxnSpPr>
            <p:cNvPr id="8201" name="直接连接符 2"/>
            <p:cNvCxnSpPr>
              <a:cxnSpLocks noChangeShapeType="1"/>
            </p:cNvCxnSpPr>
            <p:nvPr/>
          </p:nvCxnSpPr>
          <p:spPr bwMode="auto">
            <a:xfrm>
              <a:off x="1364345" y="2162629"/>
              <a:ext cx="5036457" cy="155121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2" name="直接连接符 9"/>
            <p:cNvCxnSpPr>
              <a:cxnSpLocks noChangeShapeType="1"/>
            </p:cNvCxnSpPr>
            <p:nvPr/>
          </p:nvCxnSpPr>
          <p:spPr bwMode="auto">
            <a:xfrm flipH="1">
              <a:off x="1357091" y="2140861"/>
              <a:ext cx="5036457" cy="155121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5750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4213225" y="45910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213225" y="42402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本章内容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2754313" y="3452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4213225" y="3862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 flipH="1">
            <a:off x="1357313" y="1754188"/>
            <a:ext cx="457200" cy="319405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数组、字符串和枚举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4557713" y="3722688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5.2.1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不可变字符串：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</a:t>
            </a: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2755900" y="1357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3213100" y="120491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5.1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、数组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3211513" y="3300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5.2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、字符串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4557713" y="41005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5.2.2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可变字符串：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StringBuffer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4557713" y="44513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5.2.3 String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StringBuffer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异同</a:t>
            </a:r>
          </a:p>
        </p:txBody>
      </p:sp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1814513" y="3313113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2728913" y="5294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3186113" y="51419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5.3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、字符串与其他数据类型的转换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2728913" y="57515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3186113" y="55991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5.4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、枚举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5555" name="Rectangle 19"/>
          <p:cNvSpPr>
            <a:spLocks noChangeArrowheads="1"/>
          </p:cNvSpPr>
          <p:nvPr/>
        </p:nvSpPr>
        <p:spPr bwMode="auto">
          <a:xfrm>
            <a:off x="4200525" y="3681413"/>
            <a:ext cx="42863" cy="119062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5556" name="Rectangle 20"/>
          <p:cNvSpPr>
            <a:spLocks noChangeArrowheads="1"/>
          </p:cNvSpPr>
          <p:nvPr/>
        </p:nvSpPr>
        <p:spPr bwMode="auto">
          <a:xfrm>
            <a:off x="2679700" y="1027113"/>
            <a:ext cx="76200" cy="510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5557" name="Rectangle 22"/>
          <p:cNvSpPr>
            <a:spLocks noChangeArrowheads="1"/>
          </p:cNvSpPr>
          <p:nvPr/>
        </p:nvSpPr>
        <p:spPr bwMode="auto">
          <a:xfrm>
            <a:off x="4213225" y="24844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5558" name="Rectangle 23"/>
          <p:cNvSpPr>
            <a:spLocks noChangeArrowheads="1"/>
          </p:cNvSpPr>
          <p:nvPr/>
        </p:nvSpPr>
        <p:spPr bwMode="auto">
          <a:xfrm>
            <a:off x="4213225" y="21336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5559" name="Rectangle 24"/>
          <p:cNvSpPr>
            <a:spLocks noChangeArrowheads="1"/>
          </p:cNvSpPr>
          <p:nvPr/>
        </p:nvSpPr>
        <p:spPr bwMode="auto">
          <a:xfrm>
            <a:off x="4213225" y="17557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5560" name="Text Box 25"/>
          <p:cNvSpPr txBox="1">
            <a:spLocks noChangeArrowheads="1"/>
          </p:cNvSpPr>
          <p:nvPr/>
        </p:nvSpPr>
        <p:spPr bwMode="auto">
          <a:xfrm>
            <a:off x="4557713" y="16160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5.1.1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65561" name="Text Box 26"/>
          <p:cNvSpPr txBox="1">
            <a:spLocks noChangeArrowheads="1"/>
          </p:cNvSpPr>
          <p:nvPr/>
        </p:nvSpPr>
        <p:spPr bwMode="auto">
          <a:xfrm>
            <a:off x="4557713" y="19939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5.1.2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65562" name="Text Box 27"/>
          <p:cNvSpPr txBox="1">
            <a:spLocks noChangeArrowheads="1"/>
          </p:cNvSpPr>
          <p:nvPr/>
        </p:nvSpPr>
        <p:spPr bwMode="auto">
          <a:xfrm>
            <a:off x="4557713" y="23447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5.1.3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数组注意事项</a:t>
            </a:r>
          </a:p>
        </p:txBody>
      </p:sp>
      <p:sp>
        <p:nvSpPr>
          <p:cNvPr id="65563" name="Rectangle 28"/>
          <p:cNvSpPr>
            <a:spLocks noChangeArrowheads="1"/>
          </p:cNvSpPr>
          <p:nvPr/>
        </p:nvSpPr>
        <p:spPr bwMode="auto">
          <a:xfrm>
            <a:off x="4213225" y="28400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5564" name="Text Box 29"/>
          <p:cNvSpPr txBox="1">
            <a:spLocks noChangeArrowheads="1"/>
          </p:cNvSpPr>
          <p:nvPr/>
        </p:nvSpPr>
        <p:spPr bwMode="auto">
          <a:xfrm>
            <a:off x="4557713" y="27003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5.1.4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数组应用</a:t>
            </a:r>
          </a:p>
        </p:txBody>
      </p:sp>
      <p:sp>
        <p:nvSpPr>
          <p:cNvPr id="65565" name="Rectangle 30"/>
          <p:cNvSpPr>
            <a:spLocks noChangeArrowheads="1"/>
          </p:cNvSpPr>
          <p:nvPr/>
        </p:nvSpPr>
        <p:spPr bwMode="auto">
          <a:xfrm>
            <a:off x="4200525" y="157480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45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5.1.1</a:t>
            </a:r>
            <a:r>
              <a:rPr lang="zh-CN" altLang="en-US"/>
              <a:t>、一维数组</a:t>
            </a:r>
          </a:p>
        </p:txBody>
      </p:sp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227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03926" y="949715"/>
            <a:ext cx="7936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char</a:t>
            </a:r>
            <a:r>
              <a:rPr kumimoji="1"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[] c={</a:t>
            </a:r>
            <a:r>
              <a:rPr kumimoji="1" lang="en-US" altLang="zh-CN" b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'A'</a:t>
            </a:r>
            <a:r>
              <a:rPr kumimoji="1"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  <a:r>
              <a:rPr kumimoji="1" lang="en-US" altLang="zh-CN" b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'B'</a:t>
            </a:r>
            <a:r>
              <a:rPr kumimoji="1"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  <a:r>
              <a:rPr kumimoji="1" lang="en-US" altLang="zh-CN" b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'C'</a:t>
            </a:r>
            <a:r>
              <a:rPr kumimoji="1"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  <a:r>
              <a:rPr kumimoji="1" lang="en-US" altLang="zh-CN" b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'D'</a:t>
            </a:r>
            <a:r>
              <a:rPr kumimoji="1"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} </a:t>
            </a:r>
            <a:r>
              <a:rPr kumimoji="1" lang="zh-CN" altLang="en-US" b="1" dirty="0">
                <a:solidFill>
                  <a:srgbClr val="000000"/>
                </a:solidFill>
                <a:latin typeface="黑体"/>
                <a:ea typeface="黑体"/>
              </a:rPr>
              <a:t>：一维数组</a:t>
            </a:r>
            <a:r>
              <a:rPr kumimoji="1" lang="en-US" altLang="zh-CN" b="1" dirty="0">
                <a:solidFill>
                  <a:srgbClr val="000000"/>
                </a:solidFill>
                <a:latin typeface="黑体"/>
                <a:ea typeface="黑体"/>
              </a:rPr>
              <a:t>c</a:t>
            </a:r>
            <a:r>
              <a:rPr kumimoji="1" lang="zh-CN" altLang="en-US" b="1" dirty="0">
                <a:solidFill>
                  <a:srgbClr val="000000"/>
                </a:solidFill>
                <a:latin typeface="黑体"/>
                <a:ea typeface="黑体"/>
              </a:rPr>
              <a:t>初始化时的内存分配示例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9566"/>
          <a:stretch/>
        </p:blipFill>
        <p:spPr>
          <a:xfrm>
            <a:off x="1259632" y="1722662"/>
            <a:ext cx="6766623" cy="38665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67744" y="5623523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00"/>
                </a:solidFill>
                <a:latin typeface="黑体"/>
                <a:ea typeface="黑体"/>
              </a:rPr>
              <a:t>栈内存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28184" y="5600564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00"/>
                </a:solidFill>
                <a:latin typeface="黑体"/>
                <a:ea typeface="黑体"/>
              </a:rPr>
              <a:t>堆内存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18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213225" y="45910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213225" y="42402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小节安排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754313" y="3452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213225" y="3862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 flipH="1">
            <a:off x="1357313" y="1754188"/>
            <a:ext cx="457200" cy="319405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数组、字符串和枚举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557713" y="3722688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5.2.1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不可变字符串：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2755900" y="1357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3213100" y="120491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5.1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、数组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3211513" y="3300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5.2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、字符串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4557713" y="41005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5.2.2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可变字符串：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StringBuffer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57713" y="44513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5.2.3 String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StringBuffer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异同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1814513" y="3313113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2728913" y="5294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3186113" y="51419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5.3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、字符串与其他数据类型的转换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2728913" y="57515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3186113" y="55991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5.4</a:t>
            </a:r>
            <a:r>
              <a:rPr kumimoji="0"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、枚举</a:t>
            </a:r>
            <a:endParaRPr lang="zh-CN" altLang="en-US" sz="16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200525" y="3681413"/>
            <a:ext cx="42863" cy="119062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2679700" y="1027113"/>
            <a:ext cx="76200" cy="510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0261" name="AutoShape 21"/>
          <p:cNvSpPr>
            <a:spLocks noChangeArrowheads="1"/>
          </p:cNvSpPr>
          <p:nvPr/>
        </p:nvSpPr>
        <p:spPr bwMode="auto">
          <a:xfrm>
            <a:off x="7921625" y="2003425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4213225" y="24844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4213225" y="21336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4213225" y="17557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557713" y="16160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5.1.1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4557713" y="19939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5.1.2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4557713" y="23447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5.1.3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数组注意事项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4213225" y="28400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4557713" y="27003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5.1.4 </a:t>
            </a:r>
            <a:r>
              <a:rPr lang="zh-CN" altLang="en-US" sz="1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数组应用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4200525" y="157480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7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800000"/>
      </a:folHlink>
    </a:clrScheme>
    <a:fontScheme name="默认设计模板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9232</Words>
  <Application>Microsoft Office PowerPoint</Application>
  <PresentationFormat>全屏显示(4:3)</PresentationFormat>
  <Paragraphs>1094</Paragraphs>
  <Slides>70</Slides>
  <Notes>30</Notes>
  <HiddenSlides>3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88" baseType="lpstr">
      <vt:lpstr>Adobe 黑体 Std R</vt:lpstr>
      <vt:lpstr>Arial Unicode MS</vt:lpstr>
      <vt:lpstr>AvantGarde Bk BT</vt:lpstr>
      <vt:lpstr>Zurich UBlkEx BT</vt:lpstr>
      <vt:lpstr>黑体</vt:lpstr>
      <vt:lpstr>楷体</vt:lpstr>
      <vt:lpstr>楷体_GB2312</vt:lpstr>
      <vt:lpstr>微软雅黑</vt:lpstr>
      <vt:lpstr>Arial</vt:lpstr>
      <vt:lpstr>Calibri</vt:lpstr>
      <vt:lpstr>Consolas</vt:lpstr>
      <vt:lpstr>Symbol</vt:lpstr>
      <vt:lpstr>Times New Roman</vt:lpstr>
      <vt:lpstr>Wingdings</vt:lpstr>
      <vt:lpstr>Office 主题​​</vt:lpstr>
      <vt:lpstr>默认设计模板</vt:lpstr>
      <vt:lpstr>Image</vt:lpstr>
      <vt:lpstr>Visio</vt:lpstr>
      <vt:lpstr>PowerPoint 演示文稿</vt:lpstr>
      <vt:lpstr>前言</vt:lpstr>
      <vt:lpstr>小节安排</vt:lpstr>
      <vt:lpstr>5.1.1、一维数组</vt:lpstr>
      <vt:lpstr>5.1.1、一维数组</vt:lpstr>
      <vt:lpstr>5.1.1、一维数组</vt:lpstr>
      <vt:lpstr>5.1.1、一维数组</vt:lpstr>
      <vt:lpstr>5.1.1、一维数组</vt:lpstr>
      <vt:lpstr>小节安排</vt:lpstr>
      <vt:lpstr>5.1.2、二维数组</vt:lpstr>
      <vt:lpstr>5.1.2、二维数组</vt:lpstr>
      <vt:lpstr>5.1.2、二维数组</vt:lpstr>
      <vt:lpstr>5.1.2、二维数组</vt:lpstr>
      <vt:lpstr>小节安排</vt:lpstr>
      <vt:lpstr>5.1.3、数组特点与注意事项</vt:lpstr>
      <vt:lpstr>5.1.3、数组特点与注意事项</vt:lpstr>
      <vt:lpstr>小节安排</vt:lpstr>
      <vt:lpstr>5.1.4、数组的应用</vt:lpstr>
      <vt:lpstr>5.1.4、数组的应用—AvgScores.java</vt:lpstr>
      <vt:lpstr>5.1.4、数组的应用—PassArray.java</vt:lpstr>
      <vt:lpstr>5.1.4、数组的应用—PassArray2.java</vt:lpstr>
      <vt:lpstr>5.1.4、数组的应用</vt:lpstr>
      <vt:lpstr>小节安排</vt:lpstr>
      <vt:lpstr>5.2.1、不可变字符串：String</vt:lpstr>
      <vt:lpstr>5.2.1、不可变字符串：String</vt:lpstr>
      <vt:lpstr>5.2.1、不可变字符串：String</vt:lpstr>
      <vt:lpstr>5.2.1、不可变字符串：String</vt:lpstr>
      <vt:lpstr>5.2.1、不可变字符串：String</vt:lpstr>
      <vt:lpstr>5.2.1、不可变字符串：String</vt:lpstr>
      <vt:lpstr>5.2.1、不可变字符串：String</vt:lpstr>
      <vt:lpstr>5.2.1、不可变字符串：String</vt:lpstr>
      <vt:lpstr>5.2.1、不可变字符串：String</vt:lpstr>
      <vt:lpstr>Equals</vt:lpstr>
      <vt:lpstr>Equals</vt:lpstr>
      <vt:lpstr>5.2.1、不可变字符串：String (startsWith)</vt:lpstr>
      <vt:lpstr>5.2.1、不可变字符串：String</vt:lpstr>
      <vt:lpstr>5.2.1、不可变字符串：String</vt:lpstr>
      <vt:lpstr>5.2.1、不可变字符串：String</vt:lpstr>
      <vt:lpstr>5.2.1、不可变字符串：String</vt:lpstr>
      <vt:lpstr>5.2.1、不可变字符串String:字符串查找</vt:lpstr>
      <vt:lpstr>5.2.1、不可变字符串：String</vt:lpstr>
      <vt:lpstr>5.2.1、不可变字符串String:字符串查找</vt:lpstr>
      <vt:lpstr>5.2.1、不可变字符串：String</vt:lpstr>
      <vt:lpstr>小节安排</vt:lpstr>
      <vt:lpstr>5.2.2、可变字符串：StringBuffer</vt:lpstr>
      <vt:lpstr>5.2.2、可变字符串：StringBuffer</vt:lpstr>
      <vt:lpstr>5.2.2、可变字符串：StringBuffer</vt:lpstr>
      <vt:lpstr>小节安排</vt:lpstr>
      <vt:lpstr>5.2.3、String和StringBuffer异同</vt:lpstr>
      <vt:lpstr>5.2.3、String和StringBuffer异同</vt:lpstr>
      <vt:lpstr>5.2.3、String和StringBuffer异同</vt:lpstr>
      <vt:lpstr>5.2.3、String和StringBuffer异同</vt:lpstr>
      <vt:lpstr>5.2.3、String和StringBuffer异同</vt:lpstr>
      <vt:lpstr>小节安排</vt:lpstr>
      <vt:lpstr>5.3.1、将其他数据类型转换成字符串</vt:lpstr>
      <vt:lpstr>5.3.1、将其他数据类型转换成字符串</vt:lpstr>
      <vt:lpstr>5.3.1、将其他数据类型转换成字符串</vt:lpstr>
      <vt:lpstr>5.3.2、将字符串转换成其他数据类型</vt:lpstr>
      <vt:lpstr>5.3.2、将字符串转换成其他数据类型</vt:lpstr>
      <vt:lpstr>5.3.2、将字符串转换成其他数据类型</vt:lpstr>
      <vt:lpstr>5.3.2、将字符串转换成其他数据类型</vt:lpstr>
      <vt:lpstr>小节安排</vt:lpstr>
      <vt:lpstr>5.4、枚举</vt:lpstr>
      <vt:lpstr>5.4、枚举</vt:lpstr>
      <vt:lpstr>枚举一例</vt:lpstr>
      <vt:lpstr>枚举</vt:lpstr>
      <vt:lpstr>详说Enum/enum</vt:lpstr>
      <vt:lpstr>PowerPoint 演示文稿</vt:lpstr>
      <vt:lpstr>PowerPoint 演示文稿</vt:lpstr>
      <vt:lpstr>本章内容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Guodao Sun</cp:lastModifiedBy>
  <cp:revision>77</cp:revision>
  <dcterms:created xsi:type="dcterms:W3CDTF">2015-05-20T04:16:28Z</dcterms:created>
  <dcterms:modified xsi:type="dcterms:W3CDTF">2020-10-26T07:10:03Z</dcterms:modified>
</cp:coreProperties>
</file>