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6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04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har Mansouri" userId="25407bdbc11714e9" providerId="LiveId" clId="{732C8C42-2B7F-4636-8AFB-3068E5214A7C}"/>
    <pc:docChg chg="undo custSel modSld sldOrd">
      <pc:chgData name="Yashar Mansouri" userId="25407bdbc11714e9" providerId="LiveId" clId="{732C8C42-2B7F-4636-8AFB-3068E5214A7C}" dt="2019-10-09T21:47:34.329" v="140"/>
      <pc:docMkLst>
        <pc:docMk/>
      </pc:docMkLst>
      <pc:sldChg chg="addSp modSp">
        <pc:chgData name="Yashar Mansouri" userId="25407bdbc11714e9" providerId="LiveId" clId="{732C8C42-2B7F-4636-8AFB-3068E5214A7C}" dt="2019-10-09T19:51:39.324" v="106" actId="1076"/>
        <pc:sldMkLst>
          <pc:docMk/>
          <pc:sldMk cId="337244035" sldId="257"/>
        </pc:sldMkLst>
        <pc:spChg chg="mod">
          <ac:chgData name="Yashar Mansouri" userId="25407bdbc11714e9" providerId="LiveId" clId="{732C8C42-2B7F-4636-8AFB-3068E5214A7C}" dt="2019-10-09T19:40:51.114" v="54"/>
          <ac:spMkLst>
            <pc:docMk/>
            <pc:sldMk cId="337244035" sldId="257"/>
            <ac:spMk id="2" creationId="{534992B3-B938-4735-A69C-14159370D147}"/>
          </ac:spMkLst>
        </pc:spChg>
        <pc:picChg chg="add mod">
          <ac:chgData name="Yashar Mansouri" userId="25407bdbc11714e9" providerId="LiveId" clId="{732C8C42-2B7F-4636-8AFB-3068E5214A7C}" dt="2019-10-09T19:51:39.324" v="106" actId="1076"/>
          <ac:picMkLst>
            <pc:docMk/>
            <pc:sldMk cId="337244035" sldId="257"/>
            <ac:picMk id="4" creationId="{1A2F7B0A-CE81-4768-A25C-CA7C4EBD1D18}"/>
          </ac:picMkLst>
        </pc:picChg>
      </pc:sldChg>
      <pc:sldChg chg="modSp">
        <pc:chgData name="Yashar Mansouri" userId="25407bdbc11714e9" providerId="LiveId" clId="{732C8C42-2B7F-4636-8AFB-3068E5214A7C}" dt="2019-10-09T19:33:41.756" v="53" actId="27636"/>
        <pc:sldMkLst>
          <pc:docMk/>
          <pc:sldMk cId="2357563434" sldId="258"/>
        </pc:sldMkLst>
        <pc:spChg chg="mod">
          <ac:chgData name="Yashar Mansouri" userId="25407bdbc11714e9" providerId="LiveId" clId="{732C8C42-2B7F-4636-8AFB-3068E5214A7C}" dt="2019-10-09T19:33:41.756" v="53" actId="27636"/>
          <ac:spMkLst>
            <pc:docMk/>
            <pc:sldMk cId="2357563434" sldId="258"/>
            <ac:spMk id="3" creationId="{2196BBB6-11E1-4CAC-82BC-5D4092F51C8F}"/>
          </ac:spMkLst>
        </pc:spChg>
      </pc:sldChg>
      <pc:sldChg chg="delSp modSp">
        <pc:chgData name="Yashar Mansouri" userId="25407bdbc11714e9" providerId="LiveId" clId="{732C8C42-2B7F-4636-8AFB-3068E5214A7C}" dt="2019-10-09T19:51:11.663" v="103" actId="20577"/>
        <pc:sldMkLst>
          <pc:docMk/>
          <pc:sldMk cId="2371842572" sldId="259"/>
        </pc:sldMkLst>
        <pc:spChg chg="mod">
          <ac:chgData name="Yashar Mansouri" userId="25407bdbc11714e9" providerId="LiveId" clId="{732C8C42-2B7F-4636-8AFB-3068E5214A7C}" dt="2019-10-09T19:51:11.663" v="103" actId="20577"/>
          <ac:spMkLst>
            <pc:docMk/>
            <pc:sldMk cId="2371842572" sldId="259"/>
            <ac:spMk id="3" creationId="{175B9727-97AB-4CF4-8D63-CE605C13CC14}"/>
          </ac:spMkLst>
        </pc:spChg>
        <pc:picChg chg="del">
          <ac:chgData name="Yashar Mansouri" userId="25407bdbc11714e9" providerId="LiveId" clId="{732C8C42-2B7F-4636-8AFB-3068E5214A7C}" dt="2019-10-09T19:48:00.165" v="57"/>
          <ac:picMkLst>
            <pc:docMk/>
            <pc:sldMk cId="2371842572" sldId="259"/>
            <ac:picMk id="5" creationId="{6B24A7BF-DBD6-4379-8629-E38E5750B763}"/>
          </ac:picMkLst>
        </pc:picChg>
      </pc:sldChg>
      <pc:sldChg chg="addSp delSp modSp">
        <pc:chgData name="Yashar Mansouri" userId="25407bdbc11714e9" providerId="LiveId" clId="{732C8C42-2B7F-4636-8AFB-3068E5214A7C}" dt="2019-10-09T21:47:34.329" v="140"/>
        <pc:sldMkLst>
          <pc:docMk/>
          <pc:sldMk cId="1595940612" sldId="261"/>
        </pc:sldMkLst>
        <pc:grpChg chg="del mod">
          <ac:chgData name="Yashar Mansouri" userId="25407bdbc11714e9" providerId="LiveId" clId="{732C8C42-2B7F-4636-8AFB-3068E5214A7C}" dt="2019-10-09T21:46:54.224" v="126"/>
          <ac:grpSpMkLst>
            <pc:docMk/>
            <pc:sldMk cId="1595940612" sldId="261"/>
            <ac:grpSpMk id="11" creationId="{D9291A9C-3D5D-4817-BC0B-904AC7A25995}"/>
          </ac:grpSpMkLst>
        </pc:grpChg>
        <pc:grpChg chg="del mod">
          <ac:chgData name="Yashar Mansouri" userId="25407bdbc11714e9" providerId="LiveId" clId="{732C8C42-2B7F-4636-8AFB-3068E5214A7C}" dt="2019-10-09T21:47:33.519" v="139"/>
          <ac:grpSpMkLst>
            <pc:docMk/>
            <pc:sldMk cId="1595940612" sldId="261"/>
            <ac:grpSpMk id="18" creationId="{5E20D7C3-BCC5-47F1-BCB8-8AB0626CA252}"/>
          </ac:grpSpMkLst>
        </pc:grpChg>
        <pc:inkChg chg="add del">
          <ac:chgData name="Yashar Mansouri" userId="25407bdbc11714e9" providerId="LiveId" clId="{732C8C42-2B7F-4636-8AFB-3068E5214A7C}" dt="2019-10-09T21:46:45.620" v="110"/>
          <ac:inkMkLst>
            <pc:docMk/>
            <pc:sldMk cId="1595940612" sldId="261"/>
            <ac:inkMk id="2" creationId="{AE55D3FB-F88E-49B0-8EE3-376D15550610}"/>
          </ac:inkMkLst>
        </pc:inkChg>
        <pc:inkChg chg="add del mod">
          <ac:chgData name="Yashar Mansouri" userId="25407bdbc11714e9" providerId="LiveId" clId="{732C8C42-2B7F-4636-8AFB-3068E5214A7C}" dt="2019-10-09T21:46:55.019" v="127"/>
          <ac:inkMkLst>
            <pc:docMk/>
            <pc:sldMk cId="1595940612" sldId="261"/>
            <ac:inkMk id="3" creationId="{A4489584-68EA-405F-AE32-25987B26628B}"/>
          </ac:inkMkLst>
        </pc:inkChg>
        <pc:inkChg chg="add del mod">
          <ac:chgData name="Yashar Mansouri" userId="25407bdbc11714e9" providerId="LiveId" clId="{732C8C42-2B7F-4636-8AFB-3068E5214A7C}" dt="2019-10-09T21:46:53.679" v="120"/>
          <ac:inkMkLst>
            <pc:docMk/>
            <pc:sldMk cId="1595940612" sldId="261"/>
            <ac:inkMk id="4" creationId="{A2565866-D853-4001-A452-8E4D0705FE86}"/>
          </ac:inkMkLst>
        </pc:inkChg>
        <pc:inkChg chg="add del mod">
          <ac:chgData name="Yashar Mansouri" userId="25407bdbc11714e9" providerId="LiveId" clId="{732C8C42-2B7F-4636-8AFB-3068E5214A7C}" dt="2019-10-09T21:46:53.687" v="122"/>
          <ac:inkMkLst>
            <pc:docMk/>
            <pc:sldMk cId="1595940612" sldId="261"/>
            <ac:inkMk id="5" creationId="{97DAF4AB-C776-489F-B1F5-B3DE8059544F}"/>
          </ac:inkMkLst>
        </pc:inkChg>
        <pc:inkChg chg="add del mod">
          <ac:chgData name="Yashar Mansouri" userId="25407bdbc11714e9" providerId="LiveId" clId="{732C8C42-2B7F-4636-8AFB-3068E5214A7C}" dt="2019-10-09T21:46:53.683" v="121"/>
          <ac:inkMkLst>
            <pc:docMk/>
            <pc:sldMk cId="1595940612" sldId="261"/>
            <ac:inkMk id="6" creationId="{415900A2-AAD2-4623-8356-911F3E7A7407}"/>
          </ac:inkMkLst>
        </pc:inkChg>
        <pc:inkChg chg="add del mod">
          <ac:chgData name="Yashar Mansouri" userId="25407bdbc11714e9" providerId="LiveId" clId="{732C8C42-2B7F-4636-8AFB-3068E5214A7C}" dt="2019-10-09T21:46:53.694" v="125"/>
          <ac:inkMkLst>
            <pc:docMk/>
            <pc:sldMk cId="1595940612" sldId="261"/>
            <ac:inkMk id="7" creationId="{C85FE74E-6CCB-471D-812D-D7C036E0BA66}"/>
          </ac:inkMkLst>
        </pc:inkChg>
        <pc:inkChg chg="add del mod">
          <ac:chgData name="Yashar Mansouri" userId="25407bdbc11714e9" providerId="LiveId" clId="{732C8C42-2B7F-4636-8AFB-3068E5214A7C}" dt="2019-10-09T21:46:53.692" v="124"/>
          <ac:inkMkLst>
            <pc:docMk/>
            <pc:sldMk cId="1595940612" sldId="261"/>
            <ac:inkMk id="8" creationId="{0FE2E88E-DC44-4249-99BA-9DBE6CC7A406}"/>
          </ac:inkMkLst>
        </pc:inkChg>
        <pc:inkChg chg="add del mod">
          <ac:chgData name="Yashar Mansouri" userId="25407bdbc11714e9" providerId="LiveId" clId="{732C8C42-2B7F-4636-8AFB-3068E5214A7C}" dt="2019-10-09T21:46:54.224" v="126"/>
          <ac:inkMkLst>
            <pc:docMk/>
            <pc:sldMk cId="1595940612" sldId="261"/>
            <ac:inkMk id="9" creationId="{2947A4AB-AC2E-4200-AAAF-427E73CFFCA4}"/>
          </ac:inkMkLst>
        </pc:inkChg>
        <pc:inkChg chg="add del mod">
          <ac:chgData name="Yashar Mansouri" userId="25407bdbc11714e9" providerId="LiveId" clId="{732C8C42-2B7F-4636-8AFB-3068E5214A7C}" dt="2019-10-09T21:46:53.690" v="123"/>
          <ac:inkMkLst>
            <pc:docMk/>
            <pc:sldMk cId="1595940612" sldId="261"/>
            <ac:inkMk id="10" creationId="{2AF631D1-F182-4648-BE5B-FD7D926E70DC}"/>
          </ac:inkMkLst>
        </pc:inkChg>
        <pc:inkChg chg="add del">
          <ac:chgData name="Yashar Mansouri" userId="25407bdbc11714e9" providerId="LiveId" clId="{732C8C42-2B7F-4636-8AFB-3068E5214A7C}" dt="2019-10-09T21:47:10.711" v="131"/>
          <ac:inkMkLst>
            <pc:docMk/>
            <pc:sldMk cId="1595940612" sldId="261"/>
            <ac:inkMk id="12" creationId="{658793AF-E4D2-43EB-8A46-457159568FD0}"/>
          </ac:inkMkLst>
        </pc:inkChg>
        <pc:inkChg chg="add del">
          <ac:chgData name="Yashar Mansouri" userId="25407bdbc11714e9" providerId="LiveId" clId="{732C8C42-2B7F-4636-8AFB-3068E5214A7C}" dt="2019-10-09T21:47:09.886" v="130"/>
          <ac:inkMkLst>
            <pc:docMk/>
            <pc:sldMk cId="1595940612" sldId="261"/>
            <ac:inkMk id="13" creationId="{9FB1898B-450F-4479-BB77-BFC684980538}"/>
          </ac:inkMkLst>
        </pc:inkChg>
        <pc:inkChg chg="add del">
          <ac:chgData name="Yashar Mansouri" userId="25407bdbc11714e9" providerId="LiveId" clId="{732C8C42-2B7F-4636-8AFB-3068E5214A7C}" dt="2019-10-09T21:47:20.662" v="133"/>
          <ac:inkMkLst>
            <pc:docMk/>
            <pc:sldMk cId="1595940612" sldId="261"/>
            <ac:inkMk id="14" creationId="{C17121D4-8D9A-42B6-8CD9-7C10B9FC76DC}"/>
          </ac:inkMkLst>
        </pc:inkChg>
        <pc:inkChg chg="add del">
          <ac:chgData name="Yashar Mansouri" userId="25407bdbc11714e9" providerId="LiveId" clId="{732C8C42-2B7F-4636-8AFB-3068E5214A7C}" dt="2019-10-09T21:47:33.068" v="138"/>
          <ac:inkMkLst>
            <pc:docMk/>
            <pc:sldMk cId="1595940612" sldId="261"/>
            <ac:inkMk id="15" creationId="{444BFA2A-793A-4B28-9CFF-B8BD4E7CDC16}"/>
          </ac:inkMkLst>
        </pc:inkChg>
        <pc:inkChg chg="add del mod">
          <ac:chgData name="Yashar Mansouri" userId="25407bdbc11714e9" providerId="LiveId" clId="{732C8C42-2B7F-4636-8AFB-3068E5214A7C}" dt="2019-10-09T21:47:33.519" v="139"/>
          <ac:inkMkLst>
            <pc:docMk/>
            <pc:sldMk cId="1595940612" sldId="261"/>
            <ac:inkMk id="16" creationId="{343D95F3-4347-41F1-A513-65C9E3C7CFF1}"/>
          </ac:inkMkLst>
        </pc:inkChg>
        <pc:inkChg chg="add del mod">
          <ac:chgData name="Yashar Mansouri" userId="25407bdbc11714e9" providerId="LiveId" clId="{732C8C42-2B7F-4636-8AFB-3068E5214A7C}" dt="2019-10-09T21:47:34.329" v="140"/>
          <ac:inkMkLst>
            <pc:docMk/>
            <pc:sldMk cId="1595940612" sldId="261"/>
            <ac:inkMk id="17" creationId="{1AE171E9-7E53-4960-908B-FD64BABAADAF}"/>
          </ac:inkMkLst>
        </pc:inkChg>
      </pc:sldChg>
      <pc:sldChg chg="ord">
        <pc:chgData name="Yashar Mansouri" userId="25407bdbc11714e9" providerId="LiveId" clId="{732C8C42-2B7F-4636-8AFB-3068E5214A7C}" dt="2019-10-09T21:46:36.497" v="108"/>
        <pc:sldMkLst>
          <pc:docMk/>
          <pc:sldMk cId="809409823" sldId="264"/>
        </pc:sldMkLst>
      </pc:sldChg>
      <pc:sldChg chg="addSp delSp modSp modAnim">
        <pc:chgData name="Yashar Mansouri" userId="25407bdbc11714e9" providerId="LiveId" clId="{732C8C42-2B7F-4636-8AFB-3068E5214A7C}" dt="2019-10-09T19:51:27.875" v="104"/>
        <pc:sldMkLst>
          <pc:docMk/>
          <pc:sldMk cId="1509194897" sldId="267"/>
        </pc:sldMkLst>
        <pc:picChg chg="add mod">
          <ac:chgData name="Yashar Mansouri" userId="25407bdbc11714e9" providerId="LiveId" clId="{732C8C42-2B7F-4636-8AFB-3068E5214A7C}" dt="2019-10-09T19:48:19.137" v="62" actId="1076"/>
          <ac:picMkLst>
            <pc:docMk/>
            <pc:sldMk cId="1509194897" sldId="267"/>
            <ac:picMk id="15" creationId="{2C8764C7-22F9-4482-852A-9248F51F752B}"/>
          </ac:picMkLst>
        </pc:picChg>
        <pc:picChg chg="add mod">
          <ac:chgData name="Yashar Mansouri" userId="25407bdbc11714e9" providerId="LiveId" clId="{732C8C42-2B7F-4636-8AFB-3068E5214A7C}" dt="2019-10-09T19:31:33.557" v="51" actId="1076"/>
          <ac:picMkLst>
            <pc:docMk/>
            <pc:sldMk cId="1509194897" sldId="267"/>
            <ac:picMk id="1026" creationId="{891BD2AE-62CA-430D-87B1-AE7CD6831FD8}"/>
          </ac:picMkLst>
        </pc:picChg>
        <pc:picChg chg="del mod">
          <ac:chgData name="Yashar Mansouri" userId="25407bdbc11714e9" providerId="LiveId" clId="{732C8C42-2B7F-4636-8AFB-3068E5214A7C}" dt="2019-10-09T19:51:27.875" v="104"/>
          <ac:picMkLst>
            <pc:docMk/>
            <pc:sldMk cId="1509194897" sldId="267"/>
            <ac:picMk id="7170" creationId="{4CA69430-F507-4A4F-834F-1CF1EF2C0DEF}"/>
          </ac:picMkLst>
        </pc:picChg>
        <pc:picChg chg="del">
          <ac:chgData name="Yashar Mansouri" userId="25407bdbc11714e9" providerId="LiveId" clId="{732C8C42-2B7F-4636-8AFB-3068E5214A7C}" dt="2019-10-09T19:31:02.725" v="45" actId="478"/>
          <ac:picMkLst>
            <pc:docMk/>
            <pc:sldMk cId="1509194897" sldId="267"/>
            <ac:picMk id="7172" creationId="{36E8786B-8BC7-4814-ACBE-3ACB50BC70E1}"/>
          </ac:picMkLst>
        </pc:picChg>
      </pc:sldChg>
      <pc:sldChg chg="modSp">
        <pc:chgData name="Yashar Mansouri" userId="25407bdbc11714e9" providerId="LiveId" clId="{732C8C42-2B7F-4636-8AFB-3068E5214A7C}" dt="2019-10-09T19:24:10.409" v="44" actId="20577"/>
        <pc:sldMkLst>
          <pc:docMk/>
          <pc:sldMk cId="711324727" sldId="268"/>
        </pc:sldMkLst>
        <pc:spChg chg="mod">
          <ac:chgData name="Yashar Mansouri" userId="25407bdbc11714e9" providerId="LiveId" clId="{732C8C42-2B7F-4636-8AFB-3068E5214A7C}" dt="2019-10-09T19:24:10.409" v="44" actId="20577"/>
          <ac:spMkLst>
            <pc:docMk/>
            <pc:sldMk cId="711324727" sldId="268"/>
            <ac:spMk id="3" creationId="{42B8B68A-F0CA-4CD9-A730-5F27A3113441}"/>
          </ac:spMkLst>
        </pc:spChg>
      </pc:sldChg>
    </pc:docChg>
  </pc:docChgLst>
  <pc:docChgLst>
    <pc:chgData name="Yashar Mansouri" userId="25407bdbc11714e9" providerId="LiveId" clId="{A220C9E9-D740-465A-A385-A997DBDFABD9}"/>
    <pc:docChg chg="custSel modSld">
      <pc:chgData name="Yashar Mansouri" userId="25407bdbc11714e9" providerId="LiveId" clId="{A220C9E9-D740-465A-A385-A997DBDFABD9}" dt="2019-12-26T23:26:56.856" v="40" actId="20577"/>
      <pc:docMkLst>
        <pc:docMk/>
      </pc:docMkLst>
      <pc:sldChg chg="modSp">
        <pc:chgData name="Yashar Mansouri" userId="25407bdbc11714e9" providerId="LiveId" clId="{A220C9E9-D740-465A-A385-A997DBDFABD9}" dt="2019-12-26T23:26:56.856" v="40" actId="20577"/>
        <pc:sldMkLst>
          <pc:docMk/>
          <pc:sldMk cId="337244035" sldId="257"/>
        </pc:sldMkLst>
        <pc:spChg chg="mod">
          <ac:chgData name="Yashar Mansouri" userId="25407bdbc11714e9" providerId="LiveId" clId="{A220C9E9-D740-465A-A385-A997DBDFABD9}" dt="2019-12-26T23:26:56.856" v="40" actId="20577"/>
          <ac:spMkLst>
            <pc:docMk/>
            <pc:sldMk cId="337244035" sldId="257"/>
            <ac:spMk id="3" creationId="{3BB77B7D-5781-4FCB-8997-FB3DE711116F}"/>
          </ac:spMkLst>
        </pc:spChg>
      </pc:sldChg>
      <pc:sldChg chg="modSp">
        <pc:chgData name="Yashar Mansouri" userId="25407bdbc11714e9" providerId="LiveId" clId="{A220C9E9-D740-465A-A385-A997DBDFABD9}" dt="2019-12-26T23:25:14.255" v="29" actId="20577"/>
        <pc:sldMkLst>
          <pc:docMk/>
          <pc:sldMk cId="2357563434" sldId="258"/>
        </pc:sldMkLst>
        <pc:spChg chg="mod">
          <ac:chgData name="Yashar Mansouri" userId="25407bdbc11714e9" providerId="LiveId" clId="{A220C9E9-D740-465A-A385-A997DBDFABD9}" dt="2019-12-26T23:25:14.255" v="29" actId="20577"/>
          <ac:spMkLst>
            <pc:docMk/>
            <pc:sldMk cId="2357563434" sldId="258"/>
            <ac:spMk id="3" creationId="{2196BBB6-11E1-4CAC-82BC-5D4092F51C8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992B3-B938-4735-A69C-14159370D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/>
              <a:t>Behavioral Risk Factor Surveillance System Survey</a:t>
            </a:r>
            <a:br>
              <a:rPr lang="en-US" sz="4000" dirty="0"/>
            </a:br>
            <a:br>
              <a:rPr lang="en-US" sz="4000" dirty="0"/>
            </a:br>
            <a:r>
              <a:rPr lang="en-US" sz="2800" dirty="0"/>
              <a:t>A research on E-cigarette Users of D.C. in 2017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77B7D-5781-4FCB-8997-FB3DE7111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Yashar Mansouri</a:t>
            </a:r>
          </a:p>
          <a:p>
            <a:pPr marL="0" indent="0">
              <a:buNone/>
            </a:pPr>
            <a:r>
              <a:rPr lang="en-US"/>
              <a:t>Sep 2019</a:t>
            </a:r>
            <a:endParaRPr lang="en-US" dirty="0"/>
          </a:p>
        </p:txBody>
      </p:sp>
      <p:pic>
        <p:nvPicPr>
          <p:cNvPr id="4" name="Picture 2" descr="Image result for dc flag">
            <a:extLst>
              <a:ext uri="{FF2B5EF4-FFF2-40B4-BE49-F238E27FC236}">
                <a16:creationId xmlns:a16="http://schemas.microsoft.com/office/drawing/2014/main" id="{1A2F7B0A-CE81-4768-A25C-CA7C4EBD1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3504" y="6079410"/>
            <a:ext cx="1563311" cy="77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44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1F64F-14CF-489F-8024-158912820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37FA5-F381-471D-A58B-985189C5B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Analyzing the top states with the highest proportions of e-cig users</a:t>
            </a:r>
          </a:p>
          <a:p>
            <a:pPr marL="0" indent="0">
              <a:buNone/>
            </a:pPr>
            <a:r>
              <a:rPr lang="fi-FI" dirty="0"/>
              <a:t>Oklahoma &gt; Kentucky&gt; Indiana &gt; Tennessee &gt; Wyoming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Comparison between regulated states and not regulated ones</a:t>
            </a:r>
          </a:p>
          <a:p>
            <a:r>
              <a:rPr lang="en-US" dirty="0"/>
              <a:t>Analyzing the trends in 2018 and 2019</a:t>
            </a:r>
          </a:p>
          <a:p>
            <a:r>
              <a:rPr lang="en-US" dirty="0"/>
              <a:t>Comparison of data from other sources with other categorical factors such as: </a:t>
            </a:r>
          </a:p>
          <a:p>
            <a:pPr marL="0" indent="0">
              <a:buNone/>
            </a:pPr>
            <a:r>
              <a:rPr lang="en-US" dirty="0"/>
              <a:t>	Income, Employment, Ethnicities</a:t>
            </a:r>
          </a:p>
        </p:txBody>
      </p:sp>
    </p:spTree>
    <p:extLst>
      <p:ext uri="{BB962C8B-B14F-4D97-AF65-F5344CB8AC3E}">
        <p14:creationId xmlns:p14="http://schemas.microsoft.com/office/powerpoint/2010/main" val="4065458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B2603-7B29-4B31-97A4-4F90C8EF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Purpose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6BBB6-11E1-4CAC-82BC-5D4092F51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Why</a:t>
            </a:r>
          </a:p>
          <a:p>
            <a:r>
              <a:rPr lang="en-US" sz="1800" dirty="0"/>
              <a:t>E-cig and vaping products first appeared in U.S. more than a decade ago</a:t>
            </a:r>
          </a:p>
          <a:p>
            <a:r>
              <a:rPr lang="en-US" sz="1800" dirty="0"/>
              <a:t>Grown Popularity, trending in teenagers, warning signs of an epidemic</a:t>
            </a:r>
          </a:p>
          <a:p>
            <a:r>
              <a:rPr lang="en-US" sz="1800" dirty="0"/>
              <a:t>Little to none research on their user base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How:</a:t>
            </a:r>
          </a:p>
          <a:p>
            <a:r>
              <a:rPr lang="en-US" sz="1800" dirty="0"/>
              <a:t>BRFSS is a continuous, state-based surveillance system that collects information about modifiable risk factors for chronic diseases and other leading causes of death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563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1E206-1EF4-409B-B46B-9710A60FA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B9727-97AB-4CF4-8D63-CE605C13C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sizes &gt; 50 </a:t>
            </a:r>
          </a:p>
          <a:p>
            <a:r>
              <a:rPr lang="en-US" dirty="0"/>
              <a:t>For 2011 data and forward, a </a:t>
            </a:r>
            <a:r>
              <a:rPr lang="en-US" b="1" dirty="0"/>
              <a:t>random-digit dialing system</a:t>
            </a:r>
            <a:r>
              <a:rPr lang="en-US" dirty="0"/>
              <a:t> was used to select samples of adults in households with landline or cellular telephones. </a:t>
            </a:r>
          </a:p>
          <a:p>
            <a:r>
              <a:rPr lang="en-US" dirty="0"/>
              <a:t>Samples: adults from each state who were civilian, aged 18 years or older and not institutionalized. </a:t>
            </a:r>
          </a:p>
          <a:p>
            <a:r>
              <a:rPr lang="en-US" dirty="0"/>
              <a:t>Computer-assisted telephone interviewing software</a:t>
            </a:r>
          </a:p>
          <a:p>
            <a:r>
              <a:rPr lang="en-US" dirty="0"/>
              <a:t>Data are presented in percentage values</a:t>
            </a:r>
          </a:p>
          <a:p>
            <a:r>
              <a:rPr lang="en-US" dirty="0"/>
              <a:t>Due to percentage values, z-score was captured from the comparison of two populations proportions.</a:t>
            </a:r>
          </a:p>
        </p:txBody>
      </p:sp>
    </p:spTree>
    <p:extLst>
      <p:ext uri="{BB962C8B-B14F-4D97-AF65-F5344CB8AC3E}">
        <p14:creationId xmlns:p14="http://schemas.microsoft.com/office/powerpoint/2010/main" val="2371842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98320481-BC19-4A1F-9801-5CD8515F7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25" y="0"/>
            <a:ext cx="103187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940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A6A3111-99C3-42FA-9709-BFD487625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8100"/>
            <a:ext cx="6858000" cy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B7CC3D-FD3D-4F16-A35B-AC25DAA75F00}"/>
              </a:ext>
            </a:extLst>
          </p:cNvPr>
          <p:cNvSpPr/>
          <p:nvPr/>
        </p:nvSpPr>
        <p:spPr>
          <a:xfrm>
            <a:off x="7331766" y="2661949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5.5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EBE56F-90C4-4348-9653-B310A0101866}"/>
              </a:ext>
            </a:extLst>
          </p:cNvPr>
          <p:cNvSpPr/>
          <p:nvPr/>
        </p:nvSpPr>
        <p:spPr>
          <a:xfrm>
            <a:off x="4267435" y="3772292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3.6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583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6E4511F-3D07-4EC7-8A0F-86B1D0769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38100"/>
            <a:ext cx="8039100" cy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7B36C7C-6363-42B2-97FE-52A0A4473DBC}"/>
              </a:ext>
            </a:extLst>
          </p:cNvPr>
          <p:cNvSpPr/>
          <p:nvPr/>
        </p:nvSpPr>
        <p:spPr>
          <a:xfrm>
            <a:off x="3585999" y="4672301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3.35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839EB2-ACAE-45B1-8609-2F680CA5524B}"/>
              </a:ext>
            </a:extLst>
          </p:cNvPr>
          <p:cNvSpPr/>
          <p:nvPr/>
        </p:nvSpPr>
        <p:spPr>
          <a:xfrm>
            <a:off x="8508728" y="419631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4.65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445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88D14CD0-D5F4-4427-912D-874CE58B8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38100"/>
            <a:ext cx="9525000" cy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409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21A539A-BC15-4607-AD28-ED37B82DE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604154"/>
              </p:ext>
            </p:extLst>
          </p:nvPr>
        </p:nvGraphicFramePr>
        <p:xfrm>
          <a:off x="719900" y="1"/>
          <a:ext cx="11472099" cy="68714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4033">
                  <a:extLst>
                    <a:ext uri="{9D8B030D-6E8A-4147-A177-3AD203B41FA5}">
                      <a16:colId xmlns:a16="http://schemas.microsoft.com/office/drawing/2014/main" val="44651875"/>
                    </a:ext>
                  </a:extLst>
                </a:gridCol>
                <a:gridCol w="3824033">
                  <a:extLst>
                    <a:ext uri="{9D8B030D-6E8A-4147-A177-3AD203B41FA5}">
                      <a16:colId xmlns:a16="http://schemas.microsoft.com/office/drawing/2014/main" val="2440741461"/>
                    </a:ext>
                  </a:extLst>
                </a:gridCol>
                <a:gridCol w="3824033">
                  <a:extLst>
                    <a:ext uri="{9D8B030D-6E8A-4147-A177-3AD203B41FA5}">
                      <a16:colId xmlns:a16="http://schemas.microsoft.com/office/drawing/2014/main" val="2372455050"/>
                    </a:ext>
                  </a:extLst>
                </a:gridCol>
              </a:tblGrid>
              <a:tr h="254686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Hypothesis I</a:t>
                      </a:r>
                      <a:endParaRPr lang="en-US" sz="1100" dirty="0"/>
                    </a:p>
                    <a:p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there a significant difference between the gender and the proportion of e-cig users in 2017 in DC ?</a:t>
                      </a:r>
                      <a:endParaRPr lang="en-US" sz="1100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sz="1800" dirty="0"/>
                        <a:t>Hypothesis II</a:t>
                      </a:r>
                    </a:p>
                    <a:p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there a significant difference between the age groups of 18-24 and 25-44 with the proportion of e-cig users in 2017 in DC ?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Hypothesis III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there a significant difference between proportion of e-cig users and their education level in 2017 in DC ?</a:t>
                      </a:r>
                      <a:endParaRPr lang="en-US" sz="1200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47415539"/>
                  </a:ext>
                </a:extLst>
              </a:tr>
              <a:tr h="186162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2317784"/>
                  </a:ext>
                </a:extLst>
              </a:tr>
              <a:tr h="24495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28336048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AEE6335A-1163-47B2-9E0B-CBFDDCCCC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86" y="1868466"/>
            <a:ext cx="2792710" cy="10622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60EF92-EA2A-468A-85E3-5A2B769F5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559" y="1868466"/>
            <a:ext cx="2665152" cy="10216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B8D0F9-F862-4442-86D8-15E028DFA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9124" y="1868466"/>
            <a:ext cx="3021716" cy="10216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ECD3BB3-9863-4F5B-9CE4-A81385AF4FEB}"/>
              </a:ext>
            </a:extLst>
          </p:cNvPr>
          <p:cNvSpPr txBox="1"/>
          <p:nvPr/>
        </p:nvSpPr>
        <p:spPr>
          <a:xfrm>
            <a:off x="719900" y="-6225"/>
            <a:ext cx="1147210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2017 – U.S. District of Columbia Population 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2D30693F-6529-4333-A213-03E5B3371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698636"/>
              </p:ext>
            </p:extLst>
          </p:nvPr>
        </p:nvGraphicFramePr>
        <p:xfrm>
          <a:off x="719898" y="3435730"/>
          <a:ext cx="384666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3702">
                  <a:extLst>
                    <a:ext uri="{9D8B030D-6E8A-4147-A177-3AD203B41FA5}">
                      <a16:colId xmlns:a16="http://schemas.microsoft.com/office/drawing/2014/main" val="2184782348"/>
                    </a:ext>
                  </a:extLst>
                </a:gridCol>
                <a:gridCol w="2432960">
                  <a:extLst>
                    <a:ext uri="{9D8B030D-6E8A-4147-A177-3AD203B41FA5}">
                      <a16:colId xmlns:a16="http://schemas.microsoft.com/office/drawing/2014/main" val="224652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Z-score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-2.57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9596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6065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Reject null hypothesis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5246388"/>
                  </a:ext>
                </a:extLst>
              </a:tr>
            </a:tbl>
          </a:graphicData>
        </a:graphic>
      </p:graphicFrame>
      <p:graphicFrame>
        <p:nvGraphicFramePr>
          <p:cNvPr id="17" name="Table 12">
            <a:extLst>
              <a:ext uri="{FF2B5EF4-FFF2-40B4-BE49-F238E27FC236}">
                <a16:creationId xmlns:a16="http://schemas.microsoft.com/office/drawing/2014/main" id="{6E145E6D-9B18-46D7-80B9-514AB5C29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049552"/>
              </p:ext>
            </p:extLst>
          </p:nvPr>
        </p:nvGraphicFramePr>
        <p:xfrm>
          <a:off x="4551695" y="3435726"/>
          <a:ext cx="384666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3702">
                  <a:extLst>
                    <a:ext uri="{9D8B030D-6E8A-4147-A177-3AD203B41FA5}">
                      <a16:colId xmlns:a16="http://schemas.microsoft.com/office/drawing/2014/main" val="2184782348"/>
                    </a:ext>
                  </a:extLst>
                </a:gridCol>
                <a:gridCol w="2432960">
                  <a:extLst>
                    <a:ext uri="{9D8B030D-6E8A-4147-A177-3AD203B41FA5}">
                      <a16:colId xmlns:a16="http://schemas.microsoft.com/office/drawing/2014/main" val="224652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Z-score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9596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6065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Reject null hypothesis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5246388"/>
                  </a:ext>
                </a:extLst>
              </a:tr>
            </a:tbl>
          </a:graphicData>
        </a:graphic>
      </p:graphicFrame>
      <p:graphicFrame>
        <p:nvGraphicFramePr>
          <p:cNvPr id="18" name="Table 12">
            <a:extLst>
              <a:ext uri="{FF2B5EF4-FFF2-40B4-BE49-F238E27FC236}">
                <a16:creationId xmlns:a16="http://schemas.microsoft.com/office/drawing/2014/main" id="{9973AF29-E6FB-4EC6-B17C-B02987C3BC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607152"/>
              </p:ext>
            </p:extLst>
          </p:nvPr>
        </p:nvGraphicFramePr>
        <p:xfrm>
          <a:off x="8339955" y="3435726"/>
          <a:ext cx="384666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3702">
                  <a:extLst>
                    <a:ext uri="{9D8B030D-6E8A-4147-A177-3AD203B41FA5}">
                      <a16:colId xmlns:a16="http://schemas.microsoft.com/office/drawing/2014/main" val="2184782348"/>
                    </a:ext>
                  </a:extLst>
                </a:gridCol>
                <a:gridCol w="2432960">
                  <a:extLst>
                    <a:ext uri="{9D8B030D-6E8A-4147-A177-3AD203B41FA5}">
                      <a16:colId xmlns:a16="http://schemas.microsoft.com/office/drawing/2014/main" val="224652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Z-score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-2.57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9596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6065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Reject null hypothesis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5246388"/>
                  </a:ext>
                </a:extLst>
              </a:tr>
            </a:tbl>
          </a:graphicData>
        </a:graphic>
      </p:graphicFrame>
      <p:pic>
        <p:nvPicPr>
          <p:cNvPr id="7174" name="Picture 6">
            <a:extLst>
              <a:ext uri="{FF2B5EF4-FFF2-40B4-BE49-F238E27FC236}">
                <a16:creationId xmlns:a16="http://schemas.microsoft.com/office/drawing/2014/main" id="{5BD82E7C-F148-4596-8756-647CDC979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80" y="4626430"/>
            <a:ext cx="3625944" cy="204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76054B8-20D7-42B2-9E4B-A64DE3F405CB}"/>
              </a:ext>
            </a:extLst>
          </p:cNvPr>
          <p:cNvSpPr/>
          <p:nvPr/>
        </p:nvSpPr>
        <p:spPr>
          <a:xfrm>
            <a:off x="674631" y="6537654"/>
            <a:ext cx="12303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/>
              <a:t>α</a:t>
            </a:r>
            <a:r>
              <a:rPr lang="en-US" dirty="0"/>
              <a:t> = 0.05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1BD2AE-62CA-430D-87B1-AE7CD6831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609" y="4672664"/>
            <a:ext cx="3464680" cy="195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C8764C7-22F9-4482-852A-9248F51F75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78810" y="5318505"/>
            <a:ext cx="3168952" cy="66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194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1818-6C38-44B9-ABFC-8F88AD4FA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8B68A-F0CA-4CD9-A730-5F27A3113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significant disparities in all three categories of gender, age and education.</a:t>
            </a:r>
          </a:p>
          <a:p>
            <a:endParaRPr lang="en-US" dirty="0"/>
          </a:p>
          <a:p>
            <a:r>
              <a:rPr lang="en-US" dirty="0"/>
              <a:t>In DC in 2017 population, out of every 100 people</a:t>
            </a:r>
          </a:p>
          <a:p>
            <a:pPr marL="1044702" lvl="1" indent="-514350">
              <a:buAutoNum type="romanUcPeriod"/>
            </a:pPr>
            <a:r>
              <a:rPr lang="en-US" b="1" dirty="0"/>
              <a:t>3</a:t>
            </a:r>
            <a:r>
              <a:rPr lang="en-US" dirty="0"/>
              <a:t> males and </a:t>
            </a:r>
            <a:r>
              <a:rPr lang="en-US" b="1" dirty="0"/>
              <a:t>1.7</a:t>
            </a:r>
            <a:r>
              <a:rPr lang="en-US" dirty="0"/>
              <a:t> females have been e-cig users	</a:t>
            </a:r>
          </a:p>
          <a:p>
            <a:pPr marL="1044702" lvl="1" indent="-514350">
              <a:buAutoNum type="romanUcPeriod"/>
            </a:pPr>
            <a:r>
              <a:rPr lang="en-US" b="1" dirty="0"/>
              <a:t>5.8</a:t>
            </a:r>
            <a:r>
              <a:rPr lang="en-US" dirty="0"/>
              <a:t>    (</a:t>
            </a:r>
            <a:r>
              <a:rPr lang="en-US" i="1" dirty="0"/>
              <a:t>18-24 years old)</a:t>
            </a:r>
            <a:r>
              <a:rPr lang="en-US" dirty="0"/>
              <a:t> and    </a:t>
            </a:r>
            <a:r>
              <a:rPr lang="en-US" b="1" dirty="0"/>
              <a:t>2.1</a:t>
            </a:r>
            <a:r>
              <a:rPr lang="en-US" dirty="0"/>
              <a:t>    (</a:t>
            </a:r>
            <a:r>
              <a:rPr lang="en-US" i="1" dirty="0"/>
              <a:t>25-44 years old)</a:t>
            </a:r>
            <a:r>
              <a:rPr lang="en-US" dirty="0"/>
              <a:t> have been e-cig users	</a:t>
            </a:r>
          </a:p>
          <a:p>
            <a:pPr marL="1044702" lvl="1" indent="-514350">
              <a:buAutoNum type="romanUcPeriod"/>
            </a:pPr>
            <a:r>
              <a:rPr lang="en-US" b="1" dirty="0"/>
              <a:t> 1.6  </a:t>
            </a:r>
            <a:r>
              <a:rPr lang="en-US" dirty="0"/>
              <a:t>(higher than 12 year educated) and </a:t>
            </a:r>
            <a:r>
              <a:rPr lang="en-US" b="1" dirty="0"/>
              <a:t>3  </a:t>
            </a:r>
            <a:r>
              <a:rPr lang="en-US" dirty="0"/>
              <a:t>(less than 12 year educated) were e –cig users</a:t>
            </a:r>
          </a:p>
        </p:txBody>
      </p:sp>
    </p:spTree>
    <p:extLst>
      <p:ext uri="{BB962C8B-B14F-4D97-AF65-F5344CB8AC3E}">
        <p14:creationId xmlns:p14="http://schemas.microsoft.com/office/powerpoint/2010/main" val="71132472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319</TotalTime>
  <Words>410</Words>
  <Application>Microsoft Office PowerPoint</Application>
  <PresentationFormat>Widescreen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Courier New</vt:lpstr>
      <vt:lpstr>Franklin Gothic Book</vt:lpstr>
      <vt:lpstr>Crop</vt:lpstr>
      <vt:lpstr>Behavioral Risk Factor Surveillance System Survey  A research on E-cigarette Users of D.C. in 2017</vt:lpstr>
      <vt:lpstr>Research Purpose </vt:lpstr>
      <vt:lpstr>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Behavioral Risk Factor Survey Systems  A research on E-cigarette Users of D.C. in 2017</dc:title>
  <dc:creator>Yashar Mansouri</dc:creator>
  <cp:lastModifiedBy>Yashar Mansouri</cp:lastModifiedBy>
  <cp:revision>16</cp:revision>
  <dcterms:created xsi:type="dcterms:W3CDTF">2019-10-09T15:29:16Z</dcterms:created>
  <dcterms:modified xsi:type="dcterms:W3CDTF">2019-12-26T23:26:58Z</dcterms:modified>
</cp:coreProperties>
</file>