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8" r:id="rId3"/>
    <p:sldId id="257" r:id="rId4"/>
    <p:sldId id="259" r:id="rId5"/>
    <p:sldId id="260" r:id="rId6"/>
    <p:sldId id="262" r:id="rId7"/>
    <p:sldId id="264" r:id="rId8"/>
    <p:sldId id="269" r:id="rId9"/>
    <p:sldId id="270" r:id="rId10"/>
    <p:sldId id="266" r:id="rId11"/>
    <p:sldId id="272" r:id="rId12"/>
    <p:sldId id="267" r:id="rId13"/>
    <p:sldId id="268" r:id="rId14"/>
    <p:sldId id="271" r:id="rId15"/>
    <p:sldId id="273" r:id="rId16"/>
    <p:sldId id="302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282" r:id="rId25"/>
    <p:sldId id="283" r:id="rId26"/>
    <p:sldId id="284" r:id="rId27"/>
    <p:sldId id="285" r:id="rId28"/>
    <p:sldId id="286" r:id="rId29"/>
    <p:sldId id="303" r:id="rId30"/>
    <p:sldId id="288" r:id="rId31"/>
    <p:sldId id="289" r:id="rId32"/>
    <p:sldId id="290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B9B9"/>
    <a:srgbClr val="B1703A"/>
    <a:srgbClr val="75B13A"/>
    <a:srgbClr val="759E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331" autoAdjust="0"/>
  </p:normalViewPr>
  <p:slideViewPr>
    <p:cSldViewPr snapToGrid="0">
      <p:cViewPr varScale="1">
        <p:scale>
          <a:sx n="89" d="100"/>
          <a:sy n="89" d="100"/>
        </p:scale>
        <p:origin x="13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2746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FB28A1C2-0043-4A11-AAEF-761719AB030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3C1619A-8E91-4255-9A88-EEB6EE3AF87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BBF50-C7B6-44AA-850E-BDBEA49E598C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F8026F0-B3E0-4FD8-9DC9-604A8910B8B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F7A9E21-E61F-40D6-8A28-535383E05B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91107-32D6-454B-A6A3-3DAABD6A9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96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84B3A-73A9-4D04-8E22-8E3B37D07D86}" type="datetimeFigureOut">
              <a:rPr lang="zh-TW" altLang="en-US" smtClean="0"/>
              <a:t>2023/7/21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4342E-45DB-4035-ACB0-671B334F09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4305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OutLine</a:t>
            </a:r>
            <a:r>
              <a:rPr lang="zh-TW" altLang="en-US" dirty="0"/>
              <a:t>大致說明說整個教學的流程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4342E-45DB-4035-ACB0-671B334F099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7965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Framework</a:t>
            </a:r>
            <a:r>
              <a:rPr lang="zh-TW" altLang="en-US" dirty="0"/>
              <a:t>的定義需要說明</a:t>
            </a:r>
            <a:endParaRPr lang="en-US" altLang="zh-TW" dirty="0"/>
          </a:p>
          <a:p>
            <a:endParaRPr lang="en-US" dirty="0"/>
          </a:p>
          <a:p>
            <a:r>
              <a:rPr lang="zh-TW" altLang="en-US" dirty="0"/>
              <a:t>自動微分機制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4342E-45DB-4035-ACB0-671B334F099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674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Dataset </a:t>
            </a:r>
            <a:r>
              <a:rPr lang="zh-TW" altLang="en-US" dirty="0"/>
              <a:t>最基本的</a:t>
            </a:r>
            <a:r>
              <a:rPr lang="en-US" altLang="zh-TW" dirty="0"/>
              <a:t>class</a:t>
            </a:r>
            <a:r>
              <a:rPr lang="zh-TW" altLang="en-US" dirty="0"/>
              <a:t>，負責儲存資料包含可能影像路徑，前處理</a:t>
            </a:r>
            <a:r>
              <a:rPr lang="en-US" altLang="zh-TW" dirty="0"/>
              <a:t>Operation</a:t>
            </a:r>
            <a:r>
              <a:rPr lang="zh-TW" altLang="en-US" dirty="0"/>
              <a:t>，還是說有其他要記錄的。</a:t>
            </a:r>
            <a:endParaRPr lang="en-US" altLang="zh-TW" dirty="0"/>
          </a:p>
          <a:p>
            <a:r>
              <a:rPr lang="en-US" dirty="0" err="1"/>
              <a:t>Dataloader</a:t>
            </a:r>
            <a:r>
              <a:rPr lang="zh-TW" altLang="en-US" dirty="0"/>
              <a:t>就是將資料以批次或整說整批的方式包裝起來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4342E-45DB-4035-ACB0-671B334F099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4197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Dataloader</a:t>
            </a:r>
            <a:r>
              <a:rPr lang="zh-TW" altLang="en-US" dirty="0"/>
              <a:t>參數說明 名字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4342E-45DB-4035-ACB0-671B334F0994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409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4342E-45DB-4035-ACB0-671B334F0994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7624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241088-B706-477F-8D43-55AAE8D2B2B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488506"/>
            <a:ext cx="9144000" cy="1832554"/>
          </a:xfrm>
        </p:spPr>
        <p:txBody>
          <a:bodyPr anchor="ctr">
            <a:normAutofit/>
          </a:bodyPr>
          <a:lstStyle>
            <a:lvl1pPr algn="ctr">
              <a:defRPr sz="4400" b="1">
                <a:solidFill>
                  <a:srgbClr val="B1703A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  <a:r>
              <a:rPr lang="en-US" altLang="zh-TW" dirty="0"/>
              <a:t>s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D92315B-821E-4EF3-B028-306DC7B9765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  <a:r>
              <a:rPr lang="en-US" altLang="zh-TW" dirty="0"/>
              <a:t>s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1810F4-2717-43C8-8991-2BCECFAD9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D614-6D50-47D1-B76F-7CFCF3CBDEC7}" type="datetimeFigureOut">
              <a:rPr lang="zh-TW" altLang="en-US" smtClean="0"/>
              <a:t>2023/7/21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09D609-EBD8-4D98-9E64-1C3FBB3D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972201-801F-4D2F-8D45-BAD1A68B0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E39A-D236-4B08-90D2-094C4260EAD5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174B64A7-2D1B-43D0-A448-89714FE77508}"/>
              </a:ext>
            </a:extLst>
          </p:cNvPr>
          <p:cNvGrpSpPr/>
          <p:nvPr userDrawn="1"/>
        </p:nvGrpSpPr>
        <p:grpSpPr>
          <a:xfrm>
            <a:off x="1794000" y="997211"/>
            <a:ext cx="8604000" cy="4722387"/>
            <a:chOff x="1633688" y="997211"/>
            <a:chExt cx="8604000" cy="4722387"/>
          </a:xfrm>
        </p:grpSpPr>
        <p:sp>
          <p:nvSpPr>
            <p:cNvPr id="7" name="bg object 18">
              <a:extLst>
                <a:ext uri="{FF2B5EF4-FFF2-40B4-BE49-F238E27FC236}">
                  <a16:creationId xmlns:a16="http://schemas.microsoft.com/office/drawing/2014/main" id="{6CC4B223-BD26-400C-BA2B-E33B8A72954A}"/>
                </a:ext>
              </a:extLst>
            </p:cNvPr>
            <p:cNvSpPr/>
            <p:nvPr userDrawn="1"/>
          </p:nvSpPr>
          <p:spPr>
            <a:xfrm>
              <a:off x="1633688" y="997211"/>
              <a:ext cx="8604000" cy="0"/>
            </a:xfrm>
            <a:custGeom>
              <a:avLst/>
              <a:gdLst/>
              <a:ahLst/>
              <a:cxnLst/>
              <a:rect l="l" t="t" r="r" b="b"/>
              <a:pathLst>
                <a:path w="7136765">
                  <a:moveTo>
                    <a:pt x="7136667" y="0"/>
                  </a:moveTo>
                  <a:lnTo>
                    <a:pt x="0" y="0"/>
                  </a:lnTo>
                </a:path>
              </a:pathLst>
            </a:custGeom>
            <a:ln w="76199">
              <a:solidFill>
                <a:srgbClr val="4DB6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bg object 19">
              <a:extLst>
                <a:ext uri="{FF2B5EF4-FFF2-40B4-BE49-F238E27FC236}">
                  <a16:creationId xmlns:a16="http://schemas.microsoft.com/office/drawing/2014/main" id="{FFAC2B75-62C6-45E9-AD1A-7A50F7248D05}"/>
                </a:ext>
              </a:extLst>
            </p:cNvPr>
            <p:cNvSpPr/>
            <p:nvPr userDrawn="1"/>
          </p:nvSpPr>
          <p:spPr>
            <a:xfrm>
              <a:off x="1633688" y="1149611"/>
              <a:ext cx="8604000" cy="0"/>
            </a:xfrm>
            <a:custGeom>
              <a:avLst/>
              <a:gdLst/>
              <a:ahLst/>
              <a:cxnLst/>
              <a:rect l="l" t="t" r="r" b="b"/>
              <a:pathLst>
                <a:path w="7136765">
                  <a:moveTo>
                    <a:pt x="7136667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4DB6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bg object 20">
              <a:extLst>
                <a:ext uri="{FF2B5EF4-FFF2-40B4-BE49-F238E27FC236}">
                  <a16:creationId xmlns:a16="http://schemas.microsoft.com/office/drawing/2014/main" id="{41922E38-20A2-4BB4-B328-119AB5D4F6D5}"/>
                </a:ext>
              </a:extLst>
            </p:cNvPr>
            <p:cNvSpPr/>
            <p:nvPr userDrawn="1"/>
          </p:nvSpPr>
          <p:spPr>
            <a:xfrm>
              <a:off x="1633688" y="5719598"/>
              <a:ext cx="8604000" cy="0"/>
            </a:xfrm>
            <a:custGeom>
              <a:avLst/>
              <a:gdLst/>
              <a:ahLst/>
              <a:cxnLst/>
              <a:rect l="l" t="t" r="r" b="b"/>
              <a:pathLst>
                <a:path w="7136765">
                  <a:moveTo>
                    <a:pt x="0" y="0"/>
                  </a:moveTo>
                  <a:lnTo>
                    <a:pt x="7136667" y="0"/>
                  </a:lnTo>
                </a:path>
              </a:pathLst>
            </a:custGeom>
            <a:ln w="76199">
              <a:solidFill>
                <a:srgbClr val="4DB6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bg object 21">
              <a:extLst>
                <a:ext uri="{FF2B5EF4-FFF2-40B4-BE49-F238E27FC236}">
                  <a16:creationId xmlns:a16="http://schemas.microsoft.com/office/drawing/2014/main" id="{109E9788-06BA-41D5-8E77-71C663AAB8FF}"/>
                </a:ext>
              </a:extLst>
            </p:cNvPr>
            <p:cNvSpPr/>
            <p:nvPr userDrawn="1"/>
          </p:nvSpPr>
          <p:spPr>
            <a:xfrm>
              <a:off x="1633688" y="5567198"/>
              <a:ext cx="8604000" cy="0"/>
            </a:xfrm>
            <a:custGeom>
              <a:avLst/>
              <a:gdLst/>
              <a:ahLst/>
              <a:cxnLst/>
              <a:rect l="l" t="t" r="r" b="b"/>
              <a:pathLst>
                <a:path w="7136765">
                  <a:moveTo>
                    <a:pt x="0" y="0"/>
                  </a:moveTo>
                  <a:lnTo>
                    <a:pt x="7136667" y="0"/>
                  </a:lnTo>
                </a:path>
              </a:pathLst>
            </a:custGeom>
            <a:ln w="9524">
              <a:solidFill>
                <a:srgbClr val="4DB6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7526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CDE7D9-5C7A-490D-B741-7C0F7D3B3A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rgbClr val="B1703A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  <a:r>
              <a:rPr lang="en-US" altLang="zh-TW" dirty="0"/>
              <a:t>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693AFF-FF51-4D6E-8B74-5CB2BCD74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72006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defRPr sz="20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25538C-A1A6-422E-B924-4FE234245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D614-6D50-47D1-B76F-7CFCF3CBDEC7}" type="datetimeFigureOut">
              <a:rPr lang="zh-TW" altLang="en-US" smtClean="0"/>
              <a:t>2023/7/21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195EA0-7AD9-4CB3-88A5-FD52ECABC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503F78-A86E-4879-9049-1E0348569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E39A-D236-4B08-90D2-094C4260EA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04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072C0B3-9C6C-40F9-8EC2-AF789D4DB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6B519E8-E539-44C6-903E-DB1079C73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0568A0-0036-4E8C-84C5-D5843E986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ED614-6D50-47D1-B76F-7CFCF3CBDEC7}" type="datetimeFigureOut">
              <a:rPr lang="zh-TW" altLang="en-US" smtClean="0"/>
              <a:t>2023/7/21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38AE15-3809-4BFB-AA82-E49B462E00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EA8DAF-6290-462B-9983-BACA667D0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9E39A-D236-4B08-90D2-094C4260EA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118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docs/stable/tensors.html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kentaro/pytorch-for-numpy-user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image" Target="../media/image310.png"/><Relationship Id="rId21" Type="http://schemas.openxmlformats.org/officeDocument/2006/relationships/image" Target="../media/image49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image" Target="../media/image31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tutorials/index.html" TargetMode="External"/><Relationship Id="rId2" Type="http://schemas.openxmlformats.org/officeDocument/2006/relationships/hyperlink" Target="https://pytorch.org/vision/stable/index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blog/overview-of-pytorch-autograd-engine/" TargetMode="External"/><Relationship Id="rId2" Type="http://schemas.openxmlformats.org/officeDocument/2006/relationships/hyperlink" Target="https://pytorch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peech.ee.ntu.edu.tw/~hylee/ml/ml2022-course-data/Pytorch%20Tutorial%201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5DFE89-D7C5-4332-AE23-57ECD09092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Arial" panose="020B0604020202020204" pitchFamily="34" charset="0"/>
              </a:rPr>
              <a:t>Deep Learning and</a:t>
            </a:r>
            <a:r>
              <a:rPr lang="zh-TW" altLang="en-US" dirty="0"/>
              <a:t> </a:t>
            </a:r>
            <a:r>
              <a:rPr lang="en-US" altLang="zh-TW" dirty="0">
                <a:latin typeface="Arial" panose="020B0604020202020204" pitchFamily="34" charset="0"/>
              </a:rPr>
              <a:t>its Vision Applications</a:t>
            </a:r>
            <a:endParaRPr lang="zh-TW" altLang="en-US" dirty="0">
              <a:latin typeface="Arial" panose="020B0604020202020204" pitchFamily="34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90D1E34-6BC9-4E0A-80B4-CC9DCC544F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FF0000"/>
                </a:solidFill>
              </a:rPr>
              <a:t>Pytorch</a:t>
            </a:r>
            <a:r>
              <a:rPr lang="en-US" altLang="zh-TW" dirty="0">
                <a:solidFill>
                  <a:srgbClr val="FF0000"/>
                </a:solidFill>
              </a:rPr>
              <a:t> Tutorial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TA : 1114611 </a:t>
            </a:r>
            <a:r>
              <a:rPr lang="zh-TW" altLang="en-US" dirty="0">
                <a:solidFill>
                  <a:srgbClr val="FF0000"/>
                </a:solidFill>
              </a:rPr>
              <a:t>張育銘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2023/03/01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517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D3693D-F2CA-4643-B766-A5EDB5FB8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Tensors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6B4B9A-EBB9-415E-BAAE-FDD5B7456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092" y="1690688"/>
            <a:ext cx="10515600" cy="400110"/>
          </a:xfrm>
        </p:spPr>
        <p:txBody>
          <a:bodyPr>
            <a:spAutoFit/>
          </a:bodyPr>
          <a:lstStyle/>
          <a:p>
            <a:r>
              <a:rPr lang="en-US" altLang="zh-TW" dirty="0"/>
              <a:t>High-dimensional matrices (arrays)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71C60D7-DC42-4F96-A78C-3A02048B9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609065"/>
              </p:ext>
            </p:extLst>
          </p:nvPr>
        </p:nvGraphicFramePr>
        <p:xfrm>
          <a:off x="918308" y="3731294"/>
          <a:ext cx="270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58381459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9231346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6653067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5614734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8927550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93098"/>
                  </a:ext>
                </a:extLst>
              </a:tr>
            </a:tbl>
          </a:graphicData>
        </a:graphic>
      </p:graphicFrame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BA38847A-29CE-4242-A970-C406FE4FD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74106"/>
              </p:ext>
            </p:extLst>
          </p:nvPr>
        </p:nvGraphicFramePr>
        <p:xfrm>
          <a:off x="4746000" y="2921294"/>
          <a:ext cx="270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58381459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9231346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6653067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5614734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8927550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9309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10348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19152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522197"/>
                  </a:ext>
                </a:extLst>
              </a:tr>
            </a:tbl>
          </a:graphicData>
        </a:graphic>
      </p:graphicFrame>
      <p:sp>
        <p:nvSpPr>
          <p:cNvPr id="15" name="立方體 14">
            <a:extLst>
              <a:ext uri="{FF2B5EF4-FFF2-40B4-BE49-F238E27FC236}">
                <a16:creationId xmlns:a16="http://schemas.microsoft.com/office/drawing/2014/main" id="{AB0483BE-0478-411F-88AC-A384DD71D0F7}"/>
              </a:ext>
            </a:extLst>
          </p:cNvPr>
          <p:cNvSpPr/>
          <p:nvPr/>
        </p:nvSpPr>
        <p:spPr>
          <a:xfrm>
            <a:off x="9047950" y="4271294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立方體 15">
            <a:extLst>
              <a:ext uri="{FF2B5EF4-FFF2-40B4-BE49-F238E27FC236}">
                <a16:creationId xmlns:a16="http://schemas.microsoft.com/office/drawing/2014/main" id="{476B3F4D-C427-4DCE-8224-F1144A3611D6}"/>
              </a:ext>
            </a:extLst>
          </p:cNvPr>
          <p:cNvSpPr/>
          <p:nvPr/>
        </p:nvSpPr>
        <p:spPr>
          <a:xfrm>
            <a:off x="9047950" y="3873345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立方體 28">
            <a:extLst>
              <a:ext uri="{FF2B5EF4-FFF2-40B4-BE49-F238E27FC236}">
                <a16:creationId xmlns:a16="http://schemas.microsoft.com/office/drawing/2014/main" id="{603951CB-2BFA-43F9-B28B-5CB7B28496D9}"/>
              </a:ext>
            </a:extLst>
          </p:cNvPr>
          <p:cNvSpPr/>
          <p:nvPr/>
        </p:nvSpPr>
        <p:spPr>
          <a:xfrm>
            <a:off x="9047950" y="3475396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立方體 29">
            <a:extLst>
              <a:ext uri="{FF2B5EF4-FFF2-40B4-BE49-F238E27FC236}">
                <a16:creationId xmlns:a16="http://schemas.microsoft.com/office/drawing/2014/main" id="{84AD9154-3D54-4033-855D-5F4E609DB91D}"/>
              </a:ext>
            </a:extLst>
          </p:cNvPr>
          <p:cNvSpPr/>
          <p:nvPr/>
        </p:nvSpPr>
        <p:spPr>
          <a:xfrm>
            <a:off x="9047950" y="3077447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立方體 30">
            <a:extLst>
              <a:ext uri="{FF2B5EF4-FFF2-40B4-BE49-F238E27FC236}">
                <a16:creationId xmlns:a16="http://schemas.microsoft.com/office/drawing/2014/main" id="{D0D4A9EB-49F2-4C37-9A56-98787BCEE69D}"/>
              </a:ext>
            </a:extLst>
          </p:cNvPr>
          <p:cNvSpPr/>
          <p:nvPr/>
        </p:nvSpPr>
        <p:spPr>
          <a:xfrm>
            <a:off x="9047950" y="2679498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立方體 39">
            <a:extLst>
              <a:ext uri="{FF2B5EF4-FFF2-40B4-BE49-F238E27FC236}">
                <a16:creationId xmlns:a16="http://schemas.microsoft.com/office/drawing/2014/main" id="{5033A560-626A-48A6-BD07-9E4D8471D7BC}"/>
              </a:ext>
            </a:extLst>
          </p:cNvPr>
          <p:cNvSpPr/>
          <p:nvPr/>
        </p:nvSpPr>
        <p:spPr>
          <a:xfrm>
            <a:off x="9459430" y="4271294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立方體 40">
            <a:extLst>
              <a:ext uri="{FF2B5EF4-FFF2-40B4-BE49-F238E27FC236}">
                <a16:creationId xmlns:a16="http://schemas.microsoft.com/office/drawing/2014/main" id="{B543D351-F9C9-4CAB-9AEA-FB706A9EB9F2}"/>
              </a:ext>
            </a:extLst>
          </p:cNvPr>
          <p:cNvSpPr/>
          <p:nvPr/>
        </p:nvSpPr>
        <p:spPr>
          <a:xfrm>
            <a:off x="9459430" y="3873345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立方體 41">
            <a:extLst>
              <a:ext uri="{FF2B5EF4-FFF2-40B4-BE49-F238E27FC236}">
                <a16:creationId xmlns:a16="http://schemas.microsoft.com/office/drawing/2014/main" id="{B1EC572C-AB71-40EA-A91C-BD01C55665A8}"/>
              </a:ext>
            </a:extLst>
          </p:cNvPr>
          <p:cNvSpPr/>
          <p:nvPr/>
        </p:nvSpPr>
        <p:spPr>
          <a:xfrm>
            <a:off x="9459430" y="3475396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立方體 42">
            <a:extLst>
              <a:ext uri="{FF2B5EF4-FFF2-40B4-BE49-F238E27FC236}">
                <a16:creationId xmlns:a16="http://schemas.microsoft.com/office/drawing/2014/main" id="{A0072119-ED8D-4C38-8592-8F430014CAB6}"/>
              </a:ext>
            </a:extLst>
          </p:cNvPr>
          <p:cNvSpPr/>
          <p:nvPr/>
        </p:nvSpPr>
        <p:spPr>
          <a:xfrm>
            <a:off x="9459430" y="3077447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立方體 43">
            <a:extLst>
              <a:ext uri="{FF2B5EF4-FFF2-40B4-BE49-F238E27FC236}">
                <a16:creationId xmlns:a16="http://schemas.microsoft.com/office/drawing/2014/main" id="{B8F04FBD-DFC4-47FA-A0D5-852366FA1D1D}"/>
              </a:ext>
            </a:extLst>
          </p:cNvPr>
          <p:cNvSpPr/>
          <p:nvPr/>
        </p:nvSpPr>
        <p:spPr>
          <a:xfrm>
            <a:off x="9459430" y="2679498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立方體 45">
            <a:extLst>
              <a:ext uri="{FF2B5EF4-FFF2-40B4-BE49-F238E27FC236}">
                <a16:creationId xmlns:a16="http://schemas.microsoft.com/office/drawing/2014/main" id="{8898B654-E982-4BDE-87B5-B79C4309BE9D}"/>
              </a:ext>
            </a:extLst>
          </p:cNvPr>
          <p:cNvSpPr/>
          <p:nvPr/>
        </p:nvSpPr>
        <p:spPr>
          <a:xfrm>
            <a:off x="9847964" y="4271294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立方體 46">
            <a:extLst>
              <a:ext uri="{FF2B5EF4-FFF2-40B4-BE49-F238E27FC236}">
                <a16:creationId xmlns:a16="http://schemas.microsoft.com/office/drawing/2014/main" id="{BC28BD91-063D-429E-AB04-8DC5D7865667}"/>
              </a:ext>
            </a:extLst>
          </p:cNvPr>
          <p:cNvSpPr/>
          <p:nvPr/>
        </p:nvSpPr>
        <p:spPr>
          <a:xfrm>
            <a:off x="9847964" y="3873345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立方體 47">
            <a:extLst>
              <a:ext uri="{FF2B5EF4-FFF2-40B4-BE49-F238E27FC236}">
                <a16:creationId xmlns:a16="http://schemas.microsoft.com/office/drawing/2014/main" id="{3C21F784-5DC3-48B5-9DC6-9AF7A9EDFDF7}"/>
              </a:ext>
            </a:extLst>
          </p:cNvPr>
          <p:cNvSpPr/>
          <p:nvPr/>
        </p:nvSpPr>
        <p:spPr>
          <a:xfrm>
            <a:off x="9847964" y="3475396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立方體 48">
            <a:extLst>
              <a:ext uri="{FF2B5EF4-FFF2-40B4-BE49-F238E27FC236}">
                <a16:creationId xmlns:a16="http://schemas.microsoft.com/office/drawing/2014/main" id="{97FBA12E-D5C2-41D0-942C-306F420AE404}"/>
              </a:ext>
            </a:extLst>
          </p:cNvPr>
          <p:cNvSpPr/>
          <p:nvPr/>
        </p:nvSpPr>
        <p:spPr>
          <a:xfrm>
            <a:off x="9847964" y="3077447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立方體 49">
            <a:extLst>
              <a:ext uri="{FF2B5EF4-FFF2-40B4-BE49-F238E27FC236}">
                <a16:creationId xmlns:a16="http://schemas.microsoft.com/office/drawing/2014/main" id="{9409CB47-F412-4ED3-A499-A1C22376E0A7}"/>
              </a:ext>
            </a:extLst>
          </p:cNvPr>
          <p:cNvSpPr/>
          <p:nvPr/>
        </p:nvSpPr>
        <p:spPr>
          <a:xfrm>
            <a:off x="9847964" y="2679498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立方體 51">
            <a:extLst>
              <a:ext uri="{FF2B5EF4-FFF2-40B4-BE49-F238E27FC236}">
                <a16:creationId xmlns:a16="http://schemas.microsoft.com/office/drawing/2014/main" id="{4B20E461-2720-4DE6-8282-517892F8A6D6}"/>
              </a:ext>
            </a:extLst>
          </p:cNvPr>
          <p:cNvSpPr/>
          <p:nvPr/>
        </p:nvSpPr>
        <p:spPr>
          <a:xfrm>
            <a:off x="10259444" y="4271294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立方體 52">
            <a:extLst>
              <a:ext uri="{FF2B5EF4-FFF2-40B4-BE49-F238E27FC236}">
                <a16:creationId xmlns:a16="http://schemas.microsoft.com/office/drawing/2014/main" id="{CFCCD278-F151-4463-9544-BC98487DAEF7}"/>
              </a:ext>
            </a:extLst>
          </p:cNvPr>
          <p:cNvSpPr/>
          <p:nvPr/>
        </p:nvSpPr>
        <p:spPr>
          <a:xfrm>
            <a:off x="10259444" y="3873345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立方體 53">
            <a:extLst>
              <a:ext uri="{FF2B5EF4-FFF2-40B4-BE49-F238E27FC236}">
                <a16:creationId xmlns:a16="http://schemas.microsoft.com/office/drawing/2014/main" id="{3FA58825-B51F-400B-B739-F284DB4C3F0D}"/>
              </a:ext>
            </a:extLst>
          </p:cNvPr>
          <p:cNvSpPr/>
          <p:nvPr/>
        </p:nvSpPr>
        <p:spPr>
          <a:xfrm>
            <a:off x="10259444" y="3475396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立方體 54">
            <a:extLst>
              <a:ext uri="{FF2B5EF4-FFF2-40B4-BE49-F238E27FC236}">
                <a16:creationId xmlns:a16="http://schemas.microsoft.com/office/drawing/2014/main" id="{2ECC1FB0-E92D-439F-8212-16E138344C6F}"/>
              </a:ext>
            </a:extLst>
          </p:cNvPr>
          <p:cNvSpPr/>
          <p:nvPr/>
        </p:nvSpPr>
        <p:spPr>
          <a:xfrm>
            <a:off x="10259444" y="3077447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立方體 55">
            <a:extLst>
              <a:ext uri="{FF2B5EF4-FFF2-40B4-BE49-F238E27FC236}">
                <a16:creationId xmlns:a16="http://schemas.microsoft.com/office/drawing/2014/main" id="{E2F105B0-29D3-4FA0-93BE-66A60B1F6AE8}"/>
              </a:ext>
            </a:extLst>
          </p:cNvPr>
          <p:cNvSpPr/>
          <p:nvPr/>
        </p:nvSpPr>
        <p:spPr>
          <a:xfrm>
            <a:off x="10259444" y="2679498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立方體 57">
            <a:extLst>
              <a:ext uri="{FF2B5EF4-FFF2-40B4-BE49-F238E27FC236}">
                <a16:creationId xmlns:a16="http://schemas.microsoft.com/office/drawing/2014/main" id="{D43CC842-AD75-4E1F-AD33-4D0E85F83607}"/>
              </a:ext>
            </a:extLst>
          </p:cNvPr>
          <p:cNvSpPr/>
          <p:nvPr/>
        </p:nvSpPr>
        <p:spPr>
          <a:xfrm>
            <a:off x="8906470" y="4406231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立方體 58">
            <a:extLst>
              <a:ext uri="{FF2B5EF4-FFF2-40B4-BE49-F238E27FC236}">
                <a16:creationId xmlns:a16="http://schemas.microsoft.com/office/drawing/2014/main" id="{00354F7A-3A76-4769-9101-CDAA81B3655E}"/>
              </a:ext>
            </a:extLst>
          </p:cNvPr>
          <p:cNvSpPr/>
          <p:nvPr/>
        </p:nvSpPr>
        <p:spPr>
          <a:xfrm>
            <a:off x="8906470" y="4008282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立方體 59">
            <a:extLst>
              <a:ext uri="{FF2B5EF4-FFF2-40B4-BE49-F238E27FC236}">
                <a16:creationId xmlns:a16="http://schemas.microsoft.com/office/drawing/2014/main" id="{F3DB9369-7680-4B5C-ACD4-E45B840ED6D8}"/>
              </a:ext>
            </a:extLst>
          </p:cNvPr>
          <p:cNvSpPr/>
          <p:nvPr/>
        </p:nvSpPr>
        <p:spPr>
          <a:xfrm>
            <a:off x="8906470" y="3610333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立方體 60">
            <a:extLst>
              <a:ext uri="{FF2B5EF4-FFF2-40B4-BE49-F238E27FC236}">
                <a16:creationId xmlns:a16="http://schemas.microsoft.com/office/drawing/2014/main" id="{34C777A4-2936-4274-BF7A-8671386C2CEF}"/>
              </a:ext>
            </a:extLst>
          </p:cNvPr>
          <p:cNvSpPr/>
          <p:nvPr/>
        </p:nvSpPr>
        <p:spPr>
          <a:xfrm>
            <a:off x="8906470" y="3212384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立方體 61">
            <a:extLst>
              <a:ext uri="{FF2B5EF4-FFF2-40B4-BE49-F238E27FC236}">
                <a16:creationId xmlns:a16="http://schemas.microsoft.com/office/drawing/2014/main" id="{8B9ACA11-D970-4601-80F9-F3B8966A8B11}"/>
              </a:ext>
            </a:extLst>
          </p:cNvPr>
          <p:cNvSpPr/>
          <p:nvPr/>
        </p:nvSpPr>
        <p:spPr>
          <a:xfrm>
            <a:off x="8906470" y="2814435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立方體 63">
            <a:extLst>
              <a:ext uri="{FF2B5EF4-FFF2-40B4-BE49-F238E27FC236}">
                <a16:creationId xmlns:a16="http://schemas.microsoft.com/office/drawing/2014/main" id="{D0647924-0222-4460-BACF-29DAF9F045D4}"/>
              </a:ext>
            </a:extLst>
          </p:cNvPr>
          <p:cNvSpPr/>
          <p:nvPr/>
        </p:nvSpPr>
        <p:spPr>
          <a:xfrm>
            <a:off x="9317950" y="4406231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立方體 64">
            <a:extLst>
              <a:ext uri="{FF2B5EF4-FFF2-40B4-BE49-F238E27FC236}">
                <a16:creationId xmlns:a16="http://schemas.microsoft.com/office/drawing/2014/main" id="{7F3368FD-ED04-45CC-9E16-AB03FDD5EF92}"/>
              </a:ext>
            </a:extLst>
          </p:cNvPr>
          <p:cNvSpPr/>
          <p:nvPr/>
        </p:nvSpPr>
        <p:spPr>
          <a:xfrm>
            <a:off x="9317950" y="4008282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立方體 65">
            <a:extLst>
              <a:ext uri="{FF2B5EF4-FFF2-40B4-BE49-F238E27FC236}">
                <a16:creationId xmlns:a16="http://schemas.microsoft.com/office/drawing/2014/main" id="{E3E572A6-AE68-41A0-8239-8E6D7EB6924F}"/>
              </a:ext>
            </a:extLst>
          </p:cNvPr>
          <p:cNvSpPr/>
          <p:nvPr/>
        </p:nvSpPr>
        <p:spPr>
          <a:xfrm>
            <a:off x="9317950" y="3610333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立方體 66">
            <a:extLst>
              <a:ext uri="{FF2B5EF4-FFF2-40B4-BE49-F238E27FC236}">
                <a16:creationId xmlns:a16="http://schemas.microsoft.com/office/drawing/2014/main" id="{2611C108-84A4-4EE9-9EA3-D1A980B3F9BF}"/>
              </a:ext>
            </a:extLst>
          </p:cNvPr>
          <p:cNvSpPr/>
          <p:nvPr/>
        </p:nvSpPr>
        <p:spPr>
          <a:xfrm>
            <a:off x="9317950" y="3212384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立方體 67">
            <a:extLst>
              <a:ext uri="{FF2B5EF4-FFF2-40B4-BE49-F238E27FC236}">
                <a16:creationId xmlns:a16="http://schemas.microsoft.com/office/drawing/2014/main" id="{7211E25A-1E20-471D-A517-21B0136C7F4F}"/>
              </a:ext>
            </a:extLst>
          </p:cNvPr>
          <p:cNvSpPr/>
          <p:nvPr/>
        </p:nvSpPr>
        <p:spPr>
          <a:xfrm>
            <a:off x="9317950" y="2814435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立方體 69">
            <a:extLst>
              <a:ext uri="{FF2B5EF4-FFF2-40B4-BE49-F238E27FC236}">
                <a16:creationId xmlns:a16="http://schemas.microsoft.com/office/drawing/2014/main" id="{59C25168-F575-4361-A75C-2EB2478819F8}"/>
              </a:ext>
            </a:extLst>
          </p:cNvPr>
          <p:cNvSpPr/>
          <p:nvPr/>
        </p:nvSpPr>
        <p:spPr>
          <a:xfrm>
            <a:off x="9706484" y="4406231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立方體 70">
            <a:extLst>
              <a:ext uri="{FF2B5EF4-FFF2-40B4-BE49-F238E27FC236}">
                <a16:creationId xmlns:a16="http://schemas.microsoft.com/office/drawing/2014/main" id="{3698523D-D007-49E3-ABCA-1B93D8D7B633}"/>
              </a:ext>
            </a:extLst>
          </p:cNvPr>
          <p:cNvSpPr/>
          <p:nvPr/>
        </p:nvSpPr>
        <p:spPr>
          <a:xfrm>
            <a:off x="9706484" y="4008282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立方體 71">
            <a:extLst>
              <a:ext uri="{FF2B5EF4-FFF2-40B4-BE49-F238E27FC236}">
                <a16:creationId xmlns:a16="http://schemas.microsoft.com/office/drawing/2014/main" id="{DB1C4754-B5A5-4FC3-B052-120F96907B42}"/>
              </a:ext>
            </a:extLst>
          </p:cNvPr>
          <p:cNvSpPr/>
          <p:nvPr/>
        </p:nvSpPr>
        <p:spPr>
          <a:xfrm>
            <a:off x="9706484" y="3610333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立方體 72">
            <a:extLst>
              <a:ext uri="{FF2B5EF4-FFF2-40B4-BE49-F238E27FC236}">
                <a16:creationId xmlns:a16="http://schemas.microsoft.com/office/drawing/2014/main" id="{97D0DD77-16FC-49A8-80AB-53F678E12FB1}"/>
              </a:ext>
            </a:extLst>
          </p:cNvPr>
          <p:cNvSpPr/>
          <p:nvPr/>
        </p:nvSpPr>
        <p:spPr>
          <a:xfrm>
            <a:off x="9706484" y="3212384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立方體 73">
            <a:extLst>
              <a:ext uri="{FF2B5EF4-FFF2-40B4-BE49-F238E27FC236}">
                <a16:creationId xmlns:a16="http://schemas.microsoft.com/office/drawing/2014/main" id="{ADB5A18B-A077-4841-8CBD-E986F9FE2664}"/>
              </a:ext>
            </a:extLst>
          </p:cNvPr>
          <p:cNvSpPr/>
          <p:nvPr/>
        </p:nvSpPr>
        <p:spPr>
          <a:xfrm>
            <a:off x="9706484" y="2814435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立方體 75">
            <a:extLst>
              <a:ext uri="{FF2B5EF4-FFF2-40B4-BE49-F238E27FC236}">
                <a16:creationId xmlns:a16="http://schemas.microsoft.com/office/drawing/2014/main" id="{FAB0C819-C47D-4DE2-BAF4-5E899304151C}"/>
              </a:ext>
            </a:extLst>
          </p:cNvPr>
          <p:cNvSpPr/>
          <p:nvPr/>
        </p:nvSpPr>
        <p:spPr>
          <a:xfrm>
            <a:off x="10117964" y="4406231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立方體 76">
            <a:extLst>
              <a:ext uri="{FF2B5EF4-FFF2-40B4-BE49-F238E27FC236}">
                <a16:creationId xmlns:a16="http://schemas.microsoft.com/office/drawing/2014/main" id="{C292DD51-AFCF-457C-8647-1CD503017FCE}"/>
              </a:ext>
            </a:extLst>
          </p:cNvPr>
          <p:cNvSpPr/>
          <p:nvPr/>
        </p:nvSpPr>
        <p:spPr>
          <a:xfrm>
            <a:off x="10117964" y="4008282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立方體 77">
            <a:extLst>
              <a:ext uri="{FF2B5EF4-FFF2-40B4-BE49-F238E27FC236}">
                <a16:creationId xmlns:a16="http://schemas.microsoft.com/office/drawing/2014/main" id="{AD6281D7-82DC-49ED-8219-9126CB56B554}"/>
              </a:ext>
            </a:extLst>
          </p:cNvPr>
          <p:cNvSpPr/>
          <p:nvPr/>
        </p:nvSpPr>
        <p:spPr>
          <a:xfrm>
            <a:off x="10117964" y="3610333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立方體 78">
            <a:extLst>
              <a:ext uri="{FF2B5EF4-FFF2-40B4-BE49-F238E27FC236}">
                <a16:creationId xmlns:a16="http://schemas.microsoft.com/office/drawing/2014/main" id="{1490BAFF-CE1D-4FEE-961E-EC0BA2FC07E9}"/>
              </a:ext>
            </a:extLst>
          </p:cNvPr>
          <p:cNvSpPr/>
          <p:nvPr/>
        </p:nvSpPr>
        <p:spPr>
          <a:xfrm>
            <a:off x="10117964" y="3212384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立方體 79">
            <a:extLst>
              <a:ext uri="{FF2B5EF4-FFF2-40B4-BE49-F238E27FC236}">
                <a16:creationId xmlns:a16="http://schemas.microsoft.com/office/drawing/2014/main" id="{09F1E6EA-D145-4122-9B99-DADE4D607838}"/>
              </a:ext>
            </a:extLst>
          </p:cNvPr>
          <p:cNvSpPr/>
          <p:nvPr/>
        </p:nvSpPr>
        <p:spPr>
          <a:xfrm>
            <a:off x="10117964" y="2814435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立方體 105">
            <a:extLst>
              <a:ext uri="{FF2B5EF4-FFF2-40B4-BE49-F238E27FC236}">
                <a16:creationId xmlns:a16="http://schemas.microsoft.com/office/drawing/2014/main" id="{AF7FCFE2-2E49-42E8-8469-C559D47EF49A}"/>
              </a:ext>
            </a:extLst>
          </p:cNvPr>
          <p:cNvSpPr/>
          <p:nvPr/>
        </p:nvSpPr>
        <p:spPr>
          <a:xfrm>
            <a:off x="8764990" y="4541294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立方體 106">
            <a:extLst>
              <a:ext uri="{FF2B5EF4-FFF2-40B4-BE49-F238E27FC236}">
                <a16:creationId xmlns:a16="http://schemas.microsoft.com/office/drawing/2014/main" id="{BE01C89E-25C5-4FBE-A499-3B447FBAB405}"/>
              </a:ext>
            </a:extLst>
          </p:cNvPr>
          <p:cNvSpPr/>
          <p:nvPr/>
        </p:nvSpPr>
        <p:spPr>
          <a:xfrm>
            <a:off x="8764990" y="4143345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立方體 107">
            <a:extLst>
              <a:ext uri="{FF2B5EF4-FFF2-40B4-BE49-F238E27FC236}">
                <a16:creationId xmlns:a16="http://schemas.microsoft.com/office/drawing/2014/main" id="{746A9C0F-3FD4-4D49-916D-E38C8490A535}"/>
              </a:ext>
            </a:extLst>
          </p:cNvPr>
          <p:cNvSpPr/>
          <p:nvPr/>
        </p:nvSpPr>
        <p:spPr>
          <a:xfrm>
            <a:off x="8764990" y="3745396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立方體 108">
            <a:extLst>
              <a:ext uri="{FF2B5EF4-FFF2-40B4-BE49-F238E27FC236}">
                <a16:creationId xmlns:a16="http://schemas.microsoft.com/office/drawing/2014/main" id="{1C759F59-98F6-4754-9E3E-AB6BB097CBC9}"/>
              </a:ext>
            </a:extLst>
          </p:cNvPr>
          <p:cNvSpPr/>
          <p:nvPr/>
        </p:nvSpPr>
        <p:spPr>
          <a:xfrm>
            <a:off x="8764990" y="3347447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立方體 109">
            <a:extLst>
              <a:ext uri="{FF2B5EF4-FFF2-40B4-BE49-F238E27FC236}">
                <a16:creationId xmlns:a16="http://schemas.microsoft.com/office/drawing/2014/main" id="{94DF055D-2AF1-422F-B156-272B2B9BAEA8}"/>
              </a:ext>
            </a:extLst>
          </p:cNvPr>
          <p:cNvSpPr/>
          <p:nvPr/>
        </p:nvSpPr>
        <p:spPr>
          <a:xfrm>
            <a:off x="8764990" y="2949498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立方體 111">
            <a:extLst>
              <a:ext uri="{FF2B5EF4-FFF2-40B4-BE49-F238E27FC236}">
                <a16:creationId xmlns:a16="http://schemas.microsoft.com/office/drawing/2014/main" id="{1F8FCB75-B649-47D0-BB1A-5B2C46B3299F}"/>
              </a:ext>
            </a:extLst>
          </p:cNvPr>
          <p:cNvSpPr/>
          <p:nvPr/>
        </p:nvSpPr>
        <p:spPr>
          <a:xfrm>
            <a:off x="9176470" y="4541294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立方體 112">
            <a:extLst>
              <a:ext uri="{FF2B5EF4-FFF2-40B4-BE49-F238E27FC236}">
                <a16:creationId xmlns:a16="http://schemas.microsoft.com/office/drawing/2014/main" id="{6E96BB84-9772-4A9C-99F9-C7D2C379000B}"/>
              </a:ext>
            </a:extLst>
          </p:cNvPr>
          <p:cNvSpPr/>
          <p:nvPr/>
        </p:nvSpPr>
        <p:spPr>
          <a:xfrm>
            <a:off x="9176470" y="4143345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立方體 113">
            <a:extLst>
              <a:ext uri="{FF2B5EF4-FFF2-40B4-BE49-F238E27FC236}">
                <a16:creationId xmlns:a16="http://schemas.microsoft.com/office/drawing/2014/main" id="{8A8393E4-8A4C-46F0-8EC7-1A6345E101BC}"/>
              </a:ext>
            </a:extLst>
          </p:cNvPr>
          <p:cNvSpPr/>
          <p:nvPr/>
        </p:nvSpPr>
        <p:spPr>
          <a:xfrm>
            <a:off x="9176470" y="3745396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立方體 114">
            <a:extLst>
              <a:ext uri="{FF2B5EF4-FFF2-40B4-BE49-F238E27FC236}">
                <a16:creationId xmlns:a16="http://schemas.microsoft.com/office/drawing/2014/main" id="{6D1B280D-57BE-4FCC-9F18-2DA127E9C1B4}"/>
              </a:ext>
            </a:extLst>
          </p:cNvPr>
          <p:cNvSpPr/>
          <p:nvPr/>
        </p:nvSpPr>
        <p:spPr>
          <a:xfrm>
            <a:off x="9176470" y="3347447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立方體 115">
            <a:extLst>
              <a:ext uri="{FF2B5EF4-FFF2-40B4-BE49-F238E27FC236}">
                <a16:creationId xmlns:a16="http://schemas.microsoft.com/office/drawing/2014/main" id="{AC00C618-DC91-418B-A039-3F15F3EAF249}"/>
              </a:ext>
            </a:extLst>
          </p:cNvPr>
          <p:cNvSpPr/>
          <p:nvPr/>
        </p:nvSpPr>
        <p:spPr>
          <a:xfrm>
            <a:off x="9176470" y="2949498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立方體 117">
            <a:extLst>
              <a:ext uri="{FF2B5EF4-FFF2-40B4-BE49-F238E27FC236}">
                <a16:creationId xmlns:a16="http://schemas.microsoft.com/office/drawing/2014/main" id="{6F7A5967-189B-44EA-A41F-1289D6297010}"/>
              </a:ext>
            </a:extLst>
          </p:cNvPr>
          <p:cNvSpPr/>
          <p:nvPr/>
        </p:nvSpPr>
        <p:spPr>
          <a:xfrm>
            <a:off x="9565004" y="4541294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立方體 118">
            <a:extLst>
              <a:ext uri="{FF2B5EF4-FFF2-40B4-BE49-F238E27FC236}">
                <a16:creationId xmlns:a16="http://schemas.microsoft.com/office/drawing/2014/main" id="{AF621005-E7B7-45E2-B5C9-D237C7D54DF2}"/>
              </a:ext>
            </a:extLst>
          </p:cNvPr>
          <p:cNvSpPr/>
          <p:nvPr/>
        </p:nvSpPr>
        <p:spPr>
          <a:xfrm>
            <a:off x="9565004" y="4143345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立方體 119">
            <a:extLst>
              <a:ext uri="{FF2B5EF4-FFF2-40B4-BE49-F238E27FC236}">
                <a16:creationId xmlns:a16="http://schemas.microsoft.com/office/drawing/2014/main" id="{4BA6EC12-10E6-4556-9C9B-48069742B9E4}"/>
              </a:ext>
            </a:extLst>
          </p:cNvPr>
          <p:cNvSpPr/>
          <p:nvPr/>
        </p:nvSpPr>
        <p:spPr>
          <a:xfrm>
            <a:off x="9565004" y="3745396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立方體 120">
            <a:extLst>
              <a:ext uri="{FF2B5EF4-FFF2-40B4-BE49-F238E27FC236}">
                <a16:creationId xmlns:a16="http://schemas.microsoft.com/office/drawing/2014/main" id="{A5C7653F-700F-468E-BC2D-36201D33BD04}"/>
              </a:ext>
            </a:extLst>
          </p:cNvPr>
          <p:cNvSpPr/>
          <p:nvPr/>
        </p:nvSpPr>
        <p:spPr>
          <a:xfrm>
            <a:off x="9565004" y="3347447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立方體 121">
            <a:extLst>
              <a:ext uri="{FF2B5EF4-FFF2-40B4-BE49-F238E27FC236}">
                <a16:creationId xmlns:a16="http://schemas.microsoft.com/office/drawing/2014/main" id="{A4589B49-29A5-45CC-94E6-F333A65FC916}"/>
              </a:ext>
            </a:extLst>
          </p:cNvPr>
          <p:cNvSpPr/>
          <p:nvPr/>
        </p:nvSpPr>
        <p:spPr>
          <a:xfrm>
            <a:off x="9565004" y="2949498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立方體 123">
            <a:extLst>
              <a:ext uri="{FF2B5EF4-FFF2-40B4-BE49-F238E27FC236}">
                <a16:creationId xmlns:a16="http://schemas.microsoft.com/office/drawing/2014/main" id="{382F9550-665E-43BF-81A4-04EA37EA9C83}"/>
              </a:ext>
            </a:extLst>
          </p:cNvPr>
          <p:cNvSpPr/>
          <p:nvPr/>
        </p:nvSpPr>
        <p:spPr>
          <a:xfrm>
            <a:off x="9976484" y="4541294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立方體 124">
            <a:extLst>
              <a:ext uri="{FF2B5EF4-FFF2-40B4-BE49-F238E27FC236}">
                <a16:creationId xmlns:a16="http://schemas.microsoft.com/office/drawing/2014/main" id="{AC4939EA-C713-4996-93BD-A72DA2D0B486}"/>
              </a:ext>
            </a:extLst>
          </p:cNvPr>
          <p:cNvSpPr/>
          <p:nvPr/>
        </p:nvSpPr>
        <p:spPr>
          <a:xfrm>
            <a:off x="9976484" y="4143345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立方體 125">
            <a:extLst>
              <a:ext uri="{FF2B5EF4-FFF2-40B4-BE49-F238E27FC236}">
                <a16:creationId xmlns:a16="http://schemas.microsoft.com/office/drawing/2014/main" id="{BC330206-83C6-4B27-A5BD-4B95A7C9BAE4}"/>
              </a:ext>
            </a:extLst>
          </p:cNvPr>
          <p:cNvSpPr/>
          <p:nvPr/>
        </p:nvSpPr>
        <p:spPr>
          <a:xfrm>
            <a:off x="9976484" y="3745396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立方體 126">
            <a:extLst>
              <a:ext uri="{FF2B5EF4-FFF2-40B4-BE49-F238E27FC236}">
                <a16:creationId xmlns:a16="http://schemas.microsoft.com/office/drawing/2014/main" id="{70E6012B-9E55-44F4-93EF-0C8D0D07287B}"/>
              </a:ext>
            </a:extLst>
          </p:cNvPr>
          <p:cNvSpPr/>
          <p:nvPr/>
        </p:nvSpPr>
        <p:spPr>
          <a:xfrm>
            <a:off x="9976484" y="3347447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立方體 127">
            <a:extLst>
              <a:ext uri="{FF2B5EF4-FFF2-40B4-BE49-F238E27FC236}">
                <a16:creationId xmlns:a16="http://schemas.microsoft.com/office/drawing/2014/main" id="{D9B54D12-976D-4F34-9BEB-E126B4881485}"/>
              </a:ext>
            </a:extLst>
          </p:cNvPr>
          <p:cNvSpPr/>
          <p:nvPr/>
        </p:nvSpPr>
        <p:spPr>
          <a:xfrm>
            <a:off x="9976484" y="2949498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文字方塊 128">
            <a:extLst>
              <a:ext uri="{FF2B5EF4-FFF2-40B4-BE49-F238E27FC236}">
                <a16:creationId xmlns:a16="http://schemas.microsoft.com/office/drawing/2014/main" id="{9097149F-8D31-4801-BB80-2F674A2BAA74}"/>
              </a:ext>
            </a:extLst>
          </p:cNvPr>
          <p:cNvSpPr txBox="1"/>
          <p:nvPr/>
        </p:nvSpPr>
        <p:spPr>
          <a:xfrm>
            <a:off x="1049237" y="5530632"/>
            <a:ext cx="24381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1-D Tensor</a:t>
            </a:r>
          </a:p>
          <a:p>
            <a:pPr algn="ct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e.g. vector, audio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文字方塊 129">
            <a:extLst>
              <a:ext uri="{FF2B5EF4-FFF2-40B4-BE49-F238E27FC236}">
                <a16:creationId xmlns:a16="http://schemas.microsoft.com/office/drawing/2014/main" id="{37067D33-DF98-49BF-8DE4-15ABF5D93122}"/>
              </a:ext>
            </a:extLst>
          </p:cNvPr>
          <p:cNvSpPr txBox="1"/>
          <p:nvPr/>
        </p:nvSpPr>
        <p:spPr>
          <a:xfrm>
            <a:off x="4746000" y="5530632"/>
            <a:ext cx="2699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2-D Tensor</a:t>
            </a:r>
          </a:p>
          <a:p>
            <a:pPr algn="ct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e.g. gray image, matrix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文字方塊 131">
            <a:extLst>
              <a:ext uri="{FF2B5EF4-FFF2-40B4-BE49-F238E27FC236}">
                <a16:creationId xmlns:a16="http://schemas.microsoft.com/office/drawing/2014/main" id="{EF487A76-3336-414B-9163-769D52E63605}"/>
              </a:ext>
            </a:extLst>
          </p:cNvPr>
          <p:cNvSpPr txBox="1"/>
          <p:nvPr/>
        </p:nvSpPr>
        <p:spPr>
          <a:xfrm>
            <a:off x="8356484" y="5530632"/>
            <a:ext cx="2699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3-D Tensor</a:t>
            </a:r>
          </a:p>
          <a:p>
            <a:pPr algn="ct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e.g. RGB image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792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D3693D-F2CA-4643-B766-A5EDB5FB8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Tensors – Shape of Tensors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6B4B9A-EBB9-415E-BAAE-FDD5B7456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092" y="1690688"/>
            <a:ext cx="10515600" cy="400110"/>
          </a:xfrm>
        </p:spPr>
        <p:txBody>
          <a:bodyPr>
            <a:spAutoFit/>
          </a:bodyPr>
          <a:lstStyle/>
          <a:p>
            <a:r>
              <a:rPr lang="en-US" altLang="zh-TW" dirty="0"/>
              <a:t>High-dimensional matrices (arrays)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71C60D7-DC42-4F96-A78C-3A02048B9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947409"/>
              </p:ext>
            </p:extLst>
          </p:nvPr>
        </p:nvGraphicFramePr>
        <p:xfrm>
          <a:off x="918308" y="3764280"/>
          <a:ext cx="2700000" cy="507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58381459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9231346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6653067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5614734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89275503"/>
                    </a:ext>
                  </a:extLst>
                </a:gridCol>
              </a:tblGrid>
              <a:tr h="50701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93098"/>
                  </a:ext>
                </a:extLst>
              </a:tr>
            </a:tbl>
          </a:graphicData>
        </a:graphic>
      </p:graphicFrame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BA38847A-29CE-4242-A970-C406FE4FD524}"/>
              </a:ext>
            </a:extLst>
          </p:cNvPr>
          <p:cNvGraphicFramePr>
            <a:graphicFrameLocks noGrp="1"/>
          </p:cNvGraphicFramePr>
          <p:nvPr/>
        </p:nvGraphicFramePr>
        <p:xfrm>
          <a:off x="4746000" y="2921294"/>
          <a:ext cx="270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58381459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9231346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6653067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5614734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8927550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9309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10348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19152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522197"/>
                  </a:ext>
                </a:extLst>
              </a:tr>
            </a:tbl>
          </a:graphicData>
        </a:graphic>
      </p:graphicFrame>
      <p:sp>
        <p:nvSpPr>
          <p:cNvPr id="15" name="立方體 14">
            <a:extLst>
              <a:ext uri="{FF2B5EF4-FFF2-40B4-BE49-F238E27FC236}">
                <a16:creationId xmlns:a16="http://schemas.microsoft.com/office/drawing/2014/main" id="{AB0483BE-0478-411F-88AC-A384DD71D0F7}"/>
              </a:ext>
            </a:extLst>
          </p:cNvPr>
          <p:cNvSpPr/>
          <p:nvPr/>
        </p:nvSpPr>
        <p:spPr>
          <a:xfrm>
            <a:off x="9047950" y="4271294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立方體 15">
            <a:extLst>
              <a:ext uri="{FF2B5EF4-FFF2-40B4-BE49-F238E27FC236}">
                <a16:creationId xmlns:a16="http://schemas.microsoft.com/office/drawing/2014/main" id="{476B3F4D-C427-4DCE-8224-F1144A3611D6}"/>
              </a:ext>
            </a:extLst>
          </p:cNvPr>
          <p:cNvSpPr/>
          <p:nvPr/>
        </p:nvSpPr>
        <p:spPr>
          <a:xfrm>
            <a:off x="9047950" y="3873345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立方體 28">
            <a:extLst>
              <a:ext uri="{FF2B5EF4-FFF2-40B4-BE49-F238E27FC236}">
                <a16:creationId xmlns:a16="http://schemas.microsoft.com/office/drawing/2014/main" id="{603951CB-2BFA-43F9-B28B-5CB7B28496D9}"/>
              </a:ext>
            </a:extLst>
          </p:cNvPr>
          <p:cNvSpPr/>
          <p:nvPr/>
        </p:nvSpPr>
        <p:spPr>
          <a:xfrm>
            <a:off x="9047950" y="3475396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立方體 29">
            <a:extLst>
              <a:ext uri="{FF2B5EF4-FFF2-40B4-BE49-F238E27FC236}">
                <a16:creationId xmlns:a16="http://schemas.microsoft.com/office/drawing/2014/main" id="{84AD9154-3D54-4033-855D-5F4E609DB91D}"/>
              </a:ext>
            </a:extLst>
          </p:cNvPr>
          <p:cNvSpPr/>
          <p:nvPr/>
        </p:nvSpPr>
        <p:spPr>
          <a:xfrm>
            <a:off x="9047950" y="3077447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立方體 30">
            <a:extLst>
              <a:ext uri="{FF2B5EF4-FFF2-40B4-BE49-F238E27FC236}">
                <a16:creationId xmlns:a16="http://schemas.microsoft.com/office/drawing/2014/main" id="{D0D4A9EB-49F2-4C37-9A56-98787BCEE69D}"/>
              </a:ext>
            </a:extLst>
          </p:cNvPr>
          <p:cNvSpPr/>
          <p:nvPr/>
        </p:nvSpPr>
        <p:spPr>
          <a:xfrm>
            <a:off x="9047950" y="2679498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立方體 39">
            <a:extLst>
              <a:ext uri="{FF2B5EF4-FFF2-40B4-BE49-F238E27FC236}">
                <a16:creationId xmlns:a16="http://schemas.microsoft.com/office/drawing/2014/main" id="{5033A560-626A-48A6-BD07-9E4D8471D7BC}"/>
              </a:ext>
            </a:extLst>
          </p:cNvPr>
          <p:cNvSpPr/>
          <p:nvPr/>
        </p:nvSpPr>
        <p:spPr>
          <a:xfrm>
            <a:off x="9459430" y="4271294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立方體 40">
            <a:extLst>
              <a:ext uri="{FF2B5EF4-FFF2-40B4-BE49-F238E27FC236}">
                <a16:creationId xmlns:a16="http://schemas.microsoft.com/office/drawing/2014/main" id="{B543D351-F9C9-4CAB-9AEA-FB706A9EB9F2}"/>
              </a:ext>
            </a:extLst>
          </p:cNvPr>
          <p:cNvSpPr/>
          <p:nvPr/>
        </p:nvSpPr>
        <p:spPr>
          <a:xfrm>
            <a:off x="9459430" y="3873345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立方體 41">
            <a:extLst>
              <a:ext uri="{FF2B5EF4-FFF2-40B4-BE49-F238E27FC236}">
                <a16:creationId xmlns:a16="http://schemas.microsoft.com/office/drawing/2014/main" id="{B1EC572C-AB71-40EA-A91C-BD01C55665A8}"/>
              </a:ext>
            </a:extLst>
          </p:cNvPr>
          <p:cNvSpPr/>
          <p:nvPr/>
        </p:nvSpPr>
        <p:spPr>
          <a:xfrm>
            <a:off x="9459430" y="3475396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立方體 42">
            <a:extLst>
              <a:ext uri="{FF2B5EF4-FFF2-40B4-BE49-F238E27FC236}">
                <a16:creationId xmlns:a16="http://schemas.microsoft.com/office/drawing/2014/main" id="{A0072119-ED8D-4C38-8592-8F430014CAB6}"/>
              </a:ext>
            </a:extLst>
          </p:cNvPr>
          <p:cNvSpPr/>
          <p:nvPr/>
        </p:nvSpPr>
        <p:spPr>
          <a:xfrm>
            <a:off x="9459430" y="3077447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立方體 43">
            <a:extLst>
              <a:ext uri="{FF2B5EF4-FFF2-40B4-BE49-F238E27FC236}">
                <a16:creationId xmlns:a16="http://schemas.microsoft.com/office/drawing/2014/main" id="{B8F04FBD-DFC4-47FA-A0D5-852366FA1D1D}"/>
              </a:ext>
            </a:extLst>
          </p:cNvPr>
          <p:cNvSpPr/>
          <p:nvPr/>
        </p:nvSpPr>
        <p:spPr>
          <a:xfrm>
            <a:off x="9459430" y="2679498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立方體 45">
            <a:extLst>
              <a:ext uri="{FF2B5EF4-FFF2-40B4-BE49-F238E27FC236}">
                <a16:creationId xmlns:a16="http://schemas.microsoft.com/office/drawing/2014/main" id="{8898B654-E982-4BDE-87B5-B79C4309BE9D}"/>
              </a:ext>
            </a:extLst>
          </p:cNvPr>
          <p:cNvSpPr/>
          <p:nvPr/>
        </p:nvSpPr>
        <p:spPr>
          <a:xfrm>
            <a:off x="9847964" y="4271294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立方體 46">
            <a:extLst>
              <a:ext uri="{FF2B5EF4-FFF2-40B4-BE49-F238E27FC236}">
                <a16:creationId xmlns:a16="http://schemas.microsoft.com/office/drawing/2014/main" id="{BC28BD91-063D-429E-AB04-8DC5D7865667}"/>
              </a:ext>
            </a:extLst>
          </p:cNvPr>
          <p:cNvSpPr/>
          <p:nvPr/>
        </p:nvSpPr>
        <p:spPr>
          <a:xfrm>
            <a:off x="9847964" y="3873345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立方體 47">
            <a:extLst>
              <a:ext uri="{FF2B5EF4-FFF2-40B4-BE49-F238E27FC236}">
                <a16:creationId xmlns:a16="http://schemas.microsoft.com/office/drawing/2014/main" id="{3C21F784-5DC3-48B5-9DC6-9AF7A9EDFDF7}"/>
              </a:ext>
            </a:extLst>
          </p:cNvPr>
          <p:cNvSpPr/>
          <p:nvPr/>
        </p:nvSpPr>
        <p:spPr>
          <a:xfrm>
            <a:off x="9847964" y="3475396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立方體 48">
            <a:extLst>
              <a:ext uri="{FF2B5EF4-FFF2-40B4-BE49-F238E27FC236}">
                <a16:creationId xmlns:a16="http://schemas.microsoft.com/office/drawing/2014/main" id="{97FBA12E-D5C2-41D0-942C-306F420AE404}"/>
              </a:ext>
            </a:extLst>
          </p:cNvPr>
          <p:cNvSpPr/>
          <p:nvPr/>
        </p:nvSpPr>
        <p:spPr>
          <a:xfrm>
            <a:off x="9847964" y="3077447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立方體 49">
            <a:extLst>
              <a:ext uri="{FF2B5EF4-FFF2-40B4-BE49-F238E27FC236}">
                <a16:creationId xmlns:a16="http://schemas.microsoft.com/office/drawing/2014/main" id="{9409CB47-F412-4ED3-A499-A1C22376E0A7}"/>
              </a:ext>
            </a:extLst>
          </p:cNvPr>
          <p:cNvSpPr/>
          <p:nvPr/>
        </p:nvSpPr>
        <p:spPr>
          <a:xfrm>
            <a:off x="9847964" y="2679498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立方體 51">
            <a:extLst>
              <a:ext uri="{FF2B5EF4-FFF2-40B4-BE49-F238E27FC236}">
                <a16:creationId xmlns:a16="http://schemas.microsoft.com/office/drawing/2014/main" id="{4B20E461-2720-4DE6-8282-517892F8A6D6}"/>
              </a:ext>
            </a:extLst>
          </p:cNvPr>
          <p:cNvSpPr/>
          <p:nvPr/>
        </p:nvSpPr>
        <p:spPr>
          <a:xfrm>
            <a:off x="10259444" y="4266214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立方體 52">
            <a:extLst>
              <a:ext uri="{FF2B5EF4-FFF2-40B4-BE49-F238E27FC236}">
                <a16:creationId xmlns:a16="http://schemas.microsoft.com/office/drawing/2014/main" id="{CFCCD278-F151-4463-9544-BC98487DAEF7}"/>
              </a:ext>
            </a:extLst>
          </p:cNvPr>
          <p:cNvSpPr/>
          <p:nvPr/>
        </p:nvSpPr>
        <p:spPr>
          <a:xfrm>
            <a:off x="10259444" y="3873345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立方體 53">
            <a:extLst>
              <a:ext uri="{FF2B5EF4-FFF2-40B4-BE49-F238E27FC236}">
                <a16:creationId xmlns:a16="http://schemas.microsoft.com/office/drawing/2014/main" id="{3FA58825-B51F-400B-B739-F284DB4C3F0D}"/>
              </a:ext>
            </a:extLst>
          </p:cNvPr>
          <p:cNvSpPr/>
          <p:nvPr/>
        </p:nvSpPr>
        <p:spPr>
          <a:xfrm>
            <a:off x="10259444" y="3475396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立方體 54">
            <a:extLst>
              <a:ext uri="{FF2B5EF4-FFF2-40B4-BE49-F238E27FC236}">
                <a16:creationId xmlns:a16="http://schemas.microsoft.com/office/drawing/2014/main" id="{2ECC1FB0-E92D-439F-8212-16E138344C6F}"/>
              </a:ext>
            </a:extLst>
          </p:cNvPr>
          <p:cNvSpPr/>
          <p:nvPr/>
        </p:nvSpPr>
        <p:spPr>
          <a:xfrm>
            <a:off x="10259444" y="3077447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立方體 55">
            <a:extLst>
              <a:ext uri="{FF2B5EF4-FFF2-40B4-BE49-F238E27FC236}">
                <a16:creationId xmlns:a16="http://schemas.microsoft.com/office/drawing/2014/main" id="{E2F105B0-29D3-4FA0-93BE-66A60B1F6AE8}"/>
              </a:ext>
            </a:extLst>
          </p:cNvPr>
          <p:cNvSpPr/>
          <p:nvPr/>
        </p:nvSpPr>
        <p:spPr>
          <a:xfrm>
            <a:off x="10259444" y="2679498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立方體 57">
            <a:extLst>
              <a:ext uri="{FF2B5EF4-FFF2-40B4-BE49-F238E27FC236}">
                <a16:creationId xmlns:a16="http://schemas.microsoft.com/office/drawing/2014/main" id="{D43CC842-AD75-4E1F-AD33-4D0E85F83607}"/>
              </a:ext>
            </a:extLst>
          </p:cNvPr>
          <p:cNvSpPr/>
          <p:nvPr/>
        </p:nvSpPr>
        <p:spPr>
          <a:xfrm>
            <a:off x="8906470" y="4406231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立方體 58">
            <a:extLst>
              <a:ext uri="{FF2B5EF4-FFF2-40B4-BE49-F238E27FC236}">
                <a16:creationId xmlns:a16="http://schemas.microsoft.com/office/drawing/2014/main" id="{00354F7A-3A76-4769-9101-CDAA81B3655E}"/>
              </a:ext>
            </a:extLst>
          </p:cNvPr>
          <p:cNvSpPr/>
          <p:nvPr/>
        </p:nvSpPr>
        <p:spPr>
          <a:xfrm>
            <a:off x="8906470" y="4008282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立方體 59">
            <a:extLst>
              <a:ext uri="{FF2B5EF4-FFF2-40B4-BE49-F238E27FC236}">
                <a16:creationId xmlns:a16="http://schemas.microsoft.com/office/drawing/2014/main" id="{F3DB9369-7680-4B5C-ACD4-E45B840ED6D8}"/>
              </a:ext>
            </a:extLst>
          </p:cNvPr>
          <p:cNvSpPr/>
          <p:nvPr/>
        </p:nvSpPr>
        <p:spPr>
          <a:xfrm>
            <a:off x="8906470" y="3610333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立方體 60">
            <a:extLst>
              <a:ext uri="{FF2B5EF4-FFF2-40B4-BE49-F238E27FC236}">
                <a16:creationId xmlns:a16="http://schemas.microsoft.com/office/drawing/2014/main" id="{34C777A4-2936-4274-BF7A-8671386C2CEF}"/>
              </a:ext>
            </a:extLst>
          </p:cNvPr>
          <p:cNvSpPr/>
          <p:nvPr/>
        </p:nvSpPr>
        <p:spPr>
          <a:xfrm>
            <a:off x="8906470" y="3212384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立方體 61">
            <a:extLst>
              <a:ext uri="{FF2B5EF4-FFF2-40B4-BE49-F238E27FC236}">
                <a16:creationId xmlns:a16="http://schemas.microsoft.com/office/drawing/2014/main" id="{8B9ACA11-D970-4601-80F9-F3B8966A8B11}"/>
              </a:ext>
            </a:extLst>
          </p:cNvPr>
          <p:cNvSpPr/>
          <p:nvPr/>
        </p:nvSpPr>
        <p:spPr>
          <a:xfrm>
            <a:off x="8906470" y="2814435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立方體 63">
            <a:extLst>
              <a:ext uri="{FF2B5EF4-FFF2-40B4-BE49-F238E27FC236}">
                <a16:creationId xmlns:a16="http://schemas.microsoft.com/office/drawing/2014/main" id="{D0647924-0222-4460-BACF-29DAF9F045D4}"/>
              </a:ext>
            </a:extLst>
          </p:cNvPr>
          <p:cNvSpPr/>
          <p:nvPr/>
        </p:nvSpPr>
        <p:spPr>
          <a:xfrm>
            <a:off x="9317950" y="4406231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立方體 64">
            <a:extLst>
              <a:ext uri="{FF2B5EF4-FFF2-40B4-BE49-F238E27FC236}">
                <a16:creationId xmlns:a16="http://schemas.microsoft.com/office/drawing/2014/main" id="{7F3368FD-ED04-45CC-9E16-AB03FDD5EF92}"/>
              </a:ext>
            </a:extLst>
          </p:cNvPr>
          <p:cNvSpPr/>
          <p:nvPr/>
        </p:nvSpPr>
        <p:spPr>
          <a:xfrm>
            <a:off x="9317950" y="4008282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立方體 65">
            <a:extLst>
              <a:ext uri="{FF2B5EF4-FFF2-40B4-BE49-F238E27FC236}">
                <a16:creationId xmlns:a16="http://schemas.microsoft.com/office/drawing/2014/main" id="{E3E572A6-AE68-41A0-8239-8E6D7EB6924F}"/>
              </a:ext>
            </a:extLst>
          </p:cNvPr>
          <p:cNvSpPr/>
          <p:nvPr/>
        </p:nvSpPr>
        <p:spPr>
          <a:xfrm>
            <a:off x="9317950" y="3610333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立方體 66">
            <a:extLst>
              <a:ext uri="{FF2B5EF4-FFF2-40B4-BE49-F238E27FC236}">
                <a16:creationId xmlns:a16="http://schemas.microsoft.com/office/drawing/2014/main" id="{2611C108-84A4-4EE9-9EA3-D1A980B3F9BF}"/>
              </a:ext>
            </a:extLst>
          </p:cNvPr>
          <p:cNvSpPr/>
          <p:nvPr/>
        </p:nvSpPr>
        <p:spPr>
          <a:xfrm>
            <a:off x="9317950" y="3212384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立方體 67">
            <a:extLst>
              <a:ext uri="{FF2B5EF4-FFF2-40B4-BE49-F238E27FC236}">
                <a16:creationId xmlns:a16="http://schemas.microsoft.com/office/drawing/2014/main" id="{7211E25A-1E20-471D-A517-21B0136C7F4F}"/>
              </a:ext>
            </a:extLst>
          </p:cNvPr>
          <p:cNvSpPr/>
          <p:nvPr/>
        </p:nvSpPr>
        <p:spPr>
          <a:xfrm>
            <a:off x="9317950" y="2814435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立方體 69">
            <a:extLst>
              <a:ext uri="{FF2B5EF4-FFF2-40B4-BE49-F238E27FC236}">
                <a16:creationId xmlns:a16="http://schemas.microsoft.com/office/drawing/2014/main" id="{59C25168-F575-4361-A75C-2EB2478819F8}"/>
              </a:ext>
            </a:extLst>
          </p:cNvPr>
          <p:cNvSpPr/>
          <p:nvPr/>
        </p:nvSpPr>
        <p:spPr>
          <a:xfrm>
            <a:off x="9706484" y="4406231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立方體 70">
            <a:extLst>
              <a:ext uri="{FF2B5EF4-FFF2-40B4-BE49-F238E27FC236}">
                <a16:creationId xmlns:a16="http://schemas.microsoft.com/office/drawing/2014/main" id="{3698523D-D007-49E3-ABCA-1B93D8D7B633}"/>
              </a:ext>
            </a:extLst>
          </p:cNvPr>
          <p:cNvSpPr/>
          <p:nvPr/>
        </p:nvSpPr>
        <p:spPr>
          <a:xfrm>
            <a:off x="9706484" y="4008282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立方體 71">
            <a:extLst>
              <a:ext uri="{FF2B5EF4-FFF2-40B4-BE49-F238E27FC236}">
                <a16:creationId xmlns:a16="http://schemas.microsoft.com/office/drawing/2014/main" id="{DB1C4754-B5A5-4FC3-B052-120F96907B42}"/>
              </a:ext>
            </a:extLst>
          </p:cNvPr>
          <p:cNvSpPr/>
          <p:nvPr/>
        </p:nvSpPr>
        <p:spPr>
          <a:xfrm>
            <a:off x="9706484" y="3610333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立方體 72">
            <a:extLst>
              <a:ext uri="{FF2B5EF4-FFF2-40B4-BE49-F238E27FC236}">
                <a16:creationId xmlns:a16="http://schemas.microsoft.com/office/drawing/2014/main" id="{97D0DD77-16FC-49A8-80AB-53F678E12FB1}"/>
              </a:ext>
            </a:extLst>
          </p:cNvPr>
          <p:cNvSpPr/>
          <p:nvPr/>
        </p:nvSpPr>
        <p:spPr>
          <a:xfrm>
            <a:off x="9706484" y="3212384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立方體 73">
            <a:extLst>
              <a:ext uri="{FF2B5EF4-FFF2-40B4-BE49-F238E27FC236}">
                <a16:creationId xmlns:a16="http://schemas.microsoft.com/office/drawing/2014/main" id="{ADB5A18B-A077-4841-8CBD-E986F9FE2664}"/>
              </a:ext>
            </a:extLst>
          </p:cNvPr>
          <p:cNvSpPr/>
          <p:nvPr/>
        </p:nvSpPr>
        <p:spPr>
          <a:xfrm>
            <a:off x="9706484" y="2814435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立方體 75">
            <a:extLst>
              <a:ext uri="{FF2B5EF4-FFF2-40B4-BE49-F238E27FC236}">
                <a16:creationId xmlns:a16="http://schemas.microsoft.com/office/drawing/2014/main" id="{FAB0C819-C47D-4DE2-BAF4-5E899304151C}"/>
              </a:ext>
            </a:extLst>
          </p:cNvPr>
          <p:cNvSpPr/>
          <p:nvPr/>
        </p:nvSpPr>
        <p:spPr>
          <a:xfrm>
            <a:off x="10117964" y="4403691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立方體 76">
            <a:extLst>
              <a:ext uri="{FF2B5EF4-FFF2-40B4-BE49-F238E27FC236}">
                <a16:creationId xmlns:a16="http://schemas.microsoft.com/office/drawing/2014/main" id="{C292DD51-AFCF-457C-8647-1CD503017FCE}"/>
              </a:ext>
            </a:extLst>
          </p:cNvPr>
          <p:cNvSpPr/>
          <p:nvPr/>
        </p:nvSpPr>
        <p:spPr>
          <a:xfrm>
            <a:off x="10117964" y="4008282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立方體 77">
            <a:extLst>
              <a:ext uri="{FF2B5EF4-FFF2-40B4-BE49-F238E27FC236}">
                <a16:creationId xmlns:a16="http://schemas.microsoft.com/office/drawing/2014/main" id="{AD6281D7-82DC-49ED-8219-9126CB56B554}"/>
              </a:ext>
            </a:extLst>
          </p:cNvPr>
          <p:cNvSpPr/>
          <p:nvPr/>
        </p:nvSpPr>
        <p:spPr>
          <a:xfrm>
            <a:off x="10117964" y="3610333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立方體 78">
            <a:extLst>
              <a:ext uri="{FF2B5EF4-FFF2-40B4-BE49-F238E27FC236}">
                <a16:creationId xmlns:a16="http://schemas.microsoft.com/office/drawing/2014/main" id="{1490BAFF-CE1D-4FEE-961E-EC0BA2FC07E9}"/>
              </a:ext>
            </a:extLst>
          </p:cNvPr>
          <p:cNvSpPr/>
          <p:nvPr/>
        </p:nvSpPr>
        <p:spPr>
          <a:xfrm>
            <a:off x="10117964" y="3212384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立方體 79">
            <a:extLst>
              <a:ext uri="{FF2B5EF4-FFF2-40B4-BE49-F238E27FC236}">
                <a16:creationId xmlns:a16="http://schemas.microsoft.com/office/drawing/2014/main" id="{09F1E6EA-D145-4122-9B99-DADE4D607838}"/>
              </a:ext>
            </a:extLst>
          </p:cNvPr>
          <p:cNvSpPr/>
          <p:nvPr/>
        </p:nvSpPr>
        <p:spPr>
          <a:xfrm>
            <a:off x="10117964" y="2814435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立方體 105">
            <a:extLst>
              <a:ext uri="{FF2B5EF4-FFF2-40B4-BE49-F238E27FC236}">
                <a16:creationId xmlns:a16="http://schemas.microsoft.com/office/drawing/2014/main" id="{AF7FCFE2-2E49-42E8-8469-C559D47EF49A}"/>
              </a:ext>
            </a:extLst>
          </p:cNvPr>
          <p:cNvSpPr/>
          <p:nvPr/>
        </p:nvSpPr>
        <p:spPr>
          <a:xfrm>
            <a:off x="8764990" y="4541294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立方體 106">
            <a:extLst>
              <a:ext uri="{FF2B5EF4-FFF2-40B4-BE49-F238E27FC236}">
                <a16:creationId xmlns:a16="http://schemas.microsoft.com/office/drawing/2014/main" id="{BE01C89E-25C5-4FBE-A499-3B447FBAB405}"/>
              </a:ext>
            </a:extLst>
          </p:cNvPr>
          <p:cNvSpPr/>
          <p:nvPr/>
        </p:nvSpPr>
        <p:spPr>
          <a:xfrm>
            <a:off x="8764990" y="4143345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立方體 107">
            <a:extLst>
              <a:ext uri="{FF2B5EF4-FFF2-40B4-BE49-F238E27FC236}">
                <a16:creationId xmlns:a16="http://schemas.microsoft.com/office/drawing/2014/main" id="{746A9C0F-3FD4-4D49-916D-E38C8490A535}"/>
              </a:ext>
            </a:extLst>
          </p:cNvPr>
          <p:cNvSpPr/>
          <p:nvPr/>
        </p:nvSpPr>
        <p:spPr>
          <a:xfrm>
            <a:off x="8764990" y="3745396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立方體 108">
            <a:extLst>
              <a:ext uri="{FF2B5EF4-FFF2-40B4-BE49-F238E27FC236}">
                <a16:creationId xmlns:a16="http://schemas.microsoft.com/office/drawing/2014/main" id="{1C759F59-98F6-4754-9E3E-AB6BB097CBC9}"/>
              </a:ext>
            </a:extLst>
          </p:cNvPr>
          <p:cNvSpPr/>
          <p:nvPr/>
        </p:nvSpPr>
        <p:spPr>
          <a:xfrm>
            <a:off x="8764990" y="3347447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立方體 109">
            <a:extLst>
              <a:ext uri="{FF2B5EF4-FFF2-40B4-BE49-F238E27FC236}">
                <a16:creationId xmlns:a16="http://schemas.microsoft.com/office/drawing/2014/main" id="{94DF055D-2AF1-422F-B156-272B2B9BAEA8}"/>
              </a:ext>
            </a:extLst>
          </p:cNvPr>
          <p:cNvSpPr/>
          <p:nvPr/>
        </p:nvSpPr>
        <p:spPr>
          <a:xfrm>
            <a:off x="8764990" y="2949498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立方體 111">
            <a:extLst>
              <a:ext uri="{FF2B5EF4-FFF2-40B4-BE49-F238E27FC236}">
                <a16:creationId xmlns:a16="http://schemas.microsoft.com/office/drawing/2014/main" id="{1F8FCB75-B649-47D0-BB1A-5B2C46B3299F}"/>
              </a:ext>
            </a:extLst>
          </p:cNvPr>
          <p:cNvSpPr/>
          <p:nvPr/>
        </p:nvSpPr>
        <p:spPr>
          <a:xfrm>
            <a:off x="9176470" y="4541294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立方體 112">
            <a:extLst>
              <a:ext uri="{FF2B5EF4-FFF2-40B4-BE49-F238E27FC236}">
                <a16:creationId xmlns:a16="http://schemas.microsoft.com/office/drawing/2014/main" id="{6E96BB84-9772-4A9C-99F9-C7D2C379000B}"/>
              </a:ext>
            </a:extLst>
          </p:cNvPr>
          <p:cNvSpPr/>
          <p:nvPr/>
        </p:nvSpPr>
        <p:spPr>
          <a:xfrm>
            <a:off x="9176470" y="4143345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立方體 113">
            <a:extLst>
              <a:ext uri="{FF2B5EF4-FFF2-40B4-BE49-F238E27FC236}">
                <a16:creationId xmlns:a16="http://schemas.microsoft.com/office/drawing/2014/main" id="{8A8393E4-8A4C-46F0-8EC7-1A6345E101BC}"/>
              </a:ext>
            </a:extLst>
          </p:cNvPr>
          <p:cNvSpPr/>
          <p:nvPr/>
        </p:nvSpPr>
        <p:spPr>
          <a:xfrm>
            <a:off x="9176470" y="3745396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立方體 114">
            <a:extLst>
              <a:ext uri="{FF2B5EF4-FFF2-40B4-BE49-F238E27FC236}">
                <a16:creationId xmlns:a16="http://schemas.microsoft.com/office/drawing/2014/main" id="{6D1B280D-57BE-4FCC-9F18-2DA127E9C1B4}"/>
              </a:ext>
            </a:extLst>
          </p:cNvPr>
          <p:cNvSpPr/>
          <p:nvPr/>
        </p:nvSpPr>
        <p:spPr>
          <a:xfrm>
            <a:off x="9176470" y="3347447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立方體 115">
            <a:extLst>
              <a:ext uri="{FF2B5EF4-FFF2-40B4-BE49-F238E27FC236}">
                <a16:creationId xmlns:a16="http://schemas.microsoft.com/office/drawing/2014/main" id="{AC00C618-DC91-418B-A039-3F15F3EAF249}"/>
              </a:ext>
            </a:extLst>
          </p:cNvPr>
          <p:cNvSpPr/>
          <p:nvPr/>
        </p:nvSpPr>
        <p:spPr>
          <a:xfrm>
            <a:off x="9176470" y="2949498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立方體 117">
            <a:extLst>
              <a:ext uri="{FF2B5EF4-FFF2-40B4-BE49-F238E27FC236}">
                <a16:creationId xmlns:a16="http://schemas.microsoft.com/office/drawing/2014/main" id="{6F7A5967-189B-44EA-A41F-1289D6297010}"/>
              </a:ext>
            </a:extLst>
          </p:cNvPr>
          <p:cNvSpPr/>
          <p:nvPr/>
        </p:nvSpPr>
        <p:spPr>
          <a:xfrm>
            <a:off x="9565004" y="4541294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立方體 118">
            <a:extLst>
              <a:ext uri="{FF2B5EF4-FFF2-40B4-BE49-F238E27FC236}">
                <a16:creationId xmlns:a16="http://schemas.microsoft.com/office/drawing/2014/main" id="{AF621005-E7B7-45E2-B5C9-D237C7D54DF2}"/>
              </a:ext>
            </a:extLst>
          </p:cNvPr>
          <p:cNvSpPr/>
          <p:nvPr/>
        </p:nvSpPr>
        <p:spPr>
          <a:xfrm>
            <a:off x="9565004" y="4143345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立方體 119">
            <a:extLst>
              <a:ext uri="{FF2B5EF4-FFF2-40B4-BE49-F238E27FC236}">
                <a16:creationId xmlns:a16="http://schemas.microsoft.com/office/drawing/2014/main" id="{4BA6EC12-10E6-4556-9C9B-48069742B9E4}"/>
              </a:ext>
            </a:extLst>
          </p:cNvPr>
          <p:cNvSpPr/>
          <p:nvPr/>
        </p:nvSpPr>
        <p:spPr>
          <a:xfrm>
            <a:off x="9565004" y="3745396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立方體 120">
            <a:extLst>
              <a:ext uri="{FF2B5EF4-FFF2-40B4-BE49-F238E27FC236}">
                <a16:creationId xmlns:a16="http://schemas.microsoft.com/office/drawing/2014/main" id="{A5C7653F-700F-468E-BC2D-36201D33BD04}"/>
              </a:ext>
            </a:extLst>
          </p:cNvPr>
          <p:cNvSpPr/>
          <p:nvPr/>
        </p:nvSpPr>
        <p:spPr>
          <a:xfrm>
            <a:off x="9565004" y="3347447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立方體 121">
            <a:extLst>
              <a:ext uri="{FF2B5EF4-FFF2-40B4-BE49-F238E27FC236}">
                <a16:creationId xmlns:a16="http://schemas.microsoft.com/office/drawing/2014/main" id="{A4589B49-29A5-45CC-94E6-F333A65FC916}"/>
              </a:ext>
            </a:extLst>
          </p:cNvPr>
          <p:cNvSpPr/>
          <p:nvPr/>
        </p:nvSpPr>
        <p:spPr>
          <a:xfrm>
            <a:off x="9565004" y="2949498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立方體 123">
            <a:extLst>
              <a:ext uri="{FF2B5EF4-FFF2-40B4-BE49-F238E27FC236}">
                <a16:creationId xmlns:a16="http://schemas.microsoft.com/office/drawing/2014/main" id="{382F9550-665E-43BF-81A4-04EA37EA9C83}"/>
              </a:ext>
            </a:extLst>
          </p:cNvPr>
          <p:cNvSpPr/>
          <p:nvPr/>
        </p:nvSpPr>
        <p:spPr>
          <a:xfrm>
            <a:off x="9976484" y="4541294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立方體 124">
            <a:extLst>
              <a:ext uri="{FF2B5EF4-FFF2-40B4-BE49-F238E27FC236}">
                <a16:creationId xmlns:a16="http://schemas.microsoft.com/office/drawing/2014/main" id="{AC4939EA-C713-4996-93BD-A72DA2D0B486}"/>
              </a:ext>
            </a:extLst>
          </p:cNvPr>
          <p:cNvSpPr/>
          <p:nvPr/>
        </p:nvSpPr>
        <p:spPr>
          <a:xfrm>
            <a:off x="9976484" y="4143345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立方體 125">
            <a:extLst>
              <a:ext uri="{FF2B5EF4-FFF2-40B4-BE49-F238E27FC236}">
                <a16:creationId xmlns:a16="http://schemas.microsoft.com/office/drawing/2014/main" id="{BC330206-83C6-4B27-A5BD-4B95A7C9BAE4}"/>
              </a:ext>
            </a:extLst>
          </p:cNvPr>
          <p:cNvSpPr/>
          <p:nvPr/>
        </p:nvSpPr>
        <p:spPr>
          <a:xfrm>
            <a:off x="9976484" y="3745396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立方體 126">
            <a:extLst>
              <a:ext uri="{FF2B5EF4-FFF2-40B4-BE49-F238E27FC236}">
                <a16:creationId xmlns:a16="http://schemas.microsoft.com/office/drawing/2014/main" id="{70E6012B-9E55-44F4-93EF-0C8D0D07287B}"/>
              </a:ext>
            </a:extLst>
          </p:cNvPr>
          <p:cNvSpPr/>
          <p:nvPr/>
        </p:nvSpPr>
        <p:spPr>
          <a:xfrm>
            <a:off x="9976484" y="3347447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立方體 127">
            <a:extLst>
              <a:ext uri="{FF2B5EF4-FFF2-40B4-BE49-F238E27FC236}">
                <a16:creationId xmlns:a16="http://schemas.microsoft.com/office/drawing/2014/main" id="{D9B54D12-976D-4F34-9BEB-E126B4881485}"/>
              </a:ext>
            </a:extLst>
          </p:cNvPr>
          <p:cNvSpPr/>
          <p:nvPr/>
        </p:nvSpPr>
        <p:spPr>
          <a:xfrm>
            <a:off x="9976484" y="2949498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1C7FBED-12F4-4481-8564-BFB059DFB8B7}"/>
              </a:ext>
            </a:extLst>
          </p:cNvPr>
          <p:cNvSpPr/>
          <p:nvPr/>
        </p:nvSpPr>
        <p:spPr>
          <a:xfrm>
            <a:off x="4433094" y="382361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C454109-2C49-4DDC-8E69-DD640D47B5A5}"/>
              </a:ext>
            </a:extLst>
          </p:cNvPr>
          <p:cNvSpPr/>
          <p:nvPr/>
        </p:nvSpPr>
        <p:spPr>
          <a:xfrm>
            <a:off x="2032780" y="5468083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[5]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11B09B6-F44A-4B0F-B2DE-D72395A9B4D2}"/>
              </a:ext>
            </a:extLst>
          </p:cNvPr>
          <p:cNvSpPr/>
          <p:nvPr/>
        </p:nvSpPr>
        <p:spPr>
          <a:xfrm>
            <a:off x="5791835" y="5468083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[4, 5]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1BA4AF6-6598-41D5-AD29-8D31813177DC}"/>
              </a:ext>
            </a:extLst>
          </p:cNvPr>
          <p:cNvSpPr/>
          <p:nvPr/>
        </p:nvSpPr>
        <p:spPr>
          <a:xfrm>
            <a:off x="9207001" y="5468083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[5, 4, 3]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AC88BCD-C8D2-4B62-B044-E031125C992D}"/>
              </a:ext>
            </a:extLst>
          </p:cNvPr>
          <p:cNvSpPr/>
          <p:nvPr/>
        </p:nvSpPr>
        <p:spPr>
          <a:xfrm>
            <a:off x="2097702" y="427504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0431950-5BD4-4324-B382-33652C2DDC48}"/>
              </a:ext>
            </a:extLst>
          </p:cNvPr>
          <p:cNvSpPr/>
          <p:nvPr/>
        </p:nvSpPr>
        <p:spPr>
          <a:xfrm>
            <a:off x="5939547" y="506843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4DB287F-0DF0-4265-BA58-E15BE170C03B}"/>
              </a:ext>
            </a:extLst>
          </p:cNvPr>
          <p:cNvSpPr/>
          <p:nvPr/>
        </p:nvSpPr>
        <p:spPr>
          <a:xfrm>
            <a:off x="8445604" y="388744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F4872E5-2E31-42FB-AA8C-165FFA604C2B}"/>
              </a:ext>
            </a:extLst>
          </p:cNvPr>
          <p:cNvSpPr/>
          <p:nvPr/>
        </p:nvSpPr>
        <p:spPr>
          <a:xfrm>
            <a:off x="9405518" y="506706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1B0AE78-960D-4F75-89DF-F58020F18177}"/>
              </a:ext>
            </a:extLst>
          </p:cNvPr>
          <p:cNvSpPr/>
          <p:nvPr/>
        </p:nvSpPr>
        <p:spPr>
          <a:xfrm>
            <a:off x="10531222" y="482186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TW" altLang="en-US" dirty="0"/>
          </a:p>
        </p:txBody>
      </p:sp>
      <p:sp>
        <p:nvSpPr>
          <p:cNvPr id="82" name="內容版面配置區 2">
            <a:extLst>
              <a:ext uri="{FF2B5EF4-FFF2-40B4-BE49-F238E27FC236}">
                <a16:creationId xmlns:a16="http://schemas.microsoft.com/office/drawing/2014/main" id="{66DDCB5E-F100-445B-B2EC-42697E87C995}"/>
              </a:ext>
            </a:extLst>
          </p:cNvPr>
          <p:cNvSpPr txBox="1">
            <a:spLocks/>
          </p:cNvSpPr>
          <p:nvPr/>
        </p:nvSpPr>
        <p:spPr>
          <a:xfrm>
            <a:off x="1797472" y="6282616"/>
            <a:ext cx="941671" cy="41109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Dim 0 </a:t>
            </a:r>
            <a:endParaRPr lang="zh-TW" altLang="en-US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DA4C3B3B-52DB-4DF3-9394-A16A490739B5}"/>
              </a:ext>
            </a:extLst>
          </p:cNvPr>
          <p:cNvCxnSpPr>
            <a:cxnSpLocks/>
            <a:stCxn id="82" idx="0"/>
            <a:endCxn id="10" idx="2"/>
          </p:cNvCxnSpPr>
          <p:nvPr/>
        </p:nvCxnSpPr>
        <p:spPr>
          <a:xfrm flipH="1" flipV="1">
            <a:off x="2254155" y="5837415"/>
            <a:ext cx="14153" cy="44520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6" name="內容版面配置區 2">
            <a:extLst>
              <a:ext uri="{FF2B5EF4-FFF2-40B4-BE49-F238E27FC236}">
                <a16:creationId xmlns:a16="http://schemas.microsoft.com/office/drawing/2014/main" id="{BC094F79-7DE5-4F33-8D02-BE33031EF06E}"/>
              </a:ext>
            </a:extLst>
          </p:cNvPr>
          <p:cNvSpPr txBox="1">
            <a:spLocks/>
          </p:cNvSpPr>
          <p:nvPr/>
        </p:nvSpPr>
        <p:spPr>
          <a:xfrm>
            <a:off x="5193069" y="6282616"/>
            <a:ext cx="941671" cy="41109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Dim 0 </a:t>
            </a:r>
            <a:endParaRPr lang="zh-TW" altLang="en-US" dirty="0"/>
          </a:p>
        </p:txBody>
      </p: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E0CC4D55-F801-4701-9088-1A2372C02C79}"/>
              </a:ext>
            </a:extLst>
          </p:cNvPr>
          <p:cNvCxnSpPr>
            <a:cxnSpLocks/>
            <a:stCxn id="86" idx="0"/>
          </p:cNvCxnSpPr>
          <p:nvPr/>
        </p:nvCxnSpPr>
        <p:spPr>
          <a:xfrm flipV="1">
            <a:off x="5663905" y="5837415"/>
            <a:ext cx="321344" cy="44520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8" name="內容版面配置區 2">
            <a:extLst>
              <a:ext uri="{FF2B5EF4-FFF2-40B4-BE49-F238E27FC236}">
                <a16:creationId xmlns:a16="http://schemas.microsoft.com/office/drawing/2014/main" id="{1C59A0A5-211D-441C-97E7-161D3402AD7C}"/>
              </a:ext>
            </a:extLst>
          </p:cNvPr>
          <p:cNvSpPr txBox="1">
            <a:spLocks/>
          </p:cNvSpPr>
          <p:nvPr/>
        </p:nvSpPr>
        <p:spPr>
          <a:xfrm>
            <a:off x="6252453" y="6282616"/>
            <a:ext cx="941671" cy="41109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Dim 1</a:t>
            </a:r>
            <a:endParaRPr lang="zh-TW" altLang="en-US" dirty="0"/>
          </a:p>
        </p:txBody>
      </p: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69866E1C-6406-4F51-B820-94B78435C636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6312091" y="5837415"/>
            <a:ext cx="411198" cy="44520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2" name="內容版面配置區 2">
            <a:extLst>
              <a:ext uri="{FF2B5EF4-FFF2-40B4-BE49-F238E27FC236}">
                <a16:creationId xmlns:a16="http://schemas.microsoft.com/office/drawing/2014/main" id="{0E510ABE-B162-4335-811F-826E1816EAFE}"/>
              </a:ext>
            </a:extLst>
          </p:cNvPr>
          <p:cNvSpPr txBox="1">
            <a:spLocks/>
          </p:cNvSpPr>
          <p:nvPr/>
        </p:nvSpPr>
        <p:spPr>
          <a:xfrm>
            <a:off x="8242170" y="6282616"/>
            <a:ext cx="941671" cy="41109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Dim 0</a:t>
            </a:r>
            <a:endParaRPr lang="zh-TW" altLang="en-US" dirty="0"/>
          </a:p>
        </p:txBody>
      </p: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0DB3916A-D988-4C4E-943B-B5C517104D63}"/>
              </a:ext>
            </a:extLst>
          </p:cNvPr>
          <p:cNvCxnSpPr>
            <a:cxnSpLocks/>
            <a:stCxn id="92" idx="0"/>
          </p:cNvCxnSpPr>
          <p:nvPr/>
        </p:nvCxnSpPr>
        <p:spPr>
          <a:xfrm flipV="1">
            <a:off x="8713006" y="5837415"/>
            <a:ext cx="727822" cy="44520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4" name="內容版面配置區 2">
            <a:extLst>
              <a:ext uri="{FF2B5EF4-FFF2-40B4-BE49-F238E27FC236}">
                <a16:creationId xmlns:a16="http://schemas.microsoft.com/office/drawing/2014/main" id="{07B1AC19-17AA-43EA-8EFA-CDD87FC2C662}"/>
              </a:ext>
            </a:extLst>
          </p:cNvPr>
          <p:cNvSpPr txBox="1">
            <a:spLocks/>
          </p:cNvSpPr>
          <p:nvPr/>
        </p:nvSpPr>
        <p:spPr>
          <a:xfrm>
            <a:off x="9301554" y="6282616"/>
            <a:ext cx="941671" cy="41109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Dim 1 </a:t>
            </a:r>
            <a:endParaRPr lang="zh-TW" altLang="en-US" dirty="0"/>
          </a:p>
        </p:txBody>
      </p: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6A747C40-B6E5-4C95-8393-E5677F8448B1}"/>
              </a:ext>
            </a:extLst>
          </p:cNvPr>
          <p:cNvCxnSpPr>
            <a:cxnSpLocks/>
            <a:stCxn id="94" idx="0"/>
            <a:endCxn id="12" idx="2"/>
          </p:cNvCxnSpPr>
          <p:nvPr/>
        </p:nvCxnSpPr>
        <p:spPr>
          <a:xfrm flipH="1" flipV="1">
            <a:off x="9684055" y="5837415"/>
            <a:ext cx="88335" cy="44520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內容版面配置區 2">
            <a:extLst>
              <a:ext uri="{FF2B5EF4-FFF2-40B4-BE49-F238E27FC236}">
                <a16:creationId xmlns:a16="http://schemas.microsoft.com/office/drawing/2014/main" id="{13967B67-61B2-4055-BD28-5BBD030A07F8}"/>
              </a:ext>
            </a:extLst>
          </p:cNvPr>
          <p:cNvSpPr txBox="1">
            <a:spLocks/>
          </p:cNvSpPr>
          <p:nvPr/>
        </p:nvSpPr>
        <p:spPr>
          <a:xfrm>
            <a:off x="10360938" y="6282616"/>
            <a:ext cx="941671" cy="41109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Dim 2 </a:t>
            </a:r>
            <a:endParaRPr lang="zh-TW" altLang="en-US" dirty="0"/>
          </a:p>
        </p:txBody>
      </p:sp>
      <p:cxnSp>
        <p:nvCxnSpPr>
          <p:cNvPr id="99" name="直線單箭頭接點 98">
            <a:extLst>
              <a:ext uri="{FF2B5EF4-FFF2-40B4-BE49-F238E27FC236}">
                <a16:creationId xmlns:a16="http://schemas.microsoft.com/office/drawing/2014/main" id="{8064C0A4-6116-4A11-A349-8572BE9CD999}"/>
              </a:ext>
            </a:extLst>
          </p:cNvPr>
          <p:cNvCxnSpPr>
            <a:cxnSpLocks/>
            <a:stCxn id="96" idx="0"/>
          </p:cNvCxnSpPr>
          <p:nvPr/>
        </p:nvCxnSpPr>
        <p:spPr>
          <a:xfrm flipH="1" flipV="1">
            <a:off x="9976484" y="5837415"/>
            <a:ext cx="855290" cy="44520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AEFB88EB-9B8F-4EAC-942F-236D3649A2D6}"/>
              </a:ext>
            </a:extLst>
          </p:cNvPr>
          <p:cNvCxnSpPr>
            <a:cxnSpLocks/>
          </p:cNvCxnSpPr>
          <p:nvPr/>
        </p:nvCxnSpPr>
        <p:spPr>
          <a:xfrm flipH="1">
            <a:off x="4411980" y="2921294"/>
            <a:ext cx="2997" cy="224601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433D0C77-769C-4DF2-B28D-8A96151A3735}"/>
              </a:ext>
            </a:extLst>
          </p:cNvPr>
          <p:cNvCxnSpPr>
            <a:cxnSpLocks/>
          </p:cNvCxnSpPr>
          <p:nvPr/>
        </p:nvCxnSpPr>
        <p:spPr>
          <a:xfrm>
            <a:off x="4738023" y="5408424"/>
            <a:ext cx="276824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505363FE-A37A-4172-B3E9-2F9160CED249}"/>
              </a:ext>
            </a:extLst>
          </p:cNvPr>
          <p:cNvCxnSpPr>
            <a:cxnSpLocks/>
          </p:cNvCxnSpPr>
          <p:nvPr/>
        </p:nvCxnSpPr>
        <p:spPr>
          <a:xfrm>
            <a:off x="8479810" y="3084498"/>
            <a:ext cx="0" cy="199679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7" name="直線單箭頭接點 116">
            <a:extLst>
              <a:ext uri="{FF2B5EF4-FFF2-40B4-BE49-F238E27FC236}">
                <a16:creationId xmlns:a16="http://schemas.microsoft.com/office/drawing/2014/main" id="{1156BFAB-A600-495A-880F-09D3CFEC6CBA}"/>
              </a:ext>
            </a:extLst>
          </p:cNvPr>
          <p:cNvCxnSpPr>
            <a:cxnSpLocks/>
          </p:cNvCxnSpPr>
          <p:nvPr/>
        </p:nvCxnSpPr>
        <p:spPr>
          <a:xfrm>
            <a:off x="8764990" y="5384060"/>
            <a:ext cx="1622974" cy="711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id="{0D981C4A-555D-465E-8FBE-7365EA00C511}"/>
              </a:ext>
            </a:extLst>
          </p:cNvPr>
          <p:cNvCxnSpPr>
            <a:cxnSpLocks/>
          </p:cNvCxnSpPr>
          <p:nvPr/>
        </p:nvCxnSpPr>
        <p:spPr>
          <a:xfrm flipV="1">
            <a:off x="10630404" y="4839554"/>
            <a:ext cx="417960" cy="4050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711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D3693D-F2CA-4643-B766-A5EDB5FB8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Tensors</a:t>
            </a:r>
            <a:r>
              <a:rPr lang="zh-TW" altLang="en-US" dirty="0"/>
              <a:t> </a:t>
            </a:r>
            <a:r>
              <a:rPr lang="en-US" altLang="zh-TW" dirty="0"/>
              <a:t>- Create Tensors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6B4B9A-EBB9-415E-BAAE-FDD5B7456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092" y="1712014"/>
            <a:ext cx="7654332" cy="400110"/>
          </a:xfrm>
        </p:spPr>
        <p:txBody>
          <a:bodyPr>
            <a:spAutoFit/>
          </a:bodyPr>
          <a:lstStyle/>
          <a:p>
            <a:r>
              <a:rPr lang="en-US" altLang="zh-TW" dirty="0"/>
              <a:t>Directly from data (list or </a:t>
            </a:r>
            <a:r>
              <a:rPr lang="en-US" altLang="zh-TW" dirty="0" err="1"/>
              <a:t>numpy.ndarray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4882C278-D34C-4D8A-9130-E152E0545F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100" r="5231" b="6102"/>
          <a:stretch/>
        </p:blipFill>
        <p:spPr>
          <a:xfrm>
            <a:off x="758092" y="2182742"/>
            <a:ext cx="5777132" cy="497718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A93F60DF-601A-4D9C-9C92-07A0B2965F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970" r="51749" b="5573"/>
          <a:stretch/>
        </p:blipFill>
        <p:spPr>
          <a:xfrm>
            <a:off x="9173145" y="2182792"/>
            <a:ext cx="2941376" cy="883392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B60F812E-84A9-40E1-BBAC-562BEB8DCD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543" b="32897"/>
          <a:stretch/>
        </p:blipFill>
        <p:spPr>
          <a:xfrm>
            <a:off x="758092" y="2744948"/>
            <a:ext cx="8362950" cy="482321"/>
          </a:xfrm>
          <a:prstGeom prst="rect">
            <a:avLst/>
          </a:prstGeom>
        </p:spPr>
      </p:pic>
      <p:sp>
        <p:nvSpPr>
          <p:cNvPr id="87" name="內容版面配置區 2">
            <a:extLst>
              <a:ext uri="{FF2B5EF4-FFF2-40B4-BE49-F238E27FC236}">
                <a16:creationId xmlns:a16="http://schemas.microsoft.com/office/drawing/2014/main" id="{38EF20AD-3108-4256-B3AF-2BAB34B1F51E}"/>
              </a:ext>
            </a:extLst>
          </p:cNvPr>
          <p:cNvSpPr txBox="1">
            <a:spLocks/>
          </p:cNvSpPr>
          <p:nvPr/>
        </p:nvSpPr>
        <p:spPr>
          <a:xfrm>
            <a:off x="838200" y="4103085"/>
            <a:ext cx="7654332" cy="40011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Create Constant or Random Tensor</a:t>
            </a:r>
            <a:endParaRPr lang="zh-TW" altLang="en-US" dirty="0"/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C1C82663-6F26-4FDC-A7EA-458CB9DC3BA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3939" r="48501" b="9234"/>
          <a:stretch/>
        </p:blipFill>
        <p:spPr>
          <a:xfrm>
            <a:off x="758092" y="4591564"/>
            <a:ext cx="4306835" cy="497980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0FA5C506-4A41-4EB4-AC7E-96B27005EDA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2749" r="29350" b="9247"/>
          <a:stretch/>
        </p:blipFill>
        <p:spPr>
          <a:xfrm>
            <a:off x="758092" y="5177913"/>
            <a:ext cx="4306835" cy="420662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628C5D33-DBED-4D78-A183-1625D163C19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8983" r="46333" b="5036"/>
          <a:stretch/>
        </p:blipFill>
        <p:spPr>
          <a:xfrm>
            <a:off x="6009738" y="4218924"/>
            <a:ext cx="3271520" cy="804430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6F863A01-CD5F-4B4B-BC71-AA40689B534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34020" r="9167" b="6160"/>
          <a:stretch/>
        </p:blipFill>
        <p:spPr>
          <a:xfrm>
            <a:off x="6009738" y="5130186"/>
            <a:ext cx="5537200" cy="729328"/>
          </a:xfrm>
          <a:prstGeom prst="rect">
            <a:avLst/>
          </a:prstGeom>
        </p:spPr>
      </p:pic>
      <p:sp>
        <p:nvSpPr>
          <p:cNvPr id="97" name="文字方塊 96">
            <a:extLst>
              <a:ext uri="{FF2B5EF4-FFF2-40B4-BE49-F238E27FC236}">
                <a16:creationId xmlns:a16="http://schemas.microsoft.com/office/drawing/2014/main" id="{10F1FDBF-5E7A-449A-BF11-09839C58D033}"/>
              </a:ext>
            </a:extLst>
          </p:cNvPr>
          <p:cNvSpPr txBox="1"/>
          <p:nvPr/>
        </p:nvSpPr>
        <p:spPr>
          <a:xfrm>
            <a:off x="4943370" y="6160721"/>
            <a:ext cx="853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shape</a:t>
            </a:r>
            <a:endParaRPr lang="zh-TW" alt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2A3B666-4BD9-4F23-8C6A-C18B741CB068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41182" b="10813"/>
          <a:stretch/>
        </p:blipFill>
        <p:spPr>
          <a:xfrm>
            <a:off x="761749" y="5686945"/>
            <a:ext cx="3924300" cy="42066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E1E38E3-DB7C-469E-833D-20B69B4E27C4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28102" b="5917"/>
          <a:stretch/>
        </p:blipFill>
        <p:spPr>
          <a:xfrm>
            <a:off x="6054132" y="5976887"/>
            <a:ext cx="4876800" cy="804430"/>
          </a:xfrm>
          <a:prstGeom prst="rect">
            <a:avLst/>
          </a:prstGeom>
        </p:spPr>
      </p:pic>
      <p:cxnSp>
        <p:nvCxnSpPr>
          <p:cNvPr id="13" name="接點: 弧形 12">
            <a:extLst>
              <a:ext uri="{FF2B5EF4-FFF2-40B4-BE49-F238E27FC236}">
                <a16:creationId xmlns:a16="http://schemas.microsoft.com/office/drawing/2014/main" id="{1C729FFD-360A-45FC-8C69-C31ED8672277}"/>
              </a:ext>
            </a:extLst>
          </p:cNvPr>
          <p:cNvCxnSpPr>
            <a:cxnSpLocks/>
            <a:stCxn id="97" idx="3"/>
          </p:cNvCxnSpPr>
          <p:nvPr/>
        </p:nvCxnSpPr>
        <p:spPr>
          <a:xfrm flipH="1" flipV="1">
            <a:off x="5077866" y="4840555"/>
            <a:ext cx="718944" cy="1504832"/>
          </a:xfrm>
          <a:prstGeom prst="curvedConnector4">
            <a:avLst>
              <a:gd name="adj1" fmla="val -1899"/>
              <a:gd name="adj2" fmla="val 100122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>
            <a:extLst>
              <a:ext uri="{FF2B5EF4-FFF2-40B4-BE49-F238E27FC236}">
                <a16:creationId xmlns:a16="http://schemas.microsoft.com/office/drawing/2014/main" id="{1EE7A65E-D89F-4F65-8878-99377F6B510C}"/>
              </a:ext>
            </a:extLst>
          </p:cNvPr>
          <p:cNvCxnSpPr>
            <a:cxnSpLocks/>
            <a:stCxn id="97" idx="1"/>
            <a:endCxn id="4" idx="3"/>
          </p:cNvCxnSpPr>
          <p:nvPr/>
        </p:nvCxnSpPr>
        <p:spPr>
          <a:xfrm flipH="1" flipV="1">
            <a:off x="4686049" y="5897276"/>
            <a:ext cx="257321" cy="44811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接點: 弧形 51">
            <a:extLst>
              <a:ext uri="{FF2B5EF4-FFF2-40B4-BE49-F238E27FC236}">
                <a16:creationId xmlns:a16="http://schemas.microsoft.com/office/drawing/2014/main" id="{CBC83A78-2845-4D06-833B-F73AEF3D5556}"/>
              </a:ext>
            </a:extLst>
          </p:cNvPr>
          <p:cNvCxnSpPr>
            <a:cxnSpLocks/>
            <a:stCxn id="97" idx="0"/>
            <a:endCxn id="26" idx="3"/>
          </p:cNvCxnSpPr>
          <p:nvPr/>
        </p:nvCxnSpPr>
        <p:spPr>
          <a:xfrm rot="16200000" flipV="1">
            <a:off x="4831271" y="5621901"/>
            <a:ext cx="772477" cy="305163"/>
          </a:xfrm>
          <a:prstGeom prst="curved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754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D3693D-F2CA-4643-B766-A5EDB5FB8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Tensors</a:t>
            </a:r>
            <a:r>
              <a:rPr lang="zh-TW" altLang="en-US" dirty="0"/>
              <a:t> </a:t>
            </a:r>
            <a:r>
              <a:rPr lang="en-US" altLang="zh-TW" dirty="0"/>
              <a:t>- Common Operations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6B4B9A-EBB9-415E-BAAE-FDD5B7456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092" y="1690688"/>
            <a:ext cx="4799428" cy="400110"/>
          </a:xfrm>
        </p:spPr>
        <p:txBody>
          <a:bodyPr>
            <a:spAutoFit/>
          </a:bodyPr>
          <a:lstStyle/>
          <a:p>
            <a:r>
              <a:rPr lang="en-US" altLang="zh-TW" dirty="0"/>
              <a:t>Add</a:t>
            </a:r>
            <a:endParaRPr lang="zh-TW" altLang="en-US" dirty="0"/>
          </a:p>
        </p:txBody>
      </p:sp>
      <p:sp>
        <p:nvSpPr>
          <p:cNvPr id="87" name="內容版面配置區 2">
            <a:extLst>
              <a:ext uri="{FF2B5EF4-FFF2-40B4-BE49-F238E27FC236}">
                <a16:creationId xmlns:a16="http://schemas.microsoft.com/office/drawing/2014/main" id="{38EF20AD-3108-4256-B3AF-2BAB34B1F51E}"/>
              </a:ext>
            </a:extLst>
          </p:cNvPr>
          <p:cNvSpPr txBox="1">
            <a:spLocks/>
          </p:cNvSpPr>
          <p:nvPr/>
        </p:nvSpPr>
        <p:spPr>
          <a:xfrm>
            <a:off x="758092" y="3174539"/>
            <a:ext cx="3641188" cy="40011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Subtraction</a:t>
            </a:r>
            <a:endParaRPr lang="zh-TW" altLang="en-US" dirty="0"/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E9C0CC92-9F12-410D-A0B7-CDEE685A854D}"/>
              </a:ext>
            </a:extLst>
          </p:cNvPr>
          <p:cNvSpPr txBox="1">
            <a:spLocks/>
          </p:cNvSpPr>
          <p:nvPr/>
        </p:nvSpPr>
        <p:spPr>
          <a:xfrm>
            <a:off x="758092" y="4521054"/>
            <a:ext cx="4139028" cy="40011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Power</a:t>
            </a:r>
            <a:endParaRPr lang="zh-TW" altLang="en-US" dirty="0"/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ED1B7E2D-9FA6-4805-A97E-7EF766CBC17E}"/>
              </a:ext>
            </a:extLst>
          </p:cNvPr>
          <p:cNvSpPr txBox="1">
            <a:spLocks/>
          </p:cNvSpPr>
          <p:nvPr/>
        </p:nvSpPr>
        <p:spPr>
          <a:xfrm>
            <a:off x="6096000" y="1712015"/>
            <a:ext cx="4443828" cy="40011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Summation</a:t>
            </a:r>
            <a:endParaRPr lang="zh-TW" altLang="en-US" dirty="0"/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7CA1CF5F-F06E-4B94-9DEF-551CE288D49C}"/>
              </a:ext>
            </a:extLst>
          </p:cNvPr>
          <p:cNvSpPr txBox="1">
            <a:spLocks/>
          </p:cNvSpPr>
          <p:nvPr/>
        </p:nvSpPr>
        <p:spPr>
          <a:xfrm>
            <a:off x="6096000" y="3174538"/>
            <a:ext cx="2117188" cy="40011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Mean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1CD5E75-EBDC-44A1-82D9-51F3566E24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095" r="40269" b="11005"/>
          <a:stretch/>
        </p:blipFill>
        <p:spPr>
          <a:xfrm>
            <a:off x="758092" y="2090798"/>
            <a:ext cx="3641188" cy="39346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833B468-7170-4553-A91A-B375D8BAE9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852" r="40269" b="13248"/>
          <a:stretch/>
        </p:blipFill>
        <p:spPr>
          <a:xfrm>
            <a:off x="838200" y="3574648"/>
            <a:ext cx="3641188" cy="39346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1AC40CF1-7772-49E3-9502-DAAAAF491E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1852" r="40269" b="13247"/>
          <a:stretch/>
        </p:blipFill>
        <p:spPr>
          <a:xfrm>
            <a:off x="838200" y="4921164"/>
            <a:ext cx="3641188" cy="393466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66C4F773-95C1-4E8E-A04F-08421FE51DE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1852" r="40269" b="13248"/>
          <a:stretch/>
        </p:blipFill>
        <p:spPr>
          <a:xfrm>
            <a:off x="6096000" y="3574648"/>
            <a:ext cx="3641188" cy="393466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94C50855-EF06-4416-9E2E-3A72C722D35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1816" r="40269" b="13283"/>
          <a:stretch/>
        </p:blipFill>
        <p:spPr>
          <a:xfrm>
            <a:off x="6096000" y="2112125"/>
            <a:ext cx="3641188" cy="39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805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D3693D-F2CA-4643-B766-A5EDB5FB8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437"/>
            <a:ext cx="10515600" cy="1325563"/>
          </a:xfrm>
        </p:spPr>
        <p:txBody>
          <a:bodyPr/>
          <a:lstStyle/>
          <a:p>
            <a:r>
              <a:rPr lang="en-US" altLang="zh-TW" dirty="0"/>
              <a:t>Tensors</a:t>
            </a:r>
            <a:r>
              <a:rPr lang="zh-TW" altLang="en-US" dirty="0"/>
              <a:t> </a:t>
            </a:r>
            <a:r>
              <a:rPr lang="en-US" altLang="zh-TW" dirty="0"/>
              <a:t>- Common Operations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6B4B9A-EBB9-415E-BAAE-FDD5B7456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092" y="1712015"/>
            <a:ext cx="5997846" cy="400110"/>
          </a:xfrm>
        </p:spPr>
        <p:txBody>
          <a:bodyPr wrap="square">
            <a:spAutoFit/>
          </a:bodyPr>
          <a:lstStyle/>
          <a:p>
            <a:r>
              <a:rPr lang="en-US" altLang="zh-TW" dirty="0"/>
              <a:t>Transpose: 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can only swap two specific dimension</a:t>
            </a:r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7" name="內容版面配置區 2">
            <a:extLst>
              <a:ext uri="{FF2B5EF4-FFF2-40B4-BE49-F238E27FC236}">
                <a16:creationId xmlns:a16="http://schemas.microsoft.com/office/drawing/2014/main" id="{38EF20AD-3108-4256-B3AF-2BAB34B1F51E}"/>
              </a:ext>
            </a:extLst>
          </p:cNvPr>
          <p:cNvSpPr txBox="1">
            <a:spLocks/>
          </p:cNvSpPr>
          <p:nvPr/>
        </p:nvSpPr>
        <p:spPr>
          <a:xfrm>
            <a:off x="758092" y="4234599"/>
            <a:ext cx="5997846" cy="40011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Permute:  can swap all the dimensions </a:t>
            </a: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3F97FAA0-C718-4358-8544-BA59174399F6}"/>
              </a:ext>
            </a:extLst>
          </p:cNvPr>
          <p:cNvGrpSpPr/>
          <p:nvPr/>
        </p:nvGrpSpPr>
        <p:grpSpPr>
          <a:xfrm>
            <a:off x="7267822" y="2253327"/>
            <a:ext cx="1753068" cy="1332172"/>
            <a:chOff x="7267822" y="2253327"/>
            <a:chExt cx="1753068" cy="1332172"/>
          </a:xfrm>
        </p:grpSpPr>
        <p:sp>
          <p:nvSpPr>
            <p:cNvPr id="18" name="立方體 17">
              <a:extLst>
                <a:ext uri="{FF2B5EF4-FFF2-40B4-BE49-F238E27FC236}">
                  <a16:creationId xmlns:a16="http://schemas.microsoft.com/office/drawing/2014/main" id="{B18697E7-6D24-4D4E-B8EA-BA138CF4A96A}"/>
                </a:ext>
              </a:extLst>
            </p:cNvPr>
            <p:cNvSpPr/>
            <p:nvPr/>
          </p:nvSpPr>
          <p:spPr>
            <a:xfrm>
              <a:off x="7673170" y="2640690"/>
              <a:ext cx="540000" cy="540000"/>
            </a:xfrm>
            <a:prstGeom prst="cub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9" name="立方體 18">
              <a:extLst>
                <a:ext uri="{FF2B5EF4-FFF2-40B4-BE49-F238E27FC236}">
                  <a16:creationId xmlns:a16="http://schemas.microsoft.com/office/drawing/2014/main" id="{3955DA28-0FAF-4EBF-B279-AE46B3A79498}"/>
                </a:ext>
              </a:extLst>
            </p:cNvPr>
            <p:cNvSpPr/>
            <p:nvPr/>
          </p:nvSpPr>
          <p:spPr>
            <a:xfrm>
              <a:off x="7673170" y="2253327"/>
              <a:ext cx="540000" cy="540000"/>
            </a:xfrm>
            <a:prstGeom prst="cub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0" name="立方體 19">
              <a:extLst>
                <a:ext uri="{FF2B5EF4-FFF2-40B4-BE49-F238E27FC236}">
                  <a16:creationId xmlns:a16="http://schemas.microsoft.com/office/drawing/2014/main" id="{E81C69A4-6757-492D-A46C-B0C40D0CB666}"/>
                </a:ext>
              </a:extLst>
            </p:cNvPr>
            <p:cNvSpPr/>
            <p:nvPr/>
          </p:nvSpPr>
          <p:spPr>
            <a:xfrm>
              <a:off x="8078054" y="2640690"/>
              <a:ext cx="540000" cy="540000"/>
            </a:xfrm>
            <a:prstGeom prst="cub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1" name="立方體 20">
              <a:extLst>
                <a:ext uri="{FF2B5EF4-FFF2-40B4-BE49-F238E27FC236}">
                  <a16:creationId xmlns:a16="http://schemas.microsoft.com/office/drawing/2014/main" id="{C744C91E-0B96-4DC8-A740-FA2A0CE0018F}"/>
                </a:ext>
              </a:extLst>
            </p:cNvPr>
            <p:cNvSpPr/>
            <p:nvPr/>
          </p:nvSpPr>
          <p:spPr>
            <a:xfrm>
              <a:off x="8078054" y="2253327"/>
              <a:ext cx="540000" cy="540000"/>
            </a:xfrm>
            <a:prstGeom prst="cub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2" name="立方體 21">
              <a:extLst>
                <a:ext uri="{FF2B5EF4-FFF2-40B4-BE49-F238E27FC236}">
                  <a16:creationId xmlns:a16="http://schemas.microsoft.com/office/drawing/2014/main" id="{B62EC173-CE37-4AE2-881B-EA75C1C0CE22}"/>
                </a:ext>
              </a:extLst>
            </p:cNvPr>
            <p:cNvSpPr/>
            <p:nvPr/>
          </p:nvSpPr>
          <p:spPr>
            <a:xfrm>
              <a:off x="8480890" y="2640690"/>
              <a:ext cx="540000" cy="540000"/>
            </a:xfrm>
            <a:prstGeom prst="cub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4" name="立方體 23">
              <a:extLst>
                <a:ext uri="{FF2B5EF4-FFF2-40B4-BE49-F238E27FC236}">
                  <a16:creationId xmlns:a16="http://schemas.microsoft.com/office/drawing/2014/main" id="{9DB9AE98-4387-441E-9448-B9161C727C88}"/>
                </a:ext>
              </a:extLst>
            </p:cNvPr>
            <p:cNvSpPr/>
            <p:nvPr/>
          </p:nvSpPr>
          <p:spPr>
            <a:xfrm>
              <a:off x="8480890" y="2253327"/>
              <a:ext cx="540000" cy="540000"/>
            </a:xfrm>
            <a:prstGeom prst="cub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2" name="立方體 31">
              <a:extLst>
                <a:ext uri="{FF2B5EF4-FFF2-40B4-BE49-F238E27FC236}">
                  <a16:creationId xmlns:a16="http://schemas.microsoft.com/office/drawing/2014/main" id="{2B118915-77ED-4B55-A375-46E77DE6C29F}"/>
                </a:ext>
              </a:extLst>
            </p:cNvPr>
            <p:cNvSpPr/>
            <p:nvPr/>
          </p:nvSpPr>
          <p:spPr>
            <a:xfrm>
              <a:off x="7538054" y="2775945"/>
              <a:ext cx="540000" cy="540000"/>
            </a:xfrm>
            <a:prstGeom prst="cub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3" name="立方體 32">
              <a:extLst>
                <a:ext uri="{FF2B5EF4-FFF2-40B4-BE49-F238E27FC236}">
                  <a16:creationId xmlns:a16="http://schemas.microsoft.com/office/drawing/2014/main" id="{879FDA09-E9A3-4184-A76A-85F36DDDF6B8}"/>
                </a:ext>
              </a:extLst>
            </p:cNvPr>
            <p:cNvSpPr/>
            <p:nvPr/>
          </p:nvSpPr>
          <p:spPr>
            <a:xfrm>
              <a:off x="7538054" y="2388582"/>
              <a:ext cx="540000" cy="540000"/>
            </a:xfrm>
            <a:prstGeom prst="cub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4" name="立方體 33">
              <a:extLst>
                <a:ext uri="{FF2B5EF4-FFF2-40B4-BE49-F238E27FC236}">
                  <a16:creationId xmlns:a16="http://schemas.microsoft.com/office/drawing/2014/main" id="{0BA84980-8791-456B-A60D-B78FCC39B141}"/>
                </a:ext>
              </a:extLst>
            </p:cNvPr>
            <p:cNvSpPr/>
            <p:nvPr/>
          </p:nvSpPr>
          <p:spPr>
            <a:xfrm>
              <a:off x="7942938" y="2775945"/>
              <a:ext cx="540000" cy="540000"/>
            </a:xfrm>
            <a:prstGeom prst="cub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5" name="立方體 34">
              <a:extLst>
                <a:ext uri="{FF2B5EF4-FFF2-40B4-BE49-F238E27FC236}">
                  <a16:creationId xmlns:a16="http://schemas.microsoft.com/office/drawing/2014/main" id="{3F3C8CFA-4F77-4D19-A4F9-1F595E23A85C}"/>
                </a:ext>
              </a:extLst>
            </p:cNvPr>
            <p:cNvSpPr/>
            <p:nvPr/>
          </p:nvSpPr>
          <p:spPr>
            <a:xfrm>
              <a:off x="7942938" y="2388582"/>
              <a:ext cx="540000" cy="540000"/>
            </a:xfrm>
            <a:prstGeom prst="cub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6" name="立方體 35">
              <a:extLst>
                <a:ext uri="{FF2B5EF4-FFF2-40B4-BE49-F238E27FC236}">
                  <a16:creationId xmlns:a16="http://schemas.microsoft.com/office/drawing/2014/main" id="{1497DA14-2B7D-4CDB-A862-B1AC19690DE4}"/>
                </a:ext>
              </a:extLst>
            </p:cNvPr>
            <p:cNvSpPr/>
            <p:nvPr/>
          </p:nvSpPr>
          <p:spPr>
            <a:xfrm>
              <a:off x="8345774" y="2775945"/>
              <a:ext cx="540000" cy="540000"/>
            </a:xfrm>
            <a:prstGeom prst="cub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7" name="立方體 36">
              <a:extLst>
                <a:ext uri="{FF2B5EF4-FFF2-40B4-BE49-F238E27FC236}">
                  <a16:creationId xmlns:a16="http://schemas.microsoft.com/office/drawing/2014/main" id="{08BBC1DF-A778-4FEE-B988-71D76842F256}"/>
                </a:ext>
              </a:extLst>
            </p:cNvPr>
            <p:cNvSpPr/>
            <p:nvPr/>
          </p:nvSpPr>
          <p:spPr>
            <a:xfrm>
              <a:off x="8345774" y="2388582"/>
              <a:ext cx="540000" cy="540000"/>
            </a:xfrm>
            <a:prstGeom prst="cub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4" name="立方體 43">
              <a:extLst>
                <a:ext uri="{FF2B5EF4-FFF2-40B4-BE49-F238E27FC236}">
                  <a16:creationId xmlns:a16="http://schemas.microsoft.com/office/drawing/2014/main" id="{2D676228-67D6-40A5-A21A-A12B002723E9}"/>
                </a:ext>
              </a:extLst>
            </p:cNvPr>
            <p:cNvSpPr/>
            <p:nvPr/>
          </p:nvSpPr>
          <p:spPr>
            <a:xfrm>
              <a:off x="7402938" y="2910690"/>
              <a:ext cx="540000" cy="540000"/>
            </a:xfrm>
            <a:prstGeom prst="cub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5" name="立方體 44">
              <a:extLst>
                <a:ext uri="{FF2B5EF4-FFF2-40B4-BE49-F238E27FC236}">
                  <a16:creationId xmlns:a16="http://schemas.microsoft.com/office/drawing/2014/main" id="{A83157DC-A3AD-4B8D-B7EC-E66211FA50C1}"/>
                </a:ext>
              </a:extLst>
            </p:cNvPr>
            <p:cNvSpPr/>
            <p:nvPr/>
          </p:nvSpPr>
          <p:spPr>
            <a:xfrm>
              <a:off x="7402938" y="2523327"/>
              <a:ext cx="540000" cy="540000"/>
            </a:xfrm>
            <a:prstGeom prst="cub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6" name="立方體 45">
              <a:extLst>
                <a:ext uri="{FF2B5EF4-FFF2-40B4-BE49-F238E27FC236}">
                  <a16:creationId xmlns:a16="http://schemas.microsoft.com/office/drawing/2014/main" id="{03EBA486-13D2-4D19-A60F-B74CA1DBAC31}"/>
                </a:ext>
              </a:extLst>
            </p:cNvPr>
            <p:cNvSpPr/>
            <p:nvPr/>
          </p:nvSpPr>
          <p:spPr>
            <a:xfrm>
              <a:off x="7807822" y="2910690"/>
              <a:ext cx="540000" cy="540000"/>
            </a:xfrm>
            <a:prstGeom prst="cub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7" name="立方體 46">
              <a:extLst>
                <a:ext uri="{FF2B5EF4-FFF2-40B4-BE49-F238E27FC236}">
                  <a16:creationId xmlns:a16="http://schemas.microsoft.com/office/drawing/2014/main" id="{032F8126-A703-4FFE-827B-7B67170B26B8}"/>
                </a:ext>
              </a:extLst>
            </p:cNvPr>
            <p:cNvSpPr/>
            <p:nvPr/>
          </p:nvSpPr>
          <p:spPr>
            <a:xfrm>
              <a:off x="7807822" y="2523327"/>
              <a:ext cx="540000" cy="540000"/>
            </a:xfrm>
            <a:prstGeom prst="cub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8" name="立方體 47">
              <a:extLst>
                <a:ext uri="{FF2B5EF4-FFF2-40B4-BE49-F238E27FC236}">
                  <a16:creationId xmlns:a16="http://schemas.microsoft.com/office/drawing/2014/main" id="{A507FFB7-1A86-4CB8-B2F8-1B015C8FEEA6}"/>
                </a:ext>
              </a:extLst>
            </p:cNvPr>
            <p:cNvSpPr/>
            <p:nvPr/>
          </p:nvSpPr>
          <p:spPr>
            <a:xfrm>
              <a:off x="8210658" y="2910690"/>
              <a:ext cx="540000" cy="540000"/>
            </a:xfrm>
            <a:prstGeom prst="cub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9" name="立方體 48">
              <a:extLst>
                <a:ext uri="{FF2B5EF4-FFF2-40B4-BE49-F238E27FC236}">
                  <a16:creationId xmlns:a16="http://schemas.microsoft.com/office/drawing/2014/main" id="{95177B26-7685-436A-8D8D-987A3EACE06E}"/>
                </a:ext>
              </a:extLst>
            </p:cNvPr>
            <p:cNvSpPr/>
            <p:nvPr/>
          </p:nvSpPr>
          <p:spPr>
            <a:xfrm>
              <a:off x="8210658" y="2523327"/>
              <a:ext cx="540000" cy="540000"/>
            </a:xfrm>
            <a:prstGeom prst="cub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0" name="立方體 49">
              <a:extLst>
                <a:ext uri="{FF2B5EF4-FFF2-40B4-BE49-F238E27FC236}">
                  <a16:creationId xmlns:a16="http://schemas.microsoft.com/office/drawing/2014/main" id="{036FC9FA-FF28-4046-82A8-588265B9BA01}"/>
                </a:ext>
              </a:extLst>
            </p:cNvPr>
            <p:cNvSpPr/>
            <p:nvPr/>
          </p:nvSpPr>
          <p:spPr>
            <a:xfrm>
              <a:off x="7267822" y="3045499"/>
              <a:ext cx="540000" cy="540000"/>
            </a:xfrm>
            <a:prstGeom prst="cub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12</a:t>
              </a:r>
              <a:endParaRPr lang="zh-TW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1" name="立方體 50">
              <a:extLst>
                <a:ext uri="{FF2B5EF4-FFF2-40B4-BE49-F238E27FC236}">
                  <a16:creationId xmlns:a16="http://schemas.microsoft.com/office/drawing/2014/main" id="{B9D6B360-D403-4C65-B30C-C11060601827}"/>
                </a:ext>
              </a:extLst>
            </p:cNvPr>
            <p:cNvSpPr/>
            <p:nvPr/>
          </p:nvSpPr>
          <p:spPr>
            <a:xfrm>
              <a:off x="7267822" y="2658136"/>
              <a:ext cx="540000" cy="540000"/>
            </a:xfrm>
            <a:prstGeom prst="cub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</a:t>
              </a:r>
              <a:endParaRPr lang="zh-TW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2" name="立方體 51">
              <a:extLst>
                <a:ext uri="{FF2B5EF4-FFF2-40B4-BE49-F238E27FC236}">
                  <a16:creationId xmlns:a16="http://schemas.microsoft.com/office/drawing/2014/main" id="{25C98761-A82B-47E8-8EE3-3B2C76A2A84B}"/>
                </a:ext>
              </a:extLst>
            </p:cNvPr>
            <p:cNvSpPr/>
            <p:nvPr/>
          </p:nvSpPr>
          <p:spPr>
            <a:xfrm>
              <a:off x="7672706" y="3045499"/>
              <a:ext cx="540000" cy="540000"/>
            </a:xfrm>
            <a:prstGeom prst="cub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16</a:t>
              </a:r>
              <a:endParaRPr lang="zh-TW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3" name="立方體 52">
              <a:extLst>
                <a:ext uri="{FF2B5EF4-FFF2-40B4-BE49-F238E27FC236}">
                  <a16:creationId xmlns:a16="http://schemas.microsoft.com/office/drawing/2014/main" id="{66C4AA77-31A6-4334-B828-70F3C6BAA564}"/>
                </a:ext>
              </a:extLst>
            </p:cNvPr>
            <p:cNvSpPr/>
            <p:nvPr/>
          </p:nvSpPr>
          <p:spPr>
            <a:xfrm>
              <a:off x="7672706" y="2658136"/>
              <a:ext cx="540000" cy="540000"/>
            </a:xfrm>
            <a:prstGeom prst="cub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4</a:t>
              </a:r>
              <a:endParaRPr lang="zh-TW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4" name="立方體 53">
              <a:extLst>
                <a:ext uri="{FF2B5EF4-FFF2-40B4-BE49-F238E27FC236}">
                  <a16:creationId xmlns:a16="http://schemas.microsoft.com/office/drawing/2014/main" id="{414A49F2-67A6-4543-9D45-5F07107DC7B7}"/>
                </a:ext>
              </a:extLst>
            </p:cNvPr>
            <p:cNvSpPr/>
            <p:nvPr/>
          </p:nvSpPr>
          <p:spPr>
            <a:xfrm>
              <a:off x="8075542" y="3045499"/>
              <a:ext cx="540000" cy="540000"/>
            </a:xfrm>
            <a:prstGeom prst="cub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20</a:t>
              </a:r>
              <a:endParaRPr lang="zh-TW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5" name="立方體 54">
              <a:extLst>
                <a:ext uri="{FF2B5EF4-FFF2-40B4-BE49-F238E27FC236}">
                  <a16:creationId xmlns:a16="http://schemas.microsoft.com/office/drawing/2014/main" id="{C32D03A7-8A85-4572-B539-E88457B51BFF}"/>
                </a:ext>
              </a:extLst>
            </p:cNvPr>
            <p:cNvSpPr/>
            <p:nvPr/>
          </p:nvSpPr>
          <p:spPr>
            <a:xfrm>
              <a:off x="8075542" y="2658136"/>
              <a:ext cx="540000" cy="540000"/>
            </a:xfrm>
            <a:prstGeom prst="cub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8</a:t>
              </a:r>
              <a:endParaRPr lang="zh-TW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81" name="立方體 80">
            <a:extLst>
              <a:ext uri="{FF2B5EF4-FFF2-40B4-BE49-F238E27FC236}">
                <a16:creationId xmlns:a16="http://schemas.microsoft.com/office/drawing/2014/main" id="{A4EE9C9E-E6E4-461E-8687-E92289515119}"/>
              </a:ext>
            </a:extLst>
          </p:cNvPr>
          <p:cNvSpPr/>
          <p:nvPr/>
        </p:nvSpPr>
        <p:spPr>
          <a:xfrm>
            <a:off x="10073006" y="2757671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2" name="立方體 81">
            <a:extLst>
              <a:ext uri="{FF2B5EF4-FFF2-40B4-BE49-F238E27FC236}">
                <a16:creationId xmlns:a16="http://schemas.microsoft.com/office/drawing/2014/main" id="{E26CF323-12D4-49A7-800E-477AB9BF9F0F}"/>
              </a:ext>
            </a:extLst>
          </p:cNvPr>
          <p:cNvSpPr/>
          <p:nvPr/>
        </p:nvSpPr>
        <p:spPr>
          <a:xfrm>
            <a:off x="10073006" y="2370308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3" name="立方體 82">
            <a:extLst>
              <a:ext uri="{FF2B5EF4-FFF2-40B4-BE49-F238E27FC236}">
                <a16:creationId xmlns:a16="http://schemas.microsoft.com/office/drawing/2014/main" id="{9C2ACC6D-9452-419D-8074-FBFDC5E384A1}"/>
              </a:ext>
            </a:extLst>
          </p:cNvPr>
          <p:cNvSpPr/>
          <p:nvPr/>
        </p:nvSpPr>
        <p:spPr>
          <a:xfrm>
            <a:off x="10477890" y="2757671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4" name="立方體 83">
            <a:extLst>
              <a:ext uri="{FF2B5EF4-FFF2-40B4-BE49-F238E27FC236}">
                <a16:creationId xmlns:a16="http://schemas.microsoft.com/office/drawing/2014/main" id="{8CCC829E-EC54-4F14-B495-FA6654DF405D}"/>
              </a:ext>
            </a:extLst>
          </p:cNvPr>
          <p:cNvSpPr/>
          <p:nvPr/>
        </p:nvSpPr>
        <p:spPr>
          <a:xfrm>
            <a:off x="10477890" y="2370308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5" name="立方體 84">
            <a:extLst>
              <a:ext uri="{FF2B5EF4-FFF2-40B4-BE49-F238E27FC236}">
                <a16:creationId xmlns:a16="http://schemas.microsoft.com/office/drawing/2014/main" id="{5FD65631-AE21-4C99-8F39-92B126035BCA}"/>
              </a:ext>
            </a:extLst>
          </p:cNvPr>
          <p:cNvSpPr/>
          <p:nvPr/>
        </p:nvSpPr>
        <p:spPr>
          <a:xfrm>
            <a:off x="10880726" y="2757671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6" name="立方體 85">
            <a:extLst>
              <a:ext uri="{FF2B5EF4-FFF2-40B4-BE49-F238E27FC236}">
                <a16:creationId xmlns:a16="http://schemas.microsoft.com/office/drawing/2014/main" id="{EE94ECF2-3BFD-4AA3-955E-4EA82CBAE20E}"/>
              </a:ext>
            </a:extLst>
          </p:cNvPr>
          <p:cNvSpPr/>
          <p:nvPr/>
        </p:nvSpPr>
        <p:spPr>
          <a:xfrm>
            <a:off x="10880726" y="2370308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8" name="立方體 87">
            <a:extLst>
              <a:ext uri="{FF2B5EF4-FFF2-40B4-BE49-F238E27FC236}">
                <a16:creationId xmlns:a16="http://schemas.microsoft.com/office/drawing/2014/main" id="{A42C2C21-7F67-450E-BEFC-388646524669}"/>
              </a:ext>
            </a:extLst>
          </p:cNvPr>
          <p:cNvSpPr/>
          <p:nvPr/>
        </p:nvSpPr>
        <p:spPr>
          <a:xfrm>
            <a:off x="11285610" y="2757671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9" name="立方體 88">
            <a:extLst>
              <a:ext uri="{FF2B5EF4-FFF2-40B4-BE49-F238E27FC236}">
                <a16:creationId xmlns:a16="http://schemas.microsoft.com/office/drawing/2014/main" id="{291F7AA7-035D-4546-BCE8-E32A11F0000F}"/>
              </a:ext>
            </a:extLst>
          </p:cNvPr>
          <p:cNvSpPr/>
          <p:nvPr/>
        </p:nvSpPr>
        <p:spPr>
          <a:xfrm>
            <a:off x="11285610" y="2370308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0" name="立方體 89">
            <a:extLst>
              <a:ext uri="{FF2B5EF4-FFF2-40B4-BE49-F238E27FC236}">
                <a16:creationId xmlns:a16="http://schemas.microsoft.com/office/drawing/2014/main" id="{71454E06-7F4F-4380-A197-A819E70C8FAD}"/>
              </a:ext>
            </a:extLst>
          </p:cNvPr>
          <p:cNvSpPr/>
          <p:nvPr/>
        </p:nvSpPr>
        <p:spPr>
          <a:xfrm>
            <a:off x="9938122" y="2892862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1" name="立方體 90">
            <a:extLst>
              <a:ext uri="{FF2B5EF4-FFF2-40B4-BE49-F238E27FC236}">
                <a16:creationId xmlns:a16="http://schemas.microsoft.com/office/drawing/2014/main" id="{9217D22F-6D67-4468-9CAE-D260676DAA66}"/>
              </a:ext>
            </a:extLst>
          </p:cNvPr>
          <p:cNvSpPr/>
          <p:nvPr/>
        </p:nvSpPr>
        <p:spPr>
          <a:xfrm>
            <a:off x="9938122" y="2505499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2" name="立方體 91">
            <a:extLst>
              <a:ext uri="{FF2B5EF4-FFF2-40B4-BE49-F238E27FC236}">
                <a16:creationId xmlns:a16="http://schemas.microsoft.com/office/drawing/2014/main" id="{53848D8B-5501-4D66-8F11-6CDE912E7DD3}"/>
              </a:ext>
            </a:extLst>
          </p:cNvPr>
          <p:cNvSpPr/>
          <p:nvPr/>
        </p:nvSpPr>
        <p:spPr>
          <a:xfrm>
            <a:off x="10343006" y="2892862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3" name="立方體 92">
            <a:extLst>
              <a:ext uri="{FF2B5EF4-FFF2-40B4-BE49-F238E27FC236}">
                <a16:creationId xmlns:a16="http://schemas.microsoft.com/office/drawing/2014/main" id="{ECBC6D8B-2B88-4E39-BC98-084E6AF12E06}"/>
              </a:ext>
            </a:extLst>
          </p:cNvPr>
          <p:cNvSpPr/>
          <p:nvPr/>
        </p:nvSpPr>
        <p:spPr>
          <a:xfrm>
            <a:off x="10343006" y="2505499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4" name="立方體 93">
            <a:extLst>
              <a:ext uri="{FF2B5EF4-FFF2-40B4-BE49-F238E27FC236}">
                <a16:creationId xmlns:a16="http://schemas.microsoft.com/office/drawing/2014/main" id="{1BD5DE1A-A5DC-4184-9126-06626DF8EE61}"/>
              </a:ext>
            </a:extLst>
          </p:cNvPr>
          <p:cNvSpPr/>
          <p:nvPr/>
        </p:nvSpPr>
        <p:spPr>
          <a:xfrm>
            <a:off x="10745842" y="2892862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5" name="立方體 94">
            <a:extLst>
              <a:ext uri="{FF2B5EF4-FFF2-40B4-BE49-F238E27FC236}">
                <a16:creationId xmlns:a16="http://schemas.microsoft.com/office/drawing/2014/main" id="{DDD20EF4-E72F-451B-B265-B78338B77DA5}"/>
              </a:ext>
            </a:extLst>
          </p:cNvPr>
          <p:cNvSpPr/>
          <p:nvPr/>
        </p:nvSpPr>
        <p:spPr>
          <a:xfrm>
            <a:off x="10745842" y="2505499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6" name="立方體 95">
            <a:extLst>
              <a:ext uri="{FF2B5EF4-FFF2-40B4-BE49-F238E27FC236}">
                <a16:creationId xmlns:a16="http://schemas.microsoft.com/office/drawing/2014/main" id="{945DE982-0BC9-46A9-9F5B-A517DD4C8A07}"/>
              </a:ext>
            </a:extLst>
          </p:cNvPr>
          <p:cNvSpPr/>
          <p:nvPr/>
        </p:nvSpPr>
        <p:spPr>
          <a:xfrm>
            <a:off x="11150726" y="2892862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7" name="立方體 96">
            <a:extLst>
              <a:ext uri="{FF2B5EF4-FFF2-40B4-BE49-F238E27FC236}">
                <a16:creationId xmlns:a16="http://schemas.microsoft.com/office/drawing/2014/main" id="{0A1AC735-8BB7-4C72-89A1-E572CED9D5A9}"/>
              </a:ext>
            </a:extLst>
          </p:cNvPr>
          <p:cNvSpPr/>
          <p:nvPr/>
        </p:nvSpPr>
        <p:spPr>
          <a:xfrm>
            <a:off x="11150726" y="2505499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8" name="立方體 97">
            <a:extLst>
              <a:ext uri="{FF2B5EF4-FFF2-40B4-BE49-F238E27FC236}">
                <a16:creationId xmlns:a16="http://schemas.microsoft.com/office/drawing/2014/main" id="{1D2261D7-8632-4E45-8C7D-E5C4DF9346E5}"/>
              </a:ext>
            </a:extLst>
          </p:cNvPr>
          <p:cNvSpPr/>
          <p:nvPr/>
        </p:nvSpPr>
        <p:spPr>
          <a:xfrm>
            <a:off x="9803006" y="3028053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12</a:t>
            </a:r>
            <a:endParaRPr lang="zh-TW" alt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9" name="立方體 98">
            <a:extLst>
              <a:ext uri="{FF2B5EF4-FFF2-40B4-BE49-F238E27FC236}">
                <a16:creationId xmlns:a16="http://schemas.microsoft.com/office/drawing/2014/main" id="{C4D29038-8BC8-4B55-B869-67BCC42B00D9}"/>
              </a:ext>
            </a:extLst>
          </p:cNvPr>
          <p:cNvSpPr/>
          <p:nvPr/>
        </p:nvSpPr>
        <p:spPr>
          <a:xfrm>
            <a:off x="9803006" y="2640690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0" name="立方體 99">
            <a:extLst>
              <a:ext uri="{FF2B5EF4-FFF2-40B4-BE49-F238E27FC236}">
                <a16:creationId xmlns:a16="http://schemas.microsoft.com/office/drawing/2014/main" id="{86C1E6B1-15E6-4B49-BA0F-E5E0CB886967}"/>
              </a:ext>
            </a:extLst>
          </p:cNvPr>
          <p:cNvSpPr/>
          <p:nvPr/>
        </p:nvSpPr>
        <p:spPr>
          <a:xfrm>
            <a:off x="10207890" y="3028053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13</a:t>
            </a:r>
            <a:endParaRPr lang="zh-TW" alt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1" name="立方體 100">
            <a:extLst>
              <a:ext uri="{FF2B5EF4-FFF2-40B4-BE49-F238E27FC236}">
                <a16:creationId xmlns:a16="http://schemas.microsoft.com/office/drawing/2014/main" id="{D32E8566-4618-4300-B35D-3E4A43D3C1FF}"/>
              </a:ext>
            </a:extLst>
          </p:cNvPr>
          <p:cNvSpPr/>
          <p:nvPr/>
        </p:nvSpPr>
        <p:spPr>
          <a:xfrm>
            <a:off x="10207890" y="2640690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zh-TW" alt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2" name="立方體 101">
            <a:extLst>
              <a:ext uri="{FF2B5EF4-FFF2-40B4-BE49-F238E27FC236}">
                <a16:creationId xmlns:a16="http://schemas.microsoft.com/office/drawing/2014/main" id="{134B3EE6-DC83-4C63-AAD0-68C31F8FEC82}"/>
              </a:ext>
            </a:extLst>
          </p:cNvPr>
          <p:cNvSpPr/>
          <p:nvPr/>
        </p:nvSpPr>
        <p:spPr>
          <a:xfrm>
            <a:off x="10610726" y="3028053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14</a:t>
            </a:r>
            <a:endParaRPr lang="zh-TW" alt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3" name="立方體 102">
            <a:extLst>
              <a:ext uri="{FF2B5EF4-FFF2-40B4-BE49-F238E27FC236}">
                <a16:creationId xmlns:a16="http://schemas.microsoft.com/office/drawing/2014/main" id="{A889638D-E1B9-4FFE-8669-899C9DDC9ECE}"/>
              </a:ext>
            </a:extLst>
          </p:cNvPr>
          <p:cNvSpPr/>
          <p:nvPr/>
        </p:nvSpPr>
        <p:spPr>
          <a:xfrm>
            <a:off x="10610726" y="2640690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zh-TW" alt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4" name="立方體 103">
            <a:extLst>
              <a:ext uri="{FF2B5EF4-FFF2-40B4-BE49-F238E27FC236}">
                <a16:creationId xmlns:a16="http://schemas.microsoft.com/office/drawing/2014/main" id="{DE1BC37C-4DE4-4FF5-8B3A-3FBF098F4A2A}"/>
              </a:ext>
            </a:extLst>
          </p:cNvPr>
          <p:cNvSpPr/>
          <p:nvPr/>
        </p:nvSpPr>
        <p:spPr>
          <a:xfrm>
            <a:off x="11015610" y="3028053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15</a:t>
            </a:r>
            <a:endParaRPr lang="zh-TW" alt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5" name="立方體 104">
            <a:extLst>
              <a:ext uri="{FF2B5EF4-FFF2-40B4-BE49-F238E27FC236}">
                <a16:creationId xmlns:a16="http://schemas.microsoft.com/office/drawing/2014/main" id="{BC3606B3-9F11-44A5-AE9B-5BA0014AC566}"/>
              </a:ext>
            </a:extLst>
          </p:cNvPr>
          <p:cNvSpPr/>
          <p:nvPr/>
        </p:nvSpPr>
        <p:spPr>
          <a:xfrm>
            <a:off x="11015610" y="2640690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endParaRPr lang="zh-TW" alt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4565EB6-3EBE-44A3-9E39-933E17635AD0}"/>
              </a:ext>
            </a:extLst>
          </p:cNvPr>
          <p:cNvSpPr/>
          <p:nvPr/>
        </p:nvSpPr>
        <p:spPr>
          <a:xfrm>
            <a:off x="2405956" y="172740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 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B169D458-B86A-44E7-8F63-1CF8F0161B63}"/>
              </a:ext>
            </a:extLst>
          </p:cNvPr>
          <p:cNvSpPr/>
          <p:nvPr/>
        </p:nvSpPr>
        <p:spPr>
          <a:xfrm>
            <a:off x="6932323" y="297819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TW" altLang="en-US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1B28C86E-7D72-4BF8-A22E-83082C2B8742}"/>
              </a:ext>
            </a:extLst>
          </p:cNvPr>
          <p:cNvSpPr/>
          <p:nvPr/>
        </p:nvSpPr>
        <p:spPr>
          <a:xfrm>
            <a:off x="7762636" y="362465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TW" altLang="en-US" dirty="0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20D1D244-4AC0-4620-BBFE-36C6C504DEE5}"/>
              </a:ext>
            </a:extLst>
          </p:cNvPr>
          <p:cNvSpPr/>
          <p:nvPr/>
        </p:nvSpPr>
        <p:spPr>
          <a:xfrm>
            <a:off x="8774286" y="316998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TW" altLang="en-US" dirty="0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92A80828-3C3A-4D11-A965-4F85AAF26B58}"/>
              </a:ext>
            </a:extLst>
          </p:cNvPr>
          <p:cNvSpPr/>
          <p:nvPr/>
        </p:nvSpPr>
        <p:spPr>
          <a:xfrm>
            <a:off x="9525495" y="300008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TW" altLang="en-US" dirty="0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72CFBE8A-9EA8-45BE-8858-49DD86418148}"/>
              </a:ext>
            </a:extLst>
          </p:cNvPr>
          <p:cNvSpPr/>
          <p:nvPr/>
        </p:nvSpPr>
        <p:spPr>
          <a:xfrm>
            <a:off x="10464064" y="354984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TW" altLang="en-US" dirty="0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96F9FCDA-86DC-4022-AAEF-B0B017130695}"/>
              </a:ext>
            </a:extLst>
          </p:cNvPr>
          <p:cNvSpPr/>
          <p:nvPr/>
        </p:nvSpPr>
        <p:spPr>
          <a:xfrm>
            <a:off x="11665040" y="326602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C395C555-F84E-497D-BCC6-47E4072C04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949" b="5333"/>
          <a:stretch/>
        </p:blipFill>
        <p:spPr>
          <a:xfrm>
            <a:off x="762467" y="2272207"/>
            <a:ext cx="6000750" cy="1776628"/>
          </a:xfrm>
          <a:prstGeom prst="rect">
            <a:avLst/>
          </a:prstGeom>
        </p:spPr>
      </p:pic>
      <p:pic>
        <p:nvPicPr>
          <p:cNvPr id="113" name="圖片 112">
            <a:extLst>
              <a:ext uri="{FF2B5EF4-FFF2-40B4-BE49-F238E27FC236}">
                <a16:creationId xmlns:a16="http://schemas.microsoft.com/office/drawing/2014/main" id="{DED7FC27-AFBF-4EF9-9CD0-B5ABFD4C02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132"/>
          <a:stretch/>
        </p:blipFill>
        <p:spPr>
          <a:xfrm>
            <a:off x="838200" y="4629042"/>
            <a:ext cx="6000750" cy="118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38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D3693D-F2CA-4643-B766-A5EDB5FB8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437"/>
            <a:ext cx="10515600" cy="1325563"/>
          </a:xfrm>
        </p:spPr>
        <p:txBody>
          <a:bodyPr/>
          <a:lstStyle/>
          <a:p>
            <a:r>
              <a:rPr lang="en-US" altLang="zh-TW" dirty="0"/>
              <a:t>Tensors</a:t>
            </a:r>
            <a:r>
              <a:rPr lang="zh-TW" altLang="en-US" dirty="0"/>
              <a:t> </a:t>
            </a:r>
            <a:r>
              <a:rPr lang="en-US" altLang="zh-TW" dirty="0"/>
              <a:t>- Common Operations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6B4B9A-EBB9-415E-BAAE-FDD5B7456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092" y="1712015"/>
            <a:ext cx="5997846" cy="400110"/>
          </a:xfrm>
        </p:spPr>
        <p:txBody>
          <a:bodyPr wrap="square">
            <a:spAutoFit/>
          </a:bodyPr>
          <a:lstStyle/>
          <a:p>
            <a:r>
              <a:rPr lang="en-US" altLang="zh-TW" dirty="0"/>
              <a:t>Squeeze: 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Remove all dimensions with length 1.</a:t>
            </a:r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7" name="內容版面配置區 2">
            <a:extLst>
              <a:ext uri="{FF2B5EF4-FFF2-40B4-BE49-F238E27FC236}">
                <a16:creationId xmlns:a16="http://schemas.microsoft.com/office/drawing/2014/main" id="{38EF20AD-3108-4256-B3AF-2BAB34B1F51E}"/>
              </a:ext>
            </a:extLst>
          </p:cNvPr>
          <p:cNvSpPr txBox="1">
            <a:spLocks/>
          </p:cNvSpPr>
          <p:nvPr/>
        </p:nvSpPr>
        <p:spPr>
          <a:xfrm>
            <a:off x="758092" y="4234599"/>
            <a:ext cx="7250528" cy="40011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/>
              <a:t>Unsqueeze</a:t>
            </a:r>
            <a:r>
              <a:rPr lang="en-US" altLang="zh-TW" dirty="0"/>
              <a:t>: 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Insert the new dimensions with length 1. </a:t>
            </a:r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4565EB6-3EBE-44A3-9E39-933E17635AD0}"/>
              </a:ext>
            </a:extLst>
          </p:cNvPr>
          <p:cNvSpPr/>
          <p:nvPr/>
        </p:nvSpPr>
        <p:spPr>
          <a:xfrm>
            <a:off x="2405956" y="172740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 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20AF116-45D8-4FF4-AC55-F3F56FA0C6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136" b="17118"/>
          <a:stretch/>
        </p:blipFill>
        <p:spPr>
          <a:xfrm>
            <a:off x="758092" y="2235589"/>
            <a:ext cx="4095750" cy="145542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3A86417-337B-49A8-826E-8DD9CE9151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058" b="22743"/>
          <a:stretch/>
        </p:blipFill>
        <p:spPr>
          <a:xfrm>
            <a:off x="838200" y="4671060"/>
            <a:ext cx="4095750" cy="1089660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30AECFB-6523-49BE-A953-72B0CBB147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360922"/>
              </p:ext>
            </p:extLst>
          </p:nvPr>
        </p:nvGraphicFramePr>
        <p:xfrm>
          <a:off x="8491220" y="4664041"/>
          <a:ext cx="16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64137794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5697748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6857958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06011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231389"/>
                  </a:ext>
                </a:extLst>
              </a:tr>
            </a:tbl>
          </a:graphicData>
        </a:graphic>
      </p:graphicFrame>
      <p:sp>
        <p:nvSpPr>
          <p:cNvPr id="66" name="立方體 65">
            <a:extLst>
              <a:ext uri="{FF2B5EF4-FFF2-40B4-BE49-F238E27FC236}">
                <a16:creationId xmlns:a16="http://schemas.microsoft.com/office/drawing/2014/main" id="{CBF5C1E7-7168-49AB-A8D1-5EF819650C76}"/>
              </a:ext>
            </a:extLst>
          </p:cNvPr>
          <p:cNvSpPr/>
          <p:nvPr/>
        </p:nvSpPr>
        <p:spPr>
          <a:xfrm>
            <a:off x="8631570" y="2594519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立方體 66">
            <a:extLst>
              <a:ext uri="{FF2B5EF4-FFF2-40B4-BE49-F238E27FC236}">
                <a16:creationId xmlns:a16="http://schemas.microsoft.com/office/drawing/2014/main" id="{EA224007-B655-40E1-BB4C-D8DF8F9642AB}"/>
              </a:ext>
            </a:extLst>
          </p:cNvPr>
          <p:cNvSpPr/>
          <p:nvPr/>
        </p:nvSpPr>
        <p:spPr>
          <a:xfrm>
            <a:off x="8631570" y="2193959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立方體 67">
            <a:extLst>
              <a:ext uri="{FF2B5EF4-FFF2-40B4-BE49-F238E27FC236}">
                <a16:creationId xmlns:a16="http://schemas.microsoft.com/office/drawing/2014/main" id="{4D0B587E-A1DA-4D9C-A877-303D2EB0079B}"/>
              </a:ext>
            </a:extLst>
          </p:cNvPr>
          <p:cNvSpPr/>
          <p:nvPr/>
        </p:nvSpPr>
        <p:spPr>
          <a:xfrm>
            <a:off x="9027810" y="2594519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立方體 68">
            <a:extLst>
              <a:ext uri="{FF2B5EF4-FFF2-40B4-BE49-F238E27FC236}">
                <a16:creationId xmlns:a16="http://schemas.microsoft.com/office/drawing/2014/main" id="{D7B7C967-0F04-4E88-AC13-7029CF1FCA97}"/>
              </a:ext>
            </a:extLst>
          </p:cNvPr>
          <p:cNvSpPr/>
          <p:nvPr/>
        </p:nvSpPr>
        <p:spPr>
          <a:xfrm>
            <a:off x="9027810" y="2193959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立方體 69">
            <a:extLst>
              <a:ext uri="{FF2B5EF4-FFF2-40B4-BE49-F238E27FC236}">
                <a16:creationId xmlns:a16="http://schemas.microsoft.com/office/drawing/2014/main" id="{7D978924-6E5E-42FA-B45C-36355EB7CC2A}"/>
              </a:ext>
            </a:extLst>
          </p:cNvPr>
          <p:cNvSpPr/>
          <p:nvPr/>
        </p:nvSpPr>
        <p:spPr>
          <a:xfrm>
            <a:off x="9424050" y="2594519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立方體 70">
            <a:extLst>
              <a:ext uri="{FF2B5EF4-FFF2-40B4-BE49-F238E27FC236}">
                <a16:creationId xmlns:a16="http://schemas.microsoft.com/office/drawing/2014/main" id="{9DAFCDFF-46F8-4847-95B9-8DD336189AE9}"/>
              </a:ext>
            </a:extLst>
          </p:cNvPr>
          <p:cNvSpPr/>
          <p:nvPr/>
        </p:nvSpPr>
        <p:spPr>
          <a:xfrm>
            <a:off x="9424050" y="2193959"/>
            <a:ext cx="540000" cy="5400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2FC59B72-A112-486B-B9DD-89556C4E024D}"/>
              </a:ext>
            </a:extLst>
          </p:cNvPr>
          <p:cNvCxnSpPr>
            <a:cxnSpLocks/>
          </p:cNvCxnSpPr>
          <p:nvPr/>
        </p:nvCxnSpPr>
        <p:spPr>
          <a:xfrm flipV="1">
            <a:off x="9540879" y="3411309"/>
            <a:ext cx="1" cy="106417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2" name="直線單箭頭接點 111">
            <a:extLst>
              <a:ext uri="{FF2B5EF4-FFF2-40B4-BE49-F238E27FC236}">
                <a16:creationId xmlns:a16="http://schemas.microsoft.com/office/drawing/2014/main" id="{783C35D5-0B4B-439A-A8D1-CB3669B71551}"/>
              </a:ext>
            </a:extLst>
          </p:cNvPr>
          <p:cNvCxnSpPr>
            <a:cxnSpLocks/>
          </p:cNvCxnSpPr>
          <p:nvPr/>
        </p:nvCxnSpPr>
        <p:spPr>
          <a:xfrm flipH="1">
            <a:off x="9078542" y="3403316"/>
            <a:ext cx="1" cy="107216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10B39908-982C-4A4C-8D5B-47856338534A}"/>
              </a:ext>
            </a:extLst>
          </p:cNvPr>
          <p:cNvSpPr/>
          <p:nvPr/>
        </p:nvSpPr>
        <p:spPr>
          <a:xfrm>
            <a:off x="9629068" y="3723482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Squeeze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FA0282B-1613-4FDD-8F66-6F93DCE33AF6}"/>
              </a:ext>
            </a:extLst>
          </p:cNvPr>
          <p:cNvSpPr/>
          <p:nvPr/>
        </p:nvSpPr>
        <p:spPr>
          <a:xfrm>
            <a:off x="7682796" y="375473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Unsqueeze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7E8E4284-845E-4739-8E6B-2129DA9BD87D}"/>
              </a:ext>
            </a:extLst>
          </p:cNvPr>
          <p:cNvSpPr/>
          <p:nvPr/>
        </p:nvSpPr>
        <p:spPr>
          <a:xfrm>
            <a:off x="8057984" y="5019375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TW" altLang="en-US" dirty="0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91E45EB0-602C-4A58-AA50-AB957FEAE803}"/>
              </a:ext>
            </a:extLst>
          </p:cNvPr>
          <p:cNvSpPr/>
          <p:nvPr/>
        </p:nvSpPr>
        <p:spPr>
          <a:xfrm>
            <a:off x="9141357" y="576072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TW" altLang="en-US" dirty="0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27C7DCDE-B879-4891-A6FA-2CDB106F185F}"/>
              </a:ext>
            </a:extLst>
          </p:cNvPr>
          <p:cNvSpPr/>
          <p:nvPr/>
        </p:nvSpPr>
        <p:spPr>
          <a:xfrm>
            <a:off x="8334767" y="2550440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TW" altLang="en-US" dirty="0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3D4E1B91-3D7B-48AB-94EE-ACED4167AEA8}"/>
              </a:ext>
            </a:extLst>
          </p:cNvPr>
          <p:cNvSpPr/>
          <p:nvPr/>
        </p:nvSpPr>
        <p:spPr>
          <a:xfrm>
            <a:off x="9089832" y="30903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TW" altLang="en-US" dirty="0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0A1F1BC3-775A-466B-B28B-E22B8B96C7EF}"/>
              </a:ext>
            </a:extLst>
          </p:cNvPr>
          <p:cNvSpPr/>
          <p:nvPr/>
        </p:nvSpPr>
        <p:spPr>
          <a:xfrm>
            <a:off x="8405816" y="201848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7244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D3693D-F2CA-4643-B766-A5EDB5FB8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437"/>
            <a:ext cx="10515600" cy="1325563"/>
          </a:xfrm>
        </p:spPr>
        <p:txBody>
          <a:bodyPr/>
          <a:lstStyle/>
          <a:p>
            <a:r>
              <a:rPr lang="en-US" altLang="zh-TW" dirty="0"/>
              <a:t>Tensors</a:t>
            </a:r>
            <a:r>
              <a:rPr lang="zh-TW" altLang="en-US" dirty="0"/>
              <a:t> </a:t>
            </a:r>
            <a:r>
              <a:rPr lang="en-US" altLang="zh-TW" dirty="0"/>
              <a:t>- Common Operations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6B4B9A-EBB9-415E-BAAE-FDD5B7456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092" y="1712015"/>
            <a:ext cx="8276356" cy="400110"/>
          </a:xfrm>
        </p:spPr>
        <p:txBody>
          <a:bodyPr wrap="square">
            <a:spAutoFit/>
          </a:bodyPr>
          <a:lstStyle/>
          <a:p>
            <a:r>
              <a:rPr lang="en-US" altLang="zh-TW" dirty="0"/>
              <a:t>Reshape &amp; view: </a:t>
            </a:r>
            <a:r>
              <a:rPr lang="en-US" altLang="zh-TW" dirty="0">
                <a:solidFill>
                  <a:schemeClr val="tx1"/>
                </a:solidFill>
              </a:rPr>
              <a:t>Reshape the tensor to specific size(shape).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4565EB6-3EBE-44A3-9E39-933E17635AD0}"/>
              </a:ext>
            </a:extLst>
          </p:cNvPr>
          <p:cNvSpPr/>
          <p:nvPr/>
        </p:nvSpPr>
        <p:spPr>
          <a:xfrm>
            <a:off x="2405956" y="172740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 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20AAEF7D-7CBA-408D-860E-018D08BDCA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16" b="4356"/>
          <a:stretch/>
        </p:blipFill>
        <p:spPr>
          <a:xfrm>
            <a:off x="758092" y="2208793"/>
            <a:ext cx="6096000" cy="2537083"/>
          </a:xfrm>
          <a:prstGeom prst="rect">
            <a:avLst/>
          </a:prstGeom>
        </p:spPr>
      </p:pic>
      <p:graphicFrame>
        <p:nvGraphicFramePr>
          <p:cNvPr id="48" name="表格 4">
            <a:extLst>
              <a:ext uri="{FF2B5EF4-FFF2-40B4-BE49-F238E27FC236}">
                <a16:creationId xmlns:a16="http://schemas.microsoft.com/office/drawing/2014/main" id="{75624597-FE9B-4E49-B2F8-34AB50A32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63543"/>
              </p:ext>
            </p:extLst>
          </p:nvPr>
        </p:nvGraphicFramePr>
        <p:xfrm>
          <a:off x="6929124" y="2341880"/>
          <a:ext cx="5256303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573">
                  <a:extLst>
                    <a:ext uri="{9D8B030D-6E8A-4147-A177-3AD203B41FA5}">
                      <a16:colId xmlns:a16="http://schemas.microsoft.com/office/drawing/2014/main" val="3583814594"/>
                    </a:ext>
                  </a:extLst>
                </a:gridCol>
                <a:gridCol w="438573">
                  <a:extLst>
                    <a:ext uri="{9D8B030D-6E8A-4147-A177-3AD203B41FA5}">
                      <a16:colId xmlns:a16="http://schemas.microsoft.com/office/drawing/2014/main" val="3492313467"/>
                    </a:ext>
                  </a:extLst>
                </a:gridCol>
                <a:gridCol w="438573">
                  <a:extLst>
                    <a:ext uri="{9D8B030D-6E8A-4147-A177-3AD203B41FA5}">
                      <a16:colId xmlns:a16="http://schemas.microsoft.com/office/drawing/2014/main" val="196653067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561473402"/>
                    </a:ext>
                  </a:extLst>
                </a:gridCol>
                <a:gridCol w="438573">
                  <a:extLst>
                    <a:ext uri="{9D8B030D-6E8A-4147-A177-3AD203B41FA5}">
                      <a16:colId xmlns:a16="http://schemas.microsoft.com/office/drawing/2014/main" val="2089275503"/>
                    </a:ext>
                  </a:extLst>
                </a:gridCol>
                <a:gridCol w="438573">
                  <a:extLst>
                    <a:ext uri="{9D8B030D-6E8A-4147-A177-3AD203B41FA5}">
                      <a16:colId xmlns:a16="http://schemas.microsoft.com/office/drawing/2014/main" val="1622933499"/>
                    </a:ext>
                  </a:extLst>
                </a:gridCol>
                <a:gridCol w="438573">
                  <a:extLst>
                    <a:ext uri="{9D8B030D-6E8A-4147-A177-3AD203B41FA5}">
                      <a16:colId xmlns:a16="http://schemas.microsoft.com/office/drawing/2014/main" val="2301772902"/>
                    </a:ext>
                  </a:extLst>
                </a:gridCol>
                <a:gridCol w="438573">
                  <a:extLst>
                    <a:ext uri="{9D8B030D-6E8A-4147-A177-3AD203B41FA5}">
                      <a16:colId xmlns:a16="http://schemas.microsoft.com/office/drawing/2014/main" val="1255705524"/>
                    </a:ext>
                  </a:extLst>
                </a:gridCol>
                <a:gridCol w="438573">
                  <a:extLst>
                    <a:ext uri="{9D8B030D-6E8A-4147-A177-3AD203B41FA5}">
                      <a16:colId xmlns:a16="http://schemas.microsoft.com/office/drawing/2014/main" val="611963592"/>
                    </a:ext>
                  </a:extLst>
                </a:gridCol>
                <a:gridCol w="438573">
                  <a:extLst>
                    <a:ext uri="{9D8B030D-6E8A-4147-A177-3AD203B41FA5}">
                      <a16:colId xmlns:a16="http://schemas.microsoft.com/office/drawing/2014/main" val="1385987637"/>
                    </a:ext>
                  </a:extLst>
                </a:gridCol>
                <a:gridCol w="438573">
                  <a:extLst>
                    <a:ext uri="{9D8B030D-6E8A-4147-A177-3AD203B41FA5}">
                      <a16:colId xmlns:a16="http://schemas.microsoft.com/office/drawing/2014/main" val="3155631818"/>
                    </a:ext>
                  </a:extLst>
                </a:gridCol>
                <a:gridCol w="438573">
                  <a:extLst>
                    <a:ext uri="{9D8B030D-6E8A-4147-A177-3AD203B41FA5}">
                      <a16:colId xmlns:a16="http://schemas.microsoft.com/office/drawing/2014/main" val="89574512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93098"/>
                  </a:ext>
                </a:extLst>
              </a:tr>
            </a:tbl>
          </a:graphicData>
        </a:graphic>
      </p:graphicFrame>
      <p:graphicFrame>
        <p:nvGraphicFramePr>
          <p:cNvPr id="50" name="表格 4">
            <a:extLst>
              <a:ext uri="{FF2B5EF4-FFF2-40B4-BE49-F238E27FC236}">
                <a16:creationId xmlns:a16="http://schemas.microsoft.com/office/drawing/2014/main" id="{6F7ABEA4-4DCD-4326-AF81-B759DDC89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775915"/>
              </p:ext>
            </p:extLst>
          </p:nvPr>
        </p:nvGraphicFramePr>
        <p:xfrm>
          <a:off x="8477275" y="4084121"/>
          <a:ext cx="2160000" cy="16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58381459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9231346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6653067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8927550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9309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10348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191529"/>
                  </a:ext>
                </a:extLst>
              </a:tr>
            </a:tbl>
          </a:graphicData>
        </a:graphic>
      </p:graphicFrame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527695CF-9BC9-4C14-95E6-617B9EC0727A}"/>
              </a:ext>
            </a:extLst>
          </p:cNvPr>
          <p:cNvCxnSpPr>
            <a:cxnSpLocks/>
          </p:cNvCxnSpPr>
          <p:nvPr/>
        </p:nvCxnSpPr>
        <p:spPr>
          <a:xfrm flipH="1">
            <a:off x="9026495" y="2886284"/>
            <a:ext cx="2" cy="107216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98A7A200-A4D3-431D-A001-ACBCB721D975}"/>
              </a:ext>
            </a:extLst>
          </p:cNvPr>
          <p:cNvSpPr/>
          <p:nvPr/>
        </p:nvSpPr>
        <p:spPr>
          <a:xfrm>
            <a:off x="7073569" y="3244334"/>
            <a:ext cx="19529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Reshape or View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4C9BA6B3-8761-4429-AE99-EC6E8A5170CA}"/>
              </a:ext>
            </a:extLst>
          </p:cNvPr>
          <p:cNvCxnSpPr>
            <a:cxnSpLocks/>
          </p:cNvCxnSpPr>
          <p:nvPr/>
        </p:nvCxnSpPr>
        <p:spPr>
          <a:xfrm flipV="1">
            <a:off x="10180320" y="2892918"/>
            <a:ext cx="0" cy="106553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648DA030-3D94-40A3-B5EB-C1634E627076}"/>
              </a:ext>
            </a:extLst>
          </p:cNvPr>
          <p:cNvSpPr/>
          <p:nvPr/>
        </p:nvSpPr>
        <p:spPr>
          <a:xfrm>
            <a:off x="10239074" y="3105834"/>
            <a:ext cx="19529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View(-1)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Reshape(-1)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094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EDB2C718-BF6E-4892-91F8-C387C5E90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420849"/>
              </p:ext>
            </p:extLst>
          </p:nvPr>
        </p:nvGraphicFramePr>
        <p:xfrm>
          <a:off x="9733800" y="4706696"/>
          <a:ext cx="16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64137794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5697748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6857958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06011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231389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ECD3693D-F2CA-4643-B766-A5EDB5FB8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437"/>
            <a:ext cx="10515600" cy="1325563"/>
          </a:xfrm>
        </p:spPr>
        <p:txBody>
          <a:bodyPr/>
          <a:lstStyle/>
          <a:p>
            <a:r>
              <a:rPr lang="en-US" altLang="zh-TW" dirty="0"/>
              <a:t>Tensors</a:t>
            </a:r>
            <a:r>
              <a:rPr lang="zh-TW" altLang="en-US" dirty="0"/>
              <a:t> </a:t>
            </a:r>
            <a:r>
              <a:rPr lang="en-US" altLang="zh-TW" dirty="0"/>
              <a:t>- Common Operations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6B4B9A-EBB9-415E-BAAE-FDD5B7456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092" y="1712015"/>
            <a:ext cx="5997846" cy="400110"/>
          </a:xfrm>
        </p:spPr>
        <p:txBody>
          <a:bodyPr wrap="square">
            <a:spAutoFit/>
          </a:bodyPr>
          <a:lstStyle/>
          <a:p>
            <a:r>
              <a:rPr lang="en-US" altLang="zh-TW" dirty="0"/>
              <a:t>Cat: 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Concatenate tensors in the given dimension.</a:t>
            </a:r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7" name="內容版面配置區 2">
            <a:extLst>
              <a:ext uri="{FF2B5EF4-FFF2-40B4-BE49-F238E27FC236}">
                <a16:creationId xmlns:a16="http://schemas.microsoft.com/office/drawing/2014/main" id="{38EF20AD-3108-4256-B3AF-2BAB34B1F51E}"/>
              </a:ext>
            </a:extLst>
          </p:cNvPr>
          <p:cNvSpPr txBox="1">
            <a:spLocks/>
          </p:cNvSpPr>
          <p:nvPr/>
        </p:nvSpPr>
        <p:spPr>
          <a:xfrm>
            <a:off x="758092" y="4234599"/>
            <a:ext cx="7250528" cy="40011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Split: 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Insert the new dimensions with length 1. </a:t>
            </a:r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4565EB6-3EBE-44A3-9E39-933E17635AD0}"/>
              </a:ext>
            </a:extLst>
          </p:cNvPr>
          <p:cNvSpPr/>
          <p:nvPr/>
        </p:nvSpPr>
        <p:spPr>
          <a:xfrm>
            <a:off x="2405956" y="172740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 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CF680B9-8F03-44C2-8D85-2AAB1A5261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439" b="17206"/>
          <a:stretch/>
        </p:blipFill>
        <p:spPr>
          <a:xfrm>
            <a:off x="838200" y="2187966"/>
            <a:ext cx="4572000" cy="1446663"/>
          </a:xfrm>
          <a:prstGeom prst="rect">
            <a:avLst/>
          </a:prstGeom>
        </p:spPr>
      </p:pic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B11F80BD-FC1B-478C-81DB-C5EE16679A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269872"/>
              </p:ext>
            </p:extLst>
          </p:nvPr>
        </p:nvGraphicFramePr>
        <p:xfrm>
          <a:off x="8403802" y="1655893"/>
          <a:ext cx="16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64137794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5697748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6857958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06011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231389"/>
                  </a:ext>
                </a:extLst>
              </a:tr>
            </a:tbl>
          </a:graphicData>
        </a:graphic>
      </p:graphicFrame>
      <p:sp>
        <p:nvSpPr>
          <p:cNvPr id="27" name="矩形 26">
            <a:extLst>
              <a:ext uri="{FF2B5EF4-FFF2-40B4-BE49-F238E27FC236}">
                <a16:creationId xmlns:a16="http://schemas.microsoft.com/office/drawing/2014/main" id="{D06C7B18-414B-4466-87AA-EF65EF27B60F}"/>
              </a:ext>
            </a:extLst>
          </p:cNvPr>
          <p:cNvSpPr/>
          <p:nvPr/>
        </p:nvSpPr>
        <p:spPr>
          <a:xfrm>
            <a:off x="7970566" y="2011227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TW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36102FF-EBB2-4CCD-A622-4C8B0D9FB731}"/>
              </a:ext>
            </a:extLst>
          </p:cNvPr>
          <p:cNvSpPr/>
          <p:nvPr/>
        </p:nvSpPr>
        <p:spPr>
          <a:xfrm>
            <a:off x="9057349" y="393731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TW" altLang="en-US" dirty="0"/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0CDD8D20-4EEB-4999-B73E-929DEF78C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905237"/>
              </p:ext>
            </p:extLst>
          </p:nvPr>
        </p:nvGraphicFramePr>
        <p:xfrm>
          <a:off x="8403802" y="2735893"/>
          <a:ext cx="16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64137794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5697748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6857958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06011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231389"/>
                  </a:ext>
                </a:extLst>
              </a:tr>
            </a:tbl>
          </a:graphicData>
        </a:graphic>
      </p:graphicFrame>
      <p:sp>
        <p:nvSpPr>
          <p:cNvPr id="32" name="矩形 31">
            <a:extLst>
              <a:ext uri="{FF2B5EF4-FFF2-40B4-BE49-F238E27FC236}">
                <a16:creationId xmlns:a16="http://schemas.microsoft.com/office/drawing/2014/main" id="{AAA34A78-464C-4F7C-ADAB-E0DCD80347FE}"/>
              </a:ext>
            </a:extLst>
          </p:cNvPr>
          <p:cNvSpPr/>
          <p:nvPr/>
        </p:nvSpPr>
        <p:spPr>
          <a:xfrm>
            <a:off x="7951458" y="3091227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TW" altLang="en-US" dirty="0"/>
          </a:p>
        </p:txBody>
      </p:sp>
      <p:sp>
        <p:nvSpPr>
          <p:cNvPr id="33" name="右大括弧 32">
            <a:extLst>
              <a:ext uri="{FF2B5EF4-FFF2-40B4-BE49-F238E27FC236}">
                <a16:creationId xmlns:a16="http://schemas.microsoft.com/office/drawing/2014/main" id="{7A7B0CA3-68FB-4508-BFA6-FA65E9A667B4}"/>
              </a:ext>
            </a:extLst>
          </p:cNvPr>
          <p:cNvSpPr/>
          <p:nvPr/>
        </p:nvSpPr>
        <p:spPr>
          <a:xfrm rot="10800000">
            <a:off x="7807587" y="2137930"/>
            <a:ext cx="93260" cy="1234155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6D6E749-2824-459C-B960-842C5276A386}"/>
              </a:ext>
            </a:extLst>
          </p:cNvPr>
          <p:cNvSpPr/>
          <p:nvPr/>
        </p:nvSpPr>
        <p:spPr>
          <a:xfrm>
            <a:off x="7355242" y="2570341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315F6444-6238-4D63-967F-22E70E4958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696" b="17372"/>
          <a:stretch/>
        </p:blipFill>
        <p:spPr>
          <a:xfrm>
            <a:off x="838200" y="4634709"/>
            <a:ext cx="5848350" cy="1437126"/>
          </a:xfrm>
          <a:prstGeom prst="rect">
            <a:avLst/>
          </a:prstGeom>
        </p:spPr>
      </p:pic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68D0DEDC-D893-4BB9-AFAF-0BA007A04C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999388"/>
              </p:ext>
            </p:extLst>
          </p:nvPr>
        </p:nvGraphicFramePr>
        <p:xfrm>
          <a:off x="7303460" y="4706696"/>
          <a:ext cx="16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64137794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5697748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6857958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06011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231389"/>
                  </a:ext>
                </a:extLst>
              </a:tr>
            </a:tbl>
          </a:graphicData>
        </a:graphic>
      </p:graphicFrame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9B3926FB-386E-4E51-B27A-17957B522822}"/>
              </a:ext>
            </a:extLst>
          </p:cNvPr>
          <p:cNvCxnSpPr/>
          <p:nvPr/>
        </p:nvCxnSpPr>
        <p:spPr>
          <a:xfrm>
            <a:off x="10259897" y="4434654"/>
            <a:ext cx="0" cy="1624084"/>
          </a:xfrm>
          <a:prstGeom prst="line">
            <a:avLst/>
          </a:prstGeom>
          <a:ln w="4762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835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D3693D-F2CA-4643-B766-A5EDB5FB8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437"/>
            <a:ext cx="10515600" cy="1325563"/>
          </a:xfrm>
        </p:spPr>
        <p:txBody>
          <a:bodyPr/>
          <a:lstStyle/>
          <a:p>
            <a:r>
              <a:rPr lang="en-US" altLang="zh-TW" dirty="0"/>
              <a:t>Tensors</a:t>
            </a:r>
            <a:r>
              <a:rPr lang="zh-TW" altLang="en-US" dirty="0"/>
              <a:t> </a:t>
            </a:r>
            <a:r>
              <a:rPr lang="en-US" altLang="zh-TW" dirty="0"/>
              <a:t>– Data Type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D5CC7D2-9BB6-4A3B-A9CC-66B5B4512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0110"/>
          </a:xfrm>
        </p:spPr>
        <p:txBody>
          <a:bodyPr/>
          <a:lstStyle/>
          <a:p>
            <a:r>
              <a:rPr lang="en-US" altLang="zh-TW" dirty="0"/>
              <a:t>Using different data types for model and data will cause errors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32F2D6F-66A1-41A3-AC90-BE6231EAF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64546"/>
            <a:ext cx="8143875" cy="24384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6AA9022-26B6-4160-8E88-9C2E1B1AC1D8}"/>
              </a:ext>
            </a:extLst>
          </p:cNvPr>
          <p:cNvSpPr/>
          <p:nvPr/>
        </p:nvSpPr>
        <p:spPr>
          <a:xfrm>
            <a:off x="838200" y="4941702"/>
            <a:ext cx="71835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see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official documentation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 for more information on data types.</a:t>
            </a: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466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D3693D-F2CA-4643-B766-A5EDB5FB8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437"/>
            <a:ext cx="10515600" cy="1325563"/>
          </a:xfrm>
        </p:spPr>
        <p:txBody>
          <a:bodyPr/>
          <a:lstStyle/>
          <a:p>
            <a:r>
              <a:rPr lang="en-US" altLang="zh-TW" dirty="0"/>
              <a:t>Tensors</a:t>
            </a:r>
            <a:r>
              <a:rPr lang="zh-TW" altLang="en-US" dirty="0"/>
              <a:t> </a:t>
            </a:r>
            <a:r>
              <a:rPr lang="en-US" altLang="zh-TW" dirty="0"/>
              <a:t>– </a:t>
            </a:r>
            <a:r>
              <a:rPr lang="en-US" altLang="zh-TW" dirty="0" err="1"/>
              <a:t>Pytorch</a:t>
            </a:r>
            <a:r>
              <a:rPr lang="en-US" altLang="zh-TW" dirty="0"/>
              <a:t> vs </a:t>
            </a:r>
            <a:r>
              <a:rPr lang="en-US" altLang="zh-TW" dirty="0" err="1"/>
              <a:t>Numpy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D5CC7D2-9BB6-4A3B-A9CC-66B5B4512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0110"/>
          </a:xfrm>
        </p:spPr>
        <p:txBody>
          <a:bodyPr/>
          <a:lstStyle/>
          <a:p>
            <a:r>
              <a:rPr lang="en-US" altLang="zh-TW" dirty="0"/>
              <a:t>Similar attributes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FA14948-671A-4C7A-8064-2276DA5CF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084330"/>
              </p:ext>
            </p:extLst>
          </p:nvPr>
        </p:nvGraphicFramePr>
        <p:xfrm>
          <a:off x="1144771" y="2368538"/>
          <a:ext cx="3754272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136">
                  <a:extLst>
                    <a:ext uri="{9D8B030D-6E8A-4147-A177-3AD203B41FA5}">
                      <a16:colId xmlns:a16="http://schemas.microsoft.com/office/drawing/2014/main" val="2687896801"/>
                    </a:ext>
                  </a:extLst>
                </a:gridCol>
                <a:gridCol w="1877136">
                  <a:extLst>
                    <a:ext uri="{9D8B030D-6E8A-4147-A177-3AD203B41FA5}">
                      <a16:colId xmlns:a16="http://schemas.microsoft.com/office/drawing/2014/main" val="2140090106"/>
                    </a:ext>
                  </a:extLst>
                </a:gridCol>
              </a:tblGrid>
              <a:tr h="309500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PyTorch</a:t>
                      </a:r>
                      <a:endParaRPr lang="zh-TW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NumPy</a:t>
                      </a:r>
                      <a:endParaRPr lang="zh-TW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62147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x.shape</a:t>
                      </a:r>
                      <a:endParaRPr lang="zh-TW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x.shape</a:t>
                      </a:r>
                      <a:endParaRPr lang="zh-TW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62942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x.dtype</a:t>
                      </a:r>
                      <a:endParaRPr lang="zh-TW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x.dtype</a:t>
                      </a:r>
                      <a:endParaRPr lang="zh-TW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097737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2EC6F75E-250F-4756-9EE5-F65EDBE139E5}"/>
              </a:ext>
            </a:extLst>
          </p:cNvPr>
          <p:cNvSpPr/>
          <p:nvPr/>
        </p:nvSpPr>
        <p:spPr>
          <a:xfrm>
            <a:off x="838200" y="484251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hlinkClick r:id="rId2"/>
              </a:rPr>
              <a:t>GitHub - </a:t>
            </a:r>
            <a:r>
              <a:rPr lang="en-US" altLang="zh-TW" dirty="0" err="1">
                <a:hlinkClick r:id="rId2"/>
              </a:rPr>
              <a:t>wkentaro</a:t>
            </a:r>
            <a:r>
              <a:rPr lang="en-US" altLang="zh-TW" dirty="0">
                <a:hlinkClick r:id="rId2"/>
              </a:rPr>
              <a:t>/</a:t>
            </a:r>
            <a:r>
              <a:rPr lang="en-US" altLang="zh-TW" dirty="0" err="1">
                <a:hlinkClick r:id="rId2"/>
              </a:rPr>
              <a:t>pytorch</a:t>
            </a:r>
            <a:r>
              <a:rPr lang="en-US" altLang="zh-TW" dirty="0">
                <a:hlinkClick r:id="rId2"/>
              </a:rPr>
              <a:t>-for-</a:t>
            </a:r>
            <a:r>
              <a:rPr lang="en-US" altLang="zh-TW" dirty="0" err="1">
                <a:hlinkClick r:id="rId2"/>
              </a:rPr>
              <a:t>numpy</a:t>
            </a:r>
            <a:r>
              <a:rPr lang="en-US" altLang="zh-TW" dirty="0">
                <a:hlinkClick r:id="rId2"/>
              </a:rPr>
              <a:t>-users: </a:t>
            </a:r>
            <a:r>
              <a:rPr lang="en-US" altLang="zh-TW" dirty="0" err="1">
                <a:hlinkClick r:id="rId2"/>
              </a:rPr>
              <a:t>PyTorch</a:t>
            </a:r>
            <a:r>
              <a:rPr lang="en-US" altLang="zh-TW" dirty="0">
                <a:hlinkClick r:id="rId2"/>
              </a:rPr>
              <a:t> for </a:t>
            </a:r>
            <a:r>
              <a:rPr lang="en-US" altLang="zh-TW" dirty="0" err="1">
                <a:hlinkClick r:id="rId2"/>
              </a:rPr>
              <a:t>Numpy</a:t>
            </a:r>
            <a:r>
              <a:rPr lang="en-US" altLang="zh-TW" dirty="0">
                <a:hlinkClick r:id="rId2"/>
              </a:rPr>
              <a:t> users. https://pytorch-for-numpy-users.wkentaro.com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69BF43A-431B-475C-91F7-A92D1A4458E0}"/>
              </a:ext>
            </a:extLst>
          </p:cNvPr>
          <p:cNvSpPr/>
          <p:nvPr/>
        </p:nvSpPr>
        <p:spPr>
          <a:xfrm>
            <a:off x="838200" y="4432211"/>
            <a:ext cx="43674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You can reference on this website</a:t>
            </a:r>
          </a:p>
        </p:txBody>
      </p:sp>
      <p:sp>
        <p:nvSpPr>
          <p:cNvPr id="10" name="內容版面配置區 4">
            <a:extLst>
              <a:ext uri="{FF2B5EF4-FFF2-40B4-BE49-F238E27FC236}">
                <a16:creationId xmlns:a16="http://schemas.microsoft.com/office/drawing/2014/main" id="{00A53C73-8E98-4A4B-B77C-9ECC98D3B0C7}"/>
              </a:ext>
            </a:extLst>
          </p:cNvPr>
          <p:cNvSpPr txBox="1">
            <a:spLocks/>
          </p:cNvSpPr>
          <p:nvPr/>
        </p:nvSpPr>
        <p:spPr>
          <a:xfrm>
            <a:off x="6091451" y="1825625"/>
            <a:ext cx="5464791" cy="40011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Similar Operation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E1D3A03C-E989-46A1-802A-71E123A5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095289"/>
              </p:ext>
            </p:extLst>
          </p:nvPr>
        </p:nvGraphicFramePr>
        <p:xfrm>
          <a:off x="6264955" y="2368538"/>
          <a:ext cx="555400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7003">
                  <a:extLst>
                    <a:ext uri="{9D8B030D-6E8A-4147-A177-3AD203B41FA5}">
                      <a16:colId xmlns:a16="http://schemas.microsoft.com/office/drawing/2014/main" val="2687896801"/>
                    </a:ext>
                  </a:extLst>
                </a:gridCol>
                <a:gridCol w="2777003">
                  <a:extLst>
                    <a:ext uri="{9D8B030D-6E8A-4147-A177-3AD203B41FA5}">
                      <a16:colId xmlns:a16="http://schemas.microsoft.com/office/drawing/2014/main" val="2140090106"/>
                    </a:ext>
                  </a:extLst>
                </a:gridCol>
              </a:tblGrid>
              <a:tr h="309500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PyTorch</a:t>
                      </a:r>
                      <a:endParaRPr lang="zh-TW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NumPy</a:t>
                      </a:r>
                      <a:endParaRPr lang="zh-TW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62147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solidFill>
                              <a:prstClr val="white"/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x[:, None] 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solidFill>
                              <a:prstClr val="white"/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x.unsqueeze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solidFill>
                              <a:prstClr val="white"/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(1)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solidFill>
                            <a:prstClr val="white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solidFill>
                              <a:prstClr val="white"/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x[:, None] 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solidFill>
                              <a:prstClr val="white"/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np.expand_dims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solidFill>
                              <a:prstClr val="white"/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(x, 1)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solidFill>
                            <a:prstClr val="white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62942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x.squeeze</a:t>
                      </a:r>
                      <a:r>
                        <a:rPr lang="en-US" altLang="zh-TW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x.squeeze</a:t>
                      </a:r>
                      <a:r>
                        <a:rPr lang="en-US" altLang="zh-TW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097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1917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6BF93C-2230-4EB2-A607-48780E115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12DADB-4368-4EC8-90E0-5C86A3F17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684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What is </a:t>
            </a:r>
            <a:r>
              <a:rPr lang="en-US" dirty="0" err="1"/>
              <a:t>Pytorch</a:t>
            </a:r>
            <a:r>
              <a:rPr lang="en-US" dirty="0"/>
              <a:t>?</a:t>
            </a:r>
          </a:p>
          <a:p>
            <a:pPr>
              <a:lnSpc>
                <a:spcPct val="150000"/>
              </a:lnSpc>
            </a:pPr>
            <a:r>
              <a:rPr lang="en-US" dirty="0"/>
              <a:t>Training &amp; Testing Neural Networks in </a:t>
            </a:r>
            <a:r>
              <a:rPr lang="en-US" dirty="0" err="1"/>
              <a:t>Pytorch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Dataset &amp; </a:t>
            </a:r>
            <a:r>
              <a:rPr lang="en-US" dirty="0" err="1"/>
              <a:t>Dataloader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Tensors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torch.nn</a:t>
            </a:r>
            <a:r>
              <a:rPr lang="en-US" dirty="0"/>
              <a:t>: Models, Loss Functions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torch.optim</a:t>
            </a:r>
            <a:r>
              <a:rPr lang="en-US" dirty="0"/>
              <a:t>: Optimization</a:t>
            </a:r>
          </a:p>
          <a:p>
            <a:pPr>
              <a:lnSpc>
                <a:spcPct val="150000"/>
              </a:lnSpc>
            </a:pPr>
            <a:r>
              <a:rPr lang="en-US" dirty="0"/>
              <a:t>Save/load models</a:t>
            </a:r>
          </a:p>
        </p:txBody>
      </p:sp>
    </p:spTree>
    <p:extLst>
      <p:ext uri="{BB962C8B-B14F-4D97-AF65-F5344CB8AC3E}">
        <p14:creationId xmlns:p14="http://schemas.microsoft.com/office/powerpoint/2010/main" val="1775189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D3693D-F2CA-4643-B766-A5EDB5FB8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437"/>
            <a:ext cx="10515600" cy="1325563"/>
          </a:xfrm>
        </p:spPr>
        <p:txBody>
          <a:bodyPr/>
          <a:lstStyle/>
          <a:p>
            <a:r>
              <a:rPr lang="en-US" altLang="zh-TW" dirty="0"/>
              <a:t>Tensors</a:t>
            </a:r>
            <a:r>
              <a:rPr lang="zh-TW" altLang="en-US" dirty="0"/>
              <a:t> </a:t>
            </a:r>
            <a:r>
              <a:rPr lang="en-US" altLang="zh-TW" dirty="0"/>
              <a:t>– Tensors </a:t>
            </a:r>
            <a:r>
              <a:rPr lang="en-US" altLang="zh-TW" dirty="0" err="1"/>
              <a:t>dtype</a:t>
            </a:r>
            <a:r>
              <a:rPr lang="en-US" altLang="zh-TW" dirty="0"/>
              <a:t> device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D5CC7D2-9BB6-4A3B-A9CC-66B5B4512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36126"/>
          </a:xfrm>
        </p:spPr>
        <p:txBody>
          <a:bodyPr/>
          <a:lstStyle/>
          <a:p>
            <a:r>
              <a:rPr lang="en-US" altLang="zh-TW" dirty="0"/>
              <a:t>Tensors &amp; modules will be computed with CPU by default.</a:t>
            </a:r>
          </a:p>
          <a:p>
            <a:r>
              <a:rPr lang="en-US" altLang="zh-TW" dirty="0"/>
              <a:t>Use .to() to move tensors to appropriate device.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30435A6-B116-443C-954D-947C1AC845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74" b="11217"/>
          <a:stretch/>
        </p:blipFill>
        <p:spPr>
          <a:xfrm>
            <a:off x="956764" y="3899089"/>
            <a:ext cx="5200650" cy="288650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21AA143-B5B0-4A97-97FE-B989A262E1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657" r="4833" b="22627"/>
          <a:stretch/>
        </p:blipFill>
        <p:spPr>
          <a:xfrm>
            <a:off x="956764" y="2742440"/>
            <a:ext cx="7088590" cy="115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231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D3693D-F2CA-4643-B766-A5EDB5FB8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437"/>
            <a:ext cx="10515600" cy="1325563"/>
          </a:xfrm>
        </p:spPr>
        <p:txBody>
          <a:bodyPr/>
          <a:lstStyle/>
          <a:p>
            <a:r>
              <a:rPr lang="en-US" altLang="zh-TW" dirty="0"/>
              <a:t>Tensors</a:t>
            </a:r>
            <a:r>
              <a:rPr lang="zh-TW" altLang="en-US" dirty="0"/>
              <a:t> </a:t>
            </a:r>
            <a:r>
              <a:rPr lang="en-US" altLang="zh-TW" dirty="0"/>
              <a:t>– </a:t>
            </a:r>
            <a:r>
              <a:rPr lang="en-US" altLang="zh-TW" dirty="0" err="1"/>
              <a:t>Autograd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400D9C0-6F88-477C-9693-64E14276F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36126"/>
          </a:xfrm>
        </p:spPr>
        <p:txBody>
          <a:bodyPr/>
          <a:lstStyle/>
          <a:p>
            <a:r>
              <a:rPr lang="en-US" altLang="zh-TW" dirty="0" err="1"/>
              <a:t>Autograd</a:t>
            </a:r>
            <a:r>
              <a:rPr lang="en-US" altLang="zh-TW" dirty="0"/>
              <a:t> will remember all the operation of tensors it executed.</a:t>
            </a:r>
          </a:p>
          <a:p>
            <a:r>
              <a:rPr lang="en-US" altLang="zh-TW" dirty="0"/>
              <a:t>In the backward phase, it will replay the operation.</a:t>
            </a:r>
          </a:p>
        </p:txBody>
      </p:sp>
    </p:spTree>
    <p:extLst>
      <p:ext uri="{BB962C8B-B14F-4D97-AF65-F5344CB8AC3E}">
        <p14:creationId xmlns:p14="http://schemas.microsoft.com/office/powerpoint/2010/main" val="7726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D3693D-F2CA-4643-B766-A5EDB5FB8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437"/>
            <a:ext cx="10515600" cy="1325563"/>
          </a:xfrm>
        </p:spPr>
        <p:txBody>
          <a:bodyPr/>
          <a:lstStyle/>
          <a:p>
            <a:r>
              <a:rPr lang="en-US" altLang="zh-TW" dirty="0"/>
              <a:t>Tensors</a:t>
            </a:r>
            <a:r>
              <a:rPr lang="zh-TW" altLang="en-US" dirty="0"/>
              <a:t> </a:t>
            </a:r>
            <a:r>
              <a:rPr lang="en-US" altLang="zh-TW" dirty="0"/>
              <a:t>– </a:t>
            </a:r>
            <a:r>
              <a:rPr lang="en-US" altLang="zh-TW" dirty="0" err="1"/>
              <a:t>Autograd</a:t>
            </a:r>
            <a:r>
              <a:rPr lang="en-US" altLang="zh-TW" dirty="0"/>
              <a:t> Example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D19943C-2234-4077-B470-6C96F9A23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2012"/>
            <a:ext cx="6019800" cy="4676775"/>
          </a:xfrm>
          <a:prstGeom prst="rect">
            <a:avLst/>
          </a:prstGeom>
        </p:spPr>
      </p:pic>
      <p:grpSp>
        <p:nvGrpSpPr>
          <p:cNvPr id="13" name="群組 12">
            <a:extLst>
              <a:ext uri="{FF2B5EF4-FFF2-40B4-BE49-F238E27FC236}">
                <a16:creationId xmlns:a16="http://schemas.microsoft.com/office/drawing/2014/main" id="{9BCFA3D7-F9A0-4653-A5D1-9CA720A993BC}"/>
              </a:ext>
            </a:extLst>
          </p:cNvPr>
          <p:cNvGrpSpPr/>
          <p:nvPr/>
        </p:nvGrpSpPr>
        <p:grpSpPr>
          <a:xfrm>
            <a:off x="7685865" y="2951457"/>
            <a:ext cx="573206" cy="525761"/>
            <a:chOff x="9138673" y="2903239"/>
            <a:chExt cx="573206" cy="525761"/>
          </a:xfrm>
          <a:solidFill>
            <a:srgbClr val="FFFF00"/>
          </a:solidFill>
        </p:grpSpPr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BC53F4CC-6250-4840-ACFA-CC7EDA37D6E7}"/>
                </a:ext>
              </a:extLst>
            </p:cNvPr>
            <p:cNvSpPr/>
            <p:nvPr/>
          </p:nvSpPr>
          <p:spPr>
            <a:xfrm>
              <a:off x="9138673" y="2903239"/>
              <a:ext cx="573206" cy="525761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i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3671D150-D524-4556-B8EA-27B4448723DC}"/>
                    </a:ext>
                  </a:extLst>
                </p:cNvPr>
                <p:cNvSpPr txBox="1"/>
                <p:nvPr/>
              </p:nvSpPr>
              <p:spPr>
                <a:xfrm>
                  <a:off x="9316272" y="3027619"/>
                  <a:ext cx="218008" cy="276999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3671D150-D524-4556-B8EA-27B4448723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6272" y="3027619"/>
                  <a:ext cx="218008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9444" r="-16667" b="-22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5FBBAC50-D5CA-4623-996B-3F17BE82B319}"/>
              </a:ext>
            </a:extLst>
          </p:cNvPr>
          <p:cNvGrpSpPr/>
          <p:nvPr/>
        </p:nvGrpSpPr>
        <p:grpSpPr>
          <a:xfrm>
            <a:off x="7116110" y="2241781"/>
            <a:ext cx="573206" cy="525761"/>
            <a:chOff x="9138673" y="2903239"/>
            <a:chExt cx="573206" cy="525761"/>
          </a:xfrm>
          <a:solidFill>
            <a:srgbClr val="FFC000"/>
          </a:solidFill>
        </p:grpSpPr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58463C3D-3009-48BE-B7EB-8B6B2500CD1A}"/>
                </a:ext>
              </a:extLst>
            </p:cNvPr>
            <p:cNvSpPr/>
            <p:nvPr/>
          </p:nvSpPr>
          <p:spPr>
            <a:xfrm>
              <a:off x="9138673" y="2903239"/>
              <a:ext cx="573206" cy="525761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AB240489-E273-4239-A136-1D7D8D61232E}"/>
                    </a:ext>
                  </a:extLst>
                </p:cNvPr>
                <p:cNvSpPr txBox="1"/>
                <p:nvPr/>
              </p:nvSpPr>
              <p:spPr>
                <a:xfrm>
                  <a:off x="9333616" y="3027619"/>
                  <a:ext cx="183319" cy="276999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AB240489-E273-4239-A136-1D7D8D6123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3616" y="3027619"/>
                  <a:ext cx="18331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0000" r="-1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69948347-9AAC-4C0D-9FCA-31F693FDD47F}"/>
              </a:ext>
            </a:extLst>
          </p:cNvPr>
          <p:cNvGrpSpPr/>
          <p:nvPr/>
        </p:nvGrpSpPr>
        <p:grpSpPr>
          <a:xfrm>
            <a:off x="8259986" y="2241773"/>
            <a:ext cx="573206" cy="525761"/>
            <a:chOff x="9138673" y="2903239"/>
            <a:chExt cx="573206" cy="525761"/>
          </a:xfrm>
          <a:solidFill>
            <a:srgbClr val="FFC000"/>
          </a:solidFill>
        </p:grpSpPr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15A7CDF6-4409-433D-88E6-72CF32A6AC3B}"/>
                </a:ext>
              </a:extLst>
            </p:cNvPr>
            <p:cNvSpPr/>
            <p:nvPr/>
          </p:nvSpPr>
          <p:spPr>
            <a:xfrm>
              <a:off x="9138673" y="2903239"/>
              <a:ext cx="573206" cy="525761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D4D5B9BA-0FE9-44B6-A742-65B02210C4A3}"/>
                    </a:ext>
                  </a:extLst>
                </p:cNvPr>
                <p:cNvSpPr txBox="1"/>
                <p:nvPr/>
              </p:nvSpPr>
              <p:spPr>
                <a:xfrm>
                  <a:off x="9333616" y="3027619"/>
                  <a:ext cx="229550" cy="276999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D4D5B9BA-0FE9-44B6-A742-65B02210C4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3616" y="3027619"/>
                  <a:ext cx="229550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5789" r="-1052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25410673-9F23-4DB2-81EB-EA06C504FB0F}"/>
              </a:ext>
            </a:extLst>
          </p:cNvPr>
          <p:cNvCxnSpPr>
            <a:stCxn id="21" idx="4"/>
            <a:endCxn id="10" idx="7"/>
          </p:cNvCxnSpPr>
          <p:nvPr/>
        </p:nvCxnSpPr>
        <p:spPr>
          <a:xfrm flipH="1">
            <a:off x="8175127" y="2767534"/>
            <a:ext cx="371462" cy="26091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54667FE9-59C7-43CB-A855-F0264834E98C}"/>
              </a:ext>
            </a:extLst>
          </p:cNvPr>
          <p:cNvCxnSpPr>
            <a:cxnSpLocks/>
            <a:stCxn id="18" idx="4"/>
            <a:endCxn id="10" idx="1"/>
          </p:cNvCxnSpPr>
          <p:nvPr/>
        </p:nvCxnSpPr>
        <p:spPr>
          <a:xfrm>
            <a:off x="7402713" y="2767542"/>
            <a:ext cx="367096" cy="26091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CA45545C-6135-4BE9-913A-BDCCED68D109}"/>
              </a:ext>
            </a:extLst>
          </p:cNvPr>
          <p:cNvGrpSpPr/>
          <p:nvPr/>
        </p:nvGrpSpPr>
        <p:grpSpPr>
          <a:xfrm>
            <a:off x="7685865" y="4667670"/>
            <a:ext cx="573206" cy="525761"/>
            <a:chOff x="9138673" y="2903239"/>
            <a:chExt cx="573206" cy="525761"/>
          </a:xfrm>
          <a:solidFill>
            <a:srgbClr val="FFFF00"/>
          </a:solidFill>
        </p:grpSpPr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37DD7B53-4221-4066-8489-6C87DD36532C}"/>
                </a:ext>
              </a:extLst>
            </p:cNvPr>
            <p:cNvSpPr/>
            <p:nvPr/>
          </p:nvSpPr>
          <p:spPr>
            <a:xfrm>
              <a:off x="9138673" y="2903239"/>
              <a:ext cx="573206" cy="525761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FF2233F8-B6E8-4782-B902-F4651CB2F8CF}"/>
                    </a:ext>
                  </a:extLst>
                </p:cNvPr>
                <p:cNvSpPr txBox="1"/>
                <p:nvPr/>
              </p:nvSpPr>
              <p:spPr>
                <a:xfrm>
                  <a:off x="9179632" y="3027619"/>
                  <a:ext cx="491288" cy="276999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𝑠𝑢𝑚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FF2233F8-B6E8-4782-B902-F4651CB2F8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9632" y="3027619"/>
                  <a:ext cx="491288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6250" r="-75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98DA9E07-E74E-431A-8958-BD4A1895CC44}"/>
              </a:ext>
            </a:extLst>
          </p:cNvPr>
          <p:cNvGrpSpPr/>
          <p:nvPr/>
        </p:nvGrpSpPr>
        <p:grpSpPr>
          <a:xfrm>
            <a:off x="7685865" y="3758381"/>
            <a:ext cx="573206" cy="525761"/>
            <a:chOff x="9138673" y="2903239"/>
            <a:chExt cx="573206" cy="525761"/>
          </a:xfrm>
          <a:solidFill>
            <a:srgbClr val="FFC000"/>
          </a:solidFill>
        </p:grpSpPr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3058A7A9-5AC3-4203-A90C-B1606C13A2A8}"/>
                </a:ext>
              </a:extLst>
            </p:cNvPr>
            <p:cNvSpPr/>
            <p:nvPr/>
          </p:nvSpPr>
          <p:spPr>
            <a:xfrm>
              <a:off x="9138673" y="2903239"/>
              <a:ext cx="573206" cy="525761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BCE4BF61-EAFA-4A58-BBA0-752C78319A1A}"/>
                    </a:ext>
                  </a:extLst>
                </p:cNvPr>
                <p:cNvSpPr txBox="1"/>
                <p:nvPr/>
              </p:nvSpPr>
              <p:spPr>
                <a:xfrm>
                  <a:off x="9333616" y="3027619"/>
                  <a:ext cx="186718" cy="276999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BCE4BF61-EAFA-4A58-BBA0-752C78319A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3616" y="3027619"/>
                  <a:ext cx="186718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33333" r="-30000" b="-2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20737775-07CD-486F-9149-E1726E5832E4}"/>
              </a:ext>
            </a:extLst>
          </p:cNvPr>
          <p:cNvCxnSpPr>
            <a:cxnSpLocks/>
            <a:stCxn id="10" idx="4"/>
            <a:endCxn id="38" idx="0"/>
          </p:cNvCxnSpPr>
          <p:nvPr/>
        </p:nvCxnSpPr>
        <p:spPr>
          <a:xfrm>
            <a:off x="7972468" y="3477218"/>
            <a:ext cx="0" cy="28116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984857F6-33CC-4149-B1A9-51063E565562}"/>
              </a:ext>
            </a:extLst>
          </p:cNvPr>
          <p:cNvCxnSpPr>
            <a:cxnSpLocks/>
            <a:stCxn id="38" idx="4"/>
            <a:endCxn id="29" idx="0"/>
          </p:cNvCxnSpPr>
          <p:nvPr/>
        </p:nvCxnSpPr>
        <p:spPr>
          <a:xfrm>
            <a:off x="7972468" y="4284142"/>
            <a:ext cx="0" cy="38352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14C599D9-213B-4B26-A9E0-F78C0EA16A68}"/>
              </a:ext>
            </a:extLst>
          </p:cNvPr>
          <p:cNvGrpSpPr/>
          <p:nvPr/>
        </p:nvGrpSpPr>
        <p:grpSpPr>
          <a:xfrm>
            <a:off x="7685865" y="5617581"/>
            <a:ext cx="573206" cy="525761"/>
            <a:chOff x="9138673" y="2903239"/>
            <a:chExt cx="573206" cy="525761"/>
          </a:xfrm>
          <a:solidFill>
            <a:srgbClr val="FFC000"/>
          </a:solidFill>
        </p:grpSpPr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182F3D08-6657-43AD-BB32-113BB3EEC72C}"/>
                </a:ext>
              </a:extLst>
            </p:cNvPr>
            <p:cNvSpPr/>
            <p:nvPr/>
          </p:nvSpPr>
          <p:spPr>
            <a:xfrm>
              <a:off x="9138673" y="2903239"/>
              <a:ext cx="573206" cy="525761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C6C2B72C-7F4D-43A0-B049-650CB828072D}"/>
                    </a:ext>
                  </a:extLst>
                </p:cNvPr>
                <p:cNvSpPr txBox="1"/>
                <p:nvPr/>
              </p:nvSpPr>
              <p:spPr>
                <a:xfrm>
                  <a:off x="9333616" y="3027619"/>
                  <a:ext cx="169085" cy="276999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C6C2B72C-7F4D-43A0-B049-650CB82807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3616" y="3027619"/>
                  <a:ext cx="169085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1429" r="-1428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42D4E678-3D95-4E8B-AD28-91DC7A5A8B01}"/>
              </a:ext>
            </a:extLst>
          </p:cNvPr>
          <p:cNvCxnSpPr>
            <a:cxnSpLocks/>
            <a:stCxn id="29" idx="4"/>
            <a:endCxn id="47" idx="0"/>
          </p:cNvCxnSpPr>
          <p:nvPr/>
        </p:nvCxnSpPr>
        <p:spPr>
          <a:xfrm>
            <a:off x="7972468" y="5193431"/>
            <a:ext cx="0" cy="42415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5AB41FEF-290D-4BAC-9310-D75B64F1858B}"/>
                  </a:ext>
                </a:extLst>
              </p:cNvPr>
              <p:cNvSpPr txBox="1"/>
              <p:nvPr/>
            </p:nvSpPr>
            <p:spPr>
              <a:xfrm>
                <a:off x="6655217" y="1691983"/>
                <a:ext cx="961097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1 1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1 1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5AB41FEF-290D-4BAC-9310-D75B64F18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5217" y="1691983"/>
                <a:ext cx="961097" cy="46012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F4F83939-1B4E-4349-8A68-33ECF3ACC9CA}"/>
                  </a:ext>
                </a:extLst>
              </p:cNvPr>
              <p:cNvSpPr txBox="1"/>
              <p:nvPr/>
            </p:nvSpPr>
            <p:spPr>
              <a:xfrm>
                <a:off x="8043895" y="1691983"/>
                <a:ext cx="1058623" cy="4602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3  4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5  6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F4F83939-1B4E-4349-8A68-33ECF3ACC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3895" y="1691983"/>
                <a:ext cx="1058623" cy="460254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群組 56">
            <a:extLst>
              <a:ext uri="{FF2B5EF4-FFF2-40B4-BE49-F238E27FC236}">
                <a16:creationId xmlns:a16="http://schemas.microsoft.com/office/drawing/2014/main" id="{5373E34B-562B-4F6C-9F52-FDC5E991E8ED}"/>
              </a:ext>
            </a:extLst>
          </p:cNvPr>
          <p:cNvGrpSpPr/>
          <p:nvPr/>
        </p:nvGrpSpPr>
        <p:grpSpPr>
          <a:xfrm>
            <a:off x="9614410" y="2241781"/>
            <a:ext cx="573206" cy="525761"/>
            <a:chOff x="9138673" y="2903239"/>
            <a:chExt cx="573206" cy="525761"/>
          </a:xfrm>
          <a:solidFill>
            <a:srgbClr val="FFC000"/>
          </a:solidFill>
        </p:grpSpPr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62070DC8-479C-455C-B1A5-3038FEA2F018}"/>
                </a:ext>
              </a:extLst>
            </p:cNvPr>
            <p:cNvSpPr/>
            <p:nvPr/>
          </p:nvSpPr>
          <p:spPr>
            <a:xfrm>
              <a:off x="9138673" y="2903239"/>
              <a:ext cx="573206" cy="525761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字方塊 58">
                  <a:extLst>
                    <a:ext uri="{FF2B5EF4-FFF2-40B4-BE49-F238E27FC236}">
                      <a16:creationId xmlns:a16="http://schemas.microsoft.com/office/drawing/2014/main" id="{41BE089E-1994-4562-A88F-E9F6225D49DA}"/>
                    </a:ext>
                  </a:extLst>
                </p:cNvPr>
                <p:cNvSpPr txBox="1"/>
                <p:nvPr/>
              </p:nvSpPr>
              <p:spPr>
                <a:xfrm>
                  <a:off x="9333616" y="3027619"/>
                  <a:ext cx="183319" cy="276999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59" name="文字方塊 58">
                  <a:extLst>
                    <a:ext uri="{FF2B5EF4-FFF2-40B4-BE49-F238E27FC236}">
                      <a16:creationId xmlns:a16="http://schemas.microsoft.com/office/drawing/2014/main" id="{41BE089E-1994-4562-A88F-E9F6225D49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3616" y="3027619"/>
                  <a:ext cx="183319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20000" r="-1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7E94A900-387E-4B37-9D0B-82E363479CE6}"/>
              </a:ext>
            </a:extLst>
          </p:cNvPr>
          <p:cNvGrpSpPr/>
          <p:nvPr/>
        </p:nvGrpSpPr>
        <p:grpSpPr>
          <a:xfrm>
            <a:off x="10758286" y="2241773"/>
            <a:ext cx="573206" cy="525761"/>
            <a:chOff x="9138673" y="2903239"/>
            <a:chExt cx="573206" cy="525761"/>
          </a:xfrm>
          <a:solidFill>
            <a:srgbClr val="FFC000"/>
          </a:solidFill>
        </p:grpSpPr>
        <p:sp>
          <p:nvSpPr>
            <p:cNvPr id="61" name="橢圓 60">
              <a:extLst>
                <a:ext uri="{FF2B5EF4-FFF2-40B4-BE49-F238E27FC236}">
                  <a16:creationId xmlns:a16="http://schemas.microsoft.com/office/drawing/2014/main" id="{B09F3E6D-B5A2-4B3B-85CF-BE06FC32342F}"/>
                </a:ext>
              </a:extLst>
            </p:cNvPr>
            <p:cNvSpPr/>
            <p:nvPr/>
          </p:nvSpPr>
          <p:spPr>
            <a:xfrm>
              <a:off x="9138673" y="2903239"/>
              <a:ext cx="573206" cy="525761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字方塊 61">
                  <a:extLst>
                    <a:ext uri="{FF2B5EF4-FFF2-40B4-BE49-F238E27FC236}">
                      <a16:creationId xmlns:a16="http://schemas.microsoft.com/office/drawing/2014/main" id="{EA1BE3F2-CAB4-43B8-B65A-5ABC6F0BE814}"/>
                    </a:ext>
                  </a:extLst>
                </p:cNvPr>
                <p:cNvSpPr txBox="1"/>
                <p:nvPr/>
              </p:nvSpPr>
              <p:spPr>
                <a:xfrm>
                  <a:off x="9333616" y="3027619"/>
                  <a:ext cx="229550" cy="276999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62" name="文字方塊 61">
                  <a:extLst>
                    <a:ext uri="{FF2B5EF4-FFF2-40B4-BE49-F238E27FC236}">
                      <a16:creationId xmlns:a16="http://schemas.microsoft.com/office/drawing/2014/main" id="{EA1BE3F2-CAB4-43B8-B65A-5ABC6F0BE8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3616" y="3027619"/>
                  <a:ext cx="229550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6216" r="-1351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" name="群組 87">
            <a:extLst>
              <a:ext uri="{FF2B5EF4-FFF2-40B4-BE49-F238E27FC236}">
                <a16:creationId xmlns:a16="http://schemas.microsoft.com/office/drawing/2014/main" id="{02DE6B9F-E936-4814-8EFB-494BD524D3A6}"/>
              </a:ext>
            </a:extLst>
          </p:cNvPr>
          <p:cNvGrpSpPr/>
          <p:nvPr/>
        </p:nvGrpSpPr>
        <p:grpSpPr>
          <a:xfrm>
            <a:off x="10156204" y="5617581"/>
            <a:ext cx="573206" cy="525761"/>
            <a:chOff x="9138673" y="2903239"/>
            <a:chExt cx="573206" cy="525761"/>
          </a:xfrm>
          <a:solidFill>
            <a:srgbClr val="FFC000"/>
          </a:solidFill>
        </p:grpSpPr>
        <p:sp>
          <p:nvSpPr>
            <p:cNvPr id="89" name="橢圓 88">
              <a:extLst>
                <a:ext uri="{FF2B5EF4-FFF2-40B4-BE49-F238E27FC236}">
                  <a16:creationId xmlns:a16="http://schemas.microsoft.com/office/drawing/2014/main" id="{E3E3CE6A-284F-464E-97C8-A5CD6FAA703C}"/>
                </a:ext>
              </a:extLst>
            </p:cNvPr>
            <p:cNvSpPr/>
            <p:nvPr/>
          </p:nvSpPr>
          <p:spPr>
            <a:xfrm>
              <a:off x="9138673" y="2903239"/>
              <a:ext cx="573206" cy="525761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文字方塊 89">
                  <a:extLst>
                    <a:ext uri="{FF2B5EF4-FFF2-40B4-BE49-F238E27FC236}">
                      <a16:creationId xmlns:a16="http://schemas.microsoft.com/office/drawing/2014/main" id="{45BFE983-0A65-4BC1-A44F-FA45465A34EC}"/>
                    </a:ext>
                  </a:extLst>
                </p:cNvPr>
                <p:cNvSpPr txBox="1"/>
                <p:nvPr/>
              </p:nvSpPr>
              <p:spPr>
                <a:xfrm>
                  <a:off x="9333616" y="3027619"/>
                  <a:ext cx="169085" cy="276999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90" name="文字方塊 89">
                  <a:extLst>
                    <a:ext uri="{FF2B5EF4-FFF2-40B4-BE49-F238E27FC236}">
                      <a16:creationId xmlns:a16="http://schemas.microsoft.com/office/drawing/2014/main" id="{45BFE983-0A65-4BC1-A44F-FA45465A34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3616" y="3027619"/>
                  <a:ext cx="169085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21429" r="-1428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1F2BED70-21E3-40C0-800F-CC506DA99A8B}"/>
              </a:ext>
            </a:extLst>
          </p:cNvPr>
          <p:cNvCxnSpPr>
            <a:cxnSpLocks/>
            <a:stCxn id="89" idx="0"/>
            <a:endCxn id="99" idx="4"/>
          </p:cNvCxnSpPr>
          <p:nvPr/>
        </p:nvCxnSpPr>
        <p:spPr>
          <a:xfrm flipV="1">
            <a:off x="10442807" y="5193429"/>
            <a:ext cx="0" cy="42415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77A2D87A-1AAC-47ED-A032-5E86172CAF22}"/>
                  </a:ext>
                </a:extLst>
              </p:cNvPr>
              <p:cNvSpPr/>
              <p:nvPr/>
            </p:nvSpPr>
            <p:spPr>
              <a:xfrm>
                <a:off x="9442477" y="6100478"/>
                <a:ext cx="923586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77A2D87A-1AAC-47ED-A032-5E86172CAF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2477" y="6100478"/>
                <a:ext cx="923586" cy="61901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8" name="群組 97">
            <a:extLst>
              <a:ext uri="{FF2B5EF4-FFF2-40B4-BE49-F238E27FC236}">
                <a16:creationId xmlns:a16="http://schemas.microsoft.com/office/drawing/2014/main" id="{AA0F4432-3832-4385-8127-FA9AB7C1903F}"/>
              </a:ext>
            </a:extLst>
          </p:cNvPr>
          <p:cNvGrpSpPr/>
          <p:nvPr/>
        </p:nvGrpSpPr>
        <p:grpSpPr>
          <a:xfrm>
            <a:off x="10156204" y="4667668"/>
            <a:ext cx="573206" cy="525761"/>
            <a:chOff x="9138673" y="2903239"/>
            <a:chExt cx="573206" cy="525761"/>
          </a:xfrm>
          <a:solidFill>
            <a:srgbClr val="FFFF00"/>
          </a:solidFill>
        </p:grpSpPr>
        <p:sp>
          <p:nvSpPr>
            <p:cNvPr id="99" name="橢圓 98">
              <a:extLst>
                <a:ext uri="{FF2B5EF4-FFF2-40B4-BE49-F238E27FC236}">
                  <a16:creationId xmlns:a16="http://schemas.microsoft.com/office/drawing/2014/main" id="{ACC825DE-F507-4454-9A8A-28E626F25C9E}"/>
                </a:ext>
              </a:extLst>
            </p:cNvPr>
            <p:cNvSpPr/>
            <p:nvPr/>
          </p:nvSpPr>
          <p:spPr>
            <a:xfrm>
              <a:off x="9138673" y="2903239"/>
              <a:ext cx="573206" cy="525761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文字方塊 99">
                  <a:extLst>
                    <a:ext uri="{FF2B5EF4-FFF2-40B4-BE49-F238E27FC236}">
                      <a16:creationId xmlns:a16="http://schemas.microsoft.com/office/drawing/2014/main" id="{1D0D1650-2D2D-4593-8283-14CEC4950C3E}"/>
                    </a:ext>
                  </a:extLst>
                </p:cNvPr>
                <p:cNvSpPr txBox="1"/>
                <p:nvPr/>
              </p:nvSpPr>
              <p:spPr>
                <a:xfrm>
                  <a:off x="9179632" y="3027619"/>
                  <a:ext cx="491288" cy="276999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𝑠𝑢𝑚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00" name="文字方塊 99">
                  <a:extLst>
                    <a:ext uri="{FF2B5EF4-FFF2-40B4-BE49-F238E27FC236}">
                      <a16:creationId xmlns:a16="http://schemas.microsoft.com/office/drawing/2014/main" id="{1D0D1650-2D2D-4593-8283-14CEC4950C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9632" y="3027619"/>
                  <a:ext cx="491288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6250" r="-75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52EEAEB8-D686-407A-BD0A-CE58E224BA8F}"/>
              </a:ext>
            </a:extLst>
          </p:cNvPr>
          <p:cNvCxnSpPr>
            <a:cxnSpLocks/>
            <a:stCxn id="99" idx="0"/>
            <a:endCxn id="108" idx="4"/>
          </p:cNvCxnSpPr>
          <p:nvPr/>
        </p:nvCxnSpPr>
        <p:spPr>
          <a:xfrm flipV="1">
            <a:off x="10442807" y="4241662"/>
            <a:ext cx="0" cy="426006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A901018A-EA13-4EFF-9D53-C368B066D70E}"/>
                  </a:ext>
                </a:extLst>
              </p:cNvPr>
              <p:cNvSpPr/>
              <p:nvPr/>
            </p:nvSpPr>
            <p:spPr>
              <a:xfrm>
                <a:off x="10555733" y="4081238"/>
                <a:ext cx="929229" cy="6663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A901018A-EA13-4EFF-9D53-C368B066D7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5733" y="4081238"/>
                <a:ext cx="929229" cy="66633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7" name="群組 106">
            <a:extLst>
              <a:ext uri="{FF2B5EF4-FFF2-40B4-BE49-F238E27FC236}">
                <a16:creationId xmlns:a16="http://schemas.microsoft.com/office/drawing/2014/main" id="{E0DC4636-0F0A-4BDB-A076-3A0E9B8EDC05}"/>
              </a:ext>
            </a:extLst>
          </p:cNvPr>
          <p:cNvGrpSpPr/>
          <p:nvPr/>
        </p:nvGrpSpPr>
        <p:grpSpPr>
          <a:xfrm>
            <a:off x="10156204" y="3715901"/>
            <a:ext cx="573206" cy="525761"/>
            <a:chOff x="9138673" y="2903239"/>
            <a:chExt cx="573206" cy="525761"/>
          </a:xfrm>
          <a:solidFill>
            <a:srgbClr val="FFC000"/>
          </a:solidFill>
        </p:grpSpPr>
        <p:sp>
          <p:nvSpPr>
            <p:cNvPr id="108" name="橢圓 107">
              <a:extLst>
                <a:ext uri="{FF2B5EF4-FFF2-40B4-BE49-F238E27FC236}">
                  <a16:creationId xmlns:a16="http://schemas.microsoft.com/office/drawing/2014/main" id="{38DA341A-DF89-4B46-80E7-84C4FFC61447}"/>
                </a:ext>
              </a:extLst>
            </p:cNvPr>
            <p:cNvSpPr/>
            <p:nvPr/>
          </p:nvSpPr>
          <p:spPr>
            <a:xfrm>
              <a:off x="9138673" y="2903239"/>
              <a:ext cx="573206" cy="525761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文字方塊 108">
                  <a:extLst>
                    <a:ext uri="{FF2B5EF4-FFF2-40B4-BE49-F238E27FC236}">
                      <a16:creationId xmlns:a16="http://schemas.microsoft.com/office/drawing/2014/main" id="{F6309E38-BE75-4AB8-9F94-995123FDA071}"/>
                    </a:ext>
                  </a:extLst>
                </p:cNvPr>
                <p:cNvSpPr txBox="1"/>
                <p:nvPr/>
              </p:nvSpPr>
              <p:spPr>
                <a:xfrm>
                  <a:off x="9333616" y="3027619"/>
                  <a:ext cx="186718" cy="276999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09" name="文字方塊 108">
                  <a:extLst>
                    <a:ext uri="{FF2B5EF4-FFF2-40B4-BE49-F238E27FC236}">
                      <a16:creationId xmlns:a16="http://schemas.microsoft.com/office/drawing/2014/main" id="{F6309E38-BE75-4AB8-9F94-995123FDA0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3616" y="3027619"/>
                  <a:ext cx="186718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32258" r="-25806" b="-2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1" name="群組 110">
            <a:extLst>
              <a:ext uri="{FF2B5EF4-FFF2-40B4-BE49-F238E27FC236}">
                <a16:creationId xmlns:a16="http://schemas.microsoft.com/office/drawing/2014/main" id="{99078075-8137-44D4-AB3E-BC6F2BB57412}"/>
              </a:ext>
            </a:extLst>
          </p:cNvPr>
          <p:cNvGrpSpPr/>
          <p:nvPr/>
        </p:nvGrpSpPr>
        <p:grpSpPr>
          <a:xfrm>
            <a:off x="10153008" y="2952838"/>
            <a:ext cx="573206" cy="525761"/>
            <a:chOff x="9138673" y="2903239"/>
            <a:chExt cx="573206" cy="525761"/>
          </a:xfrm>
          <a:solidFill>
            <a:srgbClr val="FFFF00"/>
          </a:solidFill>
        </p:grpSpPr>
        <p:sp>
          <p:nvSpPr>
            <p:cNvPr id="112" name="橢圓 111">
              <a:extLst>
                <a:ext uri="{FF2B5EF4-FFF2-40B4-BE49-F238E27FC236}">
                  <a16:creationId xmlns:a16="http://schemas.microsoft.com/office/drawing/2014/main" id="{BF622206-F119-4387-8A57-906B054CD0DB}"/>
                </a:ext>
              </a:extLst>
            </p:cNvPr>
            <p:cNvSpPr/>
            <p:nvPr/>
          </p:nvSpPr>
          <p:spPr>
            <a:xfrm>
              <a:off x="9138673" y="2903239"/>
              <a:ext cx="573206" cy="525761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i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文字方塊 112">
                  <a:extLst>
                    <a:ext uri="{FF2B5EF4-FFF2-40B4-BE49-F238E27FC236}">
                      <a16:creationId xmlns:a16="http://schemas.microsoft.com/office/drawing/2014/main" id="{6A4C6633-8785-4AED-98FB-7E47F5BE7D19}"/>
                    </a:ext>
                  </a:extLst>
                </p:cNvPr>
                <p:cNvSpPr txBox="1"/>
                <p:nvPr/>
              </p:nvSpPr>
              <p:spPr>
                <a:xfrm>
                  <a:off x="9316272" y="3027619"/>
                  <a:ext cx="218008" cy="276999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3" name="文字方塊 112">
                  <a:extLst>
                    <a:ext uri="{FF2B5EF4-FFF2-40B4-BE49-F238E27FC236}">
                      <a16:creationId xmlns:a16="http://schemas.microsoft.com/office/drawing/2014/main" id="{6A4C6633-8785-4AED-98FB-7E47F5BE7D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6272" y="3027619"/>
                  <a:ext cx="218008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20000" r="-20000" b="-22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4" name="直線單箭頭接點 113">
            <a:extLst>
              <a:ext uri="{FF2B5EF4-FFF2-40B4-BE49-F238E27FC236}">
                <a16:creationId xmlns:a16="http://schemas.microsoft.com/office/drawing/2014/main" id="{C937890E-AB56-488E-B180-00AC4D16F776}"/>
              </a:ext>
            </a:extLst>
          </p:cNvPr>
          <p:cNvCxnSpPr>
            <a:cxnSpLocks/>
            <a:stCxn id="108" idx="0"/>
            <a:endCxn id="112" idx="4"/>
          </p:cNvCxnSpPr>
          <p:nvPr/>
        </p:nvCxnSpPr>
        <p:spPr>
          <a:xfrm flipH="1" flipV="1">
            <a:off x="10439611" y="3478599"/>
            <a:ext cx="3196" cy="23730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C599B992-C3D8-4CDD-B860-AAF09FAA1159}"/>
                  </a:ext>
                </a:extLst>
              </p:cNvPr>
              <p:cNvSpPr/>
              <p:nvPr/>
            </p:nvSpPr>
            <p:spPr>
              <a:xfrm>
                <a:off x="8867242" y="2787994"/>
                <a:ext cx="1400896" cy="6663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C599B992-C3D8-4CDD-B860-AAF09FAA11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242" y="2787994"/>
                <a:ext cx="1400896" cy="66633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直線單箭頭接點 117">
            <a:extLst>
              <a:ext uri="{FF2B5EF4-FFF2-40B4-BE49-F238E27FC236}">
                <a16:creationId xmlns:a16="http://schemas.microsoft.com/office/drawing/2014/main" id="{1214B988-2B17-4BF3-AF63-6B0831D59519}"/>
              </a:ext>
            </a:extLst>
          </p:cNvPr>
          <p:cNvCxnSpPr>
            <a:cxnSpLocks/>
            <a:stCxn id="112" idx="1"/>
            <a:endCxn id="58" idx="4"/>
          </p:cNvCxnSpPr>
          <p:nvPr/>
        </p:nvCxnSpPr>
        <p:spPr>
          <a:xfrm flipH="1" flipV="1">
            <a:off x="9901013" y="2767542"/>
            <a:ext cx="335939" cy="26229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1" name="直線單箭頭接點 120">
            <a:extLst>
              <a:ext uri="{FF2B5EF4-FFF2-40B4-BE49-F238E27FC236}">
                <a16:creationId xmlns:a16="http://schemas.microsoft.com/office/drawing/2014/main" id="{8A1037DE-222D-4718-AACB-BF7C06C3B014}"/>
              </a:ext>
            </a:extLst>
          </p:cNvPr>
          <p:cNvCxnSpPr>
            <a:cxnSpLocks/>
            <a:stCxn id="112" idx="7"/>
            <a:endCxn id="61" idx="4"/>
          </p:cNvCxnSpPr>
          <p:nvPr/>
        </p:nvCxnSpPr>
        <p:spPr>
          <a:xfrm flipV="1">
            <a:off x="10642270" y="2767534"/>
            <a:ext cx="402619" cy="26230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24" name="圖片 123">
            <a:extLst>
              <a:ext uri="{FF2B5EF4-FFF2-40B4-BE49-F238E27FC236}">
                <a16:creationId xmlns:a16="http://schemas.microsoft.com/office/drawing/2014/main" id="{FCAF0F86-23E8-46A0-8A04-072D228B6F2C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t="20248" r="11945" b="20366"/>
          <a:stretch/>
        </p:blipFill>
        <p:spPr>
          <a:xfrm>
            <a:off x="2967560" y="5769007"/>
            <a:ext cx="3128440" cy="565652"/>
          </a:xfrm>
          <a:prstGeom prst="rect">
            <a:avLst/>
          </a:prstGeom>
        </p:spPr>
      </p:pic>
      <p:pic>
        <p:nvPicPr>
          <p:cNvPr id="125" name="圖片 124">
            <a:extLst>
              <a:ext uri="{FF2B5EF4-FFF2-40B4-BE49-F238E27FC236}">
                <a16:creationId xmlns:a16="http://schemas.microsoft.com/office/drawing/2014/main" id="{0E2D5312-32B6-4AA2-892F-97143142AB01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126" t="22379" r="20908" b="20366"/>
          <a:stretch/>
        </p:blipFill>
        <p:spPr>
          <a:xfrm>
            <a:off x="2969890" y="5147951"/>
            <a:ext cx="2805524" cy="5453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9EE31D2D-27AD-4575-A3E4-E56520BF07D2}"/>
                  </a:ext>
                </a:extLst>
              </p:cNvPr>
              <p:cNvSpPr/>
              <p:nvPr/>
            </p:nvSpPr>
            <p:spPr>
              <a:xfrm>
                <a:off x="10835899" y="2821048"/>
                <a:ext cx="1274773" cy="6663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9EE31D2D-27AD-4575-A3E4-E56520BF07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5899" y="2821048"/>
                <a:ext cx="1274773" cy="66633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65F9890C-2493-466C-8CCF-DAD8DF1A5FA0}"/>
              </a:ext>
            </a:extLst>
          </p:cNvPr>
          <p:cNvCxnSpPr>
            <a:cxnSpLocks/>
            <a:endCxn id="89" idx="4"/>
          </p:cNvCxnSpPr>
          <p:nvPr/>
        </p:nvCxnSpPr>
        <p:spPr>
          <a:xfrm flipV="1">
            <a:off x="10442807" y="6143342"/>
            <a:ext cx="0" cy="47759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675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309AD5-83CA-4705-8DBE-74196E76C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Training &amp; Testing Neural Networks</a:t>
            </a:r>
            <a:r>
              <a:rPr lang="en-US" altLang="zh-TW" dirty="0"/>
              <a:t>-in </a:t>
            </a:r>
            <a:r>
              <a:rPr lang="en-US" altLang="zh-TW" dirty="0" err="1"/>
              <a:t>Pytorch</a:t>
            </a:r>
            <a:endParaRPr 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04B117A7-7F53-41F9-B13B-6C09A0693CF2}"/>
              </a:ext>
            </a:extLst>
          </p:cNvPr>
          <p:cNvGrpSpPr/>
          <p:nvPr/>
        </p:nvGrpSpPr>
        <p:grpSpPr>
          <a:xfrm>
            <a:off x="2318204" y="2644318"/>
            <a:ext cx="7555592" cy="2908149"/>
            <a:chOff x="2547711" y="2644318"/>
            <a:chExt cx="7555592" cy="2908149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748F6F1B-50D1-45B5-89FD-57A32FBD729E}"/>
                </a:ext>
              </a:extLst>
            </p:cNvPr>
            <p:cNvSpPr/>
            <p:nvPr/>
          </p:nvSpPr>
          <p:spPr>
            <a:xfrm>
              <a:off x="2830787" y="4714090"/>
              <a:ext cx="1910480" cy="80601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Load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</a:p>
          </p:txBody>
        </p: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57BF6E7F-ECC0-4D8C-9DA4-AADF4D894D7F}"/>
                </a:ext>
              </a:extLst>
            </p:cNvPr>
            <p:cNvSpPr/>
            <p:nvPr/>
          </p:nvSpPr>
          <p:spPr>
            <a:xfrm>
              <a:off x="5469420" y="4681727"/>
              <a:ext cx="1910479" cy="87074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Training </a:t>
              </a:r>
            </a:p>
          </p:txBody>
        </p:sp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175E5564-D451-4565-9056-D2AD0308E18B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4741267" y="5117097"/>
              <a:ext cx="72815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7A2D56BC-73E1-43E8-81AC-21D532316D5A}"/>
                </a:ext>
              </a:extLst>
            </p:cNvPr>
            <p:cNvGrpSpPr/>
            <p:nvPr/>
          </p:nvGrpSpPr>
          <p:grpSpPr>
            <a:xfrm>
              <a:off x="2723142" y="2729936"/>
              <a:ext cx="7380161" cy="895817"/>
              <a:chOff x="2352023" y="2186201"/>
              <a:chExt cx="7145764" cy="718088"/>
            </a:xfrm>
          </p:grpSpPr>
          <p:sp>
            <p:nvSpPr>
              <p:cNvPr id="16" name="矩形: 圓角 15">
                <a:extLst>
                  <a:ext uri="{FF2B5EF4-FFF2-40B4-BE49-F238E27FC236}">
                    <a16:creationId xmlns:a16="http://schemas.microsoft.com/office/drawing/2014/main" id="{33B54B21-7E59-4497-93C8-DE981F39FB0F}"/>
                  </a:ext>
                </a:extLst>
              </p:cNvPr>
              <p:cNvSpPr/>
              <p:nvPr/>
            </p:nvSpPr>
            <p:spPr>
              <a:xfrm>
                <a:off x="2352023" y="2206302"/>
                <a:ext cx="2162828" cy="69798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Define</a:t>
                </a: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Neural Networks </a:t>
                </a:r>
              </a:p>
            </p:txBody>
          </p:sp>
          <p:sp>
            <p:nvSpPr>
              <p:cNvPr id="22" name="矩形: 圓角 21">
                <a:extLst>
                  <a:ext uri="{FF2B5EF4-FFF2-40B4-BE49-F238E27FC236}">
                    <a16:creationId xmlns:a16="http://schemas.microsoft.com/office/drawing/2014/main" id="{2A5DCC59-DE0D-4E1A-BC8F-6C144F32C606}"/>
                  </a:ext>
                </a:extLst>
              </p:cNvPr>
              <p:cNvSpPr/>
              <p:nvPr/>
            </p:nvSpPr>
            <p:spPr>
              <a:xfrm>
                <a:off x="4843491" y="2201910"/>
                <a:ext cx="2162828" cy="69798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Loss Function</a:t>
                </a:r>
              </a:p>
            </p:txBody>
          </p:sp>
          <p:sp>
            <p:nvSpPr>
              <p:cNvPr id="23" name="矩形: 圓角 22">
                <a:extLst>
                  <a:ext uri="{FF2B5EF4-FFF2-40B4-BE49-F238E27FC236}">
                    <a16:creationId xmlns:a16="http://schemas.microsoft.com/office/drawing/2014/main" id="{47FC9EC2-5DAB-4C1B-851F-637B4B671BF0}"/>
                  </a:ext>
                </a:extLst>
              </p:cNvPr>
              <p:cNvSpPr/>
              <p:nvPr/>
            </p:nvSpPr>
            <p:spPr>
              <a:xfrm>
                <a:off x="7334959" y="2186201"/>
                <a:ext cx="2162828" cy="69798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Optimizer</a:t>
                </a: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Algorithm</a:t>
                </a:r>
              </a:p>
            </p:txBody>
          </p:sp>
        </p:grpSp>
        <p:cxnSp>
          <p:nvCxnSpPr>
            <p:cNvPr id="27" name="接點: 弧形 26">
              <a:extLst>
                <a:ext uri="{FF2B5EF4-FFF2-40B4-BE49-F238E27FC236}">
                  <a16:creationId xmlns:a16="http://schemas.microsoft.com/office/drawing/2014/main" id="{349FE6A7-3400-4AF0-B8B9-35ED548A5C1D}"/>
                </a:ext>
              </a:extLst>
            </p:cNvPr>
            <p:cNvCxnSpPr>
              <a:cxnSpLocks/>
              <a:stCxn id="23" idx="2"/>
              <a:endCxn id="5" idx="0"/>
            </p:cNvCxnSpPr>
            <p:nvPr/>
          </p:nvCxnSpPr>
          <p:spPr>
            <a:xfrm rot="5400000">
              <a:off x="7165013" y="2860324"/>
              <a:ext cx="1081050" cy="2561756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接點: 弧形 27">
              <a:extLst>
                <a:ext uri="{FF2B5EF4-FFF2-40B4-BE49-F238E27FC236}">
                  <a16:creationId xmlns:a16="http://schemas.microsoft.com/office/drawing/2014/main" id="{1C91041C-88F0-4C4D-82F5-7E6887520215}"/>
                </a:ext>
              </a:extLst>
            </p:cNvPr>
            <p:cNvCxnSpPr>
              <a:cxnSpLocks/>
              <a:stCxn id="22" idx="2"/>
              <a:endCxn id="5" idx="0"/>
            </p:cNvCxnSpPr>
            <p:nvPr/>
          </p:nvCxnSpPr>
          <p:spPr>
            <a:xfrm rot="16200000" flipH="1">
              <a:off x="5888215" y="4145281"/>
              <a:ext cx="1061453" cy="11437"/>
            </a:xfrm>
            <a:prstGeom prst="curvedConnector3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接點: 弧形 30">
              <a:extLst>
                <a:ext uri="{FF2B5EF4-FFF2-40B4-BE49-F238E27FC236}">
                  <a16:creationId xmlns:a16="http://schemas.microsoft.com/office/drawing/2014/main" id="{314CD49F-2088-4645-80DB-5545688ABD22}"/>
                </a:ext>
              </a:extLst>
            </p:cNvPr>
            <p:cNvCxnSpPr>
              <a:cxnSpLocks/>
              <a:stCxn id="16" idx="2"/>
              <a:endCxn id="5" idx="0"/>
            </p:cNvCxnSpPr>
            <p:nvPr/>
          </p:nvCxnSpPr>
          <p:spPr>
            <a:xfrm rot="16200000" flipH="1">
              <a:off x="4604357" y="2861424"/>
              <a:ext cx="1055974" cy="258463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98D621C7-770C-4D24-A972-D7E54D50E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47711" y="2644318"/>
              <a:ext cx="2573196" cy="112839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473BA3FB-EB37-4839-9217-584EC315F12B}"/>
                </a:ext>
              </a:extLst>
            </p:cNvPr>
            <p:cNvSpPr/>
            <p:nvPr/>
          </p:nvSpPr>
          <p:spPr>
            <a:xfrm>
              <a:off x="8025777" y="4681726"/>
              <a:ext cx="1910479" cy="87074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Testing </a:t>
              </a:r>
            </a:p>
          </p:txBody>
        </p: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1DDCF4B8-9ABE-4C63-BE8A-E88B7175429E}"/>
                </a:ext>
              </a:extLst>
            </p:cNvPr>
            <p:cNvCxnSpPr>
              <a:cxnSpLocks/>
              <a:stCxn id="5" idx="3"/>
              <a:endCxn id="14" idx="1"/>
            </p:cNvCxnSpPr>
            <p:nvPr/>
          </p:nvCxnSpPr>
          <p:spPr>
            <a:xfrm flipV="1">
              <a:off x="7379899" y="5117096"/>
              <a:ext cx="645878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C9721823-821F-4B49-A1FC-58B001391F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921" r="60397"/>
          <a:stretch/>
        </p:blipFill>
        <p:spPr>
          <a:xfrm>
            <a:off x="2197780" y="1996677"/>
            <a:ext cx="2814043" cy="53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97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309AD5-83CA-4705-8DBE-74196E76C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torch.nn</a:t>
            </a:r>
            <a:r>
              <a:rPr lang="en-US" dirty="0"/>
              <a:t> – Network layer</a:t>
            </a:r>
          </a:p>
        </p:txBody>
      </p:sp>
      <p:sp>
        <p:nvSpPr>
          <p:cNvPr id="17" name="內容版面配置區 3">
            <a:extLst>
              <a:ext uri="{FF2B5EF4-FFF2-40B4-BE49-F238E27FC236}">
                <a16:creationId xmlns:a16="http://schemas.microsoft.com/office/drawing/2014/main" id="{55641AF7-ADAB-46DD-AAE3-C7F37A7C7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0110"/>
          </a:xfrm>
        </p:spPr>
        <p:txBody>
          <a:bodyPr/>
          <a:lstStyle/>
          <a:p>
            <a:r>
              <a:rPr lang="en-US" altLang="zh-TW" dirty="0"/>
              <a:t>Linear Layer (Fully-connected Layer)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D57F1B4-0629-4E5A-97BA-E5C9FBF590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793" b="35638"/>
          <a:stretch/>
        </p:blipFill>
        <p:spPr>
          <a:xfrm>
            <a:off x="838200" y="2363104"/>
            <a:ext cx="7200900" cy="445851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1FDB3532-67FB-4FA8-9A13-4D7255A98FFD}"/>
              </a:ext>
            </a:extLst>
          </p:cNvPr>
          <p:cNvSpPr/>
          <p:nvPr/>
        </p:nvSpPr>
        <p:spPr>
          <a:xfrm>
            <a:off x="1083012" y="3307404"/>
            <a:ext cx="1569395" cy="6355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Tensor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[*, 32]</a:t>
            </a: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CF81DB08-9E66-4929-AEF3-3CB70FFF28B5}"/>
              </a:ext>
            </a:extLst>
          </p:cNvPr>
          <p:cNvCxnSpPr>
            <a:cxnSpLocks/>
            <a:stCxn id="8" idx="3"/>
            <a:endCxn id="24" idx="1"/>
          </p:cNvCxnSpPr>
          <p:nvPr/>
        </p:nvCxnSpPr>
        <p:spPr>
          <a:xfrm>
            <a:off x="2652407" y="3625174"/>
            <a:ext cx="93061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B15DA219-5C54-488C-A47A-3375BD9054C0}"/>
              </a:ext>
            </a:extLst>
          </p:cNvPr>
          <p:cNvSpPr/>
          <p:nvPr/>
        </p:nvSpPr>
        <p:spPr>
          <a:xfrm>
            <a:off x="3583021" y="3307404"/>
            <a:ext cx="2052536" cy="63554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nn.Linear</a:t>
            </a:r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(32,64)</a:t>
            </a:r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E90EC46C-5787-4F20-8438-E780C060E35F}"/>
              </a:ext>
            </a:extLst>
          </p:cNvPr>
          <p:cNvSpPr/>
          <p:nvPr/>
        </p:nvSpPr>
        <p:spPr>
          <a:xfrm>
            <a:off x="6637506" y="3307404"/>
            <a:ext cx="1883924" cy="63554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Tensor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[*, 64]</a:t>
            </a: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8BCB9A16-8B8E-4A2D-A358-840831FB4807}"/>
              </a:ext>
            </a:extLst>
          </p:cNvPr>
          <p:cNvCxnSpPr>
            <a:cxnSpLocks/>
            <a:stCxn id="24" idx="3"/>
            <a:endCxn id="29" idx="1"/>
          </p:cNvCxnSpPr>
          <p:nvPr/>
        </p:nvCxnSpPr>
        <p:spPr>
          <a:xfrm>
            <a:off x="5635557" y="3625174"/>
            <a:ext cx="100194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272361A2-BF57-431D-B75E-DF72920457B7}"/>
              </a:ext>
            </a:extLst>
          </p:cNvPr>
          <p:cNvSpPr/>
          <p:nvPr/>
        </p:nvSpPr>
        <p:spPr>
          <a:xfrm>
            <a:off x="1083012" y="4076048"/>
            <a:ext cx="8810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* can be any shape, but the last dimension must be the same as the input feature.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FDEB092-9C1C-4C25-8891-15FEEC3762CA}"/>
              </a:ext>
            </a:extLst>
          </p:cNvPr>
          <p:cNvSpPr/>
          <p:nvPr/>
        </p:nvSpPr>
        <p:spPr>
          <a:xfrm>
            <a:off x="2466404" y="4957675"/>
            <a:ext cx="990803" cy="10181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zh-TW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DFBD9E0-31A6-4159-84C6-A096D79DAFD2}"/>
              </a:ext>
            </a:extLst>
          </p:cNvPr>
          <p:cNvSpPr/>
          <p:nvPr/>
        </p:nvSpPr>
        <p:spPr>
          <a:xfrm>
            <a:off x="1866006" y="4957675"/>
            <a:ext cx="408562" cy="1018162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zh-TW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加號 36">
            <a:extLst>
              <a:ext uri="{FF2B5EF4-FFF2-40B4-BE49-F238E27FC236}">
                <a16:creationId xmlns:a16="http://schemas.microsoft.com/office/drawing/2014/main" id="{8EFA05CE-B647-443E-A7AB-B90D4622EFC3}"/>
              </a:ext>
            </a:extLst>
          </p:cNvPr>
          <p:cNvSpPr/>
          <p:nvPr/>
        </p:nvSpPr>
        <p:spPr>
          <a:xfrm>
            <a:off x="3649043" y="5250756"/>
            <a:ext cx="432000" cy="432000"/>
          </a:xfrm>
          <a:prstGeom prst="mathPlus">
            <a:avLst/>
          </a:prstGeom>
          <a:solidFill>
            <a:schemeClr val="accent4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34D48F7-DF13-4B6E-88B2-A80A88D59097}"/>
              </a:ext>
            </a:extLst>
          </p:cNvPr>
          <p:cNvSpPr/>
          <p:nvPr/>
        </p:nvSpPr>
        <p:spPr>
          <a:xfrm>
            <a:off x="4272878" y="4957675"/>
            <a:ext cx="717575" cy="10181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endParaRPr lang="zh-TW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C7F25104-0B32-4583-9DB8-8A3B020D99A2}"/>
                  </a:ext>
                </a:extLst>
              </p:cNvPr>
              <p:cNvSpPr txBox="1"/>
              <p:nvPr/>
            </p:nvSpPr>
            <p:spPr>
              <a:xfrm>
                <a:off x="3061478" y="6211133"/>
                <a:ext cx="13771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C7F25104-0B32-4583-9DB8-8A3B020D9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478" y="6211133"/>
                <a:ext cx="1377172" cy="276999"/>
              </a:xfrm>
              <a:prstGeom prst="rect">
                <a:avLst/>
              </a:prstGeom>
              <a:blipFill>
                <a:blip r:embed="rId3"/>
                <a:stretch>
                  <a:fillRect l="-3982" t="-2222" r="-3097" b="-2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矩形 39">
            <a:extLst>
              <a:ext uri="{FF2B5EF4-FFF2-40B4-BE49-F238E27FC236}">
                <a16:creationId xmlns:a16="http://schemas.microsoft.com/office/drawing/2014/main" id="{2289CDFB-5C8C-44FD-B006-9DD8F5B60660}"/>
              </a:ext>
            </a:extLst>
          </p:cNvPr>
          <p:cNvSpPr/>
          <p:nvPr/>
        </p:nvSpPr>
        <p:spPr>
          <a:xfrm>
            <a:off x="5727969" y="4957675"/>
            <a:ext cx="464024" cy="10181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zh-TW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等於 40">
            <a:extLst>
              <a:ext uri="{FF2B5EF4-FFF2-40B4-BE49-F238E27FC236}">
                <a16:creationId xmlns:a16="http://schemas.microsoft.com/office/drawing/2014/main" id="{CE913391-7C5F-4118-ACB6-3AF9C4473DD5}"/>
              </a:ext>
            </a:extLst>
          </p:cNvPr>
          <p:cNvSpPr/>
          <p:nvPr/>
        </p:nvSpPr>
        <p:spPr>
          <a:xfrm>
            <a:off x="5072109" y="5250756"/>
            <a:ext cx="464024" cy="432000"/>
          </a:xfrm>
          <a:prstGeom prst="mathEqual">
            <a:avLst/>
          </a:prstGeom>
          <a:solidFill>
            <a:schemeClr val="accent4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3677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309AD5-83CA-4705-8DBE-74196E76C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torch.nn</a:t>
            </a:r>
            <a:r>
              <a:rPr lang="en-US" dirty="0"/>
              <a:t> – Network layer</a:t>
            </a:r>
          </a:p>
        </p:txBody>
      </p:sp>
      <p:sp>
        <p:nvSpPr>
          <p:cNvPr id="17" name="內容版面配置區 3">
            <a:extLst>
              <a:ext uri="{FF2B5EF4-FFF2-40B4-BE49-F238E27FC236}">
                <a16:creationId xmlns:a16="http://schemas.microsoft.com/office/drawing/2014/main" id="{55641AF7-ADAB-46DD-AAE3-C7F37A7C7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0110"/>
          </a:xfrm>
        </p:spPr>
        <p:txBody>
          <a:bodyPr/>
          <a:lstStyle/>
          <a:p>
            <a:r>
              <a:rPr lang="en-US" altLang="zh-TW" dirty="0"/>
              <a:t>Linear Layer (Fully-connected Layer)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C776316-5040-42B9-B1A2-25900944A3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84"/>
          <a:stretch/>
        </p:blipFill>
        <p:spPr>
          <a:xfrm>
            <a:off x="838200" y="2586251"/>
            <a:ext cx="7810500" cy="396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0677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309AD5-83CA-4705-8DBE-74196E76C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torch.nn</a:t>
            </a:r>
            <a:r>
              <a:rPr lang="en-US" dirty="0"/>
              <a:t> – Non-Linear Activation Functions</a:t>
            </a:r>
          </a:p>
        </p:txBody>
      </p:sp>
      <p:sp>
        <p:nvSpPr>
          <p:cNvPr id="17" name="內容版面配置區 3">
            <a:extLst>
              <a:ext uri="{FF2B5EF4-FFF2-40B4-BE49-F238E27FC236}">
                <a16:creationId xmlns:a16="http://schemas.microsoft.com/office/drawing/2014/main" id="{55641AF7-ADAB-46DD-AAE3-C7F37A7C7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0110"/>
          </a:xfrm>
        </p:spPr>
        <p:txBody>
          <a:bodyPr/>
          <a:lstStyle/>
          <a:p>
            <a:r>
              <a:rPr lang="en-US" altLang="zh-TW" dirty="0"/>
              <a:t>Sigmoid</a:t>
            </a:r>
          </a:p>
        </p:txBody>
      </p:sp>
      <p:sp>
        <p:nvSpPr>
          <p:cNvPr id="5" name="內容版面配置區 3">
            <a:extLst>
              <a:ext uri="{FF2B5EF4-FFF2-40B4-BE49-F238E27FC236}">
                <a16:creationId xmlns:a16="http://schemas.microsoft.com/office/drawing/2014/main" id="{9AD600A0-6AE9-42EC-9A50-BB23910487BA}"/>
              </a:ext>
            </a:extLst>
          </p:cNvPr>
          <p:cNvSpPr txBox="1">
            <a:spLocks/>
          </p:cNvSpPr>
          <p:nvPr/>
        </p:nvSpPr>
        <p:spPr>
          <a:xfrm>
            <a:off x="838200" y="3635303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/>
              <a:t>ReLU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B83C3CD-0506-4E12-9D53-64DBF094E4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217" r="70717" b="33445"/>
          <a:stretch/>
        </p:blipFill>
        <p:spPr>
          <a:xfrm>
            <a:off x="838199" y="4327556"/>
            <a:ext cx="2287137" cy="40011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397A5CD-517D-47D7-B4A4-0CCAFC043C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439" r="70717" b="32222"/>
          <a:stretch/>
        </p:blipFill>
        <p:spPr>
          <a:xfrm>
            <a:off x="838200" y="2622533"/>
            <a:ext cx="2287137" cy="40011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6A62FE6-D145-4AFB-BBA5-3C257247B4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328" b="4964"/>
          <a:stretch/>
        </p:blipFill>
        <p:spPr>
          <a:xfrm>
            <a:off x="6654932" y="4113576"/>
            <a:ext cx="3756320" cy="241458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964E893-44B8-4E76-8EDB-917A2A0F94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431" b="4861"/>
          <a:stretch/>
        </p:blipFill>
        <p:spPr>
          <a:xfrm>
            <a:off x="6654932" y="1659911"/>
            <a:ext cx="3756320" cy="241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0512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309AD5-83CA-4705-8DBE-74196E76C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torch.nn</a:t>
            </a:r>
            <a:r>
              <a:rPr lang="en-US" dirty="0"/>
              <a:t> – Build your own neural network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7925BC76-D11C-4192-B8A3-36DF82DDA9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27" b="9123"/>
          <a:stretch/>
        </p:blipFill>
        <p:spPr>
          <a:xfrm>
            <a:off x="838200" y="1690688"/>
            <a:ext cx="7810500" cy="4264926"/>
          </a:xfrm>
          <a:prstGeom prst="rect">
            <a:avLst/>
          </a:prstGeom>
        </p:spPr>
      </p:pic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ED2ABA38-D1F4-470F-88CC-77FBBA04A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7915" y="2796114"/>
            <a:ext cx="2423876" cy="400110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dirty="0"/>
              <a:t>Python Constructor </a:t>
            </a:r>
            <a:endParaRPr lang="zh-TW" altLang="en-US" dirty="0"/>
          </a:p>
        </p:txBody>
      </p:sp>
      <p:sp>
        <p:nvSpPr>
          <p:cNvPr id="20" name="右大括弧 19">
            <a:extLst>
              <a:ext uri="{FF2B5EF4-FFF2-40B4-BE49-F238E27FC236}">
                <a16:creationId xmlns:a16="http://schemas.microsoft.com/office/drawing/2014/main" id="{E840EFB3-3157-4E5A-A66E-A6C267FA129B}"/>
              </a:ext>
            </a:extLst>
          </p:cNvPr>
          <p:cNvSpPr/>
          <p:nvPr/>
        </p:nvSpPr>
        <p:spPr>
          <a:xfrm>
            <a:off x="9440276" y="2199889"/>
            <a:ext cx="147282" cy="1601012"/>
          </a:xfrm>
          <a:prstGeom prst="rightBrace">
            <a:avLst>
              <a:gd name="adj1" fmla="val 109372"/>
              <a:gd name="adj2" fmla="val 5000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44E60F47-AC34-4B9F-99D0-EDF739D5E167}"/>
              </a:ext>
            </a:extLst>
          </p:cNvPr>
          <p:cNvCxnSpPr>
            <a:cxnSpLocks/>
          </p:cNvCxnSpPr>
          <p:nvPr/>
        </p:nvCxnSpPr>
        <p:spPr>
          <a:xfrm>
            <a:off x="5188058" y="1914041"/>
            <a:ext cx="1443419" cy="24600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06A09797-FA0C-45AE-ACB6-488E3B0CA612}"/>
              </a:ext>
            </a:extLst>
          </p:cNvPr>
          <p:cNvSpPr txBox="1">
            <a:spLocks/>
          </p:cNvSpPr>
          <p:nvPr/>
        </p:nvSpPr>
        <p:spPr>
          <a:xfrm>
            <a:off x="6631476" y="1523971"/>
            <a:ext cx="3338213" cy="127214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Inheritance</a:t>
            </a:r>
            <a:r>
              <a:rPr lang="zh-TW" altLang="en-US" dirty="0"/>
              <a:t> </a:t>
            </a:r>
            <a:r>
              <a:rPr lang="en-US" altLang="zh-TW" dirty="0"/>
              <a:t>from </a:t>
            </a:r>
            <a:r>
              <a:rPr lang="en-US" altLang="zh-TW" dirty="0" err="1"/>
              <a:t>nn.Module</a:t>
            </a:r>
            <a:endParaRPr lang="en-US" altLang="zh-TW" dirty="0"/>
          </a:p>
          <a:p>
            <a:r>
              <a:rPr lang="en-US" altLang="zh-TW" dirty="0"/>
              <a:t>Parameters</a:t>
            </a:r>
          </a:p>
          <a:p>
            <a:r>
              <a:rPr lang="en-US" altLang="zh-TW" dirty="0"/>
              <a:t>train(), eval()</a:t>
            </a:r>
            <a:r>
              <a:rPr lang="zh-TW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73764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309AD5-83CA-4705-8DBE-74196E76C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torch.nn</a:t>
            </a:r>
            <a:r>
              <a:rPr lang="en-US" dirty="0"/>
              <a:t> – Build your own neural network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CB3B064-70FF-4B89-B780-6199DA66BC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15"/>
          <a:stretch/>
        </p:blipFill>
        <p:spPr>
          <a:xfrm>
            <a:off x="838200" y="1689067"/>
            <a:ext cx="7810500" cy="4688834"/>
          </a:xfrm>
          <a:prstGeom prst="rect">
            <a:avLst/>
          </a:prstGeom>
        </p:spPr>
      </p:pic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058313E-2C15-4470-875C-4666557D3797}"/>
              </a:ext>
            </a:extLst>
          </p:cNvPr>
          <p:cNvCxnSpPr>
            <a:cxnSpLocks/>
          </p:cNvCxnSpPr>
          <p:nvPr/>
        </p:nvCxnSpPr>
        <p:spPr>
          <a:xfrm flipV="1">
            <a:off x="5894962" y="2180749"/>
            <a:ext cx="849549" cy="58190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6C8F7C37-4D7B-4C56-A4C6-BB3AFAE79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4511" y="1762686"/>
            <a:ext cx="5376153" cy="836126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dirty="0"/>
              <a:t>Build the Sequential model,</a:t>
            </a:r>
          </a:p>
          <a:p>
            <a:pPr marL="0" indent="0">
              <a:buNone/>
            </a:pPr>
            <a:r>
              <a:rPr lang="en-US" altLang="zh-TW" dirty="0"/>
              <a:t>It will automatically forward all sub-model in 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45718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309AD5-83CA-4705-8DBE-74196E76C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torch.nn</a:t>
            </a:r>
            <a:r>
              <a:rPr lang="en-US" dirty="0"/>
              <a:t> – Nested Structure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8DDD88E-F8AF-4647-AC39-D0B20B2A71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3" t="9094" r="17403" b="22523"/>
          <a:stretch/>
        </p:blipFill>
        <p:spPr>
          <a:xfrm>
            <a:off x="838192" y="2363973"/>
            <a:ext cx="5711817" cy="2215886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5DB7C97-65F2-4EBB-804C-A091229075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0" t="9009" r="37174" b="3377"/>
          <a:stretch/>
        </p:blipFill>
        <p:spPr>
          <a:xfrm>
            <a:off x="7094659" y="2363973"/>
            <a:ext cx="4333487" cy="2278249"/>
          </a:xfrm>
          <a:prstGeom prst="rect">
            <a:avLst/>
          </a:prstGeom>
        </p:spPr>
      </p:pic>
      <p:cxnSp>
        <p:nvCxnSpPr>
          <p:cNvPr id="15" name="接點: 弧形 14">
            <a:extLst>
              <a:ext uri="{FF2B5EF4-FFF2-40B4-BE49-F238E27FC236}">
                <a16:creationId xmlns:a16="http://schemas.microsoft.com/office/drawing/2014/main" id="{F5F223A9-D16A-412E-9D14-801745911059}"/>
              </a:ext>
            </a:extLst>
          </p:cNvPr>
          <p:cNvCxnSpPr>
            <a:cxnSpLocks/>
          </p:cNvCxnSpPr>
          <p:nvPr/>
        </p:nvCxnSpPr>
        <p:spPr>
          <a:xfrm>
            <a:off x="3331029" y="2469699"/>
            <a:ext cx="4629150" cy="836840"/>
          </a:xfrm>
          <a:prstGeom prst="curvedConnector3">
            <a:avLst>
              <a:gd name="adj1" fmla="val 76631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接點: 弧形 19">
            <a:extLst>
              <a:ext uri="{FF2B5EF4-FFF2-40B4-BE49-F238E27FC236}">
                <a16:creationId xmlns:a16="http://schemas.microsoft.com/office/drawing/2014/main" id="{827704B3-6C49-4545-BAB2-15B53E8638FD}"/>
              </a:ext>
            </a:extLst>
          </p:cNvPr>
          <p:cNvCxnSpPr>
            <a:cxnSpLocks/>
          </p:cNvCxnSpPr>
          <p:nvPr/>
        </p:nvCxnSpPr>
        <p:spPr>
          <a:xfrm>
            <a:off x="3279322" y="2530521"/>
            <a:ext cx="4709432" cy="1002987"/>
          </a:xfrm>
          <a:prstGeom prst="curvedConnector3">
            <a:avLst>
              <a:gd name="adj1" fmla="val 73664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內容版面配置區 2">
            <a:extLst>
              <a:ext uri="{FF2B5EF4-FFF2-40B4-BE49-F238E27FC236}">
                <a16:creationId xmlns:a16="http://schemas.microsoft.com/office/drawing/2014/main" id="{F523B689-4755-42C6-BF2D-99BF76AE0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2" y="1959208"/>
            <a:ext cx="5711817" cy="400110"/>
          </a:xfr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altLang="zh-TW" dirty="0"/>
              <a:t>Sub-model</a:t>
            </a:r>
            <a:endParaRPr lang="zh-TW" altLang="en-US" dirty="0"/>
          </a:p>
        </p:txBody>
      </p:sp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DF8101F9-B273-4E4E-92F6-881FC565092C}"/>
              </a:ext>
            </a:extLst>
          </p:cNvPr>
          <p:cNvSpPr txBox="1">
            <a:spLocks/>
          </p:cNvSpPr>
          <p:nvPr/>
        </p:nvSpPr>
        <p:spPr>
          <a:xfrm>
            <a:off x="7094659" y="1959266"/>
            <a:ext cx="4333488" cy="40011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dirty="0"/>
              <a:t>Model</a:t>
            </a:r>
            <a:endParaRPr lang="zh-TW" altLang="en-US" dirty="0"/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C9EA5215-E117-4C22-BA85-0851CC2565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61" t="15802" r="27707" b="3725"/>
          <a:stretch/>
        </p:blipFill>
        <p:spPr>
          <a:xfrm>
            <a:off x="838192" y="5028068"/>
            <a:ext cx="5000596" cy="149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74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6BF93C-2230-4EB2-A607-48780E115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Pytorch</a:t>
            </a:r>
            <a:r>
              <a:rPr lang="en-US" dirty="0"/>
              <a:t>?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60B0B46-57B4-47AD-932B-D3AFAC375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30694"/>
          </a:xfrm>
        </p:spPr>
        <p:txBody>
          <a:bodyPr/>
          <a:lstStyle/>
          <a:p>
            <a:r>
              <a:rPr lang="en-US" dirty="0"/>
              <a:t>An machine learning framework in Python.</a:t>
            </a:r>
          </a:p>
          <a:p>
            <a:r>
              <a:rPr lang="en-US" dirty="0"/>
              <a:t>Two main feature.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Tensor computing (like NumPy) with strong acceleration via GPU.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Automatic differentiation for training deep neural networks</a:t>
            </a:r>
            <a:r>
              <a:rPr lang="en-US" altLang="zh-TW" dirty="0"/>
              <a:t>.</a:t>
            </a:r>
            <a:endParaRPr lang="en-US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E25380C9-4796-4183-964C-41AC5D24CC6A}"/>
              </a:ext>
            </a:extLst>
          </p:cNvPr>
          <p:cNvGrpSpPr/>
          <p:nvPr/>
        </p:nvGrpSpPr>
        <p:grpSpPr>
          <a:xfrm>
            <a:off x="1449126" y="4410206"/>
            <a:ext cx="3071853" cy="1556262"/>
            <a:chOff x="1449126" y="4410206"/>
            <a:chExt cx="3071853" cy="1556262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572ECB3C-CAC8-4D39-B88A-98A19E40E78E}"/>
                </a:ext>
              </a:extLst>
            </p:cNvPr>
            <p:cNvSpPr txBox="1"/>
            <p:nvPr/>
          </p:nvSpPr>
          <p:spPr>
            <a:xfrm>
              <a:off x="1470577" y="5589798"/>
              <a:ext cx="3028949" cy="376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Figure 1. </a:t>
              </a:r>
              <a:r>
                <a:rPr lang="en-US" altLang="zh-TW" dirty="0" err="1">
                  <a:latin typeface="Arial" panose="020B0604020202020204" pitchFamily="34" charset="0"/>
                  <a:cs typeface="Arial" panose="020B0604020202020204" pitchFamily="34" charset="0"/>
                </a:rPr>
                <a:t>Pytorch</a:t>
              </a:r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 icon[1]</a:t>
              </a:r>
              <a:endParaRPr lang="zh-TW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C57852CE-1F77-4F64-8D83-338F00D7D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9126" y="4410206"/>
              <a:ext cx="3071853" cy="1179592"/>
            </a:xfrm>
            <a:prstGeom prst="rect">
              <a:avLst/>
            </a:prstGeom>
          </p:spPr>
        </p:pic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B5F58ED7-BBA0-4215-95C2-5B540922635D}"/>
              </a:ext>
            </a:extLst>
          </p:cNvPr>
          <p:cNvGrpSpPr/>
          <p:nvPr/>
        </p:nvGrpSpPr>
        <p:grpSpPr>
          <a:xfrm>
            <a:off x="5928891" y="3791256"/>
            <a:ext cx="3377155" cy="3065193"/>
            <a:chOff x="5928891" y="3791256"/>
            <a:chExt cx="3377155" cy="3065193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2A673AE3-6A32-4C9B-928F-4EDE48B419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0368" y="3791256"/>
              <a:ext cx="2834199" cy="2701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13255D4C-5420-42AD-A08A-A57AD6C95766}"/>
                </a:ext>
              </a:extLst>
            </p:cNvPr>
            <p:cNvSpPr txBox="1"/>
            <p:nvPr/>
          </p:nvSpPr>
          <p:spPr>
            <a:xfrm>
              <a:off x="5928891" y="6487117"/>
              <a:ext cx="3377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Figure 2. </a:t>
              </a:r>
              <a:r>
                <a:rPr lang="en-US" altLang="zh-TW" dirty="0" err="1">
                  <a:latin typeface="Arial" panose="020B0604020202020204" pitchFamily="34" charset="0"/>
                  <a:cs typeface="Arial" panose="020B0604020202020204" pitchFamily="34" charset="0"/>
                </a:rPr>
                <a:t>Autograd</a:t>
              </a:r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 figure [2]</a:t>
              </a:r>
              <a:endParaRPr lang="zh-TW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44114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309AD5-83CA-4705-8DBE-74196E76C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Training &amp; Testing Neural Networks</a:t>
            </a:r>
            <a:r>
              <a:rPr lang="en-US" altLang="zh-TW" dirty="0"/>
              <a:t>-in </a:t>
            </a:r>
            <a:r>
              <a:rPr lang="en-US" altLang="zh-TW" dirty="0" err="1"/>
              <a:t>Pytorch</a:t>
            </a:r>
            <a:endParaRPr lang="en-US" dirty="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A7E155FE-CB9D-47A4-8594-9118E8D0A085}"/>
              </a:ext>
            </a:extLst>
          </p:cNvPr>
          <p:cNvGrpSpPr/>
          <p:nvPr/>
        </p:nvGrpSpPr>
        <p:grpSpPr>
          <a:xfrm>
            <a:off x="2405920" y="2619877"/>
            <a:ext cx="7380161" cy="2932590"/>
            <a:chOff x="2723142" y="2619877"/>
            <a:chExt cx="7380161" cy="2932590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748F6F1B-50D1-45B5-89FD-57A32FBD729E}"/>
                </a:ext>
              </a:extLst>
            </p:cNvPr>
            <p:cNvSpPr/>
            <p:nvPr/>
          </p:nvSpPr>
          <p:spPr>
            <a:xfrm>
              <a:off x="2830787" y="4714090"/>
              <a:ext cx="1910480" cy="80601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Load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</a:p>
          </p:txBody>
        </p: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57BF6E7F-ECC0-4D8C-9DA4-AADF4D894D7F}"/>
                </a:ext>
              </a:extLst>
            </p:cNvPr>
            <p:cNvSpPr/>
            <p:nvPr/>
          </p:nvSpPr>
          <p:spPr>
            <a:xfrm>
              <a:off x="5469420" y="4681727"/>
              <a:ext cx="1910479" cy="87074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Training </a:t>
              </a:r>
            </a:p>
          </p:txBody>
        </p:sp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175E5564-D451-4565-9056-D2AD0308E18B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4741267" y="5117097"/>
              <a:ext cx="72815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7A2D56BC-73E1-43E8-81AC-21D532316D5A}"/>
                </a:ext>
              </a:extLst>
            </p:cNvPr>
            <p:cNvGrpSpPr/>
            <p:nvPr/>
          </p:nvGrpSpPr>
          <p:grpSpPr>
            <a:xfrm>
              <a:off x="2723142" y="2729936"/>
              <a:ext cx="7380161" cy="895817"/>
              <a:chOff x="2352023" y="2186201"/>
              <a:chExt cx="7145764" cy="718088"/>
            </a:xfrm>
          </p:grpSpPr>
          <p:sp>
            <p:nvSpPr>
              <p:cNvPr id="16" name="矩形: 圓角 15">
                <a:extLst>
                  <a:ext uri="{FF2B5EF4-FFF2-40B4-BE49-F238E27FC236}">
                    <a16:creationId xmlns:a16="http://schemas.microsoft.com/office/drawing/2014/main" id="{33B54B21-7E59-4497-93C8-DE981F39FB0F}"/>
                  </a:ext>
                </a:extLst>
              </p:cNvPr>
              <p:cNvSpPr/>
              <p:nvPr/>
            </p:nvSpPr>
            <p:spPr>
              <a:xfrm>
                <a:off x="2352023" y="2206302"/>
                <a:ext cx="2162828" cy="69798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Define</a:t>
                </a: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Neural Networks </a:t>
                </a:r>
              </a:p>
            </p:txBody>
          </p:sp>
          <p:sp>
            <p:nvSpPr>
              <p:cNvPr id="22" name="矩形: 圓角 21">
                <a:extLst>
                  <a:ext uri="{FF2B5EF4-FFF2-40B4-BE49-F238E27FC236}">
                    <a16:creationId xmlns:a16="http://schemas.microsoft.com/office/drawing/2014/main" id="{2A5DCC59-DE0D-4E1A-BC8F-6C144F32C606}"/>
                  </a:ext>
                </a:extLst>
              </p:cNvPr>
              <p:cNvSpPr/>
              <p:nvPr/>
            </p:nvSpPr>
            <p:spPr>
              <a:xfrm>
                <a:off x="4843491" y="2201910"/>
                <a:ext cx="2162828" cy="69798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Loss Function</a:t>
                </a:r>
              </a:p>
            </p:txBody>
          </p:sp>
          <p:sp>
            <p:nvSpPr>
              <p:cNvPr id="23" name="矩形: 圓角 22">
                <a:extLst>
                  <a:ext uri="{FF2B5EF4-FFF2-40B4-BE49-F238E27FC236}">
                    <a16:creationId xmlns:a16="http://schemas.microsoft.com/office/drawing/2014/main" id="{47FC9EC2-5DAB-4C1B-851F-637B4B671BF0}"/>
                  </a:ext>
                </a:extLst>
              </p:cNvPr>
              <p:cNvSpPr/>
              <p:nvPr/>
            </p:nvSpPr>
            <p:spPr>
              <a:xfrm>
                <a:off x="7334959" y="2186201"/>
                <a:ext cx="2162828" cy="69798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Optimizer</a:t>
                </a: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Algorithm</a:t>
                </a:r>
              </a:p>
            </p:txBody>
          </p:sp>
        </p:grpSp>
        <p:cxnSp>
          <p:nvCxnSpPr>
            <p:cNvPr id="27" name="接點: 弧形 26">
              <a:extLst>
                <a:ext uri="{FF2B5EF4-FFF2-40B4-BE49-F238E27FC236}">
                  <a16:creationId xmlns:a16="http://schemas.microsoft.com/office/drawing/2014/main" id="{349FE6A7-3400-4AF0-B8B9-35ED548A5C1D}"/>
                </a:ext>
              </a:extLst>
            </p:cNvPr>
            <p:cNvCxnSpPr>
              <a:cxnSpLocks/>
              <a:stCxn id="23" idx="2"/>
              <a:endCxn id="5" idx="0"/>
            </p:cNvCxnSpPr>
            <p:nvPr/>
          </p:nvCxnSpPr>
          <p:spPr>
            <a:xfrm rot="5400000">
              <a:off x="7165013" y="2860324"/>
              <a:ext cx="1081050" cy="2561756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接點: 弧形 27">
              <a:extLst>
                <a:ext uri="{FF2B5EF4-FFF2-40B4-BE49-F238E27FC236}">
                  <a16:creationId xmlns:a16="http://schemas.microsoft.com/office/drawing/2014/main" id="{1C91041C-88F0-4C4D-82F5-7E6887520215}"/>
                </a:ext>
              </a:extLst>
            </p:cNvPr>
            <p:cNvCxnSpPr>
              <a:cxnSpLocks/>
              <a:stCxn id="22" idx="2"/>
              <a:endCxn id="5" idx="0"/>
            </p:cNvCxnSpPr>
            <p:nvPr/>
          </p:nvCxnSpPr>
          <p:spPr>
            <a:xfrm rot="16200000" flipH="1">
              <a:off x="5888215" y="4145281"/>
              <a:ext cx="1061453" cy="11437"/>
            </a:xfrm>
            <a:prstGeom prst="curvedConnector3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接點: 弧形 30">
              <a:extLst>
                <a:ext uri="{FF2B5EF4-FFF2-40B4-BE49-F238E27FC236}">
                  <a16:creationId xmlns:a16="http://schemas.microsoft.com/office/drawing/2014/main" id="{314CD49F-2088-4645-80DB-5545688ABD22}"/>
                </a:ext>
              </a:extLst>
            </p:cNvPr>
            <p:cNvCxnSpPr>
              <a:cxnSpLocks/>
              <a:stCxn id="16" idx="2"/>
              <a:endCxn id="5" idx="0"/>
            </p:cNvCxnSpPr>
            <p:nvPr/>
          </p:nvCxnSpPr>
          <p:spPr>
            <a:xfrm rot="16200000" flipH="1">
              <a:off x="4604357" y="2861424"/>
              <a:ext cx="1055974" cy="258463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98D621C7-770C-4D24-A972-D7E54D50E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1704" y="2619877"/>
              <a:ext cx="2573196" cy="112839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473BA3FB-EB37-4839-9217-584EC315F12B}"/>
                </a:ext>
              </a:extLst>
            </p:cNvPr>
            <p:cNvSpPr/>
            <p:nvPr/>
          </p:nvSpPr>
          <p:spPr>
            <a:xfrm>
              <a:off x="8025777" y="4681726"/>
              <a:ext cx="1910479" cy="87074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Testing </a:t>
              </a:r>
            </a:p>
          </p:txBody>
        </p: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1DDCF4B8-9ABE-4C63-BE8A-E88B7175429E}"/>
                </a:ext>
              </a:extLst>
            </p:cNvPr>
            <p:cNvCxnSpPr>
              <a:cxnSpLocks/>
              <a:stCxn id="5" idx="3"/>
              <a:endCxn id="14" idx="1"/>
            </p:cNvCxnSpPr>
            <p:nvPr/>
          </p:nvCxnSpPr>
          <p:spPr>
            <a:xfrm flipV="1">
              <a:off x="7379899" y="5117096"/>
              <a:ext cx="645878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圖片 16">
            <a:extLst>
              <a:ext uri="{FF2B5EF4-FFF2-40B4-BE49-F238E27FC236}">
                <a16:creationId xmlns:a16="http://schemas.microsoft.com/office/drawing/2014/main" id="{A7E96B59-1226-4A61-9B76-263350C0E6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1" t="24178" r="44730" b="24777"/>
          <a:stretch/>
        </p:blipFill>
        <p:spPr>
          <a:xfrm>
            <a:off x="4063125" y="1732235"/>
            <a:ext cx="4055909" cy="78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955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309AD5-83CA-4705-8DBE-74196E76C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/>
              <a:t>torch.nn</a:t>
            </a:r>
            <a:r>
              <a:rPr lang="en-US" altLang="zh-TW" dirty="0"/>
              <a:t> – Loss Functions</a:t>
            </a:r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AD4907C-2C58-49D4-B259-8D5C6C80D6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10" t="35779" r="28257" b="34085"/>
          <a:stretch/>
        </p:blipFill>
        <p:spPr>
          <a:xfrm>
            <a:off x="838200" y="2758790"/>
            <a:ext cx="5329450" cy="36166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F2E6BA7-C4D4-4971-9E8D-E959AE9FD7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35" t="33764" r="31766" b="36101"/>
          <a:stretch/>
        </p:blipFill>
        <p:spPr>
          <a:xfrm>
            <a:off x="838200" y="4586677"/>
            <a:ext cx="5069005" cy="36166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F42B3DD-88A3-41E7-9493-B39CA62562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09" t="35327" r="28082" b="34537"/>
          <a:stretch/>
        </p:blipFill>
        <p:spPr>
          <a:xfrm>
            <a:off x="838200" y="5481398"/>
            <a:ext cx="5343099" cy="361667"/>
          </a:xfrm>
          <a:prstGeom prst="rect">
            <a:avLst/>
          </a:prstGeom>
        </p:spPr>
      </p:pic>
      <p:sp>
        <p:nvSpPr>
          <p:cNvPr id="21" name="內容版面配置區 3">
            <a:extLst>
              <a:ext uri="{FF2B5EF4-FFF2-40B4-BE49-F238E27FC236}">
                <a16:creationId xmlns:a16="http://schemas.microsoft.com/office/drawing/2014/main" id="{DD5289BC-A6B5-4E5B-BE28-C7BB0A8AF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0110"/>
          </a:xfrm>
        </p:spPr>
        <p:txBody>
          <a:bodyPr/>
          <a:lstStyle/>
          <a:p>
            <a:r>
              <a:rPr lang="en-US" altLang="zh-TW" dirty="0"/>
              <a:t>Cross Entropy (for classification tasks)</a:t>
            </a:r>
          </a:p>
        </p:txBody>
      </p:sp>
      <p:sp>
        <p:nvSpPr>
          <p:cNvPr id="24" name="內容版面配置區 3">
            <a:extLst>
              <a:ext uri="{FF2B5EF4-FFF2-40B4-BE49-F238E27FC236}">
                <a16:creationId xmlns:a16="http://schemas.microsoft.com/office/drawing/2014/main" id="{2BD4D994-BDE5-4980-AFBA-374D82033F32}"/>
              </a:ext>
            </a:extLst>
          </p:cNvPr>
          <p:cNvSpPr txBox="1">
            <a:spLocks/>
          </p:cNvSpPr>
          <p:nvPr/>
        </p:nvSpPr>
        <p:spPr>
          <a:xfrm>
            <a:off x="838200" y="3653512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Mean Squared Error (for regression tasks)</a:t>
            </a:r>
          </a:p>
        </p:txBody>
      </p:sp>
    </p:spTree>
    <p:extLst>
      <p:ext uri="{BB962C8B-B14F-4D97-AF65-F5344CB8AC3E}">
        <p14:creationId xmlns:p14="http://schemas.microsoft.com/office/powerpoint/2010/main" val="32106131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309AD5-83CA-4705-8DBE-74196E76C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Training &amp; Testing Neural Networks</a:t>
            </a:r>
            <a:r>
              <a:rPr lang="en-US" altLang="zh-TW" dirty="0"/>
              <a:t>-in </a:t>
            </a:r>
            <a:r>
              <a:rPr lang="en-US" altLang="zh-TW" dirty="0" err="1"/>
              <a:t>Pytorch</a:t>
            </a:r>
            <a:endParaRPr lang="en-US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250A29B4-90DB-4DBF-BA49-F4FE7C39482A}"/>
              </a:ext>
            </a:extLst>
          </p:cNvPr>
          <p:cNvGrpSpPr/>
          <p:nvPr/>
        </p:nvGrpSpPr>
        <p:grpSpPr>
          <a:xfrm>
            <a:off x="2323764" y="2601109"/>
            <a:ext cx="7544472" cy="2951358"/>
            <a:chOff x="2723142" y="2601109"/>
            <a:chExt cx="7544472" cy="2951358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748F6F1B-50D1-45B5-89FD-57A32FBD729E}"/>
                </a:ext>
              </a:extLst>
            </p:cNvPr>
            <p:cNvSpPr/>
            <p:nvPr/>
          </p:nvSpPr>
          <p:spPr>
            <a:xfrm>
              <a:off x="2830787" y="4714090"/>
              <a:ext cx="1910480" cy="80601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Load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</a:p>
          </p:txBody>
        </p: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57BF6E7F-ECC0-4D8C-9DA4-AADF4D894D7F}"/>
                </a:ext>
              </a:extLst>
            </p:cNvPr>
            <p:cNvSpPr/>
            <p:nvPr/>
          </p:nvSpPr>
          <p:spPr>
            <a:xfrm>
              <a:off x="5469420" y="4681727"/>
              <a:ext cx="1910479" cy="87074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Training </a:t>
              </a:r>
            </a:p>
          </p:txBody>
        </p:sp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175E5564-D451-4565-9056-D2AD0308E18B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4741267" y="5117097"/>
              <a:ext cx="72815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7A2D56BC-73E1-43E8-81AC-21D532316D5A}"/>
                </a:ext>
              </a:extLst>
            </p:cNvPr>
            <p:cNvGrpSpPr/>
            <p:nvPr/>
          </p:nvGrpSpPr>
          <p:grpSpPr>
            <a:xfrm>
              <a:off x="2723142" y="2729936"/>
              <a:ext cx="7380161" cy="895817"/>
              <a:chOff x="2352023" y="2186201"/>
              <a:chExt cx="7145764" cy="718088"/>
            </a:xfrm>
          </p:grpSpPr>
          <p:sp>
            <p:nvSpPr>
              <p:cNvPr id="16" name="矩形: 圓角 15">
                <a:extLst>
                  <a:ext uri="{FF2B5EF4-FFF2-40B4-BE49-F238E27FC236}">
                    <a16:creationId xmlns:a16="http://schemas.microsoft.com/office/drawing/2014/main" id="{33B54B21-7E59-4497-93C8-DE981F39FB0F}"/>
                  </a:ext>
                </a:extLst>
              </p:cNvPr>
              <p:cNvSpPr/>
              <p:nvPr/>
            </p:nvSpPr>
            <p:spPr>
              <a:xfrm>
                <a:off x="2352023" y="2206302"/>
                <a:ext cx="2162828" cy="69798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Define</a:t>
                </a: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Neural Networks </a:t>
                </a:r>
              </a:p>
            </p:txBody>
          </p:sp>
          <p:sp>
            <p:nvSpPr>
              <p:cNvPr id="22" name="矩形: 圓角 21">
                <a:extLst>
                  <a:ext uri="{FF2B5EF4-FFF2-40B4-BE49-F238E27FC236}">
                    <a16:creationId xmlns:a16="http://schemas.microsoft.com/office/drawing/2014/main" id="{2A5DCC59-DE0D-4E1A-BC8F-6C144F32C606}"/>
                  </a:ext>
                </a:extLst>
              </p:cNvPr>
              <p:cNvSpPr/>
              <p:nvPr/>
            </p:nvSpPr>
            <p:spPr>
              <a:xfrm>
                <a:off x="4843491" y="2201910"/>
                <a:ext cx="2162828" cy="69798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Loss Function</a:t>
                </a:r>
              </a:p>
            </p:txBody>
          </p:sp>
          <p:sp>
            <p:nvSpPr>
              <p:cNvPr id="23" name="矩形: 圓角 22">
                <a:extLst>
                  <a:ext uri="{FF2B5EF4-FFF2-40B4-BE49-F238E27FC236}">
                    <a16:creationId xmlns:a16="http://schemas.microsoft.com/office/drawing/2014/main" id="{47FC9EC2-5DAB-4C1B-851F-637B4B671BF0}"/>
                  </a:ext>
                </a:extLst>
              </p:cNvPr>
              <p:cNvSpPr/>
              <p:nvPr/>
            </p:nvSpPr>
            <p:spPr>
              <a:xfrm>
                <a:off x="7334959" y="2186201"/>
                <a:ext cx="2162828" cy="69798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Optimizer</a:t>
                </a: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Algorithm</a:t>
                </a:r>
              </a:p>
            </p:txBody>
          </p:sp>
        </p:grpSp>
        <p:cxnSp>
          <p:nvCxnSpPr>
            <p:cNvPr id="27" name="接點: 弧形 26">
              <a:extLst>
                <a:ext uri="{FF2B5EF4-FFF2-40B4-BE49-F238E27FC236}">
                  <a16:creationId xmlns:a16="http://schemas.microsoft.com/office/drawing/2014/main" id="{349FE6A7-3400-4AF0-B8B9-35ED548A5C1D}"/>
                </a:ext>
              </a:extLst>
            </p:cNvPr>
            <p:cNvCxnSpPr>
              <a:cxnSpLocks/>
              <a:stCxn id="23" idx="2"/>
              <a:endCxn id="5" idx="0"/>
            </p:cNvCxnSpPr>
            <p:nvPr/>
          </p:nvCxnSpPr>
          <p:spPr>
            <a:xfrm rot="5400000">
              <a:off x="7165013" y="2860324"/>
              <a:ext cx="1081050" cy="2561756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接點: 弧形 27">
              <a:extLst>
                <a:ext uri="{FF2B5EF4-FFF2-40B4-BE49-F238E27FC236}">
                  <a16:creationId xmlns:a16="http://schemas.microsoft.com/office/drawing/2014/main" id="{1C91041C-88F0-4C4D-82F5-7E6887520215}"/>
                </a:ext>
              </a:extLst>
            </p:cNvPr>
            <p:cNvCxnSpPr>
              <a:cxnSpLocks/>
              <a:stCxn id="22" idx="2"/>
              <a:endCxn id="5" idx="0"/>
            </p:cNvCxnSpPr>
            <p:nvPr/>
          </p:nvCxnSpPr>
          <p:spPr>
            <a:xfrm rot="16200000" flipH="1">
              <a:off x="5888215" y="4145281"/>
              <a:ext cx="1061453" cy="11437"/>
            </a:xfrm>
            <a:prstGeom prst="curvedConnector3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接點: 弧形 30">
              <a:extLst>
                <a:ext uri="{FF2B5EF4-FFF2-40B4-BE49-F238E27FC236}">
                  <a16:creationId xmlns:a16="http://schemas.microsoft.com/office/drawing/2014/main" id="{314CD49F-2088-4645-80DB-5545688ABD22}"/>
                </a:ext>
              </a:extLst>
            </p:cNvPr>
            <p:cNvCxnSpPr>
              <a:cxnSpLocks/>
              <a:stCxn id="16" idx="2"/>
              <a:endCxn id="5" idx="0"/>
            </p:cNvCxnSpPr>
            <p:nvPr/>
          </p:nvCxnSpPr>
          <p:spPr>
            <a:xfrm rot="16200000" flipH="1">
              <a:off x="4604357" y="2861424"/>
              <a:ext cx="1055974" cy="258463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98D621C7-770C-4D24-A972-D7E54D50E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94418" y="2601109"/>
              <a:ext cx="2573196" cy="112839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473BA3FB-EB37-4839-9217-584EC315F12B}"/>
                </a:ext>
              </a:extLst>
            </p:cNvPr>
            <p:cNvSpPr/>
            <p:nvPr/>
          </p:nvSpPr>
          <p:spPr>
            <a:xfrm>
              <a:off x="8025777" y="4681726"/>
              <a:ext cx="1910479" cy="87074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Testing </a:t>
              </a:r>
            </a:p>
          </p:txBody>
        </p: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1DDCF4B8-9ABE-4C63-BE8A-E88B7175429E}"/>
                </a:ext>
              </a:extLst>
            </p:cNvPr>
            <p:cNvCxnSpPr>
              <a:cxnSpLocks/>
              <a:stCxn id="5" idx="3"/>
              <a:endCxn id="14" idx="1"/>
            </p:cNvCxnSpPr>
            <p:nvPr/>
          </p:nvCxnSpPr>
          <p:spPr>
            <a:xfrm flipV="1">
              <a:off x="7379899" y="5117096"/>
              <a:ext cx="645878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圖片 17">
            <a:extLst>
              <a:ext uri="{FF2B5EF4-FFF2-40B4-BE49-F238E27FC236}">
                <a16:creationId xmlns:a16="http://schemas.microsoft.com/office/drawing/2014/main" id="{028F2711-B004-44CD-BBDD-9EC2954DDD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1" t="33606" r="72311" b="33150"/>
          <a:stretch/>
        </p:blipFill>
        <p:spPr>
          <a:xfrm>
            <a:off x="7637834" y="1984441"/>
            <a:ext cx="1887608" cy="39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2587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309AD5-83CA-4705-8DBE-74196E76C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/>
              <a:t>torch.optim</a:t>
            </a:r>
            <a:r>
              <a:rPr lang="en-US" altLang="zh-TW" dirty="0"/>
              <a:t> </a:t>
            </a:r>
            <a:endParaRPr lang="en-US" dirty="0"/>
          </a:p>
        </p:txBody>
      </p:sp>
      <p:sp>
        <p:nvSpPr>
          <p:cNvPr id="21" name="內容版面配置區 3">
            <a:extLst>
              <a:ext uri="{FF2B5EF4-FFF2-40B4-BE49-F238E27FC236}">
                <a16:creationId xmlns:a16="http://schemas.microsoft.com/office/drawing/2014/main" id="{DD5289BC-A6B5-4E5B-BE28-C7BB0A8AF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0110"/>
          </a:xfrm>
        </p:spPr>
        <p:txBody>
          <a:bodyPr/>
          <a:lstStyle/>
          <a:p>
            <a:r>
              <a:rPr lang="en-US" altLang="zh-TW" dirty="0"/>
              <a:t>Gradient-based optimization algorithms that adjust network parameters to reduce error.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4089ACD-AD76-49CA-85F8-9F11F66AB4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9" t="35140" r="4285" b="31521"/>
          <a:stretch/>
        </p:blipFill>
        <p:spPr>
          <a:xfrm>
            <a:off x="838200" y="2516425"/>
            <a:ext cx="10291549" cy="40011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50F1371-0BE3-4420-8763-296324E16D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65" t="18277" r="3952" b="16760"/>
          <a:stretch/>
        </p:blipFill>
        <p:spPr>
          <a:xfrm>
            <a:off x="838200" y="3429000"/>
            <a:ext cx="9109881" cy="146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4154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309AD5-83CA-4705-8DBE-74196E76C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Training &amp; Testing Neural Networks</a:t>
            </a:r>
            <a:r>
              <a:rPr lang="en-US" altLang="zh-TW" dirty="0"/>
              <a:t>-in </a:t>
            </a:r>
            <a:r>
              <a:rPr lang="en-US" altLang="zh-TW" dirty="0" err="1"/>
              <a:t>Pytorch</a:t>
            </a:r>
            <a:endParaRPr 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748F6F1B-50D1-45B5-89FD-57A32FBD729E}"/>
              </a:ext>
            </a:extLst>
          </p:cNvPr>
          <p:cNvSpPr/>
          <p:nvPr/>
        </p:nvSpPr>
        <p:spPr>
          <a:xfrm>
            <a:off x="2830787" y="4714090"/>
            <a:ext cx="1910480" cy="80601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57BF6E7F-ECC0-4D8C-9DA4-AADF4D894D7F}"/>
              </a:ext>
            </a:extLst>
          </p:cNvPr>
          <p:cNvSpPr/>
          <p:nvPr/>
        </p:nvSpPr>
        <p:spPr>
          <a:xfrm>
            <a:off x="5469420" y="4681727"/>
            <a:ext cx="1910479" cy="8707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75E5564-D451-4565-9056-D2AD0308E18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741267" y="5117097"/>
            <a:ext cx="72815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7A2D56BC-73E1-43E8-81AC-21D532316D5A}"/>
              </a:ext>
            </a:extLst>
          </p:cNvPr>
          <p:cNvGrpSpPr/>
          <p:nvPr/>
        </p:nvGrpSpPr>
        <p:grpSpPr>
          <a:xfrm>
            <a:off x="2723142" y="2729936"/>
            <a:ext cx="7380161" cy="895817"/>
            <a:chOff x="2352023" y="2186201"/>
            <a:chExt cx="7145764" cy="718088"/>
          </a:xfrm>
        </p:grpSpPr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33B54B21-7E59-4497-93C8-DE981F39FB0F}"/>
                </a:ext>
              </a:extLst>
            </p:cNvPr>
            <p:cNvSpPr/>
            <p:nvPr/>
          </p:nvSpPr>
          <p:spPr>
            <a:xfrm>
              <a:off x="2352023" y="2206302"/>
              <a:ext cx="2162828" cy="69798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Define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Neural Networks </a:t>
              </a:r>
            </a:p>
          </p:txBody>
        </p: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2A5DCC59-DE0D-4E1A-BC8F-6C144F32C606}"/>
                </a:ext>
              </a:extLst>
            </p:cNvPr>
            <p:cNvSpPr/>
            <p:nvPr/>
          </p:nvSpPr>
          <p:spPr>
            <a:xfrm>
              <a:off x="4843491" y="2201910"/>
              <a:ext cx="2162828" cy="69798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Loss Function</a:t>
              </a:r>
            </a:p>
          </p:txBody>
        </p:sp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47FC9EC2-5DAB-4C1B-851F-637B4B671BF0}"/>
                </a:ext>
              </a:extLst>
            </p:cNvPr>
            <p:cNvSpPr/>
            <p:nvPr/>
          </p:nvSpPr>
          <p:spPr>
            <a:xfrm>
              <a:off x="7334959" y="2186201"/>
              <a:ext cx="2162828" cy="69798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Optimizer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Algorithm</a:t>
              </a:r>
            </a:p>
          </p:txBody>
        </p:sp>
      </p:grpSp>
      <p:cxnSp>
        <p:nvCxnSpPr>
          <p:cNvPr id="27" name="接點: 弧形 26">
            <a:extLst>
              <a:ext uri="{FF2B5EF4-FFF2-40B4-BE49-F238E27FC236}">
                <a16:creationId xmlns:a16="http://schemas.microsoft.com/office/drawing/2014/main" id="{349FE6A7-3400-4AF0-B8B9-35ED548A5C1D}"/>
              </a:ext>
            </a:extLst>
          </p:cNvPr>
          <p:cNvCxnSpPr>
            <a:cxnSpLocks/>
            <a:stCxn id="23" idx="2"/>
            <a:endCxn id="5" idx="0"/>
          </p:cNvCxnSpPr>
          <p:nvPr/>
        </p:nvCxnSpPr>
        <p:spPr>
          <a:xfrm rot="5400000">
            <a:off x="7165013" y="2860324"/>
            <a:ext cx="1081050" cy="256175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接點: 弧形 27">
            <a:extLst>
              <a:ext uri="{FF2B5EF4-FFF2-40B4-BE49-F238E27FC236}">
                <a16:creationId xmlns:a16="http://schemas.microsoft.com/office/drawing/2014/main" id="{1C91041C-88F0-4C4D-82F5-7E6887520215}"/>
              </a:ext>
            </a:extLst>
          </p:cNvPr>
          <p:cNvCxnSpPr>
            <a:cxnSpLocks/>
            <a:stCxn id="22" idx="2"/>
            <a:endCxn id="5" idx="0"/>
          </p:cNvCxnSpPr>
          <p:nvPr/>
        </p:nvCxnSpPr>
        <p:spPr>
          <a:xfrm rot="16200000" flipH="1">
            <a:off x="5888215" y="4145281"/>
            <a:ext cx="1061453" cy="11437"/>
          </a:xfrm>
          <a:prstGeom prst="curvedConnector3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接點: 弧形 30">
            <a:extLst>
              <a:ext uri="{FF2B5EF4-FFF2-40B4-BE49-F238E27FC236}">
                <a16:creationId xmlns:a16="http://schemas.microsoft.com/office/drawing/2014/main" id="{314CD49F-2088-4645-80DB-5545688ABD22}"/>
              </a:ext>
            </a:extLst>
          </p:cNvPr>
          <p:cNvCxnSpPr>
            <a:cxnSpLocks/>
            <a:stCxn id="16" idx="2"/>
            <a:endCxn id="5" idx="0"/>
          </p:cNvCxnSpPr>
          <p:nvPr/>
        </p:nvCxnSpPr>
        <p:spPr>
          <a:xfrm rot="16200000" flipH="1">
            <a:off x="4604357" y="2861424"/>
            <a:ext cx="1055974" cy="258463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98D621C7-770C-4D24-A972-D7E54D50E306}"/>
              </a:ext>
            </a:extLst>
          </p:cNvPr>
          <p:cNvSpPr>
            <a:spLocks noChangeAspect="1"/>
          </p:cNvSpPr>
          <p:nvPr/>
        </p:nvSpPr>
        <p:spPr>
          <a:xfrm>
            <a:off x="5296333" y="4552900"/>
            <a:ext cx="4806970" cy="1128393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473BA3FB-EB37-4839-9217-584EC315F12B}"/>
              </a:ext>
            </a:extLst>
          </p:cNvPr>
          <p:cNvSpPr/>
          <p:nvPr/>
        </p:nvSpPr>
        <p:spPr>
          <a:xfrm>
            <a:off x="8025777" y="4681726"/>
            <a:ext cx="1910479" cy="8707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 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1DDCF4B8-9ABE-4C63-BE8A-E88B7175429E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 flipV="1">
            <a:off x="7379899" y="5117096"/>
            <a:ext cx="645878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B441AA2D-4A34-4BB9-AB87-03F9CBB99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9906" y="5759110"/>
            <a:ext cx="2799245" cy="4085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Entire Procedure 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96871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309AD5-83CA-4705-8DBE-74196E76C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Neural Network Training Setup</a:t>
            </a:r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5E05009-812F-4C17-9EFE-68F31CB00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054152" cy="515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046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圖片 21">
            <a:extLst>
              <a:ext uri="{FF2B5EF4-FFF2-40B4-BE49-F238E27FC236}">
                <a16:creationId xmlns:a16="http://schemas.microsoft.com/office/drawing/2014/main" id="{26BD547F-DFC1-4593-B788-79CCB78CEA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74"/>
          <a:stretch/>
        </p:blipFill>
        <p:spPr>
          <a:xfrm>
            <a:off x="838199" y="1690688"/>
            <a:ext cx="10172700" cy="425249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E309AD5-83CA-4705-8DBE-74196E76C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Neural Network Training Loop</a:t>
            </a:r>
            <a:endParaRPr lang="en-US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B217699F-ACC9-4302-878B-F1579188B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38" y="2184243"/>
            <a:ext cx="2799245" cy="4085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Set model to train state</a:t>
            </a:r>
            <a:endParaRPr lang="zh-TW" altLang="en-US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7F89DCDC-B940-4D64-8BBA-B980D6004929}"/>
              </a:ext>
            </a:extLst>
          </p:cNvPr>
          <p:cNvSpPr txBox="1">
            <a:spLocks/>
          </p:cNvSpPr>
          <p:nvPr/>
        </p:nvSpPr>
        <p:spPr>
          <a:xfrm>
            <a:off x="5987139" y="1766441"/>
            <a:ext cx="2799245" cy="408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Iterate epoch</a:t>
            </a:r>
            <a:endParaRPr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87AC4D88-1B1B-4194-9B06-A0700BA74715}"/>
              </a:ext>
            </a:extLst>
          </p:cNvPr>
          <p:cNvSpPr txBox="1">
            <a:spLocks/>
          </p:cNvSpPr>
          <p:nvPr/>
        </p:nvSpPr>
        <p:spPr>
          <a:xfrm>
            <a:off x="7099397" y="2679262"/>
            <a:ext cx="2799245" cy="408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Iterate data loader</a:t>
            </a:r>
            <a:endParaRPr lang="zh-TW" altLang="en-US"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53CC8A35-36F0-4522-979A-CC424AA5BBDE}"/>
              </a:ext>
            </a:extLst>
          </p:cNvPr>
          <p:cNvSpPr txBox="1">
            <a:spLocks/>
          </p:cNvSpPr>
          <p:nvPr/>
        </p:nvSpPr>
        <p:spPr>
          <a:xfrm>
            <a:off x="5898573" y="5428094"/>
            <a:ext cx="2799245" cy="408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Set gradient to zero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3B2F6038-3D29-4B83-918C-C48A34539F92}"/>
              </a:ext>
            </a:extLst>
          </p:cNvPr>
          <p:cNvSpPr txBox="1">
            <a:spLocks/>
          </p:cNvSpPr>
          <p:nvPr/>
        </p:nvSpPr>
        <p:spPr>
          <a:xfrm>
            <a:off x="10286001" y="3137767"/>
            <a:ext cx="2799245" cy="408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Move data to device</a:t>
            </a: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8948C922-C110-40D8-8FAB-4E5A43E05ABD}"/>
              </a:ext>
            </a:extLst>
          </p:cNvPr>
          <p:cNvSpPr txBox="1">
            <a:spLocks/>
          </p:cNvSpPr>
          <p:nvPr/>
        </p:nvSpPr>
        <p:spPr>
          <a:xfrm>
            <a:off x="5924549" y="3592083"/>
            <a:ext cx="2799245" cy="408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Forward pass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A1685CB1-E8DD-41DC-AD62-FAE3D911E0B4}"/>
              </a:ext>
            </a:extLst>
          </p:cNvPr>
          <p:cNvSpPr txBox="1">
            <a:spLocks/>
          </p:cNvSpPr>
          <p:nvPr/>
        </p:nvSpPr>
        <p:spPr>
          <a:xfrm>
            <a:off x="7441218" y="4007892"/>
            <a:ext cx="2799245" cy="408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Compute loss</a:t>
            </a: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BA2653CE-9227-4769-A074-CC6786B265B4}"/>
              </a:ext>
            </a:extLst>
          </p:cNvPr>
          <p:cNvSpPr txBox="1">
            <a:spLocks/>
          </p:cNvSpPr>
          <p:nvPr/>
        </p:nvSpPr>
        <p:spPr>
          <a:xfrm>
            <a:off x="5104400" y="4486273"/>
            <a:ext cx="2799245" cy="408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Compute gradient</a:t>
            </a:r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77151011-9F8E-46F6-8637-C62CED99F043}"/>
              </a:ext>
            </a:extLst>
          </p:cNvPr>
          <p:cNvSpPr txBox="1">
            <a:spLocks/>
          </p:cNvSpPr>
          <p:nvPr/>
        </p:nvSpPr>
        <p:spPr>
          <a:xfrm>
            <a:off x="5071045" y="4913006"/>
            <a:ext cx="2799245" cy="408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Update weight</a:t>
            </a:r>
          </a:p>
        </p:txBody>
      </p:sp>
    </p:spTree>
    <p:extLst>
      <p:ext uri="{BB962C8B-B14F-4D97-AF65-F5344CB8AC3E}">
        <p14:creationId xmlns:p14="http://schemas.microsoft.com/office/powerpoint/2010/main" val="7648106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4EF8F0A-107D-433B-BA7E-6EF2C2D3F8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85"/>
          <a:stretch/>
        </p:blipFill>
        <p:spPr>
          <a:xfrm>
            <a:off x="838200" y="1690688"/>
            <a:ext cx="10172700" cy="463505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E309AD5-83CA-4705-8DBE-74196E76C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Neural Network Validation or Test Loop</a:t>
            </a:r>
            <a:endParaRPr lang="en-US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7F89DCDC-B940-4D64-8BBA-B980D6004929}"/>
              </a:ext>
            </a:extLst>
          </p:cNvPr>
          <p:cNvSpPr txBox="1">
            <a:spLocks/>
          </p:cNvSpPr>
          <p:nvPr/>
        </p:nvSpPr>
        <p:spPr>
          <a:xfrm>
            <a:off x="5209391" y="3537199"/>
            <a:ext cx="3334495" cy="408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Disable gradient calculation</a:t>
            </a:r>
            <a:endParaRPr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87AC4D88-1B1B-4194-9B06-A0700BA74715}"/>
              </a:ext>
            </a:extLst>
          </p:cNvPr>
          <p:cNvSpPr txBox="1">
            <a:spLocks/>
          </p:cNvSpPr>
          <p:nvPr/>
        </p:nvSpPr>
        <p:spPr>
          <a:xfrm>
            <a:off x="3408006" y="1702295"/>
            <a:ext cx="3334495" cy="408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evaluation model</a:t>
            </a:r>
            <a:endParaRPr lang="zh-TW" altLang="en-US" dirty="0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3B2F6038-3D29-4B83-918C-C48A34539F92}"/>
              </a:ext>
            </a:extLst>
          </p:cNvPr>
          <p:cNvSpPr txBox="1">
            <a:spLocks/>
          </p:cNvSpPr>
          <p:nvPr/>
        </p:nvSpPr>
        <p:spPr>
          <a:xfrm>
            <a:off x="9611277" y="3089054"/>
            <a:ext cx="2799245" cy="408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Move data to device</a:t>
            </a: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8948C922-C110-40D8-8FAB-4E5A43E05ABD}"/>
              </a:ext>
            </a:extLst>
          </p:cNvPr>
          <p:cNvSpPr txBox="1">
            <a:spLocks/>
          </p:cNvSpPr>
          <p:nvPr/>
        </p:nvSpPr>
        <p:spPr>
          <a:xfrm>
            <a:off x="5908966" y="3957952"/>
            <a:ext cx="2799245" cy="408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Forward pass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A1685CB1-E8DD-41DC-AD62-FAE3D911E0B4}"/>
              </a:ext>
            </a:extLst>
          </p:cNvPr>
          <p:cNvSpPr txBox="1">
            <a:spLocks/>
          </p:cNvSpPr>
          <p:nvPr/>
        </p:nvSpPr>
        <p:spPr>
          <a:xfrm>
            <a:off x="5496321" y="4414186"/>
            <a:ext cx="2799245" cy="408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Collect prediction</a:t>
            </a: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BA2653CE-9227-4769-A074-CC6786B265B4}"/>
              </a:ext>
            </a:extLst>
          </p:cNvPr>
          <p:cNvSpPr txBox="1">
            <a:spLocks/>
          </p:cNvSpPr>
          <p:nvPr/>
        </p:nvSpPr>
        <p:spPr>
          <a:xfrm>
            <a:off x="6744460" y="5323458"/>
            <a:ext cx="2799245" cy="408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Compute loss</a:t>
            </a:r>
          </a:p>
        </p:txBody>
      </p:sp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5342945B-531B-4294-BF8D-85512366DA71}"/>
              </a:ext>
            </a:extLst>
          </p:cNvPr>
          <p:cNvSpPr txBox="1">
            <a:spLocks/>
          </p:cNvSpPr>
          <p:nvPr/>
        </p:nvSpPr>
        <p:spPr>
          <a:xfrm>
            <a:off x="6207251" y="2614218"/>
            <a:ext cx="2799245" cy="408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Iterate </a:t>
            </a:r>
            <a:r>
              <a:rPr lang="en-US" altLang="zh-TW" dirty="0" err="1"/>
              <a:t>dataloader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53285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309AD5-83CA-4705-8DBE-74196E76C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Notice – </a:t>
            </a:r>
            <a:r>
              <a:rPr lang="en-US" dirty="0" err="1"/>
              <a:t>model.eval</a:t>
            </a:r>
            <a:r>
              <a:rPr lang="en-US" dirty="0"/>
              <a:t>(), </a:t>
            </a:r>
            <a:r>
              <a:rPr lang="en-US" dirty="0" err="1"/>
              <a:t>torch.no_grad</a:t>
            </a:r>
            <a:r>
              <a:rPr lang="en-US" dirty="0"/>
              <a:t>()</a:t>
            </a:r>
          </a:p>
        </p:txBody>
      </p:sp>
      <p:sp>
        <p:nvSpPr>
          <p:cNvPr id="13" name="內容版面配置區 3">
            <a:extLst>
              <a:ext uri="{FF2B5EF4-FFF2-40B4-BE49-F238E27FC236}">
                <a16:creationId xmlns:a16="http://schemas.microsoft.com/office/drawing/2014/main" id="{6586EB4C-C4E7-45BF-AE64-3B90B8E91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1150"/>
            <a:ext cx="10866120" cy="9586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Switch for some specific layers/parts of the model that behave differently during training and inference (evaluating) time. Example: Dropout, </a:t>
            </a:r>
            <a:r>
              <a:rPr lang="en-US" altLang="zh-TW" dirty="0" err="1"/>
              <a:t>Batchnorm</a:t>
            </a:r>
            <a:r>
              <a:rPr lang="en-US" altLang="zh-TW" dirty="0"/>
              <a:t> 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7933285-A433-4C8C-B7AE-60271048D9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7" t="30049" r="80886" b="31520"/>
          <a:stretch/>
        </p:blipFill>
        <p:spPr>
          <a:xfrm>
            <a:off x="838200" y="1873310"/>
            <a:ext cx="2032000" cy="49784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D66828A-AE83-4E8B-8524-3FBF96A79A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83" t="13306" r="69662" b="70758"/>
          <a:stretch/>
        </p:blipFill>
        <p:spPr>
          <a:xfrm>
            <a:off x="838200" y="3718560"/>
            <a:ext cx="3413760" cy="49784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AC937ACA-735C-4ED3-831E-2291D3E704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83" t="43137" r="69662" b="15887"/>
          <a:stretch/>
        </p:blipFill>
        <p:spPr>
          <a:xfrm>
            <a:off x="4686300" y="3718560"/>
            <a:ext cx="3413760" cy="1280160"/>
          </a:xfrm>
          <a:prstGeom prst="rect">
            <a:avLst/>
          </a:prstGeom>
        </p:spPr>
      </p:pic>
      <p:sp>
        <p:nvSpPr>
          <p:cNvPr id="20" name="內容版面配置區 3">
            <a:extLst>
              <a:ext uri="{FF2B5EF4-FFF2-40B4-BE49-F238E27FC236}">
                <a16:creationId xmlns:a16="http://schemas.microsoft.com/office/drawing/2014/main" id="{0CC0411C-6EEF-421D-98E9-15D75092F799}"/>
              </a:ext>
            </a:extLst>
          </p:cNvPr>
          <p:cNvSpPr txBox="1">
            <a:spLocks/>
          </p:cNvSpPr>
          <p:nvPr/>
        </p:nvSpPr>
        <p:spPr>
          <a:xfrm>
            <a:off x="838200" y="5154990"/>
            <a:ext cx="10866120" cy="496996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dirty="0"/>
              <a:t>Disabled gradient calculation </a:t>
            </a:r>
          </a:p>
        </p:txBody>
      </p:sp>
    </p:spTree>
    <p:extLst>
      <p:ext uri="{BB962C8B-B14F-4D97-AF65-F5344CB8AC3E}">
        <p14:creationId xmlns:p14="http://schemas.microsoft.com/office/powerpoint/2010/main" val="23404628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309AD5-83CA-4705-8DBE-74196E76C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Save/Load Trained Model</a:t>
            </a:r>
          </a:p>
        </p:txBody>
      </p:sp>
      <p:sp>
        <p:nvSpPr>
          <p:cNvPr id="10" name="內容版面配置區 3">
            <a:extLst>
              <a:ext uri="{FF2B5EF4-FFF2-40B4-BE49-F238E27FC236}">
                <a16:creationId xmlns:a16="http://schemas.microsoft.com/office/drawing/2014/main" id="{A38FFFB7-2D6F-484C-A419-68B0439F4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0110"/>
          </a:xfrm>
        </p:spPr>
        <p:txBody>
          <a:bodyPr/>
          <a:lstStyle/>
          <a:p>
            <a:r>
              <a:rPr lang="en-US" altLang="zh-TW" dirty="0"/>
              <a:t>Save 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21B6AD4-5BF3-4914-B91F-7B9EA49166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8" t="28431" r="48987" b="30392"/>
          <a:stretch/>
        </p:blipFill>
        <p:spPr>
          <a:xfrm>
            <a:off x="838200" y="2564573"/>
            <a:ext cx="5913120" cy="5334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5A07F0E-2383-48BD-8B1A-905202F3E4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52" t="20619" r="61054" b="26627"/>
          <a:stretch/>
        </p:blipFill>
        <p:spPr>
          <a:xfrm>
            <a:off x="838200" y="4175759"/>
            <a:ext cx="4429760" cy="924561"/>
          </a:xfrm>
          <a:prstGeom prst="rect">
            <a:avLst/>
          </a:prstGeom>
        </p:spPr>
      </p:pic>
      <p:sp>
        <p:nvSpPr>
          <p:cNvPr id="14" name="內容版面配置區 3">
            <a:extLst>
              <a:ext uri="{FF2B5EF4-FFF2-40B4-BE49-F238E27FC236}">
                <a16:creationId xmlns:a16="http://schemas.microsoft.com/office/drawing/2014/main" id="{7E6C23FF-9DE6-495D-90A7-64A8D43A5859}"/>
              </a:ext>
            </a:extLst>
          </p:cNvPr>
          <p:cNvSpPr txBox="1">
            <a:spLocks/>
          </p:cNvSpPr>
          <p:nvPr/>
        </p:nvSpPr>
        <p:spPr>
          <a:xfrm>
            <a:off x="838200" y="3436811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Load </a:t>
            </a:r>
          </a:p>
        </p:txBody>
      </p:sp>
    </p:spTree>
    <p:extLst>
      <p:ext uri="{BB962C8B-B14F-4D97-AF65-F5344CB8AC3E}">
        <p14:creationId xmlns:p14="http://schemas.microsoft.com/office/powerpoint/2010/main" val="1182969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309AD5-83CA-4705-8DBE-74196E76C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Neural Networks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748F6F1B-50D1-45B5-89FD-57A32FBD729E}"/>
              </a:ext>
            </a:extLst>
          </p:cNvPr>
          <p:cNvSpPr/>
          <p:nvPr/>
        </p:nvSpPr>
        <p:spPr>
          <a:xfrm>
            <a:off x="2830787" y="4370379"/>
            <a:ext cx="1910480" cy="80601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57BF6E7F-ECC0-4D8C-9DA4-AADF4D894D7F}"/>
              </a:ext>
            </a:extLst>
          </p:cNvPr>
          <p:cNvSpPr/>
          <p:nvPr/>
        </p:nvSpPr>
        <p:spPr>
          <a:xfrm>
            <a:off x="5469420" y="4338016"/>
            <a:ext cx="1910479" cy="8707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75E5564-D451-4565-9056-D2AD0308E18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741267" y="4773386"/>
            <a:ext cx="72815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7A2D56BC-73E1-43E8-81AC-21D532316D5A}"/>
              </a:ext>
            </a:extLst>
          </p:cNvPr>
          <p:cNvGrpSpPr/>
          <p:nvPr/>
        </p:nvGrpSpPr>
        <p:grpSpPr>
          <a:xfrm>
            <a:off x="2723142" y="2386225"/>
            <a:ext cx="7380161" cy="895817"/>
            <a:chOff x="2352023" y="2186201"/>
            <a:chExt cx="7145764" cy="718088"/>
          </a:xfrm>
        </p:grpSpPr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33B54B21-7E59-4497-93C8-DE981F39FB0F}"/>
                </a:ext>
              </a:extLst>
            </p:cNvPr>
            <p:cNvSpPr/>
            <p:nvPr/>
          </p:nvSpPr>
          <p:spPr>
            <a:xfrm>
              <a:off x="2352023" y="2206302"/>
              <a:ext cx="2162828" cy="69798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Define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Neural Networks </a:t>
              </a:r>
            </a:p>
          </p:txBody>
        </p: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2A5DCC59-DE0D-4E1A-BC8F-6C144F32C606}"/>
                </a:ext>
              </a:extLst>
            </p:cNvPr>
            <p:cNvSpPr/>
            <p:nvPr/>
          </p:nvSpPr>
          <p:spPr>
            <a:xfrm>
              <a:off x="4843491" y="2201910"/>
              <a:ext cx="2162828" cy="69798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Loss Function</a:t>
              </a:r>
            </a:p>
          </p:txBody>
        </p:sp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47FC9EC2-5DAB-4C1B-851F-637B4B671BF0}"/>
                </a:ext>
              </a:extLst>
            </p:cNvPr>
            <p:cNvSpPr/>
            <p:nvPr/>
          </p:nvSpPr>
          <p:spPr>
            <a:xfrm>
              <a:off x="7334959" y="2186201"/>
              <a:ext cx="2162828" cy="69798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Optimizer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Algorithm</a:t>
              </a:r>
            </a:p>
          </p:txBody>
        </p:sp>
      </p:grpSp>
      <p:cxnSp>
        <p:nvCxnSpPr>
          <p:cNvPr id="27" name="接點: 弧形 26">
            <a:extLst>
              <a:ext uri="{FF2B5EF4-FFF2-40B4-BE49-F238E27FC236}">
                <a16:creationId xmlns:a16="http://schemas.microsoft.com/office/drawing/2014/main" id="{349FE6A7-3400-4AF0-B8B9-35ED548A5C1D}"/>
              </a:ext>
            </a:extLst>
          </p:cNvPr>
          <p:cNvCxnSpPr>
            <a:cxnSpLocks/>
            <a:stCxn id="23" idx="2"/>
            <a:endCxn id="5" idx="0"/>
          </p:cNvCxnSpPr>
          <p:nvPr/>
        </p:nvCxnSpPr>
        <p:spPr>
          <a:xfrm rot="5400000">
            <a:off x="7165013" y="2516613"/>
            <a:ext cx="1081050" cy="256175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接點: 弧形 27">
            <a:extLst>
              <a:ext uri="{FF2B5EF4-FFF2-40B4-BE49-F238E27FC236}">
                <a16:creationId xmlns:a16="http://schemas.microsoft.com/office/drawing/2014/main" id="{1C91041C-88F0-4C4D-82F5-7E6887520215}"/>
              </a:ext>
            </a:extLst>
          </p:cNvPr>
          <p:cNvCxnSpPr>
            <a:cxnSpLocks/>
            <a:stCxn id="22" idx="2"/>
            <a:endCxn id="5" idx="0"/>
          </p:cNvCxnSpPr>
          <p:nvPr/>
        </p:nvCxnSpPr>
        <p:spPr>
          <a:xfrm rot="16200000" flipH="1">
            <a:off x="5888215" y="3801570"/>
            <a:ext cx="1061453" cy="11437"/>
          </a:xfrm>
          <a:prstGeom prst="curvedConnector3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接點: 弧形 30">
            <a:extLst>
              <a:ext uri="{FF2B5EF4-FFF2-40B4-BE49-F238E27FC236}">
                <a16:creationId xmlns:a16="http://schemas.microsoft.com/office/drawing/2014/main" id="{314CD49F-2088-4645-80DB-5545688ABD22}"/>
              </a:ext>
            </a:extLst>
          </p:cNvPr>
          <p:cNvCxnSpPr>
            <a:cxnSpLocks/>
            <a:stCxn id="16" idx="2"/>
            <a:endCxn id="5" idx="0"/>
          </p:cNvCxnSpPr>
          <p:nvPr/>
        </p:nvCxnSpPr>
        <p:spPr>
          <a:xfrm rot="16200000" flipH="1">
            <a:off x="4604357" y="2517713"/>
            <a:ext cx="1055974" cy="258463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5933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309AD5-83CA-4705-8DBE-74196E76C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About </a:t>
            </a:r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10" name="內容版面配置區 3">
            <a:extLst>
              <a:ext uri="{FF2B5EF4-FFF2-40B4-BE49-F238E27FC236}">
                <a16:creationId xmlns:a16="http://schemas.microsoft.com/office/drawing/2014/main" id="{A38FFFB7-2D6F-484C-A419-68B0439F4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6265"/>
            <a:ext cx="10515600" cy="400110"/>
          </a:xfrm>
        </p:spPr>
        <p:txBody>
          <a:bodyPr/>
          <a:lstStyle/>
          <a:p>
            <a:r>
              <a:rPr lang="en-US" altLang="zh-TW" dirty="0" err="1"/>
              <a:t>Torchvision</a:t>
            </a:r>
            <a:r>
              <a:rPr lang="en-US" altLang="zh-TW" dirty="0"/>
              <a:t> – contain pretrained model, dataset, image transformation </a:t>
            </a:r>
          </a:p>
        </p:txBody>
      </p:sp>
      <p:sp>
        <p:nvSpPr>
          <p:cNvPr id="14" name="內容版面配置區 3">
            <a:extLst>
              <a:ext uri="{FF2B5EF4-FFF2-40B4-BE49-F238E27FC236}">
                <a16:creationId xmlns:a16="http://schemas.microsoft.com/office/drawing/2014/main" id="{7E6C23FF-9DE6-495D-90A7-64A8D43A5859}"/>
              </a:ext>
            </a:extLst>
          </p:cNvPr>
          <p:cNvSpPr txBox="1">
            <a:spLocks/>
          </p:cNvSpPr>
          <p:nvPr/>
        </p:nvSpPr>
        <p:spPr>
          <a:xfrm>
            <a:off x="838200" y="3436811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A6B9899-4606-43AD-84C9-9E9F6A3C2625}"/>
              </a:ext>
            </a:extLst>
          </p:cNvPr>
          <p:cNvSpPr/>
          <p:nvPr/>
        </p:nvSpPr>
        <p:spPr>
          <a:xfrm>
            <a:off x="838200" y="2266375"/>
            <a:ext cx="49536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https://pytorch.org/vision/stable/index.html</a:t>
            </a: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6EE7A68-E23F-4514-90CC-FF3FFBED6AB4}"/>
              </a:ext>
            </a:extLst>
          </p:cNvPr>
          <p:cNvSpPr/>
          <p:nvPr/>
        </p:nvSpPr>
        <p:spPr>
          <a:xfrm>
            <a:off x="838200" y="3780002"/>
            <a:ext cx="96977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Welcome to </a:t>
            </a:r>
            <a:r>
              <a:rPr lang="en-US" altLang="zh-TW" sz="2000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PyTorch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 Tutorials — </a:t>
            </a:r>
            <a:r>
              <a:rPr lang="en-US" altLang="zh-TW" sz="2000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PyTorch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 Tutorials 1.13.1+cu117 documentation</a:t>
            </a: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內容版面配置區 3">
            <a:extLst>
              <a:ext uri="{FF2B5EF4-FFF2-40B4-BE49-F238E27FC236}">
                <a16:creationId xmlns:a16="http://schemas.microsoft.com/office/drawing/2014/main" id="{0BC2A0C7-FB70-4E7A-AAE9-5B13CCB7F295}"/>
              </a:ext>
            </a:extLst>
          </p:cNvPr>
          <p:cNvSpPr txBox="1">
            <a:spLocks/>
          </p:cNvSpPr>
          <p:nvPr/>
        </p:nvSpPr>
        <p:spPr>
          <a:xfrm>
            <a:off x="838200" y="3379892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Official </a:t>
            </a:r>
            <a:r>
              <a:rPr lang="en-US" altLang="zh-TW" dirty="0" err="1"/>
              <a:t>Pytorch</a:t>
            </a:r>
            <a:r>
              <a:rPr lang="en-US" altLang="zh-TW" dirty="0"/>
              <a:t> Tutorials</a:t>
            </a:r>
          </a:p>
        </p:txBody>
      </p:sp>
    </p:spTree>
    <p:extLst>
      <p:ext uri="{BB962C8B-B14F-4D97-AF65-F5344CB8AC3E}">
        <p14:creationId xmlns:p14="http://schemas.microsoft.com/office/powerpoint/2010/main" val="13018415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309AD5-83CA-4705-8DBE-74196E76C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Any questions?</a:t>
            </a:r>
            <a:endParaRPr lang="en-US" dirty="0"/>
          </a:p>
        </p:txBody>
      </p:sp>
      <p:sp>
        <p:nvSpPr>
          <p:cNvPr id="14" name="內容版面配置區 3">
            <a:extLst>
              <a:ext uri="{FF2B5EF4-FFF2-40B4-BE49-F238E27FC236}">
                <a16:creationId xmlns:a16="http://schemas.microsoft.com/office/drawing/2014/main" id="{7E6C23FF-9DE6-495D-90A7-64A8D43A5859}"/>
              </a:ext>
            </a:extLst>
          </p:cNvPr>
          <p:cNvSpPr txBox="1">
            <a:spLocks/>
          </p:cNvSpPr>
          <p:nvPr/>
        </p:nvSpPr>
        <p:spPr>
          <a:xfrm>
            <a:off x="838200" y="3436811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222087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970DA8-BF6B-41EB-882B-C2D0762BA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741B0A-EBE0-4581-89B5-B87196AE0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0816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https://pytorch.org/</a:t>
            </a:r>
            <a:endParaRPr lang="en-US" dirty="0"/>
          </a:p>
          <a:p>
            <a:r>
              <a:rPr lang="en-US" dirty="0">
                <a:hlinkClick r:id="rId3"/>
              </a:rPr>
              <a:t>https://pytorch.org/blog/overview-of-pytorch-autograd-engine/</a:t>
            </a:r>
            <a:endParaRPr lang="en-US" dirty="0"/>
          </a:p>
          <a:p>
            <a:r>
              <a:rPr lang="en-US" dirty="0">
                <a:hlinkClick r:id="rId4"/>
              </a:rPr>
              <a:t>https://speech.ee.ntu.edu.tw/~hylee/ml/ml2022-course-data/Pytorch%20Tutorial%201.pdf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839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309AD5-83CA-4705-8DBE-74196E76C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&amp; Testing Neural Networks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57BF6E7F-ECC0-4D8C-9DA4-AADF4D894D7F}"/>
              </a:ext>
            </a:extLst>
          </p:cNvPr>
          <p:cNvSpPr/>
          <p:nvPr/>
        </p:nvSpPr>
        <p:spPr>
          <a:xfrm>
            <a:off x="1420690" y="3135117"/>
            <a:ext cx="1910479" cy="8707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94A2D76C-67C7-4D13-8710-928CE6D283E4}"/>
              </a:ext>
            </a:extLst>
          </p:cNvPr>
          <p:cNvSpPr/>
          <p:nvPr/>
        </p:nvSpPr>
        <p:spPr>
          <a:xfrm>
            <a:off x="5158911" y="3135117"/>
            <a:ext cx="1910479" cy="87074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 </a:t>
            </a:r>
          </a:p>
        </p:txBody>
      </p:sp>
      <p:cxnSp>
        <p:nvCxnSpPr>
          <p:cNvPr id="18" name="接點: 弧形 17">
            <a:extLst>
              <a:ext uri="{FF2B5EF4-FFF2-40B4-BE49-F238E27FC236}">
                <a16:creationId xmlns:a16="http://schemas.microsoft.com/office/drawing/2014/main" id="{3EE8F5E5-DDDE-4057-9F51-F7038BED4E7C}"/>
              </a:ext>
            </a:extLst>
          </p:cNvPr>
          <p:cNvCxnSpPr>
            <a:cxnSpLocks/>
            <a:stCxn id="5" idx="0"/>
            <a:endCxn id="17" idx="0"/>
          </p:cNvCxnSpPr>
          <p:nvPr/>
        </p:nvCxnSpPr>
        <p:spPr>
          <a:xfrm rot="5400000" flipH="1" flipV="1">
            <a:off x="4245040" y="1266007"/>
            <a:ext cx="12700" cy="3738221"/>
          </a:xfrm>
          <a:prstGeom prst="curvedConnector3">
            <a:avLst>
              <a:gd name="adj1" fmla="val 880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34E4439C-F877-4B34-8604-6BB20ECCAA66}"/>
              </a:ext>
            </a:extLst>
          </p:cNvPr>
          <p:cNvSpPr/>
          <p:nvPr/>
        </p:nvSpPr>
        <p:spPr>
          <a:xfrm>
            <a:off x="8283733" y="3135117"/>
            <a:ext cx="1910479" cy="8707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 </a:t>
            </a:r>
          </a:p>
        </p:txBody>
      </p:sp>
      <p:cxnSp>
        <p:nvCxnSpPr>
          <p:cNvPr id="37" name="接點: 弧形 36">
            <a:extLst>
              <a:ext uri="{FF2B5EF4-FFF2-40B4-BE49-F238E27FC236}">
                <a16:creationId xmlns:a16="http://schemas.microsoft.com/office/drawing/2014/main" id="{CC871E6B-FFAC-4359-8253-69AED0659EC6}"/>
              </a:ext>
            </a:extLst>
          </p:cNvPr>
          <p:cNvCxnSpPr>
            <a:cxnSpLocks/>
            <a:stCxn id="17" idx="2"/>
            <a:endCxn id="5" idx="2"/>
          </p:cNvCxnSpPr>
          <p:nvPr/>
        </p:nvCxnSpPr>
        <p:spPr>
          <a:xfrm rot="5400000">
            <a:off x="4245041" y="2136747"/>
            <a:ext cx="12700" cy="3738221"/>
          </a:xfrm>
          <a:prstGeom prst="curvedConnector3">
            <a:avLst>
              <a:gd name="adj1" fmla="val 903334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01D9571-51FC-479B-906A-56A5A2A7D9AD}"/>
              </a:ext>
            </a:extLst>
          </p:cNvPr>
          <p:cNvSpPr txBox="1"/>
          <p:nvPr/>
        </p:nvSpPr>
        <p:spPr>
          <a:xfrm>
            <a:off x="3470340" y="3385821"/>
            <a:ext cx="1549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 epoch</a:t>
            </a:r>
            <a:endParaRPr lang="en-US" dirty="0"/>
          </a:p>
        </p:txBody>
      </p: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0C75389A-5617-485A-9083-0005D638CE2D}"/>
              </a:ext>
            </a:extLst>
          </p:cNvPr>
          <p:cNvCxnSpPr>
            <a:cxnSpLocks/>
          </p:cNvCxnSpPr>
          <p:nvPr/>
        </p:nvCxnSpPr>
        <p:spPr>
          <a:xfrm>
            <a:off x="7208561" y="3570487"/>
            <a:ext cx="936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701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309AD5-83CA-4705-8DBE-74196E76C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&amp; Testing Neural Networks - in </a:t>
            </a:r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57BF6E7F-ECC0-4D8C-9DA4-AADF4D894D7F}"/>
              </a:ext>
            </a:extLst>
          </p:cNvPr>
          <p:cNvSpPr/>
          <p:nvPr/>
        </p:nvSpPr>
        <p:spPr>
          <a:xfrm>
            <a:off x="1822856" y="4525760"/>
            <a:ext cx="1910479" cy="8707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94A2D76C-67C7-4D13-8710-928CE6D283E4}"/>
              </a:ext>
            </a:extLst>
          </p:cNvPr>
          <p:cNvSpPr/>
          <p:nvPr/>
        </p:nvSpPr>
        <p:spPr>
          <a:xfrm>
            <a:off x="5158911" y="4532109"/>
            <a:ext cx="1910479" cy="87074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 </a:t>
            </a:r>
          </a:p>
        </p:txBody>
      </p:sp>
      <p:cxnSp>
        <p:nvCxnSpPr>
          <p:cNvPr id="18" name="接點: 弧形 17">
            <a:extLst>
              <a:ext uri="{FF2B5EF4-FFF2-40B4-BE49-F238E27FC236}">
                <a16:creationId xmlns:a16="http://schemas.microsoft.com/office/drawing/2014/main" id="{3EE8F5E5-DDDE-4057-9F51-F7038BED4E7C}"/>
              </a:ext>
            </a:extLst>
          </p:cNvPr>
          <p:cNvCxnSpPr>
            <a:cxnSpLocks/>
            <a:stCxn id="5" idx="0"/>
            <a:endCxn id="17" idx="0"/>
          </p:cNvCxnSpPr>
          <p:nvPr/>
        </p:nvCxnSpPr>
        <p:spPr>
          <a:xfrm rot="16200000" flipH="1">
            <a:off x="4442948" y="2860907"/>
            <a:ext cx="6349" cy="3336055"/>
          </a:xfrm>
          <a:prstGeom prst="curvedConnector3">
            <a:avLst>
              <a:gd name="adj1" fmla="val -8134604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34E4439C-F877-4B34-8604-6BB20ECCAA66}"/>
              </a:ext>
            </a:extLst>
          </p:cNvPr>
          <p:cNvSpPr/>
          <p:nvPr/>
        </p:nvSpPr>
        <p:spPr>
          <a:xfrm>
            <a:off x="8283733" y="4532109"/>
            <a:ext cx="1910479" cy="8707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 </a:t>
            </a:r>
          </a:p>
        </p:txBody>
      </p:sp>
      <p:cxnSp>
        <p:nvCxnSpPr>
          <p:cNvPr id="37" name="接點: 弧形 36">
            <a:extLst>
              <a:ext uri="{FF2B5EF4-FFF2-40B4-BE49-F238E27FC236}">
                <a16:creationId xmlns:a16="http://schemas.microsoft.com/office/drawing/2014/main" id="{CC871E6B-FFAC-4359-8253-69AED0659EC6}"/>
              </a:ext>
            </a:extLst>
          </p:cNvPr>
          <p:cNvCxnSpPr>
            <a:cxnSpLocks/>
          </p:cNvCxnSpPr>
          <p:nvPr/>
        </p:nvCxnSpPr>
        <p:spPr>
          <a:xfrm rot="5400000" flipH="1">
            <a:off x="4442947" y="3722124"/>
            <a:ext cx="6349" cy="3336055"/>
          </a:xfrm>
          <a:prstGeom prst="curvedConnector3">
            <a:avLst>
              <a:gd name="adj1" fmla="val -653436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01D9571-51FC-479B-906A-56A5A2A7D9AD}"/>
              </a:ext>
            </a:extLst>
          </p:cNvPr>
          <p:cNvSpPr txBox="1"/>
          <p:nvPr/>
        </p:nvSpPr>
        <p:spPr>
          <a:xfrm>
            <a:off x="3609511" y="4779639"/>
            <a:ext cx="1549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 epoch</a:t>
            </a:r>
            <a:endParaRPr lang="en-US" dirty="0"/>
          </a:p>
        </p:txBody>
      </p: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0C75389A-5617-485A-9083-0005D638CE2D}"/>
              </a:ext>
            </a:extLst>
          </p:cNvPr>
          <p:cNvCxnSpPr>
            <a:cxnSpLocks/>
          </p:cNvCxnSpPr>
          <p:nvPr/>
        </p:nvCxnSpPr>
        <p:spPr>
          <a:xfrm>
            <a:off x="7208561" y="4967479"/>
            <a:ext cx="936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C5A0966A-45DB-4DBA-B12F-D953894BEAAF}"/>
              </a:ext>
            </a:extLst>
          </p:cNvPr>
          <p:cNvSpPr/>
          <p:nvPr/>
        </p:nvSpPr>
        <p:spPr>
          <a:xfrm>
            <a:off x="5158909" y="2084379"/>
            <a:ext cx="1872000" cy="79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28D279B-251E-4DA2-BBDF-068947BB39E8}"/>
              </a:ext>
            </a:extLst>
          </p:cNvPr>
          <p:cNvCxnSpPr>
            <a:cxnSpLocks/>
            <a:stCxn id="16" idx="2"/>
            <a:endCxn id="5" idx="0"/>
          </p:cNvCxnSpPr>
          <p:nvPr/>
        </p:nvCxnSpPr>
        <p:spPr>
          <a:xfrm flipH="1">
            <a:off x="2778096" y="2876379"/>
            <a:ext cx="3316813" cy="1649381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E756D0F6-311B-46D3-B7A3-8D27D94275B6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6094909" y="2876379"/>
            <a:ext cx="19242" cy="1655730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DEC4B677-3CBA-48B0-841A-ECFD0EC0B59C}"/>
              </a:ext>
            </a:extLst>
          </p:cNvPr>
          <p:cNvCxnSpPr>
            <a:cxnSpLocks/>
            <a:stCxn id="16" idx="2"/>
            <a:endCxn id="30" idx="0"/>
          </p:cNvCxnSpPr>
          <p:nvPr/>
        </p:nvCxnSpPr>
        <p:spPr>
          <a:xfrm>
            <a:off x="6094909" y="2876379"/>
            <a:ext cx="3144064" cy="1655730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413E1111-1FC6-47FA-A5C0-40BAE9437D2D}"/>
              </a:ext>
            </a:extLst>
          </p:cNvPr>
          <p:cNvSpPr>
            <a:spLocks noChangeAspect="1"/>
          </p:cNvSpPr>
          <p:nvPr/>
        </p:nvSpPr>
        <p:spPr>
          <a:xfrm>
            <a:off x="4922876" y="1976379"/>
            <a:ext cx="2382546" cy="100800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14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309AD5-83CA-4705-8DBE-74196E76C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&amp; </a:t>
            </a:r>
            <a:r>
              <a:rPr lang="en-US" dirty="0" err="1"/>
              <a:t>DataLoader</a:t>
            </a:r>
            <a:endParaRPr lang="en-US" dirty="0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3C75EF08-E240-45A7-8F55-399319253C6D}"/>
              </a:ext>
            </a:extLst>
          </p:cNvPr>
          <p:cNvSpPr/>
          <p:nvPr/>
        </p:nvSpPr>
        <p:spPr>
          <a:xfrm>
            <a:off x="801994" y="3355344"/>
            <a:ext cx="5235640" cy="262499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E8124D2E-341A-43BA-ABA4-D693C7B4D552}"/>
              </a:ext>
            </a:extLst>
          </p:cNvPr>
          <p:cNvSpPr/>
          <p:nvPr/>
        </p:nvSpPr>
        <p:spPr>
          <a:xfrm>
            <a:off x="944869" y="3952697"/>
            <a:ext cx="1984750" cy="176916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6C957244-2427-4A28-BA49-5096D9A1CB4F}"/>
              </a:ext>
            </a:extLst>
          </p:cNvPr>
          <p:cNvSpPr/>
          <p:nvPr/>
        </p:nvSpPr>
        <p:spPr>
          <a:xfrm>
            <a:off x="4016183" y="4043132"/>
            <a:ext cx="1736106" cy="36809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en-US" altLang="zh-TW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getitem</a:t>
            </a:r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__(0)</a:t>
            </a:r>
            <a:endParaRPr lang="zh-TW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25C367EE-6AB3-42C7-94F7-7DA4996EBB42}"/>
              </a:ext>
            </a:extLst>
          </p:cNvPr>
          <p:cNvSpPr/>
          <p:nvPr/>
        </p:nvSpPr>
        <p:spPr>
          <a:xfrm>
            <a:off x="4016183" y="4484262"/>
            <a:ext cx="1736106" cy="36809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en-US" altLang="zh-TW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getitem</a:t>
            </a:r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__(1)</a:t>
            </a:r>
            <a:endParaRPr lang="zh-TW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F600D88A-0E02-4A2F-A6F8-45CC81527928}"/>
              </a:ext>
            </a:extLst>
          </p:cNvPr>
          <p:cNvSpPr/>
          <p:nvPr/>
        </p:nvSpPr>
        <p:spPr>
          <a:xfrm>
            <a:off x="4018156" y="4925392"/>
            <a:ext cx="1734133" cy="36809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en-US" altLang="zh-TW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getitem</a:t>
            </a:r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__(2)</a:t>
            </a:r>
            <a:endParaRPr lang="zh-TW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99EC1B1A-2027-408C-B73F-2DD5E7BB2F68}"/>
              </a:ext>
            </a:extLst>
          </p:cNvPr>
          <p:cNvSpPr/>
          <p:nvPr/>
        </p:nvSpPr>
        <p:spPr>
          <a:xfrm>
            <a:off x="4016183" y="5366523"/>
            <a:ext cx="1734133" cy="368094"/>
          </a:xfrm>
          <a:prstGeom prst="round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en-US" altLang="zh-TW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getitem</a:t>
            </a:r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__(3)</a:t>
            </a:r>
            <a:endParaRPr lang="zh-TW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5EC04A38-4D5B-4600-ACB2-D01C56701F7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929619" y="4227179"/>
            <a:ext cx="1086564" cy="6101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B7B6CCFB-95E6-464E-8145-701034CFBF05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2929619" y="4668309"/>
            <a:ext cx="1086564" cy="1689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67378DF1-51D9-44CF-AB0F-DD6DF2038A9E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2929619" y="4837280"/>
            <a:ext cx="1088537" cy="2721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F6F652DA-7C04-45F3-B89F-E097B854D75C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2929619" y="4837280"/>
            <a:ext cx="1086564" cy="7132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右大括弧 29">
            <a:extLst>
              <a:ext uri="{FF2B5EF4-FFF2-40B4-BE49-F238E27FC236}">
                <a16:creationId xmlns:a16="http://schemas.microsoft.com/office/drawing/2014/main" id="{111DCCE0-93C4-4C0D-91C1-E90F516CA83D}"/>
              </a:ext>
            </a:extLst>
          </p:cNvPr>
          <p:cNvSpPr/>
          <p:nvPr/>
        </p:nvSpPr>
        <p:spPr>
          <a:xfrm>
            <a:off x="8742067" y="4043131"/>
            <a:ext cx="316572" cy="1691485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FECA6F85-3575-4EDC-9393-F44D9F61D2AB}"/>
              </a:ext>
            </a:extLst>
          </p:cNvPr>
          <p:cNvSpPr txBox="1"/>
          <p:nvPr/>
        </p:nvSpPr>
        <p:spPr>
          <a:xfrm>
            <a:off x="9085377" y="4704207"/>
            <a:ext cx="1997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Batch size = 4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286C09CF-16F0-480E-87D6-F43B4C9E9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092" y="1690688"/>
            <a:ext cx="10515600" cy="1058997"/>
          </a:xfrm>
        </p:spPr>
        <p:txBody>
          <a:bodyPr/>
          <a:lstStyle/>
          <a:p>
            <a:r>
              <a:rPr lang="en-US" altLang="zh-TW" dirty="0"/>
              <a:t>Dataset : stores data samples and preprocess</a:t>
            </a:r>
          </a:p>
          <a:p>
            <a:r>
              <a:rPr lang="en-US" altLang="zh-TW" dirty="0" err="1"/>
              <a:t>Dataloader</a:t>
            </a:r>
            <a:r>
              <a:rPr lang="en-US" altLang="zh-TW" dirty="0"/>
              <a:t> : group data in batches, enables multi-</a:t>
            </a:r>
            <a:r>
              <a:rPr lang="en-US" altLang="zh-TW" dirty="0" err="1"/>
              <a:t>porcessing</a:t>
            </a:r>
            <a:endParaRPr lang="zh-TW" altLang="en-US" dirty="0"/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A40BD391-E296-4AD1-8179-6F57CF7FE396}"/>
              </a:ext>
            </a:extLst>
          </p:cNvPr>
          <p:cNvSpPr/>
          <p:nvPr/>
        </p:nvSpPr>
        <p:spPr>
          <a:xfrm>
            <a:off x="6720616" y="4043131"/>
            <a:ext cx="1736106" cy="36809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TW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0B3183EC-DBDE-4E74-8F06-EC04456498CC}"/>
              </a:ext>
            </a:extLst>
          </p:cNvPr>
          <p:cNvSpPr/>
          <p:nvPr/>
        </p:nvSpPr>
        <p:spPr>
          <a:xfrm>
            <a:off x="6720616" y="4484261"/>
            <a:ext cx="1736106" cy="36809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TW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9EC60DF7-151D-428D-838F-A6F5F1BB037D}"/>
              </a:ext>
            </a:extLst>
          </p:cNvPr>
          <p:cNvSpPr/>
          <p:nvPr/>
        </p:nvSpPr>
        <p:spPr>
          <a:xfrm>
            <a:off x="6722589" y="4925391"/>
            <a:ext cx="1734133" cy="36809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TW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6FB651D2-50B3-43FA-8116-3F06D03257A5}"/>
              </a:ext>
            </a:extLst>
          </p:cNvPr>
          <p:cNvSpPr/>
          <p:nvPr/>
        </p:nvSpPr>
        <p:spPr>
          <a:xfrm>
            <a:off x="6720616" y="5366522"/>
            <a:ext cx="1734133" cy="368094"/>
          </a:xfrm>
          <a:prstGeom prst="round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TW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994E974F-365C-480C-904B-9589D9A728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71" t="36402"/>
          <a:stretch/>
        </p:blipFill>
        <p:spPr>
          <a:xfrm>
            <a:off x="918308" y="2655077"/>
            <a:ext cx="7812931" cy="55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652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309AD5-83CA-4705-8DBE-74196E76C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&amp; </a:t>
            </a:r>
            <a:r>
              <a:rPr lang="en-US" dirty="0" err="1"/>
              <a:t>DataLoader</a:t>
            </a:r>
            <a:endParaRPr 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7123A7C0-91B1-4E71-8E1F-23CBB3120B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1" t="36402"/>
          <a:stretch/>
        </p:blipFill>
        <p:spPr>
          <a:xfrm>
            <a:off x="838200" y="1768063"/>
            <a:ext cx="7812931" cy="557309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A7C00E2D-EFA4-4D14-8FD2-1B6ABE03E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02747"/>
            <a:ext cx="6172200" cy="3695700"/>
          </a:xfrm>
          <a:prstGeom prst="rect">
            <a:avLst/>
          </a:prstGeom>
        </p:spPr>
      </p:pic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F72FBF7B-0878-4A65-95D0-2136EF199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8184" y="3301082"/>
            <a:ext cx="1712068" cy="4085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Read Data </a:t>
            </a:r>
            <a:endParaRPr lang="zh-TW" altLang="en-US" dirty="0"/>
          </a:p>
        </p:txBody>
      </p:sp>
      <p:sp>
        <p:nvSpPr>
          <p:cNvPr id="33" name="內容版面配置區 2">
            <a:extLst>
              <a:ext uri="{FF2B5EF4-FFF2-40B4-BE49-F238E27FC236}">
                <a16:creationId xmlns:a16="http://schemas.microsoft.com/office/drawing/2014/main" id="{D0452906-7E81-4A51-A0A4-D0DE1DF5749B}"/>
              </a:ext>
            </a:extLst>
          </p:cNvPr>
          <p:cNvSpPr txBox="1">
            <a:spLocks/>
          </p:cNvSpPr>
          <p:nvPr/>
        </p:nvSpPr>
        <p:spPr>
          <a:xfrm>
            <a:off x="7148184" y="4481072"/>
            <a:ext cx="3531139" cy="408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Return the size of the dataset</a:t>
            </a:r>
            <a:endParaRPr lang="zh-TW" altLang="en-US" dirty="0"/>
          </a:p>
        </p:txBody>
      </p:sp>
      <p:sp>
        <p:nvSpPr>
          <p:cNvPr id="34" name="內容版面配置區 2">
            <a:extLst>
              <a:ext uri="{FF2B5EF4-FFF2-40B4-BE49-F238E27FC236}">
                <a16:creationId xmlns:a16="http://schemas.microsoft.com/office/drawing/2014/main" id="{B868687F-A943-4942-8ACF-C1723AB574CA}"/>
              </a:ext>
            </a:extLst>
          </p:cNvPr>
          <p:cNvSpPr txBox="1">
            <a:spLocks/>
          </p:cNvSpPr>
          <p:nvPr/>
        </p:nvSpPr>
        <p:spPr>
          <a:xfrm>
            <a:off x="7311957" y="5445541"/>
            <a:ext cx="3531139" cy="408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Return one sample at a time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1F16010-C22F-4BC9-9742-C3C0BF13A856}"/>
              </a:ext>
            </a:extLst>
          </p:cNvPr>
          <p:cNvSpPr/>
          <p:nvPr/>
        </p:nvSpPr>
        <p:spPr>
          <a:xfrm>
            <a:off x="7311957" y="5854102"/>
            <a:ext cx="4326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Data augmentation is usually performed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右大括弧 2">
            <a:extLst>
              <a:ext uri="{FF2B5EF4-FFF2-40B4-BE49-F238E27FC236}">
                <a16:creationId xmlns:a16="http://schemas.microsoft.com/office/drawing/2014/main" id="{DDC0A049-278D-40B9-B715-CA7771278DF4}"/>
              </a:ext>
            </a:extLst>
          </p:cNvPr>
          <p:cNvSpPr/>
          <p:nvPr/>
        </p:nvSpPr>
        <p:spPr>
          <a:xfrm>
            <a:off x="6796585" y="3182528"/>
            <a:ext cx="213815" cy="645670"/>
          </a:xfrm>
          <a:prstGeom prst="rightBrace">
            <a:avLst>
              <a:gd name="adj1" fmla="val 109372"/>
              <a:gd name="adj2" fmla="val 5000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右大括弧 13">
            <a:extLst>
              <a:ext uri="{FF2B5EF4-FFF2-40B4-BE49-F238E27FC236}">
                <a16:creationId xmlns:a16="http://schemas.microsoft.com/office/drawing/2014/main" id="{FF937513-F7D4-478A-B38A-950DA3AE4C14}"/>
              </a:ext>
            </a:extLst>
          </p:cNvPr>
          <p:cNvSpPr/>
          <p:nvPr/>
        </p:nvSpPr>
        <p:spPr>
          <a:xfrm>
            <a:off x="6799852" y="4362639"/>
            <a:ext cx="213815" cy="645670"/>
          </a:xfrm>
          <a:prstGeom prst="rightBrace">
            <a:avLst>
              <a:gd name="adj1" fmla="val 109372"/>
              <a:gd name="adj2" fmla="val 5000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右大括弧 14">
            <a:extLst>
              <a:ext uri="{FF2B5EF4-FFF2-40B4-BE49-F238E27FC236}">
                <a16:creationId xmlns:a16="http://schemas.microsoft.com/office/drawing/2014/main" id="{DDF091AE-9493-4DBF-8FE5-173CA5D54D17}"/>
              </a:ext>
            </a:extLst>
          </p:cNvPr>
          <p:cNvSpPr/>
          <p:nvPr/>
        </p:nvSpPr>
        <p:spPr>
          <a:xfrm>
            <a:off x="6987993" y="5326987"/>
            <a:ext cx="213815" cy="645670"/>
          </a:xfrm>
          <a:prstGeom prst="rightBrace">
            <a:avLst>
              <a:gd name="adj1" fmla="val 109372"/>
              <a:gd name="adj2" fmla="val 5000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60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309AD5-83CA-4705-8DBE-74196E76C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&amp; </a:t>
            </a:r>
            <a:r>
              <a:rPr lang="en-US" dirty="0" err="1"/>
              <a:t>DataLoader</a:t>
            </a:r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341441A-52E0-4917-AE3F-DB9AD4162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65077"/>
            <a:ext cx="6648450" cy="2647950"/>
          </a:xfrm>
          <a:prstGeom prst="rect">
            <a:avLst/>
          </a:prstGeom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971C2206-43FF-4BC7-A078-2D005ADF4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8314" y="2950724"/>
            <a:ext cx="1712068" cy="4085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Your Dataset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43634D7B-1C84-42FF-9BBC-95401E9BC3D2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757481" y="3155005"/>
            <a:ext cx="1160833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C7FF77AF-8A21-4131-A560-E35D95CB40E2}"/>
              </a:ext>
            </a:extLst>
          </p:cNvPr>
          <p:cNvSpPr txBox="1">
            <a:spLocks/>
          </p:cNvSpPr>
          <p:nvPr/>
        </p:nvSpPr>
        <p:spPr>
          <a:xfrm>
            <a:off x="8498730" y="3310647"/>
            <a:ext cx="1712068" cy="408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4F4BD74F-B19F-4A55-A1B2-6953AAC356C2}"/>
              </a:ext>
            </a:extLst>
          </p:cNvPr>
          <p:cNvCxnSpPr>
            <a:cxnSpLocks/>
          </p:cNvCxnSpPr>
          <p:nvPr/>
        </p:nvCxnSpPr>
        <p:spPr>
          <a:xfrm>
            <a:off x="7279531" y="3858639"/>
            <a:ext cx="1160833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70232FF0-8D7B-4688-BA62-CB3F1F0E6368}"/>
              </a:ext>
            </a:extLst>
          </p:cNvPr>
          <p:cNvSpPr txBox="1">
            <a:spLocks/>
          </p:cNvSpPr>
          <p:nvPr/>
        </p:nvSpPr>
        <p:spPr>
          <a:xfrm>
            <a:off x="8440364" y="3654358"/>
            <a:ext cx="1712068" cy="950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Test : False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Train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True</a:t>
            </a:r>
            <a:endParaRPr lang="zh-TW" altLang="en-US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F11E0B17-152D-428F-86E4-4CB5C14EE550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7150438" y="4387353"/>
            <a:ext cx="0" cy="51214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024EBAB0-4023-4DCE-B425-1024FB83C14A}"/>
              </a:ext>
            </a:extLst>
          </p:cNvPr>
          <p:cNvSpPr txBox="1">
            <a:spLocks/>
          </p:cNvSpPr>
          <p:nvPr/>
        </p:nvSpPr>
        <p:spPr>
          <a:xfrm>
            <a:off x="5747021" y="4899499"/>
            <a:ext cx="2806834" cy="411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Number of subprocess</a:t>
            </a:r>
            <a:endParaRPr lang="zh-TW" altLang="en-US" dirty="0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21343B21-9745-4665-9305-07C751CC19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5545" b="33925"/>
          <a:stretch/>
        </p:blipFill>
        <p:spPr>
          <a:xfrm>
            <a:off x="5106614" y="5382921"/>
            <a:ext cx="4248150" cy="36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129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1516</TotalTime>
  <Words>1174</Words>
  <Application>Microsoft Office PowerPoint</Application>
  <PresentationFormat>寬螢幕</PresentationFormat>
  <Paragraphs>351</Paragraphs>
  <Slides>42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Consolas</vt:lpstr>
      <vt:lpstr>Wingdings</vt:lpstr>
      <vt:lpstr>Office 佈景主題</vt:lpstr>
      <vt:lpstr>Deep Learning and its Vision Applications</vt:lpstr>
      <vt:lpstr>Outline</vt:lpstr>
      <vt:lpstr>What is Pytorch?</vt:lpstr>
      <vt:lpstr>Training Neural Networks</vt:lpstr>
      <vt:lpstr>Training &amp; Testing Neural Networks</vt:lpstr>
      <vt:lpstr>Training &amp; Testing Neural Networks - in Pytorch</vt:lpstr>
      <vt:lpstr>Dataset &amp; DataLoader</vt:lpstr>
      <vt:lpstr>Dataset &amp; DataLoader</vt:lpstr>
      <vt:lpstr>Dataset &amp; DataLoader</vt:lpstr>
      <vt:lpstr>Tensors</vt:lpstr>
      <vt:lpstr>Tensors – Shape of Tensors</vt:lpstr>
      <vt:lpstr>Tensors - Create Tensors</vt:lpstr>
      <vt:lpstr>Tensors - Common Operations</vt:lpstr>
      <vt:lpstr>Tensors - Common Operations</vt:lpstr>
      <vt:lpstr>Tensors - Common Operations</vt:lpstr>
      <vt:lpstr>Tensors - Common Operations</vt:lpstr>
      <vt:lpstr>Tensors - Common Operations</vt:lpstr>
      <vt:lpstr>Tensors – Data Type</vt:lpstr>
      <vt:lpstr>Tensors – Pytorch vs Numpy</vt:lpstr>
      <vt:lpstr>Tensors – Tensors dtype device</vt:lpstr>
      <vt:lpstr>Tensors – Autograd</vt:lpstr>
      <vt:lpstr>Tensors – Autograd Example</vt:lpstr>
      <vt:lpstr>Training &amp; Testing Neural Networks-in Pytorch</vt:lpstr>
      <vt:lpstr>torch.nn – Network layer</vt:lpstr>
      <vt:lpstr>torch.nn – Network layer</vt:lpstr>
      <vt:lpstr>torch.nn – Non-Linear Activation Functions</vt:lpstr>
      <vt:lpstr>torch.nn – Build your own neural network</vt:lpstr>
      <vt:lpstr>torch.nn – Build your own neural network</vt:lpstr>
      <vt:lpstr>torch.nn – Nested Structure</vt:lpstr>
      <vt:lpstr>Training &amp; Testing Neural Networks-in Pytorch</vt:lpstr>
      <vt:lpstr>torch.nn – Loss Functions</vt:lpstr>
      <vt:lpstr>Training &amp; Testing Neural Networks-in Pytorch</vt:lpstr>
      <vt:lpstr>torch.optim </vt:lpstr>
      <vt:lpstr>Training &amp; Testing Neural Networks-in Pytorch</vt:lpstr>
      <vt:lpstr>Neural Network Training Setup</vt:lpstr>
      <vt:lpstr>Neural Network Training Loop</vt:lpstr>
      <vt:lpstr>Neural Network Validation or Test Loop</vt:lpstr>
      <vt:lpstr>Notice – model.eval(), torch.no_grad()</vt:lpstr>
      <vt:lpstr>Save/Load Trained Model</vt:lpstr>
      <vt:lpstr>More About Pytorch</vt:lpstr>
      <vt:lpstr>Any questions?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Maching</dc:title>
  <dc:creator>ASUS TUF</dc:creator>
  <cp:lastModifiedBy>ASUS TUF</cp:lastModifiedBy>
  <cp:revision>124</cp:revision>
  <dcterms:created xsi:type="dcterms:W3CDTF">2023-02-11T16:07:11Z</dcterms:created>
  <dcterms:modified xsi:type="dcterms:W3CDTF">2023-07-21T11:08:31Z</dcterms:modified>
</cp:coreProperties>
</file>