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69" r:id="rId2"/>
    <p:sldId id="294" r:id="rId3"/>
    <p:sldId id="286" r:id="rId4"/>
    <p:sldId id="311" r:id="rId5"/>
    <p:sldId id="295" r:id="rId6"/>
    <p:sldId id="296" r:id="rId7"/>
    <p:sldId id="297" r:id="rId8"/>
    <p:sldId id="298" r:id="rId9"/>
    <p:sldId id="299" r:id="rId10"/>
    <p:sldId id="308" r:id="rId11"/>
    <p:sldId id="283" r:id="rId12"/>
    <p:sldId id="309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F1E5"/>
    <a:srgbClr val="88D8E5"/>
    <a:srgbClr val="88E4E5"/>
    <a:srgbClr val="21BCF9"/>
    <a:srgbClr val="40D3F4"/>
    <a:srgbClr val="31C9F7"/>
    <a:srgbClr val="06ACFF"/>
    <a:srgbClr val="F1F1F1"/>
    <a:srgbClr val="91EAF9"/>
    <a:srgbClr val="08A7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80" y="-96"/>
      </p:cViewPr>
      <p:guideLst>
        <p:guide orient="horz" pos="2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669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1142" y="2053660"/>
            <a:ext cx="7627258" cy="834683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1142" y="2888343"/>
            <a:ext cx="7627258" cy="50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169895"/>
            <a:ext cx="8632143" cy="5230906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0"/>
          </p:nvPr>
        </p:nvSpPr>
        <p:spPr>
          <a:xfrm>
            <a:off x="1785032" y="1169895"/>
            <a:ext cx="4190089" cy="5230906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6202141" y="1169895"/>
            <a:ext cx="4190089" cy="5230906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118778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8202" y="1118778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2"/>
          </p:nvPr>
        </p:nvSpPr>
        <p:spPr>
          <a:xfrm>
            <a:off x="1785032" y="1792507"/>
            <a:ext cx="4190400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3"/>
          </p:nvPr>
        </p:nvSpPr>
        <p:spPr>
          <a:xfrm>
            <a:off x="6201830" y="1792507"/>
            <a:ext cx="4190400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11877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11877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11877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1785032" y="1712038"/>
            <a:ext cx="2805673" cy="473955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6"/>
          </p:nvPr>
        </p:nvSpPr>
        <p:spPr>
          <a:xfrm>
            <a:off x="4693110" y="1712038"/>
            <a:ext cx="2805673" cy="473955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7593655" y="1712038"/>
            <a:ext cx="2805673" cy="473955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0" y="2017936"/>
            <a:ext cx="5094513" cy="3301200"/>
          </a:xfrm>
          <a:gradFill flip="none" rotWithShape="1">
            <a:gsLst>
              <a:gs pos="5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23114"/>
            <a:ext cx="4552947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23114"/>
            <a:ext cx="4552947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376027" y="4459802"/>
            <a:ext cx="4615200" cy="1883848"/>
          </a:xfrm>
          <a:gradFill flip="none" rotWithShape="1">
            <a:gsLst>
              <a:gs pos="6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197603" y="4459802"/>
            <a:ext cx="4615200" cy="1883848"/>
          </a:xfrm>
          <a:gradFill flip="none" rotWithShape="1">
            <a:gsLst>
              <a:gs pos="6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5032" y="80683"/>
            <a:ext cx="8607198" cy="79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186301"/>
            <a:ext cx="3148348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186301"/>
            <a:ext cx="3148348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186300"/>
            <a:ext cx="3148348" cy="3236687"/>
          </a:xfrm>
          <a:noFill/>
          <a:ln w="63500">
            <a:solidFill>
              <a:schemeClr val="accent1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单击添加图片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31093" y="4456627"/>
            <a:ext cx="3210719" cy="1883848"/>
          </a:xfrm>
          <a:gradFill flip="none" rotWithShape="1">
            <a:gsLst>
              <a:gs pos="6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77945" y="4456627"/>
            <a:ext cx="3208672" cy="1883848"/>
          </a:xfrm>
          <a:gradFill flip="none" rotWithShape="1">
            <a:gsLst>
              <a:gs pos="6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26926" y="4456627"/>
            <a:ext cx="3208672" cy="1883848"/>
          </a:xfrm>
          <a:gradFill flip="none" rotWithShape="1">
            <a:gsLst>
              <a:gs pos="60000">
                <a:srgbClr val="06ACFF">
                  <a:alpha val="50000"/>
                </a:srgbClr>
              </a:gs>
              <a:gs pos="0">
                <a:srgbClr val="06ACFF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0996" y="2453736"/>
            <a:ext cx="7627258" cy="8346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项目：博看文思</a:t>
            </a:r>
            <a:r>
              <a:rPr lang="en-US" altLang="zh-CN" dirty="0" smtClean="0">
                <a:solidFill>
                  <a:schemeClr val="bg2"/>
                </a:solidFill>
              </a:rPr>
              <a:t>HTML5</a:t>
            </a:r>
            <a:r>
              <a:rPr lang="zh-CN" altLang="en-US" dirty="0" smtClean="0">
                <a:solidFill>
                  <a:schemeClr val="bg2"/>
                </a:solidFill>
              </a:rPr>
              <a:t>官网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7 -3.33333E-6 L 2.08333E-7 -0.07222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145711" y="677126"/>
            <a:ext cx="3262386" cy="108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3500" dirty="0" smtClean="0">
                <a:solidFill>
                  <a:srgbClr val="FFFF00"/>
                </a:solidFill>
              </a:rPr>
              <a:t>后期优化：</a:t>
            </a:r>
            <a:endParaRPr lang="en-US" altLang="zh-CN" sz="135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300" y="1931453"/>
            <a:ext cx="9784080" cy="3382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</a:rPr>
              <a:t>网站</a:t>
            </a:r>
            <a:r>
              <a:rPr lang="zh-CN" altLang="en-US" sz="2400" dirty="0" smtClean="0">
                <a:solidFill>
                  <a:schemeClr val="tx1"/>
                </a:solidFill>
              </a:rPr>
              <a:t>整合时去除冗余代码，结合</a:t>
            </a:r>
            <a:r>
              <a:rPr lang="en-US" altLang="zh-CN" sz="2400" dirty="0" smtClean="0">
                <a:solidFill>
                  <a:schemeClr val="tx1"/>
                </a:solidFill>
              </a:rPr>
              <a:t>reset</a:t>
            </a:r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r>
              <a:rPr lang="en-US" altLang="zh-CN" sz="2400" dirty="0" smtClean="0">
                <a:solidFill>
                  <a:schemeClr val="tx1"/>
                </a:solidFill>
              </a:rPr>
              <a:t>common</a:t>
            </a:r>
            <a:r>
              <a:rPr lang="zh-CN" altLang="en-US" sz="2400" dirty="0" smtClean="0">
                <a:solidFill>
                  <a:schemeClr val="tx1"/>
                </a:solidFill>
              </a:rPr>
              <a:t>等层叠样式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</a:rPr>
              <a:t>增加</a:t>
            </a:r>
            <a:r>
              <a:rPr lang="zh-CN" altLang="en-US" sz="2400" dirty="0" smtClean="0">
                <a:solidFill>
                  <a:schemeClr val="tx1"/>
                </a:solidFill>
              </a:rPr>
              <a:t>列表页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标签的添加，以方便用户点击跳转，既提高用户体验，也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增加了内链，提升了</a:t>
            </a:r>
            <a:r>
              <a:rPr lang="en-US" altLang="zh-CN" sz="2400" dirty="0" smtClean="0">
                <a:solidFill>
                  <a:schemeClr val="tx1"/>
                </a:solidFill>
              </a:rPr>
              <a:t>SEO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3. </a:t>
            </a:r>
            <a:r>
              <a:rPr lang="zh-CN" altLang="en-US" sz="2400" dirty="0" smtClean="0">
                <a:solidFill>
                  <a:schemeClr val="tx1"/>
                </a:solidFill>
              </a:rPr>
              <a:t>设置相关模块必要的</a:t>
            </a:r>
            <a:r>
              <a:rPr lang="en-US" altLang="zh-CN" sz="2400" dirty="0" smtClean="0">
                <a:solidFill>
                  <a:schemeClr val="tx1"/>
                </a:solidFill>
              </a:rPr>
              <a:t>overflow: hidden, </a:t>
            </a:r>
            <a:r>
              <a:rPr lang="zh-CN" altLang="en-US" sz="2400" dirty="0" smtClean="0">
                <a:solidFill>
                  <a:schemeClr val="tx1"/>
                </a:solidFill>
              </a:rPr>
              <a:t>以防止内容超出，导致布局错乱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4. </a:t>
            </a:r>
            <a:r>
              <a:rPr lang="zh-CN" altLang="en-US" sz="2400" dirty="0" smtClean="0">
                <a:solidFill>
                  <a:schemeClr val="tx1"/>
                </a:solidFill>
              </a:rPr>
              <a:t>添加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ico</a:t>
            </a:r>
            <a:r>
              <a:rPr lang="zh-CN" altLang="en-US" sz="2400" dirty="0" smtClean="0">
                <a:solidFill>
                  <a:schemeClr val="tx1"/>
                </a:solidFill>
              </a:rPr>
              <a:t>，以美化网站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5. </a:t>
            </a:r>
            <a:r>
              <a:rPr lang="zh-CN" altLang="en-US" sz="2400" dirty="0" smtClean="0">
                <a:solidFill>
                  <a:schemeClr val="tx1"/>
                </a:solidFill>
              </a:rPr>
              <a:t>背</a:t>
            </a:r>
            <a:r>
              <a:rPr lang="zh-CN" altLang="en-US" sz="2400" dirty="0" smtClean="0">
                <a:solidFill>
                  <a:schemeClr val="tx1"/>
                </a:solidFill>
              </a:rPr>
              <a:t>景图合</a:t>
            </a:r>
            <a:r>
              <a:rPr lang="zh-CN" altLang="en-US" sz="2400" dirty="0" smtClean="0">
                <a:solidFill>
                  <a:schemeClr val="tx1"/>
                </a:solidFill>
              </a:rPr>
              <a:t>并，减少访问次数，加快页面加载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6. </a:t>
            </a:r>
            <a:r>
              <a:rPr lang="zh-CN" altLang="en-US" sz="2400" dirty="0" smtClean="0">
                <a:solidFill>
                  <a:schemeClr val="tx1"/>
                </a:solidFill>
              </a:rPr>
              <a:t>图片压缩，减小质量，加速页面加载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186869" y="567559"/>
            <a:ext cx="3918531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4800" dirty="0" smtClean="0">
                <a:solidFill>
                  <a:srgbClr val="FFFF00"/>
                </a:solidFill>
              </a:rPr>
              <a:t>问题 </a:t>
            </a:r>
            <a:r>
              <a:rPr lang="en-US" altLang="zh-CN" sz="14800" dirty="0" smtClean="0">
                <a:solidFill>
                  <a:srgbClr val="FFFF00"/>
                </a:solidFill>
              </a:rPr>
              <a:t>&amp; </a:t>
            </a:r>
            <a:r>
              <a:rPr lang="zh-CN" altLang="en-US" sz="14800" dirty="0" smtClean="0">
                <a:solidFill>
                  <a:srgbClr val="FFFF00"/>
                </a:solidFill>
              </a:rPr>
              <a:t>解决：</a:t>
            </a:r>
            <a:endParaRPr lang="en-US" altLang="zh-CN" sz="148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9373" y="1478855"/>
            <a:ext cx="978408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1.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许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多近似全等却有细节上不同的结构样式：</a:t>
            </a:r>
            <a:endParaRPr lang="en-US" altLang="zh-CN" sz="24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统一“最近似公共”的样式，然后复用时在不改变“近似公共”样式的前提下，对不同的细节加以样式覆盖或者修改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2. 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IE6 overflow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失效问题：</a:t>
            </a:r>
            <a:endParaRPr lang="en-US" altLang="zh-CN" sz="24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当父元素的直接子元素或者下级子元素的样式拥</a:t>
            </a:r>
            <a:r>
              <a:rPr lang="zh-CN" altLang="zh-CN" sz="2400" dirty="0" smtClean="0"/>
              <a:t>有</a:t>
            </a:r>
            <a:r>
              <a:rPr lang="en-US" altLang="zh-CN" sz="2400" dirty="0" smtClean="0"/>
              <a:t>  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position:relative</a:t>
            </a:r>
            <a:r>
              <a:rPr lang="zh-CN" altLang="zh-CN" sz="2400" dirty="0" smtClean="0"/>
              <a:t>属性时，父元素的</a:t>
            </a:r>
            <a:r>
              <a:rPr lang="en-US" altLang="zh-CN" sz="2400" dirty="0" err="1" smtClean="0"/>
              <a:t>overflow:hidden</a:t>
            </a:r>
            <a:r>
              <a:rPr lang="zh-CN" altLang="zh-CN" sz="2400" dirty="0" smtClean="0"/>
              <a:t>属性就会失效。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我</a:t>
            </a:r>
            <a:r>
              <a:rPr lang="zh-CN" altLang="zh-CN" sz="2400" dirty="0" smtClean="0"/>
              <a:t>们在</a:t>
            </a:r>
            <a:r>
              <a:rPr lang="en-US" altLang="zh-CN" sz="2400" dirty="0" smtClean="0"/>
              <a:t>IE 6 </a:t>
            </a:r>
            <a:r>
              <a:rPr lang="zh-CN" altLang="zh-CN" sz="2400" dirty="0" smtClean="0"/>
              <a:t>内</a:t>
            </a:r>
            <a:r>
              <a:rPr lang="zh-CN" altLang="zh-CN" sz="2400" dirty="0" smtClean="0"/>
              <a:t>发现子元素会超出父元素设定的高度，即使父元素</a:t>
            </a:r>
            <a:r>
              <a:rPr lang="zh-CN" altLang="zh-CN" sz="2400" dirty="0" smtClean="0"/>
              <a:t>设</a:t>
            </a:r>
            <a:r>
              <a:rPr lang="en-US" altLang="zh-CN" sz="2400" dirty="0" smtClean="0"/>
              <a:t>  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置</a:t>
            </a:r>
            <a:r>
              <a:rPr lang="zh-CN" altLang="zh-CN" sz="2400" dirty="0" smtClean="0"/>
              <a:t>了</a:t>
            </a:r>
            <a:r>
              <a:rPr lang="en-US" altLang="zh-CN" sz="2400" dirty="0" err="1" smtClean="0"/>
              <a:t>overflow:hidden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*</a:t>
            </a:r>
            <a:r>
              <a:rPr lang="zh-CN" altLang="zh-CN" sz="2400" dirty="0" smtClean="0"/>
              <a:t>在父元素</a:t>
            </a:r>
            <a:r>
              <a:rPr lang="zh-CN" altLang="zh-CN" sz="2400" dirty="0" smtClean="0"/>
              <a:t>中</a:t>
            </a:r>
            <a:r>
              <a:rPr lang="zh-CN" altLang="en-US" sz="2400" dirty="0" smtClean="0"/>
              <a:t>设</a:t>
            </a:r>
            <a:r>
              <a:rPr lang="zh-CN" altLang="en-US" sz="2400" dirty="0" smtClean="0"/>
              <a:t>置 </a:t>
            </a:r>
            <a:r>
              <a:rPr lang="en-US" altLang="zh-CN" sz="2400" dirty="0" err="1" smtClean="0"/>
              <a:t>position:relative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偶尔存在命名冲突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进一步协商。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4.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相同模块功能解读没法完全明确：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小组进行商讨，统一较为合适的</a:t>
            </a:r>
            <a:r>
              <a:rPr lang="zh-CN" altLang="en-US" sz="2400" dirty="0" smtClean="0">
                <a:solidFill>
                  <a:schemeClr val="bg1"/>
                </a:solidFill>
              </a:rPr>
              <a:t>功能、效果方</a:t>
            </a:r>
            <a:r>
              <a:rPr lang="zh-CN" altLang="en-US" sz="2400" dirty="0" smtClean="0">
                <a:solidFill>
                  <a:schemeClr val="bg1"/>
                </a:solidFill>
              </a:rPr>
              <a:t>向。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145711" y="677126"/>
            <a:ext cx="3262386" cy="108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3500" dirty="0" smtClean="0">
                <a:solidFill>
                  <a:srgbClr val="FFFF00"/>
                </a:solidFill>
              </a:rPr>
              <a:t>项目总结：</a:t>
            </a:r>
            <a:endParaRPr lang="en-US" altLang="zh-CN" sz="135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56" y="1862441"/>
            <a:ext cx="9784080" cy="4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总体来说，本次项目完成了功能基本要求以及</a:t>
            </a:r>
            <a:r>
              <a:rPr lang="zh-CN" altLang="en-US" sz="2400" dirty="0" smtClean="0">
                <a:solidFill>
                  <a:schemeClr val="tx1"/>
                </a:solidFill>
              </a:rPr>
              <a:t>用户基本需求。但是项目的整个过程是曲折的，由于缺乏项目经验，前期准备不够充分，导致中后期修改消耗的时间较多。再加上成员缺席，导致人手不足，使得项目的开发更加困难。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当</a:t>
            </a:r>
            <a:r>
              <a:rPr lang="zh-CN" altLang="en-US" sz="2400" dirty="0" smtClean="0">
                <a:solidFill>
                  <a:schemeClr val="tx1"/>
                </a:solidFill>
              </a:rPr>
              <a:t>前项目不足的地方有：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</a:rPr>
              <a:t>动态效果不足够美观，后期加以修改美化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	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2. </a:t>
            </a:r>
            <a:r>
              <a:rPr lang="zh-CN" altLang="en-US" sz="2400" dirty="0" smtClean="0">
                <a:solidFill>
                  <a:schemeClr val="tx1"/>
                </a:solidFill>
              </a:rPr>
              <a:t>代码量还有减小的空间，需要进一步优化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3. </a:t>
            </a:r>
            <a:r>
              <a:rPr lang="zh-CN" altLang="en-US" sz="2400" dirty="0" smtClean="0">
                <a:solidFill>
                  <a:schemeClr val="tx1"/>
                </a:solidFill>
              </a:rPr>
              <a:t>部分页面的用户体验还有提升空间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THANKS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>
            <a:spLocks/>
          </p:cNvSpPr>
          <p:nvPr/>
        </p:nvSpPr>
        <p:spPr>
          <a:xfrm>
            <a:off x="1186869" y="567559"/>
            <a:ext cx="3227475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4800" dirty="0">
                <a:solidFill>
                  <a:srgbClr val="FFFF00"/>
                </a:solidFill>
              </a:rPr>
              <a:t>团队</a:t>
            </a:r>
            <a:r>
              <a:rPr lang="zh-CN" altLang="en-US" sz="14800" dirty="0" smtClean="0">
                <a:solidFill>
                  <a:srgbClr val="FFFF00"/>
                </a:solidFill>
              </a:rPr>
              <a:t>简介</a:t>
            </a:r>
            <a:r>
              <a:rPr lang="zh-CN" altLang="en-US" sz="14800" dirty="0">
                <a:solidFill>
                  <a:srgbClr val="FFFF00"/>
                </a:solidFill>
              </a:rPr>
              <a:t>：</a:t>
            </a:r>
            <a:endParaRPr lang="en-US" altLang="zh-CN" sz="148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4428" y="1891862"/>
            <a:ext cx="9297200" cy="242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组长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：杨敏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达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组员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：张剑辉、吴肖琪、陈平、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钟福山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1108043" y="472966"/>
            <a:ext cx="3227475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4800" dirty="0">
                <a:solidFill>
                  <a:srgbClr val="FFFF00"/>
                </a:solidFill>
              </a:rPr>
              <a:t>项目简介：</a:t>
            </a:r>
            <a:endParaRPr lang="en-US" altLang="zh-CN" sz="148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8305" y="1292774"/>
            <a:ext cx="9486386" cy="658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博看</a:t>
            </a:r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文思</a:t>
            </a:r>
            <a:r>
              <a:rPr lang="en-US" altLang="zh-CN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HTML5</a:t>
            </a:r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官网：</a:t>
            </a:r>
            <a:endParaRPr lang="en-US" altLang="zh-CN" sz="3200" b="1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文思是最具技术实力的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智能移动研发培训机构。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博看文思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网站的主要功就上让用户了解博看的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培训信息，所要展示给用户的内容包括以下几方面：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博看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课程相关信息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讲师信息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博看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的学员及就业相关信息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博看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博看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公司学习环境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以及各种关于博看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运行平台：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端浏览器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兼容情况： 各大主流浏览器（谷歌、火狐等），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低版本浏览器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）下保证布局正常。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515630" y="914401"/>
            <a:ext cx="1051834" cy="4769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网站架构</a:t>
            </a:r>
            <a:endParaRPr lang="zh-CN" altLang="en-US" sz="54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3909" y="24429"/>
            <a:ext cx="3810798" cy="3563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首页包含：</a:t>
            </a:r>
            <a:endParaRPr lang="en-US" altLang="zh-CN" sz="32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en-US" altLang="zh-CN" sz="14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就业学员 模块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就业保障 模块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 模块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 模块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关于我们 模块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3552" y="236364"/>
            <a:ext cx="3810798" cy="3383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二级页面：</a:t>
            </a:r>
            <a:endParaRPr lang="en-US" altLang="zh-CN" sz="32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en-US" altLang="zh-CN" sz="16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1. H5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2. HTML5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实战项目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学习园地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2536" y="3816872"/>
            <a:ext cx="3810798" cy="281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列表页面：</a:t>
            </a:r>
            <a:endParaRPr lang="en-US" altLang="zh-CN" sz="32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en-US" altLang="zh-CN" sz="16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学员  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 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  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  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5.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  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8058" y="3745090"/>
            <a:ext cx="3810798" cy="3112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内容页面：</a:t>
            </a:r>
            <a:endParaRPr lang="en-US" altLang="zh-CN" sz="32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en-US" altLang="zh-CN" sz="1600" b="1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学员  详情页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 详情页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  详情页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  详情页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  详情页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  详情页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266038" y="1080985"/>
            <a:ext cx="1362683" cy="565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首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页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流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程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结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400" dirty="0" smtClean="0">
                <a:solidFill>
                  <a:srgbClr val="FFFF00"/>
                </a:solidFill>
              </a:rPr>
              <a:t>构</a:t>
            </a:r>
            <a:endParaRPr lang="en-US" altLang="zh-CN" sz="54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endParaRPr lang="zh-CN" altLang="en-US" b="0" dirty="0" smtClean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58267" y="5596763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58267" y="1695847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就业保障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58267" y="2673310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58267" y="3650773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58267" y="4643476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师资简介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993673" y="3117895"/>
            <a:ext cx="1304081" cy="6621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首页</a:t>
            </a:r>
            <a:endParaRPr lang="zh-CN" altLang="en-US" sz="2400" dirty="0"/>
          </a:p>
        </p:txBody>
      </p:sp>
      <p:cxnSp>
        <p:nvCxnSpPr>
          <p:cNvPr id="22" name="肘形连接符 21"/>
          <p:cNvCxnSpPr>
            <a:stCxn id="17" idx="3"/>
            <a:endCxn id="13" idx="1"/>
          </p:cNvCxnSpPr>
          <p:nvPr/>
        </p:nvCxnSpPr>
        <p:spPr>
          <a:xfrm flipV="1">
            <a:off x="3297754" y="2050571"/>
            <a:ext cx="1660513" cy="1398399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3"/>
            <a:endCxn id="14" idx="1"/>
          </p:cNvCxnSpPr>
          <p:nvPr/>
        </p:nvCxnSpPr>
        <p:spPr>
          <a:xfrm flipV="1">
            <a:off x="3297754" y="3028034"/>
            <a:ext cx="1660513" cy="420936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5" idx="1"/>
          </p:cNvCxnSpPr>
          <p:nvPr/>
        </p:nvCxnSpPr>
        <p:spPr>
          <a:xfrm>
            <a:off x="3297754" y="3448970"/>
            <a:ext cx="1660513" cy="556527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16" idx="1"/>
          </p:cNvCxnSpPr>
          <p:nvPr/>
        </p:nvCxnSpPr>
        <p:spPr>
          <a:xfrm>
            <a:off x="3297754" y="3448970"/>
            <a:ext cx="1660513" cy="1549230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3"/>
            <a:endCxn id="8" idx="1"/>
          </p:cNvCxnSpPr>
          <p:nvPr/>
        </p:nvCxnSpPr>
        <p:spPr>
          <a:xfrm>
            <a:off x="3297754" y="3448970"/>
            <a:ext cx="1660513" cy="2502517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47760" y="726262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就业学员列表页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47760" y="1695848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就业二级页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8747760" y="3650773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项目列表页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8747760" y="4642942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讲师列表</a:t>
            </a:r>
            <a:r>
              <a:rPr lang="zh-CN" altLang="en-US" sz="2000" dirty="0"/>
              <a:t>页</a:t>
            </a:r>
          </a:p>
        </p:txBody>
      </p:sp>
      <p:sp>
        <p:nvSpPr>
          <p:cNvPr id="42" name="矩形 41"/>
          <p:cNvSpPr/>
          <p:nvPr/>
        </p:nvSpPr>
        <p:spPr>
          <a:xfrm>
            <a:off x="8747760" y="5596764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关于我们二级页</a:t>
            </a:r>
            <a:endParaRPr lang="zh-CN" altLang="en-US" sz="2000" dirty="0"/>
          </a:p>
        </p:txBody>
      </p:sp>
      <p:sp>
        <p:nvSpPr>
          <p:cNvPr id="43" name="圆角矩形 42"/>
          <p:cNvSpPr/>
          <p:nvPr/>
        </p:nvSpPr>
        <p:spPr>
          <a:xfrm>
            <a:off x="4958267" y="726261"/>
            <a:ext cx="2743200" cy="70944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就业学员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7" idx="3"/>
            <a:endCxn id="43" idx="1"/>
          </p:cNvCxnSpPr>
          <p:nvPr/>
        </p:nvCxnSpPr>
        <p:spPr>
          <a:xfrm flipV="1">
            <a:off x="3297754" y="1080985"/>
            <a:ext cx="1660513" cy="2367985"/>
          </a:xfrm>
          <a:prstGeom prst="bentConnector3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747760" y="2673311"/>
            <a:ext cx="2727960" cy="7094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HTML5</a:t>
            </a:r>
            <a:r>
              <a:rPr lang="zh-CN" altLang="en-US" sz="2000" dirty="0" smtClean="0"/>
              <a:t>课程</a:t>
            </a:r>
            <a:endParaRPr lang="zh-CN" altLang="en-US" sz="2000" dirty="0"/>
          </a:p>
        </p:txBody>
      </p:sp>
      <p:cxnSp>
        <p:nvCxnSpPr>
          <p:cNvPr id="53" name="直接连接符 52"/>
          <p:cNvCxnSpPr>
            <a:stCxn id="43" idx="3"/>
            <a:endCxn id="38" idx="1"/>
          </p:cNvCxnSpPr>
          <p:nvPr/>
        </p:nvCxnSpPr>
        <p:spPr>
          <a:xfrm>
            <a:off x="7701467" y="1080985"/>
            <a:ext cx="10462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3" idx="3"/>
            <a:endCxn id="39" idx="1"/>
          </p:cNvCxnSpPr>
          <p:nvPr/>
        </p:nvCxnSpPr>
        <p:spPr>
          <a:xfrm>
            <a:off x="7701467" y="2050571"/>
            <a:ext cx="10462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4" idx="3"/>
            <a:endCxn id="51" idx="1"/>
          </p:cNvCxnSpPr>
          <p:nvPr/>
        </p:nvCxnSpPr>
        <p:spPr>
          <a:xfrm>
            <a:off x="7701467" y="3028034"/>
            <a:ext cx="10462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0" idx="1"/>
          </p:cNvCxnSpPr>
          <p:nvPr/>
        </p:nvCxnSpPr>
        <p:spPr>
          <a:xfrm>
            <a:off x="7711720" y="4005496"/>
            <a:ext cx="10360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" idx="3"/>
            <a:endCxn id="41" idx="1"/>
          </p:cNvCxnSpPr>
          <p:nvPr/>
        </p:nvCxnSpPr>
        <p:spPr>
          <a:xfrm flipV="1">
            <a:off x="7701467" y="4997666"/>
            <a:ext cx="1046293" cy="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8" idx="3"/>
            <a:endCxn id="42" idx="1"/>
          </p:cNvCxnSpPr>
          <p:nvPr/>
        </p:nvCxnSpPr>
        <p:spPr>
          <a:xfrm>
            <a:off x="7701467" y="5951487"/>
            <a:ext cx="10462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787920" y="616951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82793" y="1621222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82793" y="2601822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782793" y="3587964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85707" y="4580133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82793" y="5526601"/>
            <a:ext cx="883640" cy="401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跳转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>
            <a:spLocks/>
          </p:cNvSpPr>
          <p:nvPr/>
        </p:nvSpPr>
        <p:spPr>
          <a:xfrm>
            <a:off x="441960" y="1144583"/>
            <a:ext cx="1362683" cy="5115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二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级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页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内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容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结</a:t>
            </a:r>
            <a:endParaRPr lang="en-US" altLang="zh-CN" sz="5800" dirty="0" smtClean="0">
              <a:solidFill>
                <a:srgbClr val="FFFF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5800" dirty="0" smtClean="0">
                <a:solidFill>
                  <a:srgbClr val="FFFF00"/>
                </a:solidFill>
              </a:rPr>
              <a:t>构</a:t>
            </a:r>
            <a:endParaRPr lang="zh-CN" altLang="en-US" sz="5800" b="0" dirty="0" smtClean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7433" y="155235"/>
            <a:ext cx="3541767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首页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98702" y="1473141"/>
            <a:ext cx="1558379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讲师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285210" y="1473141"/>
            <a:ext cx="1558379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就业</a:t>
            </a:r>
          </a:p>
        </p:txBody>
      </p:sp>
      <p:sp>
        <p:nvSpPr>
          <p:cNvPr id="17" name="矩形 16"/>
          <p:cNvSpPr/>
          <p:nvPr/>
        </p:nvSpPr>
        <p:spPr>
          <a:xfrm>
            <a:off x="6295888" y="1473141"/>
            <a:ext cx="1558379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实战项目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8240636" y="1473141"/>
            <a:ext cx="1558379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学习园地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10221357" y="1473141"/>
            <a:ext cx="1558379" cy="563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关于我们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2298701" y="2661861"/>
            <a:ext cx="1558379" cy="22454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</a:t>
            </a:r>
            <a:r>
              <a:rPr lang="zh-CN" altLang="en-US" b="1" dirty="0" smtClean="0"/>
              <a:t>讲师信息滚动</a:t>
            </a:r>
            <a:endParaRPr lang="en-US" altLang="zh-CN" b="1" dirty="0"/>
          </a:p>
          <a:p>
            <a:pPr algn="ctr"/>
            <a:r>
              <a:rPr lang="en-US" altLang="zh-CN" b="1" dirty="0" smtClean="0"/>
              <a:t>2.</a:t>
            </a:r>
            <a:r>
              <a:rPr lang="zh-CN" altLang="en-US" b="1" dirty="0" smtClean="0"/>
              <a:t>讲师信息及相关项目</a:t>
            </a:r>
            <a:endParaRPr lang="en-US" altLang="zh-CN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10221356" y="2674974"/>
            <a:ext cx="1558379" cy="22454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</a:t>
            </a:r>
            <a:r>
              <a:rPr lang="zh-CN" altLang="en-US" b="1" dirty="0" smtClean="0"/>
              <a:t>公司简介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2.</a:t>
            </a:r>
            <a:r>
              <a:rPr lang="zh-CN" altLang="en-US" b="1" dirty="0" smtClean="0"/>
              <a:t>公司荣誉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3.</a:t>
            </a:r>
            <a:r>
              <a:rPr lang="zh-CN" altLang="en-US" b="1" dirty="0" smtClean="0"/>
              <a:t>公司新闻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4.</a:t>
            </a:r>
            <a:r>
              <a:rPr lang="zh-CN" altLang="en-US" b="1" dirty="0" smtClean="0"/>
              <a:t>教学优势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5.</a:t>
            </a:r>
            <a:r>
              <a:rPr lang="zh-CN" altLang="en-US" b="1" dirty="0" smtClean="0"/>
              <a:t>学习环境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6.</a:t>
            </a:r>
            <a:r>
              <a:rPr lang="zh-CN" altLang="en-US" b="1" dirty="0" smtClean="0"/>
              <a:t>就业学员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4285209" y="2674974"/>
            <a:ext cx="1558379" cy="22454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</a:t>
            </a:r>
            <a:r>
              <a:rPr lang="zh-CN" altLang="en-US" b="1" dirty="0" smtClean="0"/>
              <a:t>就业学员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2.</a:t>
            </a:r>
            <a:r>
              <a:rPr lang="zh-CN" altLang="en-US" b="1" dirty="0" smtClean="0"/>
              <a:t>就业活动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3.</a:t>
            </a:r>
            <a:r>
              <a:rPr lang="zh-CN" altLang="en-US" b="1" dirty="0" smtClean="0"/>
              <a:t>就业感言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4.</a:t>
            </a:r>
            <a:r>
              <a:rPr lang="zh-CN" altLang="en-US" b="1" dirty="0" smtClean="0"/>
              <a:t>就业指导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5.</a:t>
            </a:r>
            <a:r>
              <a:rPr lang="zh-CN" altLang="en-US" b="1" dirty="0" smtClean="0"/>
              <a:t>合作企业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8240635" y="2674974"/>
            <a:ext cx="1558379" cy="22454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</a:t>
            </a:r>
            <a:r>
              <a:rPr lang="zh-CN" altLang="en-US" b="1" dirty="0" smtClean="0"/>
              <a:t>就业活动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2.</a:t>
            </a:r>
            <a:r>
              <a:rPr lang="zh-CN" altLang="en-US" b="1" dirty="0" smtClean="0"/>
              <a:t>学习环境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3.</a:t>
            </a:r>
            <a:r>
              <a:rPr lang="zh-CN" altLang="en-US" b="1" dirty="0" smtClean="0"/>
              <a:t>就业学员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4.</a:t>
            </a:r>
            <a:r>
              <a:rPr lang="zh-CN" altLang="en-US" b="1" dirty="0" smtClean="0"/>
              <a:t>博看新闻</a:t>
            </a:r>
          </a:p>
        </p:txBody>
      </p:sp>
      <p:sp>
        <p:nvSpPr>
          <p:cNvPr id="29" name="矩形 28"/>
          <p:cNvSpPr/>
          <p:nvPr/>
        </p:nvSpPr>
        <p:spPr>
          <a:xfrm>
            <a:off x="6295888" y="2674974"/>
            <a:ext cx="1558379" cy="22454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</a:t>
            </a:r>
            <a:r>
              <a:rPr lang="zh-CN" altLang="en-US" b="1" dirty="0" smtClean="0"/>
              <a:t>实训特色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2.</a:t>
            </a:r>
            <a:r>
              <a:rPr lang="zh-CN" altLang="en-US" b="1" dirty="0" smtClean="0"/>
              <a:t>项目列表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3.</a:t>
            </a:r>
            <a:r>
              <a:rPr lang="zh-CN" altLang="en-US" b="1" dirty="0" smtClean="0"/>
              <a:t>技术团队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4.</a:t>
            </a:r>
            <a:r>
              <a:rPr lang="zh-CN" altLang="en-US" b="1" dirty="0" smtClean="0"/>
              <a:t>活动项目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5.</a:t>
            </a:r>
            <a:r>
              <a:rPr lang="zh-CN" altLang="en-US" b="1" dirty="0" smtClean="0"/>
              <a:t>合作企业</a:t>
            </a:r>
            <a:endParaRPr lang="zh-CN" altLang="en-US" b="1" dirty="0"/>
          </a:p>
        </p:txBody>
      </p:sp>
      <p:cxnSp>
        <p:nvCxnSpPr>
          <p:cNvPr id="37" name="直接连接符 36"/>
          <p:cNvCxnSpPr>
            <a:stCxn id="11" idx="2"/>
            <a:endCxn id="17" idx="0"/>
          </p:cNvCxnSpPr>
          <p:nvPr/>
        </p:nvCxnSpPr>
        <p:spPr>
          <a:xfrm>
            <a:off x="7068317" y="719115"/>
            <a:ext cx="6761" cy="754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2"/>
            <a:endCxn id="14" idx="0"/>
          </p:cNvCxnSpPr>
          <p:nvPr/>
        </p:nvCxnSpPr>
        <p:spPr>
          <a:xfrm rot="5400000">
            <a:off x="4696092" y="-899084"/>
            <a:ext cx="754026" cy="3990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1" idx="2"/>
            <a:endCxn id="19" idx="0"/>
          </p:cNvCxnSpPr>
          <p:nvPr/>
        </p:nvCxnSpPr>
        <p:spPr>
          <a:xfrm rot="16200000" flipH="1">
            <a:off x="7667058" y="120373"/>
            <a:ext cx="754026" cy="195150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1" idx="2"/>
            <a:endCxn id="20" idx="0"/>
          </p:cNvCxnSpPr>
          <p:nvPr/>
        </p:nvCxnSpPr>
        <p:spPr>
          <a:xfrm rot="16200000" flipH="1">
            <a:off x="8657419" y="-869987"/>
            <a:ext cx="754026" cy="393223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  <a:endCxn id="16" idx="0"/>
          </p:cNvCxnSpPr>
          <p:nvPr/>
        </p:nvCxnSpPr>
        <p:spPr>
          <a:xfrm rot="5400000">
            <a:off x="5689346" y="94170"/>
            <a:ext cx="754026" cy="200391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4" idx="2"/>
          </p:cNvCxnSpPr>
          <p:nvPr/>
        </p:nvCxnSpPr>
        <p:spPr>
          <a:xfrm>
            <a:off x="3077892" y="2037021"/>
            <a:ext cx="0" cy="63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6" idx="2"/>
            <a:endCxn id="27" idx="0"/>
          </p:cNvCxnSpPr>
          <p:nvPr/>
        </p:nvCxnSpPr>
        <p:spPr>
          <a:xfrm flipH="1">
            <a:off x="5064399" y="2037021"/>
            <a:ext cx="1" cy="63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7" idx="2"/>
            <a:endCxn id="29" idx="0"/>
          </p:cNvCxnSpPr>
          <p:nvPr/>
        </p:nvCxnSpPr>
        <p:spPr>
          <a:xfrm>
            <a:off x="7075078" y="2037021"/>
            <a:ext cx="0" cy="63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9" idx="2"/>
            <a:endCxn id="28" idx="0"/>
          </p:cNvCxnSpPr>
          <p:nvPr/>
        </p:nvCxnSpPr>
        <p:spPr>
          <a:xfrm flipH="1">
            <a:off x="9019825" y="2037021"/>
            <a:ext cx="1" cy="63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0" idx="2"/>
            <a:endCxn id="24" idx="0"/>
          </p:cNvCxnSpPr>
          <p:nvPr/>
        </p:nvCxnSpPr>
        <p:spPr>
          <a:xfrm flipH="1">
            <a:off x="11000546" y="2037021"/>
            <a:ext cx="1" cy="63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48840" y="5166360"/>
            <a:ext cx="9784080" cy="138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</a:rPr>
              <a:t>二级页面的相关链接可以跳转至对应的列表页或者内容页。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</a:rPr>
              <a:t>每个二级页面都包含着其他二级页面的某一些模块，这样可以方便用  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       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户在该二级页更快地访问其他二级页的内容。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731520" y="670560"/>
            <a:ext cx="82143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zh-CN" altLang="en-US" sz="4800" dirty="0" smtClean="0">
                <a:solidFill>
                  <a:srgbClr val="FFFF00"/>
                </a:solidFill>
              </a:rPr>
              <a:t>列表页 </a:t>
            </a:r>
            <a:r>
              <a:rPr lang="en-US" altLang="zh-CN" sz="4800" dirty="0" smtClean="0">
                <a:solidFill>
                  <a:srgbClr val="FFFF00"/>
                </a:solidFill>
              </a:rPr>
              <a:t>&amp; </a:t>
            </a:r>
            <a:r>
              <a:rPr lang="zh-CN" altLang="en-US" sz="4800" dirty="0" smtClean="0">
                <a:solidFill>
                  <a:srgbClr val="FFFF00"/>
                </a:solidFill>
              </a:rPr>
              <a:t>内容页 内容结构</a:t>
            </a:r>
            <a:endParaRPr lang="zh-CN" altLang="en-US" sz="4800" b="0" dirty="0" smtClean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3040" y="1935480"/>
            <a:ext cx="7360920" cy="4328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每个列表页左上方标题都含有跳转至相应二级页的链接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</a:rPr>
              <a:t>方便用户。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             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（</a:t>
            </a:r>
            <a:r>
              <a:rPr lang="en-US" altLang="zh-CN" sz="2400" dirty="0" smtClean="0">
                <a:solidFill>
                  <a:schemeClr val="tx1"/>
                </a:solidFill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</a:rPr>
              <a:t>就业活动</a:t>
            </a:r>
            <a:r>
              <a:rPr lang="en-US" altLang="zh-CN" sz="2400" dirty="0" smtClean="0">
                <a:solidFill>
                  <a:schemeClr val="tx1"/>
                </a:solidFill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</a:rPr>
              <a:t>列表页可返回</a:t>
            </a:r>
            <a:r>
              <a:rPr lang="en-US" altLang="zh-CN" sz="2400" dirty="0" smtClean="0">
                <a:solidFill>
                  <a:schemeClr val="tx1"/>
                </a:solidFill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</a:rPr>
              <a:t>就业</a:t>
            </a:r>
            <a:r>
              <a:rPr lang="en-US" altLang="zh-CN" sz="2400" dirty="0" smtClean="0">
                <a:solidFill>
                  <a:schemeClr val="tx1"/>
                </a:solidFill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</a:rPr>
              <a:t>二级页）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</a:rPr>
              <a:t>每个</a:t>
            </a:r>
            <a:r>
              <a:rPr lang="zh-CN" altLang="en-US" sz="2400" dirty="0" smtClean="0">
                <a:solidFill>
                  <a:schemeClr val="tx1"/>
                </a:solidFill>
              </a:rPr>
              <a:t>列表页和内容页右侧都设置了“新闻”模块，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方便用户有时候需要查看新闻，就不用再返回首页；既合理利用空间，同时也增加了</a:t>
            </a:r>
            <a:r>
              <a:rPr lang="zh-CN" altLang="en-US" sz="2400" dirty="0" smtClean="0">
                <a:solidFill>
                  <a:schemeClr val="tx1"/>
                </a:solidFill>
              </a:rPr>
              <a:t>内链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有利于</a:t>
            </a:r>
            <a:r>
              <a:rPr lang="en-US" altLang="zh-CN" sz="2400" dirty="0" smtClean="0">
                <a:solidFill>
                  <a:schemeClr val="tx1"/>
                </a:solidFill>
              </a:rPr>
              <a:t>SEO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5705" y="3112440"/>
            <a:ext cx="2474860" cy="708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47095" y="1008298"/>
            <a:ext cx="3048425" cy="572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1214723" y="625366"/>
            <a:ext cx="3227475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en-US" altLang="zh-CN" sz="2800" b="0" dirty="0" smtClean="0">
              <a:solidFill>
                <a:prstClr val="white"/>
              </a:solidFill>
            </a:endParaRPr>
          </a:p>
          <a:p>
            <a:pPr lvl="0" algn="ctr">
              <a:spcBef>
                <a:spcPts val="1000"/>
              </a:spcBef>
            </a:pPr>
            <a:endParaRPr lang="en-US" altLang="zh-CN" sz="2800" b="0" dirty="0" smtClean="0">
              <a:solidFill>
                <a:prstClr val="white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zh-CN" altLang="en-US" sz="14800" dirty="0" smtClean="0">
                <a:solidFill>
                  <a:srgbClr val="FFFF00"/>
                </a:solidFill>
              </a:rPr>
              <a:t>个别功</a:t>
            </a:r>
            <a:r>
              <a:rPr lang="zh-CN" altLang="en-US" sz="14800" dirty="0">
                <a:solidFill>
                  <a:srgbClr val="FFFF00"/>
                </a:solidFill>
              </a:rPr>
              <a:t>能</a:t>
            </a:r>
            <a:r>
              <a:rPr lang="zh-CN" altLang="en-US" sz="14800" dirty="0" smtClean="0">
                <a:solidFill>
                  <a:srgbClr val="FFFF00"/>
                </a:solidFill>
              </a:rPr>
              <a:t>简介</a:t>
            </a:r>
            <a:r>
              <a:rPr lang="zh-CN" altLang="en-US" sz="14800" dirty="0">
                <a:solidFill>
                  <a:srgbClr val="FFFF00"/>
                </a:solidFill>
              </a:rPr>
              <a:t>：</a:t>
            </a:r>
            <a:endParaRPr lang="en-US" altLang="zh-CN" sz="14800" dirty="0">
              <a:solidFill>
                <a:srgbClr val="FFFF00"/>
              </a:solidFill>
            </a:endParaRPr>
          </a:p>
          <a:p>
            <a:pPr lvl="0" algn="ctr">
              <a:spcBef>
                <a:spcPts val="1000"/>
              </a:spcBef>
            </a:pPr>
            <a:endParaRPr lang="zh-CN" altLang="en-US" sz="2800" b="0" dirty="0" smtClean="0">
              <a:solidFill>
                <a:prstClr val="white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2120" y="1582370"/>
            <a:ext cx="978408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1. 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主页模块收缩：</a:t>
            </a:r>
            <a:endParaRPr lang="en-US" altLang="zh-CN" sz="24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由于主页页面较长，模块较多；故使用了</a:t>
            </a:r>
            <a:r>
              <a:rPr lang="en-US" altLang="zh-CN" sz="2400" dirty="0" err="1">
                <a:solidFill>
                  <a:schemeClr val="bg1"/>
                </a:solidFill>
              </a:rPr>
              <a:t>jQ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实现了主页相应模块的高度收缩，能够让用户在浏览页面时较大程度忽略不需要浏览的模块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. 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主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页讲师模块下滑结合图片滚动、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tab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切换：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为了进一步缩短主页长度，讲师模块仅设计一次仅显示一位讲师信息，并在下方结合讲师图片滚动</a:t>
            </a:r>
            <a:r>
              <a:rPr lang="en-US" altLang="zh-CN" sz="2400" dirty="0" smtClean="0">
                <a:solidFill>
                  <a:schemeClr val="bg1"/>
                </a:solidFill>
              </a:rPr>
              <a:t>tab</a:t>
            </a:r>
            <a:r>
              <a:rPr lang="zh-CN" altLang="en-US" sz="2400" dirty="0" smtClean="0">
                <a:solidFill>
                  <a:schemeClr val="bg1"/>
                </a:solidFill>
              </a:rPr>
              <a:t>切换，能够在主页切换相应讲师信息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3. 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公司环境图片渐变：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环境图片切换，使用了大图和略缩图的结合，摒弃了传统“小圆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点”，既美化了页面，也提高了用户体验。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09976" y="1254569"/>
            <a:ext cx="978408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7834" y="1306327"/>
            <a:ext cx="978408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4. 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HTML5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课程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tab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切换：</a:t>
            </a:r>
            <a:endParaRPr lang="en-US" altLang="zh-CN" sz="2400" dirty="0" smtClean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使用了两层定位（切换条 </a:t>
            </a:r>
            <a:r>
              <a:rPr lang="en-US" altLang="zh-CN" sz="2400" dirty="0" smtClean="0">
                <a:solidFill>
                  <a:schemeClr val="bg1"/>
                </a:solidFill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</a:rPr>
              <a:t>文字），防止了文字受定位和</a:t>
            </a:r>
            <a:r>
              <a:rPr lang="en-US" altLang="zh-CN" sz="2400" dirty="0" smtClean="0">
                <a:solidFill>
                  <a:schemeClr val="bg1"/>
                </a:solidFill>
              </a:rPr>
              <a:t>z-index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的影响，同时美化了</a:t>
            </a:r>
            <a:r>
              <a:rPr lang="en-US" altLang="zh-CN" sz="2400" dirty="0" smtClean="0">
                <a:solidFill>
                  <a:schemeClr val="bg1"/>
                </a:solidFill>
              </a:rPr>
              <a:t>tab</a:t>
            </a:r>
            <a:r>
              <a:rPr lang="zh-CN" altLang="en-US" sz="2400" dirty="0" smtClean="0">
                <a:solidFill>
                  <a:schemeClr val="bg1"/>
                </a:solidFill>
              </a:rPr>
              <a:t>切换界</a:t>
            </a:r>
            <a:r>
              <a:rPr lang="zh-CN" altLang="en-US" sz="2400" dirty="0" smtClean="0">
                <a:solidFill>
                  <a:schemeClr val="bg1"/>
                </a:solidFill>
              </a:rPr>
              <a:t>面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5</a:t>
            </a:r>
            <a:r>
              <a:rPr lang="en-US" altLang="zh-CN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. </a:t>
            </a:r>
            <a:r>
              <a:rPr lang="zh-CN" altLang="en-US" sz="24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新闻列表收缩：</a:t>
            </a:r>
            <a:endParaRPr lang="en-US" altLang="zh-CN" sz="24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新闻列表以小模块的形式呈现，并且以点击伸展、收缩的方式呈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现新闻列表，减小了模块默认显示的大小，且优了化用户体验。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academ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08A7FF"/>
      </a:accent1>
      <a:accent2>
        <a:srgbClr val="31C9F7"/>
      </a:accent2>
      <a:accent3>
        <a:srgbClr val="91EAF9"/>
      </a:accent3>
      <a:accent4>
        <a:srgbClr val="FFFFFF"/>
      </a:accent4>
      <a:accent5>
        <a:srgbClr val="009BD8"/>
      </a:accent5>
      <a:accent6>
        <a:srgbClr val="88E4E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大学课程的学术演示文稿(宽屏)</Template>
  <TotalTime>0</TotalTime>
  <Words>742</Words>
  <Application>Microsoft Office PowerPoint</Application>
  <PresentationFormat>自定义</PresentationFormat>
  <Paragraphs>182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项目：博看文思HTML5官网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2016-03-05T14:11:00Z</dcterms:created>
  <dcterms:modified xsi:type="dcterms:W3CDTF">2016-05-25T20:02:31Z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TC043308529991</vt:lpwstr>
  </property>
  <property fmtid="{D5CDD505-2E9C-101B-9397-08002B2CF9AE}" pid="3" name="KSOProductBuildVer">
    <vt:lpwstr>2052-10.1.0.5458</vt:lpwstr>
  </property>
</Properties>
</file>