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9" r:id="rId3"/>
    <p:sldId id="400" r:id="rId4"/>
    <p:sldId id="403" r:id="rId5"/>
    <p:sldId id="449" r:id="rId6"/>
    <p:sldId id="405" r:id="rId7"/>
    <p:sldId id="407" r:id="rId8"/>
    <p:sldId id="408" r:id="rId9"/>
    <p:sldId id="450" r:id="rId10"/>
    <p:sldId id="406" r:id="rId11"/>
    <p:sldId id="411" r:id="rId12"/>
    <p:sldId id="412" r:id="rId13"/>
    <p:sldId id="413" r:id="rId14"/>
    <p:sldId id="414" r:id="rId15"/>
    <p:sldId id="415" r:id="rId16"/>
    <p:sldId id="409" r:id="rId17"/>
    <p:sldId id="410" r:id="rId18"/>
    <p:sldId id="416" r:id="rId19"/>
    <p:sldId id="451" r:id="rId20"/>
    <p:sldId id="417" r:id="rId21"/>
    <p:sldId id="418" r:id="rId22"/>
    <p:sldId id="420" r:id="rId23"/>
    <p:sldId id="421" r:id="rId24"/>
    <p:sldId id="419" r:id="rId25"/>
    <p:sldId id="452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8" r:id="rId39"/>
    <p:sldId id="434" r:id="rId40"/>
    <p:sldId id="435" r:id="rId41"/>
    <p:sldId id="436" r:id="rId42"/>
    <p:sldId id="437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262" r:id="rId54"/>
    <p:sldId id="402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전" initials="이" lastIdx="2" clrIdx="0">
    <p:extLst>
      <p:ext uri="{19B8F6BF-5375-455C-9EA6-DF929625EA0E}">
        <p15:presenceInfo xmlns:p15="http://schemas.microsoft.com/office/powerpoint/2012/main" userId="이영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6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313216344722161E-4"/>
          <c:y val="3.1816045664720552E-3"/>
          <c:w val="0.92280597933070863"/>
          <c:h val="0.8268767946064964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33</c:v>
                </c:pt>
                <c:pt idx="1">
                  <c:v>19</c:v>
                </c:pt>
                <c:pt idx="2">
                  <c:v>9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9</c:v>
                </c:pt>
                <c:pt idx="7">
                  <c:v>19</c:v>
                </c:pt>
                <c:pt idx="8">
                  <c:v>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836-428A-B93B-772289007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1238752"/>
        <c:axId val="1639247568"/>
      </c:scatterChart>
      <c:valAx>
        <c:axId val="160123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39247568"/>
        <c:crosses val="autoZero"/>
        <c:crossBetween val="midCat"/>
      </c:valAx>
      <c:valAx>
        <c:axId val="1639247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123875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301448961507609E-4"/>
          <c:y val="0.155932842146742"/>
          <c:w val="0.92280597933070863"/>
          <c:h val="0.8268767946064964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33</c:v>
                </c:pt>
                <c:pt idx="1">
                  <c:v>19</c:v>
                </c:pt>
                <c:pt idx="2">
                  <c:v>9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9</c:v>
                </c:pt>
                <c:pt idx="7">
                  <c:v>19</c:v>
                </c:pt>
                <c:pt idx="8">
                  <c:v>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04-4181-A2EC-6860101D4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1238752"/>
        <c:axId val="1639247568"/>
      </c:scatterChart>
      <c:valAx>
        <c:axId val="1601238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39247568"/>
        <c:crosses val="autoZero"/>
        <c:crossBetween val="midCat"/>
      </c:valAx>
      <c:valAx>
        <c:axId val="1639247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0123875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0.15756</cdr:x>
      <cdr:y>0.32135</cdr:y>
    </cdr:from>
    <cdr:to>
      <cdr:x>0.19424</cdr:x>
      <cdr:y>0.36121</cdr:y>
    </cdr:to>
    <cdr:sp macro="" textlink="">
      <cdr:nvSpPr>
        <cdr:cNvPr id="2" name="타원 1">
          <a:extLst xmlns:a="http://schemas.openxmlformats.org/drawingml/2006/main">
            <a:ext uri="{FF2B5EF4-FFF2-40B4-BE49-F238E27FC236}">
              <a16:creationId xmlns:a16="http://schemas.microsoft.com/office/drawing/2014/main" id="{D133B66C-D0AA-44BD-8DF7-9D9527360B4F}"/>
            </a:ext>
          </a:extLst>
        </cdr:cNvPr>
        <cdr:cNvSpPr/>
      </cdr:nvSpPr>
      <cdr:spPr>
        <a:xfrm xmlns:a="http://schemas.openxmlformats.org/drawingml/2006/main">
          <a:off x="464038" y="912853"/>
          <a:ext cx="108000" cy="11323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  <cdr:relSizeAnchor xmlns:cdr="http://schemas.openxmlformats.org/drawingml/2006/chartDrawing">
    <cdr:from>
      <cdr:x>0.31513</cdr:x>
      <cdr:y>0.69256</cdr:y>
    </cdr:from>
    <cdr:to>
      <cdr:x>0.3518</cdr:x>
      <cdr:y>0.73243</cdr:y>
    </cdr:to>
    <cdr:sp macro="" textlink="">
      <cdr:nvSpPr>
        <cdr:cNvPr id="3" name="타원 2">
          <a:extLst xmlns:a="http://schemas.openxmlformats.org/drawingml/2006/main">
            <a:ext uri="{FF2B5EF4-FFF2-40B4-BE49-F238E27FC236}">
              <a16:creationId xmlns:a16="http://schemas.microsoft.com/office/drawing/2014/main" id="{3AC6D29A-C529-417C-8811-3C559188CA63}"/>
            </a:ext>
          </a:extLst>
        </cdr:cNvPr>
        <cdr:cNvSpPr/>
      </cdr:nvSpPr>
      <cdr:spPr>
        <a:xfrm xmlns:a="http://schemas.openxmlformats.org/drawingml/2006/main">
          <a:off x="928077" y="1967372"/>
          <a:ext cx="108000" cy="113236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A884E371-BC14-4D51-85A7-E163FE70E842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036C714B-5EC4-4D65-BD96-7813AC11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1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4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81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56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0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15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64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853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35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036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88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나눔스퀘어_ac Bold" panose="020B0600000101010101"/>
                <a:ea typeface="나눔스퀘어_ac Bold" panose="020B0600000101010101"/>
              </a:defRPr>
            </a:lvl1pPr>
            <a:lvl2pPr>
              <a:defRPr>
                <a:latin typeface="나눔스퀘어_ac Bold" panose="020B0600000101010101"/>
                <a:ea typeface="나눔스퀘어_ac Bold" panose="020B0600000101010101"/>
              </a:defRPr>
            </a:lvl2pPr>
            <a:lvl3pPr>
              <a:defRPr>
                <a:latin typeface="나눔스퀘어_ac Bold" panose="020B0600000101010101"/>
                <a:ea typeface="나눔스퀘어_ac Bold" panose="020B0600000101010101"/>
              </a:defRPr>
            </a:lvl3pPr>
            <a:lvl4pPr>
              <a:defRPr>
                <a:latin typeface="나눔스퀘어_ac Bold" panose="020B0600000101010101"/>
                <a:ea typeface="나눔스퀘어_ac Bold" panose="020B0600000101010101"/>
              </a:defRPr>
            </a:lvl4pPr>
            <a:lvl5pPr>
              <a:defRPr>
                <a:latin typeface="나눔스퀘어_ac Bold" panose="020B0600000101010101"/>
                <a:ea typeface="나눔스퀘어_ac Bold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700952" y="78183"/>
            <a:ext cx="1438585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15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 정규세션 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Optimization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642797" y="0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96F8483C-29A8-4525-9DDD-19098B90EBDE}" type="datetimeFigureOut">
              <a:rPr lang="ko-KR" altLang="en-US" smtClean="0"/>
              <a:pPr/>
              <a:t>2021-01-27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 Bold" panose="020B0600000101010101"/>
          <a:ea typeface="나눔스퀘어_ac Bold" panose="020B060000010101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 Bold" panose="020B0600000101010101"/>
          <a:ea typeface="나눔스퀘어_ac Bold" panose="020B060000010101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 Bold" panose="020B0600000101010101"/>
          <a:ea typeface="나눔스퀘어_ac Bold" panose="020B060000010101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 Bold" panose="020B0600000101010101"/>
          <a:ea typeface="나눔스퀘어_ac Bold" panose="020B060000010101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Bold" panose="020B0600000101010101"/>
          <a:ea typeface="나눔스퀘어_ac Bold" panose="020B060000010101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Bold" panose="020B0600000101010101"/>
          <a:ea typeface="나눔스퀘어_ac Bold" panose="020B060000010101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docs.net/18086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binary-cross-entropy-and-logistic-regression-bf7098e7555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hiddenbeginner.github.io/deeplearning/2019/09/22/optimization_algorithms_in_deep_learning.html" TargetMode="External"/><Relationship Id="rId3" Type="http://schemas.openxmlformats.org/officeDocument/2006/relationships/hyperlink" Target="https://machinelearningmastery.com/linear-regression-with-maximum-likelihood-estimation/" TargetMode="External"/><Relationship Id="rId7" Type="http://schemas.openxmlformats.org/officeDocument/2006/relationships/hyperlink" Target="https://www.youtube.com/watch?v=lQftsyAk6V8&amp;t=308s" TargetMode="External"/><Relationship Id="rId2" Type="http://schemas.openxmlformats.org/officeDocument/2006/relationships/hyperlink" Target="https://www.youtube.com/watch?v=coTT9X_ovtk&amp;list=PLbhbGI_ppZISMV4tAWHlytBqNq1-lb8bz&amp;index=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yil.tistory.com/68" TargetMode="External"/><Relationship Id="rId5" Type="http://schemas.openxmlformats.org/officeDocument/2006/relationships/hyperlink" Target="https://angeloyeo.github.io/2020/06/17/Hessian.html" TargetMode="External"/><Relationship Id="rId4" Type="http://schemas.openxmlformats.org/officeDocument/2006/relationships/hyperlink" Target="https://towardsdatascience.com/binary-cross-entropy-and-logistic-regression-bf7098e75559" TargetMode="External"/><Relationship Id="rId9" Type="http://schemas.openxmlformats.org/officeDocument/2006/relationships/hyperlink" Target="https://dalpo0814.tistory.com/29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824ECE7-875B-42C2-B4E7-F48813808A37}"/>
              </a:ext>
            </a:extLst>
          </p:cNvPr>
          <p:cNvSpPr/>
          <p:nvPr userDrawn="1"/>
        </p:nvSpPr>
        <p:spPr>
          <a:xfrm>
            <a:off x="3225936" y="3482929"/>
            <a:ext cx="5740123" cy="1214209"/>
          </a:xfrm>
          <a:prstGeom prst="parallelogram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  <a:latin typeface="12롯데마트드림Bold" panose="02020603020101020101" pitchFamily="18" charset="-127"/>
                <a:ea typeface="나눔스퀘어라운드 Bold" panose="020B0600000101010101"/>
              </a:rPr>
              <a:t>Optimization</a:t>
            </a:r>
            <a:endParaRPr lang="ko-KR" altLang="en-US" sz="4800" b="1" dirty="0">
              <a:solidFill>
                <a:schemeClr val="tx1"/>
              </a:solidFill>
              <a:latin typeface="12롯데마트드림Bold" panose="02020603020101020101" pitchFamily="18" charset="-127"/>
              <a:ea typeface="나눔스퀘어라운드 Bold" panose="020B0600000101010101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257744" y="739523"/>
            <a:ext cx="1676509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14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김상현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294814" y="329190"/>
            <a:ext cx="160237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3530520"/>
            <a:chOff x="2929920" y="1588790"/>
            <a:chExt cx="9262080" cy="353052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01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최적화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&amp;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머신러닝</a:t>
                </a:r>
                <a:endPara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02 </a:t>
                </a:r>
                <a:r>
                  <a:rPr lang="ko-KR" altLang="en-US" sz="24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경사하강법</a:t>
                </a:r>
                <a:endParaRPr lang="ko-KR" altLang="en-US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03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경사하강법과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배치학습 구현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5119310"/>
              <a:ext cx="9262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20BE2203-1A3F-414F-BE5D-41F187FC6C5A}"/>
              </a:ext>
            </a:extLst>
          </p:cNvPr>
          <p:cNvSpPr txBox="1">
            <a:spLocks/>
          </p:cNvSpPr>
          <p:nvPr/>
        </p:nvSpPr>
        <p:spPr>
          <a:xfrm>
            <a:off x="3326160" y="4210737"/>
            <a:ext cx="8626378" cy="704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 04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75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9591CB-9D3A-469C-A562-BA2FEDCC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600" dirty="0"/>
              <a:t>즐거운 수학시간</a:t>
            </a:r>
            <a:r>
              <a:rPr lang="en-US" altLang="ko-KR" sz="3600" dirty="0"/>
              <a:t>!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7F3524F-7450-4215-907A-3D16A1A85CAE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435603F3-D4E7-4C3E-92A8-EF0EF68695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339788"/>
                <a:ext cx="10744200" cy="440238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로그 함수</a:t>
                </a:r>
                <a:r>
                  <a:rPr lang="en-US" altLang="ko-KR" sz="1800" dirty="0"/>
                  <a:t>Logarithm</a:t>
                </a:r>
                <a:endParaRPr lang="en-US" altLang="ko-KR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fun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435603F3-D4E7-4C3E-92A8-EF0EF686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9788"/>
                <a:ext cx="10744200" cy="4402387"/>
              </a:xfrm>
              <a:prstGeom prst="rect">
                <a:avLst/>
              </a:prstGeom>
              <a:blipFill>
                <a:blip r:embed="rId2"/>
                <a:stretch>
                  <a:fillRect l="-1192" t="-2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51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9591CB-9D3A-469C-A562-BA2FEDCC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600" dirty="0"/>
              <a:t>즐거운 수학시간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7F3524F-7450-4215-907A-3D16A1A85CAE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E112D593-7245-4489-83B8-271ECE98C7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312894"/>
                <a:ext cx="10744200" cy="3944471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미분공식</a:t>
                </a:r>
                <a:r>
                  <a:rPr lang="en-US" altLang="ko-KR" sz="1900" dirty="0"/>
                  <a:t>Differentiation Rules</a:t>
                </a: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) =</m:t>
                      </m:r>
                      <m:func>
                        <m:func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ko-KR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)′=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E112D593-7245-4489-83B8-271ECE98C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2894"/>
                <a:ext cx="10744200" cy="3944471"/>
              </a:xfrm>
              <a:prstGeom prst="rect">
                <a:avLst/>
              </a:prstGeom>
              <a:blipFill>
                <a:blip r:embed="rId2"/>
                <a:stretch>
                  <a:fillRect l="-1022" t="-3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96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9591CB-9D3A-469C-A562-BA2FEDCC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600" dirty="0"/>
              <a:t>즐거운 수학시간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7F3524F-7450-4215-907A-3D16A1A85CAE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5B53ADC2-23B4-43F3-9744-BAFF6B2FD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357717"/>
                <a:ext cx="10515600" cy="38192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편미분</a:t>
                </a:r>
                <a:r>
                  <a:rPr lang="en-US" altLang="ko-KR" sz="1800" dirty="0"/>
                  <a:t>Partial Derivative</a:t>
                </a: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800" dirty="0"/>
                  <a:t>다양한 변수 중 하나에 대해서만 미분을 하자</a:t>
                </a:r>
                <a:r>
                  <a:rPr lang="en-US" altLang="ko-KR" sz="1800" dirty="0"/>
                  <a:t>!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) =</m:t>
                      </m:r>
                      <m:func>
                        <m:funcPr>
                          <m:ctrlPr>
                            <a:rPr lang="pt-B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ko-K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ko-K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altLang="ko-KR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5B53ADC2-23B4-43F3-9744-BAFF6B2F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7717"/>
                <a:ext cx="10515600" cy="3819245"/>
              </a:xfrm>
              <a:prstGeom prst="rect">
                <a:avLst/>
              </a:prstGeom>
              <a:blipFill>
                <a:blip r:embed="rId2"/>
                <a:stretch>
                  <a:fillRect l="-1217" t="-2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44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9591CB-9D3A-469C-A562-BA2FEDCC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600" dirty="0"/>
              <a:t>즐거운 수학시간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7F3524F-7450-4215-907A-3D16A1A85CAE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04A1D1-A9D1-4D87-BC5C-8FD35BB64383}"/>
              </a:ext>
            </a:extLst>
          </p:cNvPr>
          <p:cNvSpPr txBox="1">
            <a:spLocks/>
          </p:cNvSpPr>
          <p:nvPr/>
        </p:nvSpPr>
        <p:spPr>
          <a:xfrm>
            <a:off x="838200" y="2303929"/>
            <a:ext cx="10515600" cy="38730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연쇄법칙</a:t>
            </a:r>
            <a:r>
              <a:rPr lang="en-US" altLang="ko-KR" sz="1800" dirty="0"/>
              <a:t>Chain Rule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겉미분과 </a:t>
            </a:r>
            <a:r>
              <a:rPr lang="ko-KR" altLang="en-US" sz="1800" dirty="0" err="1"/>
              <a:t>속미분</a:t>
            </a:r>
            <a:endParaRPr lang="en-US" altLang="ko-KR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1E10E9D-13E0-40E0-9DE4-3A42CC0BCB23}"/>
                  </a:ext>
                </a:extLst>
              </p:cNvPr>
              <p:cNvSpPr/>
              <p:nvPr/>
            </p:nvSpPr>
            <p:spPr>
              <a:xfrm>
                <a:off x="3471511" y="2633557"/>
                <a:ext cx="5546983" cy="3556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200" dirty="0"/>
                  <a:t>	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200" dirty="0"/>
                  <a:t>	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200" dirty="0"/>
                  <a:t>	</a:t>
                </a:r>
              </a:p>
              <a:p>
                <a:r>
                  <a:rPr lang="en-US" altLang="ko-KR" sz="2200" dirty="0"/>
                  <a:t>	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1E10E9D-13E0-40E0-9DE4-3A42CC0BC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511" y="2633557"/>
                <a:ext cx="5546983" cy="3556423"/>
              </a:xfrm>
              <a:prstGeom prst="rect">
                <a:avLst/>
              </a:prstGeom>
              <a:blipFill>
                <a:blip r:embed="rId2"/>
                <a:stretch>
                  <a:fillRect l="-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FEF2E85-FBEC-4750-9596-C9854150FA40}"/>
                  </a:ext>
                </a:extLst>
              </p:cNvPr>
              <p:cNvSpPr/>
              <p:nvPr/>
            </p:nvSpPr>
            <p:spPr>
              <a:xfrm>
                <a:off x="7513996" y="2217515"/>
                <a:ext cx="3624146" cy="1211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FEF2E85-FBEC-4750-9596-C9854150F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96" y="2217515"/>
                <a:ext cx="3624146" cy="1211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45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9591CB-9D3A-469C-A562-BA2FEDCC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600" dirty="0"/>
              <a:t>즐거운 수학시간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7F3524F-7450-4215-907A-3D16A1A85CAE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BEDE36CD-66DE-42D8-8713-DBC6443B8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41175"/>
                <a:ext cx="10515600" cy="3935787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벡터</a:t>
                </a:r>
                <a:r>
                  <a:rPr lang="en-US" altLang="ko-KR" sz="1800" dirty="0"/>
                  <a:t>Vector </a:t>
                </a:r>
                <a:r>
                  <a:rPr lang="ko-KR" altLang="en-US" dirty="0"/>
                  <a:t>표현</a:t>
                </a: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/>
                  <a:t>스칼라 곱</a:t>
                </a:r>
                <a:r>
                  <a:rPr lang="en-US" altLang="ko-KR" sz="1800" dirty="0"/>
                  <a:t>Scalar product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800" dirty="0"/>
                  <a:t>벡터로부터 실수 스칼라를 얻는 연산</a:t>
                </a:r>
                <a:endParaRPr lang="en-US" altLang="ko-KR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sz="1800" dirty="0"/>
                  <a:t>길이와 각도를 통해 다음과 같이 정의된다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BEDE36CD-66DE-42D8-8713-DBC6443B8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41175"/>
                <a:ext cx="10515600" cy="3935787"/>
              </a:xfrm>
              <a:prstGeom prst="rect">
                <a:avLst/>
              </a:prstGeom>
              <a:blipFill>
                <a:blip r:embed="rId2"/>
                <a:stretch>
                  <a:fillRect l="-1043" t="-3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38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8280D1-BA77-457E-AD62-76B9246C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3600" dirty="0"/>
              <a:t>경사 </a:t>
            </a:r>
            <a:r>
              <a:rPr lang="ko-KR" altLang="en-US" sz="3600" dirty="0" err="1"/>
              <a:t>하강법</a:t>
            </a:r>
            <a:r>
              <a:rPr lang="ko-KR" altLang="en-US" sz="3600" dirty="0"/>
              <a:t> 비유</a:t>
            </a:r>
            <a:endParaRPr lang="en-US" altLang="ko-KR" sz="36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생존의 달인 대위 </a:t>
            </a:r>
            <a:r>
              <a:rPr lang="en-US" altLang="ko-KR" dirty="0"/>
              <a:t>‘</a:t>
            </a:r>
            <a:r>
              <a:rPr lang="ko-KR" altLang="en-US" dirty="0"/>
              <a:t>인성 </a:t>
            </a:r>
            <a:r>
              <a:rPr lang="ko-KR" altLang="en-US" dirty="0" err="1"/>
              <a:t>문제있어</a:t>
            </a:r>
            <a:r>
              <a:rPr lang="en-US" altLang="ko-KR" dirty="0"/>
              <a:t>?’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앞이 보이지 않는 안개가 낀 산을 내려가려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앞이 보이지 않는 상황이므로 모든 방향으로 산을 더듬어가며 산의 높이가 </a:t>
            </a:r>
            <a:r>
              <a:rPr lang="ko-KR" altLang="en-US" dirty="0">
                <a:solidFill>
                  <a:srgbClr val="FF0000"/>
                </a:solidFill>
              </a:rPr>
              <a:t>가장 낮아지는 방향</a:t>
            </a:r>
            <a:r>
              <a:rPr lang="ko-KR" altLang="en-US" dirty="0"/>
              <a:t>으로 한 </a:t>
            </a:r>
            <a:r>
              <a:rPr lang="ko-KR" altLang="en-US" dirty="0" err="1"/>
              <a:t>발씩</a:t>
            </a:r>
            <a:r>
              <a:rPr lang="ko-KR" altLang="en-US" dirty="0"/>
              <a:t> 내딛는다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D8638C7-374D-4B60-B948-5044D9B83A5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E73694-93C5-4860-A9AD-0F8D276F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49" y="4267199"/>
            <a:ext cx="3401678" cy="22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1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92D36E-C57D-4CBA-ABE9-FA681690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758" y="1582615"/>
            <a:ext cx="5070847" cy="491490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기울기를 계산하고 </a:t>
            </a:r>
            <a:r>
              <a:rPr lang="ko-KR" altLang="en-US" b="1" dirty="0" err="1"/>
              <a:t>학습률을</a:t>
            </a:r>
            <a:r>
              <a:rPr lang="ko-KR" altLang="en-US" b="1" dirty="0"/>
              <a:t> 곱해서 다음 탐색위치를 결정하자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Gradient</a:t>
            </a:r>
            <a:r>
              <a:rPr lang="ko-KR" altLang="en-US" sz="1200" b="1" dirty="0"/>
              <a:t>기울기                         </a:t>
            </a:r>
            <a:r>
              <a:rPr lang="en-US" altLang="ko-KR" b="1" dirty="0"/>
              <a:t>: </a:t>
            </a:r>
            <a:r>
              <a:rPr lang="ko-KR" altLang="en-US" b="1" dirty="0"/>
              <a:t>경사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Learning Rate</a:t>
            </a:r>
            <a:r>
              <a:rPr lang="ko-KR" altLang="en-US" sz="1200" b="1" dirty="0" err="1"/>
              <a:t>학습률</a:t>
            </a:r>
            <a:r>
              <a:rPr lang="ko-KR" altLang="en-US" sz="1200" b="1" dirty="0"/>
              <a:t>           </a:t>
            </a:r>
            <a:r>
              <a:rPr lang="en-US" altLang="ko-KR" b="1" dirty="0"/>
              <a:t>: </a:t>
            </a:r>
            <a:r>
              <a:rPr lang="ko-KR" altLang="en-US" b="1" dirty="0"/>
              <a:t>보폭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Local Minimum</a:t>
            </a:r>
            <a:r>
              <a:rPr lang="ko-KR" altLang="en-US" sz="1200" b="1" dirty="0"/>
              <a:t>극솟값      </a:t>
            </a:r>
            <a:r>
              <a:rPr lang="en-US" altLang="ko-KR" b="1" dirty="0"/>
              <a:t>: </a:t>
            </a:r>
            <a:r>
              <a:rPr lang="ko-KR" altLang="en-US" b="1" dirty="0"/>
              <a:t>골짜기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Global Minimum</a:t>
            </a:r>
            <a:r>
              <a:rPr lang="ko-KR" altLang="en-US" sz="1200" b="1" dirty="0"/>
              <a:t>최솟값   </a:t>
            </a:r>
            <a:r>
              <a:rPr lang="en-US" altLang="ko-KR" b="1" dirty="0"/>
              <a:t>: </a:t>
            </a:r>
            <a:r>
              <a:rPr lang="ko-KR" altLang="en-US" b="1" dirty="0"/>
              <a:t>마을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83CAF90-CC19-47E3-93CE-DA407DEF4DA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1650D16-69AF-411C-A1E2-30A71F8D478C}"/>
              </a:ext>
            </a:extLst>
          </p:cNvPr>
          <p:cNvCxnSpPr>
            <a:cxnSpLocks/>
          </p:cNvCxnSpPr>
          <p:nvPr/>
        </p:nvCxnSpPr>
        <p:spPr>
          <a:xfrm>
            <a:off x="505341" y="6110871"/>
            <a:ext cx="56334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D715D31-54FD-48AC-A8A4-441343105DFC}"/>
              </a:ext>
            </a:extLst>
          </p:cNvPr>
          <p:cNvCxnSpPr>
            <a:cxnSpLocks/>
          </p:cNvCxnSpPr>
          <p:nvPr/>
        </p:nvCxnSpPr>
        <p:spPr>
          <a:xfrm flipV="1">
            <a:off x="838200" y="1690688"/>
            <a:ext cx="0" cy="477702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4B44A5F-BCEA-4427-9B53-A9B85476982B}"/>
              </a:ext>
            </a:extLst>
          </p:cNvPr>
          <p:cNvSpPr/>
          <p:nvPr/>
        </p:nvSpPr>
        <p:spPr>
          <a:xfrm>
            <a:off x="1694986" y="2242356"/>
            <a:ext cx="3088887" cy="3511679"/>
          </a:xfrm>
          <a:custGeom>
            <a:avLst/>
            <a:gdLst>
              <a:gd name="connsiteX0" fmla="*/ 0 w 3088887"/>
              <a:gd name="connsiteY0" fmla="*/ 524107 h 3511679"/>
              <a:gd name="connsiteX1" fmla="*/ 512956 w 3088887"/>
              <a:gd name="connsiteY1" fmla="*/ 1494263 h 3511679"/>
              <a:gd name="connsiteX2" fmla="*/ 1103970 w 3088887"/>
              <a:gd name="connsiteY2" fmla="*/ 1081668 h 3511679"/>
              <a:gd name="connsiteX3" fmla="*/ 2018370 w 3088887"/>
              <a:gd name="connsiteY3" fmla="*/ 3501483 h 3511679"/>
              <a:gd name="connsiteX4" fmla="*/ 3088887 w 3088887"/>
              <a:gd name="connsiteY4" fmla="*/ 0 h 351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887" h="3511679">
                <a:moveTo>
                  <a:pt x="0" y="524107"/>
                </a:moveTo>
                <a:cubicBezTo>
                  <a:pt x="164480" y="962721"/>
                  <a:pt x="328961" y="1401336"/>
                  <a:pt x="512956" y="1494263"/>
                </a:cubicBezTo>
                <a:cubicBezTo>
                  <a:pt x="696951" y="1587190"/>
                  <a:pt x="853068" y="747131"/>
                  <a:pt x="1103970" y="1081668"/>
                </a:cubicBezTo>
                <a:cubicBezTo>
                  <a:pt x="1354872" y="1416205"/>
                  <a:pt x="1687551" y="3681761"/>
                  <a:pt x="2018370" y="3501483"/>
                </a:cubicBezTo>
                <a:cubicBezTo>
                  <a:pt x="2349189" y="3321205"/>
                  <a:pt x="2813824" y="561278"/>
                  <a:pt x="3088887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B71730C0-A564-439B-859F-0118BDE3C469}"/>
              </a:ext>
            </a:extLst>
          </p:cNvPr>
          <p:cNvSpPr/>
          <p:nvPr/>
        </p:nvSpPr>
        <p:spPr>
          <a:xfrm>
            <a:off x="5452767" y="1460821"/>
            <a:ext cx="1115302" cy="626209"/>
          </a:xfrm>
          <a:prstGeom prst="borderCallout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목적함수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C7E1A9-00DE-4A8F-9FF1-C933ED4F2BB6}"/>
              </a:ext>
            </a:extLst>
          </p:cNvPr>
          <p:cNvSpPr/>
          <p:nvPr/>
        </p:nvSpPr>
        <p:spPr>
          <a:xfrm>
            <a:off x="2185640" y="3679903"/>
            <a:ext cx="108000" cy="108000"/>
          </a:xfrm>
          <a:prstGeom prst="ellipse">
            <a:avLst/>
          </a:prstGeom>
          <a:solidFill>
            <a:srgbClr val="FF2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AB3BBF3-DAD1-45EE-AE29-88C492C973A3}"/>
              </a:ext>
            </a:extLst>
          </p:cNvPr>
          <p:cNvSpPr/>
          <p:nvPr/>
        </p:nvSpPr>
        <p:spPr>
          <a:xfrm>
            <a:off x="3615567" y="5688884"/>
            <a:ext cx="108000" cy="108000"/>
          </a:xfrm>
          <a:prstGeom prst="ellipse">
            <a:avLst/>
          </a:prstGeom>
          <a:solidFill>
            <a:srgbClr val="FF2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960D663-4962-4409-B06C-CEA2C2D1EAB1}"/>
              </a:ext>
            </a:extLst>
          </p:cNvPr>
          <p:cNvSpPr/>
          <p:nvPr/>
        </p:nvSpPr>
        <p:spPr>
          <a:xfrm>
            <a:off x="1785951" y="3074020"/>
            <a:ext cx="108000" cy="108000"/>
          </a:xfrm>
          <a:prstGeom prst="ellipse">
            <a:avLst/>
          </a:prstGeom>
          <a:solidFill>
            <a:srgbClr val="FF2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7EFFEA-255D-414F-BFF3-224DEDA5124C}"/>
              </a:ext>
            </a:extLst>
          </p:cNvPr>
          <p:cNvSpPr/>
          <p:nvPr/>
        </p:nvSpPr>
        <p:spPr>
          <a:xfrm>
            <a:off x="1983161" y="3504604"/>
            <a:ext cx="108000" cy="108000"/>
          </a:xfrm>
          <a:prstGeom prst="ellipse">
            <a:avLst/>
          </a:prstGeom>
          <a:solidFill>
            <a:srgbClr val="FF2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117C7D-8CCE-47F1-99C1-BE068693EDAA}"/>
              </a:ext>
            </a:extLst>
          </p:cNvPr>
          <p:cNvSpPr/>
          <p:nvPr/>
        </p:nvSpPr>
        <p:spPr>
          <a:xfrm>
            <a:off x="4445620" y="3128020"/>
            <a:ext cx="108000" cy="108000"/>
          </a:xfrm>
          <a:prstGeom prst="ellipse">
            <a:avLst/>
          </a:prstGeom>
          <a:solidFill>
            <a:srgbClr val="FF2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FFAC18-33DE-497C-A071-2D81BAB0DB51}"/>
              </a:ext>
            </a:extLst>
          </p:cNvPr>
          <p:cNvSpPr/>
          <p:nvPr/>
        </p:nvSpPr>
        <p:spPr>
          <a:xfrm>
            <a:off x="4088781" y="4579435"/>
            <a:ext cx="108000" cy="108000"/>
          </a:xfrm>
          <a:prstGeom prst="ellipse">
            <a:avLst/>
          </a:prstGeom>
          <a:solidFill>
            <a:srgbClr val="FF2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8E2E83E-3B3F-4CE0-A341-0584CDBE6089}"/>
              </a:ext>
            </a:extLst>
          </p:cNvPr>
          <p:cNvSpPr/>
          <p:nvPr/>
        </p:nvSpPr>
        <p:spPr>
          <a:xfrm>
            <a:off x="3853869" y="5337717"/>
            <a:ext cx="108000" cy="108000"/>
          </a:xfrm>
          <a:prstGeom prst="ellipse">
            <a:avLst/>
          </a:prstGeom>
          <a:solidFill>
            <a:srgbClr val="FF2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CC244CA-D4AC-4F22-9174-BDCC142FDEBB}"/>
              </a:ext>
            </a:extLst>
          </p:cNvPr>
          <p:cNvSpPr/>
          <p:nvPr/>
        </p:nvSpPr>
        <p:spPr>
          <a:xfrm>
            <a:off x="3434473" y="5445717"/>
            <a:ext cx="108000" cy="108000"/>
          </a:xfrm>
          <a:prstGeom prst="ellipse">
            <a:avLst/>
          </a:prstGeom>
          <a:solidFill>
            <a:srgbClr val="FF2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4DE56-6771-49C7-B32D-18184C793BC4}"/>
              </a:ext>
            </a:extLst>
          </p:cNvPr>
          <p:cNvSpPr txBox="1"/>
          <p:nvPr/>
        </p:nvSpPr>
        <p:spPr>
          <a:xfrm>
            <a:off x="1694994" y="2745402"/>
            <a:ext cx="5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900" dirty="0"/>
              <a:t>11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A7AD3-8306-41D9-B0B5-5241E5E75712}"/>
              </a:ext>
            </a:extLst>
          </p:cNvPr>
          <p:cNvSpPr txBox="1"/>
          <p:nvPr/>
        </p:nvSpPr>
        <p:spPr>
          <a:xfrm>
            <a:off x="1914120" y="3175478"/>
            <a:ext cx="5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900" dirty="0"/>
              <a:t>12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B7A6A-A08C-4516-85AA-69FA055BBD07}"/>
              </a:ext>
            </a:extLst>
          </p:cNvPr>
          <p:cNvSpPr txBox="1"/>
          <p:nvPr/>
        </p:nvSpPr>
        <p:spPr>
          <a:xfrm>
            <a:off x="2090155" y="3709866"/>
            <a:ext cx="5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900" dirty="0"/>
              <a:t>13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5BC3D1-2337-42CA-AB9B-BB85DDC3630F}"/>
              </a:ext>
            </a:extLst>
          </p:cNvPr>
          <p:cNvSpPr txBox="1"/>
          <p:nvPr/>
        </p:nvSpPr>
        <p:spPr>
          <a:xfrm>
            <a:off x="4423800" y="3150669"/>
            <a:ext cx="5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900" dirty="0"/>
              <a:t>21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D5D73E-CA5E-4413-93C6-FBA91F9C2637}"/>
              </a:ext>
            </a:extLst>
          </p:cNvPr>
          <p:cNvSpPr txBox="1"/>
          <p:nvPr/>
        </p:nvSpPr>
        <p:spPr>
          <a:xfrm>
            <a:off x="4062269" y="4580212"/>
            <a:ext cx="5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900" dirty="0"/>
              <a:t>22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73585-697D-4F71-A0F5-8899C19D4ED0}"/>
              </a:ext>
            </a:extLst>
          </p:cNvPr>
          <p:cNvSpPr txBox="1"/>
          <p:nvPr/>
        </p:nvSpPr>
        <p:spPr>
          <a:xfrm>
            <a:off x="3830135" y="5369051"/>
            <a:ext cx="5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900" dirty="0"/>
              <a:t>23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35AC24-D65F-480A-936F-2C6883F8A861}"/>
              </a:ext>
            </a:extLst>
          </p:cNvPr>
          <p:cNvSpPr txBox="1"/>
          <p:nvPr/>
        </p:nvSpPr>
        <p:spPr>
          <a:xfrm>
            <a:off x="3145906" y="5415467"/>
            <a:ext cx="5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900" dirty="0"/>
              <a:t>24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04C61-3C67-4F9F-96AD-CED5F8EE3437}"/>
              </a:ext>
            </a:extLst>
          </p:cNvPr>
          <p:cNvSpPr txBox="1"/>
          <p:nvPr/>
        </p:nvSpPr>
        <p:spPr>
          <a:xfrm>
            <a:off x="3424244" y="5704462"/>
            <a:ext cx="5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900" dirty="0"/>
              <a:t>25</a:t>
            </a:r>
            <a:endParaRPr lang="ko-KR" altLang="en-US" dirty="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0823826-EF83-4448-AFC8-7C6BAC8970E8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3977223" y="3814991"/>
            <a:ext cx="1065548" cy="528944"/>
          </a:xfrm>
          <a:prstGeom prst="curved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43ED524F-BD6C-41AA-B025-16155E4252CA}"/>
              </a:ext>
            </a:extLst>
          </p:cNvPr>
          <p:cNvCxnSpPr>
            <a:cxnSpLocks/>
          </p:cNvCxnSpPr>
          <p:nvPr/>
        </p:nvCxnSpPr>
        <p:spPr>
          <a:xfrm rot="5400000">
            <a:off x="3919704" y="4973614"/>
            <a:ext cx="419507" cy="232134"/>
          </a:xfrm>
          <a:prstGeom prst="curvedConnector3">
            <a:avLst>
              <a:gd name="adj1" fmla="val 97847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A3103D70-BBAE-4E6E-B505-48CB8D17E6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9290" y="5332048"/>
            <a:ext cx="353980" cy="159206"/>
          </a:xfrm>
          <a:prstGeom prst="curvedConnector3">
            <a:avLst>
              <a:gd name="adj1" fmla="val 81502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61188856-2092-4093-80D0-B7D030F7CDF5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302358" y="5793930"/>
            <a:ext cx="135772" cy="108000"/>
          </a:xfrm>
          <a:prstGeom prst="curved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1B4BE6A-DC65-4F4D-8873-1D5FD08652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2322" y="3286806"/>
            <a:ext cx="345056" cy="198539"/>
          </a:xfrm>
          <a:prstGeom prst="curvedConnector3">
            <a:avLst>
              <a:gd name="adj1" fmla="val 9847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BE9CA3A-997A-4F78-AAFC-0FFC8EC1B9B6}"/>
              </a:ext>
            </a:extLst>
          </p:cNvPr>
          <p:cNvCxnSpPr>
            <a:cxnSpLocks/>
          </p:cNvCxnSpPr>
          <p:nvPr/>
        </p:nvCxnSpPr>
        <p:spPr>
          <a:xfrm>
            <a:off x="2000788" y="3666403"/>
            <a:ext cx="124102" cy="67500"/>
          </a:xfrm>
          <a:prstGeom prst="curvedConnector3">
            <a:avLst>
              <a:gd name="adj1" fmla="val -391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D1F7809-0C8F-41D5-AD85-EC84131C3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sz="3600" dirty="0"/>
                  <a:t>경사 하강 알고리즘</a:t>
                </a:r>
                <a:endParaRPr lang="en-US" altLang="ko-KR" sz="36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dirty="0"/>
                  <a:t>초기값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설정</a:t>
                </a:r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dirty="0">
                    <a:ea typeface="Cambria Math" panose="02040503050406030204" pitchFamily="18" charset="0"/>
                  </a:rPr>
                  <a:t>반복 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번을 적당한 횟수로 반복하거나 수렴 조건을 이용해 최적의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를 찾는다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해당 알고리즘을 반복하면 극솟값 또는 최솟값으로 수렴한다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200" dirty="0" err="1"/>
                  <a:t>cf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극솟값과 최솟값 수렴 여부는 함수 </a:t>
                </a:r>
                <a:r>
                  <a:rPr lang="en-US" altLang="ko-KR" sz="1200" dirty="0"/>
                  <a:t>f</a:t>
                </a:r>
                <a:r>
                  <a:rPr lang="ko-KR" altLang="en-US" sz="1200" dirty="0"/>
                  <a:t>의 형태와 초기값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따라 다르다</a:t>
                </a:r>
                <a:r>
                  <a:rPr lang="en-US" altLang="ko-KR" sz="1200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D1F7809-0C8F-41D5-AD85-EC84131C3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1441" t="-31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5AF524CC-9897-45BF-91DF-925493A0CFA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48BFA6-4CEA-46D4-906A-4BD479956587}"/>
              </a:ext>
            </a:extLst>
          </p:cNvPr>
          <p:cNvSpPr/>
          <p:nvPr/>
        </p:nvSpPr>
        <p:spPr>
          <a:xfrm>
            <a:off x="851648" y="3555971"/>
            <a:ext cx="2904564" cy="48409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9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D1F7809-0C8F-41D5-AD85-EC84131C3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sz="3600" dirty="0"/>
                  <a:t>경사 하강 알고리즘</a:t>
                </a:r>
                <a:endParaRPr lang="en-US" altLang="ko-KR" sz="36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ko-KR" altLang="en-US" dirty="0"/>
                  <a:t>초기값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설정</a:t>
                </a:r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dirty="0">
                    <a:ea typeface="Cambria Math" panose="02040503050406030204" pitchFamily="18" charset="0"/>
                  </a:rPr>
                  <a:t>반복 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번을 적당한 횟수로 반복하거나 수렴 조건을 이용해 최적의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를 찾는다</a:t>
                </a:r>
                <a:r>
                  <a:rPr lang="en-US" altLang="ko-KR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해당 알고리즘을 반복하면 극솟값 또는 최솟값으로 수렴한다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200" dirty="0" err="1"/>
                  <a:t>cf</a:t>
                </a:r>
                <a:r>
                  <a:rPr lang="en-US" altLang="ko-KR" sz="1200" dirty="0"/>
                  <a:t>) </a:t>
                </a:r>
                <a:r>
                  <a:rPr lang="ko-KR" altLang="en-US" sz="1200" dirty="0"/>
                  <a:t>극솟값과 최솟값 수렴 여부는 함수 </a:t>
                </a:r>
                <a:r>
                  <a:rPr lang="en-US" altLang="ko-KR" sz="1200" dirty="0"/>
                  <a:t>f</a:t>
                </a:r>
                <a:r>
                  <a:rPr lang="ko-KR" altLang="en-US" sz="1200" dirty="0"/>
                  <a:t>의 형태와 초기값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따라 다르다</a:t>
                </a:r>
                <a:r>
                  <a:rPr lang="en-US" altLang="ko-KR" sz="1200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D1F7809-0C8F-41D5-AD85-EC84131C3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396" y="1582615"/>
                <a:ext cx="11421209" cy="4914900"/>
              </a:xfrm>
              <a:blipFill>
                <a:blip r:embed="rId2"/>
                <a:stretch>
                  <a:fillRect l="-1441" t="-31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5AF524CC-9897-45BF-91DF-925493A0CFA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48BFA6-4CEA-46D4-906A-4BD479956587}"/>
              </a:ext>
            </a:extLst>
          </p:cNvPr>
          <p:cNvSpPr/>
          <p:nvPr/>
        </p:nvSpPr>
        <p:spPr>
          <a:xfrm>
            <a:off x="851648" y="3555971"/>
            <a:ext cx="2904564" cy="48409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C85DEA-ADC9-4AD7-A010-5A76ABDFC102}"/>
              </a:ext>
            </a:extLst>
          </p:cNvPr>
          <p:cNvSpPr/>
          <p:nvPr/>
        </p:nvSpPr>
        <p:spPr>
          <a:xfrm>
            <a:off x="0" y="1387604"/>
            <a:ext cx="12192000" cy="5109911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위치 최신화를 </a:t>
            </a:r>
            <a:r>
              <a:rPr lang="en-US" altLang="ko-KR" sz="2400" dirty="0"/>
              <a:t>2</a:t>
            </a:r>
            <a:r>
              <a:rPr lang="ko-KR" altLang="en-US" sz="2400" dirty="0"/>
              <a:t>번과 같이 하는 이유</a:t>
            </a:r>
            <a:r>
              <a:rPr lang="en-US" altLang="ko-KR" sz="2400" dirty="0"/>
              <a:t>?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271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3530520"/>
            <a:chOff x="2929920" y="1588790"/>
            <a:chExt cx="9262080" cy="353052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01 </a:t>
                </a:r>
                <a:r>
                  <a:rPr lang="ko-KR" altLang="en-US" sz="24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최적화 </a:t>
                </a:r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&amp;</a:t>
                </a:r>
                <a:r>
                  <a:rPr lang="ko-KR" altLang="en-US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머신러닝</a:t>
                </a:r>
                <a:endParaRPr lang="en-US" altLang="ko-KR" sz="2400" b="1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02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경사하강법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03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경사하강법과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배치학습 구현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5119310"/>
              <a:ext cx="9262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6C5BA659-118C-4D03-8EE2-90BFB11327EA}"/>
              </a:ext>
            </a:extLst>
          </p:cNvPr>
          <p:cNvSpPr txBox="1">
            <a:spLocks/>
          </p:cNvSpPr>
          <p:nvPr/>
        </p:nvSpPr>
        <p:spPr>
          <a:xfrm>
            <a:off x="3326160" y="4210737"/>
            <a:ext cx="8626378" cy="704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 04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DBE3FC-EA6D-4FBE-A57C-3FDF4ACD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i="1" dirty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위와 같은 방법으로 위치를 최신화 할 때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기울기가 </a:t>
            </a:r>
            <a:r>
              <a:rPr lang="ko-KR" altLang="en-US" dirty="0">
                <a:solidFill>
                  <a:srgbClr val="FF0000"/>
                </a:solidFill>
              </a:rPr>
              <a:t>가장 크게 감소하는 방향</a:t>
            </a:r>
            <a:r>
              <a:rPr lang="ko-KR" altLang="en-US" dirty="0"/>
              <a:t>으로 움직인다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Point: </a:t>
            </a:r>
            <a:r>
              <a:rPr lang="ko-KR" altLang="en-US" dirty="0"/>
              <a:t>기울기 벡터의 반대 방향 </a:t>
            </a:r>
            <a:r>
              <a:rPr lang="en-US" altLang="ko-KR" dirty="0"/>
              <a:t>= </a:t>
            </a:r>
            <a:r>
              <a:rPr lang="ko-KR" altLang="en-US" dirty="0"/>
              <a:t>기울기가 가장 크게 감소하는 방향</a:t>
            </a:r>
            <a:r>
              <a:rPr lang="en-US" altLang="ko-KR" dirty="0"/>
              <a:t> </a:t>
            </a:r>
          </a:p>
          <a:p>
            <a:pPr marL="0" indent="0" algn="ctr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D2CC2506-9370-4456-BC31-7E62CD24FC3A}"/>
                  </a:ext>
                </a:extLst>
              </p:cNvPr>
              <p:cNvSpPr/>
              <p:nvPr/>
            </p:nvSpPr>
            <p:spPr>
              <a:xfrm>
                <a:off x="3247207" y="2387413"/>
                <a:ext cx="5697586" cy="1041587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learning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altLang="ko-KR" sz="1200" dirty="0"/>
              </a:p>
              <a:p>
                <a:pPr algn="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200" dirty="0"/>
                  <a:t>: gradient</a:t>
                </a: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D2CC2506-9370-4456-BC31-7E62CD24F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207" y="2387413"/>
                <a:ext cx="5697586" cy="10415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A7D42A34-B563-4695-BC7C-4CFA8BFE93A4}"/>
              </a:ext>
            </a:extLst>
          </p:cNvPr>
          <p:cNvSpPr/>
          <p:nvPr/>
        </p:nvSpPr>
        <p:spPr>
          <a:xfrm>
            <a:off x="1246094" y="5091953"/>
            <a:ext cx="9699812" cy="69924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BE1278-A4A9-4D67-8B94-C3373744227C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56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7AFD467-7762-420F-AD07-6858A1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기울기의 반대방향</a:t>
                </a:r>
                <a:r>
                  <a:rPr lang="en-US" altLang="ko-KR" dirty="0"/>
                  <a:t>?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정의 </a:t>
                </a:r>
                <a:r>
                  <a:rPr lang="en-US" altLang="ko-KR" dirty="0"/>
                  <a:t>1.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정리 </a:t>
                </a:r>
                <a:r>
                  <a:rPr lang="en-US" altLang="ko-KR" dirty="0"/>
                  <a:t>1.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457200" lvl="1" indent="0" algn="ctr">
                  <a:buNone/>
                </a:pPr>
                <a:r>
                  <a:rPr lang="ko-KR" altLang="en-US" dirty="0" err="1"/>
                  <a:t>방향도함수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b="1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ko-KR" altLang="en-US" b="1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ko-KR" altLang="en-US" dirty="0"/>
                  <a:t> 방향에 대한 변화율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7AFD467-7762-420F-AD07-6858A1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C64376C4-ADE1-43B0-B452-B9AC7B8AEE7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02D8C-5A2D-45D2-B5BF-3A6216812F20}"/>
                  </a:ext>
                </a:extLst>
              </p:cNvPr>
              <p:cNvSpPr txBox="1"/>
              <p:nvPr/>
            </p:nvSpPr>
            <p:spPr>
              <a:xfrm>
                <a:off x="2544605" y="2245150"/>
                <a:ext cx="8997362" cy="1460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다음의 극한이 존재할 때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h𝑏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이 극한을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/>
                  <a:t>방향에 대한 점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b="1" dirty="0" err="1"/>
                  <a:t>방향도함수</a:t>
                </a:r>
                <a:r>
                  <a:rPr lang="ko-KR" altLang="en-US" dirty="0" err="1"/>
                  <a:t>라고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ko-KR" dirty="0"/>
                  <a:t>:</a:t>
                </a:r>
                <a:r>
                  <a:rPr lang="ko-KR" altLang="en-US" dirty="0"/>
                  <a:t>단위벡터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02D8C-5A2D-45D2-B5BF-3A621681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605" y="2245150"/>
                <a:ext cx="8997362" cy="1460849"/>
              </a:xfrm>
              <a:prstGeom prst="rect">
                <a:avLst/>
              </a:prstGeom>
              <a:blipFill>
                <a:blip r:embed="rId3"/>
                <a:stretch>
                  <a:fillRect l="-542" t="-2083" r="-610" b="-5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BA4A9-1F13-49CD-837E-AC0DC6F14614}"/>
                  </a:ext>
                </a:extLst>
              </p:cNvPr>
              <p:cNvSpPr txBox="1"/>
              <p:nvPr/>
            </p:nvSpPr>
            <p:spPr>
              <a:xfrm>
                <a:off x="2619375" y="4002691"/>
                <a:ext cx="8922592" cy="12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이변수함수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의 미분가능한 함수이면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는 모든 단위벡터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dirty="0"/>
                  <a:t> 방향으로의 </a:t>
                </a:r>
                <a:r>
                  <a:rPr lang="ko-KR" altLang="en-US" dirty="0" err="1"/>
                  <a:t>방향도함수가</a:t>
                </a:r>
                <a:r>
                  <a:rPr lang="ko-KR" altLang="en-US" dirty="0"/>
                  <a:t> 존재하고</a:t>
                </a:r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</a:p>
              <a:p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BA4A9-1F13-49CD-837E-AC0DC6F1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375" y="4002691"/>
                <a:ext cx="8922592" cy="1227452"/>
              </a:xfrm>
              <a:prstGeom prst="rect">
                <a:avLst/>
              </a:prstGeom>
              <a:blipFill>
                <a:blip r:embed="rId4"/>
                <a:stretch>
                  <a:fillRect l="-615" t="-2488" b="-6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51369D-1B26-4E30-B22D-8976835BB05C}"/>
              </a:ext>
            </a:extLst>
          </p:cNvPr>
          <p:cNvSpPr/>
          <p:nvPr/>
        </p:nvSpPr>
        <p:spPr>
          <a:xfrm>
            <a:off x="2428875" y="2133600"/>
            <a:ext cx="9113092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F8AEDB-33AA-4BF3-98B4-9C5F3D73AF5F}"/>
              </a:ext>
            </a:extLst>
          </p:cNvPr>
          <p:cNvSpPr/>
          <p:nvPr/>
        </p:nvSpPr>
        <p:spPr>
          <a:xfrm>
            <a:off x="2428875" y="3921550"/>
            <a:ext cx="9113092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08B81E-A2B2-4B81-9985-F8BB89D0EDCE}"/>
              </a:ext>
            </a:extLst>
          </p:cNvPr>
          <p:cNvSpPr/>
          <p:nvPr/>
        </p:nvSpPr>
        <p:spPr>
          <a:xfrm>
            <a:off x="3219450" y="5753100"/>
            <a:ext cx="6105525" cy="63817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AFD467-7762-420F-AD07-6858A178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기울기의 반대방향</a:t>
            </a:r>
            <a:r>
              <a:rPr lang="en-US" altLang="ko-KR" dirty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정의 </a:t>
            </a:r>
            <a:r>
              <a:rPr lang="en-US" altLang="ko-KR" dirty="0"/>
              <a:t>2.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식 </a:t>
            </a:r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64376C4-ADE1-43B0-B452-B9AC7B8AEE7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02D8C-5A2D-45D2-B5BF-3A6216812F20}"/>
                  </a:ext>
                </a:extLst>
              </p:cNvPr>
              <p:cNvSpPr txBox="1"/>
              <p:nvPr/>
            </p:nvSpPr>
            <p:spPr>
              <a:xfrm>
                <a:off x="2486740" y="2440096"/>
                <a:ext cx="8997362" cy="950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가 두 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의 함수이면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의 기울기 벡터는 벡터함수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고 다음과 같이 정의된다</a:t>
                </a:r>
                <a:r>
                  <a:rPr lang="en-US" altLang="ko-KR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&lt;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02D8C-5A2D-45D2-B5BF-3A621681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40" y="2440096"/>
                <a:ext cx="8997362" cy="950453"/>
              </a:xfrm>
              <a:prstGeom prst="rect">
                <a:avLst/>
              </a:prstGeom>
              <a:blipFill>
                <a:blip r:embed="rId2"/>
                <a:stretch>
                  <a:fillRect l="-610" t="-2564" b="-3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51369D-1B26-4E30-B22D-8976835BB05C}"/>
              </a:ext>
            </a:extLst>
          </p:cNvPr>
          <p:cNvSpPr/>
          <p:nvPr/>
        </p:nvSpPr>
        <p:spPr>
          <a:xfrm>
            <a:off x="2428875" y="2133600"/>
            <a:ext cx="9113092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F8AEDB-33AA-4BF3-98B4-9C5F3D73AF5F}"/>
              </a:ext>
            </a:extLst>
          </p:cNvPr>
          <p:cNvSpPr/>
          <p:nvPr/>
        </p:nvSpPr>
        <p:spPr>
          <a:xfrm>
            <a:off x="2428875" y="3921550"/>
            <a:ext cx="9113092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5B683A-6F6B-4CA3-9AC2-C016A7BE5A09}"/>
                  </a:ext>
                </a:extLst>
              </p:cNvPr>
              <p:cNvSpPr txBox="1"/>
              <p:nvPr/>
            </p:nvSpPr>
            <p:spPr>
              <a:xfrm>
                <a:off x="2544605" y="4168588"/>
                <a:ext cx="8840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1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5B683A-6F6B-4CA3-9AC2-C016A7BE5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605" y="4168588"/>
                <a:ext cx="884057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0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AFD467-7762-420F-AD07-6858A178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기울기의 반대방향</a:t>
            </a:r>
            <a:r>
              <a:rPr lang="en-US" altLang="ko-KR" dirty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정리 </a:t>
            </a:r>
            <a:r>
              <a:rPr lang="en-US" altLang="ko-KR" dirty="0"/>
              <a:t>2.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sz="1600" dirty="0"/>
              <a:t>         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증명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64376C4-ADE1-43B0-B452-B9AC7B8AEE7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02D8C-5A2D-45D2-B5BF-3A6216812F20}"/>
                  </a:ext>
                </a:extLst>
              </p:cNvPr>
              <p:cNvSpPr txBox="1"/>
              <p:nvPr/>
            </p:nvSpPr>
            <p:spPr>
              <a:xfrm>
                <a:off x="2486740" y="2440096"/>
                <a:ext cx="89973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가 이변수의 미분가능한 함수라고 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그러면 </a:t>
                </a:r>
                <a:r>
                  <a:rPr lang="ko-KR" altLang="en-US" dirty="0" err="1"/>
                  <a:t>방향도함수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최댓값은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dirty="0"/>
                  <a:t>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이것은 기울기 벡터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dirty="0"/>
                  <a:t> 와 벡터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방향이 일치할 때 나타난다</a:t>
                </a:r>
                <a:r>
                  <a:rPr lang="en-US" altLang="ko-KR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902D8C-5A2D-45D2-B5BF-3A621681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40" y="2440096"/>
                <a:ext cx="8997362" cy="923330"/>
              </a:xfrm>
              <a:prstGeom prst="rect">
                <a:avLst/>
              </a:prstGeom>
              <a:blipFill>
                <a:blip r:embed="rId2"/>
                <a:stretch>
                  <a:fillRect l="-203" t="-3289" b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51369D-1B26-4E30-B22D-8976835BB05C}"/>
              </a:ext>
            </a:extLst>
          </p:cNvPr>
          <p:cNvSpPr/>
          <p:nvPr/>
        </p:nvSpPr>
        <p:spPr>
          <a:xfrm>
            <a:off x="2428875" y="2133600"/>
            <a:ext cx="9113092" cy="1676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5B683A-6F6B-4CA3-9AC2-C016A7BE5A09}"/>
                  </a:ext>
                </a:extLst>
              </p:cNvPr>
              <p:cNvSpPr txBox="1"/>
              <p:nvPr/>
            </p:nvSpPr>
            <p:spPr>
              <a:xfrm>
                <a:off x="2428875" y="4040065"/>
                <a:ext cx="91130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식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로부터 다음을 얻는다</a:t>
                </a:r>
                <a:r>
                  <a:rPr lang="en-US" altLang="ko-KR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ko-KR" b="1" dirty="0"/>
              </a:p>
              <a:p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ko-KR" altLang="en-US" dirty="0"/>
                  <a:t>사이의 각이다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b="1" dirty="0"/>
                  <a:t> </a:t>
                </a:r>
                <a:r>
                  <a:rPr lang="ko-KR" altLang="en-US" dirty="0"/>
                  <a:t>의 최댓값이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ko-KR" altLang="en-US" dirty="0"/>
                  <a:t>일 때 나타난다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그러므로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ko-KR" altLang="en-US" dirty="0"/>
                  <a:t>최댓값은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ko-KR" altLang="en-US" dirty="0"/>
                  <a:t>이고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ko-KR" altLang="en-US" dirty="0"/>
                  <a:t>일 때이다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ko-KR" altLang="en-US" dirty="0"/>
                  <a:t>의 방향이 일치할 때이다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5B683A-6F6B-4CA3-9AC2-C016A7BE5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5" y="4040065"/>
                <a:ext cx="9113092" cy="1200329"/>
              </a:xfrm>
              <a:prstGeom prst="rect">
                <a:avLst/>
              </a:prstGeom>
              <a:blipFill>
                <a:blip r:embed="rId3"/>
                <a:stretch>
                  <a:fillRect l="-535" t="-3046" r="-134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57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B1A1A62-18C5-49E1-AB39-8F1D4FEA6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기울기의 반대방향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      </a:t>
                </a:r>
                <a:r>
                  <a:rPr lang="ko-KR" altLang="en-US" sz="2000" dirty="0"/>
                  <a:t>정리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에 의해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의 최솟값은 기울기 벡터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2000" dirty="0"/>
                  <a:t> 와 벡터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방향이 반대일때 나타난다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      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B1A1A62-18C5-49E1-AB39-8F1D4FEA6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7AE25C77-24C8-417A-BB13-69B136AEB360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AD3903-DEDE-4136-A891-48A295B72944}"/>
                  </a:ext>
                </a:extLst>
              </p:cNvPr>
              <p:cNvSpPr txBox="1"/>
              <p:nvPr/>
            </p:nvSpPr>
            <p:spPr>
              <a:xfrm>
                <a:off x="7230036" y="4648199"/>
                <a:ext cx="2834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≤1, 0≤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AD3903-DEDE-4136-A891-48A295B72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36" y="4648199"/>
                <a:ext cx="2834879" cy="276999"/>
              </a:xfrm>
              <a:prstGeom prst="rect">
                <a:avLst/>
              </a:prstGeom>
              <a:blipFill>
                <a:blip r:embed="rId3"/>
                <a:stretch>
                  <a:fillRect r="-1075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195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B1A1A62-18C5-49E1-AB39-8F1D4FEA6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기울기의 반대방향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      </a:t>
                </a:r>
                <a:r>
                  <a:rPr lang="ko-KR" altLang="en-US" sz="2000" dirty="0"/>
                  <a:t>정리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에 의해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의 최솟값은 기울기 벡터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2000" dirty="0"/>
                  <a:t> 와 벡터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방향이 반대일때 나타난다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      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7B1A1A62-18C5-49E1-AB39-8F1D4FEA6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7AE25C77-24C8-417A-BB13-69B136AEB360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AD3903-DEDE-4136-A891-48A295B72944}"/>
                  </a:ext>
                </a:extLst>
              </p:cNvPr>
              <p:cNvSpPr txBox="1"/>
              <p:nvPr/>
            </p:nvSpPr>
            <p:spPr>
              <a:xfrm>
                <a:off x="7230036" y="4648199"/>
                <a:ext cx="2834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≤1, 0≤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AD3903-DEDE-4136-A891-48A295B72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36" y="4648199"/>
                <a:ext cx="2834879" cy="276999"/>
              </a:xfrm>
              <a:prstGeom prst="rect">
                <a:avLst/>
              </a:prstGeom>
              <a:blipFill>
                <a:blip r:embed="rId3"/>
                <a:stretch>
                  <a:fillRect r="-1075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10DEFCD-40E4-4F66-B9B3-C3367C432997}"/>
              </a:ext>
            </a:extLst>
          </p:cNvPr>
          <p:cNvSpPr/>
          <p:nvPr/>
        </p:nvSpPr>
        <p:spPr>
          <a:xfrm>
            <a:off x="0" y="1407459"/>
            <a:ext cx="12192000" cy="5172635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기울기 벡터의 반대 방향 </a:t>
            </a:r>
            <a:r>
              <a:rPr lang="en-US" altLang="ko-KR" sz="2400" dirty="0"/>
              <a:t>= </a:t>
            </a:r>
            <a:r>
              <a:rPr lang="ko-KR" altLang="en-US" sz="2400" dirty="0"/>
              <a:t>기울기가 가장 크게 감소하는 방향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496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94337C2-BDA8-4CF6-9F75-5A52157EC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예시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   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1.96←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2−0.01∗4=2−0.01∗4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1.96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=0.1,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−2.4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−0.1∗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(−6)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−2.4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(−3)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457200" indent="-457200">
                  <a:buFont typeface="+mj-lt"/>
                  <a:buAutoNum type="arabicParenR"/>
                </a:pPr>
                <a:endParaRPr lang="ko-KR" altLang="en-US" sz="1800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94337C2-BDA8-4CF6-9F75-5A52157EC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CD637740-84A9-4508-8D1B-2D6DFD124B42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D25497-5A04-4119-B7F2-3517A37FCF1D}"/>
                  </a:ext>
                </a:extLst>
              </p:cNvPr>
              <p:cNvSpPr txBox="1"/>
              <p:nvPr/>
            </p:nvSpPr>
            <p:spPr>
              <a:xfrm>
                <a:off x="1062443" y="2314575"/>
                <a:ext cx="31190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D25497-5A04-4119-B7F2-3517A37FC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43" y="2314575"/>
                <a:ext cx="3119032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A03762-033F-49AE-8EBA-BF62E4449779}"/>
              </a:ext>
            </a:extLst>
          </p:cNvPr>
          <p:cNvCxnSpPr>
            <a:cxnSpLocks/>
          </p:cNvCxnSpPr>
          <p:nvPr/>
        </p:nvCxnSpPr>
        <p:spPr>
          <a:xfrm>
            <a:off x="8402549" y="3398312"/>
            <a:ext cx="1" cy="185793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339F74-04F1-4CB3-9759-11FB1C3EDB5B}"/>
              </a:ext>
            </a:extLst>
          </p:cNvPr>
          <p:cNvCxnSpPr>
            <a:cxnSpLocks/>
          </p:cNvCxnSpPr>
          <p:nvPr/>
        </p:nvCxnSpPr>
        <p:spPr>
          <a:xfrm>
            <a:off x="8864364" y="4468287"/>
            <a:ext cx="0" cy="80045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B65BF96A-9D61-4B88-9B83-3544EB199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991831"/>
              </p:ext>
            </p:extLst>
          </p:nvPr>
        </p:nvGraphicFramePr>
        <p:xfrm>
          <a:off x="7884511" y="2434680"/>
          <a:ext cx="2945073" cy="2840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B10C37-1FEE-43B8-9C8F-7D3D4DC3F11D}"/>
              </a:ext>
            </a:extLst>
          </p:cNvPr>
          <p:cNvCxnSpPr>
            <a:cxnSpLocks/>
          </p:cNvCxnSpPr>
          <p:nvPr/>
        </p:nvCxnSpPr>
        <p:spPr>
          <a:xfrm>
            <a:off x="7245519" y="5268737"/>
            <a:ext cx="359502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0DA2EE-A221-4814-8C29-E18B80056A27}"/>
              </a:ext>
            </a:extLst>
          </p:cNvPr>
          <p:cNvCxnSpPr>
            <a:cxnSpLocks/>
          </p:cNvCxnSpPr>
          <p:nvPr/>
        </p:nvCxnSpPr>
        <p:spPr>
          <a:xfrm flipV="1">
            <a:off x="7578378" y="2497832"/>
            <a:ext cx="0" cy="312774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837150B-F991-44B3-B426-DCC57303E282}"/>
                  </a:ext>
                </a:extLst>
              </p:cNvPr>
              <p:cNvSpPr/>
              <p:nvPr/>
            </p:nvSpPr>
            <p:spPr>
              <a:xfrm>
                <a:off x="8447598" y="5307022"/>
                <a:ext cx="5359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837150B-F991-44B3-B426-DCC57303E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598" y="5307022"/>
                <a:ext cx="535995" cy="369332"/>
              </a:xfrm>
              <a:prstGeom prst="rect">
                <a:avLst/>
              </a:prstGeom>
              <a:blipFill>
                <a:blip r:embed="rId5"/>
                <a:stretch>
                  <a:fillRect r="-4545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5D9F460-EA72-4BFE-A1EA-489B52AFD802}"/>
                  </a:ext>
                </a:extLst>
              </p:cNvPr>
              <p:cNvSpPr/>
              <p:nvPr/>
            </p:nvSpPr>
            <p:spPr>
              <a:xfrm>
                <a:off x="8152741" y="5294527"/>
                <a:ext cx="451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5D9F460-EA72-4BFE-A1EA-489B52AFD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741" y="5294527"/>
                <a:ext cx="45134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0F1B91-9F1C-4DB1-BBD3-CD14A29E8C26}"/>
              </a:ext>
            </a:extLst>
          </p:cNvPr>
          <p:cNvCxnSpPr>
            <a:cxnSpLocks/>
          </p:cNvCxnSpPr>
          <p:nvPr/>
        </p:nvCxnSpPr>
        <p:spPr>
          <a:xfrm>
            <a:off x="7953887" y="2281968"/>
            <a:ext cx="1029706" cy="282439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92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A1DE7-7B83-4E97-B94A-86510296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/>
              <a:t>학습률</a:t>
            </a:r>
            <a:r>
              <a:rPr lang="en-US" altLang="ko-KR" dirty="0"/>
              <a:t>(learning rate) &amp; </a:t>
            </a:r>
            <a:r>
              <a:rPr lang="ko-KR" altLang="en-US" dirty="0"/>
              <a:t>초기치</a:t>
            </a:r>
            <a:r>
              <a:rPr lang="en-US" altLang="ko-KR" dirty="0"/>
              <a:t>(initial point)</a:t>
            </a:r>
          </a:p>
          <a:p>
            <a:pPr lvl="1">
              <a:buFontTx/>
              <a:buChar char="-"/>
            </a:pPr>
            <a:r>
              <a:rPr lang="ko-KR" altLang="en-US" dirty="0" err="1"/>
              <a:t>학습률이</a:t>
            </a:r>
            <a:r>
              <a:rPr lang="ko-KR" altLang="en-US" dirty="0"/>
              <a:t> 너무 작을 경우 학습 시간이 오래 걸리고</a:t>
            </a:r>
            <a:r>
              <a:rPr lang="en-US" altLang="ko-KR" dirty="0"/>
              <a:t>, </a:t>
            </a:r>
            <a:r>
              <a:rPr lang="ko-KR" altLang="en-US" dirty="0"/>
              <a:t>극솟값에 수렴함 수 있다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 err="1"/>
              <a:t>학습률이</a:t>
            </a:r>
            <a:r>
              <a:rPr lang="ko-KR" altLang="en-US" dirty="0"/>
              <a:t> 너무 클 경우 최솟값을 가로질러 반대편으로 건너뛰어 최솟값에서 멀어질 수 있다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초기치에 따라 수렴 지점이 달라진다</a:t>
            </a:r>
            <a:r>
              <a:rPr lang="en-US" altLang="ko-KR" dirty="0"/>
              <a:t>.(</a:t>
            </a:r>
            <a:r>
              <a:rPr lang="ko-KR" altLang="en-US" dirty="0"/>
              <a:t>극솟값 </a:t>
            </a:r>
            <a:r>
              <a:rPr lang="en-US" altLang="ko-KR" dirty="0"/>
              <a:t>or </a:t>
            </a:r>
            <a:r>
              <a:rPr lang="ko-KR" altLang="en-US" dirty="0"/>
              <a:t>최솟값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6936AA2-B9DF-49C0-A27F-DFFA192A0459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84135B-C21D-4120-B6E9-D4568206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03" y="3811778"/>
            <a:ext cx="10740363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99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35440B0-01EE-496B-AEBA-5362BAFFC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Convex function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/>
                  <a:t>가 모든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대해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err="1"/>
                  <a:t>를</a:t>
                </a:r>
                <a:r>
                  <a:rPr lang="ko-KR" altLang="en-US" dirty="0"/>
                  <a:t> 만족시키면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를 볼록</a:t>
                </a:r>
                <a:r>
                  <a:rPr lang="en-US" altLang="ko-KR" dirty="0"/>
                  <a:t>(convex)</a:t>
                </a:r>
                <a:r>
                  <a:rPr lang="ko-KR" altLang="en-US" dirty="0"/>
                  <a:t>이라고 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b="0" dirty="0"/>
                  <a:t>함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/>
                  <a:t>가 두 번 </a:t>
                </a:r>
                <a:r>
                  <a:rPr lang="ko-KR" altLang="en-US" dirty="0" err="1"/>
                  <a:t>미분가능하면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볼록이다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↔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Global Minimum</a:t>
                </a:r>
                <a:r>
                  <a:rPr lang="ko-KR" altLang="en-US" dirty="0"/>
                  <a:t>이 존재하는 </a:t>
                </a:r>
                <a:r>
                  <a:rPr lang="en-US" altLang="ko-KR" dirty="0">
                    <a:highlight>
                      <a:srgbClr val="FFFF00"/>
                    </a:highlight>
                  </a:rPr>
                  <a:t>Convex function</a:t>
                </a:r>
                <a:r>
                  <a:rPr lang="ko-KR" altLang="en-US" dirty="0"/>
                  <a:t>은 </a:t>
                </a:r>
                <a:r>
                  <a:rPr lang="ko-KR" altLang="en-US" u="sng" dirty="0"/>
                  <a:t>수렴정리</a:t>
                </a:r>
                <a:r>
                  <a:rPr lang="ko-KR" altLang="en-US" dirty="0"/>
                  <a:t>에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의해 </a:t>
                </a:r>
                <a:r>
                  <a:rPr lang="ko-KR" altLang="en-US" dirty="0" err="1"/>
                  <a:t>경사하강법을</a:t>
                </a:r>
                <a:r>
                  <a:rPr lang="ko-KR" altLang="en-US" dirty="0"/>
                  <a:t> 이용해 </a:t>
                </a:r>
                <a:r>
                  <a:rPr lang="en-US" altLang="ko-KR" dirty="0">
                    <a:highlight>
                      <a:srgbClr val="FFFF00"/>
                    </a:highlight>
                  </a:rPr>
                  <a:t>Global Minimum</a:t>
                </a:r>
                <a:r>
                  <a:rPr lang="ko-KR" altLang="en-US" dirty="0"/>
                  <a:t>을 찾을 수 있다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35440B0-01EE-496B-AEBA-5362BAFFC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1737" b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9405CB44-57DE-4564-B547-489AB9F6789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28A664-3730-409C-A9DA-DE67A2A6DBAB}"/>
              </a:ext>
            </a:extLst>
          </p:cNvPr>
          <p:cNvGrpSpPr/>
          <p:nvPr/>
        </p:nvGrpSpPr>
        <p:grpSpPr>
          <a:xfrm>
            <a:off x="8999113" y="1927807"/>
            <a:ext cx="2374740" cy="1920100"/>
            <a:chOff x="9654309" y="724804"/>
            <a:chExt cx="2216448" cy="2257777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A2A30DD6-44C5-4FF5-AC9B-CC3725B0C1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92362808"/>
                </p:ext>
              </p:extLst>
            </p:nvPr>
          </p:nvGraphicFramePr>
          <p:xfrm>
            <a:off x="10060633" y="724804"/>
            <a:ext cx="1810124" cy="1745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135C848-D0E4-4363-AEA4-A56F6CA00B25}"/>
                </a:ext>
              </a:extLst>
            </p:cNvPr>
            <p:cNvCxnSpPr>
              <a:cxnSpLocks/>
            </p:cNvCxnSpPr>
            <p:nvPr/>
          </p:nvCxnSpPr>
          <p:spPr>
            <a:xfrm>
              <a:off x="9654309" y="2763258"/>
              <a:ext cx="220960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8449F56-133F-433F-BDA2-3C20B1FBB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8893" y="1060183"/>
              <a:ext cx="0" cy="1922398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54DB2DC-F29F-4383-A728-619612F369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41466" y="1847216"/>
              <a:ext cx="1257300" cy="34618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1E10CC-6AB0-449E-9AFA-23170CF70930}"/>
              </a:ext>
            </a:extLst>
          </p:cNvPr>
          <p:cNvGrpSpPr/>
          <p:nvPr/>
        </p:nvGrpSpPr>
        <p:grpSpPr>
          <a:xfrm>
            <a:off x="9150029" y="4241994"/>
            <a:ext cx="2391931" cy="1684677"/>
            <a:chOff x="3939540" y="1153041"/>
            <a:chExt cx="1825266" cy="154779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196FBD2-EE3B-450B-9C81-2D3565702F0F}"/>
                </a:ext>
              </a:extLst>
            </p:cNvPr>
            <p:cNvGrpSpPr/>
            <p:nvPr/>
          </p:nvGrpSpPr>
          <p:grpSpPr>
            <a:xfrm>
              <a:off x="3939540" y="1153041"/>
              <a:ext cx="1825266" cy="1547790"/>
              <a:chOff x="505341" y="1690688"/>
              <a:chExt cx="5633405" cy="4777020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D4109253-E607-4396-B0B6-1C36B446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341" y="6110871"/>
                <a:ext cx="5633405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F9D1B55-CF31-4F6B-A2C0-349B6FA1BF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690688"/>
                <a:ext cx="0" cy="477702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D1777E97-981E-4593-B659-AEBECE787439}"/>
                  </a:ext>
                </a:extLst>
              </p:cNvPr>
              <p:cNvSpPr/>
              <p:nvPr/>
            </p:nvSpPr>
            <p:spPr>
              <a:xfrm>
                <a:off x="1694986" y="2242356"/>
                <a:ext cx="3088887" cy="3511679"/>
              </a:xfrm>
              <a:custGeom>
                <a:avLst/>
                <a:gdLst>
                  <a:gd name="connsiteX0" fmla="*/ 0 w 3088887"/>
                  <a:gd name="connsiteY0" fmla="*/ 524107 h 3511679"/>
                  <a:gd name="connsiteX1" fmla="*/ 512956 w 3088887"/>
                  <a:gd name="connsiteY1" fmla="*/ 1494263 h 3511679"/>
                  <a:gd name="connsiteX2" fmla="*/ 1103970 w 3088887"/>
                  <a:gd name="connsiteY2" fmla="*/ 1081668 h 3511679"/>
                  <a:gd name="connsiteX3" fmla="*/ 2018370 w 3088887"/>
                  <a:gd name="connsiteY3" fmla="*/ 3501483 h 3511679"/>
                  <a:gd name="connsiteX4" fmla="*/ 3088887 w 3088887"/>
                  <a:gd name="connsiteY4" fmla="*/ 0 h 3511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8887" h="3511679">
                    <a:moveTo>
                      <a:pt x="0" y="524107"/>
                    </a:moveTo>
                    <a:cubicBezTo>
                      <a:pt x="164480" y="962721"/>
                      <a:pt x="328961" y="1401336"/>
                      <a:pt x="512956" y="1494263"/>
                    </a:cubicBezTo>
                    <a:cubicBezTo>
                      <a:pt x="696951" y="1587190"/>
                      <a:pt x="853068" y="747131"/>
                      <a:pt x="1103970" y="1081668"/>
                    </a:cubicBezTo>
                    <a:cubicBezTo>
                      <a:pt x="1354872" y="1416205"/>
                      <a:pt x="1687551" y="3681761"/>
                      <a:pt x="2018370" y="3501483"/>
                    </a:cubicBezTo>
                    <a:cubicBezTo>
                      <a:pt x="2349189" y="3321205"/>
                      <a:pt x="2813824" y="561278"/>
                      <a:pt x="3088887" y="0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736E665-599E-4615-BA84-6C8566CB7491}"/>
                </a:ext>
              </a:extLst>
            </p:cNvPr>
            <p:cNvCxnSpPr>
              <a:cxnSpLocks/>
            </p:cNvCxnSpPr>
            <p:nvPr/>
          </p:nvCxnSpPr>
          <p:spPr>
            <a:xfrm>
              <a:off x="4181707" y="1628078"/>
              <a:ext cx="1237786" cy="30108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CECF349-93C1-46B6-ACBA-E5136AE9BF23}"/>
              </a:ext>
            </a:extLst>
          </p:cNvPr>
          <p:cNvSpPr txBox="1"/>
          <p:nvPr/>
        </p:nvSpPr>
        <p:spPr>
          <a:xfrm>
            <a:off x="9343843" y="3851378"/>
            <a:ext cx="16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Convex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A71CC-4913-493B-B2BD-26A81DED9B2B}"/>
              </a:ext>
            </a:extLst>
          </p:cNvPr>
          <p:cNvSpPr txBox="1"/>
          <p:nvPr/>
        </p:nvSpPr>
        <p:spPr>
          <a:xfrm>
            <a:off x="9408634" y="5946610"/>
            <a:ext cx="16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Non-convex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E035D-D6F2-4219-8AD9-810B0D3692B0}"/>
              </a:ext>
            </a:extLst>
          </p:cNvPr>
          <p:cNvSpPr txBox="1"/>
          <p:nvPr/>
        </p:nvSpPr>
        <p:spPr>
          <a:xfrm>
            <a:off x="8628528" y="6306520"/>
            <a:ext cx="4361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convex</a:t>
            </a:r>
            <a:r>
              <a:rPr lang="ko-KR" altLang="en-US" sz="1050" dirty="0"/>
              <a:t>함수 최적화 수렴</a:t>
            </a:r>
            <a:r>
              <a:rPr lang="en-US" altLang="ko-KR" sz="1050" dirty="0"/>
              <a:t>:</a:t>
            </a:r>
            <a:r>
              <a:rPr lang="en-US" altLang="ko-KR" sz="1050" dirty="0">
                <a:hlinkClick r:id="rId4"/>
              </a:rPr>
              <a:t>https://wikidocs.net/18086</a:t>
            </a:r>
            <a:endParaRPr lang="ko-KR" altLang="en-US" sz="105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803462E-115A-44AA-859F-CB10ABBFA81E}"/>
              </a:ext>
            </a:extLst>
          </p:cNvPr>
          <p:cNvCxnSpPr/>
          <p:nvPr/>
        </p:nvCxnSpPr>
        <p:spPr>
          <a:xfrm>
            <a:off x="7879976" y="5926671"/>
            <a:ext cx="842683" cy="570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40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8D46BE9-4BA9-4FEF-B18D-7BF97A6E4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Logistic Regression &amp; Gradient Descent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Logistic Regression</a:t>
                </a:r>
                <a:r>
                  <a:rPr lang="ko-KR" altLang="en-US" dirty="0"/>
                  <a:t>의 목적함수 </a:t>
                </a:r>
                <a:r>
                  <a:rPr lang="en-US" altLang="ko-KR" dirty="0"/>
                  <a:t>Negative Log Likelihood</a:t>
                </a:r>
                <a:r>
                  <a:rPr lang="ko-KR" altLang="en-US" dirty="0"/>
                  <a:t>는 볼록하다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)=−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8D46BE9-4BA9-4FEF-B18D-7BF97A6E4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A84BE2CF-DDC9-464B-B316-10FD588E9DC0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D8F75A1-E9E3-4310-8353-FDB1AA933443}"/>
                  </a:ext>
                </a:extLst>
              </p:cNvPr>
              <p:cNvSpPr/>
              <p:nvPr/>
            </p:nvSpPr>
            <p:spPr>
              <a:xfrm>
                <a:off x="8028168" y="4937975"/>
                <a:ext cx="220778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D8F75A1-E9E3-4310-8353-FDB1AA933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168" y="4937975"/>
                <a:ext cx="2207784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846BD2F-861D-45A6-8B69-59E2B977A78C}"/>
              </a:ext>
            </a:extLst>
          </p:cNvPr>
          <p:cNvSpPr txBox="1"/>
          <p:nvPr/>
        </p:nvSpPr>
        <p:spPr>
          <a:xfrm>
            <a:off x="5100918" y="6322280"/>
            <a:ext cx="77992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BCE convex</a:t>
            </a:r>
            <a:r>
              <a:rPr lang="ko-KR" altLang="en-US" sz="1100" dirty="0"/>
              <a:t>증명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4"/>
              </a:rPr>
              <a:t>https://towardsdatascience.com/binary-cross-entropy-and-logistic-regression-bf7098e75559</a:t>
            </a:r>
            <a:endParaRPr lang="en-US" altLang="ko-KR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476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ㅣ최적화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8CB53-F655-485E-9656-F73F9030B354}"/>
              </a:ext>
            </a:extLst>
          </p:cNvPr>
          <p:cNvSpPr txBox="1"/>
          <p:nvPr/>
        </p:nvSpPr>
        <p:spPr>
          <a:xfrm>
            <a:off x="2004767" y="2780907"/>
            <a:ext cx="204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ko-KR" altLang="en-US" sz="2800" b="1" dirty="0">
                <a:latin typeface="나눔스퀘어_ac Bold" panose="020B0600000101010101"/>
                <a:ea typeface="나눔스퀘어_ac Bold" panose="020B0600000101010101"/>
              </a:rPr>
              <a:t>최적화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93F54-AECE-4BA6-8BA5-E7690D14E0CD}"/>
              </a:ext>
            </a:extLst>
          </p:cNvPr>
          <p:cNvSpPr txBox="1"/>
          <p:nvPr/>
        </p:nvSpPr>
        <p:spPr>
          <a:xfrm>
            <a:off x="1446229" y="3534802"/>
            <a:ext cx="3162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/>
              </a:rPr>
              <a:t> </a:t>
            </a:r>
            <a:r>
              <a:rPr lang="ko-KR" altLang="en-US" dirty="0">
                <a:latin typeface="나눔스퀘어_ac Bold" panose="020B0600000101010101"/>
                <a:ea typeface="나눔스퀘어_ac Bold" panose="020B0600000101010101"/>
              </a:rPr>
              <a:t>특정의 집합 위에서 정의된 </a:t>
            </a:r>
            <a:r>
              <a:rPr lang="ko-KR" altLang="en-US" dirty="0" err="1">
                <a:latin typeface="나눔스퀘어_ac Bold" panose="020B0600000101010101"/>
                <a:ea typeface="나눔스퀘어_ac Bold" panose="020B0600000101010101"/>
              </a:rPr>
              <a:t>실수값</a:t>
            </a:r>
            <a:r>
              <a:rPr lang="en-US" altLang="ko-KR" dirty="0">
                <a:latin typeface="나눔스퀘어_ac Bold" panose="020B0600000101010101"/>
                <a:ea typeface="나눔스퀘어_ac Bold" panose="020B0600000101010101"/>
              </a:rPr>
              <a:t>, </a:t>
            </a:r>
            <a:r>
              <a:rPr lang="ko-KR" altLang="en-US" dirty="0">
                <a:latin typeface="나눔스퀘어_ac Bold" panose="020B0600000101010101"/>
                <a:ea typeface="나눔스퀘어_ac Bold" panose="020B0600000101010101"/>
              </a:rPr>
              <a:t>함수</a:t>
            </a:r>
            <a:r>
              <a:rPr lang="en-US" altLang="ko-KR" dirty="0">
                <a:latin typeface="나눔스퀘어_ac Bold" panose="020B0600000101010101"/>
                <a:ea typeface="나눔스퀘어_ac Bold" panose="020B0600000101010101"/>
              </a:rPr>
              <a:t>, </a:t>
            </a:r>
            <a:r>
              <a:rPr lang="ko-KR" altLang="en-US" dirty="0">
                <a:latin typeface="나눔스퀘어_ac Bold" panose="020B0600000101010101"/>
                <a:ea typeface="나눔스퀘어_ac Bold" panose="020B0600000101010101"/>
              </a:rPr>
              <a:t>정수에 대해 그 값이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/>
                <a:ea typeface="나눔스퀘어_ac Bold" panose="020B0600000101010101"/>
              </a:rPr>
              <a:t>최대</a:t>
            </a:r>
            <a:r>
              <a:rPr lang="ko-KR" altLang="en-US" dirty="0">
                <a:latin typeface="나눔스퀘어_ac Bold" panose="020B0600000101010101"/>
                <a:ea typeface="나눔스퀘어_ac Bold" panose="020B0600000101010101"/>
              </a:rPr>
              <a:t>나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/>
                <a:ea typeface="나눔스퀘어_ac Bold" panose="020B0600000101010101"/>
              </a:rPr>
              <a:t>최소</a:t>
            </a:r>
            <a:r>
              <a:rPr lang="ko-KR" altLang="en-US" dirty="0">
                <a:latin typeface="나눔스퀘어_ac Bold" panose="020B0600000101010101"/>
                <a:ea typeface="나눔스퀘어_ac Bold" panose="020B0600000101010101"/>
              </a:rPr>
              <a:t>가 되는 상태를 해석하는 문제</a:t>
            </a:r>
          </a:p>
          <a:p>
            <a:endParaRPr lang="ko-KR" altLang="en-US" dirty="0">
              <a:latin typeface="나눔스퀘어_ac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6FFAB-989C-4624-ADC1-F7453C24E87F}"/>
              </a:ext>
            </a:extLst>
          </p:cNvPr>
          <p:cNvSpPr txBox="1"/>
          <p:nvPr/>
        </p:nvSpPr>
        <p:spPr>
          <a:xfrm>
            <a:off x="7721337" y="2741076"/>
            <a:ext cx="246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ko-KR" altLang="en-US" sz="2800" b="1" dirty="0" err="1">
                <a:latin typeface="나눔스퀘어_ac Bold" panose="020B0600000101010101"/>
                <a:ea typeface="나눔스퀘어_ac Bold" panose="020B0600000101010101"/>
              </a:rPr>
              <a:t>머신러닝</a:t>
            </a:r>
            <a:endParaRPr lang="ko-KR" altLang="en-US" sz="2800" b="1" dirty="0">
              <a:latin typeface="나눔스퀘어_ac Bold" panose="020B0600000101010101"/>
              <a:ea typeface="나눔스퀘어_ac Bold" panose="020B060000010101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61405-C244-4911-BBFC-F1EDD5037068}"/>
              </a:ext>
            </a:extLst>
          </p:cNvPr>
          <p:cNvSpPr txBox="1"/>
          <p:nvPr/>
        </p:nvSpPr>
        <p:spPr>
          <a:xfrm>
            <a:off x="7024540" y="3534802"/>
            <a:ext cx="4145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/>
                <a:ea typeface="나눔스퀘어_ac Bold" panose="020B0600000101010101"/>
              </a:rPr>
              <a:t>기계가 일일이 코드로 명시하지 않은 동작을 데이터로부터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/>
                <a:ea typeface="나눔스퀘어_ac Bold" panose="020B0600000101010101"/>
              </a:rPr>
              <a:t>학습</a:t>
            </a:r>
            <a:r>
              <a:rPr lang="ko-KR" altLang="en-US" dirty="0">
                <a:latin typeface="나눔스퀘어_ac Bold" panose="020B0600000101010101"/>
                <a:ea typeface="나눔스퀘어_ac Bold" panose="020B0600000101010101"/>
              </a:rPr>
              <a:t>하여 실행할 수 있도록 하는 알고리즘을 개발하는 연구 분야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AD1BF2-0CDF-4A61-A20C-253756E895DF}"/>
              </a:ext>
            </a:extLst>
          </p:cNvPr>
          <p:cNvCxnSpPr>
            <a:cxnSpLocks/>
          </p:cNvCxnSpPr>
          <p:nvPr/>
        </p:nvCxnSpPr>
        <p:spPr>
          <a:xfrm>
            <a:off x="1622981" y="3304127"/>
            <a:ext cx="280918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BAF85E-8B60-4F12-8905-3139AFB09510}"/>
              </a:ext>
            </a:extLst>
          </p:cNvPr>
          <p:cNvCxnSpPr>
            <a:cxnSpLocks/>
          </p:cNvCxnSpPr>
          <p:nvPr/>
        </p:nvCxnSpPr>
        <p:spPr>
          <a:xfrm>
            <a:off x="7339552" y="3304127"/>
            <a:ext cx="33863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06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0E719A-8EFA-444C-B148-5D64098E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Logistic Regression &amp; Gradient Descent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BC39F2A-2328-4BB4-95C2-5149520E593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E531DDB6-B825-471A-B2CC-2EB425F5BE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0223" y="2740025"/>
                <a:ext cx="7893425" cy="3580093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altLang="ko-KR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altLang="ko-KR" dirty="0"/>
                  <a:t>	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altLang="ko-KR" dirty="0"/>
                  <a:t>	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func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altLang="ko-KR" dirty="0"/>
                  <a:t>	           </a:t>
                </a: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E531DDB6-B825-471A-B2CC-2EB425F5B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223" y="2740025"/>
                <a:ext cx="7893425" cy="35800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8C00054-7FE9-480A-99FC-1E4089CED87E}"/>
                  </a:ext>
                </a:extLst>
              </p:cNvPr>
              <p:cNvSpPr/>
              <p:nvPr/>
            </p:nvSpPr>
            <p:spPr>
              <a:xfrm>
                <a:off x="7879977" y="1849985"/>
                <a:ext cx="3855094" cy="622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8C00054-7FE9-480A-99FC-1E4089CED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977" y="1849985"/>
                <a:ext cx="3855094" cy="62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577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0E719A-8EFA-444C-B148-5D64098E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Logistic Regression &amp; Gradient Descent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BC39F2A-2328-4BB4-95C2-5149520E593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A20F349D-CB9B-445C-AF81-22A069704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9870" y="2641413"/>
                <a:ext cx="7848600" cy="364284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/>
                  <a:t> 		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/>
                  <a:t>	    	</a:t>
                </a: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a:rPr lang="en-US" altLang="ko-KR" sz="360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6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A20F349D-CB9B-445C-AF81-22A06970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70" y="2641413"/>
                <a:ext cx="7848600" cy="3642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A63A63-8526-407F-A7A3-46E35AFC0456}"/>
                  </a:ext>
                </a:extLst>
              </p:cNvPr>
              <p:cNvSpPr txBox="1"/>
              <p:nvPr/>
            </p:nvSpPr>
            <p:spPr>
              <a:xfrm>
                <a:off x="7586127" y="2126300"/>
                <a:ext cx="434281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A63A63-8526-407F-A7A3-46E35AFC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27" y="2126300"/>
                <a:ext cx="4342818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197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0E719A-8EFA-444C-B148-5D64098E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Logistic Regression &amp; Gradient Descent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BC39F2A-2328-4BB4-95C2-5149520E593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362ADF38-BB3A-4FD9-B0FB-67F8BD28EC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6269" y="2336630"/>
                <a:ext cx="10385698" cy="340686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ko-KR" altLang="en-US" dirty="0">
                    <a:latin typeface="Cambria Math" panose="02040503050406030204" pitchFamily="18" charset="0"/>
                  </a:rPr>
                  <a:t>미분을 통해 방향을 결정했으니 </a:t>
                </a:r>
                <a:r>
                  <a:rPr lang="ko-KR" altLang="en-US" dirty="0" err="1">
                    <a:latin typeface="Cambria Math" panose="02040503050406030204" pitchFamily="18" charset="0"/>
                  </a:rPr>
                  <a:t>모수들을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각각 업데이트를 해주자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  =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362ADF38-BB3A-4FD9-B0FB-67F8BD28E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69" y="2336630"/>
                <a:ext cx="10385698" cy="3406869"/>
              </a:xfrm>
              <a:prstGeom prst="rect">
                <a:avLst/>
              </a:prstGeom>
              <a:blipFill>
                <a:blip r:embed="rId2"/>
                <a:stretch>
                  <a:fillRect l="-1233" t="-3041" r="-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803D7021-3DA3-4250-89C8-16324F1B3417}"/>
              </a:ext>
            </a:extLst>
          </p:cNvPr>
          <p:cNvSpPr/>
          <p:nvPr/>
        </p:nvSpPr>
        <p:spPr>
          <a:xfrm>
            <a:off x="4365812" y="4536141"/>
            <a:ext cx="385482" cy="10847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BC38CA-1093-4932-8F43-EA114A7CADFB}"/>
              </a:ext>
            </a:extLst>
          </p:cNvPr>
          <p:cNvCxnSpPr/>
          <p:nvPr/>
        </p:nvCxnSpPr>
        <p:spPr>
          <a:xfrm flipH="1" flipV="1">
            <a:off x="3495675" y="3924300"/>
            <a:ext cx="1028700" cy="61184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7D952E-ABE6-4A60-A9A1-1952C5DDD5E6}"/>
              </a:ext>
            </a:extLst>
          </p:cNvPr>
          <p:cNvSpPr txBox="1"/>
          <p:nvPr/>
        </p:nvSpPr>
        <p:spPr>
          <a:xfrm>
            <a:off x="650033" y="3583889"/>
            <a:ext cx="311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</a:t>
            </a:r>
            <a:r>
              <a:rPr lang="en-US" altLang="ko-KR" dirty="0"/>
              <a:t>(batch)</a:t>
            </a:r>
            <a:r>
              <a:rPr lang="ko-KR" altLang="en-US" dirty="0"/>
              <a:t>의 개수를 고려</a:t>
            </a:r>
          </a:p>
        </p:txBody>
      </p:sp>
    </p:spTree>
    <p:extLst>
      <p:ext uri="{BB962C8B-B14F-4D97-AF65-F5344CB8AC3E}">
        <p14:creationId xmlns:p14="http://schemas.microsoft.com/office/powerpoint/2010/main" val="3157643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0E719A-8EFA-444C-B148-5D64098E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Linear Regression &amp; Gradient Descent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BC39F2A-2328-4BB4-95C2-5149520E593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8B8B32-0EF8-4B15-B59C-C95E42183AE0}"/>
              </a:ext>
            </a:extLst>
          </p:cNvPr>
          <p:cNvSpPr txBox="1">
            <a:spLocks/>
          </p:cNvSpPr>
          <p:nvPr/>
        </p:nvSpPr>
        <p:spPr>
          <a:xfrm>
            <a:off x="838200" y="2268071"/>
            <a:ext cx="10515600" cy="3908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Feature</a:t>
            </a:r>
            <a:r>
              <a:rPr lang="ko-KR" altLang="en-US" dirty="0"/>
              <a:t>가 많은 경우 행렬 연산을 수행하는 것보다 효율적이다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B409BD43-4FA5-4586-8FE3-78B7307D50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3327399"/>
                <a:ext cx="10515600" cy="3001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  =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B409BD43-4FA5-4586-8FE3-78B7307D5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327399"/>
                <a:ext cx="10515600" cy="3001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389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3530520"/>
            <a:chOff x="2929920" y="1588790"/>
            <a:chExt cx="9262080" cy="353052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01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최적화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&amp;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머신러닝</a:t>
                </a:r>
                <a:endPara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02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경사하강법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03 </a:t>
                </a:r>
                <a:r>
                  <a:rPr lang="ko-KR" altLang="en-US" sz="24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b="1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경사하강법과</a:t>
                </a:r>
                <a:r>
                  <a:rPr lang="ko-KR" altLang="en-US" sz="2400" b="1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배치학습 구현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5119310"/>
              <a:ext cx="9262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41845FB-C2C9-4BF7-8A0B-FA91A1130368}"/>
              </a:ext>
            </a:extLst>
          </p:cNvPr>
          <p:cNvSpPr txBox="1">
            <a:spLocks/>
          </p:cNvSpPr>
          <p:nvPr/>
        </p:nvSpPr>
        <p:spPr>
          <a:xfrm>
            <a:off x="3326160" y="4210737"/>
            <a:ext cx="8626378" cy="704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 04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692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1ED7B8-1893-43A4-8D47-0DC98527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Batch?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8561D4E-FD33-4076-AED9-8DF9D72D987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ㅣ경사하강법과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배치학습 구현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9E053-3720-44DD-8336-40740F86EE32}"/>
              </a:ext>
            </a:extLst>
          </p:cNvPr>
          <p:cNvSpPr txBox="1"/>
          <p:nvPr/>
        </p:nvSpPr>
        <p:spPr>
          <a:xfrm>
            <a:off x="2799229" y="3455912"/>
            <a:ext cx="659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번 기울기를 계산하여 파라미터를 업데이트하는 작업</a:t>
            </a:r>
            <a:r>
              <a:rPr lang="en-US" altLang="ko-KR" dirty="0"/>
              <a:t>, </a:t>
            </a:r>
            <a:r>
              <a:rPr lang="ko-KR" altLang="en-US" dirty="0"/>
              <a:t>또는 그 작업을 위해 사용하는 데이터 셋을 의미한다</a:t>
            </a:r>
            <a:r>
              <a:rPr lang="en-US" altLang="ko-KR" dirty="0"/>
              <a:t>. </a:t>
            </a:r>
            <a:r>
              <a:rPr lang="ko-KR" altLang="en-US" dirty="0"/>
              <a:t>이때 데이터셋의 크기</a:t>
            </a:r>
            <a:r>
              <a:rPr lang="en-US" altLang="ko-KR" dirty="0"/>
              <a:t>(</a:t>
            </a:r>
            <a:r>
              <a:rPr lang="ko-KR" altLang="en-US" dirty="0"/>
              <a:t>데이터 수</a:t>
            </a:r>
            <a:r>
              <a:rPr lang="en-US" altLang="ko-KR" dirty="0"/>
              <a:t>)</a:t>
            </a:r>
            <a:r>
              <a:rPr lang="ko-KR" altLang="en-US" dirty="0"/>
              <a:t>를 배치 크기</a:t>
            </a:r>
            <a:r>
              <a:rPr lang="en-US" altLang="ko-KR" dirty="0"/>
              <a:t>(batch size)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F645AB-9E4F-464A-9777-66B334E7AC94}"/>
              </a:ext>
            </a:extLst>
          </p:cNvPr>
          <p:cNvSpPr/>
          <p:nvPr/>
        </p:nvSpPr>
        <p:spPr>
          <a:xfrm>
            <a:off x="2617694" y="3307977"/>
            <a:ext cx="6712323" cy="12192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98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286D86-1896-4D19-81FB-6E774568B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배치 학습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</a:t>
            </a:r>
            <a:r>
              <a:rPr lang="en-US" altLang="ko-KR" b="1" dirty="0"/>
              <a:t>Batch Gradient </a:t>
            </a:r>
            <a:r>
              <a:rPr lang="en-US" altLang="ko-KR" b="1" dirty="0" err="1"/>
              <a:t>Descent</a:t>
            </a:r>
            <a:r>
              <a:rPr lang="en-US" altLang="ko-KR" sz="1400" b="1" dirty="0" err="1"/>
              <a:t>BGD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dirty="0"/>
              <a:t>    -</a:t>
            </a:r>
            <a:r>
              <a:rPr lang="ko-KR" altLang="en-US" sz="1600" dirty="0"/>
              <a:t>학습 한 번에 모든 데이터셋에 대해 기울기를 구한다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  -</a:t>
            </a:r>
            <a:r>
              <a:rPr lang="en-US" altLang="ko-KR" b="1" dirty="0"/>
              <a:t>Stochastic</a:t>
            </a:r>
            <a:r>
              <a:rPr lang="ko-KR" altLang="en-US" b="1" dirty="0"/>
              <a:t> </a:t>
            </a:r>
            <a:r>
              <a:rPr lang="en-US" altLang="ko-KR" b="1" dirty="0"/>
              <a:t>Gradient </a:t>
            </a:r>
            <a:r>
              <a:rPr lang="en-US" altLang="ko-KR" b="1" dirty="0" err="1"/>
              <a:t>Descent</a:t>
            </a:r>
            <a:r>
              <a:rPr lang="en-US" altLang="ko-KR" sz="1400" b="1" dirty="0" err="1"/>
              <a:t>SGD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dirty="0"/>
              <a:t>    -</a:t>
            </a:r>
            <a:r>
              <a:rPr lang="ko-KR" altLang="en-US" sz="1600" dirty="0"/>
              <a:t>학습 한 번에 임의의 데이터에 대해서만 기울기를 구한다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  -</a:t>
            </a:r>
            <a:r>
              <a:rPr lang="en-US" altLang="ko-KR" b="1" dirty="0"/>
              <a:t>Mini batch Gradient </a:t>
            </a:r>
            <a:r>
              <a:rPr lang="en-US" altLang="ko-KR" b="1" dirty="0" err="1"/>
              <a:t>Descent</a:t>
            </a:r>
            <a:r>
              <a:rPr lang="en-US" altLang="ko-KR" sz="1400" b="1" dirty="0" err="1"/>
              <a:t>MGD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dirty="0"/>
              <a:t>    -</a:t>
            </a:r>
            <a:r>
              <a:rPr lang="ko-KR" altLang="en-US" sz="1600" dirty="0"/>
              <a:t>학습 한 번에 데이터셋의 일부에 대해서만 기울기를 구한다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D79FA92-0FA3-4E18-B7DF-6AEAC886775A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ㅣ경사하강법과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배치학습 구현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132778-5619-4BF1-9899-04AB8999BBF3}"/>
              </a:ext>
            </a:extLst>
          </p:cNvPr>
          <p:cNvGrpSpPr/>
          <p:nvPr/>
        </p:nvGrpSpPr>
        <p:grpSpPr>
          <a:xfrm>
            <a:off x="7197073" y="1972236"/>
            <a:ext cx="3435067" cy="3120788"/>
            <a:chOff x="7651596" y="1349268"/>
            <a:chExt cx="2172628" cy="256159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3C8A360-A750-4E57-A204-AA55E627DD89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1932840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58157FE-8569-4292-85B5-BE064F8369A8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2082065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BE21483-5590-4D28-8F34-4A9FCCCDBDFD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2233922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FD1F4D3-9F9B-49B0-A3ED-ACFE34D55B75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2383147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BBEC547-B2C1-4208-B9B0-CD2AAC38422C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2535006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D365FD9-56DC-42C6-9336-0C4768CF6BB0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2684231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4EE199A-2592-47AB-9E84-7D28EC7EEC7B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2836088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32B9441-78C5-45A9-BADD-1126FC6D58E5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2985313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1FECA8E-CA24-45C7-8807-B6B53F46F8A4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3159474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888A933-41F3-4EDF-8673-9CF800CABB95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3308699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86D2A81-EA7C-4F00-BD3F-7710B2819C10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3460556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663BF3A-8508-4F03-875F-58336A4594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3609781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1A1A82F-C661-41AC-91B3-E93BF44EE255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3761640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A13583D-5A80-4970-9A1E-335160EB8FE0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3910865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왼쪽 중괄호 40">
              <a:extLst>
                <a:ext uri="{FF2B5EF4-FFF2-40B4-BE49-F238E27FC236}">
                  <a16:creationId xmlns:a16="http://schemas.microsoft.com/office/drawing/2014/main" id="{CA24DEE2-3957-4540-88C3-E35BB7D3BB9D}"/>
                </a:ext>
              </a:extLst>
            </p:cNvPr>
            <p:cNvSpPr/>
            <p:nvPr/>
          </p:nvSpPr>
          <p:spPr>
            <a:xfrm>
              <a:off x="7973123" y="2985313"/>
              <a:ext cx="1062176" cy="628708"/>
            </a:xfrm>
            <a:prstGeom prst="leftBrace">
              <a:avLst>
                <a:gd name="adj1" fmla="val 17250"/>
                <a:gd name="adj2" fmla="val 65501"/>
              </a:avLst>
            </a:prstGeom>
            <a:ln w="38100">
              <a:solidFill>
                <a:srgbClr val="FF2F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왼쪽 중괄호 41">
              <a:extLst>
                <a:ext uri="{FF2B5EF4-FFF2-40B4-BE49-F238E27FC236}">
                  <a16:creationId xmlns:a16="http://schemas.microsoft.com/office/drawing/2014/main" id="{06D4AF55-66AE-42A9-BA1F-03086CA2C6CA}"/>
                </a:ext>
              </a:extLst>
            </p:cNvPr>
            <p:cNvSpPr/>
            <p:nvPr/>
          </p:nvSpPr>
          <p:spPr>
            <a:xfrm>
              <a:off x="7973123" y="1371609"/>
              <a:ext cx="397727" cy="2539236"/>
            </a:xfrm>
            <a:prstGeom prst="leftBrace">
              <a:avLst>
                <a:gd name="adj1" fmla="val 12037"/>
                <a:gd name="adj2" fmla="val 34606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7C1EC34-0B7F-4B4D-8850-F726FEFD5072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1349268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47C48EE-BB45-47A6-93EF-6885FE6F0084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1498493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5438E85-2E1E-4634-810D-35C175A197EF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1650350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48F4706-5D8D-4D23-B2AF-A55441F4D152}"/>
                </a:ext>
              </a:extLst>
            </p:cNvPr>
            <p:cNvCxnSpPr>
              <a:cxnSpLocks/>
            </p:cNvCxnSpPr>
            <p:nvPr/>
          </p:nvCxnSpPr>
          <p:spPr>
            <a:xfrm>
              <a:off x="9155151" y="1799575"/>
              <a:ext cx="669073" cy="0"/>
            </a:xfrm>
            <a:prstGeom prst="line">
              <a:avLst/>
            </a:prstGeom>
            <a:ln w="539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9BA7297-21F3-4123-8FFF-99BAFF098525}"/>
                </a:ext>
              </a:extLst>
            </p:cNvPr>
            <p:cNvCxnSpPr>
              <a:cxnSpLocks/>
            </p:cNvCxnSpPr>
            <p:nvPr/>
          </p:nvCxnSpPr>
          <p:spPr>
            <a:xfrm>
              <a:off x="7651596" y="2684231"/>
              <a:ext cx="1438508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0DFA8F0-4775-46D5-ACFA-1EA0DEC139ED}"/>
              </a:ext>
            </a:extLst>
          </p:cNvPr>
          <p:cNvSpPr txBox="1"/>
          <p:nvPr/>
        </p:nvSpPr>
        <p:spPr>
          <a:xfrm>
            <a:off x="1210235" y="5620871"/>
            <a:ext cx="905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QUIZ! </a:t>
            </a:r>
            <a:r>
              <a:rPr lang="ko-KR" altLang="en-US" sz="2400" dirty="0"/>
              <a:t>각각의 </a:t>
            </a:r>
            <a:r>
              <a:rPr lang="en-US" altLang="ko-KR" sz="2400" dirty="0"/>
              <a:t>batch size</a:t>
            </a:r>
            <a:r>
              <a:rPr lang="ko-KR" altLang="en-US" sz="2400" dirty="0"/>
              <a:t>는 어떻게 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31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6533A8-D3F1-4F41-92BC-879572B76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5" y="1582615"/>
            <a:ext cx="11421209" cy="4914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배치 학습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F5A095-1463-4C74-9F14-55E0D2B75887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ㅣ경사하강법과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배치학습 구현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79FDF2F-905A-4997-BEE5-65521D091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53080"/>
              </p:ext>
            </p:extLst>
          </p:nvPr>
        </p:nvGraphicFramePr>
        <p:xfrm>
          <a:off x="1887150" y="2406918"/>
          <a:ext cx="8127999" cy="2637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7011">
                  <a:extLst>
                    <a:ext uri="{9D8B030D-6E8A-4147-A177-3AD203B41FA5}">
                      <a16:colId xmlns:a16="http://schemas.microsoft.com/office/drawing/2014/main" val="116656389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89347399"/>
                    </a:ext>
                  </a:extLst>
                </a:gridCol>
                <a:gridCol w="3508188">
                  <a:extLst>
                    <a:ext uri="{9D8B030D-6E8A-4147-A177-3AD203B41FA5}">
                      <a16:colId xmlns:a16="http://schemas.microsoft.com/office/drawing/2014/main" val="4168967418"/>
                    </a:ext>
                  </a:extLst>
                </a:gridCol>
              </a:tblGrid>
              <a:tr h="6250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BGD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299788"/>
                  </a:ext>
                </a:extLst>
              </a:tr>
              <a:tr h="1006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안정적인 수렴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병렬 처리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일부 문제에서 빠른 최적화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지역 최적화 회피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74201"/>
                  </a:ext>
                </a:extLst>
              </a:tr>
              <a:tr h="1006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메모리 문제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지역 최적화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병렬 처리 불가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안정적으로 수렴 어려움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153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6FBE8-9DD8-4343-8946-EDD93453D09E}"/>
              </a:ext>
            </a:extLst>
          </p:cNvPr>
          <p:cNvSpPr txBox="1"/>
          <p:nvPr/>
        </p:nvSpPr>
        <p:spPr>
          <a:xfrm>
            <a:off x="1326776" y="5459506"/>
            <a:ext cx="9717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BGD</a:t>
            </a:r>
            <a:r>
              <a:rPr lang="ko-KR" altLang="en-US" sz="2400" dirty="0"/>
              <a:t>와 </a:t>
            </a:r>
            <a:r>
              <a:rPr lang="en-US" altLang="ko-KR" sz="2400" dirty="0"/>
              <a:t>SGD</a:t>
            </a:r>
            <a:r>
              <a:rPr lang="ko-KR" altLang="en-US" sz="2400" dirty="0"/>
              <a:t>의 장단점을 합친 </a:t>
            </a:r>
            <a:r>
              <a:rPr lang="en-US" altLang="ko-KR" sz="2400" dirty="0">
                <a:highlight>
                  <a:srgbClr val="FFFF00"/>
                </a:highlight>
              </a:rPr>
              <a:t>MGD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89F33C8-0501-49D6-8A66-10A2EF73CA41}"/>
              </a:ext>
            </a:extLst>
          </p:cNvPr>
          <p:cNvSpPr/>
          <p:nvPr/>
        </p:nvSpPr>
        <p:spPr>
          <a:xfrm>
            <a:off x="3021106" y="5535743"/>
            <a:ext cx="645459" cy="309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43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4B47A3-0B34-4D5F-A02A-CD684417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배치 학습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2EB0C56-6C85-413E-B758-18A6D18FB1DA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ㅣ경사하강법과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배치학습 구현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59A4D-3E4E-47BE-AAAF-1FAA084C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66" y="3030071"/>
            <a:ext cx="2555263" cy="15923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3FD568-3401-4A06-99E1-B21A3541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72" y="3030070"/>
            <a:ext cx="2555263" cy="1458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B8CF23-5368-4A04-B345-15A5186E5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678" y="3030070"/>
            <a:ext cx="2555263" cy="145815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03DE31-0CED-4A6D-8863-AF79B373DF2A}"/>
              </a:ext>
            </a:extLst>
          </p:cNvPr>
          <p:cNvSpPr/>
          <p:nvPr/>
        </p:nvSpPr>
        <p:spPr>
          <a:xfrm>
            <a:off x="1299882" y="4814047"/>
            <a:ext cx="1506071" cy="681318"/>
          </a:xfrm>
          <a:prstGeom prst="roundRect">
            <a:avLst/>
          </a:prstGeom>
          <a:noFill/>
          <a:ln w="31750">
            <a:solidFill>
              <a:srgbClr val="0C3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EA6792-C462-43C2-B9EC-F179F54AD9ED}"/>
              </a:ext>
            </a:extLst>
          </p:cNvPr>
          <p:cNvSpPr/>
          <p:nvPr/>
        </p:nvSpPr>
        <p:spPr>
          <a:xfrm>
            <a:off x="5228664" y="4811554"/>
            <a:ext cx="1506071" cy="681318"/>
          </a:xfrm>
          <a:prstGeom prst="roundRect">
            <a:avLst/>
          </a:prstGeom>
          <a:noFill/>
          <a:ln w="31750">
            <a:solidFill>
              <a:srgbClr val="0C3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F7F606D-4CD6-45D6-AC97-C693F854022C}"/>
              </a:ext>
            </a:extLst>
          </p:cNvPr>
          <p:cNvSpPr/>
          <p:nvPr/>
        </p:nvSpPr>
        <p:spPr>
          <a:xfrm>
            <a:off x="8906273" y="4811554"/>
            <a:ext cx="1506071" cy="681318"/>
          </a:xfrm>
          <a:prstGeom prst="roundRect">
            <a:avLst/>
          </a:prstGeom>
          <a:noFill/>
          <a:ln w="31750">
            <a:solidFill>
              <a:srgbClr val="0C3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F447D-CA70-4D9F-ADFC-5262632E4CFE}"/>
              </a:ext>
            </a:extLst>
          </p:cNvPr>
          <p:cNvSpPr txBox="1"/>
          <p:nvPr/>
        </p:nvSpPr>
        <p:spPr>
          <a:xfrm>
            <a:off x="1497106" y="5005972"/>
            <a:ext cx="104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BGD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B966F-10C0-4D6D-AD20-AF0884A4648D}"/>
              </a:ext>
            </a:extLst>
          </p:cNvPr>
          <p:cNvSpPr txBox="1"/>
          <p:nvPr/>
        </p:nvSpPr>
        <p:spPr>
          <a:xfrm>
            <a:off x="9135558" y="4938874"/>
            <a:ext cx="104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MGD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E5A0C-64FD-44F3-9D0E-AC1AD953E5D1}"/>
              </a:ext>
            </a:extLst>
          </p:cNvPr>
          <p:cNvSpPr txBox="1"/>
          <p:nvPr/>
        </p:nvSpPr>
        <p:spPr>
          <a:xfrm>
            <a:off x="5457949" y="4967547"/>
            <a:ext cx="104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SGD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00945-1902-4996-BFF6-F976E644239C}"/>
              </a:ext>
            </a:extLst>
          </p:cNvPr>
          <p:cNvSpPr txBox="1"/>
          <p:nvPr/>
        </p:nvSpPr>
        <p:spPr>
          <a:xfrm>
            <a:off x="4435286" y="2259106"/>
            <a:ext cx="309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수렴과정 시각화</a:t>
            </a:r>
          </a:p>
        </p:txBody>
      </p:sp>
    </p:spTree>
    <p:extLst>
      <p:ext uri="{BB962C8B-B14F-4D97-AF65-F5344CB8AC3E}">
        <p14:creationId xmlns:p14="http://schemas.microsoft.com/office/powerpoint/2010/main" val="1243019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87EE8B-07C0-491A-A7F2-D1414983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구현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0342B0-0D7A-4192-9C0E-DEF4C5D311A4}"/>
              </a:ext>
            </a:extLst>
          </p:cNvPr>
          <p:cNvSpPr/>
          <p:nvPr/>
        </p:nvSpPr>
        <p:spPr>
          <a:xfrm>
            <a:off x="838200" y="2115670"/>
            <a:ext cx="10515600" cy="4377205"/>
          </a:xfrm>
          <a:prstGeom prst="roundRect">
            <a:avLst>
              <a:gd name="adj" fmla="val 7734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 Gradient Descent(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독립변수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데이터셋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종속변수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데이터셋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학습률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학습횟수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 Size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: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k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독립변수 개수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count = 0, </a:t>
            </a:r>
            <a:r>
              <a:rPr lang="en-US" altLang="ko-KR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Batch=[[B1], [B2],…]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parameters = [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임의값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			# 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모수값을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임의로 초기화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for epoch in range(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반복횟수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			#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반복횟수만큼 반복한다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for X, y in [</a:t>
            </a:r>
            <a:r>
              <a:rPr lang="en-US" altLang="ko-KR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 X list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], [</a:t>
            </a:r>
            <a:r>
              <a:rPr lang="en-US" altLang="ko-KR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 y list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	# </a:t>
            </a:r>
            <a:r>
              <a:rPr lang="en-US" altLang="ko-KR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데이터의 개수만큼 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for loop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반복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gradients = [0 k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		           #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기울기를 저장할 리스트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2800"/>
              </a:lnSpc>
            </a:pP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for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in range(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batch_size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):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gradient_i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gradient           #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각각 데이터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대해 목적함수를 미분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gradients += </a:t>
            </a:r>
            <a:r>
              <a:rPr lang="en-US" altLang="ko-KR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gradient_i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#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기울기 리스트에 더해준다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parameters -= gradients*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학습률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	# 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학습률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만큼 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모수를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업데이트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return parameters				#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학습이 완료되면 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모수를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반환 </a:t>
            </a:r>
            <a:endParaRPr lang="en-US" altLang="ko-KR" sz="2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A35D222-58FF-433C-B6B6-87655A7D15C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ㅣ경사하강법과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배치학습 구현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4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ㅣ최적화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249B6D-9368-4315-9FD7-71350A95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88" y="4236702"/>
            <a:ext cx="2925174" cy="18402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58F83D-18F9-4688-8200-2F8630257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27" y="4299061"/>
            <a:ext cx="2930016" cy="171554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4A4866-4027-4A87-AAC6-20767056EF59}"/>
              </a:ext>
            </a:extLst>
          </p:cNvPr>
          <p:cNvSpPr/>
          <p:nvPr/>
        </p:nvSpPr>
        <p:spPr>
          <a:xfrm>
            <a:off x="3955102" y="1701168"/>
            <a:ext cx="3685881" cy="201733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u="sng" dirty="0">
                <a:latin typeface="나눔스퀘어_ac Bold"/>
              </a:rPr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1656876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BECB8B1-A61D-4630-B412-922BBF58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자주 사용하는 코드는 함수로 정리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D4D88D3-74F2-4D76-8E2C-02AB7542BB4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ㅣ경사하강법과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배치학습 구현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31173-1F17-4D65-8F89-EB34B1D721B8}"/>
              </a:ext>
            </a:extLst>
          </p:cNvPr>
          <p:cNvSpPr txBox="1"/>
          <p:nvPr/>
        </p:nvSpPr>
        <p:spPr>
          <a:xfrm>
            <a:off x="1505896" y="3536576"/>
            <a:ext cx="11421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Gradient Descent(</a:t>
            </a:r>
            <a:r>
              <a:rPr lang="en-US" altLang="ko-KR" b="1" dirty="0" err="1"/>
              <a:t>Xset</a:t>
            </a:r>
            <a:r>
              <a:rPr lang="en-US" altLang="ko-KR" b="1" dirty="0"/>
              <a:t>, </a:t>
            </a:r>
            <a:r>
              <a:rPr lang="en-US" altLang="ko-KR" b="1" dirty="0" err="1"/>
              <a:t>yset</a:t>
            </a:r>
            <a:r>
              <a:rPr lang="en-US" altLang="ko-KR" b="1" dirty="0"/>
              <a:t>, </a:t>
            </a:r>
            <a:r>
              <a:rPr lang="ko-KR" altLang="en-US" b="1" dirty="0" err="1"/>
              <a:t>학습률</a:t>
            </a:r>
            <a:r>
              <a:rPr lang="en-US" altLang="ko-KR" b="1" dirty="0"/>
              <a:t>, </a:t>
            </a:r>
            <a:r>
              <a:rPr lang="ko-KR" altLang="en-US" b="1" dirty="0"/>
              <a:t>반복횟수</a:t>
            </a:r>
            <a:r>
              <a:rPr lang="en-US" altLang="ko-KR" b="1" dirty="0"/>
              <a:t>)	{return Optimized Parameter}</a:t>
            </a:r>
          </a:p>
          <a:p>
            <a:r>
              <a:rPr lang="en-US" altLang="ko-KR" b="1" dirty="0"/>
              <a:t>Gradients(</a:t>
            </a:r>
            <a:r>
              <a:rPr lang="en-US" altLang="ko-KR" b="1" dirty="0" err="1"/>
              <a:t>Xset</a:t>
            </a:r>
            <a:r>
              <a:rPr lang="en-US" altLang="ko-KR" b="1" dirty="0"/>
              <a:t>, </a:t>
            </a:r>
            <a:r>
              <a:rPr lang="en-US" altLang="ko-KR" b="1" dirty="0" err="1"/>
              <a:t>yset</a:t>
            </a:r>
            <a:r>
              <a:rPr lang="en-US" altLang="ko-KR" b="1" dirty="0"/>
              <a:t>)				{return</a:t>
            </a:r>
            <a:r>
              <a:rPr lang="ko-KR" altLang="en-US" b="1" dirty="0"/>
              <a:t> </a:t>
            </a:r>
            <a:r>
              <a:rPr lang="en-US" altLang="ko-KR" b="1" dirty="0"/>
              <a:t>Gradients}</a:t>
            </a:r>
          </a:p>
          <a:p>
            <a:r>
              <a:rPr lang="en-US" altLang="ko-KR" b="1" dirty="0" err="1"/>
              <a:t>Gradient_ij</a:t>
            </a:r>
            <a:r>
              <a:rPr lang="en-US" altLang="ko-KR" b="1" dirty="0"/>
              <a:t>(</a:t>
            </a:r>
            <a:r>
              <a:rPr lang="en-US" altLang="ko-KR" b="1" dirty="0" err="1"/>
              <a:t>xij</a:t>
            </a:r>
            <a:r>
              <a:rPr lang="en-US" altLang="ko-KR" b="1" dirty="0"/>
              <a:t>, y, </a:t>
            </a:r>
            <a:r>
              <a:rPr lang="en-US" altLang="ko-KR" b="1" dirty="0" err="1"/>
              <a:t>yhat</a:t>
            </a:r>
            <a:r>
              <a:rPr lang="en-US" altLang="ko-KR" b="1" dirty="0"/>
              <a:t>)				{return </a:t>
            </a:r>
            <a:r>
              <a:rPr lang="en-US" altLang="ko-KR" b="1" dirty="0" err="1"/>
              <a:t>Gradient_ij</a:t>
            </a:r>
            <a:r>
              <a:rPr lang="en-US" altLang="ko-KR" b="1" dirty="0"/>
              <a:t>}</a:t>
            </a:r>
          </a:p>
          <a:p>
            <a:r>
              <a:rPr lang="en-US" altLang="ko-KR" b="1" dirty="0"/>
              <a:t>Logistic(Xi)					{return p}</a:t>
            </a:r>
          </a:p>
          <a:p>
            <a:r>
              <a:rPr lang="en-US" altLang="ko-KR" b="1" dirty="0"/>
              <a:t>Step(Parameter, Gradients, </a:t>
            </a:r>
            <a:r>
              <a:rPr lang="ko-KR" altLang="en-US" b="1" dirty="0" err="1"/>
              <a:t>학습률</a:t>
            </a:r>
            <a:r>
              <a:rPr lang="en-US" altLang="ko-KR" b="1" dirty="0"/>
              <a:t>)		{return New Parameter}</a:t>
            </a:r>
          </a:p>
          <a:p>
            <a:r>
              <a:rPr lang="en-US" altLang="ko-KR" b="1" dirty="0"/>
              <a:t>Loss(X, y)					{return Loss}</a:t>
            </a:r>
          </a:p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86316E1-D149-4BBD-BD85-91EAE5DDB6E1}"/>
              </a:ext>
            </a:extLst>
          </p:cNvPr>
          <p:cNvSpPr/>
          <p:nvPr/>
        </p:nvSpPr>
        <p:spPr>
          <a:xfrm>
            <a:off x="1174376" y="3334871"/>
            <a:ext cx="10058400" cy="2393576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53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5D0432-8686-4C1F-9583-99563B6A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구현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C398E31-1BE6-4A65-B982-6A09A87FC69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ㅣ경사하강법과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배치학습 구현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914F58-87C6-4E9E-B16F-607558A68819}"/>
              </a:ext>
            </a:extLst>
          </p:cNvPr>
          <p:cNvSpPr/>
          <p:nvPr/>
        </p:nvSpPr>
        <p:spPr>
          <a:xfrm>
            <a:off x="838200" y="2115670"/>
            <a:ext cx="10515600" cy="4377205"/>
          </a:xfrm>
          <a:prstGeom prst="roundRect">
            <a:avLst>
              <a:gd name="adj" fmla="val 7734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 Gradient Descent(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독립변수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X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데이터셋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종속변수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y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데이터셋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학습률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학습횟수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 Size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: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k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독립변수 개수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count = 0, </a:t>
            </a:r>
            <a:r>
              <a:rPr lang="en-US" altLang="ko-KR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Batch=[[B1], [B2],…]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parameters = [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임의값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			# 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모수값을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임의로 초기화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for epoch in range(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반복횟수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			#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반복횟수만큼 반복한다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for X, y in [</a:t>
            </a:r>
            <a:r>
              <a:rPr lang="en-US" altLang="ko-KR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 X list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], [</a:t>
            </a:r>
            <a:r>
              <a:rPr lang="en-US" altLang="ko-KR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 y list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	# </a:t>
            </a:r>
            <a:r>
              <a:rPr lang="en-US" altLang="ko-KR" dirty="0">
                <a:solidFill>
                  <a:schemeClr val="accent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데이터의 개수만큼 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for loop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반복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gradients = [0 k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		           #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기울기를 저장할 리스트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2800"/>
              </a:lnSpc>
            </a:pP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for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in range(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batch_size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):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gradient_i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gradient           #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각각 데이터 </a:t>
            </a:r>
            <a:r>
              <a:rPr lang="en-US" altLang="ko-KR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대해 목적함수를 미분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gradients += </a:t>
            </a:r>
            <a:r>
              <a:rPr lang="en-US" altLang="ko-KR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gradient_i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# </a:t>
            </a: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기울기 리스트에 더해준다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parameters -= gradients*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학습률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	# 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학습률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만큼 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모수를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업데이트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</a:t>
            </a:r>
          </a:p>
          <a:p>
            <a:pPr>
              <a:lnSpc>
                <a:spcPts val="2800"/>
              </a:lnSpc>
            </a:pP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return parameters				# 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학습이 완료되면 </a:t>
            </a:r>
            <a:r>
              <a:rPr lang="ko-KR" altLang="en-US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모수를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반환 </a:t>
            </a:r>
            <a:endParaRPr lang="en-US" altLang="ko-KR" sz="2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C9B1793C-4C4E-4A55-AA0F-01C4885C0773}"/>
              </a:ext>
            </a:extLst>
          </p:cNvPr>
          <p:cNvSpPr/>
          <p:nvPr/>
        </p:nvSpPr>
        <p:spPr>
          <a:xfrm>
            <a:off x="8781428" y="721621"/>
            <a:ext cx="1998133" cy="779022"/>
          </a:xfrm>
          <a:prstGeom prst="borderCallout2">
            <a:avLst>
              <a:gd name="adj1" fmla="val 41935"/>
              <a:gd name="adj2" fmla="val 142"/>
              <a:gd name="adj3" fmla="val 56427"/>
              <a:gd name="adj4" fmla="val -23447"/>
              <a:gd name="adj5" fmla="val 181732"/>
              <a:gd name="adj6" fmla="val -4723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47BD64-4189-4C71-9312-50C238808CC0}"/>
              </a:ext>
            </a:extLst>
          </p:cNvPr>
          <p:cNvSpPr/>
          <p:nvPr/>
        </p:nvSpPr>
        <p:spPr>
          <a:xfrm>
            <a:off x="1685365" y="4040065"/>
            <a:ext cx="4141694" cy="14284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4D5A4E-E0FA-4217-A2DF-E0E301BB8691}"/>
              </a:ext>
            </a:extLst>
          </p:cNvPr>
          <p:cNvSpPr/>
          <p:nvPr/>
        </p:nvSpPr>
        <p:spPr>
          <a:xfrm>
            <a:off x="2200275" y="4772025"/>
            <a:ext cx="3495675" cy="3905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21EAD9C-484E-4570-BABF-B0C6589993A7}"/>
              </a:ext>
            </a:extLst>
          </p:cNvPr>
          <p:cNvCxnSpPr/>
          <p:nvPr/>
        </p:nvCxnSpPr>
        <p:spPr>
          <a:xfrm flipV="1">
            <a:off x="5495925" y="3747621"/>
            <a:ext cx="869018" cy="1019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32057A-74B0-4552-99E6-D9A06C90457F}"/>
              </a:ext>
            </a:extLst>
          </p:cNvPr>
          <p:cNvSpPr/>
          <p:nvPr/>
        </p:nvSpPr>
        <p:spPr>
          <a:xfrm>
            <a:off x="6364943" y="3424016"/>
            <a:ext cx="1892587" cy="61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설명선: 굽은 선 18">
            <a:extLst>
              <a:ext uri="{FF2B5EF4-FFF2-40B4-BE49-F238E27FC236}">
                <a16:creationId xmlns:a16="http://schemas.microsoft.com/office/drawing/2014/main" id="{E4D0103A-1166-42D4-A067-2B152FE764C4}"/>
              </a:ext>
            </a:extLst>
          </p:cNvPr>
          <p:cNvSpPr/>
          <p:nvPr/>
        </p:nvSpPr>
        <p:spPr>
          <a:xfrm>
            <a:off x="9040877" y="3146598"/>
            <a:ext cx="1529576" cy="397959"/>
          </a:xfrm>
          <a:prstGeom prst="borderCallout2">
            <a:avLst>
              <a:gd name="adj1" fmla="val 70003"/>
              <a:gd name="adj2" fmla="val 721"/>
              <a:gd name="adj3" fmla="val 68738"/>
              <a:gd name="adj4" fmla="val -36713"/>
              <a:gd name="adj5" fmla="val 155990"/>
              <a:gd name="adj6" fmla="val -56869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</a:t>
            </a:r>
            <a:endParaRPr lang="ko-KR" altLang="en-US" dirty="0"/>
          </a:p>
        </p:txBody>
      </p:sp>
      <p:sp>
        <p:nvSpPr>
          <p:cNvPr id="20" name="설명선: 굽은 선 19">
            <a:extLst>
              <a:ext uri="{FF2B5EF4-FFF2-40B4-BE49-F238E27FC236}">
                <a16:creationId xmlns:a16="http://schemas.microsoft.com/office/drawing/2014/main" id="{1274F3D4-92AA-439E-B6A3-36C8D9EA7717}"/>
              </a:ext>
            </a:extLst>
          </p:cNvPr>
          <p:cNvSpPr/>
          <p:nvPr/>
        </p:nvSpPr>
        <p:spPr>
          <a:xfrm>
            <a:off x="1869017" y="1305939"/>
            <a:ext cx="1998133" cy="779022"/>
          </a:xfrm>
          <a:prstGeom prst="borderCallout2">
            <a:avLst>
              <a:gd name="adj1" fmla="val 53528"/>
              <a:gd name="adj2" fmla="val 100142"/>
              <a:gd name="adj3" fmla="val 53529"/>
              <a:gd name="adj4" fmla="val 142090"/>
              <a:gd name="adj5" fmla="val 354267"/>
              <a:gd name="adj6" fmla="val 145211"/>
            </a:avLst>
          </a:prstGeom>
          <a:ln w="28575">
            <a:solidFill>
              <a:srgbClr val="66ED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Gradients</a:t>
            </a:r>
            <a:endParaRPr lang="ko-KR" altLang="en-US" dirty="0"/>
          </a:p>
        </p:txBody>
      </p:sp>
      <p:sp>
        <p:nvSpPr>
          <p:cNvPr id="21" name="설명선: 굽은 선 20">
            <a:extLst>
              <a:ext uri="{FF2B5EF4-FFF2-40B4-BE49-F238E27FC236}">
                <a16:creationId xmlns:a16="http://schemas.microsoft.com/office/drawing/2014/main" id="{9A262AD8-0982-4767-BBB3-D4363E9BEE06}"/>
              </a:ext>
            </a:extLst>
          </p:cNvPr>
          <p:cNvSpPr/>
          <p:nvPr/>
        </p:nvSpPr>
        <p:spPr>
          <a:xfrm>
            <a:off x="4785606" y="6066727"/>
            <a:ext cx="1420637" cy="406754"/>
          </a:xfrm>
          <a:prstGeom prst="borderCallout2">
            <a:avLst>
              <a:gd name="adj1" fmla="val 62223"/>
              <a:gd name="adj2" fmla="val -988"/>
              <a:gd name="adj3" fmla="val 62224"/>
              <a:gd name="adj4" fmla="val -31921"/>
              <a:gd name="adj5" fmla="val -60766"/>
              <a:gd name="adj6" fmla="val -58132"/>
            </a:avLst>
          </a:prstGeom>
          <a:ln w="28575">
            <a:solidFill>
              <a:srgbClr val="FFB83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Step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0DE8A8-540E-4F15-8DB2-228C0CBF2855}"/>
              </a:ext>
            </a:extLst>
          </p:cNvPr>
          <p:cNvSpPr/>
          <p:nvPr/>
        </p:nvSpPr>
        <p:spPr>
          <a:xfrm flipV="1">
            <a:off x="1925011" y="5513277"/>
            <a:ext cx="3570913" cy="295893"/>
          </a:xfrm>
          <a:prstGeom prst="roundRect">
            <a:avLst>
              <a:gd name="adj" fmla="val 6512"/>
            </a:avLst>
          </a:prstGeom>
          <a:noFill/>
          <a:ln w="31750">
            <a:solidFill>
              <a:srgbClr val="FFB83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92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14E528-FFF0-4EBA-8011-9E21B971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Train, Validation, Test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BD1A8B-349C-49C8-B3AE-110CB92A6B4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ㅣ경사하강법과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배치학습 구현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365000-0DFB-4DCE-93A4-733DC45B5EA7}"/>
              </a:ext>
            </a:extLst>
          </p:cNvPr>
          <p:cNvSpPr txBox="1">
            <a:spLocks/>
          </p:cNvSpPr>
          <p:nvPr/>
        </p:nvSpPr>
        <p:spPr>
          <a:xfrm>
            <a:off x="941294" y="2385574"/>
            <a:ext cx="10309411" cy="26525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데이터를 미리 나눠 놓기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모델이 적절히 학습됐는지 검증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Train Set		: </a:t>
            </a:r>
            <a:r>
              <a:rPr lang="ko-KR" altLang="en-US" dirty="0"/>
              <a:t>학습에 사용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Validation Set	: </a:t>
            </a:r>
            <a:r>
              <a:rPr lang="ko-KR" altLang="en-US" dirty="0"/>
              <a:t>학습 중에 지속적으로 모델 검증</a:t>
            </a:r>
            <a:r>
              <a:rPr lang="en-US" altLang="ko-KR" sz="2000" dirty="0"/>
              <a:t>(Overfitting</a:t>
            </a:r>
            <a:r>
              <a:rPr lang="ko-KR" altLang="en-US" sz="1400" dirty="0" err="1"/>
              <a:t>과적합</a:t>
            </a:r>
            <a:r>
              <a:rPr lang="ko-KR" altLang="en-US" sz="2000" dirty="0"/>
              <a:t> 방지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 		: </a:t>
            </a:r>
            <a:r>
              <a:rPr lang="ko-KR" altLang="en-US" dirty="0"/>
              <a:t>최종 평가에 사용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36603B-CA14-4669-A4A7-5E170B76A84F}"/>
              </a:ext>
            </a:extLst>
          </p:cNvPr>
          <p:cNvCxnSpPr>
            <a:cxnSpLocks/>
          </p:cNvCxnSpPr>
          <p:nvPr/>
        </p:nvCxnSpPr>
        <p:spPr>
          <a:xfrm flipH="1">
            <a:off x="7811219" y="5938160"/>
            <a:ext cx="533400" cy="50551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C9DEF35-3D8A-4C23-A13E-FDD680D2B467}"/>
              </a:ext>
            </a:extLst>
          </p:cNvPr>
          <p:cNvCxnSpPr>
            <a:cxnSpLocks/>
          </p:cNvCxnSpPr>
          <p:nvPr/>
        </p:nvCxnSpPr>
        <p:spPr>
          <a:xfrm flipH="1">
            <a:off x="7426178" y="5571051"/>
            <a:ext cx="912598" cy="86488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9179F3-94B5-45DA-AA43-A491E9198A9A}"/>
              </a:ext>
            </a:extLst>
          </p:cNvPr>
          <p:cNvCxnSpPr>
            <a:cxnSpLocks/>
          </p:cNvCxnSpPr>
          <p:nvPr/>
        </p:nvCxnSpPr>
        <p:spPr>
          <a:xfrm flipH="1">
            <a:off x="7096607" y="5256220"/>
            <a:ext cx="1242170" cy="117722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C13DB1-FEB9-41B1-ACFE-D2ECA44E56CA}"/>
              </a:ext>
            </a:extLst>
          </p:cNvPr>
          <p:cNvCxnSpPr>
            <a:cxnSpLocks/>
          </p:cNvCxnSpPr>
          <p:nvPr/>
        </p:nvCxnSpPr>
        <p:spPr>
          <a:xfrm flipH="1">
            <a:off x="6543546" y="5110170"/>
            <a:ext cx="1302203" cy="123411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BCF30A-2736-43F0-A877-6446A557195C}"/>
              </a:ext>
            </a:extLst>
          </p:cNvPr>
          <p:cNvCxnSpPr>
            <a:cxnSpLocks/>
          </p:cNvCxnSpPr>
          <p:nvPr/>
        </p:nvCxnSpPr>
        <p:spPr>
          <a:xfrm flipH="1">
            <a:off x="6543970" y="5110170"/>
            <a:ext cx="926730" cy="878274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8111F8-5194-4908-A6C8-5F0254E8C84C}"/>
              </a:ext>
            </a:extLst>
          </p:cNvPr>
          <p:cNvCxnSpPr>
            <a:cxnSpLocks/>
          </p:cNvCxnSpPr>
          <p:nvPr/>
        </p:nvCxnSpPr>
        <p:spPr>
          <a:xfrm flipH="1">
            <a:off x="6544394" y="5100645"/>
            <a:ext cx="533400" cy="50551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225BB4-297A-409B-8AF8-10A324F5DC28}"/>
              </a:ext>
            </a:extLst>
          </p:cNvPr>
          <p:cNvCxnSpPr>
            <a:cxnSpLocks/>
          </p:cNvCxnSpPr>
          <p:nvPr/>
        </p:nvCxnSpPr>
        <p:spPr>
          <a:xfrm>
            <a:off x="6544394" y="5100645"/>
            <a:ext cx="0" cy="134302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48132A-294C-4B5D-BDCE-B5122C9FF9D7}"/>
              </a:ext>
            </a:extLst>
          </p:cNvPr>
          <p:cNvCxnSpPr>
            <a:cxnSpLocks/>
          </p:cNvCxnSpPr>
          <p:nvPr/>
        </p:nvCxnSpPr>
        <p:spPr>
          <a:xfrm flipH="1">
            <a:off x="6775690" y="5095063"/>
            <a:ext cx="1430524" cy="13383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2C8161-C8F5-4415-8634-B41A4F79C5A6}"/>
              </a:ext>
            </a:extLst>
          </p:cNvPr>
          <p:cNvSpPr/>
          <p:nvPr/>
        </p:nvSpPr>
        <p:spPr>
          <a:xfrm>
            <a:off x="3065447" y="5444229"/>
            <a:ext cx="1971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Train</a:t>
            </a:r>
            <a:endParaRPr lang="ko-KR" altLang="en-US" sz="3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D9FDAF-FC65-4B62-896C-6CD303513C8F}"/>
              </a:ext>
            </a:extLst>
          </p:cNvPr>
          <p:cNvSpPr/>
          <p:nvPr/>
        </p:nvSpPr>
        <p:spPr>
          <a:xfrm>
            <a:off x="6577732" y="5444229"/>
            <a:ext cx="1733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Valid</a:t>
            </a:r>
            <a:endParaRPr lang="ko-KR" altLang="en-US" sz="36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ABAF90-93F1-4712-A13C-6115D6283E24}"/>
              </a:ext>
            </a:extLst>
          </p:cNvPr>
          <p:cNvCxnSpPr>
            <a:cxnSpLocks/>
          </p:cNvCxnSpPr>
          <p:nvPr/>
        </p:nvCxnSpPr>
        <p:spPr>
          <a:xfrm flipH="1">
            <a:off x="9604361" y="5938160"/>
            <a:ext cx="533400" cy="505510"/>
          </a:xfrm>
          <a:prstGeom prst="line">
            <a:avLst/>
          </a:prstGeom>
          <a:ln w="41275">
            <a:solidFill>
              <a:srgbClr val="FF2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92F6593-F49D-4F58-BEAA-6E6AB9384BA4}"/>
              </a:ext>
            </a:extLst>
          </p:cNvPr>
          <p:cNvCxnSpPr>
            <a:cxnSpLocks/>
          </p:cNvCxnSpPr>
          <p:nvPr/>
        </p:nvCxnSpPr>
        <p:spPr>
          <a:xfrm flipH="1">
            <a:off x="9219320" y="5571051"/>
            <a:ext cx="912598" cy="864881"/>
          </a:xfrm>
          <a:prstGeom prst="line">
            <a:avLst/>
          </a:prstGeom>
          <a:ln w="41275">
            <a:solidFill>
              <a:srgbClr val="FF2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CA5CE47-DF0E-40BA-9F02-8ABAE478ADA9}"/>
              </a:ext>
            </a:extLst>
          </p:cNvPr>
          <p:cNvCxnSpPr>
            <a:cxnSpLocks/>
          </p:cNvCxnSpPr>
          <p:nvPr/>
        </p:nvCxnSpPr>
        <p:spPr>
          <a:xfrm flipH="1">
            <a:off x="8878019" y="5256220"/>
            <a:ext cx="1253899" cy="1188339"/>
          </a:xfrm>
          <a:prstGeom prst="line">
            <a:avLst/>
          </a:prstGeom>
          <a:ln w="41275">
            <a:solidFill>
              <a:srgbClr val="FF2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D43D62-6964-45C0-A387-856D49CD4CE7}"/>
              </a:ext>
            </a:extLst>
          </p:cNvPr>
          <p:cNvCxnSpPr>
            <a:cxnSpLocks/>
          </p:cNvCxnSpPr>
          <p:nvPr/>
        </p:nvCxnSpPr>
        <p:spPr>
          <a:xfrm flipH="1">
            <a:off x="8336689" y="5110170"/>
            <a:ext cx="1302202" cy="1234113"/>
          </a:xfrm>
          <a:prstGeom prst="line">
            <a:avLst/>
          </a:prstGeom>
          <a:ln w="41275">
            <a:solidFill>
              <a:srgbClr val="FF2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C86020-4630-495D-BC1E-09EAA287EEB0}"/>
              </a:ext>
            </a:extLst>
          </p:cNvPr>
          <p:cNvCxnSpPr>
            <a:cxnSpLocks/>
          </p:cNvCxnSpPr>
          <p:nvPr/>
        </p:nvCxnSpPr>
        <p:spPr>
          <a:xfrm flipH="1">
            <a:off x="8337112" y="5110170"/>
            <a:ext cx="926730" cy="878274"/>
          </a:xfrm>
          <a:prstGeom prst="line">
            <a:avLst/>
          </a:prstGeom>
          <a:ln w="41275">
            <a:solidFill>
              <a:srgbClr val="FF2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BE7EBC1-FC86-4190-BFA2-E3F3CEB1BE8D}"/>
              </a:ext>
            </a:extLst>
          </p:cNvPr>
          <p:cNvCxnSpPr>
            <a:cxnSpLocks/>
          </p:cNvCxnSpPr>
          <p:nvPr/>
        </p:nvCxnSpPr>
        <p:spPr>
          <a:xfrm flipH="1">
            <a:off x="8337536" y="5100645"/>
            <a:ext cx="533400" cy="505510"/>
          </a:xfrm>
          <a:prstGeom prst="line">
            <a:avLst/>
          </a:prstGeom>
          <a:ln w="41275">
            <a:solidFill>
              <a:srgbClr val="FF2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09E93F-80BA-4613-85A5-532107B278F2}"/>
              </a:ext>
            </a:extLst>
          </p:cNvPr>
          <p:cNvCxnSpPr>
            <a:cxnSpLocks/>
          </p:cNvCxnSpPr>
          <p:nvPr/>
        </p:nvCxnSpPr>
        <p:spPr>
          <a:xfrm flipH="1">
            <a:off x="8568832" y="5095063"/>
            <a:ext cx="1430524" cy="1338378"/>
          </a:xfrm>
          <a:prstGeom prst="line">
            <a:avLst/>
          </a:prstGeom>
          <a:ln w="41275">
            <a:solidFill>
              <a:srgbClr val="FF2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DA210B-0C67-4428-966F-23A590676238}"/>
              </a:ext>
            </a:extLst>
          </p:cNvPr>
          <p:cNvSpPr/>
          <p:nvPr/>
        </p:nvSpPr>
        <p:spPr>
          <a:xfrm>
            <a:off x="8404212" y="5444229"/>
            <a:ext cx="1733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/>
              <a:t>Test</a:t>
            </a:r>
            <a:endParaRPr lang="ko-KR" altLang="en-US" sz="3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67CAA6-3E1C-4915-BFB9-1220A0A35956}"/>
              </a:ext>
            </a:extLst>
          </p:cNvPr>
          <p:cNvSpPr/>
          <p:nvPr/>
        </p:nvSpPr>
        <p:spPr>
          <a:xfrm>
            <a:off x="1558057" y="5091120"/>
            <a:ext cx="8573862" cy="1352550"/>
          </a:xfrm>
          <a:prstGeom prst="rect">
            <a:avLst/>
          </a:prstGeom>
          <a:noFill/>
          <a:ln w="412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A0E0169-3730-41AD-A210-7E3EE1B742FD}"/>
              </a:ext>
            </a:extLst>
          </p:cNvPr>
          <p:cNvCxnSpPr>
            <a:cxnSpLocks/>
          </p:cNvCxnSpPr>
          <p:nvPr/>
        </p:nvCxnSpPr>
        <p:spPr>
          <a:xfrm>
            <a:off x="8344619" y="5100645"/>
            <a:ext cx="0" cy="134302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80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3530520"/>
            <a:chOff x="2929920" y="1588790"/>
            <a:chExt cx="9262080" cy="353052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01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최적화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&amp;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머신러닝</a:t>
                </a:r>
                <a:endPara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02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경사하강법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Unit  03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ㅣ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경사하강법과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배치학습 구현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5119310"/>
              <a:ext cx="9262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4D2D6AD2-99C2-4DCE-B61E-7A11DEABBC98}"/>
              </a:ext>
            </a:extLst>
          </p:cNvPr>
          <p:cNvSpPr txBox="1">
            <a:spLocks/>
          </p:cNvSpPr>
          <p:nvPr/>
        </p:nvSpPr>
        <p:spPr>
          <a:xfrm>
            <a:off x="3326160" y="4210737"/>
            <a:ext cx="8626378" cy="704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 04 </a:t>
            </a:r>
            <a:r>
              <a:rPr lang="ko-KR" altLang="en-US" sz="2400" b="1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ko-KR" altLang="en-US" sz="24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b="1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ko-KR" altLang="en-US" sz="2400" b="1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37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9B6650-C820-4CC0-A4F6-93DF652D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종류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1FEB9FE-50CD-463F-BBD5-6F8330EDF34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6D78F5-5FA4-4C03-A8BD-6DAE4FE27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2307329"/>
            <a:ext cx="10192871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09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99CAFBB-7AEB-407E-8686-3C22E0645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SGD</a:t>
                </a: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/>
                  <a:t>기울기가 달라지는 함수에서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</a:t>
                </a:r>
                <a:r>
                  <a:rPr lang="ko-KR" altLang="en-US" dirty="0"/>
                  <a:t>무작정 기울어진 방향으로만 학습하므로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  탐색경로가 비효율적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99CAFBB-7AEB-407E-8686-3C22E0645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1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19E5B101-75FA-4B51-8469-9F29AFC5BAD6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5484AC-FE0E-4C9A-BD59-197E1912A38A}"/>
              </a:ext>
            </a:extLst>
          </p:cNvPr>
          <p:cNvSpPr/>
          <p:nvPr/>
        </p:nvSpPr>
        <p:spPr>
          <a:xfrm>
            <a:off x="4852988" y="2514600"/>
            <a:ext cx="2486024" cy="790575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E03D6C-97B4-426B-94B8-F8E3F035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09" y="3827928"/>
            <a:ext cx="3798142" cy="2557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719B5-6F05-4342-84E9-170EFCB6A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09" y="1488455"/>
            <a:ext cx="3638458" cy="22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46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741D338-319C-4198-BC31-81B357128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Momentum</a:t>
                </a:r>
              </a:p>
              <a:p>
                <a:pPr marL="0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sz="2800" dirty="0"/>
              </a:p>
              <a:p>
                <a:pPr>
                  <a:buFontTx/>
                  <a:buChar char="-"/>
                </a:pPr>
                <a:r>
                  <a:rPr lang="en-US" altLang="ko-KR" sz="1800" dirty="0"/>
                  <a:t>v: </a:t>
                </a:r>
                <a:r>
                  <a:rPr lang="ko-KR" altLang="en-US" sz="1800" dirty="0"/>
                  <a:t>기울기 방향으로 힘을 받게 해서 가속시킨다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/>
                  <a:t>: </a:t>
                </a:r>
                <a:r>
                  <a:rPr lang="ko-KR" altLang="en-US" sz="1800" dirty="0"/>
                  <a:t>과거 기울기의 영향을 줄이기 위해 </a:t>
                </a:r>
                <a:r>
                  <a:rPr lang="en-US" altLang="ko-KR" sz="1800" dirty="0"/>
                  <a:t>0.9</a:t>
                </a:r>
                <a:r>
                  <a:rPr lang="ko-KR" altLang="en-US" sz="1800" dirty="0"/>
                  <a:t>등의 값을 사용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기울기의 변화가 작은 축도 일정한 방향을 유지하면 가속하여 수렴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741D338-319C-4198-BC31-81B357128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A83D8EE7-CB47-454A-B744-B14B6EC300A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F1F094-99B6-4F21-B273-18171338C7A7}"/>
              </a:ext>
            </a:extLst>
          </p:cNvPr>
          <p:cNvSpPr/>
          <p:nvPr/>
        </p:nvSpPr>
        <p:spPr>
          <a:xfrm>
            <a:off x="4852988" y="2819401"/>
            <a:ext cx="2486024" cy="89535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0028A-3854-45B2-935B-4AAD0FA5B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24" y="3714751"/>
            <a:ext cx="3872752" cy="25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83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FB057DD4-815A-4570-81C2-60F574B12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AdaGrad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개별 매개변수에 적응적으로 </a:t>
                </a:r>
                <a:r>
                  <a:rPr lang="ko-KR" altLang="en-US" sz="1800" dirty="0" err="1"/>
                  <a:t>학습률을</a:t>
                </a:r>
                <a:r>
                  <a:rPr lang="ko-KR" altLang="en-US" sz="1800" dirty="0"/>
                  <a:t> 조정하면서 학습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매개변수 원소 중 크게 갱신된 원소는 </a:t>
                </a:r>
                <a:r>
                  <a:rPr lang="ko-KR" altLang="en-US" sz="1800" dirty="0" err="1"/>
                  <a:t>학습률이</a:t>
                </a:r>
                <a:r>
                  <a:rPr lang="ko-KR" altLang="en-US" sz="1800" dirty="0"/>
                  <a:t> 낮아진다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문제점으로 갱신회수가 증가하면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ko-KR" altLang="en-US" sz="1800" dirty="0"/>
                  <a:t>이므로 학습이 진행되지 않는다</a:t>
                </a:r>
                <a:r>
                  <a:rPr lang="en-US" altLang="ko-KR" sz="1800" dirty="0"/>
                  <a:t>.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FB057DD4-815A-4570-81C2-60F574B12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6A20220C-8DC4-4D1E-9024-752D6FBDDC0B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E37E46-9682-461F-B8B2-6ACC71D9D1EA}"/>
                  </a:ext>
                </a:extLst>
              </p:cNvPr>
              <p:cNvSpPr txBox="1"/>
              <p:nvPr/>
            </p:nvSpPr>
            <p:spPr>
              <a:xfrm>
                <a:off x="5461453" y="2695575"/>
                <a:ext cx="2356927" cy="113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ko-K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E37E46-9682-461F-B8B2-6ACC71D9D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53" y="2695575"/>
                <a:ext cx="2356927" cy="1132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43A260-0263-48D2-91CC-F3FEA77D0EBB}"/>
              </a:ext>
            </a:extLst>
          </p:cNvPr>
          <p:cNvSpPr/>
          <p:nvPr/>
        </p:nvSpPr>
        <p:spPr>
          <a:xfrm>
            <a:off x="5186362" y="2695575"/>
            <a:ext cx="2757487" cy="1132298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9974D6-8C51-4CBD-B454-E9542A20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82" y="3827873"/>
            <a:ext cx="3523130" cy="24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95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7088245-7037-4D2F-A922-7DEE9BC5C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RMSprop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en-US" altLang="ko-KR" sz="1800" dirty="0" err="1"/>
                  <a:t>AdaGrad</a:t>
                </a:r>
                <a:r>
                  <a:rPr lang="ko-KR" altLang="en-US" sz="1800" dirty="0"/>
                  <a:t>의 문제인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ko-KR" altLang="en-US" sz="1800" dirty="0"/>
                  <a:t>를 해결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가중치 기울기를 단순히 누적시키는 것이 아니라 최신 </a:t>
                </a:r>
                <a:r>
                  <a:rPr lang="ko-KR" altLang="en-US" sz="1800" dirty="0" err="1"/>
                  <a:t>기울기들이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  더 반영되도록 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주로 </a:t>
                </a:r>
                <a:r>
                  <a:rPr lang="en-US" altLang="ko-KR" sz="1800" dirty="0"/>
                  <a:t>0.9 </a:t>
                </a:r>
                <a:r>
                  <a:rPr lang="ko-KR" altLang="en-US" sz="1800" dirty="0"/>
                  <a:t>사용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A7088245-7037-4D2F-A922-7DEE9BC5C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1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640DA7DA-6415-46EE-AFA3-01D28910ABF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804FB0-1C07-4A66-95AC-84DE7593CF56}"/>
              </a:ext>
            </a:extLst>
          </p:cNvPr>
          <p:cNvSpPr/>
          <p:nvPr/>
        </p:nvSpPr>
        <p:spPr>
          <a:xfrm>
            <a:off x="4544677" y="2486527"/>
            <a:ext cx="3717006" cy="1405515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16460B-B7DC-4D4F-AA3E-B867E903B0BF}"/>
                  </a:ext>
                </a:extLst>
              </p:cNvPr>
              <p:cNvSpPr txBox="1"/>
              <p:nvPr/>
            </p:nvSpPr>
            <p:spPr>
              <a:xfrm>
                <a:off x="4884624" y="2623135"/>
                <a:ext cx="3037113" cy="113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ko-K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16460B-B7DC-4D4F-AA3E-B867E903B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624" y="2623135"/>
                <a:ext cx="3037113" cy="1132298"/>
              </a:xfrm>
              <a:prstGeom prst="rect">
                <a:avLst/>
              </a:prstGeom>
              <a:blipFill>
                <a:blip r:embed="rId3"/>
                <a:stretch>
                  <a:fillRect l="-3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859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5BF416-1CFD-4429-81DF-130DEBC5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Adam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8649CFA-0314-4AF6-9570-63CCEE5C420A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56A4F6-46E5-4BCB-AE5A-75716686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5" y="2054822"/>
            <a:ext cx="7645605" cy="4442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21AC3D-B32A-4670-A267-D11A1025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3944471"/>
            <a:ext cx="3424604" cy="24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ㅣ최적화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249B6D-9368-4315-9FD7-71350A95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88" y="4236702"/>
            <a:ext cx="2925174" cy="18402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58F83D-18F9-4688-8200-2F8630257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27" y="4299061"/>
            <a:ext cx="2930016" cy="171554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4A4866-4027-4A87-AAC6-20767056EF59}"/>
              </a:ext>
            </a:extLst>
          </p:cNvPr>
          <p:cNvSpPr/>
          <p:nvPr/>
        </p:nvSpPr>
        <p:spPr>
          <a:xfrm>
            <a:off x="3955102" y="1701168"/>
            <a:ext cx="3685881" cy="201733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u="sng" dirty="0">
                <a:latin typeface="나눔스퀘어_ac Bold"/>
              </a:rPr>
              <a:t>최적화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C6C497-F319-461C-8B80-23EE7F94FF29}"/>
              </a:ext>
            </a:extLst>
          </p:cNvPr>
          <p:cNvSpPr/>
          <p:nvPr/>
        </p:nvSpPr>
        <p:spPr>
          <a:xfrm>
            <a:off x="61274" y="1421832"/>
            <a:ext cx="12069452" cy="5015060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latin typeface="나눔스퀘어_ac Bold"/>
              </a:rPr>
              <a:t>머신러닝은</a:t>
            </a:r>
            <a:r>
              <a:rPr lang="ko-KR" altLang="en-US" sz="3200" dirty="0">
                <a:latin typeface="나눔스퀘어_ac Bold"/>
              </a:rPr>
              <a:t> </a:t>
            </a:r>
            <a:r>
              <a:rPr lang="ko-KR" altLang="en-US" sz="3200" dirty="0">
                <a:solidFill>
                  <a:srgbClr val="FF0000"/>
                </a:solidFill>
                <a:latin typeface="나눔스퀘어_ac Bold"/>
              </a:rPr>
              <a:t>최적화</a:t>
            </a:r>
            <a:r>
              <a:rPr lang="ko-KR" altLang="en-US" sz="3200" dirty="0">
                <a:latin typeface="나눔스퀘어_ac Bold"/>
              </a:rPr>
              <a:t>를 통해 최적의 </a:t>
            </a:r>
            <a:r>
              <a:rPr lang="ko-KR" altLang="en-US" sz="3200" dirty="0" err="1">
                <a:latin typeface="나눔스퀘어_ac Bold"/>
              </a:rPr>
              <a:t>모수</a:t>
            </a:r>
            <a:r>
              <a:rPr lang="en-US" altLang="ko-KR" sz="2000" dirty="0">
                <a:latin typeface="나눔스퀘어_ac Bold"/>
              </a:rPr>
              <a:t>parameter</a:t>
            </a:r>
            <a:r>
              <a:rPr lang="ko-KR" altLang="en-US" sz="3200" dirty="0">
                <a:latin typeface="나눔스퀘어_ac Bold"/>
              </a:rPr>
              <a:t>를 찾는다</a:t>
            </a:r>
          </a:p>
        </p:txBody>
      </p:sp>
    </p:spTree>
    <p:extLst>
      <p:ext uri="{BB962C8B-B14F-4D97-AF65-F5344CB8AC3E}">
        <p14:creationId xmlns:p14="http://schemas.microsoft.com/office/powerpoint/2010/main" val="372491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6BD429-B15D-41EB-9A54-3737104B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Adam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Momentum</a:t>
            </a:r>
            <a:r>
              <a:rPr lang="ko-KR" altLang="en-US" dirty="0"/>
              <a:t>과 </a:t>
            </a:r>
            <a:r>
              <a:rPr lang="en-US" altLang="ko-KR" dirty="0"/>
              <a:t>RMSprop</a:t>
            </a:r>
            <a:r>
              <a:rPr lang="ko-KR" altLang="en-US" dirty="0"/>
              <a:t>을 합친 형태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Momentum</a:t>
            </a:r>
            <a:r>
              <a:rPr lang="ko-KR" altLang="en-US" dirty="0"/>
              <a:t>과 </a:t>
            </a:r>
            <a:r>
              <a:rPr lang="en-US" altLang="ko-KR" dirty="0" err="1"/>
              <a:t>Adagrad</a:t>
            </a:r>
            <a:r>
              <a:rPr lang="ko-KR" altLang="en-US" dirty="0"/>
              <a:t>는 각각 </a:t>
            </a:r>
            <a:r>
              <a:rPr lang="en-US" altLang="ko-KR" dirty="0"/>
              <a:t>v</a:t>
            </a:r>
            <a:r>
              <a:rPr lang="ko-KR" altLang="en-US" dirty="0"/>
              <a:t>와 </a:t>
            </a:r>
            <a:r>
              <a:rPr lang="en-US" altLang="ko-KR" dirty="0"/>
              <a:t>h</a:t>
            </a:r>
            <a:r>
              <a:rPr lang="ko-KR" altLang="en-US" dirty="0"/>
              <a:t>가 처음에 </a:t>
            </a:r>
            <a:r>
              <a:rPr lang="en-US" altLang="ko-KR" dirty="0"/>
              <a:t>0</a:t>
            </a:r>
            <a:r>
              <a:rPr lang="ko-KR" altLang="en-US" dirty="0"/>
              <a:t>으로 초기화되면 </a:t>
            </a:r>
            <a:r>
              <a:rPr lang="en-US" altLang="ko-KR" dirty="0"/>
              <a:t>W</a:t>
            </a:r>
            <a:r>
              <a:rPr lang="ko-KR" altLang="en-US" dirty="0"/>
              <a:t>가 학습 초반에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/>
              <a:t>biased</a:t>
            </a:r>
            <a:r>
              <a:rPr lang="ko-KR" altLang="en-US" dirty="0"/>
              <a:t>되는 문제 존재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따라서 </a:t>
            </a:r>
            <a:r>
              <a:rPr lang="en-US" altLang="ko-KR" dirty="0"/>
              <a:t>Adam</a:t>
            </a:r>
            <a:r>
              <a:rPr lang="ko-KR" altLang="en-US" dirty="0"/>
              <a:t>에서는 </a:t>
            </a:r>
            <a:r>
              <a:rPr lang="en-US" altLang="ko-KR" dirty="0"/>
              <a:t>bias-corrected moment estimate</a:t>
            </a:r>
            <a:r>
              <a:rPr lang="ko-KR" altLang="en-US" dirty="0"/>
              <a:t>를 사용하여 </a:t>
            </a:r>
            <a:r>
              <a:rPr lang="en-US" altLang="ko-KR" dirty="0"/>
              <a:t>biased</a:t>
            </a:r>
            <a:r>
              <a:rPr lang="ko-KR" altLang="en-US" dirty="0"/>
              <a:t>를 해결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현재 많은 딥러닝 최적화 문제에서 사용한다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여담</a:t>
            </a:r>
            <a:r>
              <a:rPr lang="en-US" altLang="ko-KR" dirty="0"/>
              <a:t>(</a:t>
            </a:r>
            <a:r>
              <a:rPr lang="ko-KR" altLang="en-US" dirty="0"/>
              <a:t>근거</a:t>
            </a:r>
            <a:r>
              <a:rPr lang="en-US" altLang="ko-KR" dirty="0"/>
              <a:t>x): optimizer</a:t>
            </a:r>
            <a:r>
              <a:rPr lang="ko-KR" altLang="en-US" dirty="0"/>
              <a:t>를 모르면 그냥 </a:t>
            </a:r>
            <a:r>
              <a:rPr lang="en-US" altLang="ko-KR" dirty="0"/>
              <a:t>Adam</a:t>
            </a:r>
            <a:r>
              <a:rPr lang="ko-KR" altLang="en-US" dirty="0"/>
              <a:t>을 사용하라는 말도 있다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AA04FFF-429F-48A9-8B53-87E41A19E032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Optimizer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459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E8C044-519E-4986-844E-131A60D3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>
                <a:solidFill>
                  <a:srgbClr val="FF0000"/>
                </a:solidFill>
              </a:rPr>
              <a:t>wk2_optimization_assignment.ipynb</a:t>
            </a:r>
            <a:r>
              <a:rPr lang="ko-KR" altLang="en-US" sz="3200" b="1" dirty="0"/>
              <a:t>를 완성해주세요</a:t>
            </a:r>
            <a:endParaRPr lang="en-US" altLang="ko-KR" sz="3200" b="1" dirty="0"/>
          </a:p>
          <a:p>
            <a:pPr marL="914400" lvl="1" indent="-457200">
              <a:buAutoNum type="arabicParenR"/>
            </a:pPr>
            <a:endParaRPr lang="en-US" altLang="ko-KR" dirty="0"/>
          </a:p>
          <a:p>
            <a:pPr marL="914400" lvl="1" indent="-457200">
              <a:buAutoNum type="arabicParenR"/>
            </a:pPr>
            <a:endParaRPr lang="en-US" altLang="ko-KR" dirty="0"/>
          </a:p>
          <a:p>
            <a:pPr marL="914400" lvl="1" indent="-457200">
              <a:buAutoNum type="arabicParenR"/>
            </a:pPr>
            <a:endParaRPr lang="en-US" altLang="ko-KR" dirty="0"/>
          </a:p>
          <a:p>
            <a:pPr marL="914400" lvl="1" indent="-457200">
              <a:buAutoNum type="arabicParenR"/>
            </a:pPr>
            <a:r>
              <a:rPr lang="ko-KR" altLang="en-US" dirty="0"/>
              <a:t>빈칸을 채워주세요 </a:t>
            </a:r>
            <a:r>
              <a:rPr lang="en-US" altLang="ko-KR" dirty="0"/>
              <a:t>(</a:t>
            </a:r>
            <a:r>
              <a:rPr lang="ko-KR" altLang="en-US" dirty="0"/>
              <a:t>마크다운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</a:p>
          <a:p>
            <a:pPr marL="914400" lvl="1" indent="-457200">
              <a:buAutoNum type="arabicParenR"/>
            </a:pPr>
            <a:r>
              <a:rPr lang="ko-KR" altLang="en-US" dirty="0"/>
              <a:t>완성된 함수로 </a:t>
            </a:r>
            <a:r>
              <a:rPr lang="en-US" altLang="ko-KR" dirty="0"/>
              <a:t>Gradient Descent </a:t>
            </a:r>
            <a:r>
              <a:rPr lang="ko-KR" altLang="en-US" dirty="0"/>
              <a:t>실행해주세요</a:t>
            </a:r>
            <a:endParaRPr lang="en-US" altLang="ko-KR" dirty="0"/>
          </a:p>
          <a:p>
            <a:pPr marL="914400" lvl="1" indent="-457200">
              <a:buAutoNum type="arabicParenR"/>
            </a:pPr>
            <a:r>
              <a:rPr lang="en-US" altLang="ko-KR" dirty="0"/>
              <a:t>Hyper Parameter</a:t>
            </a:r>
            <a:r>
              <a:rPr lang="ko-KR" altLang="en-US" dirty="0"/>
              <a:t>를 변경하며 실행해주세요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1600" dirty="0"/>
              <a:t>*</a:t>
            </a:r>
            <a:r>
              <a:rPr lang="ko-KR" altLang="en-US" sz="1600" dirty="0"/>
              <a:t>이해한 만큼 코드주석 및 부가설명</a:t>
            </a:r>
            <a:r>
              <a:rPr lang="en-US" altLang="ko-KR" sz="1600" dirty="0"/>
              <a:t>(</a:t>
            </a:r>
            <a:r>
              <a:rPr lang="ko-KR" altLang="en-US" sz="1600" dirty="0"/>
              <a:t>마크다운</a:t>
            </a:r>
            <a:r>
              <a:rPr lang="en-US" altLang="ko-KR" sz="1600" dirty="0"/>
              <a:t>)!</a:t>
            </a:r>
          </a:p>
          <a:p>
            <a:pPr marL="457200" lvl="1" indent="0">
              <a:buNone/>
            </a:pPr>
            <a:r>
              <a:rPr lang="en-US" altLang="ko-KR" sz="1600" dirty="0"/>
              <a:t>*</a:t>
            </a:r>
            <a:r>
              <a:rPr lang="ko-KR" altLang="en-US" sz="1600" dirty="0"/>
              <a:t>과제에 대해 이해가 안 되거나 어렵다면 망설이지 말고 연락주세요</a:t>
            </a:r>
            <a:r>
              <a:rPr lang="en-US" altLang="ko-KR" sz="1600" dirty="0"/>
              <a:t>~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DB68B1D-88C9-4F71-A9F1-E8B358A4A96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663739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217554-0704-4184-8F83-C80EC5E4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Tobig’s</a:t>
            </a:r>
            <a:r>
              <a:rPr lang="en-US" altLang="ko-KR" sz="1600" dirty="0"/>
              <a:t> 13</a:t>
            </a:r>
            <a:r>
              <a:rPr lang="ko-KR" altLang="en-US" sz="1600" dirty="0"/>
              <a:t>기 이지용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이재빈</a:t>
            </a:r>
            <a:r>
              <a:rPr lang="en-US" altLang="ko-KR" sz="1600" dirty="0"/>
              <a:t>, 12</a:t>
            </a:r>
            <a:r>
              <a:rPr lang="ko-KR" altLang="en-US" sz="1600" dirty="0"/>
              <a:t>기 이유진 강의자료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카이스트 </a:t>
            </a:r>
            <a:r>
              <a:rPr lang="ko-KR" altLang="en-US" sz="1600" dirty="0" err="1"/>
              <a:t>문일철</a:t>
            </a:r>
            <a:r>
              <a:rPr lang="ko-KR" altLang="en-US" sz="1600" dirty="0"/>
              <a:t> 교수 유튜브 강의</a:t>
            </a:r>
            <a:r>
              <a:rPr lang="en-US" altLang="ko-KR" sz="1600" dirty="0"/>
              <a:t>:</a:t>
            </a:r>
            <a:br>
              <a:rPr lang="en-US" altLang="ko-KR" sz="1600" b="1" dirty="0"/>
            </a:br>
            <a:r>
              <a:rPr lang="en-US" altLang="ko-KR" sz="1600" dirty="0">
                <a:hlinkClick r:id="rId2"/>
              </a:rPr>
              <a:t>https://www.youtube.com/watch?v=coTT9X_ovtk&amp;list=PLbhbGI_ppZISMV4tAWHlytBqNq1-lb8bz&amp;index=18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LR with MLE: </a:t>
            </a:r>
            <a:r>
              <a:rPr lang="en-US" altLang="ko-KR" sz="1600" dirty="0">
                <a:hlinkClick r:id="rId3"/>
              </a:rPr>
              <a:t>https://machinelearningmastery.com/linear-regression-with-maximum-likelihood-estimation/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convex</a:t>
            </a:r>
            <a:r>
              <a:rPr lang="ko-KR" altLang="en-US" sz="1600" dirty="0"/>
              <a:t>함수 최적화 수렴</a:t>
            </a:r>
            <a:r>
              <a:rPr lang="en-US" altLang="ko-KR" sz="1600" dirty="0"/>
              <a:t>:https://wikidocs.net/18086</a:t>
            </a:r>
          </a:p>
          <a:p>
            <a:pPr marL="0" indent="0">
              <a:buNone/>
            </a:pPr>
            <a:r>
              <a:rPr lang="en-US" altLang="ko-KR" sz="1600" dirty="0"/>
              <a:t>BCE convex</a:t>
            </a:r>
            <a:r>
              <a:rPr lang="ko-KR" altLang="en-US" sz="1600" dirty="0"/>
              <a:t>증명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4"/>
              </a:rPr>
              <a:t>https://towardsdatascience.com/binary-cross-entropy-and-logistic-regression-bf7098e75559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err="1"/>
              <a:t>헤시안</a:t>
            </a:r>
            <a:r>
              <a:rPr lang="ko-KR" altLang="en-US" sz="1600" dirty="0"/>
              <a:t> 행렬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5"/>
              </a:rPr>
              <a:t>https://angeloyeo.github.io/2020/06/17/Hessian.html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배치 학습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6"/>
              </a:rPr>
              <a:t>https://skyil.tistory.com/68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미니배치 학습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7"/>
              </a:rPr>
              <a:t>https://www.youtube.com/watch?v=lQftsyAk6V8&amp;t=308s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Optimizer: </a:t>
            </a:r>
            <a:r>
              <a:rPr lang="en-US" altLang="ko-KR" sz="1600" dirty="0">
                <a:hlinkClick r:id="rId8"/>
              </a:rPr>
              <a:t>https://hiddenbeginner.github.io/deeplearning/2019/09/22/optimization_algorithms_in_deep_learning.html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Adam </a:t>
            </a:r>
            <a:r>
              <a:rPr lang="ko-KR" altLang="en-US" sz="1600" dirty="0"/>
              <a:t>논문 리뷰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9"/>
              </a:rPr>
              <a:t>https://dalpo0814.tistory.com/29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밑바다부터 시작하는 딥러닝</a:t>
            </a:r>
            <a:r>
              <a:rPr lang="en-US" altLang="ko-KR" sz="1600" dirty="0"/>
              <a:t>1</a:t>
            </a:r>
          </a:p>
          <a:p>
            <a:pPr marL="0" indent="0">
              <a:buNone/>
            </a:pPr>
            <a:r>
              <a:rPr lang="ko-KR" altLang="en-US" sz="1600" dirty="0"/>
              <a:t>핵심 미적분학 </a:t>
            </a:r>
            <a:r>
              <a:rPr lang="en-US" altLang="ko-KR" sz="1600" dirty="0"/>
              <a:t>7th</a:t>
            </a:r>
            <a:r>
              <a:rPr lang="ko-KR" altLang="en-US" sz="1600" dirty="0"/>
              <a:t> </a:t>
            </a:r>
            <a:r>
              <a:rPr lang="en-US" altLang="ko-KR" sz="1600" dirty="0"/>
              <a:t>edition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DC11C01-8B92-4168-A1AF-480B922D7D7D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282952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715407"/>
            <a:ext cx="5568451" cy="4442035"/>
            <a:chOff x="3551175" y="441813"/>
            <a:chExt cx="4286543" cy="354555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234662" y="484355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447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46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2609451-E5A4-43A1-A3DA-E1EE8EF4BA1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ㅣ최적화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CA703-82A1-4856-817E-7200C3EF4F09}"/>
              </a:ext>
            </a:extLst>
          </p:cNvPr>
          <p:cNvSpPr txBox="1"/>
          <p:nvPr/>
        </p:nvSpPr>
        <p:spPr>
          <a:xfrm>
            <a:off x="744718" y="4142071"/>
            <a:ext cx="1043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 Bold"/>
              </a:rPr>
              <a:t>MLE</a:t>
            </a:r>
            <a:r>
              <a:rPr lang="ko-KR" altLang="en-US" sz="2000" dirty="0">
                <a:latin typeface="나눔스퀘어_ac Bold"/>
              </a:rPr>
              <a:t>에서 나온 목적함수</a:t>
            </a:r>
            <a:r>
              <a:rPr lang="en-US" altLang="ko-KR" sz="2000" dirty="0">
                <a:latin typeface="나눔스퀘어_ac Bold"/>
              </a:rPr>
              <a:t>(objective function)</a:t>
            </a:r>
            <a:r>
              <a:rPr lang="ko-KR" altLang="en-US" sz="2000" dirty="0">
                <a:latin typeface="나눔스퀘어_ac Bold"/>
              </a:rPr>
              <a:t>를 </a:t>
            </a:r>
            <a:r>
              <a:rPr lang="ko-KR" altLang="en-US" sz="2000" b="1" dirty="0">
                <a:solidFill>
                  <a:srgbClr val="FF0000"/>
                </a:solidFill>
                <a:latin typeface="나눔스퀘어_ac Bold"/>
              </a:rPr>
              <a:t>최적화</a:t>
            </a:r>
            <a:r>
              <a:rPr lang="ko-KR" altLang="en-US" sz="2000" dirty="0">
                <a:latin typeface="나눔스퀘어_ac Bold"/>
              </a:rPr>
              <a:t>하면서 </a:t>
            </a:r>
            <a:r>
              <a:rPr lang="ko-KR" altLang="en-US" sz="2000" dirty="0" err="1">
                <a:latin typeface="나눔스퀘어_ac Bold"/>
              </a:rPr>
              <a:t>모수</a:t>
            </a:r>
            <a:r>
              <a:rPr lang="ko-KR" altLang="en-US" sz="2000" dirty="0">
                <a:latin typeface="나눔스퀘어_ac Bold"/>
              </a:rPr>
              <a:t> 조합을 찾아보자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775B43-C71B-4B21-9FFF-E4EE9FE5AF16}"/>
                  </a:ext>
                </a:extLst>
              </p:cNvPr>
              <p:cNvSpPr txBox="1"/>
              <p:nvPr/>
            </p:nvSpPr>
            <p:spPr>
              <a:xfrm>
                <a:off x="744718" y="3085358"/>
                <a:ext cx="10435472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_ac Bold"/>
                  </a:rPr>
                  <a:t>Maximum likelihood Estimation(MLE)</a:t>
                </a:r>
                <a:r>
                  <a:rPr lang="ko-KR" altLang="en-US" sz="2000" dirty="0">
                    <a:latin typeface="나눔스퀘어_ac Bold"/>
                  </a:rPr>
                  <a:t>을 통해 </a:t>
                </a:r>
                <a:r>
                  <a:rPr lang="ko-KR" altLang="en-US" sz="2000" dirty="0" err="1">
                    <a:latin typeface="나눔스퀘어_ac Bold"/>
                  </a:rPr>
                  <a:t>모수</a:t>
                </a:r>
                <a:r>
                  <a:rPr lang="en-US" altLang="ko-KR" sz="2000" dirty="0">
                    <a:latin typeface="나눔스퀘어_ac Bold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>
                    <a:latin typeface="나눔스퀘어_ac Bold"/>
                  </a:rPr>
                  <a:t>)</a:t>
                </a:r>
                <a:r>
                  <a:rPr lang="ko-KR" altLang="en-US" sz="2000" dirty="0">
                    <a:latin typeface="나눔스퀘어_ac Bold"/>
                  </a:rPr>
                  <a:t>를 추정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775B43-C71B-4B21-9FFF-E4EE9FE5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8" y="3085358"/>
                <a:ext cx="10435472" cy="405945"/>
              </a:xfrm>
              <a:prstGeom prst="rect">
                <a:avLst/>
              </a:prstGeom>
              <a:blipFill>
                <a:blip r:embed="rId3"/>
                <a:stretch>
                  <a:fillRect t="-7463" b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48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08D76A-D304-4B5F-94E3-FDAFD202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07" y="1523622"/>
            <a:ext cx="11421209" cy="4914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Likelihood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8FE2F64-EE32-4510-A242-D3901377687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ㅣ최적화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533B5FA-B4C0-4318-A693-6516DBD953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363015"/>
                  </p:ext>
                </p:extLst>
              </p:nvPr>
            </p:nvGraphicFramePr>
            <p:xfrm>
              <a:off x="707922" y="2310581"/>
              <a:ext cx="10980694" cy="35199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490347">
                      <a:extLst>
                        <a:ext uri="{9D8B030D-6E8A-4147-A177-3AD203B41FA5}">
                          <a16:colId xmlns:a16="http://schemas.microsoft.com/office/drawing/2014/main" val="4085895093"/>
                        </a:ext>
                      </a:extLst>
                    </a:gridCol>
                    <a:gridCol w="5490347">
                      <a:extLst>
                        <a:ext uri="{9D8B030D-6E8A-4147-A177-3AD203B41FA5}">
                          <a16:colId xmlns:a16="http://schemas.microsoft.com/office/drawing/2014/main" val="2571870697"/>
                        </a:ext>
                      </a:extLst>
                    </a:gridCol>
                  </a:tblGrid>
                  <a:tr h="86746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Linear regression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Logistic regression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9696784"/>
                      </a:ext>
                    </a:extLst>
                  </a:tr>
                  <a:tr h="265248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subHide m:val="on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rad>
                                        <m:r>
                                          <a:rPr lang="en-US" altLang="ko-KR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f>
                                      <m:f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ko-KR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ko-KR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ko-KR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nary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dirty="0"/>
                        </a:p>
                        <a:p>
                          <a:pPr algn="ctr" latinLnBrk="1"/>
                          <a:endParaRPr lang="en-US" altLang="ko-KR" dirty="0"/>
                        </a:p>
                        <a:p>
                          <a:pPr algn="ctr" latinLnBrk="1"/>
                          <a:r>
                            <a:rPr lang="ko-KR" altLang="en-US" dirty="0" err="1"/>
                            <a:t>최소제곱추정량</a:t>
                          </a:r>
                          <a:r>
                            <a:rPr lang="en-US" altLang="ko-KR" dirty="0"/>
                            <a:t>(LSE)</a:t>
                          </a:r>
                          <a:r>
                            <a:rPr lang="ko-KR" altLang="en-US" dirty="0"/>
                            <a:t>와 동일</a:t>
                          </a:r>
                          <a:endParaRPr lang="en-US" altLang="ko-KR" dirty="0"/>
                        </a:p>
                        <a:p>
                          <a:pPr algn="ctr" latinLnBrk="1"/>
                          <a:endParaRPr lang="en-US" altLang="ko-KR" dirty="0"/>
                        </a:p>
                        <a:p>
                          <a:pPr marL="285750" indent="-285750" algn="ctr" latinLnBrk="1">
                            <a:buFont typeface="Symbol" panose="05050102010706020507" pitchFamily="18" charset="2"/>
                            <a:buChar char="Þ"/>
                          </a:pPr>
                          <a:r>
                            <a:rPr lang="en-US" altLang="ko-KR" dirty="0"/>
                            <a:t>Closed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form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solution(</a:t>
                          </a:r>
                          <a:r>
                            <a:rPr lang="ko-KR" altLang="en-US" dirty="0"/>
                            <a:t>정규 방정식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sub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))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(1−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altLang="ko-KR" dirty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altLang="ko-KR" dirty="0"/>
                        </a:p>
                        <a:p>
                          <a:pPr algn="ctr" latinLnBrk="1"/>
                          <a:endParaRPr lang="en-US" altLang="ko-KR" dirty="0"/>
                        </a:p>
                        <a:p>
                          <a:pPr marL="285750" indent="-285750" algn="ctr" latinLnBrk="1">
                            <a:buFont typeface="Symbol" panose="05050102010706020507" pitchFamily="18" charset="2"/>
                            <a:buChar char="Þ"/>
                          </a:pPr>
                          <a:r>
                            <a:rPr lang="en-US" altLang="ko-KR" dirty="0"/>
                            <a:t>Open form solution</a:t>
                          </a:r>
                        </a:p>
                        <a:p>
                          <a:pPr marL="0" indent="0" algn="ctr" latinLnBrk="1">
                            <a:buFont typeface="Symbol" panose="05050102010706020507" pitchFamily="18" charset="2"/>
                            <a:buNone/>
                          </a:pPr>
                          <a:r>
                            <a:rPr lang="en-US" altLang="ko-KR" dirty="0"/>
                            <a:t>∵</a:t>
                          </a:r>
                          <a:r>
                            <a:rPr lang="ko-KR" altLang="en-US" dirty="0"/>
                            <a:t>비선형 함수</a:t>
                          </a:r>
                          <a:endParaRPr lang="en-US" altLang="ko-K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7050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2533B5FA-B4C0-4318-A693-6516DBD953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363015"/>
                  </p:ext>
                </p:extLst>
              </p:nvPr>
            </p:nvGraphicFramePr>
            <p:xfrm>
              <a:off x="707922" y="2310581"/>
              <a:ext cx="10980694" cy="35199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490347">
                      <a:extLst>
                        <a:ext uri="{9D8B030D-6E8A-4147-A177-3AD203B41FA5}">
                          <a16:colId xmlns:a16="http://schemas.microsoft.com/office/drawing/2014/main" val="4085895093"/>
                        </a:ext>
                      </a:extLst>
                    </a:gridCol>
                    <a:gridCol w="5490347">
                      <a:extLst>
                        <a:ext uri="{9D8B030D-6E8A-4147-A177-3AD203B41FA5}">
                          <a16:colId xmlns:a16="http://schemas.microsoft.com/office/drawing/2014/main" val="2571870697"/>
                        </a:ext>
                      </a:extLst>
                    </a:gridCol>
                  </a:tblGrid>
                  <a:tr h="86746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Linear regression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Logistic regression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9696784"/>
                      </a:ext>
                    </a:extLst>
                  </a:tr>
                  <a:tr h="26524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" t="-33028" r="-100444" b="-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1" t="-33028" r="-444" b="-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050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460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DC6716-F650-414F-8CD5-7EE72733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114" y="3267977"/>
            <a:ext cx="8535772" cy="1008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form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의 최적화는 수치해석적 방법을 이용한다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sz="1700" dirty="0" err="1"/>
              <a:t>cf</a:t>
            </a:r>
            <a:r>
              <a:rPr lang="en-US" altLang="ko-KR" sz="1700" dirty="0"/>
              <a:t>) closed form solution</a:t>
            </a:r>
            <a:r>
              <a:rPr lang="ko-KR" altLang="en-US" sz="1700" dirty="0"/>
              <a:t>의 최적화도 수치해석적 방법 이용 가능</a:t>
            </a:r>
            <a:endParaRPr lang="en-US" altLang="ko-KR" sz="17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A891BE0-E385-4168-8C83-5AF4257DD69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ㅣ최적화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D570F0-3EC4-43B2-A7C8-36B2581780EF}"/>
              </a:ext>
            </a:extLst>
          </p:cNvPr>
          <p:cNvSpPr/>
          <p:nvPr/>
        </p:nvSpPr>
        <p:spPr>
          <a:xfrm>
            <a:off x="6355976" y="3267977"/>
            <a:ext cx="2277036" cy="41651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5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DC6716-F650-414F-8CD5-7EE72733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114" y="3267977"/>
            <a:ext cx="8535772" cy="1008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form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의 최적화는 수치해석적 방법을 이용한다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sz="1700" dirty="0" err="1"/>
              <a:t>cf</a:t>
            </a:r>
            <a:r>
              <a:rPr lang="en-US" altLang="ko-KR" sz="1700" dirty="0"/>
              <a:t>) closed form solution</a:t>
            </a:r>
            <a:r>
              <a:rPr lang="ko-KR" altLang="en-US" sz="1700" dirty="0"/>
              <a:t>의 최적화도 수치해석적 방법 이용 가능</a:t>
            </a:r>
            <a:endParaRPr lang="en-US" altLang="ko-KR" sz="17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A891BE0-E385-4168-8C83-5AF4257DD69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ㅣ최적화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머신러닝</a:t>
            </a:r>
            <a:endParaRPr lang="en-US" altLang="ko-KR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D570F0-3EC4-43B2-A7C8-36B2581780EF}"/>
              </a:ext>
            </a:extLst>
          </p:cNvPr>
          <p:cNvSpPr/>
          <p:nvPr/>
        </p:nvSpPr>
        <p:spPr>
          <a:xfrm>
            <a:off x="6355976" y="3267977"/>
            <a:ext cx="2277036" cy="41651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B553AF-E7F1-4871-86A5-4CCD90BE5AC3}"/>
              </a:ext>
            </a:extLst>
          </p:cNvPr>
          <p:cNvSpPr/>
          <p:nvPr/>
        </p:nvSpPr>
        <p:spPr>
          <a:xfrm>
            <a:off x="61274" y="1421832"/>
            <a:ext cx="12069452" cy="5015060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latin typeface="나눔스퀘어_ac Bold"/>
              </a:rPr>
              <a:t>경사하강법</a:t>
            </a:r>
            <a:r>
              <a:rPr lang="en-US" altLang="ko-KR" sz="3200" dirty="0">
                <a:latin typeface="나눔스퀘어_ac Bold"/>
              </a:rPr>
              <a:t>(Gradient Descent)</a:t>
            </a:r>
            <a:endParaRPr lang="ko-KR" altLang="en-US" sz="3200" dirty="0">
              <a:latin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84422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11023</TotalTime>
  <Words>2738</Words>
  <Application>Microsoft Office PowerPoint</Application>
  <PresentationFormat>와이드스크린</PresentationFormat>
  <Paragraphs>509</Paragraphs>
  <Slides>54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7" baseType="lpstr">
      <vt:lpstr>12롯데마트드림Bold</vt:lpstr>
      <vt:lpstr>12롯데마트드림Medium</vt:lpstr>
      <vt:lpstr>나눔스퀘어_ac Bold</vt:lpstr>
      <vt:lpstr>나눔스퀘어라운드 Bold</vt:lpstr>
      <vt:lpstr>나눔스퀘어라운드 ExtraBold</vt:lpstr>
      <vt:lpstr>맑은 고딕</vt:lpstr>
      <vt:lpstr>에스코어 드림 3 Light</vt:lpstr>
      <vt:lpstr>에스코어 드림 6 Bold</vt:lpstr>
      <vt:lpstr>Arial</vt:lpstr>
      <vt:lpstr>Cambria Math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kimsanghyeon</cp:lastModifiedBy>
  <cp:revision>410</cp:revision>
  <dcterms:created xsi:type="dcterms:W3CDTF">2017-07-26T09:20:04Z</dcterms:created>
  <dcterms:modified xsi:type="dcterms:W3CDTF">2021-01-27T07:31:19Z</dcterms:modified>
</cp:coreProperties>
</file>