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97" r:id="rId4"/>
    <p:sldId id="298" r:id="rId5"/>
    <p:sldId id="299" r:id="rId6"/>
    <p:sldId id="300" r:id="rId7"/>
    <p:sldId id="340" r:id="rId8"/>
    <p:sldId id="339" r:id="rId9"/>
    <p:sldId id="331" r:id="rId10"/>
    <p:sldId id="336" r:id="rId11"/>
    <p:sldId id="363" r:id="rId12"/>
    <p:sldId id="337" r:id="rId13"/>
    <p:sldId id="364" r:id="rId14"/>
    <p:sldId id="329" r:id="rId15"/>
    <p:sldId id="330" r:id="rId16"/>
    <p:sldId id="345" r:id="rId17"/>
    <p:sldId id="369" r:id="rId18"/>
    <p:sldId id="365" r:id="rId19"/>
    <p:sldId id="366" r:id="rId20"/>
    <p:sldId id="338" r:id="rId21"/>
    <p:sldId id="341" r:id="rId22"/>
    <p:sldId id="342" r:id="rId23"/>
    <p:sldId id="343" r:id="rId24"/>
    <p:sldId id="347" r:id="rId25"/>
    <p:sldId id="370" r:id="rId26"/>
    <p:sldId id="349" r:id="rId27"/>
    <p:sldId id="351" r:id="rId28"/>
    <p:sldId id="352" r:id="rId29"/>
    <p:sldId id="350" r:id="rId30"/>
    <p:sldId id="353" r:id="rId31"/>
    <p:sldId id="354" r:id="rId32"/>
    <p:sldId id="368" r:id="rId33"/>
    <p:sldId id="355" r:id="rId34"/>
    <p:sldId id="356" r:id="rId35"/>
    <p:sldId id="371" r:id="rId36"/>
    <p:sldId id="372" r:id="rId37"/>
    <p:sldId id="373" r:id="rId38"/>
    <p:sldId id="362" r:id="rId39"/>
    <p:sldId id="374" r:id="rId40"/>
    <p:sldId id="291" r:id="rId41"/>
    <p:sldId id="375" r:id="rId42"/>
    <p:sldId id="376" r:id="rId43"/>
    <p:sldId id="377" r:id="rId44"/>
    <p:sldId id="378" r:id="rId45"/>
    <p:sldId id="379" r:id="rId46"/>
    <p:sldId id="380" r:id="rId47"/>
    <p:sldId id="294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12C20-8D9D-4BAE-AB63-B4EF7DC2019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8FD17-861E-40D9-8C78-4C6670401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4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dakyeong.tistory.com/entry/%EC%9D%98%EC%82%AC%EA%B2%B0%EC%A0%95%EB%82%98%EB%AC%B4Decision-Tree-%EA%B3%BC%EC%A0%81%ED%95%A9overfitting-%ED%95%B4%EA%B2%B0%EB%B0%A9%EB%B2%95-%EA%B0%80%EC%A7%80%EC%B9%98%EA%B8%B0-%EC%95%99%EC%83%81%EB%B8%94Random-Forest?category=843676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dakyeong.tistory.com/entry/%EC%9D%98%EC%82%AC%EA%B2%B0%EC%A0%95%EB%82%98%EB%AC%B4Decision-Tree-%EA%B3%BC%EC%A0%81%ED%95%A9overfitting-%ED%95%B4%EA%B2%B0%EB%B0%A9%EB%B2%95-%EA%B0%80%EC%A7%80%EC%B9%98%EA%B8%B0-%EC%95%99%EC%83%81%EB%B8%94Random-Forest?category=843676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200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75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95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47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499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32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02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92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466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90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310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179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293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29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60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718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357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847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650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17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Node </a:t>
            </a:r>
          </a:p>
          <a:p>
            <a:pPr lvl="0">
              <a:defRPr/>
            </a:pPr>
            <a:r>
              <a:rPr lang="en-US" altLang="ko-KR" dirty="0"/>
              <a:t>Branch ( 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Depth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깊이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503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9665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154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https://leedakyeong.tistory.com/entry/%EC%9D%98%EC%82%AC%EA%B2%B0%EC%A0%95%EB%82%98%EB%AC%B4Decision-Tree-%EA%B3%BC%EC%A0%81%ED%95%A9overfitting-%ED%95%B4%EA%B2%B0%EB%B0%A9%EB%B2%95-%EA%B0%80%EC%A7%80%EC%B9%98%EA%B8%B0-%EC%95%99%EC%83%81%EB%B8%94Random-Forest?category=843676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ko-KR" altLang="en-US" smtClean="0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76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https://leedakyeong.tistory.com/entry/%EC%9D%98%EC%82%AC%EA%B2%B0%EC%A0%95%EB%82%98%EB%AC%B4Decision-Tree-%EA%B3%BC%EC%A0%81%ED%95%A9overfitting-%ED%95%B4%EA%B2%B0%EB%B0%A9%EB%B2%95-%EA%B0%80%EC%A7%80%EC%B9%98%EA%B8%B0-%EC%95%99%EC%83%81%EB%B8%94Random-Forest?category=843676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ko-KR" altLang="en-US" smtClean="0"/>
              <a:pPr lvl="0"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76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Node </a:t>
            </a:r>
          </a:p>
          <a:p>
            <a:pPr lvl="0">
              <a:defRPr/>
            </a:pPr>
            <a:r>
              <a:rPr lang="en-US" altLang="ko-KR" dirty="0"/>
              <a:t>Branch ( 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Depth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깊이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83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Node </a:t>
            </a:r>
          </a:p>
          <a:p>
            <a:pPr lvl="0">
              <a:defRPr/>
            </a:pPr>
            <a:r>
              <a:rPr lang="en-US" altLang="ko-KR" dirty="0"/>
              <a:t>Branch ( 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Depth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깊이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56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Node </a:t>
            </a:r>
          </a:p>
          <a:p>
            <a:pPr lvl="0">
              <a:defRPr/>
            </a:pPr>
            <a:r>
              <a:rPr lang="en-US" altLang="ko-KR" dirty="0"/>
              <a:t>Branch ( 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Depth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깊이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219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Node </a:t>
            </a:r>
          </a:p>
          <a:p>
            <a:pPr lvl="0">
              <a:defRPr/>
            </a:pPr>
            <a:r>
              <a:rPr lang="en-US" altLang="ko-KR" dirty="0"/>
              <a:t>Branch ( 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Depth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깊이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376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098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78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2EE83-349C-47D9-998B-9385AF987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540EE9-A9BB-4E01-A4CA-22CE0394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5423B-6B5E-49C9-98C4-0A7E59C9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036A5-0B27-4F90-BFF3-B16B1E11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F9D5C-DE23-4117-9F9F-F3528DEC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5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9D0C2-E8D4-4A0F-BC87-B5FC3495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F7D960-F123-4F0D-AAF8-94948E03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15983-5444-4733-944B-6037AEE7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D6968-1832-4D7F-BD09-98CE9F99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BC74C-5E9B-4F21-9A59-6E6FB537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D13F3D-C514-4B8C-BAC6-D694C39C1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08910-98DF-4820-B6A6-3DDA2B4E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49D3D-8D0C-4BC5-B932-EB9C670F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C5303-DB60-47AC-9984-7D7DB183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B0A34-B960-4A9A-9504-94D0AD3C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1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20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/>
                <a:ea typeface="12롯데마트드림Bold" panose="02020603020101020101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700952" y="78183"/>
            <a:ext cx="1438585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14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기 정규세션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Decision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Tree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642797" y="0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0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BFCF-2945-474A-A116-3CB4F39F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84132-79FC-425C-8897-B5CBB579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D504-61A7-411F-B6AE-AB3753EE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43053-5AE0-47AD-A63A-C196FC13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30FAE-DB25-4CE6-8A2C-6BE2B6D9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6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FFCFF-401D-4C40-A4F1-5E5ACF44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BFAC4-95FA-458A-87F1-C6B84508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73AE9-7E7F-4B57-B553-F3921178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97192-6FC2-45DC-BD20-AA6A0E19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3076F-95B7-4846-A178-94F70B18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4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76DE9-B9B7-4ACF-B792-CEEBA3B6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9F7EA-ADDF-4B08-9246-E8A99AE5C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6D095-5249-4931-BC49-4E7CD0C8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F11E6F-F34E-496C-ACFF-857A02C7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87B75-F7C3-4607-B11B-3B409E43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ED36C-D631-4664-8714-7B7EA20A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00007-1D1E-47F7-B17C-847EEC5B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CBA31-CA73-4102-B255-7AFB1F6BE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A37C6-446C-4F57-B605-71AF95D20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4B5BDC-EEE7-49E4-BAD5-94DDEB156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5D2A8C-2D91-427D-A2E0-E82F49109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CF977E-F450-4EFE-9CCD-8CE418DA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2BA38E-AD9A-4090-9AFC-BB2E0AF1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DC7EB5-1F32-4CB1-AA3C-76F7A026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58DE1-A1EF-4D00-B62F-562FE39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D79F04-8A39-4FDA-803F-5FE2ABE2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9EAFF2-8A77-43D2-85FC-27E6398F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13C448-A7D7-42BC-AC50-2AB7BBE7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6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B75C2E-6979-4CA0-83D5-B3909FF8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7F734D-A60E-4784-8F91-65564E40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C56ED-90A1-4477-BBE8-C56EBB35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1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36738-C6D4-4837-AAAF-29CC3CE2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1E699-1E99-492B-907F-486EAC206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9CDD6B-05BC-42EF-B9C9-748EBF68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34909-32B3-44A4-97EB-4C9FAD85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71C71-4F88-4889-B01A-F1065B42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18820-3C94-4089-97BC-65E64622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1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16CF6-5784-4227-9647-6188DC31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3DA6A4-E841-4884-BE2B-6C215D952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C6202D-27BF-4BC9-B8DE-695B68454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23BAA-6277-48C4-BF75-576A2643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A717A-C03D-4325-A90B-E29C3212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B6F82-0CF0-430D-A531-8F4FFC25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1756B5-7D75-4919-9222-B66BC77F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413F6-D595-4949-82B8-6F9055E1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6B900-9F5D-4AF4-BE1D-B0A2C6BEF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EB84-EA7A-4EC1-BFC2-DA7ACC1EE969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08F43-2C0C-4E0B-AF6B-09A0C14AD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670DC-3AF9-4AD1-9CE6-85A78D5D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6B87-7FC3-4383-9D29-3C6F299B1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9.emf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0" Type="http://schemas.openxmlformats.org/officeDocument/2006/relationships/image" Target="../media/image23.png"/><Relationship Id="rId4" Type="http://schemas.openxmlformats.org/officeDocument/2006/relationships/image" Target="../media/image25.emf"/><Relationship Id="rId9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5.emf"/><Relationship Id="rId9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blog/%ED%8C%8C%EC%9D%B4%EC%8D%AC-%EB%A8%B8%EC%8B%A0%EB%9F%AC%EB%8B%9D/2-3-5-%EA%B2%B0%EC%A0%95-%ED%8A%B8%EB%A6%AC/" TargetMode="External"/><Relationship Id="rId7" Type="http://schemas.openxmlformats.org/officeDocument/2006/relationships/hyperlink" Target="https://soobarkbar.tistory.com/17" TargetMode="External"/><Relationship Id="rId2" Type="http://schemas.openxmlformats.org/officeDocument/2006/relationships/hyperlink" Target="https://ratsgo.github.io/machine%20learning/2017/03/26/tre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jihoonlee.tistory.com/16" TargetMode="External"/><Relationship Id="rId5" Type="http://schemas.openxmlformats.org/officeDocument/2006/relationships/hyperlink" Target="https://leedakyeong.tistory.com/category/%ED%86%B5%EA%B3%84%20%EC%A7%80%EC%8B%9D/Algorithm" TargetMode="External"/><Relationship Id="rId4" Type="http://schemas.openxmlformats.org/officeDocument/2006/relationships/hyperlink" Target="https://yngie-c.github.io/machine%20learning/2020/04/06/decision_tree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C824ECE7-875B-42C2-B4E7-F48813808A37}"/>
              </a:ext>
            </a:extLst>
          </p:cNvPr>
          <p:cNvSpPr/>
          <p:nvPr userDrawn="1"/>
        </p:nvSpPr>
        <p:spPr>
          <a:xfrm>
            <a:off x="3395956" y="4243691"/>
            <a:ext cx="5400083" cy="476809"/>
          </a:xfrm>
          <a:prstGeom prst="parallelogram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의사결정나무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/>
              <a:t> </a:t>
            </a:r>
            <a:r>
              <a:rPr lang="en-US" altLang="ko-KR" sz="5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Decision Tree</a:t>
            </a:r>
            <a:r>
              <a:rPr lang="ko-KR" altLang="en-US" sz="5400" dirty="0"/>
              <a:t> </a:t>
            </a:r>
            <a:endParaRPr lang="ko-KR" altLang="en-US" sz="5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257744" y="739523"/>
            <a:ext cx="167650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14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기 정재윤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294814" y="329190"/>
            <a:ext cx="160237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15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기 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A6A3F92-B06A-42AA-82F3-7203E00B0F49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1726A2-11CD-4138-9029-582CD3A0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797" y="4670095"/>
            <a:ext cx="7223886" cy="1735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7050BA-E7FF-47AA-8D68-7969BA3D6A73}"/>
              </a:ext>
            </a:extLst>
          </p:cNvPr>
          <p:cNvSpPr txBox="1"/>
          <p:nvPr/>
        </p:nvSpPr>
        <p:spPr>
          <a:xfrm>
            <a:off x="609600" y="1864660"/>
            <a:ext cx="8285410" cy="3299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순도 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불순도 지표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 (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엔트로피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914400" lvl="1" indent="-457200">
              <a:buFontTx/>
              <a:buChar char="-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무질서도를 정량화 해서 표현한 값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열역학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914400" lvl="1" indent="-457200">
              <a:buFontTx/>
              <a:buChar char="-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여기서는 데이터의 불확실성을 나타낸다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집합의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높을수록 그 집단의 특징을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찾는것이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어렵다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우리의 목적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entropy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감소시키는 방향으로 분류하기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lvl="1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 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감소 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 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불순도 감소 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 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순도 증가</a:t>
            </a:r>
            <a:endParaRPr lang="en-US" altLang="ko-KR" sz="2000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D93D8D9-0FEB-4B69-BFBF-55F7C9AF30E0}"/>
              </a:ext>
            </a:extLst>
          </p:cNvPr>
          <p:cNvSpPr/>
          <p:nvPr/>
        </p:nvSpPr>
        <p:spPr>
          <a:xfrm>
            <a:off x="4343399" y="2565250"/>
            <a:ext cx="348343" cy="468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565AAB5-C8BA-4BAF-91B9-1D62C289C16D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BCC5EC-FBDD-4936-A8CA-34FD7456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402" y="2299162"/>
            <a:ext cx="4014058" cy="4176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3F5233-B433-48D1-9CB4-4C117E19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02" y="1483224"/>
            <a:ext cx="3396891" cy="815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952109-F9E3-4C04-9EA4-0FD4BAAF4899}"/>
              </a:ext>
            </a:extLst>
          </p:cNvPr>
          <p:cNvSpPr txBox="1"/>
          <p:nvPr/>
        </p:nvSpPr>
        <p:spPr>
          <a:xfrm>
            <a:off x="6147047" y="1891193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Ex1 )  S = [0,0,0,1,1,1]</a:t>
            </a:r>
            <a:endParaRPr lang="ko-KR" altLang="en-US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6DEB9-850D-4E4A-B895-98DFE60B21B0}"/>
              </a:ext>
            </a:extLst>
          </p:cNvPr>
          <p:cNvSpPr txBox="1"/>
          <p:nvPr/>
        </p:nvSpPr>
        <p:spPr>
          <a:xfrm>
            <a:off x="6147047" y="3244334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Ex2 )  S = [0,0,0,0,0,0]</a:t>
            </a:r>
            <a:endParaRPr lang="ko-KR" altLang="en-US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E13AA-C6EA-4DAB-90AB-5DECBFAD8AE4}"/>
              </a:ext>
            </a:extLst>
          </p:cNvPr>
          <p:cNvSpPr txBox="1"/>
          <p:nvPr/>
        </p:nvSpPr>
        <p:spPr>
          <a:xfrm>
            <a:off x="6147047" y="4700359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Ex3 )  S = [1,1,1,1,1,1]</a:t>
            </a:r>
            <a:endParaRPr lang="ko-KR" altLang="en-US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565AAB5-C8BA-4BAF-91B9-1D62C289C16D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1ECC94-D473-4A3A-A6B1-67FE94EB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86" y="1891193"/>
            <a:ext cx="3109668" cy="41196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3F5233-B433-48D1-9CB4-4C117E19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02" y="1483224"/>
            <a:ext cx="3396891" cy="815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A59551-AD07-429A-8567-638559F85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402" y="2299162"/>
            <a:ext cx="4014058" cy="4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565AAB5-C8BA-4BAF-91B9-1D62C289C16D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1ECC94-D473-4A3A-A6B1-67FE94EB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86" y="1891193"/>
            <a:ext cx="3109668" cy="41196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3F5233-B433-48D1-9CB4-4C117E19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02" y="1483224"/>
            <a:ext cx="3396891" cy="815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A59551-AD07-429A-8567-638559F85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402" y="2299162"/>
            <a:ext cx="4014058" cy="41765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D573D6-3B5F-41E1-B100-69E49BF32701}"/>
              </a:ext>
            </a:extLst>
          </p:cNvPr>
          <p:cNvSpPr/>
          <p:nvPr/>
        </p:nvSpPr>
        <p:spPr>
          <a:xfrm>
            <a:off x="-558800" y="-243840"/>
            <a:ext cx="13848080" cy="763016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불확실성 최소 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 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순도 최대 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엔트로피 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</a:p>
          <a:p>
            <a:endParaRPr lang="en-US" altLang="ko-KR" sz="4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불확실성 최대 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 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순도 최소 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엔트로피 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347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103CCA-91D9-4045-8724-E3BEC05A54AE}"/>
              </a:ext>
            </a:extLst>
          </p:cNvPr>
          <p:cNvSpPr txBox="1"/>
          <p:nvPr/>
        </p:nvSpPr>
        <p:spPr>
          <a:xfrm>
            <a:off x="449544" y="1691393"/>
            <a:ext cx="1142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예시 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골프 치기 좋은 날씨인가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아닌가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기준으로 먼저 나누어야 할까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C6CC5-0DB3-4C59-905A-642A7611B2C4}"/>
              </a:ext>
            </a:extLst>
          </p:cNvPr>
          <p:cNvSpPr txBox="1"/>
          <p:nvPr/>
        </p:nvSpPr>
        <p:spPr>
          <a:xfrm>
            <a:off x="6400799" y="1452299"/>
            <a:ext cx="307968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7030A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의사결정나무 알고리즘을 활용하자</a:t>
            </a:r>
            <a:r>
              <a:rPr lang="en-US" altLang="ko-KR" sz="1600" dirty="0">
                <a:solidFill>
                  <a:srgbClr val="7030A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  <a:endParaRPr lang="ko-KR" altLang="en-US" sz="1600" dirty="0">
              <a:solidFill>
                <a:srgbClr val="7030A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3C3C672-469F-4AD3-83F0-229F49EB300C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9A745A-7AEF-4CFA-A1D9-F73CC9240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98" y="2175650"/>
            <a:ext cx="9328714" cy="4222209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FB6E2F6D-D77B-4569-BAB5-26DAF466D23D}"/>
              </a:ext>
            </a:extLst>
          </p:cNvPr>
          <p:cNvSpPr/>
          <p:nvPr/>
        </p:nvSpPr>
        <p:spPr>
          <a:xfrm>
            <a:off x="1594456" y="2291384"/>
            <a:ext cx="6554933" cy="51503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3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7BE910-9FD2-417B-BFEE-A47BA94B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96" y="1952939"/>
            <a:ext cx="8690112" cy="461374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69461DD-FA2E-450B-B9DF-927B2D931F61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9BD0A-9DAF-430C-A1A3-3178DC0AE40F}"/>
              </a:ext>
            </a:extLst>
          </p:cNvPr>
          <p:cNvSpPr txBox="1"/>
          <p:nvPr/>
        </p:nvSpPr>
        <p:spPr>
          <a:xfrm>
            <a:off x="182880" y="1608695"/>
            <a:ext cx="5583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이렇게 아무거나</a:t>
            </a:r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하나를 선택해서 쭉쭉 그려 나갈 수 있다</a:t>
            </a:r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하지만</a:t>
            </a:r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, </a:t>
            </a:r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새로운 데이터에 대해서 잘 설명할 수 있을까</a:t>
            </a:r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2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777B7F-9686-4808-8566-464DB809E64E}"/>
              </a:ext>
            </a:extLst>
          </p:cNvPr>
          <p:cNvGrpSpPr/>
          <p:nvPr/>
        </p:nvGrpSpPr>
        <p:grpSpPr>
          <a:xfrm>
            <a:off x="1271945" y="3834430"/>
            <a:ext cx="4688373" cy="1826141"/>
            <a:chOff x="1271945" y="3834430"/>
            <a:chExt cx="4688373" cy="18261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6A9EC5-8856-45CB-8537-B04625132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1945" y="3834430"/>
              <a:ext cx="4688373" cy="1826141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3C30B3E-12D2-4DA3-95C4-2EA05BB2C5A0}"/>
                </a:ext>
              </a:extLst>
            </p:cNvPr>
            <p:cNvSpPr/>
            <p:nvPr/>
          </p:nvSpPr>
          <p:spPr>
            <a:xfrm>
              <a:off x="2878859" y="5103615"/>
              <a:ext cx="190912" cy="230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D565AAB5-C8BA-4BAF-91B9-1D62C289C16D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A35BD-345E-4468-9B6F-03FC3BDEFC03}"/>
              </a:ext>
            </a:extLst>
          </p:cNvPr>
          <p:cNvSpPr txBox="1"/>
          <p:nvPr/>
        </p:nvSpPr>
        <p:spPr>
          <a:xfrm>
            <a:off x="609600" y="1864660"/>
            <a:ext cx="451674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 ID3</a:t>
            </a:r>
          </a:p>
          <a:p>
            <a:pPr marL="914400" lvl="1" indent="-457200">
              <a:buFontTx/>
              <a:buChar char="-"/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지수를 이용한 알고리즘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914400" lvl="1" indent="-457200">
              <a:buFontTx/>
              <a:buChar char="-"/>
            </a:pP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37FD6BC-EC5D-4556-B259-1B2BDFD4E2AC}"/>
              </a:ext>
            </a:extLst>
          </p:cNvPr>
          <p:cNvSpPr/>
          <p:nvPr/>
        </p:nvSpPr>
        <p:spPr>
          <a:xfrm rot="10800000">
            <a:off x="992826" y="3807593"/>
            <a:ext cx="354423" cy="440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A9A9C9-9FC7-46EC-822D-E7F5325CEF00}"/>
              </a:ext>
            </a:extLst>
          </p:cNvPr>
          <p:cNvSpPr/>
          <p:nvPr/>
        </p:nvSpPr>
        <p:spPr>
          <a:xfrm>
            <a:off x="6492034" y="4877191"/>
            <a:ext cx="4317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D  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주어진 데이터들의 집합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|D| 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주어진 데이터들의 집합의 데이터 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8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565AAB5-C8BA-4BAF-91B9-1D62C289C16D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A35BD-345E-4468-9B6F-03FC3BDEFC03}"/>
              </a:ext>
            </a:extLst>
          </p:cNvPr>
          <p:cNvSpPr txBox="1"/>
          <p:nvPr/>
        </p:nvSpPr>
        <p:spPr>
          <a:xfrm>
            <a:off x="609600" y="1864660"/>
            <a:ext cx="11624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 ID3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914400" lvl="1" indent="-457200">
              <a:buFontTx/>
              <a:buChar char="-"/>
            </a:pP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5C8B1-D6B3-4A75-9FC0-BCA26A376892}"/>
              </a:ext>
            </a:extLst>
          </p:cNvPr>
          <p:cNvSpPr txBox="1"/>
          <p:nvPr/>
        </p:nvSpPr>
        <p:spPr>
          <a:xfrm>
            <a:off x="609600" y="2781661"/>
            <a:ext cx="563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먼저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PLAY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대한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구합시다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5EE35-E6C1-4D35-9C0E-1F017EE8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3" y="3614675"/>
            <a:ext cx="5940929" cy="14504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5B4619-66D5-4813-9BEE-EF99B07C1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687" y="1904772"/>
            <a:ext cx="4500280" cy="42316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C994FA-19DB-4E82-869D-03246206E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782" y="5275790"/>
            <a:ext cx="2739646" cy="6580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5C550A2-7DBC-4D32-A0A1-0CD1D5FC2A44}"/>
              </a:ext>
            </a:extLst>
          </p:cNvPr>
          <p:cNvSpPr/>
          <p:nvPr/>
        </p:nvSpPr>
        <p:spPr>
          <a:xfrm>
            <a:off x="10282989" y="2037347"/>
            <a:ext cx="1042737" cy="389651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5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A335C7-D91F-44F3-B05B-1F56EA986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065"/>
          <a:stretch/>
        </p:blipFill>
        <p:spPr>
          <a:xfrm>
            <a:off x="314736" y="2464171"/>
            <a:ext cx="7566521" cy="560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E614C-9740-45F3-BEB6-E4BE69021E25}"/>
              </a:ext>
            </a:extLst>
          </p:cNvPr>
          <p:cNvSpPr txBox="1"/>
          <p:nvPr/>
        </p:nvSpPr>
        <p:spPr>
          <a:xfrm>
            <a:off x="544285" y="1603403"/>
            <a:ext cx="4622997" cy="560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1) Entropy (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엔트로피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구해보자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C240E6-8B39-4369-97B9-39F09E3D3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124" y="4307578"/>
            <a:ext cx="3396891" cy="8159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DC25E2-ECE8-4467-BC1A-F2B50C3154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67" r="19140" b="54150"/>
          <a:stretch/>
        </p:blipFill>
        <p:spPr>
          <a:xfrm>
            <a:off x="314736" y="3861967"/>
            <a:ext cx="6118337" cy="4456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02631C-4E0F-4589-8EAA-AB1EEA227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404" b="19513"/>
          <a:stretch/>
        </p:blipFill>
        <p:spPr>
          <a:xfrm>
            <a:off x="314736" y="5254597"/>
            <a:ext cx="7566521" cy="4456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585C7-3E51-4292-B0AA-18AD54DC1FB2}"/>
              </a:ext>
            </a:extLst>
          </p:cNvPr>
          <p:cNvSpPr txBox="1"/>
          <p:nvPr/>
        </p:nvSpPr>
        <p:spPr>
          <a:xfrm>
            <a:off x="2733813" y="2509549"/>
            <a:ext cx="3866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144AB-8590-4149-A7E6-45874187A241}"/>
              </a:ext>
            </a:extLst>
          </p:cNvPr>
          <p:cNvSpPr txBox="1"/>
          <p:nvPr/>
        </p:nvSpPr>
        <p:spPr>
          <a:xfrm>
            <a:off x="4624451" y="2545616"/>
            <a:ext cx="287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44177-9B3A-4A97-AEFA-B8D89FF95D4E}"/>
              </a:ext>
            </a:extLst>
          </p:cNvPr>
          <p:cNvSpPr txBox="1"/>
          <p:nvPr/>
        </p:nvSpPr>
        <p:spPr>
          <a:xfrm>
            <a:off x="2832674" y="5254597"/>
            <a:ext cx="287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376C1-965E-45A6-8244-8D4F65BAFB60}"/>
              </a:ext>
            </a:extLst>
          </p:cNvPr>
          <p:cNvSpPr txBox="1"/>
          <p:nvPr/>
        </p:nvSpPr>
        <p:spPr>
          <a:xfrm>
            <a:off x="4624450" y="5292736"/>
            <a:ext cx="287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6F663AA-4DC5-4A25-8E5C-84877CD75616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2A5D6F-2EEA-4CD5-8EC3-6223F00DB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053" y="1498964"/>
            <a:ext cx="5227292" cy="264056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28BC7A-A7B1-45A1-A8AB-BADDA4F04A54}"/>
              </a:ext>
            </a:extLst>
          </p:cNvPr>
          <p:cNvSpPr/>
          <p:nvPr/>
        </p:nvSpPr>
        <p:spPr>
          <a:xfrm>
            <a:off x="7043286" y="1603403"/>
            <a:ext cx="837971" cy="242316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A335C7-D91F-44F3-B05B-1F56EA986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36" y="2464170"/>
            <a:ext cx="7566521" cy="4020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E614C-9740-45F3-BEB6-E4BE69021E25}"/>
              </a:ext>
            </a:extLst>
          </p:cNvPr>
          <p:cNvSpPr txBox="1"/>
          <p:nvPr/>
        </p:nvSpPr>
        <p:spPr>
          <a:xfrm>
            <a:off x="544285" y="1603403"/>
            <a:ext cx="4715971" cy="560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1) Entropy (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엔트로피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구해보자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4729F8-A814-494A-AB1D-B6D5CE311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124" y="4307578"/>
            <a:ext cx="3396891" cy="815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0F4204-8EEF-461D-8FC8-07883BFBF808}"/>
              </a:ext>
            </a:extLst>
          </p:cNvPr>
          <p:cNvSpPr txBox="1"/>
          <p:nvPr/>
        </p:nvSpPr>
        <p:spPr>
          <a:xfrm>
            <a:off x="2733813" y="2509549"/>
            <a:ext cx="3866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235E5-4CFE-4A38-BFA9-4EE02FA2084F}"/>
              </a:ext>
            </a:extLst>
          </p:cNvPr>
          <p:cNvSpPr txBox="1"/>
          <p:nvPr/>
        </p:nvSpPr>
        <p:spPr>
          <a:xfrm>
            <a:off x="4624451" y="2545616"/>
            <a:ext cx="287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03F5E-54BA-4723-9747-C0C4E0A50217}"/>
              </a:ext>
            </a:extLst>
          </p:cNvPr>
          <p:cNvSpPr txBox="1"/>
          <p:nvPr/>
        </p:nvSpPr>
        <p:spPr>
          <a:xfrm>
            <a:off x="2832674" y="5254597"/>
            <a:ext cx="287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52532-B706-4A92-B894-1010E62949DD}"/>
              </a:ext>
            </a:extLst>
          </p:cNvPr>
          <p:cNvSpPr txBox="1"/>
          <p:nvPr/>
        </p:nvSpPr>
        <p:spPr>
          <a:xfrm>
            <a:off x="4624450" y="5292736"/>
            <a:ext cx="287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77FAFB9-5F0A-43B7-9554-9F72E5B24445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07C3C9-9775-4C22-BE3D-ECCE7CBD6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053" y="1498964"/>
            <a:ext cx="5227292" cy="264056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5E475B-7E32-416E-BBA6-714EFC9E0B91}"/>
              </a:ext>
            </a:extLst>
          </p:cNvPr>
          <p:cNvSpPr/>
          <p:nvPr/>
        </p:nvSpPr>
        <p:spPr>
          <a:xfrm>
            <a:off x="7043286" y="1603403"/>
            <a:ext cx="837971" cy="242316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21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/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latin typeface="12롯데마트드림Bold"/>
              <a:ea typeface="12롯데마트드림Bold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0" spc="600">
                <a:solidFill>
                  <a:schemeClr val="bg1"/>
                </a:solidFill>
                <a:latin typeface="12롯데마트드림Medium"/>
                <a:ea typeface="12롯데마트드림Medium"/>
              </a:rPr>
              <a:t>Contents</a:t>
            </a:r>
            <a:endParaRPr lang="ko-KR" altLang="en-US" sz="8000" spc="600">
              <a:solidFill>
                <a:schemeClr val="bg1"/>
              </a:solidFill>
              <a:latin typeface="12롯데마트드림Medium"/>
              <a:ea typeface="12롯데마트드림Mediu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60879" y="1043819"/>
            <a:ext cx="8865840" cy="5257738"/>
            <a:chOff x="3407803" y="1472615"/>
            <a:chExt cx="8865840" cy="5257738"/>
          </a:xfrm>
        </p:grpSpPr>
        <p:grpSp>
          <p:nvGrpSpPr>
            <p:cNvPr id="5" name="그룹 4"/>
            <p:cNvGrpSpPr/>
            <p:nvPr/>
          </p:nvGrpSpPr>
          <p:grpSpPr>
            <a:xfrm>
              <a:off x="3407803" y="1472615"/>
              <a:ext cx="8865840" cy="4420770"/>
              <a:chOff x="3326160" y="1472615"/>
              <a:chExt cx="8865840" cy="4420770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3326160" y="1472615"/>
                <a:ext cx="8865840" cy="3540680"/>
                <a:chOff x="2929920" y="1588790"/>
                <a:chExt cx="9262080" cy="3540680"/>
              </a:xfrm>
            </p:grpSpPr>
            <p:cxnSp>
              <p:nvCxnSpPr>
                <p:cNvPr id="4" name="직선 연결선 3"/>
                <p:cNvCxnSpPr/>
                <p:nvPr/>
              </p:nvCxnSpPr>
              <p:spPr>
                <a:xfrm>
                  <a:off x="2929920" y="1588790"/>
                  <a:ext cx="9262080" cy="0"/>
                </a:xfrm>
                <a:prstGeom prst="line">
                  <a:avLst/>
                </a:prstGeom>
                <a:ln w="635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그룹 17"/>
                <p:cNvGrpSpPr/>
                <p:nvPr/>
              </p:nvGrpSpPr>
              <p:grpSpPr>
                <a:xfrm>
                  <a:off x="2929920" y="1784494"/>
                  <a:ext cx="9262080" cy="704706"/>
                  <a:chOff x="2411760" y="1347614"/>
                  <a:chExt cx="9780240" cy="704706"/>
                </a:xfrm>
              </p:grpSpPr>
              <p:sp>
                <p:nvSpPr>
                  <p:cNvPr id="9" name="제목 1"/>
                  <p:cNvSpPr txBox="1"/>
                  <p:nvPr/>
                </p:nvSpPr>
                <p:spPr>
                  <a:xfrm>
                    <a:off x="2411760" y="1347614"/>
                    <a:ext cx="9516080" cy="70470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anchor="ctr">
                    <a:noAutofit/>
                  </a:bodyPr>
                  <a:lstStyle>
                    <a:lvl1pPr algn="ctr" defTabSz="914400" rtl="0" eaLnBrk="1" latinLnBrk="1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>
                      <a:defRPr/>
                    </a:pP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U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nit</a:t>
                    </a: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 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01</a:t>
                    </a: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</a:t>
                    </a:r>
                    <a:r>
                      <a:rPr lang="ko-KR" altLang="en-US" sz="3200" spc="50" dirty="0" err="1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ㅣ</a:t>
                    </a:r>
                    <a:r>
                      <a:rPr lang="ko-KR" altLang="en-US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</a:t>
                    </a:r>
                    <a:r>
                      <a:rPr lang="ko-KR" altLang="en-US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의사결정 나무란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?</a:t>
                    </a:r>
                  </a:p>
                </p:txBody>
              </p:sp>
              <p:cxnSp>
                <p:nvCxnSpPr>
                  <p:cNvPr id="16" name="직선 연결선 15"/>
                  <p:cNvCxnSpPr/>
                  <p:nvPr/>
                </p:nvCxnSpPr>
                <p:spPr>
                  <a:xfrm>
                    <a:off x="2411760" y="2042160"/>
                    <a:ext cx="97802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그룹 45"/>
                <p:cNvGrpSpPr/>
                <p:nvPr/>
              </p:nvGrpSpPr>
              <p:grpSpPr>
                <a:xfrm>
                  <a:off x="2929920" y="2664584"/>
                  <a:ext cx="9262080" cy="704706"/>
                  <a:chOff x="2411760" y="1347614"/>
                  <a:chExt cx="9780240" cy="704706"/>
                </a:xfrm>
              </p:grpSpPr>
              <p:sp>
                <p:nvSpPr>
                  <p:cNvPr id="47" name="제목 1"/>
                  <p:cNvSpPr txBox="1"/>
                  <p:nvPr/>
                </p:nvSpPr>
                <p:spPr>
                  <a:xfrm>
                    <a:off x="2411760" y="1347614"/>
                    <a:ext cx="9516080" cy="70470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anchor="ctr">
                    <a:noAutofit/>
                  </a:bodyPr>
                  <a:lstStyle>
                    <a:lvl1pPr algn="ctr" defTabSz="914400" rtl="0" eaLnBrk="1" latinLnBrk="1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>
                      <a:defRPr/>
                    </a:pP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U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nit</a:t>
                    </a: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 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02</a:t>
                    </a: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</a:t>
                    </a:r>
                    <a:r>
                      <a:rPr lang="ko-KR" altLang="en-US" sz="3200" spc="50" dirty="0" err="1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ㅣ</a:t>
                    </a:r>
                    <a:r>
                      <a:rPr lang="ko-KR" altLang="en-US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ID3</a:t>
                    </a:r>
                    <a:r>
                      <a:rPr lang="ko-KR" altLang="en-US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알고리즘</a:t>
                    </a:r>
                  </a:p>
                </p:txBody>
              </p:sp>
              <p:cxnSp>
                <p:nvCxnSpPr>
                  <p:cNvPr id="48" name="직선 연결선 47"/>
                  <p:cNvCxnSpPr/>
                  <p:nvPr/>
                </p:nvCxnSpPr>
                <p:spPr>
                  <a:xfrm>
                    <a:off x="2411760" y="2042160"/>
                    <a:ext cx="97802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2929920" y="3544674"/>
                  <a:ext cx="9262080" cy="704706"/>
                  <a:chOff x="2411760" y="1347614"/>
                  <a:chExt cx="9780240" cy="704706"/>
                </a:xfrm>
              </p:grpSpPr>
              <p:sp>
                <p:nvSpPr>
                  <p:cNvPr id="50" name="제목 1"/>
                  <p:cNvSpPr txBox="1"/>
                  <p:nvPr/>
                </p:nvSpPr>
                <p:spPr>
                  <a:xfrm>
                    <a:off x="2411760" y="1347614"/>
                    <a:ext cx="9516080" cy="70470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anchor="ctr">
                    <a:noAutofit/>
                  </a:bodyPr>
                  <a:lstStyle>
                    <a:lvl1pPr algn="ctr" defTabSz="914400" rtl="0" eaLnBrk="1" latinLnBrk="1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>
                      <a:defRPr/>
                    </a:pP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U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nit</a:t>
                    </a: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 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03</a:t>
                    </a: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</a:t>
                    </a:r>
                    <a:r>
                      <a:rPr lang="ko-KR" altLang="en-US" sz="3200" spc="50" dirty="0" err="1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ㅣ</a:t>
                    </a:r>
                    <a:r>
                      <a:rPr lang="ko-KR" altLang="en-US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CART </a:t>
                    </a:r>
                    <a:r>
                      <a:rPr lang="ko-KR" altLang="en-US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알고리즘</a:t>
                    </a:r>
                  </a:p>
                </p:txBody>
              </p:sp>
              <p:cxnSp>
                <p:nvCxnSpPr>
                  <p:cNvPr id="51" name="직선 연결선 50"/>
                  <p:cNvCxnSpPr/>
                  <p:nvPr/>
                </p:nvCxnSpPr>
                <p:spPr>
                  <a:xfrm>
                    <a:off x="2411760" y="2042160"/>
                    <a:ext cx="97802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그룹 51"/>
                <p:cNvGrpSpPr/>
                <p:nvPr/>
              </p:nvGrpSpPr>
              <p:grpSpPr>
                <a:xfrm>
                  <a:off x="2929920" y="4424764"/>
                  <a:ext cx="9262080" cy="704706"/>
                  <a:chOff x="2411760" y="1347614"/>
                  <a:chExt cx="9780240" cy="704706"/>
                </a:xfrm>
              </p:grpSpPr>
              <p:sp>
                <p:nvSpPr>
                  <p:cNvPr id="53" name="제목 1"/>
                  <p:cNvSpPr txBox="1"/>
                  <p:nvPr/>
                </p:nvSpPr>
                <p:spPr>
                  <a:xfrm>
                    <a:off x="2411760" y="1347614"/>
                    <a:ext cx="9516080" cy="70470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anchor="ctr">
                    <a:noAutofit/>
                  </a:bodyPr>
                  <a:lstStyle>
                    <a:lvl1pPr algn="ctr" defTabSz="914400" rtl="0" eaLnBrk="1" latinLnBrk="1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>
                      <a:defRPr/>
                    </a:pP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U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nit</a:t>
                    </a: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 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04</a:t>
                    </a:r>
                    <a:r>
                      <a:rPr lang="en-US" altLang="ko-KR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</a:t>
                    </a:r>
                    <a:r>
                      <a:rPr lang="ko-KR" altLang="en-US" sz="3200" spc="50" dirty="0" err="1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ㅣ</a:t>
                    </a:r>
                    <a:r>
                      <a:rPr lang="ko-KR" altLang="en-US" sz="32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 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feature</a:t>
                    </a:r>
                    <a:r>
                      <a:rPr lang="ko-KR" altLang="en-US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가 연속형이라면</a:t>
                    </a:r>
                    <a:r>
                      <a:rPr lang="en-US" altLang="ko-KR" sz="2800" spc="5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12롯데마트드림Bold"/>
                        <a:ea typeface="12롯데마트드림Bold"/>
                        <a:cs typeface="+mn-cs"/>
                      </a:rPr>
                      <a:t>?</a:t>
                    </a:r>
                  </a:p>
                </p:txBody>
              </p:sp>
              <p:cxnSp>
                <p:nvCxnSpPr>
                  <p:cNvPr id="54" name="직선 연결선 53"/>
                  <p:cNvCxnSpPr/>
                  <p:nvPr/>
                </p:nvCxnSpPr>
                <p:spPr>
                  <a:xfrm>
                    <a:off x="2411760" y="2042160"/>
                    <a:ext cx="97802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" name="직선 연결선 18"/>
              <p:cNvCxnSpPr/>
              <p:nvPr/>
            </p:nvCxnSpPr>
            <p:spPr>
              <a:xfrm>
                <a:off x="3326160" y="5877056"/>
                <a:ext cx="88658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제목 1"/>
              <p:cNvSpPr txBox="1"/>
              <p:nvPr/>
            </p:nvSpPr>
            <p:spPr>
              <a:xfrm>
                <a:off x="3326160" y="5188679"/>
                <a:ext cx="8626378" cy="704706"/>
              </a:xfrm>
              <a:prstGeom prst="rect">
                <a:avLst/>
              </a:prstGeom>
            </p:spPr>
            <p:txBody>
              <a:bodyPr vert="horz" lIns="91440" tIns="45720" rIns="91440" bIns="4572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defRPr/>
                </a:pPr>
                <a:r>
                  <a:rPr lang="en-US" altLang="ko-KR" sz="3200" spc="50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/>
                    <a:ea typeface="12롯데마트드림Bold"/>
                    <a:cs typeface="+mn-cs"/>
                  </a:rPr>
                  <a:t>U</a:t>
                </a:r>
                <a:r>
                  <a:rPr lang="en-US" altLang="ko-KR" sz="2800" spc="50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/>
                    <a:ea typeface="12롯데마트드림Bold"/>
                    <a:cs typeface="+mn-cs"/>
                  </a:rPr>
                  <a:t>nit</a:t>
                </a:r>
                <a:r>
                  <a:rPr lang="en-US" altLang="ko-KR" sz="3200" spc="50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/>
                    <a:ea typeface="12롯데마트드림Bold"/>
                    <a:cs typeface="+mn-cs"/>
                  </a:rPr>
                  <a:t>  </a:t>
                </a:r>
                <a:r>
                  <a:rPr lang="en-US" altLang="ko-KR" sz="2800" spc="50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/>
                    <a:ea typeface="12롯데마트드림Bold"/>
                    <a:cs typeface="+mn-cs"/>
                  </a:rPr>
                  <a:t>05</a:t>
                </a:r>
                <a:r>
                  <a:rPr lang="en-US" altLang="ko-KR" sz="3200" spc="50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/>
                    <a:ea typeface="12롯데마트드림Bold"/>
                    <a:cs typeface="+mn-cs"/>
                  </a:rPr>
                  <a:t> </a:t>
                </a:r>
                <a:r>
                  <a:rPr lang="ko-KR" altLang="en-US" sz="3200" spc="50" dirty="0" err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/>
                    <a:ea typeface="12롯데마트드림Bold"/>
                    <a:cs typeface="+mn-cs"/>
                  </a:rPr>
                  <a:t>ㅣ</a:t>
                </a:r>
                <a:r>
                  <a:rPr lang="ko-KR" altLang="en-US" sz="3200" spc="50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/>
                    <a:ea typeface="12롯데마트드림Bold"/>
                    <a:cs typeface="+mn-cs"/>
                  </a:rPr>
                  <a:t> </a:t>
                </a:r>
                <a:r>
                  <a:rPr lang="ko-KR" altLang="en-US" sz="2800" spc="50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/>
                    <a:ea typeface="12롯데마트드림Bold"/>
                    <a:cs typeface="+mn-cs"/>
                  </a:rPr>
                  <a:t>가지치기</a:t>
                </a:r>
                <a:endParaRPr lang="en-US" altLang="ko-KR" sz="28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/>
                  <a:ea typeface="12롯데마트드림Bold"/>
                  <a:cs typeface="+mn-cs"/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3407803" y="6730353"/>
              <a:ext cx="88658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제목 1">
            <a:extLst>
              <a:ext uri="{FF2B5EF4-FFF2-40B4-BE49-F238E27FC236}">
                <a16:creationId xmlns:a16="http://schemas.microsoft.com/office/drawing/2014/main" id="{61D93A3E-5842-4830-B0B9-7197E71930A1}"/>
              </a:ext>
            </a:extLst>
          </p:cNvPr>
          <p:cNvSpPr txBox="1"/>
          <p:nvPr/>
        </p:nvSpPr>
        <p:spPr>
          <a:xfrm>
            <a:off x="2760879" y="5580523"/>
            <a:ext cx="8626378" cy="70470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/>
                <a:ea typeface="12롯데마트드림Bold"/>
                <a:cs typeface="+mn-cs"/>
              </a:rPr>
              <a:t>U</a:t>
            </a:r>
            <a:r>
              <a:rPr lang="en-US" altLang="ko-KR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/>
                <a:ea typeface="12롯데마트드림Bold"/>
                <a:cs typeface="+mn-cs"/>
              </a:rPr>
              <a:t>nit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/>
                <a:ea typeface="12롯데마트드림Bold"/>
                <a:cs typeface="+mn-cs"/>
              </a:rPr>
              <a:t>  </a:t>
            </a:r>
            <a:r>
              <a:rPr lang="en-US" altLang="ko-KR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/>
                <a:ea typeface="12롯데마트드림Bold"/>
                <a:cs typeface="+mn-cs"/>
              </a:rPr>
              <a:t>06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200" spc="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/>
                <a:ea typeface="12롯데마트드림Bold"/>
              </a:rPr>
              <a:t>과제 및 데이터 설명</a:t>
            </a:r>
            <a:endParaRPr lang="en-US" altLang="ko-KR" sz="2800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2롯데마트드림Bold"/>
              <a:ea typeface="12롯데마트드림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A335C7-D91F-44F3-B05B-1F56EA986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36" y="2464170"/>
            <a:ext cx="7566521" cy="4020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E614C-9740-45F3-BEB6-E4BE69021E25}"/>
              </a:ext>
            </a:extLst>
          </p:cNvPr>
          <p:cNvSpPr txBox="1"/>
          <p:nvPr/>
        </p:nvSpPr>
        <p:spPr>
          <a:xfrm>
            <a:off x="544285" y="1603403"/>
            <a:ext cx="4622997" cy="560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1) Entropy (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엔트로피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구해보자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6BBA8-309B-43EB-8B39-9E4F665B331C}"/>
              </a:ext>
            </a:extLst>
          </p:cNvPr>
          <p:cNvSpPr txBox="1"/>
          <p:nvPr/>
        </p:nvSpPr>
        <p:spPr>
          <a:xfrm>
            <a:off x="7043286" y="5477402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엔트로피는 단일 집합의 품질만 계산한다</a:t>
            </a:r>
            <a:r>
              <a:rPr lang="en-US" altLang="ko-KR" sz="20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전체에서의 품질은 어떻게 계산할 수 있을까</a:t>
            </a:r>
            <a:r>
              <a:rPr lang="en-US" altLang="ko-KR" sz="20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  <a:endParaRPr lang="ko-KR" altLang="en-US" sz="2000" dirty="0">
              <a:highlight>
                <a:srgbClr val="FFFF00"/>
              </a:highlight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3BDCD-E633-4FD9-B357-7F74621790C1}"/>
              </a:ext>
            </a:extLst>
          </p:cNvPr>
          <p:cNvSpPr txBox="1"/>
          <p:nvPr/>
        </p:nvSpPr>
        <p:spPr>
          <a:xfrm>
            <a:off x="2733813" y="2509549"/>
            <a:ext cx="3866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C76D5-3516-40B1-A2DF-1F3F8DCFE3EE}"/>
              </a:ext>
            </a:extLst>
          </p:cNvPr>
          <p:cNvSpPr txBox="1"/>
          <p:nvPr/>
        </p:nvSpPr>
        <p:spPr>
          <a:xfrm>
            <a:off x="4624451" y="2545616"/>
            <a:ext cx="287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DF3A0-B09E-462C-A4DF-212ABE3DA63F}"/>
              </a:ext>
            </a:extLst>
          </p:cNvPr>
          <p:cNvSpPr txBox="1"/>
          <p:nvPr/>
        </p:nvSpPr>
        <p:spPr>
          <a:xfrm>
            <a:off x="2832674" y="5254597"/>
            <a:ext cx="287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CDAB5-46E4-49EB-BA50-E20A04BD355A}"/>
              </a:ext>
            </a:extLst>
          </p:cNvPr>
          <p:cNvSpPr txBox="1"/>
          <p:nvPr/>
        </p:nvSpPr>
        <p:spPr>
          <a:xfrm>
            <a:off x="4624450" y="5292736"/>
            <a:ext cx="287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146DD7D-2266-436C-B80E-5ABD45D0E2DA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6F5B30-1F98-4C7C-842B-C0ADB6EA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053" y="1498964"/>
            <a:ext cx="5227292" cy="26405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D8632A-8802-4F9D-8BE1-81E0350D2BE6}"/>
              </a:ext>
            </a:extLst>
          </p:cNvPr>
          <p:cNvSpPr/>
          <p:nvPr/>
        </p:nvSpPr>
        <p:spPr>
          <a:xfrm>
            <a:off x="7043286" y="1603403"/>
            <a:ext cx="837971" cy="242316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9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8E614C-9740-45F3-BEB6-E4BE69021E25}"/>
              </a:ext>
            </a:extLst>
          </p:cNvPr>
          <p:cNvSpPr txBox="1"/>
          <p:nvPr/>
        </p:nvSpPr>
        <p:spPr>
          <a:xfrm>
            <a:off x="544285" y="1603403"/>
            <a:ext cx="4622997" cy="560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1) Entropy (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엔트로피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구해보자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CB4CA7-E631-4AAC-81E7-AE3F45FD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49" y="2944924"/>
            <a:ext cx="3251346" cy="9170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3CF024-4111-417C-9225-516A92D0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85" y="4140869"/>
            <a:ext cx="7030559" cy="720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28865-3E74-483D-A24F-919EA75CA8B3}"/>
              </a:ext>
            </a:extLst>
          </p:cNvPr>
          <p:cNvSpPr txBox="1"/>
          <p:nvPr/>
        </p:nvSpPr>
        <p:spPr>
          <a:xfrm>
            <a:off x="7717450" y="4576519"/>
            <a:ext cx="365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가중치를 고려한 평균을 이용한다</a:t>
            </a:r>
            <a:r>
              <a:rPr lang="en-US" altLang="ko-KR" sz="20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  <a:p>
            <a:endParaRPr lang="en-US" altLang="ko-KR" sz="2000" dirty="0">
              <a:highlight>
                <a:srgbClr val="FFFF00"/>
              </a:highlight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E98AB9-08C7-4C6A-9132-EA5C2C53C00D}"/>
              </a:ext>
            </a:extLst>
          </p:cNvPr>
          <p:cNvCxnSpPr/>
          <p:nvPr/>
        </p:nvCxnSpPr>
        <p:spPr>
          <a:xfrm>
            <a:off x="2314222" y="5046133"/>
            <a:ext cx="155786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9D7C62B-C664-4721-ACE7-C375AE2999A9}"/>
              </a:ext>
            </a:extLst>
          </p:cNvPr>
          <p:cNvCxnSpPr/>
          <p:nvPr/>
        </p:nvCxnSpPr>
        <p:spPr>
          <a:xfrm>
            <a:off x="4929095" y="5046133"/>
            <a:ext cx="155786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3963F56-9F71-47CD-B4C9-CFC5388011EE}"/>
              </a:ext>
            </a:extLst>
          </p:cNvPr>
          <p:cNvCxnSpPr>
            <a:cxnSpLocks/>
          </p:cNvCxnSpPr>
          <p:nvPr/>
        </p:nvCxnSpPr>
        <p:spPr>
          <a:xfrm>
            <a:off x="4007557" y="5046133"/>
            <a:ext cx="77893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0805702-9ABE-4363-BB2D-AFF0E52B71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09" t="23974" r="1109" b="46470"/>
          <a:stretch/>
        </p:blipFill>
        <p:spPr>
          <a:xfrm>
            <a:off x="1527901" y="2265741"/>
            <a:ext cx="4688373" cy="539732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35B2277B-BFA2-4E38-97D0-E147BC2FCE14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B61AE44-29E4-4672-8C11-AEACF0FF2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053" y="1498964"/>
            <a:ext cx="5227292" cy="264056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13614A-CA76-431D-B612-A148F0007275}"/>
              </a:ext>
            </a:extLst>
          </p:cNvPr>
          <p:cNvSpPr/>
          <p:nvPr/>
        </p:nvSpPr>
        <p:spPr>
          <a:xfrm>
            <a:off x="7043286" y="1603403"/>
            <a:ext cx="837971" cy="242316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3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8E614C-9740-45F3-BEB6-E4BE69021E25}"/>
              </a:ext>
            </a:extLst>
          </p:cNvPr>
          <p:cNvSpPr txBox="1"/>
          <p:nvPr/>
        </p:nvSpPr>
        <p:spPr>
          <a:xfrm>
            <a:off x="544285" y="1603403"/>
            <a:ext cx="4287328" cy="1114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2) Information Gain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구해보자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E53A9-4F14-4E29-B7F7-572B0818FC62}"/>
              </a:ext>
            </a:extLst>
          </p:cNvPr>
          <p:cNvSpPr txBox="1"/>
          <p:nvPr/>
        </p:nvSpPr>
        <p:spPr>
          <a:xfrm>
            <a:off x="2910286" y="4197387"/>
            <a:ext cx="71522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Information Gain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이란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 </a:t>
            </a:r>
          </a:p>
          <a:p>
            <a:endParaRPr lang="en-US" altLang="ko-KR" sz="2000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상위 노드의 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</a:t>
            </a:r>
            <a:r>
              <a:rPr lang="ko-KR" altLang="en-US" sz="2000" dirty="0" err="1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하위노드의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뺀 값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endParaRPr lang="en-US" altLang="ko-KR" sz="2000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즉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information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Gain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값이 클수록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엔트로피를 많이 줄였다는 의미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 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엔트로피가 작아졌다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DFFA65-EA5A-49EC-BF16-A0581A25B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25" y="2526568"/>
            <a:ext cx="8525040" cy="1572096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B33A4B41-FF8F-4CC4-88C8-2EF1A4CF80A0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</p:spTree>
    <p:extLst>
      <p:ext uri="{BB962C8B-B14F-4D97-AF65-F5344CB8AC3E}">
        <p14:creationId xmlns:p14="http://schemas.microsoft.com/office/powerpoint/2010/main" val="403376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652C36-9193-4FB1-9708-38D64FA5B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73"/>
          <a:stretch/>
        </p:blipFill>
        <p:spPr>
          <a:xfrm>
            <a:off x="5572461" y="1665259"/>
            <a:ext cx="6075254" cy="655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208B92-1B15-41B0-A04E-77CACE492291}"/>
              </a:ext>
            </a:extLst>
          </p:cNvPr>
          <p:cNvSpPr txBox="1"/>
          <p:nvPr/>
        </p:nvSpPr>
        <p:spPr>
          <a:xfrm>
            <a:off x="544285" y="1603403"/>
            <a:ext cx="4287328" cy="560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2) Information Gain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구해보자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5889FF-8C70-4586-93A0-9BA2C57A1C94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9488AA-6BE9-460B-8579-10D7FE059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453" y="2750513"/>
            <a:ext cx="5985132" cy="208948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21716E-93D8-4C7B-B736-75345925F847}"/>
              </a:ext>
            </a:extLst>
          </p:cNvPr>
          <p:cNvGrpSpPr/>
          <p:nvPr/>
        </p:nvGrpSpPr>
        <p:grpSpPr>
          <a:xfrm>
            <a:off x="544285" y="2991157"/>
            <a:ext cx="4283743" cy="1685925"/>
            <a:chOff x="1122446" y="3589615"/>
            <a:chExt cx="3851834" cy="13633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9B1F9F2-1E7A-40E7-86ED-F95D9D69A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6680" y="4239878"/>
              <a:ext cx="3657600" cy="5334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555843B-8E80-402A-AC10-F72E3CC60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2446" y="4657724"/>
              <a:ext cx="3562350" cy="2952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813C5E3-9343-4C2C-B252-91BFC0BB6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6251" y="3929062"/>
              <a:ext cx="2867025" cy="3429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995A0B9-9444-4AB8-AF74-E045DA924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16945" y="3589615"/>
              <a:ext cx="3524250" cy="390525"/>
            </a:xfrm>
            <a:prstGeom prst="rect">
              <a:avLst/>
            </a:prstGeom>
          </p:spPr>
        </p:pic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B2873CC-F493-48E3-8133-11194626F4D5}"/>
              </a:ext>
            </a:extLst>
          </p:cNvPr>
          <p:cNvSpPr/>
          <p:nvPr/>
        </p:nvSpPr>
        <p:spPr>
          <a:xfrm>
            <a:off x="4910112" y="3622918"/>
            <a:ext cx="736709" cy="4240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19C18-221C-47D8-A6D3-5EFFCD4BEFFA}"/>
              </a:ext>
            </a:extLst>
          </p:cNvPr>
          <p:cNvSpPr txBox="1"/>
          <p:nvPr/>
        </p:nvSpPr>
        <p:spPr>
          <a:xfrm>
            <a:off x="2525184" y="5360728"/>
            <a:ext cx="673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크게 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줄인 </a:t>
            </a:r>
            <a:r>
              <a:rPr lang="en-US" altLang="ko-KR" sz="28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Outlook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r>
              <a:rPr lang="ko-KR" altLang="en-US" sz="28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채택</a:t>
            </a:r>
            <a:r>
              <a:rPr lang="en-US" altLang="ko-KR" sz="28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!!</a:t>
            </a:r>
            <a:endParaRPr lang="ko-KR" altLang="en-US" sz="2800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50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C31681-A7C7-4192-B34F-366F4E430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93"/>
          <a:stretch/>
        </p:blipFill>
        <p:spPr>
          <a:xfrm>
            <a:off x="1669443" y="1875224"/>
            <a:ext cx="8664205" cy="4551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4BE3DC-F8E9-4CB0-9F05-35E9C55301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03" t="10730" r="23594" b="69505"/>
          <a:stretch/>
        </p:blipFill>
        <p:spPr>
          <a:xfrm>
            <a:off x="301045" y="1491344"/>
            <a:ext cx="4795879" cy="7677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C76561-C4A5-4E29-94E6-284F84726C7D}"/>
              </a:ext>
            </a:extLst>
          </p:cNvPr>
          <p:cNvSpPr/>
          <p:nvPr/>
        </p:nvSpPr>
        <p:spPr>
          <a:xfrm>
            <a:off x="7685955" y="4097508"/>
            <a:ext cx="859843" cy="276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38887-9158-4950-BA25-C2F5A580402F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</p:spTree>
    <p:extLst>
      <p:ext uri="{BB962C8B-B14F-4D97-AF65-F5344CB8AC3E}">
        <p14:creationId xmlns:p14="http://schemas.microsoft.com/office/powerpoint/2010/main" val="59281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1C76561-C4A5-4E29-94E6-284F84726C7D}"/>
              </a:ext>
            </a:extLst>
          </p:cNvPr>
          <p:cNvSpPr/>
          <p:nvPr/>
        </p:nvSpPr>
        <p:spPr>
          <a:xfrm>
            <a:off x="7685955" y="4097508"/>
            <a:ext cx="859843" cy="276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038887-9158-4950-BA25-C2F5A580402F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EF992A-48F3-43F3-9C00-1E2FC788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05" y="1619250"/>
            <a:ext cx="6753225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323A61-77DF-4359-8BEA-0996D463D13C}"/>
              </a:ext>
            </a:extLst>
          </p:cNvPr>
          <p:cNvSpPr txBox="1"/>
          <p:nvPr/>
        </p:nvSpPr>
        <p:spPr>
          <a:xfrm>
            <a:off x="1589848" y="5238750"/>
            <a:ext cx="8662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최종적으로 위와 같은 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Decision Tree model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만들어진다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!!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3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CART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C76561-C4A5-4E29-94E6-284F84726C7D}"/>
              </a:ext>
            </a:extLst>
          </p:cNvPr>
          <p:cNvSpPr/>
          <p:nvPr/>
        </p:nvSpPr>
        <p:spPr>
          <a:xfrm>
            <a:off x="6400800" y="3907971"/>
            <a:ext cx="849086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90737-A29B-43FD-BB12-F1C3F989FE15}"/>
              </a:ext>
            </a:extLst>
          </p:cNvPr>
          <p:cNvSpPr txBox="1"/>
          <p:nvPr/>
        </p:nvSpPr>
        <p:spPr>
          <a:xfrm>
            <a:off x="600745" y="2563907"/>
            <a:ext cx="109905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Q.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불순도를 측정하는 지표는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pPr marL="514350" indent="-514350">
              <a:buAutoNum type="alphaUcPeriod"/>
            </a:pPr>
            <a:r>
              <a:rPr lang="en-US" altLang="ko-KR" sz="28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Gini index</a:t>
            </a:r>
          </a:p>
          <a:p>
            <a:pPr marL="514350" indent="-514350">
              <a:buAutoNum type="alphaUcPeriod"/>
            </a:pP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Q.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기준으로 노드를 놓아야 하며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노드를 가장 위에 놓아야 할까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A.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ID3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en-US" altLang="ko-KR" sz="2800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CART </a:t>
            </a:r>
            <a:r>
              <a:rPr lang="ko-KR" altLang="en-US" sz="2800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173368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1C76561-C4A5-4E29-94E6-284F84726C7D}"/>
              </a:ext>
            </a:extLst>
          </p:cNvPr>
          <p:cNvSpPr/>
          <p:nvPr/>
        </p:nvSpPr>
        <p:spPr>
          <a:xfrm>
            <a:off x="6400800" y="3907971"/>
            <a:ext cx="849086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372B6-DB63-48EB-BC6D-866F1E442A63}"/>
              </a:ext>
            </a:extLst>
          </p:cNvPr>
          <p:cNvSpPr txBox="1"/>
          <p:nvPr/>
        </p:nvSpPr>
        <p:spPr>
          <a:xfrm>
            <a:off x="609600" y="1864660"/>
            <a:ext cx="8346837" cy="406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순도 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불순도 지표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Gini index (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지니지수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데이터의 통계적 분산정도를 정량화 해서 표현한 값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집합의 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gini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index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높을수록 그 집단의 데이터가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분산되어있다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우리의 목적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gini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index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감소시키는 방향으로 분류하기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Gini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index 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감소 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 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불순도 감소 </a:t>
            </a: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 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순도 증가</a:t>
            </a:r>
            <a:endParaRPr lang="en-US" altLang="ko-KR" sz="2000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90A4DD-AFC2-4195-8AB0-48919E1CC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178" y="4022271"/>
            <a:ext cx="4095070" cy="2316049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B613058-A508-4622-9487-09831FA1C03B}"/>
              </a:ext>
            </a:extLst>
          </p:cNvPr>
          <p:cNvSpPr/>
          <p:nvPr/>
        </p:nvSpPr>
        <p:spPr>
          <a:xfrm>
            <a:off x="4576189" y="2503715"/>
            <a:ext cx="413657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144FDA-F4C7-44AA-8894-3073E3256A91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CART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E3878B-06AD-4D06-8C92-B97C4343F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650" y="5192422"/>
            <a:ext cx="4048125" cy="11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8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AD5FE5-B0CF-4DAB-874A-2550D7D767D9}"/>
              </a:ext>
            </a:extLst>
          </p:cNvPr>
          <p:cNvSpPr/>
          <p:nvPr/>
        </p:nvSpPr>
        <p:spPr>
          <a:xfrm>
            <a:off x="812416" y="2475022"/>
            <a:ext cx="6988629" cy="2421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1) CART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Gini index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이용한 알고리즘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데이터를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split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했을 때의 불순한 정도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Binary split</a:t>
            </a:r>
            <a:r>
              <a:rPr lang="ko-KR" altLang="en-US" sz="20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전제로 분석함</a:t>
            </a:r>
            <a:endParaRPr lang="en-US" altLang="ko-KR" sz="2000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데이터의 대상 속성을 얼마나 잘못 분류할지 계산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7F2B29-0462-4C25-8A8F-EC1B28C4F6A5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CART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</p:spTree>
    <p:extLst>
      <p:ext uri="{BB962C8B-B14F-4D97-AF65-F5344CB8AC3E}">
        <p14:creationId xmlns:p14="http://schemas.microsoft.com/office/powerpoint/2010/main" val="1526213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1C76561-C4A5-4E29-94E6-284F84726C7D}"/>
              </a:ext>
            </a:extLst>
          </p:cNvPr>
          <p:cNvSpPr/>
          <p:nvPr/>
        </p:nvSpPr>
        <p:spPr>
          <a:xfrm>
            <a:off x="6400800" y="3907971"/>
            <a:ext cx="849086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5F8A90-395F-402F-8995-82D8AA78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1" y="2388436"/>
            <a:ext cx="4987340" cy="38412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A9D5D6-DFC7-4223-A3D6-1F18D05C6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76" y="2626171"/>
            <a:ext cx="2711475" cy="256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80E88-EE3B-4203-B916-B3F13A923456}"/>
              </a:ext>
            </a:extLst>
          </p:cNvPr>
          <p:cNvSpPr txBox="1"/>
          <p:nvPr/>
        </p:nvSpPr>
        <p:spPr>
          <a:xfrm>
            <a:off x="651461" y="1926771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예시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DDF4E-F52D-483A-A80C-6F18D2FB2FFB}"/>
              </a:ext>
            </a:extLst>
          </p:cNvPr>
          <p:cNvSpPr txBox="1"/>
          <p:nvPr/>
        </p:nvSpPr>
        <p:spPr>
          <a:xfrm>
            <a:off x="6253376" y="5521781"/>
            <a:ext cx="4994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이중 가장 작은 </a:t>
            </a: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Gini index </a:t>
            </a:r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값을 가지는 변수로</a:t>
            </a:r>
            <a:endParaRPr lang="en-US" altLang="ko-KR" sz="20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최초 </a:t>
            </a: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split </a:t>
            </a:r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이 됨</a:t>
            </a: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.</a:t>
            </a:r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8672AF-B471-414E-86EC-A6C0A6AB400D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CART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</p:spTree>
    <p:extLst>
      <p:ext uri="{BB962C8B-B14F-4D97-AF65-F5344CB8AC3E}">
        <p14:creationId xmlns:p14="http://schemas.microsoft.com/office/powerpoint/2010/main" val="3185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01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의사결정 나무란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?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974" y="1778725"/>
            <a:ext cx="468524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12롯데마트드림Bold"/>
                <a:ea typeface="12롯데마트드림Bold"/>
              </a:rPr>
              <a:t>Decision</a:t>
            </a:r>
            <a:r>
              <a:rPr lang="ko-KR" altLang="en-US" sz="3200" dirty="0">
                <a:latin typeface="12롯데마트드림Bold"/>
                <a:ea typeface="12롯데마트드림Bold"/>
              </a:rPr>
              <a:t> </a:t>
            </a:r>
            <a:r>
              <a:rPr lang="en-US" altLang="ko-KR" sz="3200" dirty="0">
                <a:latin typeface="12롯데마트드림Bold"/>
                <a:ea typeface="12롯데마트드림Bold"/>
              </a:rPr>
              <a:t>Tree</a:t>
            </a: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의사 결정 규칙을 나무구조로 </a:t>
            </a: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나타내어 전체 데이터를 소집단으로 분류하거나 예측하는 방법</a:t>
            </a: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-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즉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,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데이터 사이에 존재하는 패턴을 예측 가능한 규칙들의 조합으로 나타내며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,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이 모양이 나무와 </a:t>
            </a:r>
            <a:r>
              <a:rPr lang="ko-KR" altLang="en-US" sz="2400" dirty="0" err="1">
                <a:latin typeface="12롯데마트드림Bold"/>
                <a:ea typeface="12롯데마트드림Bold"/>
              </a:rPr>
              <a:t>비슷해붙인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 이름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</p:txBody>
      </p:sp>
      <p:pic>
        <p:nvPicPr>
          <p:cNvPr id="1026" name="Picture 2" descr="2-22">
            <a:extLst>
              <a:ext uri="{FF2B5EF4-FFF2-40B4-BE49-F238E27FC236}">
                <a16:creationId xmlns:a16="http://schemas.microsoft.com/office/drawing/2014/main" id="{E35D783D-50AA-447D-9EF1-CA24325C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6437"/>
            <a:ext cx="51339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3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1C76561-C4A5-4E29-94E6-284F84726C7D}"/>
              </a:ext>
            </a:extLst>
          </p:cNvPr>
          <p:cNvSpPr/>
          <p:nvPr/>
        </p:nvSpPr>
        <p:spPr>
          <a:xfrm>
            <a:off x="6400800" y="3907971"/>
            <a:ext cx="849086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5F8A90-395F-402F-8995-82D8AA78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1" y="2388436"/>
            <a:ext cx="4987340" cy="38412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A9D5D6-DFC7-4223-A3D6-1F18D05C6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76" y="2626171"/>
            <a:ext cx="2711475" cy="256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80E88-EE3B-4203-B916-B3F13A923456}"/>
              </a:ext>
            </a:extLst>
          </p:cNvPr>
          <p:cNvSpPr txBox="1"/>
          <p:nvPr/>
        </p:nvSpPr>
        <p:spPr>
          <a:xfrm>
            <a:off x="651461" y="1926771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예시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DCEE5-98ED-4E0F-B2BB-1E2B614AAB66}"/>
              </a:ext>
            </a:extLst>
          </p:cNvPr>
          <p:cNvCxnSpPr>
            <a:cxnSpLocks/>
          </p:cNvCxnSpPr>
          <p:nvPr/>
        </p:nvCxnSpPr>
        <p:spPr>
          <a:xfrm>
            <a:off x="6096000" y="3167743"/>
            <a:ext cx="2754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FBEBBB7B-2EDD-41AC-8DA5-7391AC9EE347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CART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BD2136-5617-4678-AAC1-3C3F1033E954}"/>
              </a:ext>
            </a:extLst>
          </p:cNvPr>
          <p:cNvGrpSpPr/>
          <p:nvPr/>
        </p:nvGrpSpPr>
        <p:grpSpPr>
          <a:xfrm>
            <a:off x="9325692" y="1600427"/>
            <a:ext cx="2577550" cy="1313464"/>
            <a:chOff x="9325692" y="1600427"/>
            <a:chExt cx="2577550" cy="13134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F8E2FE8-82F7-4A6F-9BDD-BFAC8983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5972" y="1600427"/>
              <a:ext cx="2322372" cy="13134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5A77AE-F26E-4D27-B547-9A9B0D7F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5692" y="2257159"/>
              <a:ext cx="2577550" cy="656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6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1C76561-C4A5-4E29-94E6-284F84726C7D}"/>
              </a:ext>
            </a:extLst>
          </p:cNvPr>
          <p:cNvSpPr/>
          <p:nvPr/>
        </p:nvSpPr>
        <p:spPr>
          <a:xfrm>
            <a:off x="6400800" y="3907971"/>
            <a:ext cx="849086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5F8A90-395F-402F-8995-82D8AA78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1" y="2388436"/>
            <a:ext cx="4987340" cy="38412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A9D5D6-DFC7-4223-A3D6-1F18D05C61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8" b="79300"/>
          <a:stretch/>
        </p:blipFill>
        <p:spPr>
          <a:xfrm>
            <a:off x="6253376" y="2634343"/>
            <a:ext cx="2711475" cy="522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80E88-EE3B-4203-B916-B3F13A923456}"/>
              </a:ext>
            </a:extLst>
          </p:cNvPr>
          <p:cNvSpPr txBox="1"/>
          <p:nvPr/>
        </p:nvSpPr>
        <p:spPr>
          <a:xfrm>
            <a:off x="651461" y="1926771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예시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DCEE5-98ED-4E0F-B2BB-1E2B614AAB66}"/>
              </a:ext>
            </a:extLst>
          </p:cNvPr>
          <p:cNvCxnSpPr>
            <a:cxnSpLocks/>
          </p:cNvCxnSpPr>
          <p:nvPr/>
        </p:nvCxnSpPr>
        <p:spPr>
          <a:xfrm>
            <a:off x="6096000" y="3167743"/>
            <a:ext cx="2754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A2088-11D0-4EC7-8D45-29BAD541DD7C}"/>
                  </a:ext>
                </a:extLst>
              </p:cNvPr>
              <p:cNvSpPr txBox="1"/>
              <p:nvPr/>
            </p:nvSpPr>
            <p:spPr>
              <a:xfrm>
                <a:off x="5791201" y="3665009"/>
                <a:ext cx="1635063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𝑦𝑜𝑢𝑡h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A2088-11D0-4EC7-8D45-29BAD541D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3665009"/>
                <a:ext cx="1635063" cy="391902"/>
              </a:xfrm>
              <a:prstGeom prst="rect">
                <a:avLst/>
              </a:prstGeom>
              <a:blipFill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244578-EDC7-4866-9B3C-5F9CE1CC2AC4}"/>
                  </a:ext>
                </a:extLst>
              </p:cNvPr>
              <p:cNvSpPr txBox="1"/>
              <p:nvPr/>
            </p:nvSpPr>
            <p:spPr>
              <a:xfrm>
                <a:off x="5783931" y="4629018"/>
                <a:ext cx="220701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𝑚𝑖𝑑𝑑𝑙𝑒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𝑎𝑔𝑒𝑑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244578-EDC7-4866-9B3C-5F9CE1CC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31" y="4629018"/>
                <a:ext cx="2207014" cy="391902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08B61A-3127-4B80-B48C-71C1C20E7D3B}"/>
                  </a:ext>
                </a:extLst>
              </p:cNvPr>
              <p:cNvSpPr txBox="1"/>
              <p:nvPr/>
            </p:nvSpPr>
            <p:spPr>
              <a:xfrm>
                <a:off x="5791201" y="5513367"/>
                <a:ext cx="1672958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𝑠𝑒𝑛𝑖𝑜𝑟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08B61A-3127-4B80-B48C-71C1C20E7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5513367"/>
                <a:ext cx="1672958" cy="39190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9C61C8AC-492F-45D1-A468-C0AB57DFE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5972" y="1600427"/>
            <a:ext cx="2322372" cy="1313464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A93FF8FC-E115-4403-B6F9-386ED9E8AD76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CART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62659A-5212-473C-8932-97E6BDF9B217}"/>
              </a:ext>
            </a:extLst>
          </p:cNvPr>
          <p:cNvGrpSpPr/>
          <p:nvPr/>
        </p:nvGrpSpPr>
        <p:grpSpPr>
          <a:xfrm>
            <a:off x="9325692" y="1600427"/>
            <a:ext cx="2577550" cy="1313464"/>
            <a:chOff x="9325692" y="1600427"/>
            <a:chExt cx="2577550" cy="131346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12B99DF-68C5-45CF-AE94-DBE2ED99E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55972" y="1600427"/>
              <a:ext cx="2322372" cy="131346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A13C2B7-BDCC-4C22-B6AE-8926D01F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25692" y="2257159"/>
              <a:ext cx="2577550" cy="656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608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1C76561-C4A5-4E29-94E6-284F84726C7D}"/>
              </a:ext>
            </a:extLst>
          </p:cNvPr>
          <p:cNvSpPr/>
          <p:nvPr/>
        </p:nvSpPr>
        <p:spPr>
          <a:xfrm>
            <a:off x="6400800" y="3907971"/>
            <a:ext cx="849086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5F8A90-395F-402F-8995-82D8AA78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1" y="2388436"/>
            <a:ext cx="4987340" cy="38412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A9D5D6-DFC7-4223-A3D6-1F18D05C61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8" b="79300"/>
          <a:stretch/>
        </p:blipFill>
        <p:spPr>
          <a:xfrm>
            <a:off x="6253376" y="2634343"/>
            <a:ext cx="2711475" cy="522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80E88-EE3B-4203-B916-B3F13A923456}"/>
              </a:ext>
            </a:extLst>
          </p:cNvPr>
          <p:cNvSpPr txBox="1"/>
          <p:nvPr/>
        </p:nvSpPr>
        <p:spPr>
          <a:xfrm>
            <a:off x="651461" y="1926771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예시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DCEE5-98ED-4E0F-B2BB-1E2B614AAB66}"/>
              </a:ext>
            </a:extLst>
          </p:cNvPr>
          <p:cNvCxnSpPr>
            <a:cxnSpLocks/>
          </p:cNvCxnSpPr>
          <p:nvPr/>
        </p:nvCxnSpPr>
        <p:spPr>
          <a:xfrm>
            <a:off x="6096000" y="3167743"/>
            <a:ext cx="2754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A2088-11D0-4EC7-8D45-29BAD541DD7C}"/>
                  </a:ext>
                </a:extLst>
              </p:cNvPr>
              <p:cNvSpPr txBox="1"/>
              <p:nvPr/>
            </p:nvSpPr>
            <p:spPr>
              <a:xfrm>
                <a:off x="5489986" y="3396064"/>
                <a:ext cx="6141874" cy="584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𝑦𝑜𝑢𝑡h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sz="1400" dirty="0"/>
                  <a:t>0.394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A2088-11D0-4EC7-8D45-29BAD541D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86" y="3396064"/>
                <a:ext cx="6141874" cy="584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244578-EDC7-4866-9B3C-5F9CE1CC2AC4}"/>
                  </a:ext>
                </a:extLst>
              </p:cNvPr>
              <p:cNvSpPr txBox="1"/>
              <p:nvPr/>
            </p:nvSpPr>
            <p:spPr>
              <a:xfrm>
                <a:off x="5482716" y="4360073"/>
                <a:ext cx="6909392" cy="588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𝑚𝑖𝑑𝑑𝑙𝑒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𝑎𝑔𝑒𝑑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sz="1400" dirty="0"/>
                  <a:t>0.357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244578-EDC7-4866-9B3C-5F9CE1CC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16" y="4360073"/>
                <a:ext cx="6909392" cy="5886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08B61A-3127-4B80-B48C-71C1C20E7D3B}"/>
                  </a:ext>
                </a:extLst>
              </p:cNvPr>
              <p:cNvSpPr txBox="1"/>
              <p:nvPr/>
            </p:nvSpPr>
            <p:spPr>
              <a:xfrm>
                <a:off x="5489986" y="5244422"/>
                <a:ext cx="6179769" cy="584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𝑠𝑒𝑛𝑖𝑜𝑟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sz="1400" dirty="0"/>
                  <a:t>0.457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08B61A-3127-4B80-B48C-71C1C20E7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86" y="5244422"/>
                <a:ext cx="6179769" cy="5847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2D9F76-AC17-429E-8F0C-778065D0D3E3}"/>
              </a:ext>
            </a:extLst>
          </p:cNvPr>
          <p:cNvCxnSpPr>
            <a:cxnSpLocks/>
          </p:cNvCxnSpPr>
          <p:nvPr/>
        </p:nvCxnSpPr>
        <p:spPr>
          <a:xfrm>
            <a:off x="11443869" y="4916601"/>
            <a:ext cx="8791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DDD6541-D877-4326-8B85-DD67E25826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5972" y="1600427"/>
            <a:ext cx="2322372" cy="1313464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0A12BBD3-CE5F-411B-AEA3-7F8F087366F0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CART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B2FD525-50DD-4B0A-AC37-0FD76236FD18}"/>
              </a:ext>
            </a:extLst>
          </p:cNvPr>
          <p:cNvGrpSpPr/>
          <p:nvPr/>
        </p:nvGrpSpPr>
        <p:grpSpPr>
          <a:xfrm>
            <a:off x="9325692" y="1600427"/>
            <a:ext cx="2577550" cy="1313464"/>
            <a:chOff x="9325692" y="1600427"/>
            <a:chExt cx="2577550" cy="131346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CC7C9FA-42F6-45D7-95A2-6943DC8A2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55972" y="1600427"/>
              <a:ext cx="2322372" cy="131346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54E6A88-1252-4053-9026-5A9AA8D4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25692" y="2257159"/>
              <a:ext cx="2577550" cy="656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5F841C-ABFE-48D0-9320-7FEB744E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29" y="1681351"/>
            <a:ext cx="10718600" cy="454374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111CFE0-C232-4AF6-8573-B5D289A6E8D4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CART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</p:spTree>
    <p:extLst>
      <p:ext uri="{BB962C8B-B14F-4D97-AF65-F5344CB8AC3E}">
        <p14:creationId xmlns:p14="http://schemas.microsoft.com/office/powerpoint/2010/main" val="2970085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55AD-ECF1-4D04-A3B9-68909D50483C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featur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가 연속형이라면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?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764EE-2551-4F6F-A098-EB793D8141EF}"/>
              </a:ext>
            </a:extLst>
          </p:cNvPr>
          <p:cNvSpPr txBox="1"/>
          <p:nvPr/>
        </p:nvSpPr>
        <p:spPr>
          <a:xfrm>
            <a:off x="651461" y="1926771"/>
            <a:ext cx="78903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Q.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연속형 변수에 의사결정 나무를 사용하는 방법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4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전체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데이터를 모두 기준점으로 분할 후 불순도를 계산한다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중위수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사분위수를 기준점으로 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Label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class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바뀌는 수를 기준점으로 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939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55AD-ECF1-4D04-A3B9-68909D50483C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featur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가 연속형이라면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?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B8C6A4-49A7-409F-B98F-A36109A1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91" y="2640172"/>
            <a:ext cx="4066007" cy="3695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E63AC-94AB-4FF3-93B5-27E44660A9B7}"/>
              </a:ext>
            </a:extLst>
          </p:cNvPr>
          <p:cNvSpPr txBox="1"/>
          <p:nvPr/>
        </p:nvSpPr>
        <p:spPr>
          <a:xfrm>
            <a:off x="160421" y="1876925"/>
            <a:ext cx="599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STEP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각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Feature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대해 오름차순으로 정렬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0F06F-E7B0-4452-A469-C121653959E2}"/>
              </a:ext>
            </a:extLst>
          </p:cNvPr>
          <p:cNvSpPr txBox="1"/>
          <p:nvPr/>
        </p:nvSpPr>
        <p:spPr>
          <a:xfrm>
            <a:off x="6352673" y="1876925"/>
            <a:ext cx="599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STEP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Label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class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변하는 지점을 찾기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E9ECD1-628D-43BA-9E61-B93414809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021" y="2580527"/>
            <a:ext cx="4273049" cy="38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09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55AD-ECF1-4D04-A3B9-68909D50483C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featur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가 연속형이라면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?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CB6D2-7045-4994-9E71-5BAB7F4BE11A}"/>
              </a:ext>
            </a:extLst>
          </p:cNvPr>
          <p:cNvSpPr txBox="1"/>
          <p:nvPr/>
        </p:nvSpPr>
        <p:spPr>
          <a:xfrm>
            <a:off x="385011" y="1716504"/>
            <a:ext cx="539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STEP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경계의 평균값을 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기준값으로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잡기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E9C7E2-6A33-454E-8B59-A18330A3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42" y="2178169"/>
            <a:ext cx="5092617" cy="413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B9A08-8207-4B21-8459-66393DCFEBE7}"/>
              </a:ext>
            </a:extLst>
          </p:cNvPr>
          <p:cNvSpPr txBox="1"/>
          <p:nvPr/>
        </p:nvSpPr>
        <p:spPr>
          <a:xfrm>
            <a:off x="6416841" y="1716504"/>
            <a:ext cx="5390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STEP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각 기준점에 대해 분할 후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Gini index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혹은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계산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A38909-987F-4E7F-A026-2D9A95FA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65" y="3196503"/>
            <a:ext cx="52959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64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55AD-ECF1-4D04-A3B9-68909D50483C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featur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가 연속형이라면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?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A15BBD-213B-49BE-BA29-42C05C0F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76" y="1865909"/>
            <a:ext cx="6723647" cy="3126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799F39-F9E6-45AF-A1AF-B7A7B157636B}"/>
              </a:ext>
            </a:extLst>
          </p:cNvPr>
          <p:cNvSpPr txBox="1"/>
          <p:nvPr/>
        </p:nvSpPr>
        <p:spPr>
          <a:xfrm>
            <a:off x="1363578" y="4992091"/>
            <a:ext cx="9609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위와 같은 과정을 통해 첫 번째 기준점을 정한다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/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또한 이 과정을 반복하면 최종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Decision Tree model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만들 수 있다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040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55AD-ECF1-4D04-A3B9-68909D50483C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05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가지치기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5C1ADB-4D1E-4154-A2E7-CF7F042AD166}"/>
              </a:ext>
            </a:extLst>
          </p:cNvPr>
          <p:cNvSpPr/>
          <p:nvPr/>
        </p:nvSpPr>
        <p:spPr>
          <a:xfrm>
            <a:off x="595298" y="207864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가지치기란</a:t>
            </a:r>
            <a:r>
              <a:rPr lang="en-US" altLang="ko-KR" sz="2800" dirty="0">
                <a:solidFill>
                  <a:srgbClr val="00000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? </a:t>
            </a:r>
          </a:p>
          <a:p>
            <a:endParaRPr lang="en-US" altLang="ko-KR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모든 </a:t>
            </a: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terminal node</a:t>
            </a:r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의 순도가 </a:t>
            </a: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100% </a:t>
            </a:r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인 상태를 </a:t>
            </a: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Full tree</a:t>
            </a:r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 라고 한다</a:t>
            </a: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. </a:t>
            </a:r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이런 경우</a:t>
            </a: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, </a:t>
            </a:r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분기가 너무 많아 </a:t>
            </a:r>
            <a:r>
              <a:rPr lang="ko-KR" altLang="en-US" sz="2000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과적합</a:t>
            </a:r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위험이 발생한다</a:t>
            </a: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분기가 지나치게 증가할 경우 일반화 능력이 떨어지게 된다</a:t>
            </a: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rgbClr val="00000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이를 방지하기 위해 의사결정나무에서 과적합을 방지하기 위해 적절한 수준에서 </a:t>
            </a:r>
            <a:r>
              <a:rPr lang="en-US" altLang="ko-KR" sz="2000" dirty="0">
                <a:solidFill>
                  <a:srgbClr val="00000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terminal node</a:t>
            </a:r>
            <a:r>
              <a:rPr lang="ko-KR" altLang="en-US" sz="2000" dirty="0">
                <a:solidFill>
                  <a:srgbClr val="00000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를 결합해 주는 것</a:t>
            </a:r>
            <a:endParaRPr lang="en-US" altLang="ko-KR" sz="20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EC6B63-D5E4-4B3D-819D-D0FD5F7F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98" y="2866410"/>
            <a:ext cx="5500702" cy="271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00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55AD-ECF1-4D04-A3B9-68909D50483C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05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가지치기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5C1ADB-4D1E-4154-A2E7-CF7F042AD166}"/>
              </a:ext>
            </a:extLst>
          </p:cNvPr>
          <p:cNvSpPr/>
          <p:nvPr/>
        </p:nvSpPr>
        <p:spPr>
          <a:xfrm>
            <a:off x="595298" y="2078641"/>
            <a:ext cx="844112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가지치기의 종류</a:t>
            </a:r>
            <a:r>
              <a:rPr lang="en-US" altLang="ko-KR" sz="2800" dirty="0">
                <a:solidFill>
                  <a:srgbClr val="00000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? </a:t>
            </a:r>
          </a:p>
          <a:p>
            <a:b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</a:br>
            <a:endParaRPr lang="en-US" altLang="ko-KR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r>
              <a:rPr lang="en-US" altLang="ko-KR" sz="2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- Pre pruning (</a:t>
            </a:r>
            <a:r>
              <a:rPr lang="ko-KR" altLang="en-US" sz="2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사전 가지치기</a:t>
            </a:r>
            <a:r>
              <a:rPr lang="en-US" altLang="ko-KR" sz="2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) | </a:t>
            </a:r>
          </a:p>
          <a:p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트리의 최대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depth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나 분기점의 최소 개수를 미리 지정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endParaRPr lang="en-US" altLang="ko-KR" sz="24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r>
              <a:rPr lang="en-US" altLang="ko-KR" sz="2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- Post pruning ( </a:t>
            </a:r>
            <a:r>
              <a:rPr lang="ko-KR" altLang="en-US" sz="2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사후 가지치기 </a:t>
            </a:r>
            <a:r>
              <a:rPr lang="en-US" altLang="ko-KR" sz="24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) |</a:t>
            </a:r>
          </a:p>
          <a:p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트리를 만든 후 데이터 포인트가 적은 노드를 삭제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병합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8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01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의사결정 나무란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?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974" y="1778725"/>
            <a:ext cx="52161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12롯데마트드림Bold"/>
                <a:ea typeface="12롯데마트드림Bold"/>
              </a:rPr>
              <a:t>Decision</a:t>
            </a:r>
            <a:r>
              <a:rPr lang="ko-KR" altLang="en-US" sz="3200" dirty="0">
                <a:latin typeface="12롯데마트드림Bold"/>
                <a:ea typeface="12롯데마트드림Bold"/>
              </a:rPr>
              <a:t> </a:t>
            </a:r>
            <a:r>
              <a:rPr lang="en-US" altLang="ko-KR" sz="3200" dirty="0">
                <a:latin typeface="12롯데마트드림Bold"/>
                <a:ea typeface="12롯데마트드림Bold"/>
              </a:rPr>
              <a:t>Tree</a:t>
            </a: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초기 지점은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root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이고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,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이외의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들은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intermediate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라고 한다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통과하는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들이 늘어날수록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조건에 부합하는 데이터의 수는 줄어든다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Terminal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의 데이터들의 합은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root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의 데이터와 동일함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62E65F-CE2E-4947-ABDF-F3BD4D64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86" y="1786217"/>
            <a:ext cx="3971674" cy="44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정리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A57EB7-41DF-457A-A8A2-AD9AB186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3465"/>
            <a:ext cx="12192000" cy="4832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3C99273-2380-41E7-8828-ECAE30119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557" y="1582738"/>
            <a:ext cx="9360887" cy="49149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6C18224-FA22-4918-AB7B-8B3E80E43E82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577269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6C18224-FA22-4918-AB7B-8B3E80E43E82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06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과제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B89D14-F068-40AD-8E3A-9E73872D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과제</a:t>
            </a:r>
            <a:r>
              <a:rPr lang="en-US" altLang="ko-KR" dirty="0"/>
              <a:t>1.  </a:t>
            </a:r>
          </a:p>
          <a:p>
            <a:pPr>
              <a:buFontTx/>
              <a:buChar char="-"/>
            </a:pPr>
            <a:r>
              <a:rPr lang="en-US" altLang="ko-KR" dirty="0"/>
              <a:t>DT_Assignment1.ipynb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본인이 구현한 함수를 이용해 다음 문제를 풀어주세요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변수 </a:t>
            </a:r>
            <a:r>
              <a:rPr lang="en-US" altLang="ko-KR" dirty="0"/>
              <a:t>income</a:t>
            </a:r>
            <a:r>
              <a:rPr lang="ko-KR" altLang="en-US" dirty="0"/>
              <a:t>의 이진분류 결과를 보여주세요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분류를 하는데 가장 중요한 변수를 선정하고</a:t>
            </a:r>
            <a:r>
              <a:rPr lang="en-US" altLang="ko-KR" dirty="0"/>
              <a:t>, </a:t>
            </a:r>
            <a:r>
              <a:rPr lang="ko-KR" altLang="en-US" dirty="0"/>
              <a:t>해당 변수의 </a:t>
            </a:r>
            <a:r>
              <a:rPr lang="en-US" altLang="ko-KR" dirty="0" err="1"/>
              <a:t>gini</a:t>
            </a:r>
            <a:r>
              <a:rPr lang="en-US" altLang="ko-KR" dirty="0"/>
              <a:t> index</a:t>
            </a:r>
            <a:r>
              <a:rPr lang="ko-KR" altLang="en-US" dirty="0"/>
              <a:t>를 제시해주세요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에서 제시한 </a:t>
            </a:r>
            <a:r>
              <a:rPr lang="en-US" altLang="ko-KR" dirty="0"/>
              <a:t>feature</a:t>
            </a:r>
            <a:r>
              <a:rPr lang="ko-KR" altLang="en-US" dirty="0"/>
              <a:t>로 </a:t>
            </a:r>
            <a:r>
              <a:rPr lang="en-US" altLang="ko-KR" dirty="0" err="1"/>
              <a:t>dataframe</a:t>
            </a:r>
            <a:r>
              <a:rPr lang="ko-KR" altLang="en-US" dirty="0"/>
              <a:t>을 </a:t>
            </a:r>
            <a:r>
              <a:rPr lang="en-US" altLang="ko-KR" dirty="0"/>
              <a:t>split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나눠진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 err="1"/>
              <a:t>dataframe</a:t>
            </a:r>
            <a:r>
              <a:rPr lang="ko-KR" altLang="en-US" dirty="0"/>
              <a:t>에서 각각 다음으로 중요한 변수를 선정하고 해당 변수의 </a:t>
            </a:r>
            <a:r>
              <a:rPr lang="en-US" altLang="ko-KR" dirty="0" err="1"/>
              <a:t>gini</a:t>
            </a:r>
            <a:r>
              <a:rPr lang="en-US" altLang="ko-KR" dirty="0"/>
              <a:t> index</a:t>
            </a:r>
            <a:r>
              <a:rPr lang="ko-KR" altLang="en-US" dirty="0"/>
              <a:t>를 제시해주세요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(</a:t>
            </a:r>
            <a:r>
              <a:rPr lang="ko-KR" altLang="en-US" dirty="0"/>
              <a:t>변수나 </a:t>
            </a:r>
            <a:r>
              <a:rPr lang="en-US" altLang="ko-KR" dirty="0"/>
              <a:t>flow</a:t>
            </a:r>
            <a:r>
              <a:rPr lang="ko-KR" altLang="en-US" dirty="0"/>
              <a:t>는 변경해도 무관합니다</a:t>
            </a:r>
            <a:r>
              <a:rPr lang="en-US" altLang="ko-KR" dirty="0"/>
              <a:t>. </a:t>
            </a:r>
            <a:r>
              <a:rPr lang="ko-KR" altLang="en-US" dirty="0"/>
              <a:t>결과만 똑같이 나오면 됩니다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** </a:t>
            </a:r>
            <a:r>
              <a:rPr lang="ko-KR" altLang="en-US" sz="2000" dirty="0"/>
              <a:t>주의사항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 데이터셋 뿐만 아니라 변수의 </a:t>
            </a:r>
            <a:r>
              <a:rPr lang="en-US" altLang="ko-KR" sz="2000" dirty="0"/>
              <a:t>class</a:t>
            </a:r>
            <a:r>
              <a:rPr lang="ko-KR" altLang="en-US" sz="2000" dirty="0"/>
              <a:t>가 더 많은 데이터에도 상관없이 적용 가능하도록 구현해주세요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변수의 </a:t>
            </a:r>
            <a:r>
              <a:rPr lang="en-US" altLang="ko-KR" sz="2000" dirty="0"/>
              <a:t>class </a:t>
            </a:r>
            <a:r>
              <a:rPr lang="ko-KR" altLang="en-US" sz="2000" dirty="0"/>
              <a:t>가</a:t>
            </a:r>
            <a:r>
              <a:rPr lang="en-US" altLang="ko-KR" sz="2000" dirty="0"/>
              <a:t> 3</a:t>
            </a:r>
            <a:r>
              <a:rPr lang="ko-KR" altLang="en-US" sz="2000" dirty="0"/>
              <a:t>개를 넘는 경우 모든 이진 분류의 경우의 수를 따져보아야 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2460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86C04AC-85C6-4BD3-B9E5-2254CFDE6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39" y="2787388"/>
            <a:ext cx="9756676" cy="2505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C8AC93-E2D6-4681-A635-43C64DAF1F88}"/>
              </a:ext>
            </a:extLst>
          </p:cNvPr>
          <p:cNvSpPr/>
          <p:nvPr/>
        </p:nvSpPr>
        <p:spPr>
          <a:xfrm>
            <a:off x="629928" y="1802809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참고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DEBCEF-6B87-4E64-8BB9-438E5AEE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42" y="2787388"/>
            <a:ext cx="40481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83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03BB3648-7CD7-427E-BDCE-AED8DF96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과제</a:t>
            </a:r>
            <a:r>
              <a:rPr lang="en-US" altLang="ko-KR" dirty="0"/>
              <a:t>2.  </a:t>
            </a:r>
          </a:p>
          <a:p>
            <a:pPr>
              <a:buFontTx/>
              <a:buChar char="-"/>
            </a:pPr>
            <a:r>
              <a:rPr lang="en-US" altLang="ko-KR" dirty="0"/>
              <a:t>DT_Assignment2.ipynb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Entropy</a:t>
            </a:r>
            <a:r>
              <a:rPr lang="ko-KR" altLang="en-US" dirty="0"/>
              <a:t>를 구하고</a:t>
            </a:r>
            <a:r>
              <a:rPr lang="en-US" altLang="ko-KR" dirty="0"/>
              <a:t>, </a:t>
            </a:r>
            <a:r>
              <a:rPr lang="ko-KR" altLang="en-US" dirty="0"/>
              <a:t>각 변수에 대한 </a:t>
            </a:r>
            <a:r>
              <a:rPr lang="en-US" altLang="ko-KR" dirty="0"/>
              <a:t>Gain </a:t>
            </a:r>
            <a:r>
              <a:rPr lang="ko-KR" altLang="en-US" dirty="0"/>
              <a:t>을 구하는 함수를 구현하는 과제입니다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주석 꼼꼼히 달아주세요 </a:t>
            </a:r>
            <a:r>
              <a:rPr lang="en-US" altLang="ko-KR" dirty="0"/>
              <a:t>: ) </a:t>
            </a:r>
          </a:p>
        </p:txBody>
      </p:sp>
    </p:spTree>
    <p:extLst>
      <p:ext uri="{BB962C8B-B14F-4D97-AF65-F5344CB8AC3E}">
        <p14:creationId xmlns:p14="http://schemas.microsoft.com/office/powerpoint/2010/main" val="2519322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6C18224-FA22-4918-AB7B-8B3E80E43E82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06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과제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B89D14-F068-40AD-8E3A-9E73872D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r>
              <a:rPr lang="en-US" altLang="ko-KR" dirty="0"/>
              <a:t>DT_Assignment1.ipynb</a:t>
            </a:r>
          </a:p>
          <a:p>
            <a:pPr>
              <a:buFontTx/>
              <a:buChar char="-"/>
            </a:pPr>
            <a:r>
              <a:rPr lang="en-US" altLang="ko-KR" dirty="0"/>
              <a:t>DT_Assignment2.ipynb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파일에 있는 함수 구현</a:t>
            </a:r>
            <a:r>
              <a:rPr lang="en-US" altLang="ko-KR" dirty="0"/>
              <a:t>! </a:t>
            </a:r>
            <a:r>
              <a:rPr lang="ko-KR" altLang="en-US" dirty="0"/>
              <a:t>그리고 함수를 이용해서 문제풀기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본인이 구현한 함수임을 증명하기 위해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주석</a:t>
            </a:r>
            <a:r>
              <a:rPr lang="ko-KR" altLang="en-US" dirty="0"/>
              <a:t>을 꼼꼼히 달아주세요</a:t>
            </a:r>
            <a:r>
              <a:rPr lang="en-US" altLang="ko-KR" dirty="0"/>
              <a:t>! </a:t>
            </a:r>
          </a:p>
          <a:p>
            <a:pPr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14</a:t>
            </a:r>
            <a:r>
              <a:rPr lang="ko-KR" altLang="en-US" dirty="0">
                <a:highlight>
                  <a:srgbClr val="FFFF00"/>
                </a:highlight>
              </a:rPr>
              <a:t>기 멘토들을 적극 활용하세요</a:t>
            </a:r>
            <a:r>
              <a:rPr lang="en-US" altLang="ko-KR" dirty="0">
                <a:highlight>
                  <a:srgbClr val="FFFF00"/>
                </a:highlight>
              </a:rPr>
              <a:t>!  (</a:t>
            </a:r>
            <a:r>
              <a:rPr lang="ko-KR" altLang="en-US" dirty="0">
                <a:highlight>
                  <a:srgbClr val="FFFF00"/>
                </a:highlight>
              </a:rPr>
              <a:t>다들 잘 알고 </a:t>
            </a:r>
            <a:r>
              <a:rPr lang="ko-KR" altLang="en-US" dirty="0" err="1">
                <a:highlight>
                  <a:srgbClr val="FFFF00"/>
                </a:highlight>
              </a:rPr>
              <a:t>있을겁니다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^0^)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2971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276FA3-0A5B-4B3B-AAB8-4ACB6641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https://ratsgo.github.io/machine%20learning/2017/03/26/tree/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https://tensorflow.blog/%ED%8C%8C%EC%9D%B4%EC%8D%AC-%EB%A8%B8%EC%8B%A0%EB%9F%AC%EB%8B%9D/2-3-5-%EA%B2%B0%EC%A0%95-%ED%8A%B8%EB%A6%AC/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https://yngie-c.github.io/machine%20learning/2020/04/06/decision_tree/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https://leedakyeong.tistory.com/category/%ED%86%B5%EA%B3%84%20%EC%A7%80%EC%8B%9D/Algorithm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https://jihoonlee.tistory.com/16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https://soobarkbar.tistory.com/17</a:t>
            </a:r>
            <a:endParaRPr lang="en-US" altLang="ko-KR" dirty="0"/>
          </a:p>
          <a:p>
            <a:r>
              <a:rPr lang="en-US" altLang="ko-KR" dirty="0" err="1"/>
              <a:t>Tobigs</a:t>
            </a:r>
            <a:r>
              <a:rPr lang="en-US" altLang="ko-KR" dirty="0"/>
              <a:t> 13</a:t>
            </a:r>
            <a:r>
              <a:rPr lang="ko-KR" altLang="en-US" dirty="0"/>
              <a:t>기</a:t>
            </a:r>
            <a:r>
              <a:rPr lang="en-US" altLang="ko-KR" dirty="0"/>
              <a:t> </a:t>
            </a:r>
            <a:r>
              <a:rPr lang="ko-KR" altLang="en-US" dirty="0" err="1"/>
              <a:t>김미성님</a:t>
            </a:r>
            <a:r>
              <a:rPr lang="ko-KR" altLang="en-US" dirty="0"/>
              <a:t> 강의자료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A624C4-FF60-41DE-907F-96BC586274F5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참고자료</a:t>
            </a:r>
            <a:endParaRPr lang="ko-KR" altLang="en-US" sz="30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181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224428" y="621225"/>
            <a:ext cx="5568451" cy="4536217"/>
            <a:chOff x="3551175" y="366636"/>
            <a:chExt cx="4286543" cy="3620733"/>
          </a:xfrm>
        </p:grpSpPr>
        <p:sp>
          <p:nvSpPr>
            <p:cNvPr id="18" name="직사각형 17"/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12롯데마트드림Medium"/>
                <a:ea typeface="12롯데마트드림Medium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800">
                  <a:latin typeface="12롯데마트드림Medium"/>
                  <a:ea typeface="12롯데마트드림Medium"/>
                </a:endParaRPr>
              </a:p>
            </p:txBody>
          </p:sp>
          <p:sp>
            <p:nvSpPr>
              <p:cNvPr id="23" name="사다리꼴 22"/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800">
                  <a:latin typeface="12롯데마트드림Medium"/>
                  <a:ea typeface="12롯데마트드림Medium"/>
                </a:endParaRPr>
              </a:p>
            </p:txBody>
          </p:sp>
        </p:grpSp>
        <p:sp>
          <p:nvSpPr>
            <p:cNvPr id="20" name="제목 1"/>
            <p:cNvSpPr txBox="1"/>
            <p:nvPr/>
          </p:nvSpPr>
          <p:spPr>
            <a:xfrm>
              <a:off x="5234662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8000" spc="-300">
                  <a:solidFill>
                    <a:schemeClr val="bg1"/>
                  </a:solidFill>
                  <a:latin typeface="12롯데마트드림Bold"/>
                  <a:ea typeface="12롯데마트드림Bold"/>
                </a:rPr>
                <a:t>Q &amp; A</a:t>
              </a:r>
              <a:endParaRPr lang="ko-KR" altLang="en-US" sz="8000" spc="-300">
                <a:solidFill>
                  <a:schemeClr val="bg1"/>
                </a:solidFill>
                <a:latin typeface="12롯데마트드림Bold"/>
                <a:ea typeface="12롯데마트드림Bold"/>
              </a:endParaRPr>
            </a:p>
          </p:txBody>
        </p:sp>
        <p:sp>
          <p:nvSpPr>
            <p:cNvPr id="21" name="제목 1"/>
            <p:cNvSpPr txBox="1"/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defRPr/>
              </a:pPr>
              <a:r>
                <a:rPr lang="ko-KR" altLang="en-US" sz="2800" spc="-150">
                  <a:ln w="9525"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/>
                  <a:ea typeface="12롯데마트드림Bold"/>
                </a:rPr>
                <a:t>들어주셔서 감사합니다</a:t>
              </a:r>
              <a:r>
                <a:rPr lang="en-US" altLang="ko-KR" sz="2800" spc="-150">
                  <a:ln w="9525"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/>
                  <a:ea typeface="12롯데마트드림Bold"/>
                </a:rPr>
                <a:t>.</a:t>
              </a:r>
              <a:endParaRPr lang="ko-KR" altLang="en-US" sz="2800" spc="-15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/>
                <a:ea typeface="12롯데마트드림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01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의사결정 나무란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?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974" y="1778725"/>
            <a:ext cx="52161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12롯데마트드림Bold"/>
                <a:ea typeface="12롯데마트드림Bold"/>
              </a:rPr>
              <a:t>Decision</a:t>
            </a:r>
            <a:r>
              <a:rPr lang="ko-KR" altLang="en-US" sz="3200" dirty="0">
                <a:latin typeface="12롯데마트드림Bold"/>
                <a:ea typeface="12롯데마트드림Bold"/>
              </a:rPr>
              <a:t> </a:t>
            </a:r>
            <a:r>
              <a:rPr lang="en-US" altLang="ko-KR" sz="3200" dirty="0">
                <a:latin typeface="12롯데마트드림Bold"/>
                <a:ea typeface="12롯데마트드림Bold"/>
              </a:rPr>
              <a:t>Tree</a:t>
            </a: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초기 지점은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root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이고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,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이외의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들은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intermediate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라고 한다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통과하는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들이 늘어날수록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조건에 부합하는 데이터의 수는 줄어든다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Terminal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의 데이터들의 합은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root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의 데이터와 동일함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62E65F-CE2E-4947-ABDF-F3BD4D64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86" y="1786217"/>
            <a:ext cx="3971674" cy="44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A35E14-09C3-42AD-9F56-1E72382E12E0}"/>
              </a:ext>
            </a:extLst>
          </p:cNvPr>
          <p:cNvSpPr/>
          <p:nvPr/>
        </p:nvSpPr>
        <p:spPr>
          <a:xfrm>
            <a:off x="-558800" y="-243840"/>
            <a:ext cx="13848080" cy="763016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그렇다면</a:t>
            </a:r>
            <a:endParaRPr lang="en-US" altLang="ko-KR" sz="4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4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Decision Tree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좋은 모델일까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pPr algn="ctr"/>
            <a:endParaRPr lang="en-US" altLang="ko-KR" sz="4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🤔🤔🤔🤔🤔🤔</a:t>
            </a:r>
            <a:endParaRPr lang="en-US" altLang="ko-KR" sz="4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9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01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의사결정 나무란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?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974" y="1778725"/>
            <a:ext cx="52161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12롯데마트드림Bold"/>
                <a:ea typeface="12롯데마트드림Bold"/>
              </a:rPr>
              <a:t>Decision</a:t>
            </a:r>
            <a:r>
              <a:rPr lang="ko-KR" altLang="en-US" sz="3200" dirty="0">
                <a:latin typeface="12롯데마트드림Bold"/>
                <a:ea typeface="12롯데마트드림Bold"/>
              </a:rPr>
              <a:t> </a:t>
            </a:r>
            <a:r>
              <a:rPr lang="en-US" altLang="ko-KR" sz="3200" dirty="0">
                <a:latin typeface="12롯데마트드림Bold"/>
                <a:ea typeface="12롯데마트드림Bold"/>
              </a:rPr>
              <a:t>Tree</a:t>
            </a: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초기 지점은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root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이고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,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이외의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들은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intermediate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라고 한다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통과하는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들이 늘어날수록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조건에 부합하는 데이터의 수는 줄어든다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Terminal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의 데이터들의 합은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root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의 데이터와 동일함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62E65F-CE2E-4947-ABDF-F3BD4D64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86" y="1786217"/>
            <a:ext cx="3971674" cy="44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18E691-C03B-4517-830F-C74231CA2813}"/>
              </a:ext>
            </a:extLst>
          </p:cNvPr>
          <p:cNvSpPr/>
          <p:nvPr/>
        </p:nvSpPr>
        <p:spPr>
          <a:xfrm>
            <a:off x="-558800" y="-243840"/>
            <a:ext cx="13848080" cy="763016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똑같은 정확도를 내면서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 algn="ctr"/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Simple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것을 선호한다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 </a:t>
            </a:r>
          </a:p>
          <a:p>
            <a:pPr algn="ctr"/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(= simple 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할수록 일반화를 잘한다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.)</a:t>
            </a:r>
          </a:p>
          <a:p>
            <a:pPr algn="ctr"/>
            <a:endParaRPr lang="en-US" altLang="ko-KR" sz="4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각각의 노드는 최대한 한가지 클래스만 가지고 싶어한다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/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(= 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한쪽에 몰려 있을수록 좋은 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decision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이다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8874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01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의사결정 나무란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?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974" y="1778725"/>
            <a:ext cx="52161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12롯데마트드림Bold"/>
                <a:ea typeface="12롯데마트드림Bold"/>
              </a:rPr>
              <a:t>Decision</a:t>
            </a:r>
            <a:r>
              <a:rPr lang="ko-KR" altLang="en-US" sz="3200" dirty="0">
                <a:latin typeface="12롯데마트드림Bold"/>
                <a:ea typeface="12롯데마트드림Bold"/>
              </a:rPr>
              <a:t> </a:t>
            </a:r>
            <a:r>
              <a:rPr lang="en-US" altLang="ko-KR" sz="3200" dirty="0">
                <a:latin typeface="12롯데마트드림Bold"/>
                <a:ea typeface="12롯데마트드림Bold"/>
              </a:rPr>
              <a:t>Tree</a:t>
            </a: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초기 지점은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root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이고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,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이외의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들은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intermediate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라고 한다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통과하는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들이 늘어날수록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조건에 부합하는 데이터의 수는 줄어든다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Terminal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의 데이터들의 합은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root node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의 데이터와 동일함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marL="342900" lvl="0" indent="-342900">
              <a:buFontTx/>
              <a:buChar char="-"/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62E65F-CE2E-4947-ABDF-F3BD4D64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86" y="1786217"/>
            <a:ext cx="3971674" cy="44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18E691-C03B-4517-830F-C74231CA2813}"/>
              </a:ext>
            </a:extLst>
          </p:cNvPr>
          <p:cNvSpPr/>
          <p:nvPr/>
        </p:nvSpPr>
        <p:spPr>
          <a:xfrm>
            <a:off x="-558800" y="-243840"/>
            <a:ext cx="13848080" cy="763016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그렇다면 어떤 기준을 잡아야 </a:t>
            </a:r>
            <a:endParaRPr lang="en-US" altLang="ko-KR" sz="4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좋은 노드들을 만들 수 있을까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pPr algn="ctr"/>
            <a:endParaRPr lang="en-US" altLang="ko-KR" sz="4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불순도</a:t>
            </a:r>
            <a:r>
              <a:rPr lang="en-US" altLang="ko-KR" sz="40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!!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sz="4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1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01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의사결정 나무란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?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69C9F-12DD-4FAD-B094-AD60A5DE7412}"/>
              </a:ext>
            </a:extLst>
          </p:cNvPr>
          <p:cNvSpPr txBox="1"/>
          <p:nvPr/>
        </p:nvSpPr>
        <p:spPr>
          <a:xfrm>
            <a:off x="600745" y="2563907"/>
            <a:ext cx="109905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Q.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불순도를 측정하는 지표는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pPr marL="514350" indent="-514350">
              <a:buAutoNum type="alphaUcPeriod"/>
            </a:pPr>
            <a:r>
              <a:rPr lang="en-US" altLang="ko-KR" sz="28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Gini index</a:t>
            </a:r>
          </a:p>
          <a:p>
            <a:pPr marL="514350" indent="-514350">
              <a:buAutoNum type="alphaUcPeriod"/>
            </a:pP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Q.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기준으로 노드를 놓아야 하며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노드를 가장 위에 놓아야 할까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A.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ID3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en-US" altLang="ko-KR" sz="2800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CART </a:t>
            </a:r>
            <a:r>
              <a:rPr lang="ko-KR" altLang="en-US" sz="2800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373615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ID3</a:t>
            </a:r>
            <a:r>
              <a:rPr lang="ko-KR" altLang="en-US" sz="32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알고리즘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185BF-5366-4DA9-B36E-88A5D1AA447F}"/>
              </a:ext>
            </a:extLst>
          </p:cNvPr>
          <p:cNvSpPr txBox="1"/>
          <p:nvPr/>
        </p:nvSpPr>
        <p:spPr>
          <a:xfrm>
            <a:off x="609600" y="1864660"/>
            <a:ext cx="3654783" cy="120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순도 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불순도 지표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Entropy (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엔트로피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C3CF4-5AE0-46E4-9249-3B135BF3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05" y="3071272"/>
            <a:ext cx="7683641" cy="31700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362F66-08C7-4FB0-9DE0-0BFAA3D17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​​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Microsoft Office PowerPoint</Application>
  <PresentationFormat>와이드스크린</PresentationFormat>
  <Paragraphs>305</Paragraphs>
  <Slides>47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12롯데마트드림Bold</vt:lpstr>
      <vt:lpstr>12롯데마트드림Light</vt:lpstr>
      <vt:lpstr>12롯데마트드림Medium</vt:lpstr>
      <vt:lpstr>12롯데마트행복Medium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재윤</dc:creator>
  <cp:lastModifiedBy>재윤</cp:lastModifiedBy>
  <cp:revision>45</cp:revision>
  <dcterms:created xsi:type="dcterms:W3CDTF">2021-01-26T17:15:57Z</dcterms:created>
  <dcterms:modified xsi:type="dcterms:W3CDTF">2021-02-02T14:46:48Z</dcterms:modified>
</cp:coreProperties>
</file>