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326" r:id="rId4"/>
    <p:sldId id="336" r:id="rId5"/>
    <p:sldId id="342" r:id="rId6"/>
    <p:sldId id="343" r:id="rId7"/>
    <p:sldId id="327" r:id="rId8"/>
    <p:sldId id="260" r:id="rId9"/>
    <p:sldId id="344" r:id="rId10"/>
    <p:sldId id="347" r:id="rId11"/>
    <p:sldId id="345" r:id="rId12"/>
    <p:sldId id="261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72" r:id="rId21"/>
    <p:sldId id="346" r:id="rId22"/>
    <p:sldId id="274" r:id="rId23"/>
    <p:sldId id="315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275" r:id="rId33"/>
    <p:sldId id="276" r:id="rId34"/>
    <p:sldId id="277" r:id="rId35"/>
    <p:sldId id="278" r:id="rId36"/>
    <p:sldId id="279" r:id="rId37"/>
    <p:sldId id="295" r:id="rId38"/>
    <p:sldId id="283" r:id="rId39"/>
    <p:sldId id="284" r:id="rId40"/>
    <p:sldId id="285" r:id="rId41"/>
    <p:sldId id="286" r:id="rId42"/>
    <p:sldId id="287" r:id="rId43"/>
    <p:sldId id="288" r:id="rId44"/>
    <p:sldId id="292" r:id="rId45"/>
    <p:sldId id="290" r:id="rId46"/>
    <p:sldId id="293" r:id="rId47"/>
    <p:sldId id="294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영전" initials="이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3" autoAdjust="0"/>
    <p:restoredTop sz="85535" autoAdjust="0"/>
  </p:normalViewPr>
  <p:slideViewPr>
    <p:cSldViewPr snapToGrid="0">
      <p:cViewPr varScale="1">
        <p:scale>
          <a:sx n="47" d="100"/>
          <a:sy n="47" d="100"/>
        </p:scale>
        <p:origin x="1037" y="38"/>
      </p:cViewPr>
      <p:guideLst>
        <p:guide orient="horz" pos="215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12롯데마트드림Bold"/>
                <a:ea typeface="12롯데마트드림Bold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12롯데마트드림Bold"/>
                <a:ea typeface="12롯데마트드림Bold"/>
              </a:defRPr>
            </a:lvl1pPr>
          </a:lstStyle>
          <a:p>
            <a:pPr lvl="0">
              <a:defRPr/>
            </a:pPr>
            <a:fld id="{A884E371-BC14-4D51-85A7-E163FE70E842}" type="datetime1">
              <a:rPr lang="ko-KR" altLang="en-US"/>
              <a:pPr lvl="0">
                <a:defRPr/>
              </a:pPr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12롯데마트드림Bold"/>
                <a:ea typeface="12롯데마트드림Bold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12롯데마트드림Bold"/>
                <a:ea typeface="12롯데마트드림Bold"/>
              </a:defRPr>
            </a:lvl1pPr>
          </a:lstStyle>
          <a:p>
            <a:pPr lvl="0">
              <a:defRPr/>
            </a:pPr>
            <a:fld id="{036C714B-5EC4-4D65-BD96-7813AC11715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12롯데마트드림Bold"/>
        <a:ea typeface="12롯데마트드림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2롯데마트드림Bold"/>
        <a:ea typeface="12롯데마트드림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2롯데마트드림Bold"/>
        <a:ea typeface="12롯데마트드림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2롯데마트드림Bold"/>
        <a:ea typeface="12롯데마트드림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2롯데마트드림Bold"/>
        <a:ea typeface="12롯데마트드림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베이즈룰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베이즈정리에서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등장하는 사후확률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사전확률 등의 개념이 다소 혼돈스러울 수 있습니다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이에 다음과 같이 정리해 보았습니다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​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가능도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(likelihood)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모델의 파라미터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(θ)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바탕으로 하는 관측결과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(D)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확률을 의미합니다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사전확률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(Priori)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 설계자가 알고 합리적으로 추정하고 있는 모델 파라미터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(θ)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확률을 의미합니다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ko-KR" altLang="en-US" sz="1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정규화상수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(Normalized Constant)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모델 파라미터와 무관한 관측결과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(D)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자체의 확률입니다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 ☞ 보통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무관한 값이므로 상수로 생각하고 무시하고 계산을 진행합니다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.)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사후확률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(Posteriori)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사전에 주관적 지식으로 예상한 가설에 대한 확률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사전확률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관찰된 데이터로 계산한 가능성 정도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가능도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곱하고 모델 파라미터와 무관한 관측결과가 발생할 확률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정규화상수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나눠서 구한 값입니다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☞ 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사후확률은 직접적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데이터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실험 등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으로 관찰 및 표현이 불가능하지만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위의 계산을 통해 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사후적으로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알 수 있다고 하여 </a:t>
            </a:r>
            <a:r>
              <a:rPr lang="ko-KR" altLang="en-US" sz="1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사후확률입니다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   (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이렇게 이해하는 것이 단순하지만 가장 명료합니다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.) 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https://m.blog.naver.com/61stu01/221277477927</a:t>
            </a:r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374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베이즈룰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베이즈정리에서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등장하는 사후확률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사전확률 등의 개념이 다소 혼돈스러울 수 있습니다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이에 다음과 같이 정리해 보았습니다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​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가능도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(likelihood)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모델의 파라미터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(θ)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바탕으로 하는 관측결과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(D)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확률을 의미합니다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사전확률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(Priori)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 설계자가 알고 합리적으로 추정하고 있는 모델 파라미터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(θ)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확률을 의미합니다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ko-KR" altLang="en-US" sz="1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정규화상수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(Normalized Constant)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모델 파라미터와 무관한 관측결과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(D)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자체의 확률입니다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 ☞ 보통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무관한 값이므로 상수로 생각하고 무시하고 계산을 진행합니다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.)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사후확률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(Posteriori)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사전에 주관적 지식으로 예상한 가설에 대한 확률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사전확률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관찰된 데이터로 계산한 가능성 정도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가능도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곱하고 모델 파라미터와 무관한 관측결과가 발생할 확률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정규화상수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나눠서 구한 값입니다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☞ 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사후확률은 직접적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데이터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실험 등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으로 관찰 및 표현이 불가능하지만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위의 계산을 통해 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사후적으로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알 수 있다고 하여 </a:t>
            </a:r>
            <a:r>
              <a:rPr lang="ko-KR" altLang="en-US" sz="1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사후확률입니다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   (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이렇게 이해하는 것이 단순하지만 가장 명료합니다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.) 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https://m.blog.naver.com/61stu01/221277477927</a:t>
            </a:r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300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220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 err="1"/>
              <a:t>피쳐들은</a:t>
            </a:r>
            <a:r>
              <a:rPr lang="ko-KR" altLang="en-US" dirty="0"/>
              <a:t> 원래 서로 독립이 아닌데 계산이 </a:t>
            </a:r>
            <a:r>
              <a:rPr lang="ko-KR" altLang="en-US" dirty="0" err="1"/>
              <a:t>복잡해져서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조건부 독립을 가정해서 문제를 푼다</a:t>
            </a:r>
            <a:r>
              <a:rPr lang="en-US" altLang="ko-KR" dirty="0"/>
              <a:t>.!!</a:t>
            </a:r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129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정보가 어디에 </a:t>
            </a:r>
            <a:r>
              <a:rPr lang="ko-KR" altLang="en-US" dirty="0" err="1"/>
              <a:t>쏠려있는지에</a:t>
            </a:r>
            <a:r>
              <a:rPr lang="ko-KR" altLang="en-US" dirty="0"/>
              <a:t> 따라 </a:t>
            </a:r>
            <a:r>
              <a:rPr lang="ko-KR" altLang="en-US" dirty="0" err="1"/>
              <a:t>우도가</a:t>
            </a:r>
            <a:r>
              <a:rPr lang="ko-KR" altLang="en-US" dirty="0"/>
              <a:t> </a:t>
            </a:r>
            <a:r>
              <a:rPr lang="ko-KR" altLang="en-US" dirty="0" err="1"/>
              <a:t>정해지는것이다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en-US" altLang="ko-KR" dirty="0"/>
              <a:t>-</a:t>
            </a:r>
            <a:r>
              <a:rPr lang="ko-KR" altLang="en-US" dirty="0" err="1"/>
              <a:t>이홍정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내가 가지고 </a:t>
            </a:r>
            <a:r>
              <a:rPr lang="ko-KR" altLang="en-US" dirty="0" err="1"/>
              <a:t>있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내가 </a:t>
            </a:r>
            <a:r>
              <a:rPr lang="ko-KR" altLang="en-US" dirty="0" err="1"/>
              <a:t>몇번</a:t>
            </a:r>
            <a:r>
              <a:rPr lang="ko-KR" altLang="en-US" dirty="0"/>
              <a:t> 해봤더니 </a:t>
            </a:r>
            <a:r>
              <a:rPr lang="ko-KR" altLang="en-US" dirty="0" err="1"/>
              <a:t>이렇ㅎ게</a:t>
            </a:r>
            <a:r>
              <a:rPr lang="ko-KR" altLang="en-US" dirty="0"/>
              <a:t>  되더라 라는 정도를 표현하고 싶은데</a:t>
            </a:r>
            <a:r>
              <a:rPr lang="en-US" altLang="ko-KR" dirty="0"/>
              <a:t>, </a:t>
            </a:r>
            <a:r>
              <a:rPr lang="ko-KR" altLang="en-US" dirty="0"/>
              <a:t>이것이 </a:t>
            </a:r>
            <a:r>
              <a:rPr lang="en-US" altLang="ko-KR" dirty="0"/>
              <a:t>likelihood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그래서 그 정보</a:t>
            </a:r>
            <a:r>
              <a:rPr lang="en-US" altLang="ko-KR" dirty="0"/>
              <a:t>, likelihood</a:t>
            </a:r>
            <a:r>
              <a:rPr lang="ko-KR" altLang="en-US" dirty="0"/>
              <a:t>를 가지고 추정을 진행하게 </a:t>
            </a:r>
            <a:r>
              <a:rPr lang="ko-KR" altLang="en-US" dirty="0" err="1"/>
              <a:t>되는것이고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en-US" altLang="ko-KR" dirty="0"/>
              <a:t>log</a:t>
            </a:r>
            <a:r>
              <a:rPr lang="ko-KR" altLang="en-US" dirty="0"/>
              <a:t>를 사용한 이유는 계산을 더 쉽게 하기 위해서 </a:t>
            </a:r>
            <a:r>
              <a:rPr lang="en-US" altLang="ko-KR" dirty="0"/>
              <a:t>,</a:t>
            </a:r>
          </a:p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/>
              <a:t>정보량</a:t>
            </a:r>
            <a:r>
              <a:rPr lang="en-US" altLang="ko-KR" dirty="0"/>
              <a:t>,, </a:t>
            </a:r>
            <a:r>
              <a:rPr lang="ko-KR" altLang="en-US" dirty="0" err="1"/>
              <a:t>두산건이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018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280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662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315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89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49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확률값이라는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숫자가 가지는 의미에 대해서는 여러가지 해석이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있을수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가장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대표적인것이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빈도주의 통계와 베이지안 통계입니다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.</a:t>
            </a:r>
          </a:p>
          <a:p>
            <a:pPr lvl="0"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12롯데마트드림Bold"/>
              <a:ea typeface="12롯데마트드림Bold"/>
              <a:cs typeface="+mn-cs"/>
            </a:endParaRPr>
          </a:p>
          <a:p>
            <a:pPr lvl="0"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먼저 빈도주의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통계란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12롯데마트드림Bold"/>
              <a:ea typeface="12롯데마트드림Bold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891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174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79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57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확률값이라는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숫자가 가지는 의미에 대해서는 여러가지 해석이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있을수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가장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대표적인것이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빈도주의 통계와 베이지안 통계입니다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.</a:t>
            </a:r>
          </a:p>
          <a:p>
            <a:pPr lvl="0"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12롯데마트드림Bold"/>
              <a:ea typeface="12롯데마트드림Bold"/>
              <a:cs typeface="+mn-cs"/>
            </a:endParaRPr>
          </a:p>
          <a:p>
            <a:pPr lvl="0"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먼저 빈도주의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통계란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12롯데마트드림Bold"/>
              <a:ea typeface="12롯데마트드림Bold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921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ko-KR" altLang="en-US" dirty="0" err="1"/>
              <a:t>나이브베이즈</a:t>
            </a:r>
            <a:r>
              <a:rPr lang="ko-KR" altLang="en-US" dirty="0"/>
              <a:t> </a:t>
            </a:r>
            <a:r>
              <a:rPr lang="en-US" altLang="ko-KR" dirty="0"/>
              <a:t>P(</a:t>
            </a:r>
            <a:r>
              <a:rPr lang="en-US" altLang="ko-KR" dirty="0" err="1"/>
              <a:t>x,y</a:t>
            </a:r>
            <a:r>
              <a:rPr lang="en-US" altLang="ko-KR" dirty="0"/>
              <a:t>) &gt; </a:t>
            </a:r>
            <a:r>
              <a:rPr lang="ko-KR" altLang="en-US" dirty="0"/>
              <a:t>동시에 일어나나는 가정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&gt; </a:t>
            </a:r>
            <a:r>
              <a:rPr lang="ko-KR" altLang="en-US" dirty="0" err="1"/>
              <a:t>가우시안</a:t>
            </a:r>
            <a:r>
              <a:rPr lang="ko-KR" altLang="en-US" dirty="0"/>
              <a:t> 과 로지스틱은 서로 추정하는 분포가 다르다</a:t>
            </a:r>
            <a:r>
              <a:rPr lang="en-US" altLang="ko-KR" dirty="0"/>
              <a:t>! 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로지스틱 </a:t>
            </a:r>
            <a:r>
              <a:rPr lang="en-US" altLang="ko-KR" dirty="0"/>
              <a:t>regression p(Y|X) </a:t>
            </a:r>
            <a:r>
              <a:rPr lang="ko-KR" altLang="en-US" dirty="0"/>
              <a:t>조건부로 추정한다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Y </a:t>
            </a:r>
            <a:r>
              <a:rPr lang="en-US" altLang="ko-KR" dirty="0" err="1"/>
              <a:t>rkww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ko-KR" altLang="en-US" smtClean="0"/>
              <a:pPr lvl="0"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115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확률값이라는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숫자가 가지는 의미에 대해서는 여러가지 해석이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있을수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가장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대표적인것이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빈도주의 통계와 베이지안 통계입니다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.</a:t>
            </a:r>
          </a:p>
          <a:p>
            <a:pPr lvl="0"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12롯데마트드림Bold"/>
              <a:ea typeface="12롯데마트드림Bold"/>
              <a:cs typeface="+mn-cs"/>
            </a:endParaRPr>
          </a:p>
          <a:p>
            <a:pPr lvl="0"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먼저 빈도주의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통계란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12롯데마트드림Bold"/>
              <a:ea typeface="12롯데마트드림Bold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98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확률값이라는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숫자가 가지는 의미에 대해서는 여러가지 해석이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있을수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가장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대표적인것이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빈도주의 통계와 베이지안 통계입니다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.</a:t>
            </a:r>
          </a:p>
          <a:p>
            <a:pPr lvl="0"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12롯데마트드림Bold"/>
              <a:ea typeface="12롯데마트드림Bold"/>
              <a:cs typeface="+mn-cs"/>
            </a:endParaRPr>
          </a:p>
          <a:p>
            <a:pPr lvl="0"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먼저 빈도주의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통계란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12롯데마트드림Bold"/>
              <a:ea typeface="12롯데마트드림Bold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763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확률값이라는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숫자가 가지는 의미에 대해서는 여러가지 해석이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있을수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가장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대표적인것이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빈도주의 통계와 베이지안 통계입니다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.</a:t>
            </a:r>
          </a:p>
          <a:p>
            <a:pPr lvl="0"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12롯데마트드림Bold"/>
              <a:ea typeface="12롯데마트드림Bold"/>
              <a:cs typeface="+mn-cs"/>
            </a:endParaRPr>
          </a:p>
          <a:p>
            <a:pPr lvl="0"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먼저 빈도주의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통계란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12롯데마트드림Bold"/>
                <a:ea typeface="12롯데마트드림Bold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12롯데마트드림Bold"/>
              <a:ea typeface="12롯데마트드림Bold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873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사전확률을 가지고 어떤 사건을 가지고 이 신뢰도를 어떻게 </a:t>
            </a:r>
            <a:r>
              <a:rPr lang="ko-KR" altLang="en-US" dirty="0" err="1"/>
              <a:t>갱신할수</a:t>
            </a:r>
            <a:r>
              <a:rPr lang="ko-KR" altLang="en-US" dirty="0"/>
              <a:t> 있을지</a:t>
            </a:r>
            <a:r>
              <a:rPr lang="en-US" altLang="ko-KR" dirty="0"/>
              <a:t>.?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사전확률을 가지고 어떤 사건을 가지고 이 신뢰도를 어떻게 </a:t>
            </a:r>
            <a:r>
              <a:rPr lang="ko-KR" altLang="en-US" dirty="0" err="1"/>
              <a:t>갱신할수</a:t>
            </a:r>
            <a:r>
              <a:rPr lang="ko-KR" altLang="en-US" dirty="0"/>
              <a:t> 있을지</a:t>
            </a:r>
            <a:r>
              <a:rPr lang="en-US" altLang="ko-KR" dirty="0"/>
              <a:t>.?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6C714B-5EC4-4D65-BD96-7813AC11715D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/>
                <a:ea typeface="12롯데마트드림Bold" panose="02020603020101020101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700952" y="78183"/>
            <a:ext cx="1438585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14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기 정규세션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강의제목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642797" y="0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2021-02-02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2021-02-02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2021-02-02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96F8483C-29A8-4525-9DDD-19098B90EBDE}" type="datetimeFigureOut">
              <a:rPr lang="ko-KR" altLang="en-US" smtClean="0"/>
              <a:pPr/>
              <a:t>2021-02-02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gif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ratsgo.github.io/statistics/2017/09/23/MLE" TargetMode="External"/><Relationship Id="rId3" Type="http://schemas.openxmlformats.org/officeDocument/2006/relationships/hyperlink" Target="https://ratsgo.github.io/machine%20learning/2017/05/18/naive/" TargetMode="External"/><Relationship Id="rId7" Type="http://schemas.openxmlformats.org/officeDocument/2006/relationships/hyperlink" Target="https://www.youtube.com/watch?v=hO9SVW6nnhM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with.org/machinelearning1_17/joinLectures/9738" TargetMode="External"/><Relationship Id="rId5" Type="http://schemas.openxmlformats.org/officeDocument/2006/relationships/hyperlink" Target="https://medium.com/@LSchultebraucks/gaussian-naive-bayes-19156306079b" TargetMode="External"/><Relationship Id="rId10" Type="http://schemas.openxmlformats.org/officeDocument/2006/relationships/hyperlink" Target="https://bkshin.tistory.com/entry/dd?category=1042793" TargetMode="External"/><Relationship Id="rId4" Type="http://schemas.openxmlformats.org/officeDocument/2006/relationships/hyperlink" Target="https://datascienceschool.net/view-notebook/c19b48e3c7b048668f2bb0a113bd25f7/" TargetMode="External"/><Relationship Id="rId9" Type="http://schemas.openxmlformats.org/officeDocument/2006/relationships/hyperlink" Target="https://yngie-c.github.io/machine%20learning/2020/04/08/naive_bayes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1" y="31999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 Classifier</a:t>
            </a:r>
            <a:endParaRPr lang="ko-KR" altLang="en-US" sz="5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257744" y="739523"/>
            <a:ext cx="1676509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14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정재윤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234702" y="305264"/>
            <a:ext cx="172259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15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정규세션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79D06-9E1C-4286-ADF3-AFFD399938E6}"/>
              </a:ext>
            </a:extLst>
          </p:cNvPr>
          <p:cNvSpPr txBox="1"/>
          <p:nvPr/>
        </p:nvSpPr>
        <p:spPr>
          <a:xfrm>
            <a:off x="4109447" y="4462964"/>
            <a:ext cx="397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* Naïve 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순진하다 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Bayes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베이즈정리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ㅣ베이즈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정리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(Bayes’ Rule)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2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-1)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베이즈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정리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226EC7-1AC1-4BC5-A818-0FBD7A33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4" y="3429000"/>
            <a:ext cx="5467556" cy="1383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6C4AA7-D382-454F-8670-87D7BBB12A5A}"/>
              </a:ext>
            </a:extLst>
          </p:cNvPr>
          <p:cNvSpPr txBox="1"/>
          <p:nvPr/>
        </p:nvSpPr>
        <p:spPr>
          <a:xfrm>
            <a:off x="254524" y="5159829"/>
            <a:ext cx="211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Posterior</a:t>
            </a:r>
            <a:endParaRPr lang="ko-KR" altLang="en-US" sz="2400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0D680-3800-4A20-B6B7-9615F8FD2D5D}"/>
              </a:ext>
            </a:extLst>
          </p:cNvPr>
          <p:cNvSpPr txBox="1"/>
          <p:nvPr/>
        </p:nvSpPr>
        <p:spPr>
          <a:xfrm>
            <a:off x="3444038" y="5146192"/>
            <a:ext cx="211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Evidence</a:t>
            </a:r>
            <a:endParaRPr lang="ko-KR" altLang="en-US" sz="2400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02FEC-EB1F-4E38-84B7-B3B401B07D62}"/>
              </a:ext>
            </a:extLst>
          </p:cNvPr>
          <p:cNvSpPr txBox="1"/>
          <p:nvPr/>
        </p:nvSpPr>
        <p:spPr>
          <a:xfrm>
            <a:off x="1801114" y="2793844"/>
            <a:ext cx="211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Likelihood</a:t>
            </a:r>
            <a:endParaRPr lang="ko-KR" altLang="en-US" sz="2400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1AFE1-2B40-4350-8BDB-A017F740CF27}"/>
              </a:ext>
            </a:extLst>
          </p:cNvPr>
          <p:cNvSpPr txBox="1"/>
          <p:nvPr/>
        </p:nvSpPr>
        <p:spPr>
          <a:xfrm>
            <a:off x="4500597" y="2881858"/>
            <a:ext cx="211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Prior</a:t>
            </a:r>
            <a:endParaRPr lang="ko-KR" altLang="en-US" sz="2400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C71123-8E5B-46F1-98CC-B1EB537A7D32}"/>
              </a:ext>
            </a:extLst>
          </p:cNvPr>
          <p:cNvCxnSpPr/>
          <p:nvPr/>
        </p:nvCxnSpPr>
        <p:spPr>
          <a:xfrm>
            <a:off x="4833257" y="3343523"/>
            <a:ext cx="0" cy="2650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9CF53D-9F79-463C-BC05-D7C13F63EC2F}"/>
              </a:ext>
            </a:extLst>
          </p:cNvPr>
          <p:cNvCxnSpPr/>
          <p:nvPr/>
        </p:nvCxnSpPr>
        <p:spPr>
          <a:xfrm>
            <a:off x="2677886" y="3255509"/>
            <a:ext cx="766152" cy="3531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A626CA-8932-48E2-A6D6-8F473A30B135}"/>
              </a:ext>
            </a:extLst>
          </p:cNvPr>
          <p:cNvCxnSpPr/>
          <p:nvPr/>
        </p:nvCxnSpPr>
        <p:spPr>
          <a:xfrm flipV="1">
            <a:off x="1159329" y="4474029"/>
            <a:ext cx="0" cy="6721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5ED7FF-6F56-4167-A026-537631D3F087}"/>
              </a:ext>
            </a:extLst>
          </p:cNvPr>
          <p:cNvCxnSpPr>
            <a:cxnSpLocks/>
          </p:cNvCxnSpPr>
          <p:nvPr/>
        </p:nvCxnSpPr>
        <p:spPr>
          <a:xfrm flipV="1">
            <a:off x="4169229" y="4698545"/>
            <a:ext cx="0" cy="4530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9">
            <a:extLst>
              <a:ext uri="{FF2B5EF4-FFF2-40B4-BE49-F238E27FC236}">
                <a16:creationId xmlns:a16="http://schemas.microsoft.com/office/drawing/2014/main" id="{C34CFCD1-6137-493A-BF64-919D5C1FC8A1}"/>
              </a:ext>
            </a:extLst>
          </p:cNvPr>
          <p:cNvSpPr txBox="1"/>
          <p:nvPr/>
        </p:nvSpPr>
        <p:spPr>
          <a:xfrm>
            <a:off x="6096000" y="5545986"/>
            <a:ext cx="48078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H - </a:t>
            </a:r>
            <a:r>
              <a:rPr lang="en-US" altLang="ko-KR" sz="2000" b="1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Parameter</a:t>
            </a:r>
            <a:r>
              <a:rPr lang="ko-KR" altLang="en-US" sz="2000" b="1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와 관련된 변수</a:t>
            </a:r>
            <a:endParaRPr kumimoji="0" lang="ko-KR" altLang="en-US" sz="2000" b="1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D - </a:t>
            </a:r>
            <a:r>
              <a:rPr lang="en-US" altLang="ko-KR" sz="2000" b="1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Data</a:t>
            </a:r>
            <a:r>
              <a:rPr lang="ko-KR" altLang="en-US" sz="2000" b="1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와 관련된 변수</a:t>
            </a:r>
            <a:endParaRPr kumimoji="0" lang="ko-KR" altLang="en-US" sz="2000" b="1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+mn-cs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A52FEACD-00D5-40CF-B5B5-7A7A230FF3B5}"/>
              </a:ext>
            </a:extLst>
          </p:cNvPr>
          <p:cNvSpPr txBox="1"/>
          <p:nvPr/>
        </p:nvSpPr>
        <p:spPr>
          <a:xfrm>
            <a:off x="5790210" y="2211932"/>
            <a:ext cx="63038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prior -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사전 </a:t>
            </a:r>
            <a:r>
              <a:rPr lang="ko-KR" altLang="en-US" sz="2000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분포</a:t>
            </a:r>
            <a:r>
              <a:rPr lang="en-US" altLang="ko-KR" sz="2000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. Parameter</a:t>
            </a:r>
            <a:r>
              <a:rPr lang="ko-KR" altLang="en-US" sz="2000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의 분포를 의미</a:t>
            </a:r>
            <a:endParaRPr lang="en-US" altLang="ko-KR" sz="2000" dirty="0">
              <a:solidFill>
                <a:srgbClr val="000000"/>
              </a:solidFill>
              <a:latin typeface="12롯데마트드림Bold"/>
              <a:ea typeface="12롯데마트드림Bold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	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우리는 이 분포를 이미 알고 있다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Likelihood –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가정한 </a:t>
            </a:r>
            <a:r>
              <a:rPr lang="en-US" altLang="ko-KR" sz="2000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Parameter</a:t>
            </a:r>
            <a:r>
              <a:rPr lang="ko-KR" altLang="en-US" sz="2000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에서 </a:t>
            </a:r>
            <a:r>
              <a:rPr lang="en-US" altLang="ko-KR" sz="2000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Data</a:t>
            </a:r>
            <a:r>
              <a:rPr lang="ko-KR" altLang="en-US" sz="2000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를 뽑을 확률</a:t>
            </a:r>
            <a:endParaRPr kumimoji="0" lang="ko-KR" altLang="en-US" sz="20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Posterior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–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사후 분포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데이터를 바탕으로 추정한 </a:t>
            </a: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	     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파라미터의 분포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evidence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–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해당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Data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를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뽑을 확률</a:t>
            </a:r>
            <a:endParaRPr kumimoji="0" lang="ko-KR" altLang="en-US" sz="20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34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ㅣ베이즈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정리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(Bayes’ Rule)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2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-1)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베이즈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정리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67CF60-DC2C-407D-AAA8-6B79A95F2DBF}"/>
              </a:ext>
            </a:extLst>
          </p:cNvPr>
          <p:cNvSpPr txBox="1"/>
          <p:nvPr/>
        </p:nvSpPr>
        <p:spPr>
          <a:xfrm>
            <a:off x="1845129" y="26289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즉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우리는 우리가 알고 있는 </a:t>
            </a:r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Parameter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분포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해당 </a:t>
            </a:r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Parameter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 뽑은 </a:t>
            </a:r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확률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로부터 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데이터를 바탕으로  추정한 </a:t>
            </a:r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Parameter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분포를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구할 수 있다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!!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BB9323-4690-4111-85AC-9A2EBC955F14}"/>
              </a:ext>
            </a:extLst>
          </p:cNvPr>
          <p:cNvSpPr txBox="1"/>
          <p:nvPr/>
        </p:nvSpPr>
        <p:spPr>
          <a:xfrm>
            <a:off x="2095500" y="4469322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우리는 우리가 알고 있는 정보로부터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우리가 구하고 싶어하는 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Parameter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분포를 구할 수 있다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!!!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0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ㅣ베이즈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정리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(Bayes’ Rule)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2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-2)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베이즈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정리 증명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43" name="그림 10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6708" y="2113949"/>
            <a:ext cx="9798584" cy="40224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2F2B08-961C-42D5-8B8D-3E2EA96EE755}"/>
              </a:ext>
            </a:extLst>
          </p:cNvPr>
          <p:cNvSpPr/>
          <p:nvPr/>
        </p:nvSpPr>
        <p:spPr>
          <a:xfrm>
            <a:off x="6482443" y="2448446"/>
            <a:ext cx="4379072" cy="1960267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A25B0C84-C8CA-4E6B-8F1A-A0D332124839}"/>
              </a:ext>
            </a:extLst>
          </p:cNvPr>
          <p:cNvSpPr/>
          <p:nvPr/>
        </p:nvSpPr>
        <p:spPr>
          <a:xfrm>
            <a:off x="8490857" y="4530938"/>
            <a:ext cx="391886" cy="424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ㅣ베이즈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정리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(Bayes’ Rule)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2-3) 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연습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049" name="표 1048"/>
          <p:cNvGraphicFramePr>
            <a:graphicFrameLocks noGrp="1"/>
          </p:cNvGraphicFramePr>
          <p:nvPr/>
        </p:nvGraphicFramePr>
        <p:xfrm>
          <a:off x="576579" y="2166682"/>
          <a:ext cx="5471795" cy="3503549"/>
        </p:xfrm>
        <a:graphic>
          <a:graphicData uri="http://schemas.openxmlformats.org/drawingml/2006/table">
            <a:tbl>
              <a:tblPr firstRow="1" bandRow="1"/>
              <a:tblGrid>
                <a:gridCol w="273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Sky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 (X)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8A67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Enjoy Point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 (Y)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CBFB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Rainy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No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No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Rainy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?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58" name="그룹 1057"/>
          <p:cNvGrpSpPr/>
          <p:nvPr/>
        </p:nvGrpSpPr>
        <p:grpSpPr>
          <a:xfrm>
            <a:off x="6687236" y="2224364"/>
            <a:ext cx="4581402" cy="1458535"/>
            <a:chOff x="6598228" y="2041813"/>
            <a:chExt cx="5131145" cy="1657350"/>
          </a:xfrm>
        </p:grpSpPr>
        <p:pic>
          <p:nvPicPr>
            <p:cNvPr id="1050" name="그림 1049"/>
            <p:cNvPicPr/>
            <p:nvPr/>
          </p:nvPicPr>
          <p:blipFill rotWithShape="1">
            <a:blip r:embed="rId3">
              <a:lum/>
            </a:blip>
            <a:srcRect/>
            <a:stretch>
              <a:fillRect/>
            </a:stretch>
          </p:blipFill>
          <p:spPr>
            <a:xfrm>
              <a:off x="6667499" y="2041813"/>
              <a:ext cx="3100197" cy="409575"/>
            </a:xfrm>
            <a:prstGeom prst="rect">
              <a:avLst/>
            </a:prstGeom>
          </p:spPr>
        </p:pic>
        <p:pic>
          <p:nvPicPr>
            <p:cNvPr id="1051" name="그림 1050"/>
            <p:cNvPicPr/>
            <p:nvPr/>
          </p:nvPicPr>
          <p:blipFill rotWithShape="1">
            <a:blip r:embed="rId4">
              <a:lum/>
            </a:blip>
            <a:srcRect/>
            <a:stretch>
              <a:fillRect/>
            </a:stretch>
          </p:blipFill>
          <p:spPr>
            <a:xfrm>
              <a:off x="6632863" y="2655743"/>
              <a:ext cx="5096510" cy="409575"/>
            </a:xfrm>
            <a:prstGeom prst="rect">
              <a:avLst/>
            </a:prstGeom>
          </p:spPr>
        </p:pic>
        <p:pic>
          <p:nvPicPr>
            <p:cNvPr id="1052" name="그림 1051"/>
            <p:cNvPicPr/>
            <p:nvPr/>
          </p:nvPicPr>
          <p:blipFill rotWithShape="1">
            <a:blip r:embed="rId5">
              <a:lum/>
            </a:blip>
            <a:srcRect/>
            <a:stretch>
              <a:fillRect/>
            </a:stretch>
          </p:blipFill>
          <p:spPr>
            <a:xfrm>
              <a:off x="6598228" y="3289588"/>
              <a:ext cx="5001260" cy="409575"/>
            </a:xfrm>
            <a:prstGeom prst="rect">
              <a:avLst/>
            </a:prstGeom>
          </p:spPr>
        </p:pic>
      </p:grpSp>
      <p:grpSp>
        <p:nvGrpSpPr>
          <p:cNvPr id="1057" name="그룹 1056"/>
          <p:cNvGrpSpPr/>
          <p:nvPr/>
        </p:nvGrpSpPr>
        <p:grpSpPr>
          <a:xfrm>
            <a:off x="6663789" y="4255216"/>
            <a:ext cx="4324043" cy="1313811"/>
            <a:chOff x="6615546" y="4398818"/>
            <a:chExt cx="4963160" cy="1587211"/>
          </a:xfrm>
        </p:grpSpPr>
        <p:pic>
          <p:nvPicPr>
            <p:cNvPr id="1054" name="그림 1053"/>
            <p:cNvPicPr/>
            <p:nvPr/>
          </p:nvPicPr>
          <p:blipFill rotWithShape="1">
            <a:blip r:embed="rId6">
              <a:lum/>
            </a:blip>
            <a:srcRect/>
            <a:stretch>
              <a:fillRect/>
            </a:stretch>
          </p:blipFill>
          <p:spPr>
            <a:xfrm>
              <a:off x="6632865" y="5576454"/>
              <a:ext cx="4867910" cy="409575"/>
            </a:xfrm>
            <a:prstGeom prst="rect">
              <a:avLst/>
            </a:prstGeom>
          </p:spPr>
        </p:pic>
        <p:pic>
          <p:nvPicPr>
            <p:cNvPr id="1055" name="그림 1054"/>
            <p:cNvPicPr/>
            <p:nvPr/>
          </p:nvPicPr>
          <p:blipFill rotWithShape="1">
            <a:blip r:embed="rId7">
              <a:lum/>
            </a:blip>
            <a:srcRect/>
            <a:stretch>
              <a:fillRect/>
            </a:stretch>
          </p:blipFill>
          <p:spPr>
            <a:xfrm>
              <a:off x="6615546" y="4987636"/>
              <a:ext cx="4963160" cy="409575"/>
            </a:xfrm>
            <a:prstGeom prst="rect">
              <a:avLst/>
            </a:prstGeom>
          </p:spPr>
        </p:pic>
        <p:pic>
          <p:nvPicPr>
            <p:cNvPr id="1056" name="그림 1055"/>
            <p:cNvPicPr/>
            <p:nvPr/>
          </p:nvPicPr>
          <p:blipFill rotWithShape="1">
            <a:blip r:embed="rId8">
              <a:lum/>
            </a:blip>
            <a:srcRect/>
            <a:stretch>
              <a:fillRect/>
            </a:stretch>
          </p:blipFill>
          <p:spPr>
            <a:xfrm>
              <a:off x="6632863" y="4398818"/>
              <a:ext cx="2966847" cy="409575"/>
            </a:xfrm>
            <a:prstGeom prst="rect">
              <a:avLst/>
            </a:prstGeom>
          </p:spPr>
        </p:pic>
      </p:grpSp>
      <p:cxnSp>
        <p:nvCxnSpPr>
          <p:cNvPr id="1059" name="직선 연결선 1058"/>
          <p:cNvCxnSpPr/>
          <p:nvPr/>
        </p:nvCxnSpPr>
        <p:spPr>
          <a:xfrm>
            <a:off x="6413908" y="3918456"/>
            <a:ext cx="51280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ㅣ베이즈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정리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(Bayes’ Rule)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2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-3) 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연습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049" name="표 1048"/>
          <p:cNvGraphicFramePr>
            <a:graphicFrameLocks noGrp="1"/>
          </p:cNvGraphicFramePr>
          <p:nvPr/>
        </p:nvGraphicFramePr>
        <p:xfrm>
          <a:off x="576579" y="2166682"/>
          <a:ext cx="5471795" cy="3503549"/>
        </p:xfrm>
        <a:graphic>
          <a:graphicData uri="http://schemas.openxmlformats.org/drawingml/2006/table">
            <a:tbl>
              <a:tblPr firstRow="1" bandRow="1"/>
              <a:tblGrid>
                <a:gridCol w="273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Sky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 (X)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8A67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Enjoy Point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 (Y)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CBFB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Rainy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No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No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Rainy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?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9" name="TextBox 2"/>
          <p:cNvSpPr txBox="1"/>
          <p:nvPr/>
        </p:nvSpPr>
        <p:spPr>
          <a:xfrm>
            <a:off x="9866854" y="5905546"/>
            <a:ext cx="2248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by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베이즈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 정리</a:t>
            </a:r>
          </a:p>
        </p:txBody>
      </p:sp>
      <p:pic>
        <p:nvPicPr>
          <p:cNvPr id="1071" name="그림 1070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277842" y="2309527"/>
            <a:ext cx="5264125" cy="1119473"/>
          </a:xfrm>
          <a:prstGeom prst="rect">
            <a:avLst/>
          </a:prstGeom>
        </p:spPr>
      </p:pic>
      <p:pic>
        <p:nvPicPr>
          <p:cNvPr id="1072" name="그림 1071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6277842" y="4329520"/>
            <a:ext cx="5180610" cy="10793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4F7A0-BC7C-42BD-9767-E53D6BA5FB70}"/>
              </a:ext>
            </a:extLst>
          </p:cNvPr>
          <p:cNvSpPr/>
          <p:nvPr/>
        </p:nvSpPr>
        <p:spPr>
          <a:xfrm>
            <a:off x="576579" y="5202641"/>
            <a:ext cx="5435350" cy="46759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그림 1079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096000" y="4268189"/>
            <a:ext cx="5953125" cy="940943"/>
          </a:xfrm>
          <a:prstGeom prst="rect">
            <a:avLst/>
          </a:prstGeom>
        </p:spPr>
      </p:pic>
      <p:pic>
        <p:nvPicPr>
          <p:cNvPr id="1079" name="그림 1078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6096000" y="2455399"/>
            <a:ext cx="5953125" cy="940943"/>
          </a:xfrm>
          <a:prstGeom prst="rect">
            <a:avLst/>
          </a:prstGeom>
        </p:spPr>
      </p:pic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ㅣ베이즈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정리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(Bayes’ Rule)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2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-3) 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연습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049" name="표 1048"/>
          <p:cNvGraphicFramePr>
            <a:graphicFrameLocks noGrp="1"/>
          </p:cNvGraphicFramePr>
          <p:nvPr/>
        </p:nvGraphicFramePr>
        <p:xfrm>
          <a:off x="576579" y="2166682"/>
          <a:ext cx="5471795" cy="3503549"/>
        </p:xfrm>
        <a:graphic>
          <a:graphicData uri="http://schemas.openxmlformats.org/drawingml/2006/table">
            <a:tbl>
              <a:tblPr firstRow="1" bandRow="1"/>
              <a:tblGrid>
                <a:gridCol w="273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Sky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 (X)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8A67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Enjoy Point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 (Y)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CBFB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Rainy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No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No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Rainy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?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6" name="직사각형 1065"/>
          <p:cNvSpPr/>
          <p:nvPr/>
        </p:nvSpPr>
        <p:spPr>
          <a:xfrm>
            <a:off x="594801" y="5202641"/>
            <a:ext cx="5435350" cy="4675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1" name="직사각형 1070"/>
          <p:cNvSpPr/>
          <p:nvPr/>
        </p:nvSpPr>
        <p:spPr>
          <a:xfrm>
            <a:off x="9833225" y="2928751"/>
            <a:ext cx="2196850" cy="467590"/>
          </a:xfrm>
          <a:prstGeom prst="rect">
            <a:avLst/>
          </a:prstGeom>
          <a:noFill/>
          <a:ln w="57150" cap="flat" cmpd="sng" algn="ctr">
            <a:solidFill>
              <a:srgbClr val="FFD7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2" name="직사각형 1071"/>
          <p:cNvSpPr/>
          <p:nvPr/>
        </p:nvSpPr>
        <p:spPr>
          <a:xfrm>
            <a:off x="9833225" y="4760890"/>
            <a:ext cx="2196850" cy="467590"/>
          </a:xfrm>
          <a:prstGeom prst="rect">
            <a:avLst/>
          </a:prstGeom>
          <a:noFill/>
          <a:ln w="57150" cap="flat" cmpd="sng" algn="ctr">
            <a:solidFill>
              <a:schemeClr val="accent4">
                <a:alpha val="100000"/>
              </a:scheme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3" name="TextBox 2"/>
          <p:cNvSpPr txBox="1"/>
          <p:nvPr/>
        </p:nvSpPr>
        <p:spPr>
          <a:xfrm>
            <a:off x="10709510" y="5947729"/>
            <a:ext cx="419709" cy="574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?</a:t>
            </a:r>
          </a:p>
        </p:txBody>
      </p:sp>
      <p:sp>
        <p:nvSpPr>
          <p:cNvPr id="1075" name="화살표: 오른쪽 1074"/>
          <p:cNvSpPr/>
          <p:nvPr/>
        </p:nvSpPr>
        <p:spPr>
          <a:xfrm rot="16200000">
            <a:off x="10713855" y="5593030"/>
            <a:ext cx="398318" cy="2424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rgbClr val="FFD7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" name="그림 1082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096000" y="3636818"/>
            <a:ext cx="5953125" cy="940943"/>
          </a:xfrm>
          <a:prstGeom prst="rect">
            <a:avLst/>
          </a:prstGeom>
        </p:spPr>
      </p:pic>
      <p:pic>
        <p:nvPicPr>
          <p:cNvPr id="1084" name="그림 1083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6096000" y="2488057"/>
            <a:ext cx="5953125" cy="940943"/>
          </a:xfrm>
          <a:prstGeom prst="rect">
            <a:avLst/>
          </a:prstGeom>
        </p:spPr>
      </p:pic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ㅣ베이즈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정리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(Bayes’ Rule)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2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-3) 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연습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049" name="표 1048"/>
          <p:cNvGraphicFramePr>
            <a:graphicFrameLocks noGrp="1"/>
          </p:cNvGraphicFramePr>
          <p:nvPr/>
        </p:nvGraphicFramePr>
        <p:xfrm>
          <a:off x="576579" y="2166682"/>
          <a:ext cx="5471795" cy="3503549"/>
        </p:xfrm>
        <a:graphic>
          <a:graphicData uri="http://schemas.openxmlformats.org/drawingml/2006/table">
            <a:tbl>
              <a:tblPr firstRow="1" bandRow="1"/>
              <a:tblGrid>
                <a:gridCol w="273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Sky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 (X)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8A67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Enjoy Point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 (Y)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CBFB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Rainy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No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No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Rainy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?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6" name="직사각형 1065"/>
          <p:cNvSpPr/>
          <p:nvPr/>
        </p:nvSpPr>
        <p:spPr>
          <a:xfrm>
            <a:off x="613024" y="5194475"/>
            <a:ext cx="5435350" cy="4675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1" name="직사각형 1070"/>
          <p:cNvSpPr/>
          <p:nvPr/>
        </p:nvSpPr>
        <p:spPr>
          <a:xfrm>
            <a:off x="9833225" y="2961409"/>
            <a:ext cx="2196850" cy="467590"/>
          </a:xfrm>
          <a:prstGeom prst="rect">
            <a:avLst/>
          </a:prstGeom>
          <a:noFill/>
          <a:ln w="57150" cap="flat" cmpd="sng" algn="ctr">
            <a:solidFill>
              <a:srgbClr val="FFD7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2" name="직사각형 1071"/>
          <p:cNvSpPr/>
          <p:nvPr/>
        </p:nvSpPr>
        <p:spPr>
          <a:xfrm>
            <a:off x="9833225" y="4129519"/>
            <a:ext cx="2196850" cy="467590"/>
          </a:xfrm>
          <a:prstGeom prst="rect">
            <a:avLst/>
          </a:prstGeom>
          <a:noFill/>
          <a:ln w="57150" cap="flat" cmpd="sng" algn="ctr">
            <a:solidFill>
              <a:schemeClr val="accent4">
                <a:alpha val="100000"/>
              </a:scheme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9" name="그림 1078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6096001" y="5089810"/>
            <a:ext cx="5953125" cy="393992"/>
          </a:xfrm>
          <a:prstGeom prst="rect">
            <a:avLst/>
          </a:prstGeom>
        </p:spPr>
      </p:pic>
      <p:sp>
        <p:nvSpPr>
          <p:cNvPr id="1080" name="TextBox 2"/>
          <p:cNvSpPr txBox="1"/>
          <p:nvPr/>
        </p:nvSpPr>
        <p:spPr>
          <a:xfrm>
            <a:off x="6934200" y="5725369"/>
            <a:ext cx="4746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굳이 노란 박스를 구할 필요가 없다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~!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ㅣ베이즈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정리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(Bayes’ Rule)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2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-3) 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연습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049" name="표 1048"/>
          <p:cNvGraphicFramePr>
            <a:graphicFrameLocks noGrp="1"/>
          </p:cNvGraphicFramePr>
          <p:nvPr/>
        </p:nvGraphicFramePr>
        <p:xfrm>
          <a:off x="576579" y="2166682"/>
          <a:ext cx="5471795" cy="3503549"/>
        </p:xfrm>
        <a:graphic>
          <a:graphicData uri="http://schemas.openxmlformats.org/drawingml/2006/table">
            <a:tbl>
              <a:tblPr firstRow="1" bandRow="1"/>
              <a:tblGrid>
                <a:gridCol w="273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Sky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 (X)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A8A67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Enjoy Point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 (Y)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CBFB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Rainy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No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No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Rainy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Yes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Sunny</a:t>
                      </a:r>
                    </a:p>
                  </a:txBody>
                  <a:tcPr>
                    <a:lnL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?</a:t>
                      </a:r>
                    </a:p>
                  </a:txBody>
                  <a:tcPr>
                    <a:lnL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1463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714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6" name="직사각형 1065"/>
          <p:cNvSpPr/>
          <p:nvPr/>
        </p:nvSpPr>
        <p:spPr>
          <a:xfrm>
            <a:off x="576579" y="5202641"/>
            <a:ext cx="5435350" cy="4675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85" name="그림 108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564087" y="3139045"/>
            <a:ext cx="5096510" cy="409575"/>
          </a:xfrm>
          <a:prstGeom prst="rect">
            <a:avLst/>
          </a:prstGeom>
        </p:spPr>
      </p:pic>
      <p:pic>
        <p:nvPicPr>
          <p:cNvPr id="1086" name="그림 1085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6564087" y="4074226"/>
            <a:ext cx="4963160" cy="409575"/>
          </a:xfrm>
          <a:prstGeom prst="rect">
            <a:avLst/>
          </a:prstGeom>
        </p:spPr>
      </p:pic>
      <p:sp>
        <p:nvSpPr>
          <p:cNvPr id="1087" name="직사각형 1086"/>
          <p:cNvSpPr/>
          <p:nvPr/>
        </p:nvSpPr>
        <p:spPr>
          <a:xfrm>
            <a:off x="6564087" y="3118263"/>
            <a:ext cx="5227532" cy="467590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3-1) 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계산의 한계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88" name="그림 108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2570" y="1927896"/>
            <a:ext cx="10012506" cy="4365089"/>
          </a:xfrm>
          <a:prstGeom prst="rect">
            <a:avLst/>
          </a:prstGeom>
        </p:spPr>
      </p:pic>
      <p:sp>
        <p:nvSpPr>
          <p:cNvPr id="1089" name="직사각형 1088"/>
          <p:cNvSpPr/>
          <p:nvPr/>
        </p:nvSpPr>
        <p:spPr>
          <a:xfrm>
            <a:off x="1058967" y="2060863"/>
            <a:ext cx="2407227" cy="5022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3-1) 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계산의 한계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90" name="그림 10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329" y="2100510"/>
            <a:ext cx="10677628" cy="4285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/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latin typeface="12롯데마트드림Bold"/>
              <a:ea typeface="12롯데마트드림Bold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0" spc="600">
                <a:solidFill>
                  <a:schemeClr val="bg1"/>
                </a:solidFill>
                <a:latin typeface="12롯데마트드림Medium"/>
                <a:ea typeface="12롯데마트드림Medium"/>
              </a:rPr>
              <a:t>Contents</a:t>
            </a:r>
            <a:endParaRPr lang="ko-KR" altLang="en-US" sz="8000" spc="600">
              <a:solidFill>
                <a:schemeClr val="bg1"/>
              </a:solidFill>
              <a:latin typeface="12롯데마트드림Medium"/>
              <a:ea typeface="12롯데마트드림Medium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7D4A1A9-3357-4A18-A192-D5B762FDAA0D}"/>
              </a:ext>
            </a:extLst>
          </p:cNvPr>
          <p:cNvGrpSpPr/>
          <p:nvPr/>
        </p:nvGrpSpPr>
        <p:grpSpPr>
          <a:xfrm>
            <a:off x="2760879" y="1373783"/>
            <a:ext cx="8865840" cy="4440252"/>
            <a:chOff x="2760879" y="949233"/>
            <a:chExt cx="8865840" cy="444025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760879" y="949233"/>
              <a:ext cx="886584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제목 1"/>
            <p:cNvSpPr txBox="1"/>
            <p:nvPr/>
          </p:nvSpPr>
          <p:spPr>
            <a:xfrm>
              <a:off x="2760879" y="1144937"/>
              <a:ext cx="8626378" cy="704706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defRPr/>
              </a:pPr>
              <a:r>
                <a:rPr lang="en-US" altLang="ko-KR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Unit</a:t>
              </a:r>
              <a:r>
                <a:rPr lang="ko-KR" altLang="en-US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 </a:t>
              </a:r>
              <a:r>
                <a:rPr lang="en-US" altLang="ko-KR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01 </a:t>
              </a:r>
              <a:r>
                <a:rPr lang="ko-KR" altLang="en-US" sz="3200" spc="50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ㅣ</a:t>
              </a:r>
              <a:r>
                <a:rPr lang="ko-KR" altLang="en-US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 확률 기초 </a:t>
              </a:r>
              <a:r>
                <a:rPr lang="en-US" altLang="ko-KR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(Probability Overview)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760879" y="1839483"/>
              <a:ext cx="88658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제목 1"/>
            <p:cNvSpPr txBox="1"/>
            <p:nvPr/>
          </p:nvSpPr>
          <p:spPr>
            <a:xfrm>
              <a:off x="2760879" y="2025027"/>
              <a:ext cx="8626378" cy="704706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defRPr/>
              </a:pPr>
              <a:r>
                <a:rPr lang="en-US" altLang="ko-KR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Unit</a:t>
              </a:r>
              <a:r>
                <a:rPr lang="ko-KR" altLang="en-US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 </a:t>
              </a:r>
              <a:r>
                <a:rPr lang="en-US" altLang="ko-KR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02 </a:t>
              </a:r>
              <a:r>
                <a:rPr lang="ko-KR" altLang="en-US" sz="3200" spc="50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ㅣ</a:t>
              </a:r>
              <a:r>
                <a:rPr lang="ko-KR" altLang="en-US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 </a:t>
              </a:r>
              <a:r>
                <a:rPr lang="ko-KR" altLang="en-US" sz="3200" spc="50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베이즈</a:t>
              </a:r>
              <a:r>
                <a:rPr lang="ko-KR" altLang="en-US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 정리</a:t>
              </a:r>
              <a:endParaRPr lang="ko-KR" altLang="en-US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760879" y="2719573"/>
              <a:ext cx="88658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547E7E37-5FC8-44C3-AE4D-E3546156A684}"/>
                </a:ext>
              </a:extLst>
            </p:cNvPr>
            <p:cNvSpPr txBox="1"/>
            <p:nvPr/>
          </p:nvSpPr>
          <p:spPr>
            <a:xfrm>
              <a:off x="2760879" y="2911611"/>
              <a:ext cx="8626378" cy="704706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defRPr/>
              </a:pPr>
              <a:r>
                <a:rPr lang="en-US" altLang="ko-KR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Unit</a:t>
              </a:r>
              <a:r>
                <a:rPr lang="ko-KR" altLang="en-US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 </a:t>
              </a:r>
              <a:r>
                <a:rPr lang="en-US" altLang="ko-KR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03 </a:t>
              </a:r>
              <a:r>
                <a:rPr lang="ko-KR" altLang="en-US" sz="3200" spc="50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ㅣ</a:t>
              </a:r>
              <a:r>
                <a:rPr lang="ko-KR" altLang="en-US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 </a:t>
              </a:r>
              <a:r>
                <a:rPr lang="en-US" altLang="ko-KR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Naïve Bayes Classification</a:t>
              </a:r>
              <a:endParaRPr lang="ko-KR" altLang="en-US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BCF9E52-6B16-4237-BC8B-2D06C76DA223}"/>
                </a:ext>
              </a:extLst>
            </p:cNvPr>
            <p:cNvCxnSpPr/>
            <p:nvPr/>
          </p:nvCxnSpPr>
          <p:spPr>
            <a:xfrm>
              <a:off x="2760879" y="3606157"/>
              <a:ext cx="88658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F8D40B6B-B030-48C1-B225-2A7AD6CE9139}"/>
                </a:ext>
              </a:extLst>
            </p:cNvPr>
            <p:cNvSpPr txBox="1"/>
            <p:nvPr/>
          </p:nvSpPr>
          <p:spPr>
            <a:xfrm>
              <a:off x="2760879" y="3798195"/>
              <a:ext cx="8626378" cy="704706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defRPr/>
              </a:pPr>
              <a:r>
                <a:rPr lang="en-US" altLang="ko-KR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Unit</a:t>
              </a:r>
              <a:r>
                <a:rPr lang="ko-KR" altLang="en-US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 </a:t>
              </a:r>
              <a:r>
                <a:rPr lang="en-US" altLang="ko-KR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04 </a:t>
              </a:r>
              <a:r>
                <a:rPr lang="ko-KR" altLang="en-US" sz="3200" spc="50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ㅣ</a:t>
              </a:r>
              <a:r>
                <a:rPr lang="ko-KR" altLang="en-US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 </a:t>
              </a:r>
              <a:r>
                <a:rPr lang="en-US" altLang="ko-KR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Gaussian Naïve Bayes</a:t>
              </a:r>
              <a:endParaRPr lang="ko-KR" altLang="en-US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D3D7BA3-EFE3-4E32-8734-56ACDD90B905}"/>
                </a:ext>
              </a:extLst>
            </p:cNvPr>
            <p:cNvCxnSpPr/>
            <p:nvPr/>
          </p:nvCxnSpPr>
          <p:spPr>
            <a:xfrm>
              <a:off x="2760879" y="4492741"/>
              <a:ext cx="88658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4B3A0B5-8A15-4F5F-959C-F42471B96F0A}"/>
                </a:ext>
              </a:extLst>
            </p:cNvPr>
            <p:cNvSpPr txBox="1"/>
            <p:nvPr/>
          </p:nvSpPr>
          <p:spPr>
            <a:xfrm>
              <a:off x="2760879" y="4684779"/>
              <a:ext cx="8626378" cy="704706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defRPr/>
              </a:pPr>
              <a:r>
                <a:rPr lang="en-US" altLang="ko-KR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Unit</a:t>
              </a:r>
              <a:r>
                <a:rPr lang="ko-KR" altLang="en-US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 </a:t>
              </a:r>
              <a:r>
                <a:rPr lang="en-US" altLang="ko-KR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05 </a:t>
              </a:r>
              <a:r>
                <a:rPr lang="ko-KR" altLang="en-US" sz="3200" spc="50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ㅣ</a:t>
              </a:r>
              <a:r>
                <a:rPr lang="ko-KR" altLang="en-US" sz="3200" spc="50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+mn-cs"/>
                </a:rPr>
                <a:t> 과제 설명</a:t>
              </a:r>
              <a:endParaRPr lang="ko-KR" altLang="en-US" sz="2800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191AA9-8B43-4432-9DED-839F62696BA4}"/>
                </a:ext>
              </a:extLst>
            </p:cNvPr>
            <p:cNvCxnSpPr/>
            <p:nvPr/>
          </p:nvCxnSpPr>
          <p:spPr>
            <a:xfrm>
              <a:off x="2760879" y="5379325"/>
              <a:ext cx="88658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Naive Bayes Classification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9" name="직사각형 1088"/>
          <p:cNvSpPr/>
          <p:nvPr/>
        </p:nvSpPr>
        <p:spPr>
          <a:xfrm>
            <a:off x="452191" y="2110357"/>
            <a:ext cx="2407227" cy="5022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90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3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-2) Naive Bayes Classification </a:t>
            </a:r>
          </a:p>
        </p:txBody>
      </p:sp>
      <p:sp>
        <p:nvSpPr>
          <p:cNvPr id="1093" name="직사각형 1092"/>
          <p:cNvSpPr/>
          <p:nvPr/>
        </p:nvSpPr>
        <p:spPr>
          <a:xfrm>
            <a:off x="1021800" y="4788397"/>
            <a:ext cx="9092045" cy="53686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94" name="TextBox 2"/>
          <p:cNvSpPr txBox="1"/>
          <p:nvPr/>
        </p:nvSpPr>
        <p:spPr>
          <a:xfrm>
            <a:off x="9801408" y="5433366"/>
            <a:ext cx="2198914" cy="5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8890" algn="l"/>
              </a:tabLst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by.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조건부 독립</a:t>
            </a:r>
            <a:endParaRPr kumimoji="0" lang="en-US" altLang="ko-KR" sz="24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1092" name="TextBox 2"/>
          <p:cNvSpPr txBox="1"/>
          <p:nvPr/>
        </p:nvSpPr>
        <p:spPr>
          <a:xfrm>
            <a:off x="1448837" y="2733752"/>
            <a:ext cx="10983800" cy="2049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548890" algn="l"/>
              </a:tabLst>
              <a:defRPr/>
            </a:pPr>
            <a:r>
              <a:rPr lang="EN-US" sz="2800" b="0" i="0" u="none" strike="noStrike" dirty="0">
                <a:latin typeface="12롯데마트드림Bold"/>
                <a:ea typeface="12롯데마트드림Bold"/>
              </a:rPr>
              <a:t>P(X=</a:t>
            </a:r>
            <a:r>
              <a:rPr lang="EN-US" sz="2800" b="0" i="0" u="none" strike="noStrike" dirty="0" err="1">
                <a:latin typeface="12롯데마트드림Bold"/>
                <a:ea typeface="12롯데마트드림Bold"/>
              </a:rPr>
              <a:t>x|Y</a:t>
            </a:r>
            <a:r>
              <a:rPr lang="EN-US" sz="2800" b="0" i="0" u="none" strike="noStrike" dirty="0">
                <a:latin typeface="12롯데마트드림Bold"/>
                <a:ea typeface="12롯데마트드림Bold"/>
              </a:rPr>
              <a:t>=y)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548890" algn="l"/>
              </a:tabLst>
              <a:defRPr/>
            </a:pPr>
            <a:r>
              <a:rPr lang="EN-US" sz="2800" b="0" i="0" u="none" strike="noStrike" dirty="0">
                <a:latin typeface="12롯데마트드림Bold"/>
                <a:ea typeface="12롯데마트드림Bold"/>
              </a:rPr>
              <a:t>=P(x1=</a:t>
            </a:r>
            <a:r>
              <a:rPr lang="EN-US" sz="2800" b="0" i="0" u="none" strike="noStrike" dirty="0" err="1">
                <a:latin typeface="12롯데마트드림Bold"/>
                <a:ea typeface="12롯데마트드림Bold"/>
              </a:rPr>
              <a:t>sunny|Y</a:t>
            </a:r>
            <a:r>
              <a:rPr lang="EN-US" sz="2800" b="0" i="0" u="none" strike="noStrike" dirty="0">
                <a:latin typeface="12롯데마트드림Bold"/>
                <a:ea typeface="12롯데마트드림Bold"/>
              </a:rPr>
              <a:t>=yes)P(x2=</a:t>
            </a:r>
            <a:r>
              <a:rPr lang="EN-US" sz="2800" b="0" i="0" u="none" strike="noStrike" dirty="0" err="1">
                <a:latin typeface="12롯데마트드림Bold"/>
                <a:ea typeface="12롯데마트드림Bold"/>
              </a:rPr>
              <a:t>warm|Y</a:t>
            </a:r>
            <a:r>
              <a:rPr lang="EN-US" sz="2800" b="0" i="0" u="none" strike="noStrike" dirty="0">
                <a:latin typeface="12롯데마트드림Bold"/>
                <a:ea typeface="12롯데마트드림Bold"/>
              </a:rPr>
              <a:t>=yes)P(x3=</a:t>
            </a:r>
            <a:r>
              <a:rPr lang="EN-US" sz="2800" b="0" i="0" u="none" strike="noStrike" dirty="0" err="1">
                <a:latin typeface="12롯데마트드림Bold"/>
                <a:ea typeface="12롯데마트드림Bold"/>
              </a:rPr>
              <a:t>normal|Y</a:t>
            </a:r>
            <a:r>
              <a:rPr lang="EN-US" sz="2800" b="0" i="0" u="none" strike="noStrike" dirty="0">
                <a:latin typeface="12롯데마트드림Bold"/>
                <a:ea typeface="12롯데마트드림Bold"/>
              </a:rPr>
              <a:t>=yes)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548890" algn="l"/>
              </a:tabLst>
              <a:defRPr/>
            </a:pPr>
            <a:r>
              <a:rPr lang="EN-US" sz="2800" b="0" i="0" u="none" strike="noStrike" dirty="0">
                <a:latin typeface="12롯데마트드림Bold"/>
                <a:ea typeface="12롯데마트드림Bold"/>
              </a:rPr>
              <a:t>P(x4=</a:t>
            </a:r>
            <a:r>
              <a:rPr lang="EN-US" sz="2800" b="0" i="0" u="none" strike="noStrike" dirty="0" err="1">
                <a:latin typeface="12롯데마트드림Bold"/>
                <a:ea typeface="12롯데마트드림Bold"/>
              </a:rPr>
              <a:t>strong|Y</a:t>
            </a:r>
            <a:r>
              <a:rPr lang="EN-US" sz="2800" b="0" i="0" u="none" strike="noStrike" dirty="0">
                <a:latin typeface="12롯데마트드림Bold"/>
                <a:ea typeface="12롯데마트드림Bold"/>
              </a:rPr>
              <a:t>=yes)P(x5=</a:t>
            </a:r>
            <a:r>
              <a:rPr lang="EN-US" sz="2800" b="0" i="0" u="none" strike="noStrike" dirty="0" err="1">
                <a:latin typeface="12롯데마트드림Bold"/>
                <a:ea typeface="12롯데마트드림Bold"/>
              </a:rPr>
              <a:t>warm|Y</a:t>
            </a:r>
            <a:r>
              <a:rPr lang="EN-US" sz="2800" b="0" i="0" u="none" strike="noStrike" dirty="0">
                <a:latin typeface="12롯데마트드림Bold"/>
                <a:ea typeface="12롯데마트드림Bold"/>
              </a:rPr>
              <a:t>=yes)P(x6=</a:t>
            </a:r>
            <a:r>
              <a:rPr lang="EN-US" sz="2800" b="0" i="0" u="none" strike="noStrike" dirty="0" err="1">
                <a:latin typeface="12롯데마트드림Bold"/>
                <a:ea typeface="12롯데마트드림Bold"/>
              </a:rPr>
              <a:t>same|Y</a:t>
            </a:r>
            <a:r>
              <a:rPr lang="EN-US" sz="2800" b="0" i="0" u="none" strike="noStrike" dirty="0">
                <a:latin typeface="12롯데마트드림Bold"/>
                <a:ea typeface="12롯데마트드림Bold"/>
              </a:rPr>
              <a:t>=yes)</a:t>
            </a:r>
            <a:r>
              <a:rPr kumimoji="0" lang="en-US" altLang="ko-KR" sz="28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</a:rPr>
              <a:t> </a:t>
            </a:r>
          </a:p>
        </p:txBody>
      </p:sp>
      <p:sp>
        <p:nvSpPr>
          <p:cNvPr id="1096" name="직사각형 1095"/>
          <p:cNvSpPr/>
          <p:nvPr/>
        </p:nvSpPr>
        <p:spPr>
          <a:xfrm>
            <a:off x="1434461" y="2842562"/>
            <a:ext cx="9587325" cy="2048702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21B5E1-D9EA-46C9-B51E-A959EF4B395C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840551" y="6101285"/>
            <a:ext cx="4159771" cy="332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Naive Bayes Classification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0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3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-2) Naive Bayes Classification </a:t>
            </a:r>
          </a:p>
        </p:txBody>
      </p:sp>
      <p:sp>
        <p:nvSpPr>
          <p:cNvPr id="1093" name="직사각형 1092"/>
          <p:cNvSpPr/>
          <p:nvPr/>
        </p:nvSpPr>
        <p:spPr>
          <a:xfrm>
            <a:off x="1021800" y="4788397"/>
            <a:ext cx="9092045" cy="53686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828B3-EE5C-48A5-A38F-C3C5F95DFD42}"/>
              </a:ext>
            </a:extLst>
          </p:cNvPr>
          <p:cNvSpPr txBox="1"/>
          <p:nvPr/>
        </p:nvSpPr>
        <p:spPr>
          <a:xfrm>
            <a:off x="898072" y="2677892"/>
            <a:ext cx="10304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알아야할 파라미터의 수가 대폭 줄어들게 된다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09A74-0B45-4BDC-81B1-7323CAFB459D}"/>
              </a:ext>
            </a:extLst>
          </p:cNvPr>
          <p:cNvSpPr txBox="1"/>
          <p:nvPr/>
        </p:nvSpPr>
        <p:spPr>
          <a:xfrm>
            <a:off x="898072" y="4710971"/>
            <a:ext cx="704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Feature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들의 곱으로 바뀌면서 계산이 </a:t>
            </a: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수월해진다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3AAD05-A5C0-4108-8C25-94DAEB50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654" y="3449190"/>
            <a:ext cx="40957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3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-2) Naive Bayes Classification 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7" name="TextBox 2"/>
          <p:cNvSpPr txBox="1"/>
          <p:nvPr/>
        </p:nvSpPr>
        <p:spPr>
          <a:xfrm>
            <a:off x="446201" y="2302997"/>
            <a:ext cx="117457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-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 가정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: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 종속변수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(Y)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가 주어졌을 때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,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FF0000"/>
                </a:solidFill>
                <a:latin typeface="12롯데마트드림Bold"/>
                <a:ea typeface="12롯데마트드림Bold"/>
                <a:cs typeface="맑은 고딕"/>
              </a:rPr>
              <a:t>입력 변수들이 모두 독립이다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!!!!(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조건부 독립 가정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)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4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-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FF0000"/>
                </a:solidFill>
                <a:latin typeface="12롯데마트드림Bold"/>
                <a:ea typeface="12롯데마트드림Bold"/>
                <a:cs typeface="맑은 고딕"/>
              </a:rPr>
              <a:t>결과가 주어졌을 때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FF0000"/>
                </a:solidFill>
                <a:latin typeface="12롯데마트드림Bold"/>
                <a:ea typeface="12롯데마트드림Bold"/>
                <a:cs typeface="맑은 고딕"/>
              </a:rPr>
              <a:t>,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FF0000"/>
                </a:solidFill>
                <a:latin typeface="12롯데마트드림Bold"/>
                <a:ea typeface="12롯데마트드림Bold"/>
                <a:cs typeface="맑은 고딕"/>
              </a:rPr>
              <a:t> </a:t>
            </a:r>
            <a:r>
              <a:rPr kumimoji="0" lang="ko-KR" altLang="en-US" sz="2400" b="0" i="0" u="none" strike="noStrike" kern="1200" cap="none" spc="0" normalizeH="0" baseline="0" dirty="0">
                <a:solidFill>
                  <a:schemeClr val="dk1"/>
                </a:solidFill>
                <a:latin typeface="12롯데마트드림Bold"/>
                <a:ea typeface="12롯데마트드림Bold"/>
                <a:cs typeface="맑은 고딕"/>
              </a:rPr>
              <a:t>예측 변수 벡터의 정확한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FF0000"/>
                </a:solidFill>
                <a:latin typeface="12롯데마트드림Bold"/>
                <a:ea typeface="12롯데마트드림Bold"/>
                <a:cs typeface="맑은 고딕"/>
              </a:rPr>
              <a:t>조건부 확률은 각 조건부 확률의 곱으로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FF0000"/>
                </a:solidFill>
                <a:latin typeface="12롯데마트드림Bold"/>
                <a:ea typeface="12롯데마트드림Bold"/>
                <a:cs typeface="맑은 고딕"/>
              </a:rPr>
              <a:t>   </a:t>
            </a:r>
            <a:r>
              <a:rPr kumimoji="0" lang="ko-KR" altLang="en-US" sz="2400" b="0" i="0" u="none" strike="noStrike" kern="1200" cap="none" spc="0" normalizeH="0" baseline="0" dirty="0">
                <a:solidFill>
                  <a:schemeClr val="dk1"/>
                </a:solidFill>
                <a:latin typeface="12롯데마트드림Bold"/>
                <a:ea typeface="12롯데마트드림Bold"/>
                <a:cs typeface="맑은 고딕"/>
              </a:rPr>
              <a:t>충분히 잘 추정 할 수 있다는 단순한 가정을 기초로 한다</a:t>
            </a:r>
            <a:endParaRPr kumimoji="0" lang="en-US" altLang="ko-KR" sz="2400" b="0" i="0" u="none" strike="noStrike" kern="1200" cap="none" spc="0" normalizeH="0" baseline="0" dirty="0">
              <a:solidFill>
                <a:schemeClr val="dk1"/>
              </a:solidFill>
              <a:latin typeface="12롯데마트드림Bold"/>
              <a:ea typeface="12롯데마트드림Bold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dirty="0">
                <a:solidFill>
                  <a:schemeClr val="dk1"/>
                </a:solidFill>
                <a:latin typeface="12롯데마트드림Bold"/>
                <a:ea typeface="12롯데마트드림Bold"/>
                <a:cs typeface="맑은 고딕"/>
              </a:rPr>
              <a:t>   -&gt; </a:t>
            </a:r>
            <a:r>
              <a:rPr lang="ko-KR" altLang="en-US" sz="2400" dirty="0">
                <a:solidFill>
                  <a:schemeClr val="dk1"/>
                </a:solidFill>
                <a:latin typeface="12롯데마트드림Bold"/>
                <a:ea typeface="12롯데마트드림Bold"/>
                <a:cs typeface="맑은 고딕"/>
              </a:rPr>
              <a:t>데이터셋을 순진하게 믿는다</a:t>
            </a:r>
            <a:r>
              <a:rPr lang="en-US" altLang="ko-KR" sz="2400" dirty="0">
                <a:solidFill>
                  <a:schemeClr val="dk1"/>
                </a:solidFill>
                <a:latin typeface="12롯데마트드림Bold"/>
                <a:ea typeface="12롯데마트드림Bold"/>
                <a:cs typeface="맑은 고딕"/>
              </a:rPr>
              <a:t>! -&gt; Naïve</a:t>
            </a:r>
            <a:r>
              <a:rPr lang="ko-KR" altLang="en-US" sz="2400" dirty="0">
                <a:solidFill>
                  <a:schemeClr val="dk1"/>
                </a:solidFill>
                <a:latin typeface="12롯데마트드림Bold"/>
                <a:ea typeface="12롯데마트드림Bold"/>
                <a:cs typeface="맑은 고딕"/>
              </a:rPr>
              <a:t> </a:t>
            </a:r>
            <a:r>
              <a:rPr lang="en-US" altLang="ko-KR" sz="2400" dirty="0">
                <a:solidFill>
                  <a:schemeClr val="dk1"/>
                </a:solidFill>
                <a:latin typeface="12롯데마트드림Bold"/>
                <a:ea typeface="12롯데마트드림Bold"/>
                <a:cs typeface="맑은 고딕"/>
              </a:rPr>
              <a:t>Bayes!!</a:t>
            </a:r>
            <a:endParaRPr kumimoji="0" lang="en-US" altLang="ko-KR" sz="2400" b="0" i="0" u="none" strike="noStrike" kern="1200" cap="none" spc="0" normalizeH="0" baseline="0" dirty="0">
              <a:solidFill>
                <a:schemeClr val="dk1"/>
              </a:solidFill>
              <a:latin typeface="12롯데마트드림Bold"/>
              <a:ea typeface="12롯데마트드림Bold"/>
              <a:cs typeface="맑은 고딕"/>
            </a:endParaRPr>
          </a:p>
        </p:txBody>
      </p:sp>
      <p:pic>
        <p:nvPicPr>
          <p:cNvPr id="1098" name="그림 10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7430" y="4742256"/>
            <a:ext cx="7387070" cy="1675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3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-3) Maximum Likelihood Estimation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8FC3AB-4EC2-4F30-8E8F-16EB55E3DB49}"/>
              </a:ext>
            </a:extLst>
          </p:cNvPr>
          <p:cNvGraphicFramePr>
            <a:graphicFrameLocks noGrp="1"/>
          </p:cNvGraphicFramePr>
          <p:nvPr/>
        </p:nvGraphicFramePr>
        <p:xfrm>
          <a:off x="572153" y="2189163"/>
          <a:ext cx="4522360" cy="4082796"/>
        </p:xfrm>
        <a:graphic>
          <a:graphicData uri="http://schemas.openxmlformats.org/drawingml/2006/table">
            <a:tbl>
              <a:tblPr/>
              <a:tblGrid>
                <a:gridCol w="1130590">
                  <a:extLst>
                    <a:ext uri="{9D8B030D-6E8A-4147-A177-3AD203B41FA5}">
                      <a16:colId xmlns:a16="http://schemas.microsoft.com/office/drawing/2014/main" val="354276316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58244699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1868979316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2813010941"/>
                    </a:ext>
                  </a:extLst>
                </a:gridCol>
              </a:tblGrid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2140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0633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0891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00578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369279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28662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161481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33708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?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5310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E04CD1B-D207-497B-BC12-B405A8941809}"/>
              </a:ext>
            </a:extLst>
          </p:cNvPr>
          <p:cNvSpPr txBox="1"/>
          <p:nvPr/>
        </p:nvSpPr>
        <p:spPr>
          <a:xfrm>
            <a:off x="5306786" y="2184956"/>
            <a:ext cx="66935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전부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0 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또는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1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만 나오는 베르누이 분포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~!</a:t>
            </a: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  <a:cs typeface="+mn-cs"/>
            </a:endParaRPr>
          </a:p>
          <a:p>
            <a:pPr lvl="0">
              <a:defRPr/>
            </a:pPr>
            <a:r>
              <a:rPr lang="ko-KR" altLang="en-US" sz="2400" dirty="0" err="1">
                <a:latin typeface="12롯데마트드림Bold"/>
                <a:ea typeface="12롯데마트드림Bold"/>
              </a:rPr>
              <a:t>모수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: </a:t>
            </a: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P(Y=1) = </a:t>
            </a:r>
            <a:r>
              <a:rPr lang="en-US" altLang="ko-KR" sz="2400" dirty="0" err="1">
                <a:latin typeface="12롯데마트드림Bold"/>
                <a:ea typeface="12롯데마트드림Bold"/>
              </a:rPr>
              <a:t>Py</a:t>
            </a: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P(X1=1|Y=1) = P1</a:t>
            </a: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P(X2=1|Y=1) = P2</a:t>
            </a: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P(X3=1|Y=1) = P3</a:t>
            </a: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P(X1=1|Y=0) = P4</a:t>
            </a: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P(X2=1|Y=0) = P5</a:t>
            </a: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P(X3=1|Y=0) = P6</a:t>
            </a:r>
          </a:p>
        </p:txBody>
      </p:sp>
    </p:spTree>
    <p:extLst>
      <p:ext uri="{BB962C8B-B14F-4D97-AF65-F5344CB8AC3E}">
        <p14:creationId xmlns:p14="http://schemas.microsoft.com/office/powerpoint/2010/main" val="28811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3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-3) Maximum Likelihood Estimation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8FC3AB-4EC2-4F30-8E8F-16EB55E3DB49}"/>
              </a:ext>
            </a:extLst>
          </p:cNvPr>
          <p:cNvGraphicFramePr>
            <a:graphicFrameLocks noGrp="1"/>
          </p:cNvGraphicFramePr>
          <p:nvPr/>
        </p:nvGraphicFramePr>
        <p:xfrm>
          <a:off x="572153" y="2189163"/>
          <a:ext cx="4522360" cy="4082796"/>
        </p:xfrm>
        <a:graphic>
          <a:graphicData uri="http://schemas.openxmlformats.org/drawingml/2006/table">
            <a:tbl>
              <a:tblPr/>
              <a:tblGrid>
                <a:gridCol w="1130590">
                  <a:extLst>
                    <a:ext uri="{9D8B030D-6E8A-4147-A177-3AD203B41FA5}">
                      <a16:colId xmlns:a16="http://schemas.microsoft.com/office/drawing/2014/main" val="354276316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58244699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1868979316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2813010941"/>
                    </a:ext>
                  </a:extLst>
                </a:gridCol>
              </a:tblGrid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2140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0633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0891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00578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369279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28662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161481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33708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?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5310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E04CD1B-D207-497B-BC12-B405A8941809}"/>
              </a:ext>
            </a:extLst>
          </p:cNvPr>
          <p:cNvSpPr txBox="1"/>
          <p:nvPr/>
        </p:nvSpPr>
        <p:spPr>
          <a:xfrm>
            <a:off x="5608864" y="1716585"/>
            <a:ext cx="6693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위에서 정한 </a:t>
            </a:r>
            <a:r>
              <a:rPr lang="ko-KR" altLang="en-US" sz="2400" dirty="0" err="1">
                <a:latin typeface="12롯데마트드림Bold"/>
                <a:ea typeface="12롯데마트드림Bold"/>
              </a:rPr>
              <a:t>모수를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 토대로 각 행의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log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likelihood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를 나타내자</a:t>
            </a: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85A07-715B-4FBE-B10D-0F85D84213D1}"/>
              </a:ext>
            </a:extLst>
          </p:cNvPr>
          <p:cNvSpPr txBox="1"/>
          <p:nvPr/>
        </p:nvSpPr>
        <p:spPr>
          <a:xfrm>
            <a:off x="6136369" y="2639729"/>
            <a:ext cx="338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-log[P1*P2*(1-P3)*PY]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E005EE3-5C90-4D51-A7DC-E5361D670AAA}"/>
              </a:ext>
            </a:extLst>
          </p:cNvPr>
          <p:cNvSpPr/>
          <p:nvPr/>
        </p:nvSpPr>
        <p:spPr>
          <a:xfrm>
            <a:off x="5306786" y="2841172"/>
            <a:ext cx="604157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C5A1A0-58D7-4BB5-A031-2527B3234019}"/>
              </a:ext>
            </a:extLst>
          </p:cNvPr>
          <p:cNvSpPr txBox="1"/>
          <p:nvPr/>
        </p:nvSpPr>
        <p:spPr>
          <a:xfrm>
            <a:off x="6141807" y="3053389"/>
            <a:ext cx="5400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-log[(1-P1)*P2*(1-P3)*PY]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BF48892-B4B4-4C3A-BAA6-A58091503ACB}"/>
              </a:ext>
            </a:extLst>
          </p:cNvPr>
          <p:cNvSpPr/>
          <p:nvPr/>
        </p:nvSpPr>
        <p:spPr>
          <a:xfrm>
            <a:off x="5312225" y="3254832"/>
            <a:ext cx="604157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CD307-1436-4F95-9656-B8ECAB8CC5BE}"/>
              </a:ext>
            </a:extLst>
          </p:cNvPr>
          <p:cNvSpPr txBox="1"/>
          <p:nvPr/>
        </p:nvSpPr>
        <p:spPr>
          <a:xfrm>
            <a:off x="6147247" y="3499706"/>
            <a:ext cx="3603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-log[P4*P5*P6*(1-PY)]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C0FCDCF-FD75-4FFE-8CBB-A037F312269D}"/>
              </a:ext>
            </a:extLst>
          </p:cNvPr>
          <p:cNvSpPr/>
          <p:nvPr/>
        </p:nvSpPr>
        <p:spPr>
          <a:xfrm>
            <a:off x="5317665" y="3701149"/>
            <a:ext cx="604157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9C7D84-0EB4-4D91-BB69-D4A75C66DD7E}"/>
              </a:ext>
            </a:extLst>
          </p:cNvPr>
          <p:cNvSpPr txBox="1"/>
          <p:nvPr/>
        </p:nvSpPr>
        <p:spPr>
          <a:xfrm>
            <a:off x="7574410" y="3987137"/>
            <a:ext cx="2535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.</a:t>
            </a: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.</a:t>
            </a: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87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3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-3) Maximum Likelihood Estimation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8FC3AB-4EC2-4F30-8E8F-16EB55E3DB49}"/>
              </a:ext>
            </a:extLst>
          </p:cNvPr>
          <p:cNvGraphicFramePr>
            <a:graphicFrameLocks noGrp="1"/>
          </p:cNvGraphicFramePr>
          <p:nvPr/>
        </p:nvGraphicFramePr>
        <p:xfrm>
          <a:off x="572153" y="2189163"/>
          <a:ext cx="4522360" cy="4082796"/>
        </p:xfrm>
        <a:graphic>
          <a:graphicData uri="http://schemas.openxmlformats.org/drawingml/2006/table">
            <a:tbl>
              <a:tblPr/>
              <a:tblGrid>
                <a:gridCol w="1130590">
                  <a:extLst>
                    <a:ext uri="{9D8B030D-6E8A-4147-A177-3AD203B41FA5}">
                      <a16:colId xmlns:a16="http://schemas.microsoft.com/office/drawing/2014/main" val="354276316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58244699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1868979316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2813010941"/>
                    </a:ext>
                  </a:extLst>
                </a:gridCol>
              </a:tblGrid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2140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0633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0891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00578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369279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28662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161481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33708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?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53102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413CBBCC-7213-48EA-BB03-A029CBB6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1960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4CD1B-D207-497B-BC12-B405A8941809}"/>
              </a:ext>
            </a:extLst>
          </p:cNvPr>
          <p:cNvSpPr txBox="1"/>
          <p:nvPr/>
        </p:nvSpPr>
        <p:spPr>
          <a:xfrm>
            <a:off x="5306786" y="2152298"/>
            <a:ext cx="6693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해당 정보들을 싹 다 더하고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(</a:t>
            </a:r>
            <a:r>
              <a:rPr lang="ko-KR" altLang="en-US" sz="2400" dirty="0" err="1">
                <a:latin typeface="12롯데마트드림Bold"/>
                <a:ea typeface="12롯데마트드림Bold"/>
              </a:rPr>
              <a:t>로그니까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 진수들의 곱이 됩니다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),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P1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만 보자</a:t>
            </a: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85A07-715B-4FBE-B10D-0F85D84213D1}"/>
              </a:ext>
            </a:extLst>
          </p:cNvPr>
          <p:cNvSpPr txBox="1"/>
          <p:nvPr/>
        </p:nvSpPr>
        <p:spPr>
          <a:xfrm>
            <a:off x="5306786" y="3089391"/>
            <a:ext cx="630509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L = -log[P1^2*(1-P1)^2… ]: log-likelihood</a:t>
            </a: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이제 이 값을 최소로 만들려면 </a:t>
            </a:r>
            <a:r>
              <a:rPr lang="ko-KR" altLang="en-US" sz="2400" dirty="0" err="1">
                <a:latin typeface="12롯데마트드림Bold"/>
                <a:ea typeface="12롯데마트드림Bold"/>
              </a:rPr>
              <a:t>편미분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</a:rPr>
              <a:t>했을때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0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이 되는 </a:t>
            </a:r>
            <a:r>
              <a:rPr lang="ko-KR" altLang="en-US" sz="2400" dirty="0" err="1">
                <a:latin typeface="12롯데마트드림Bold"/>
                <a:ea typeface="12롯데마트드림Bold"/>
              </a:rPr>
              <a:t>모수들을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 찾으면 된다</a:t>
            </a: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dL/dP1 = -[(2/P1) – (2/(1-P1))] = 0</a:t>
            </a: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따라서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P1 = 1/2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8F87E8-2B38-4484-BDD7-C1D273F64679}"/>
              </a:ext>
            </a:extLst>
          </p:cNvPr>
          <p:cNvSpPr/>
          <p:nvPr/>
        </p:nvSpPr>
        <p:spPr>
          <a:xfrm>
            <a:off x="792390" y="2639729"/>
            <a:ext cx="727258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8AADAA-D090-4FB3-8706-8CD3553007A0}"/>
              </a:ext>
            </a:extLst>
          </p:cNvPr>
          <p:cNvSpPr/>
          <p:nvPr/>
        </p:nvSpPr>
        <p:spPr>
          <a:xfrm>
            <a:off x="797830" y="5355717"/>
            <a:ext cx="727258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91720E-EE20-4240-946E-08010EC0830A}"/>
              </a:ext>
            </a:extLst>
          </p:cNvPr>
          <p:cNvSpPr/>
          <p:nvPr/>
        </p:nvSpPr>
        <p:spPr>
          <a:xfrm>
            <a:off x="797829" y="3102378"/>
            <a:ext cx="727258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591CC9-0CD6-43E6-96BF-B893CE950505}"/>
              </a:ext>
            </a:extLst>
          </p:cNvPr>
          <p:cNvSpPr/>
          <p:nvPr/>
        </p:nvSpPr>
        <p:spPr>
          <a:xfrm>
            <a:off x="797830" y="4000445"/>
            <a:ext cx="727258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263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3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-3) Maximum Likelihood Estimation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8FC3AB-4EC2-4F30-8E8F-16EB55E3DB49}"/>
              </a:ext>
            </a:extLst>
          </p:cNvPr>
          <p:cNvGraphicFramePr>
            <a:graphicFrameLocks noGrp="1"/>
          </p:cNvGraphicFramePr>
          <p:nvPr/>
        </p:nvGraphicFramePr>
        <p:xfrm>
          <a:off x="572153" y="2189163"/>
          <a:ext cx="4522360" cy="4082796"/>
        </p:xfrm>
        <a:graphic>
          <a:graphicData uri="http://schemas.openxmlformats.org/drawingml/2006/table">
            <a:tbl>
              <a:tblPr/>
              <a:tblGrid>
                <a:gridCol w="1130590">
                  <a:extLst>
                    <a:ext uri="{9D8B030D-6E8A-4147-A177-3AD203B41FA5}">
                      <a16:colId xmlns:a16="http://schemas.microsoft.com/office/drawing/2014/main" val="354276316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58244699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1868979316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2813010941"/>
                    </a:ext>
                  </a:extLst>
                </a:gridCol>
              </a:tblGrid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2140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0633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0891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00578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369279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28662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161481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33708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?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53102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413CBBCC-7213-48EA-BB03-A029CBB6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1960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4CD1B-D207-497B-BC12-B405A8941809}"/>
              </a:ext>
            </a:extLst>
          </p:cNvPr>
          <p:cNvSpPr txBox="1"/>
          <p:nvPr/>
        </p:nvSpPr>
        <p:spPr>
          <a:xfrm>
            <a:off x="5306786" y="2152298"/>
            <a:ext cx="6693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근데 매번 이렇게 구하는 건 좀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85A07-715B-4FBE-B10D-0F85D84213D1}"/>
              </a:ext>
            </a:extLst>
          </p:cNvPr>
          <p:cNvSpPr txBox="1"/>
          <p:nvPr/>
        </p:nvSpPr>
        <p:spPr>
          <a:xfrm>
            <a:off x="5314749" y="2778794"/>
            <a:ext cx="63050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P1 = P(X1=1|Y=1) =&gt; Y=1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인 샘플들 중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X1=1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인</a:t>
            </a: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경우의 비율과 같다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!!</a:t>
            </a: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따라서 우리는 실제 적용시에는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MLE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과정을 생략하고 데이터에서 개수를 세서 구한다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!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8F87E8-2B38-4484-BDD7-C1D273F64679}"/>
              </a:ext>
            </a:extLst>
          </p:cNvPr>
          <p:cNvSpPr/>
          <p:nvPr/>
        </p:nvSpPr>
        <p:spPr>
          <a:xfrm>
            <a:off x="792390" y="2721375"/>
            <a:ext cx="727258" cy="297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C18F3D-7CEF-46C8-A2C1-1F973CDF0FD8}"/>
              </a:ext>
            </a:extLst>
          </p:cNvPr>
          <p:cNvSpPr/>
          <p:nvPr/>
        </p:nvSpPr>
        <p:spPr>
          <a:xfrm>
            <a:off x="572153" y="2613963"/>
            <a:ext cx="452236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0E2221-01ED-4C6A-BBCB-626705F02B56}"/>
              </a:ext>
            </a:extLst>
          </p:cNvPr>
          <p:cNvSpPr/>
          <p:nvPr/>
        </p:nvSpPr>
        <p:spPr>
          <a:xfrm>
            <a:off x="797833" y="3200347"/>
            <a:ext cx="727258" cy="297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E8B487-0409-4F77-B8F2-A35418C25018}"/>
              </a:ext>
            </a:extLst>
          </p:cNvPr>
          <p:cNvSpPr/>
          <p:nvPr/>
        </p:nvSpPr>
        <p:spPr>
          <a:xfrm>
            <a:off x="797830" y="4082080"/>
            <a:ext cx="727258" cy="297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1D16CA-C61A-4D35-8A9B-F3CDB88D26F7}"/>
              </a:ext>
            </a:extLst>
          </p:cNvPr>
          <p:cNvSpPr/>
          <p:nvPr/>
        </p:nvSpPr>
        <p:spPr>
          <a:xfrm>
            <a:off x="797830" y="5470025"/>
            <a:ext cx="727258" cy="297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DAE5FE-0B2F-478E-BEAB-EAEB57F5443D}"/>
              </a:ext>
            </a:extLst>
          </p:cNvPr>
          <p:cNvSpPr/>
          <p:nvPr/>
        </p:nvSpPr>
        <p:spPr>
          <a:xfrm>
            <a:off x="577594" y="3076609"/>
            <a:ext cx="452236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B60E4D-639C-4FAE-9DAF-FEA4FC4E529A}"/>
              </a:ext>
            </a:extLst>
          </p:cNvPr>
          <p:cNvSpPr/>
          <p:nvPr/>
        </p:nvSpPr>
        <p:spPr>
          <a:xfrm>
            <a:off x="577595" y="4023663"/>
            <a:ext cx="452236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389487-6C8F-4CF8-BE97-E8D17384DA6E}"/>
              </a:ext>
            </a:extLst>
          </p:cNvPr>
          <p:cNvSpPr/>
          <p:nvPr/>
        </p:nvSpPr>
        <p:spPr>
          <a:xfrm>
            <a:off x="593921" y="5395259"/>
            <a:ext cx="4522360" cy="46166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96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3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-3) Maximum Likelihood Estimation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8FC3AB-4EC2-4F30-8E8F-16EB55E3DB49}"/>
              </a:ext>
            </a:extLst>
          </p:cNvPr>
          <p:cNvGraphicFramePr>
            <a:graphicFrameLocks noGrp="1"/>
          </p:cNvGraphicFramePr>
          <p:nvPr/>
        </p:nvGraphicFramePr>
        <p:xfrm>
          <a:off x="572153" y="2189163"/>
          <a:ext cx="4522360" cy="4082796"/>
        </p:xfrm>
        <a:graphic>
          <a:graphicData uri="http://schemas.openxmlformats.org/drawingml/2006/table">
            <a:tbl>
              <a:tblPr/>
              <a:tblGrid>
                <a:gridCol w="1130590">
                  <a:extLst>
                    <a:ext uri="{9D8B030D-6E8A-4147-A177-3AD203B41FA5}">
                      <a16:colId xmlns:a16="http://schemas.microsoft.com/office/drawing/2014/main" val="354276316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58244699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1868979316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2813010941"/>
                    </a:ext>
                  </a:extLst>
                </a:gridCol>
              </a:tblGrid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2140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0633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0891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00578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369279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28662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161481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33708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?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53102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413CBBCC-7213-48EA-BB03-A029CBB6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1960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9C7D84-0EB4-4D91-BB69-D4A75C66DD7E}"/>
              </a:ext>
            </a:extLst>
          </p:cNvPr>
          <p:cNvSpPr txBox="1"/>
          <p:nvPr/>
        </p:nvSpPr>
        <p:spPr>
          <a:xfrm>
            <a:off x="5445274" y="2130484"/>
            <a:ext cx="282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연습</a:t>
            </a: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12866-902C-42B5-8C0A-BD5A05D0BC26}"/>
              </a:ext>
            </a:extLst>
          </p:cNvPr>
          <p:cNvSpPr txBox="1"/>
          <p:nvPr/>
        </p:nvSpPr>
        <p:spPr>
          <a:xfrm>
            <a:off x="5445274" y="2796121"/>
            <a:ext cx="37803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P(Y=1|X1=0,X2=0,X3=1)</a:t>
            </a:r>
          </a:p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과</a:t>
            </a:r>
            <a:endParaRPr lang="en-US" altLang="ko-KR" sz="2400" dirty="0">
              <a:latin typeface="12롯데마트드림Bold"/>
              <a:ea typeface="12롯데마트드림Bold"/>
            </a:endParaRPr>
          </a:p>
          <a:p>
            <a:pPr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P(Y=0|X1=0,X2=0,X3=1)</a:t>
            </a:r>
          </a:p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을 비교 하면 됩니다</a:t>
            </a: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</p:spTree>
    <p:extLst>
      <p:ext uri="{BB962C8B-B14F-4D97-AF65-F5344CB8AC3E}">
        <p14:creationId xmlns:p14="http://schemas.microsoft.com/office/powerpoint/2010/main" val="41848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3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-3) Maximum Likelihood Estimation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8FC3AB-4EC2-4F30-8E8F-16EB55E3DB49}"/>
              </a:ext>
            </a:extLst>
          </p:cNvPr>
          <p:cNvGraphicFramePr>
            <a:graphicFrameLocks noGrp="1"/>
          </p:cNvGraphicFramePr>
          <p:nvPr/>
        </p:nvGraphicFramePr>
        <p:xfrm>
          <a:off x="572153" y="2189163"/>
          <a:ext cx="4522360" cy="4082796"/>
        </p:xfrm>
        <a:graphic>
          <a:graphicData uri="http://schemas.openxmlformats.org/drawingml/2006/table">
            <a:tbl>
              <a:tblPr/>
              <a:tblGrid>
                <a:gridCol w="1130590">
                  <a:extLst>
                    <a:ext uri="{9D8B030D-6E8A-4147-A177-3AD203B41FA5}">
                      <a16:colId xmlns:a16="http://schemas.microsoft.com/office/drawing/2014/main" val="354276316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58244699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1868979316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2813010941"/>
                    </a:ext>
                  </a:extLst>
                </a:gridCol>
              </a:tblGrid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2140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0633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0891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00578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369279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28662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161481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33708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?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5310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89C7D84-0EB4-4D91-BB69-D4A75C66DD7E}"/>
              </a:ext>
            </a:extLst>
          </p:cNvPr>
          <p:cNvSpPr txBox="1"/>
          <p:nvPr/>
        </p:nvSpPr>
        <p:spPr>
          <a:xfrm>
            <a:off x="5445274" y="2130484"/>
            <a:ext cx="282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연습</a:t>
            </a: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2F4B36-AEF2-4D70-8ADC-1FBFA8D5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4988EF-0CAB-4FF6-92FA-3C38B4E8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452" y="2291266"/>
            <a:ext cx="79768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289093-7B8F-4C15-B4E2-137EABA94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083" y="2189163"/>
            <a:ext cx="80634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5" name="_x421194816" descr="DRW00001e2c2310">
            <a:extLst>
              <a:ext uri="{FF2B5EF4-FFF2-40B4-BE49-F238E27FC236}">
                <a16:creationId xmlns:a16="http://schemas.microsoft.com/office/drawing/2014/main" id="{F5A501EF-4567-4647-89BA-D984CF5D0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274" y="2874963"/>
            <a:ext cx="6530598" cy="300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05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3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-3) Maximum Likelihood Estimation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8FC3AB-4EC2-4F30-8E8F-16EB55E3DB49}"/>
              </a:ext>
            </a:extLst>
          </p:cNvPr>
          <p:cNvGraphicFramePr>
            <a:graphicFrameLocks noGrp="1"/>
          </p:cNvGraphicFramePr>
          <p:nvPr/>
        </p:nvGraphicFramePr>
        <p:xfrm>
          <a:off x="572153" y="2189163"/>
          <a:ext cx="4522360" cy="4082796"/>
        </p:xfrm>
        <a:graphic>
          <a:graphicData uri="http://schemas.openxmlformats.org/drawingml/2006/table">
            <a:tbl>
              <a:tblPr/>
              <a:tblGrid>
                <a:gridCol w="1130590">
                  <a:extLst>
                    <a:ext uri="{9D8B030D-6E8A-4147-A177-3AD203B41FA5}">
                      <a16:colId xmlns:a16="http://schemas.microsoft.com/office/drawing/2014/main" val="354276316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58244699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1868979316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2813010941"/>
                    </a:ext>
                  </a:extLst>
                </a:gridCol>
              </a:tblGrid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2140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0633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0891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00578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369279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28662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161481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33708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?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5310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89C7D84-0EB4-4D91-BB69-D4A75C66DD7E}"/>
              </a:ext>
            </a:extLst>
          </p:cNvPr>
          <p:cNvSpPr txBox="1"/>
          <p:nvPr/>
        </p:nvSpPr>
        <p:spPr>
          <a:xfrm>
            <a:off x="5445274" y="2130484"/>
            <a:ext cx="282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연습</a:t>
            </a: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2F4B36-AEF2-4D70-8ADC-1FBFA8D5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575973544" descr="DRW00001e2c231f">
            <a:extLst>
              <a:ext uri="{FF2B5EF4-FFF2-40B4-BE49-F238E27FC236}">
                <a16:creationId xmlns:a16="http://schemas.microsoft.com/office/drawing/2014/main" id="{D2B9D1D8-F70D-4DCC-9E25-B0FF6D09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800" y="2808127"/>
            <a:ext cx="6716487" cy="8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102133-7B4D-40A3-93A2-5A233F161C0F}"/>
              </a:ext>
            </a:extLst>
          </p:cNvPr>
          <p:cNvSpPr/>
          <p:nvPr/>
        </p:nvSpPr>
        <p:spPr>
          <a:xfrm>
            <a:off x="5213800" y="2751680"/>
            <a:ext cx="1944422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9ABC67-043C-42B2-94E0-98E6FEF28A40}"/>
              </a:ext>
            </a:extLst>
          </p:cNvPr>
          <p:cNvSpPr/>
          <p:nvPr/>
        </p:nvSpPr>
        <p:spPr>
          <a:xfrm>
            <a:off x="600183" y="2665939"/>
            <a:ext cx="1065331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FFB2A3-A67A-454C-B724-08CB980B8195}"/>
              </a:ext>
            </a:extLst>
          </p:cNvPr>
          <p:cNvSpPr/>
          <p:nvPr/>
        </p:nvSpPr>
        <p:spPr>
          <a:xfrm>
            <a:off x="605622" y="3128588"/>
            <a:ext cx="1065331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59C635-F25D-4CB1-BC25-64F8DC492789}"/>
              </a:ext>
            </a:extLst>
          </p:cNvPr>
          <p:cNvSpPr/>
          <p:nvPr/>
        </p:nvSpPr>
        <p:spPr>
          <a:xfrm>
            <a:off x="621952" y="3993994"/>
            <a:ext cx="1065331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FA22E3-03B8-4544-89C4-E5643063C106}"/>
              </a:ext>
            </a:extLst>
          </p:cNvPr>
          <p:cNvSpPr/>
          <p:nvPr/>
        </p:nvSpPr>
        <p:spPr>
          <a:xfrm>
            <a:off x="621952" y="5381932"/>
            <a:ext cx="1065331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92BA86-1316-4EAD-A304-06F3742ECCDD}"/>
              </a:ext>
            </a:extLst>
          </p:cNvPr>
          <p:cNvSpPr/>
          <p:nvPr/>
        </p:nvSpPr>
        <p:spPr>
          <a:xfrm>
            <a:off x="815175" y="3192022"/>
            <a:ext cx="635346" cy="3601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CB2C3A-76AD-4DDB-8E8F-ACF0CA06EB6B}"/>
              </a:ext>
            </a:extLst>
          </p:cNvPr>
          <p:cNvSpPr/>
          <p:nvPr/>
        </p:nvSpPr>
        <p:spPr>
          <a:xfrm>
            <a:off x="815175" y="4057435"/>
            <a:ext cx="635346" cy="3601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FB1DA8-1DEB-4ABA-A0C5-225E9F843F6F}"/>
              </a:ext>
            </a:extLst>
          </p:cNvPr>
          <p:cNvSpPr txBox="1"/>
          <p:nvPr/>
        </p:nvSpPr>
        <p:spPr>
          <a:xfrm>
            <a:off x="5153067" y="4519241"/>
            <a:ext cx="282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P(X1=0|Y=1) = 2/4</a:t>
            </a:r>
          </a:p>
        </p:txBody>
      </p:sp>
    </p:spTree>
    <p:extLst>
      <p:ext uri="{BB962C8B-B14F-4D97-AF65-F5344CB8AC3E}">
        <p14:creationId xmlns:p14="http://schemas.microsoft.com/office/powerpoint/2010/main" val="388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직사각형 1032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70A0B33-4F4D-4F8D-B713-998BAEEA6081}"/>
              </a:ext>
            </a:extLst>
          </p:cNvPr>
          <p:cNvSpPr txBox="1"/>
          <p:nvPr/>
        </p:nvSpPr>
        <p:spPr>
          <a:xfrm>
            <a:off x="2774233" y="493807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목표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2DE8C6-7D3E-4CF5-A890-F0250DC65443}"/>
              </a:ext>
            </a:extLst>
          </p:cNvPr>
          <p:cNvSpPr/>
          <p:nvPr/>
        </p:nvSpPr>
        <p:spPr>
          <a:xfrm>
            <a:off x="10741572" y="4438"/>
            <a:ext cx="1374228" cy="648049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15</a:t>
            </a:r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정규세션</a:t>
            </a:r>
            <a:endParaRPr lang="en-US" altLang="ko-KR" sz="1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</a:t>
            </a:r>
            <a:endParaRPr lang="ko-KR" altLang="en-US" sz="1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E1675-D028-4CCC-9B8A-71A70B05C0CD}"/>
              </a:ext>
            </a:extLst>
          </p:cNvPr>
          <p:cNvSpPr txBox="1"/>
          <p:nvPr/>
        </p:nvSpPr>
        <p:spPr>
          <a:xfrm>
            <a:off x="506186" y="1812471"/>
            <a:ext cx="109891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목표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</a:p>
          <a:p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기본적인 확률 공식들을 바탕으로 </a:t>
            </a:r>
            <a:r>
              <a:rPr lang="ko-KR" altLang="en-US" sz="28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베이즈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정리를 이해한다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앞서 이해한 </a:t>
            </a:r>
            <a:r>
              <a:rPr lang="ko-KR" altLang="en-US" sz="28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베이즈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정리를 바탕으로 </a:t>
            </a:r>
            <a:r>
              <a:rPr lang="ko-KR" altLang="en-US" sz="28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나이브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8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베이즈에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대해서 이해한다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74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3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-3) Maximum Likelihood Estimation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8FC3AB-4EC2-4F30-8E8F-16EB55E3DB49}"/>
              </a:ext>
            </a:extLst>
          </p:cNvPr>
          <p:cNvGraphicFramePr>
            <a:graphicFrameLocks noGrp="1"/>
          </p:cNvGraphicFramePr>
          <p:nvPr/>
        </p:nvGraphicFramePr>
        <p:xfrm>
          <a:off x="572153" y="2189163"/>
          <a:ext cx="4522360" cy="4082796"/>
        </p:xfrm>
        <a:graphic>
          <a:graphicData uri="http://schemas.openxmlformats.org/drawingml/2006/table">
            <a:tbl>
              <a:tblPr/>
              <a:tblGrid>
                <a:gridCol w="1130590">
                  <a:extLst>
                    <a:ext uri="{9D8B030D-6E8A-4147-A177-3AD203B41FA5}">
                      <a16:colId xmlns:a16="http://schemas.microsoft.com/office/drawing/2014/main" val="354276316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58244699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1868979316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2813010941"/>
                    </a:ext>
                  </a:extLst>
                </a:gridCol>
              </a:tblGrid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2140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0633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0891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00578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369279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28662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161481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33708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?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5310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89C7D84-0EB4-4D91-BB69-D4A75C66DD7E}"/>
              </a:ext>
            </a:extLst>
          </p:cNvPr>
          <p:cNvSpPr txBox="1"/>
          <p:nvPr/>
        </p:nvSpPr>
        <p:spPr>
          <a:xfrm>
            <a:off x="5445274" y="2130484"/>
            <a:ext cx="282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연습</a:t>
            </a: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2F4B36-AEF2-4D70-8ADC-1FBFA8D5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4988EF-0CAB-4FF6-92FA-3C38B4E8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452" y="2291266"/>
            <a:ext cx="79768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289093-7B8F-4C15-B4E2-137EABA94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083" y="2189163"/>
            <a:ext cx="80634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086ACC-1341-4308-A243-F78FA382E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5" y="2291266"/>
            <a:ext cx="837564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575973544" descr="DRW00001e2c231f">
            <a:extLst>
              <a:ext uri="{FF2B5EF4-FFF2-40B4-BE49-F238E27FC236}">
                <a16:creationId xmlns:a16="http://schemas.microsoft.com/office/drawing/2014/main" id="{D2B9D1D8-F70D-4DCC-9E25-B0FF6D09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13" y="2748466"/>
            <a:ext cx="7097487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102133-7B4D-40A3-93A2-5A233F161C0F}"/>
              </a:ext>
            </a:extLst>
          </p:cNvPr>
          <p:cNvSpPr/>
          <p:nvPr/>
        </p:nvSpPr>
        <p:spPr>
          <a:xfrm>
            <a:off x="11038113" y="2692019"/>
            <a:ext cx="1104911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9ABC67-043C-42B2-94E0-98E6FEF28A40}"/>
              </a:ext>
            </a:extLst>
          </p:cNvPr>
          <p:cNvSpPr/>
          <p:nvPr/>
        </p:nvSpPr>
        <p:spPr>
          <a:xfrm>
            <a:off x="4023997" y="2666923"/>
            <a:ext cx="1065331" cy="3176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92BA86-1316-4EAD-A304-06F3742ECCDD}"/>
              </a:ext>
            </a:extLst>
          </p:cNvPr>
          <p:cNvSpPr/>
          <p:nvPr/>
        </p:nvSpPr>
        <p:spPr>
          <a:xfrm>
            <a:off x="4238989" y="4050499"/>
            <a:ext cx="635346" cy="3601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CB2C3A-76AD-4DDB-8E8F-ACF0CA06EB6B}"/>
              </a:ext>
            </a:extLst>
          </p:cNvPr>
          <p:cNvSpPr/>
          <p:nvPr/>
        </p:nvSpPr>
        <p:spPr>
          <a:xfrm>
            <a:off x="4243630" y="2698626"/>
            <a:ext cx="635346" cy="3601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FB1DA8-1DEB-4ABA-A0C5-225E9F843F6F}"/>
              </a:ext>
            </a:extLst>
          </p:cNvPr>
          <p:cNvSpPr txBox="1"/>
          <p:nvPr/>
        </p:nvSpPr>
        <p:spPr>
          <a:xfrm>
            <a:off x="5153067" y="4519241"/>
            <a:ext cx="282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P(Y=1) = 4/7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55B78C-D8E9-4390-88D1-B4D834741A5A}"/>
              </a:ext>
            </a:extLst>
          </p:cNvPr>
          <p:cNvSpPr/>
          <p:nvPr/>
        </p:nvSpPr>
        <p:spPr>
          <a:xfrm>
            <a:off x="4260760" y="5427538"/>
            <a:ext cx="635346" cy="3601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793826-7E3B-4C00-A8F9-0DFBCB0C4134}"/>
              </a:ext>
            </a:extLst>
          </p:cNvPr>
          <p:cNvSpPr/>
          <p:nvPr/>
        </p:nvSpPr>
        <p:spPr>
          <a:xfrm>
            <a:off x="4244428" y="3141541"/>
            <a:ext cx="635346" cy="3601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629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3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-3) Maximum Likelihood Estimation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8FC3AB-4EC2-4F30-8E8F-16EB55E3DB49}"/>
              </a:ext>
            </a:extLst>
          </p:cNvPr>
          <p:cNvGraphicFramePr>
            <a:graphicFrameLocks noGrp="1"/>
          </p:cNvGraphicFramePr>
          <p:nvPr/>
        </p:nvGraphicFramePr>
        <p:xfrm>
          <a:off x="572153" y="2189163"/>
          <a:ext cx="4522360" cy="4082796"/>
        </p:xfrm>
        <a:graphic>
          <a:graphicData uri="http://schemas.openxmlformats.org/drawingml/2006/table">
            <a:tbl>
              <a:tblPr/>
              <a:tblGrid>
                <a:gridCol w="1130590">
                  <a:extLst>
                    <a:ext uri="{9D8B030D-6E8A-4147-A177-3AD203B41FA5}">
                      <a16:colId xmlns:a16="http://schemas.microsoft.com/office/drawing/2014/main" val="354276316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582446990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1868979316"/>
                    </a:ext>
                  </a:extLst>
                </a:gridCol>
                <a:gridCol w="1130590">
                  <a:extLst>
                    <a:ext uri="{9D8B030D-6E8A-4147-A177-3AD203B41FA5}">
                      <a16:colId xmlns:a16="http://schemas.microsoft.com/office/drawing/2014/main" val="2813010941"/>
                    </a:ext>
                  </a:extLst>
                </a:gridCol>
              </a:tblGrid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X3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22140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0633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08917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005783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369279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28662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161481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33708"/>
                  </a:ext>
                </a:extLst>
              </a:tr>
              <a:tr h="384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?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5310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89C7D84-0EB4-4D91-BB69-D4A75C66DD7E}"/>
              </a:ext>
            </a:extLst>
          </p:cNvPr>
          <p:cNvSpPr txBox="1"/>
          <p:nvPr/>
        </p:nvSpPr>
        <p:spPr>
          <a:xfrm>
            <a:off x="5445274" y="2130484"/>
            <a:ext cx="2826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연습</a:t>
            </a: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2F4B36-AEF2-4D70-8ADC-1FBFA8D5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4988EF-0CAB-4FF6-92FA-3C38B4E8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452" y="2291266"/>
            <a:ext cx="79768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289093-7B8F-4C15-B4E2-137EABA94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083" y="2189163"/>
            <a:ext cx="80634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086ACC-1341-4308-A243-F78FA382E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5" y="2291266"/>
            <a:ext cx="837564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2D78329-86C6-4AF4-9F91-08A36BB6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1" name="_x576771328" descr="DRW00001e2c233d">
            <a:extLst>
              <a:ext uri="{FF2B5EF4-FFF2-40B4-BE49-F238E27FC236}">
                <a16:creationId xmlns:a16="http://schemas.microsoft.com/office/drawing/2014/main" id="{7A1456C9-56B4-43C6-BE81-1A22AEED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87" y="4146902"/>
            <a:ext cx="4725304" cy="11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B5627D21-22D7-4685-B20E-4A8DECB7F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3" name="_x575826304" descr="DRW00001e2c234f">
            <a:extLst>
              <a:ext uri="{FF2B5EF4-FFF2-40B4-BE49-F238E27FC236}">
                <a16:creationId xmlns:a16="http://schemas.microsoft.com/office/drawing/2014/main" id="{49052E16-B9BF-41EB-B7D8-9AC47F165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44" y="2385483"/>
            <a:ext cx="4725304" cy="11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B5EB46-CA14-47E1-AACA-93E3B4B03112}"/>
              </a:ext>
            </a:extLst>
          </p:cNvPr>
          <p:cNvSpPr/>
          <p:nvPr/>
        </p:nvSpPr>
        <p:spPr>
          <a:xfrm>
            <a:off x="7249885" y="4519636"/>
            <a:ext cx="3016963" cy="4342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11190C-16D5-4D89-BFF5-D671350D4437}"/>
              </a:ext>
            </a:extLst>
          </p:cNvPr>
          <p:cNvSpPr txBox="1"/>
          <p:nvPr/>
        </p:nvSpPr>
        <p:spPr>
          <a:xfrm>
            <a:off x="7173686" y="5786477"/>
            <a:ext cx="3715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따라서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Y=0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으로 예상된다</a:t>
            </a: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11ED0F-5769-4575-A8D5-6CABFF8B70E6}"/>
              </a:ext>
            </a:extLst>
          </p:cNvPr>
          <p:cNvSpPr/>
          <p:nvPr/>
        </p:nvSpPr>
        <p:spPr>
          <a:xfrm>
            <a:off x="7173686" y="2791954"/>
            <a:ext cx="3287485" cy="36250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8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3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-4)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라플라스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스무딩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(Laplace Smoothing) 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100" name="표 1099"/>
          <p:cNvGraphicFramePr>
            <a:graphicFrameLocks noGrp="1"/>
          </p:cNvGraphicFramePr>
          <p:nvPr/>
        </p:nvGraphicFramePr>
        <p:xfrm>
          <a:off x="421650" y="2201000"/>
          <a:ext cx="6377958" cy="3954036"/>
        </p:xfrm>
        <a:graphic>
          <a:graphicData uri="http://schemas.openxmlformats.org/drawingml/2006/table">
            <a:tbl>
              <a:tblPr firstRow="1" bandRow="1"/>
              <a:tblGrid>
                <a:gridCol w="2126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466"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Positive or Negative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Documents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466">
                <a:tc rowSpan="5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Training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just plain boring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entirely predictable and lacks energy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46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no surprises and very few laughs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46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+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very powerful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46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+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the most fun film of the summer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46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Test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?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predictable with no fun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1" name="TextBox 2"/>
          <p:cNvSpPr txBox="1"/>
          <p:nvPr/>
        </p:nvSpPr>
        <p:spPr>
          <a:xfrm>
            <a:off x="7096384" y="2216405"/>
            <a:ext cx="5095616" cy="3744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P(-) = 3/5 , P(+) = 2/5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P(predictable | -) = 1/14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P(no | -) = 1/14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P(fun | -) = 0/14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P(predictable | +) = 0/9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P(no | +) = 0/9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P(fun | +) = 1/9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</p:txBody>
      </p:sp>
      <p:sp>
        <p:nvSpPr>
          <p:cNvPr id="1102" name="직사각형 1101"/>
          <p:cNvSpPr/>
          <p:nvPr/>
        </p:nvSpPr>
        <p:spPr>
          <a:xfrm>
            <a:off x="7016422" y="4346862"/>
            <a:ext cx="3550227" cy="848589"/>
          </a:xfrm>
          <a:prstGeom prst="rect">
            <a:avLst/>
          </a:prstGeom>
          <a:noFill/>
          <a:ln w="57150" cap="flat" cmpd="sng" algn="ctr">
            <a:solidFill>
              <a:schemeClr val="accent1">
                <a:alpha val="100000"/>
              </a:scheme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3" name="직사각형 1102"/>
          <p:cNvSpPr/>
          <p:nvPr/>
        </p:nvSpPr>
        <p:spPr>
          <a:xfrm>
            <a:off x="7012958" y="3702626"/>
            <a:ext cx="3550227" cy="450271"/>
          </a:xfrm>
          <a:prstGeom prst="rect">
            <a:avLst/>
          </a:prstGeom>
          <a:noFill/>
          <a:ln w="5715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3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-4)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라플라스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스무딩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(Laplace Smoothing) 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100" name="표 1099"/>
          <p:cNvGraphicFramePr>
            <a:graphicFrameLocks noGrp="1"/>
          </p:cNvGraphicFramePr>
          <p:nvPr/>
        </p:nvGraphicFramePr>
        <p:xfrm>
          <a:off x="421650" y="2201000"/>
          <a:ext cx="6377958" cy="3954036"/>
        </p:xfrm>
        <a:graphic>
          <a:graphicData uri="http://schemas.openxmlformats.org/drawingml/2006/table">
            <a:tbl>
              <a:tblPr firstRow="1" bandRow="1"/>
              <a:tblGrid>
                <a:gridCol w="2126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466">
                <a:tc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Positive or Negative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Documents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466">
                <a:tc rowSpan="5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Training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just plain boring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entirely predictable and lacks energy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46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-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no surprises and very few laughs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46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+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very powerful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46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+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the most fun film of the summer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46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Test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?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predictable with no fun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1" name="TextBox 2"/>
          <p:cNvSpPr txBox="1"/>
          <p:nvPr/>
        </p:nvSpPr>
        <p:spPr>
          <a:xfrm>
            <a:off x="6801974" y="2216405"/>
            <a:ext cx="5390026" cy="2648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likelihood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부분이 둘다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0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이 된다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P(predictable | -)xP(no | -)xP(fun | -)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=0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P(predictable | +)xP(no | +)xP(fun | +)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=0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03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Naive Bayes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3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-4)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라플라스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스무딩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(Laplace Smoothing) 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2" name="TextBox 2"/>
          <p:cNvSpPr txBox="1"/>
          <p:nvPr/>
        </p:nvSpPr>
        <p:spPr>
          <a:xfrm>
            <a:off x="1699476" y="2285678"/>
            <a:ext cx="11745798" cy="446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2롯데마트드림Bold"/>
                <a:ea typeface="12롯데마트드림Bold"/>
                <a:cs typeface="맑은 고딕"/>
              </a:rPr>
              <a:t>likelihood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0000"/>
                </a:solidFill>
                <a:latin typeface="12롯데마트드림Bold"/>
                <a:ea typeface="12롯데마트드림Bold"/>
                <a:cs typeface="맑은 고딕"/>
              </a:rPr>
              <a:t>가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2롯데마트드림Bold"/>
                <a:ea typeface="12롯데마트드림Bold"/>
                <a:cs typeface="맑은 고딕"/>
              </a:rPr>
              <a:t>0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0000"/>
                </a:solidFill>
                <a:latin typeface="12롯데마트드림Bold"/>
                <a:ea typeface="12롯데마트드림Bold"/>
                <a:cs typeface="맑은 고딕"/>
              </a:rPr>
              <a:t>이 되는 것을 방지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하도록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0000"/>
                </a:solidFill>
                <a:latin typeface="12롯데마트드림Bold"/>
                <a:ea typeface="12롯데마트드림Bold"/>
                <a:cs typeface="맑은 고딕"/>
              </a:rPr>
              <a:t>최소한의 확률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을 정해주자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!!</a:t>
            </a:r>
          </a:p>
        </p:txBody>
      </p:sp>
      <p:sp>
        <p:nvSpPr>
          <p:cNvPr id="1104" name="TextBox 2"/>
          <p:cNvSpPr txBox="1"/>
          <p:nvPr/>
        </p:nvSpPr>
        <p:spPr>
          <a:xfrm>
            <a:off x="4419859" y="5249649"/>
            <a:ext cx="11745798" cy="45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v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는 입력변수들의 개수</a:t>
            </a:r>
          </a:p>
        </p:txBody>
      </p:sp>
      <p:pic>
        <p:nvPicPr>
          <p:cNvPr id="1105" name="그림 110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3169458" y="3311831"/>
            <a:ext cx="5853083" cy="1357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04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Gaussian Naïve Bayes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4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-1) 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연속적인 입력변수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(continuous input variables)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105" name="표 1104"/>
          <p:cNvGraphicFramePr>
            <a:graphicFrameLocks noGrp="1"/>
          </p:cNvGraphicFramePr>
          <p:nvPr/>
        </p:nvGraphicFramePr>
        <p:xfrm>
          <a:off x="577515" y="2140689"/>
          <a:ext cx="6130289" cy="3503549"/>
        </p:xfrm>
        <a:graphic>
          <a:graphicData uri="http://schemas.openxmlformats.org/drawingml/2006/table">
            <a:tbl>
              <a:tblPr firstRow="1" bandRow="1"/>
              <a:tblGrid>
                <a:gridCol w="152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6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X1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X2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X3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True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True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False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True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False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10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?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6" name="TextBox 2"/>
          <p:cNvSpPr txBox="1"/>
          <p:nvPr/>
        </p:nvSpPr>
        <p:spPr>
          <a:xfrm>
            <a:off x="6957838" y="2899833"/>
            <a:ext cx="52341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지금까지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feature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들은 베르누이 분포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!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2400" dirty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2400" dirty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2400" dirty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04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Gaussian Naïve Bayes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4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-1) 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연속적인 입력변수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(continuous input variables)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6" name="TextBox 2"/>
          <p:cNvSpPr txBox="1"/>
          <p:nvPr/>
        </p:nvSpPr>
        <p:spPr>
          <a:xfrm>
            <a:off x="6957838" y="2545772"/>
            <a:ext cx="5234162" cy="452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그렇다면 연속적인 경우라면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??</a:t>
            </a:r>
          </a:p>
        </p:txBody>
      </p:sp>
      <p:graphicFrame>
        <p:nvGraphicFramePr>
          <p:cNvPr id="1107" name="표 1106"/>
          <p:cNvGraphicFramePr>
            <a:graphicFrameLocks noGrp="1"/>
          </p:cNvGraphicFramePr>
          <p:nvPr/>
        </p:nvGraphicFramePr>
        <p:xfrm>
          <a:off x="577515" y="2132895"/>
          <a:ext cx="6130289" cy="3503549"/>
        </p:xfrm>
        <a:graphic>
          <a:graphicData uri="http://schemas.openxmlformats.org/drawingml/2006/table">
            <a:tbl>
              <a:tblPr firstRow="1" bandRow="1"/>
              <a:tblGrid>
                <a:gridCol w="152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6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X1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X2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X3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Y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6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0.12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152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True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0.2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267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True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8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0.64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363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False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0.97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162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True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0.34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667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False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10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0.5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334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12롯데마트드림Bold"/>
                          <a:ea typeface="12롯데마트드림Bold"/>
                        </a:rPr>
                        <a:t>?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04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Gaussian Naïve Bayes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4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-2)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가우시안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나이브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베이즈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(gaussian naive </a:t>
            </a:r>
            <a:r>
              <a:rPr lang="en-US" altLang="ko-KR" sz="2400" dirty="0" err="1">
                <a:latin typeface="12롯데마트드림Bold"/>
                <a:ea typeface="12롯데마트드림Bold"/>
                <a:cs typeface="+mn-cs"/>
              </a:rPr>
              <a:t>bayes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 classification) 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5" name="TextBox 2"/>
          <p:cNvSpPr txBox="1"/>
          <p:nvPr/>
        </p:nvSpPr>
        <p:spPr>
          <a:xfrm>
            <a:off x="986034" y="2847501"/>
            <a:ext cx="94143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40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Idea</a:t>
            </a:r>
          </a:p>
          <a:p>
            <a:pPr lvl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24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연속적인 입력변수들을 </a:t>
            </a:r>
            <a:endParaRPr kumimoji="0" lang="en-US" altLang="ko-KR" sz="24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 err="1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가우시안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 분포를 가진다고 가정하여</a:t>
            </a:r>
            <a:endParaRPr kumimoji="0" lang="en-US" altLang="ko-KR" sz="24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나이브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베이즈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 방법을 사용한다</a:t>
            </a:r>
            <a:endParaRPr kumimoji="0" lang="en-US" altLang="ko-KR" sz="24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1488B9-5804-4A13-A716-91B5F90A9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296379"/>
            <a:ext cx="5869956" cy="36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9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04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Gaussian Naïve Bayes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4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-2)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가우시안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나이브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베이즈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(gaussian naive </a:t>
            </a:r>
            <a:r>
              <a:rPr lang="en-US" altLang="ko-KR" sz="2400" dirty="0" err="1">
                <a:latin typeface="12롯데마트드림Bold"/>
                <a:ea typeface="12롯데마트드림Bold"/>
                <a:cs typeface="+mn-cs"/>
              </a:rPr>
              <a:t>bayes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 classification) 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17" name="그림 11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04925" y="2122343"/>
            <a:ext cx="9582150" cy="417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04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Gaussian Naïve Bayes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4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-2)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가우시안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나이브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베이즈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(gaussian naive </a:t>
            </a:r>
            <a:r>
              <a:rPr lang="en-US" altLang="ko-KR" sz="2400" dirty="0" err="1">
                <a:latin typeface="12롯데마트드림Bold"/>
                <a:ea typeface="12롯데마트드림Bold"/>
                <a:cs typeface="+mn-cs"/>
              </a:rPr>
              <a:t>bayes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 classification) 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18" name="그림 11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5888" y="2058698"/>
            <a:ext cx="9420225" cy="443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직사각형 1032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70A0B33-4F4D-4F8D-B713-998BAEEA6081}"/>
              </a:ext>
            </a:extLst>
          </p:cNvPr>
          <p:cNvSpPr txBox="1"/>
          <p:nvPr/>
        </p:nvSpPr>
        <p:spPr>
          <a:xfrm>
            <a:off x="2774233" y="493807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01 | </a:t>
            </a:r>
            <a:r>
              <a:rPr lang="ko-KR" altLang="en-US" sz="3000" b="1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확률 기초</a:t>
            </a:r>
            <a:r>
              <a:rPr lang="en-US" altLang="ko-KR" sz="3000" b="1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(Probability Overview)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2DE8C6-7D3E-4CF5-A890-F0250DC65443}"/>
              </a:ext>
            </a:extLst>
          </p:cNvPr>
          <p:cNvSpPr/>
          <p:nvPr/>
        </p:nvSpPr>
        <p:spPr>
          <a:xfrm>
            <a:off x="10741572" y="4438"/>
            <a:ext cx="1374228" cy="648049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15</a:t>
            </a:r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정규세션</a:t>
            </a:r>
            <a:endParaRPr lang="en-US" altLang="ko-KR" sz="1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</a:t>
            </a:r>
            <a:endParaRPr lang="ko-KR" altLang="en-US" sz="1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E1675-D028-4CCC-9B8A-71A70B05C0CD}"/>
              </a:ext>
            </a:extLst>
          </p:cNvPr>
          <p:cNvSpPr txBox="1"/>
          <p:nvPr/>
        </p:nvSpPr>
        <p:spPr>
          <a:xfrm>
            <a:off x="506186" y="1812471"/>
            <a:ext cx="109891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1-1)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확률이란 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(Probability) 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-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특정한 사건이 일어날 가능성을 나타낸 것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2DCE75-C84A-4965-985D-25103C3B0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>
            <a:fillRect/>
          </a:stretch>
        </p:blipFill>
        <p:spPr>
          <a:xfrm>
            <a:off x="2194567" y="3423817"/>
            <a:ext cx="3901433" cy="2940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19230-34D1-4CDB-B7F5-CE527BC43387}"/>
              </a:ext>
            </a:extLst>
          </p:cNvPr>
          <p:cNvSpPr txBox="1"/>
          <p:nvPr/>
        </p:nvSpPr>
        <p:spPr>
          <a:xfrm>
            <a:off x="7272914" y="4047138"/>
            <a:ext cx="3230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파란 공을 뽑을 확률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2/3</a:t>
            </a:r>
          </a:p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빨간 공을 뽑을 확률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1/3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1/3 + 2/3 = 1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0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04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Gaussian Naïve Bayes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4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-2)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가우시안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나이브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베이즈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(gaussian naive </a:t>
            </a:r>
            <a:r>
              <a:rPr lang="en-US" altLang="ko-KR" sz="2400" dirty="0" err="1">
                <a:latin typeface="12롯데마트드림Bold"/>
                <a:ea typeface="12롯데마트드림Bold"/>
                <a:cs typeface="+mn-cs"/>
              </a:rPr>
              <a:t>bayes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 classification) 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20" name="그림 11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76362" y="2081645"/>
            <a:ext cx="9439275" cy="4384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04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Gaussian Naïve Bayes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4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-2)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가우시안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나이브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베이즈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(gaussian naive </a:t>
            </a:r>
            <a:r>
              <a:rPr lang="en-US" altLang="ko-KR" sz="2400" dirty="0" err="1">
                <a:latin typeface="12롯데마트드림Bold"/>
                <a:ea typeface="12롯데마트드림Bold"/>
                <a:cs typeface="+mn-cs"/>
              </a:rPr>
              <a:t>bayes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 classification) 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21" name="그림 11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3999" y="2105891"/>
            <a:ext cx="9144000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04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Gaussian Naïve Bayes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4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-2)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가우시안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나이브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베이즈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(gaussian naive </a:t>
            </a:r>
            <a:r>
              <a:rPr lang="en-US" altLang="ko-KR" sz="2400" dirty="0" err="1">
                <a:latin typeface="12롯데마트드림Bold"/>
                <a:ea typeface="12롯데마트드림Bold"/>
                <a:cs typeface="+mn-cs"/>
              </a:rPr>
              <a:t>bayes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 classification) 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22" name="그림 11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8238" y="2039649"/>
            <a:ext cx="9915525" cy="433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04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Gaussian Naïve Bayes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4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-3)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나이브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베이즈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vs 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로지스틱 회귀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(naive </a:t>
            </a:r>
            <a:r>
              <a:rPr lang="en-US" altLang="ko-KR" sz="2400" dirty="0" err="1">
                <a:latin typeface="12롯데마트드림Bold"/>
                <a:ea typeface="12롯데마트드림Bold"/>
                <a:cs typeface="+mn-cs"/>
              </a:rPr>
              <a:t>bayes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 vs logistic regression) 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3" name="TextBox 2"/>
          <p:cNvSpPr txBox="1"/>
          <p:nvPr/>
        </p:nvSpPr>
        <p:spPr>
          <a:xfrm>
            <a:off x="223100" y="2837076"/>
            <a:ext cx="119689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일반적인 경우 로지스틱 회귀가 훨씬 잘 맞는다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/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Logistic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승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!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4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그러나 사전 분포 확률 즉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prior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를 잘 아는 경우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나이브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베이즈가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 잘 맞는다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/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naive </a:t>
            </a:r>
            <a:r>
              <a:rPr kumimoji="0" lang="en-US" altLang="ko-KR" sz="2400" b="0" i="0" u="none" strike="noStrike" kern="1200" cap="none" spc="0" normalizeH="0" baseline="0" dirty="0" err="1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bayes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승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!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4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문제 상황을 보고 잘 판단하여 사용 할 것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!!!!!!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정리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나이브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베이즈</a:t>
            </a:r>
            <a:endParaRPr lang="ko-KR" altLang="en-US" sz="2400" dirty="0">
              <a:latin typeface="12롯데마트드림Bold"/>
              <a:ea typeface="12롯데마트드림Bold"/>
              <a:cs typeface="+mn-cs"/>
            </a:endParaRPr>
          </a:p>
          <a:p>
            <a:pPr lvl="0">
              <a:defRPr/>
            </a:pPr>
            <a:endParaRPr lang="ko-KR" altLang="en-US" sz="2400" dirty="0">
              <a:latin typeface="12롯데마트드림Bold"/>
              <a:ea typeface="12롯데마트드림Bold"/>
              <a:cs typeface="+mn-cs"/>
            </a:endParaRPr>
          </a:p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장점</a:t>
            </a: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입력 공간의 차원이 높을 때 유리</a:t>
            </a: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12롯데마트드림Bold"/>
                <a:ea typeface="12롯데마트드림Bold"/>
                <a:cs typeface="+mn-cs"/>
              </a:rPr>
              <a:t>텍스트에서 강점</a:t>
            </a:r>
            <a:endParaRPr lang="ko-KR" altLang="en-US" sz="2400" dirty="0">
              <a:latin typeface="12롯데마트드림Bold"/>
              <a:ea typeface="12롯데마트드림Bold"/>
              <a:cs typeface="+mn-cs"/>
            </a:endParaRP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가우시안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나이브베이즈를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활용하면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input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이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연속형일때도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사용가능</a:t>
            </a:r>
          </a:p>
          <a:p>
            <a:pPr lvl="0">
              <a:defRPr/>
            </a:pPr>
            <a:endParaRPr lang="ko-KR" altLang="en-US" sz="2400" dirty="0">
              <a:latin typeface="12롯데마트드림Bold"/>
              <a:ea typeface="12롯데마트드림Bold"/>
              <a:cs typeface="+mn-cs"/>
            </a:endParaRPr>
          </a:p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단점</a:t>
            </a: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희귀한 확률이 나왔을 때 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(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라플라스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스무딩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)</a:t>
            </a:r>
          </a:p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12롯데마트드림Bold"/>
                <a:ea typeface="12롯데마트드림Bold"/>
                <a:cs typeface="+mn-cs"/>
              </a:rPr>
              <a:t>조건부 독립이라는 가정 자체가 비현실적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06</a:t>
            </a:r>
            <a:r>
              <a:rPr lang="en-US" altLang="ko-KR" sz="3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ㅣ과제 및 데이터 설명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6)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과제 및 데이터 설명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4" name="TextBox 2"/>
          <p:cNvSpPr txBox="1"/>
          <p:nvPr/>
        </p:nvSpPr>
        <p:spPr>
          <a:xfrm>
            <a:off x="223100" y="2857500"/>
            <a:ext cx="1174579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과제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5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맑은 고딕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350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week3_NaiveBayes_</a:t>
            </a:r>
            <a:r>
              <a:rPr lang="ko-KR" altLang="en-US" sz="350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과제</a:t>
            </a:r>
            <a:r>
              <a:rPr lang="en-US" altLang="ko-KR" sz="350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(200805).</a:t>
            </a:r>
            <a:r>
              <a:rPr kumimoji="0" lang="en-US" altLang="ko-KR" sz="3500" b="0" i="0" u="none" strike="noStrike" kern="1200" cap="none" spc="0" normalizeH="0" baseline="0" dirty="0" err="1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ipynb</a:t>
            </a:r>
            <a:r>
              <a:rPr kumimoji="0" lang="ko-KR" altLang="en-US" sz="35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를 완성해주세요</a:t>
            </a:r>
            <a:r>
              <a:rPr kumimoji="0" lang="en-US" altLang="ko-KR" sz="35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맑은 고딕"/>
              </a:rPr>
              <a:t>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8508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ko-KR" altLang="en-US" sz="2200" dirty="0"/>
              <a:t>참고자료</a:t>
            </a:r>
            <a:endParaRPr lang="en-US" altLang="ko-KR" sz="2200" dirty="0"/>
          </a:p>
          <a:p>
            <a:pPr>
              <a:buFontTx/>
              <a:buChar char="-"/>
              <a:defRPr/>
            </a:pPr>
            <a:r>
              <a:rPr lang="ko-KR" altLang="en-US" sz="2200" dirty="0" err="1"/>
              <a:t>투빅스</a:t>
            </a:r>
            <a:r>
              <a:rPr lang="ko-KR" altLang="en-US" sz="2200" dirty="0"/>
              <a:t> </a:t>
            </a:r>
            <a:r>
              <a:rPr lang="en-US" altLang="ko-KR" sz="2200" dirty="0"/>
              <a:t>12</a:t>
            </a:r>
            <a:r>
              <a:rPr lang="ko-KR" altLang="en-US" sz="2200" dirty="0"/>
              <a:t>기 김태한님 강의</a:t>
            </a:r>
            <a:endParaRPr lang="en-US" altLang="ko-KR" sz="2200" dirty="0"/>
          </a:p>
          <a:p>
            <a:pPr>
              <a:buFontTx/>
              <a:buChar char="-"/>
              <a:defRPr/>
            </a:pPr>
            <a:r>
              <a:rPr lang="ko-KR" altLang="en-US" sz="2200" dirty="0" err="1"/>
              <a:t>투빅스</a:t>
            </a:r>
            <a:r>
              <a:rPr lang="ko-KR" altLang="en-US" sz="2200" dirty="0"/>
              <a:t> </a:t>
            </a:r>
            <a:r>
              <a:rPr lang="en-US" altLang="ko-KR" sz="2200" dirty="0"/>
              <a:t>13</a:t>
            </a:r>
            <a:r>
              <a:rPr lang="ko-KR" altLang="en-US" sz="2200" dirty="0"/>
              <a:t>기 </a:t>
            </a:r>
            <a:r>
              <a:rPr lang="ko-KR" altLang="en-US" sz="2200" dirty="0" err="1"/>
              <a:t>김미성님</a:t>
            </a:r>
            <a:r>
              <a:rPr lang="ko-KR" altLang="en-US" sz="2200" dirty="0"/>
              <a:t> 강의</a:t>
            </a:r>
            <a:endParaRPr lang="en-US" altLang="ko-KR" sz="2200" dirty="0"/>
          </a:p>
          <a:p>
            <a:pPr marL="0" indent="0">
              <a:buNone/>
              <a:defRPr/>
            </a:pPr>
            <a:r>
              <a:rPr lang="en-US" altLang="ko-KR" sz="2200" dirty="0"/>
              <a:t>-</a:t>
            </a:r>
            <a:r>
              <a:rPr lang="ko-KR" altLang="en-US" sz="2200" dirty="0"/>
              <a:t> </a:t>
            </a:r>
            <a:r>
              <a:rPr lang="en-US" altLang="en-US" sz="2200" dirty="0">
                <a:hlinkClick r:id="rId3"/>
              </a:rPr>
              <a:t>https://ratsgo.github.io/machine%20learning/2017/05/18/naive/</a:t>
            </a:r>
            <a:endParaRPr lang="en-US" altLang="en-US" sz="2200" dirty="0"/>
          </a:p>
          <a:p>
            <a:pPr marL="0" indent="0">
              <a:buNone/>
              <a:defRPr/>
            </a:pPr>
            <a:r>
              <a:rPr lang="en-US" altLang="ko-KR" sz="2200" dirty="0"/>
              <a:t>-</a:t>
            </a:r>
            <a:r>
              <a:rPr lang="ko-KR" altLang="en-US" sz="2200" dirty="0"/>
              <a:t> </a:t>
            </a:r>
            <a:r>
              <a:rPr lang="en-US" altLang="en-US" sz="2200" dirty="0">
                <a:hlinkClick r:id="rId4"/>
              </a:rPr>
              <a:t>https://datascienceschool.net/view-notebook/c19b48e3c7b048668f2bb0a113bd25f7/</a:t>
            </a:r>
            <a:endParaRPr lang="en-US" altLang="en-US" sz="2200" dirty="0"/>
          </a:p>
          <a:p>
            <a:pPr marL="0" indent="0">
              <a:buNone/>
              <a:defRPr/>
            </a:pPr>
            <a:r>
              <a:rPr lang="en-US" altLang="ko-KR" sz="2200" dirty="0"/>
              <a:t>-</a:t>
            </a:r>
            <a:r>
              <a:rPr lang="ko-KR" altLang="en-US" sz="2200" dirty="0"/>
              <a:t> </a:t>
            </a:r>
            <a:r>
              <a:rPr lang="en-US" altLang="en-US" sz="2200" dirty="0">
                <a:hlinkClick r:id="rId5"/>
              </a:rPr>
              <a:t>https://medium.com/@LSchultebraucks/gaussian-naive-bayes-19156306079b</a:t>
            </a:r>
            <a:endParaRPr lang="en-US" altLang="en-US" sz="2200" dirty="0"/>
          </a:p>
          <a:p>
            <a:pPr marL="0" indent="0">
              <a:buNone/>
              <a:defRPr/>
            </a:pPr>
            <a:r>
              <a:rPr lang="en-US" altLang="ko-KR" sz="2200" dirty="0"/>
              <a:t>-</a:t>
            </a:r>
            <a:r>
              <a:rPr lang="ko-KR" altLang="en-US" sz="2200" dirty="0"/>
              <a:t> </a:t>
            </a:r>
            <a:r>
              <a:rPr lang="en-US" altLang="en-US" sz="2200" dirty="0">
                <a:hlinkClick r:id="rId6"/>
              </a:rPr>
              <a:t>https://www.edwith.org/machinelearning1_17/joinLectures/9738</a:t>
            </a:r>
            <a:endParaRPr lang="en-US" altLang="en-US" sz="2200" dirty="0"/>
          </a:p>
          <a:p>
            <a:pPr>
              <a:buFontTx/>
              <a:buChar char="-"/>
              <a:defRPr/>
            </a:pPr>
            <a:r>
              <a:rPr lang="en-US" altLang="en-US" sz="2200" dirty="0">
                <a:hlinkClick r:id="rId7"/>
              </a:rPr>
              <a:t>https://www.youtube.com/watch?v=hO9SVW6nnhM</a:t>
            </a:r>
            <a:endParaRPr lang="en-US" altLang="en-US" sz="2200" dirty="0"/>
          </a:p>
          <a:p>
            <a:pPr>
              <a:buFontTx/>
              <a:buChar char="-"/>
              <a:defRPr/>
            </a:pPr>
            <a:r>
              <a:rPr lang="en-US" altLang="en-US" sz="2200" dirty="0">
                <a:hlinkClick r:id="rId8"/>
              </a:rPr>
              <a:t>https://ratsgo.github.io/statistics/2017/09/23/MLE</a:t>
            </a:r>
            <a:endParaRPr lang="en-US" altLang="en-US" sz="2200" dirty="0"/>
          </a:p>
          <a:p>
            <a:pPr>
              <a:buFontTx/>
              <a:buChar char="-"/>
              <a:defRPr/>
            </a:pPr>
            <a:r>
              <a:rPr lang="en-US" altLang="en-US" sz="2200" dirty="0">
                <a:hlinkClick r:id="rId9"/>
              </a:rPr>
              <a:t>https://yngie-c.github.io/machine%20learning/2020/04/08/naive_bayes/</a:t>
            </a:r>
            <a:endParaRPr lang="en-US" altLang="en-US" sz="2200" dirty="0"/>
          </a:p>
          <a:p>
            <a:pPr>
              <a:buFontTx/>
              <a:buChar char="-"/>
              <a:defRPr/>
            </a:pPr>
            <a:r>
              <a:rPr lang="en-US" altLang="en-US" sz="2200" dirty="0">
                <a:hlinkClick r:id="rId10"/>
              </a:rPr>
              <a:t>https://bkshin.tistory.com/entry/dd?category=1042793</a:t>
            </a:r>
            <a:endParaRPr lang="en-US" altLang="en-US" sz="2200" dirty="0"/>
          </a:p>
          <a:p>
            <a:pPr>
              <a:buFontTx/>
              <a:buChar char="-"/>
              <a:defRPr/>
            </a:pPr>
            <a:r>
              <a:rPr lang="en-US" altLang="en-US" sz="2200" dirty="0"/>
              <a:t>https://bkshin.tistory.com/entry/%EB%A8%B8%EC%8B%A0%EB%9F%AC%EB%8B%9D-1%EB%82%98%EC%9D%B4%EB%B8%8C-%EB%B2%A0%EC%9D%B4%EC%A6%88-%EB%B6%84%EB%A5%98-Naive-Bayes-Classification</a:t>
            </a:r>
          </a:p>
        </p:txBody>
      </p:sp>
      <p:sp>
        <p:nvSpPr>
          <p:cNvPr id="3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400" spc="3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Reference</a:t>
            </a:r>
            <a:endParaRPr lang="en-US" altLang="ko-KR" sz="2400" spc="5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  <a:cs typeface="+mn-cs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맑은 고딕"/>
              </a:rPr>
              <a:t>Naive Bayes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1B7A60BE-CCDF-468C-AC5A-0709B3568B8A}"/>
              </a:ext>
            </a:extLst>
          </p:cNvPr>
          <p:cNvSpPr txBox="1">
            <a:spLocks/>
          </p:cNvSpPr>
          <p:nvPr/>
        </p:nvSpPr>
        <p:spPr>
          <a:xfrm>
            <a:off x="5339443" y="4310743"/>
            <a:ext cx="6619562" cy="2339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/>
                <a:ea typeface="12롯데마트드림Bold" panose="02020603020101020101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ko-KR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224428" y="621225"/>
            <a:ext cx="5568451" cy="4536217"/>
            <a:chOff x="3551175" y="366636"/>
            <a:chExt cx="4286543" cy="3620733"/>
          </a:xfrm>
        </p:grpSpPr>
        <p:sp>
          <p:nvSpPr>
            <p:cNvPr id="18" name="직사각형 17"/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12롯데마트드림Medium"/>
                <a:ea typeface="12롯데마트드림Medium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800">
                  <a:latin typeface="12롯데마트드림Medium"/>
                  <a:ea typeface="12롯데마트드림Medium"/>
                </a:endParaRPr>
              </a:p>
            </p:txBody>
          </p:sp>
          <p:sp>
            <p:nvSpPr>
              <p:cNvPr id="23" name="사다리꼴 22"/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800">
                  <a:latin typeface="12롯데마트드림Medium"/>
                  <a:ea typeface="12롯데마트드림Medium"/>
                </a:endParaRPr>
              </a:p>
            </p:txBody>
          </p:sp>
        </p:grpSp>
        <p:sp>
          <p:nvSpPr>
            <p:cNvPr id="20" name="제목 1"/>
            <p:cNvSpPr txBox="1"/>
            <p:nvPr/>
          </p:nvSpPr>
          <p:spPr>
            <a:xfrm>
              <a:off x="5234662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8000" spc="-300">
                  <a:solidFill>
                    <a:schemeClr val="bg1"/>
                  </a:solidFill>
                  <a:latin typeface="12롯데마트드림Bold"/>
                  <a:ea typeface="12롯데마트드림Bold"/>
                </a:rPr>
                <a:t>Q &amp; A</a:t>
              </a:r>
              <a:endParaRPr lang="ko-KR" altLang="en-US" sz="8000" spc="-300">
                <a:solidFill>
                  <a:schemeClr val="bg1"/>
                </a:solidFill>
                <a:latin typeface="12롯데마트드림Bold"/>
                <a:ea typeface="12롯데마트드림Bold"/>
              </a:endParaRPr>
            </a:p>
          </p:txBody>
        </p:sp>
        <p:sp>
          <p:nvSpPr>
            <p:cNvPr id="21" name="제목 1"/>
            <p:cNvSpPr txBox="1"/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defRPr/>
              </a:pPr>
              <a:r>
                <a:rPr lang="ko-KR" altLang="en-US" sz="2800" spc="-150">
                  <a:ln w="9525"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/>
                  <a:ea typeface="12롯데마트드림Bold"/>
                </a:rPr>
                <a:t>들어주셔서 감사합니다</a:t>
              </a:r>
              <a:r>
                <a:rPr lang="en-US" altLang="ko-KR" sz="2800" spc="-150">
                  <a:ln w="9525"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/>
                  <a:ea typeface="12롯데마트드림Bold"/>
                </a:rPr>
                <a:t>.</a:t>
              </a:r>
              <a:endParaRPr lang="ko-KR" altLang="en-US" sz="2800" spc="-150">
                <a:ln w="9525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/>
                <a:ea typeface="12롯데마트드림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직사각형 1032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70A0B33-4F4D-4F8D-B713-998BAEEA6081}"/>
              </a:ext>
            </a:extLst>
          </p:cNvPr>
          <p:cNvSpPr txBox="1"/>
          <p:nvPr/>
        </p:nvSpPr>
        <p:spPr>
          <a:xfrm>
            <a:off x="2774233" y="493807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01 | </a:t>
            </a:r>
            <a:r>
              <a:rPr lang="ko-KR" altLang="en-US" sz="3000" b="1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확률 기초</a:t>
            </a:r>
            <a:r>
              <a:rPr lang="en-US" altLang="ko-KR" sz="3000" b="1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(Probability Overview)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2DE8C6-7D3E-4CF5-A890-F0250DC65443}"/>
              </a:ext>
            </a:extLst>
          </p:cNvPr>
          <p:cNvSpPr/>
          <p:nvPr/>
        </p:nvSpPr>
        <p:spPr>
          <a:xfrm>
            <a:off x="10741572" y="4438"/>
            <a:ext cx="1374228" cy="648049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15</a:t>
            </a:r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정규세션</a:t>
            </a:r>
            <a:endParaRPr lang="en-US" altLang="ko-KR" sz="1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</a:t>
            </a:r>
            <a:endParaRPr lang="ko-KR" altLang="en-US" sz="1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E1675-D028-4CCC-9B8A-71A70B05C0CD}"/>
              </a:ext>
            </a:extLst>
          </p:cNvPr>
          <p:cNvSpPr txBox="1"/>
          <p:nvPr/>
        </p:nvSpPr>
        <p:spPr>
          <a:xfrm>
            <a:off x="506186" y="1812471"/>
            <a:ext cx="109891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1-2)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조건부 확률 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(conditional probability)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-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어떤 사건이 일어난 조건 하에서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다른 사건이 일어날 확률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E0BC5A-E4B1-4A1B-94CD-4D0A40E4C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36" y="3429000"/>
            <a:ext cx="3543300" cy="102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409295-C589-4082-9572-067426404AEB}"/>
              </a:ext>
            </a:extLst>
          </p:cNvPr>
          <p:cNvSpPr txBox="1"/>
          <p:nvPr/>
        </p:nvSpPr>
        <p:spPr>
          <a:xfrm>
            <a:off x="6096000" y="3743122"/>
            <a:ext cx="5075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사건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일어났을 때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사건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일어날 확률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3F3C908-46FD-4426-A1E7-D93B6E4515F6}"/>
              </a:ext>
            </a:extLst>
          </p:cNvPr>
          <p:cNvSpPr/>
          <p:nvPr/>
        </p:nvSpPr>
        <p:spPr>
          <a:xfrm>
            <a:off x="5033282" y="3783646"/>
            <a:ext cx="672193" cy="2634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394EC-9918-4641-8B34-D66593C246ED}"/>
              </a:ext>
            </a:extLst>
          </p:cNvPr>
          <p:cNvSpPr txBox="1"/>
          <p:nvPr/>
        </p:nvSpPr>
        <p:spPr>
          <a:xfrm>
            <a:off x="1401536" y="4698042"/>
            <a:ext cx="354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곱셈 공식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79CB4C-8335-4AF5-9363-92C53E263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536" y="5358486"/>
            <a:ext cx="9195707" cy="8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6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직사각형 1032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70A0B33-4F4D-4F8D-B713-998BAEEA6081}"/>
              </a:ext>
            </a:extLst>
          </p:cNvPr>
          <p:cNvSpPr txBox="1"/>
          <p:nvPr/>
        </p:nvSpPr>
        <p:spPr>
          <a:xfrm>
            <a:off x="2774233" y="493807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01 | </a:t>
            </a:r>
            <a:r>
              <a:rPr lang="ko-KR" altLang="en-US" sz="3000" b="1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확률 기초</a:t>
            </a:r>
            <a:r>
              <a:rPr lang="en-US" altLang="ko-KR" sz="3000" b="1" spc="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(Probability Overview)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2DE8C6-7D3E-4CF5-A890-F0250DC65443}"/>
              </a:ext>
            </a:extLst>
          </p:cNvPr>
          <p:cNvSpPr/>
          <p:nvPr/>
        </p:nvSpPr>
        <p:spPr>
          <a:xfrm>
            <a:off x="10741572" y="4438"/>
            <a:ext cx="1374228" cy="648049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15</a:t>
            </a:r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정규세션</a:t>
            </a:r>
            <a:endParaRPr lang="en-US" altLang="ko-KR" sz="1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Naïve Bayes</a:t>
            </a:r>
            <a:endParaRPr lang="ko-KR" altLang="en-US" sz="1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E1675-D028-4CCC-9B8A-71A70B05C0CD}"/>
              </a:ext>
            </a:extLst>
          </p:cNvPr>
          <p:cNvSpPr txBox="1"/>
          <p:nvPr/>
        </p:nvSpPr>
        <p:spPr>
          <a:xfrm>
            <a:off x="506186" y="1812471"/>
            <a:ext cx="109891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1-3)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독립과 조건부 독립 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(Independent &amp; conditional independent)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독립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사건이 일어날 확률이 다른 사건이 일어날 확률에 영향을 미치지 않는다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조건부 독립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사건이 일어났다는 가정하에서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서로 다른 두 사건은 독립인 상황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708C36-0578-447E-8947-BC3DB886D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95" y="3412671"/>
            <a:ext cx="3695700" cy="695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E5764E-BDF9-4139-92E8-7C41ACE3D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995" y="5298621"/>
            <a:ext cx="4772025" cy="819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EC6E4E-B6F6-4682-9B0C-4E039C56BEB8}"/>
              </a:ext>
            </a:extLst>
          </p:cNvPr>
          <p:cNvSpPr txBox="1"/>
          <p:nvPr/>
        </p:nvSpPr>
        <p:spPr>
          <a:xfrm>
            <a:off x="6559948" y="5290346"/>
            <a:ext cx="5125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사건이 일어났을 때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사건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A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일어날 확률은 사건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일어날 확률에 영향을 주지 않는다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14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  <a:highlight>
                  <a:srgbClr val="262626"/>
                </a:highlight>
                <a:latin typeface="12롯데마트드림Bold"/>
                <a:ea typeface="12롯데마트드림Bold"/>
              </a:rPr>
              <a:t>Naive Bayes</a:t>
            </a:r>
          </a:p>
        </p:txBody>
      </p:sp>
      <p:sp>
        <p:nvSpPr>
          <p:cNvPr id="1033" name="직사각형 1032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0BE7B00-9660-4183-B9DE-0D88A265C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70A0B33-4F4D-4F8D-B713-998BAEEA6081}"/>
              </a:ext>
            </a:extLst>
          </p:cNvPr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01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ㅣ확률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 기초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</a:rPr>
              <a:t>(Probability Overview)</a:t>
            </a:r>
            <a:endParaRPr lang="en-US" altLang="ko-KR" sz="3000" b="1" spc="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6F9C3-7BF4-4EB6-BE65-DCC5FDF5AC22}"/>
              </a:ext>
            </a:extLst>
          </p:cNvPr>
          <p:cNvSpPr txBox="1"/>
          <p:nvPr/>
        </p:nvSpPr>
        <p:spPr>
          <a:xfrm>
            <a:off x="254524" y="2649997"/>
            <a:ext cx="117457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빈도주의통계와는 다르게 베이지안 통계에서는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Parameter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를 변수로 생각합니다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</a:t>
            </a: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r>
              <a:rPr lang="ko-KR" altLang="en-US" sz="2400" dirty="0">
                <a:latin typeface="12롯데마트드림Bold"/>
                <a:ea typeface="12롯데마트드림Bold"/>
              </a:rPr>
              <a:t>이전의 경험과 현재의 증거를 토대로 어떤 사건의 확률을 추론한다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.</a:t>
            </a: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r>
              <a:rPr lang="ko-KR" altLang="en-US" sz="2400" dirty="0">
                <a:solidFill>
                  <a:srgbClr val="FF0000"/>
                </a:solidFill>
                <a:latin typeface="12롯데마트드림Bold"/>
                <a:ea typeface="12롯데마트드림Bold"/>
              </a:rPr>
              <a:t>사전확률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과 </a:t>
            </a:r>
            <a:r>
              <a:rPr lang="ko-KR" altLang="en-US" sz="2400" dirty="0">
                <a:solidFill>
                  <a:srgbClr val="FF0000"/>
                </a:solidFill>
                <a:latin typeface="12롯데마트드림Bold"/>
                <a:ea typeface="12롯데마트드림Bold"/>
              </a:rPr>
              <a:t>사후확률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 사이의 관계를 조건부확률을 이용해 계산</a:t>
            </a: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  <a:p>
            <a:pPr lvl="0">
              <a:defRPr/>
            </a:pP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1C93B2-BE33-440F-8B0C-4412A4AA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614" y="3429000"/>
            <a:ext cx="2686050" cy="2905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D61219-20E7-4F10-8B28-32A6CE09A776}"/>
              </a:ext>
            </a:extLst>
          </p:cNvPr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1-4) 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빈도주의통계 </a:t>
            </a:r>
            <a:r>
              <a:rPr lang="en-US" altLang="ko-KR" sz="2400" dirty="0">
                <a:latin typeface="12롯데마트드림Bold"/>
                <a:ea typeface="12롯데마트드림Bold"/>
              </a:rPr>
              <a:t>vs </a:t>
            </a:r>
            <a:r>
              <a:rPr lang="ko-KR" altLang="en-US" sz="2400" dirty="0">
                <a:latin typeface="12롯데마트드림Bold"/>
                <a:ea typeface="12롯데마트드림Bold"/>
              </a:rPr>
              <a:t>베이지안 통계</a:t>
            </a:r>
            <a:endParaRPr lang="en-US" altLang="ko-KR" sz="2400" dirty="0">
              <a:latin typeface="12롯데마트드림Bold"/>
              <a:ea typeface="12롯데마트드림Bold"/>
            </a:endParaRPr>
          </a:p>
        </p:txBody>
      </p:sp>
    </p:spTree>
    <p:extLst>
      <p:ext uri="{BB962C8B-B14F-4D97-AF65-F5344CB8AC3E}">
        <p14:creationId xmlns:p14="http://schemas.microsoft.com/office/powerpoint/2010/main" val="39960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ㅣ베이즈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정리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(Bayes’ Rule)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2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-1)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베이즈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정리</a:t>
            </a:r>
          </a:p>
        </p:txBody>
      </p:sp>
      <p:sp>
        <p:nvSpPr>
          <p:cNvPr id="1039" name="TextBox 9"/>
          <p:cNvSpPr txBox="1"/>
          <p:nvPr/>
        </p:nvSpPr>
        <p:spPr>
          <a:xfrm>
            <a:off x="346364" y="2085812"/>
            <a:ext cx="9985964" cy="388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두 확률 변수의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FF"/>
                </a:solidFill>
                <a:latin typeface="12롯데마트드림Bold"/>
                <a:ea typeface="12롯데마트드림Bold"/>
                <a:cs typeface="+mn-cs"/>
              </a:rPr>
              <a:t>사전 확률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FF"/>
                </a:solidFill>
                <a:latin typeface="12롯데마트드림Bold"/>
                <a:ea typeface="12롯데마트드림Bold"/>
                <a:cs typeface="+mn-cs"/>
              </a:rPr>
              <a:t>(prior)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과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F0000"/>
                </a:solidFill>
                <a:latin typeface="12롯데마트드림Bold"/>
                <a:ea typeface="12롯데마트드림Bold"/>
                <a:cs typeface="+mn-cs"/>
              </a:rPr>
              <a:t>사후 확률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F0000"/>
                </a:solidFill>
                <a:latin typeface="12롯데마트드림Bold"/>
                <a:ea typeface="12롯데마트드림Bold"/>
                <a:cs typeface="+mn-cs"/>
              </a:rPr>
              <a:t>(posterior)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사이의 관계를 나타내는 정리 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42" name="그림 10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9635" y="2826076"/>
            <a:ext cx="5698547" cy="3222857"/>
          </a:xfrm>
          <a:prstGeom prst="rect">
            <a:avLst/>
          </a:prstGeom>
        </p:spPr>
      </p:pic>
      <p:sp>
        <p:nvSpPr>
          <p:cNvPr id="1043" name="TextBox 9"/>
          <p:cNvSpPr txBox="1"/>
          <p:nvPr/>
        </p:nvSpPr>
        <p:spPr>
          <a:xfrm>
            <a:off x="5888182" y="2832399"/>
            <a:ext cx="6303817" cy="2528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prior -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사전 확률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과거의 경험을 토대로 내가 지정한 확률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likelihood -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사전 확률의 과거 경험을 잘 설명하는 정도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posterior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사후 확률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사건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D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가 일어난 조건 하의 확률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evidence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사건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D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의 발생 가능성</a:t>
            </a:r>
          </a:p>
        </p:txBody>
      </p:sp>
      <p:sp>
        <p:nvSpPr>
          <p:cNvPr id="1044" name="TextBox 9"/>
          <p:cNvSpPr txBox="1"/>
          <p:nvPr/>
        </p:nvSpPr>
        <p:spPr>
          <a:xfrm>
            <a:off x="6096000" y="5545986"/>
            <a:ext cx="4807828" cy="70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H -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알고 싶은 정보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D -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이미 알고 있는 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1A290B-FD03-405C-9219-CD6FFF42408B}"/>
              </a:ext>
            </a:extLst>
          </p:cNvPr>
          <p:cNvSpPr/>
          <p:nvPr/>
        </p:nvSpPr>
        <p:spPr>
          <a:xfrm>
            <a:off x="1157434" y="3701614"/>
            <a:ext cx="1011384" cy="413657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4E7D70-124F-4BB1-B666-4A9C0E1C8267}"/>
              </a:ext>
            </a:extLst>
          </p:cNvPr>
          <p:cNvSpPr/>
          <p:nvPr/>
        </p:nvSpPr>
        <p:spPr>
          <a:xfrm>
            <a:off x="3188753" y="3576283"/>
            <a:ext cx="635951" cy="413657"/>
          </a:xfrm>
          <a:prstGeom prst="rect">
            <a:avLst/>
          </a:prstGeom>
          <a:solidFill>
            <a:srgbClr val="0070C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/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Unit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en-US" altLang="ko-KR" sz="3000" b="1" spc="3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02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lang="ko-KR" altLang="en-US" sz="3000" b="1" spc="-15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ㅣ베이즈</a:t>
            </a:r>
            <a:r>
              <a:rPr lang="ko-KR" altLang="en-US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 정리 </a:t>
            </a:r>
            <a:r>
              <a:rPr lang="en-US" altLang="ko-KR" sz="3000" b="1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/>
                <a:ea typeface="12롯데마트드림Bold"/>
                <a:cs typeface="+mn-cs"/>
              </a:rPr>
              <a:t>(Bayes’ Rule)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524" y="1527142"/>
            <a:ext cx="1174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12롯데마트드림Bold"/>
                <a:ea typeface="12롯데마트드림Bold"/>
              </a:rPr>
              <a:t>2</a:t>
            </a:r>
            <a:r>
              <a:rPr lang="en-US" altLang="ko-KR" sz="2400" dirty="0">
                <a:latin typeface="12롯데마트드림Bold"/>
                <a:ea typeface="12롯데마트드림Bold"/>
                <a:cs typeface="+mn-cs"/>
              </a:rPr>
              <a:t>-1) </a:t>
            </a:r>
            <a:r>
              <a:rPr lang="ko-KR" altLang="en-US" sz="2400" dirty="0" err="1">
                <a:latin typeface="12롯데마트드림Bold"/>
                <a:ea typeface="12롯데마트드림Bold"/>
                <a:cs typeface="+mn-cs"/>
              </a:rPr>
              <a:t>베이즈</a:t>
            </a:r>
            <a:r>
              <a:rPr lang="ko-KR" altLang="en-US" sz="2400" dirty="0">
                <a:latin typeface="12롯데마트드림Bold"/>
                <a:ea typeface="12롯데마트드림Bold"/>
                <a:cs typeface="+mn-cs"/>
              </a:rPr>
              <a:t> 정리</a:t>
            </a:r>
          </a:p>
        </p:txBody>
      </p:sp>
      <p:sp>
        <p:nvSpPr>
          <p:cNvPr id="1039" name="TextBox 9"/>
          <p:cNvSpPr txBox="1"/>
          <p:nvPr/>
        </p:nvSpPr>
        <p:spPr>
          <a:xfrm>
            <a:off x="346364" y="2085812"/>
            <a:ext cx="9985964" cy="388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두 확률 변수의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FF"/>
                </a:solidFill>
                <a:latin typeface="12롯데마트드림Bold"/>
                <a:ea typeface="12롯데마트드림Bold"/>
                <a:cs typeface="+mn-cs"/>
              </a:rPr>
              <a:t>사전 확률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FF"/>
                </a:solidFill>
                <a:latin typeface="12롯데마트드림Bold"/>
                <a:ea typeface="12롯데마트드림Bold"/>
                <a:cs typeface="+mn-cs"/>
              </a:rPr>
              <a:t>(prior)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과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F0000"/>
                </a:solidFill>
                <a:latin typeface="12롯데마트드림Bold"/>
                <a:ea typeface="12롯데마트드림Bold"/>
                <a:cs typeface="+mn-cs"/>
              </a:rPr>
              <a:t>사후 확률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F0000"/>
                </a:solidFill>
                <a:latin typeface="12롯데마트드림Bold"/>
                <a:ea typeface="12롯데마트드림Bold"/>
                <a:cs typeface="+mn-cs"/>
              </a:rPr>
              <a:t>(posterior)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사이의 관계를 나타내는 정리 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719256" y="282092"/>
            <a:ext cx="2121031" cy="29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FFFFFF"/>
                </a:solidFill>
                <a:highlight>
                  <a:srgbClr val="262626"/>
                </a:highlight>
                <a:latin typeface="12롯데마트드림Bold"/>
                <a:ea typeface="12롯데마트드림Bold"/>
                <a:cs typeface="+mn-cs"/>
              </a:rPr>
              <a:t>Naive Bayes</a:t>
            </a:r>
          </a:p>
        </p:txBody>
      </p:sp>
      <p:sp>
        <p:nvSpPr>
          <p:cNvPr id="1041" name="직사각형 1040"/>
          <p:cNvSpPr/>
          <p:nvPr/>
        </p:nvSpPr>
        <p:spPr>
          <a:xfrm>
            <a:off x="11890664" y="372340"/>
            <a:ext cx="225136" cy="29440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262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42" name="그림 10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9635" y="2826076"/>
            <a:ext cx="5698547" cy="3222857"/>
          </a:xfrm>
          <a:prstGeom prst="rect">
            <a:avLst/>
          </a:prstGeom>
        </p:spPr>
      </p:pic>
      <p:sp>
        <p:nvSpPr>
          <p:cNvPr id="1043" name="TextBox 9"/>
          <p:cNvSpPr txBox="1"/>
          <p:nvPr/>
        </p:nvSpPr>
        <p:spPr>
          <a:xfrm>
            <a:off x="5888182" y="2832399"/>
            <a:ext cx="6303817" cy="2528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prior -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사전 확률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과거의 경험을 토대로 내가 지정한 확률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likelihood -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사전 확률의 과거 경험을 잘 설명하는 정도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posterior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사후 확률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사건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D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가 일어난 조건 하의 확률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latin typeface="12롯데마트드림Bold"/>
              <a:ea typeface="12롯데마트드림Bold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evidence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 사건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D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의 발생 가능성</a:t>
            </a:r>
          </a:p>
        </p:txBody>
      </p:sp>
      <p:sp>
        <p:nvSpPr>
          <p:cNvPr id="1044" name="TextBox 9"/>
          <p:cNvSpPr txBox="1"/>
          <p:nvPr/>
        </p:nvSpPr>
        <p:spPr>
          <a:xfrm>
            <a:off x="6096000" y="5545986"/>
            <a:ext cx="4807828" cy="70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H -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알고 싶은 정보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D -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12롯데마트드림Bold"/>
                <a:ea typeface="12롯데마트드림Bold"/>
                <a:cs typeface="+mn-cs"/>
              </a:rPr>
              <a:t>이미 알고 있는 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1A290B-FD03-405C-9219-CD6FFF42408B}"/>
              </a:ext>
            </a:extLst>
          </p:cNvPr>
          <p:cNvSpPr/>
          <p:nvPr/>
        </p:nvSpPr>
        <p:spPr>
          <a:xfrm>
            <a:off x="1157434" y="3701614"/>
            <a:ext cx="1011384" cy="413657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4E7D70-124F-4BB1-B666-4A9C0E1C8267}"/>
              </a:ext>
            </a:extLst>
          </p:cNvPr>
          <p:cNvSpPr/>
          <p:nvPr/>
        </p:nvSpPr>
        <p:spPr>
          <a:xfrm>
            <a:off x="3188753" y="3576283"/>
            <a:ext cx="635951" cy="413657"/>
          </a:xfrm>
          <a:prstGeom prst="rect">
            <a:avLst/>
          </a:prstGeom>
          <a:solidFill>
            <a:srgbClr val="0070C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484122-AC44-4A9C-9C61-72DB3868DF56}"/>
              </a:ext>
            </a:extLst>
          </p:cNvPr>
          <p:cNvSpPr/>
          <p:nvPr/>
        </p:nvSpPr>
        <p:spPr>
          <a:xfrm>
            <a:off x="-163286" y="-359229"/>
            <a:ext cx="12621986" cy="7707086"/>
          </a:xfrm>
          <a:prstGeom prst="rect">
            <a:avLst/>
          </a:prstGeom>
          <a:solidFill>
            <a:schemeClr val="dk1">
              <a:alpha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0A1C6-55F8-49F0-BBC8-F9872896D9E8}"/>
              </a:ext>
            </a:extLst>
          </p:cNvPr>
          <p:cNvSpPr txBox="1"/>
          <p:nvPr/>
        </p:nvSpPr>
        <p:spPr>
          <a:xfrm>
            <a:off x="2356711" y="2217041"/>
            <a:ext cx="7062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‘</a:t>
            </a:r>
            <a:r>
              <a:rPr lang="ko-KR" altLang="en-US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뭔 소리야 진짜</a:t>
            </a:r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…’</a:t>
            </a:r>
          </a:p>
          <a:p>
            <a:pPr algn="ctr"/>
            <a:endParaRPr lang="en-US" altLang="ko-KR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그렇다면 </a:t>
            </a:r>
            <a:r>
              <a:rPr lang="ko-KR" altLang="en-US" sz="32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베이즈</a:t>
            </a:r>
            <a:r>
              <a:rPr lang="ko-KR" altLang="en-US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정리를 </a:t>
            </a:r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Parameter</a:t>
            </a:r>
            <a:r>
              <a:rPr lang="ko-KR" altLang="en-US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</a:t>
            </a:r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</a:t>
            </a:r>
            <a:r>
              <a:rPr lang="ko-KR" altLang="en-US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관계로 다시 한번 봅시다</a:t>
            </a:r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!!</a:t>
            </a:r>
          </a:p>
          <a:p>
            <a:pPr algn="ctr"/>
            <a:endParaRPr lang="en-US" altLang="ko-KR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3181</Words>
  <Application>Microsoft Office PowerPoint</Application>
  <PresentationFormat>와이드스크린</PresentationFormat>
  <Paragraphs>906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12롯데마트드림Bold</vt:lpstr>
      <vt:lpstr>12롯데마트드림Light</vt:lpstr>
      <vt:lpstr>12롯데마트드림Medium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재윤</cp:lastModifiedBy>
  <cp:revision>635</cp:revision>
  <dcterms:created xsi:type="dcterms:W3CDTF">2017-07-26T09:20:04Z</dcterms:created>
  <dcterms:modified xsi:type="dcterms:W3CDTF">2021-02-02T13:39:49Z</dcterms:modified>
  <cp:version/>
</cp:coreProperties>
</file>