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2"/>
  </p:notesMasterIdLst>
  <p:sldIdLst>
    <p:sldId id="256" r:id="rId2"/>
    <p:sldId id="259" r:id="rId3"/>
    <p:sldId id="400" r:id="rId4"/>
    <p:sldId id="405" r:id="rId5"/>
    <p:sldId id="406" r:id="rId6"/>
    <p:sldId id="407" r:id="rId7"/>
    <p:sldId id="408" r:id="rId8"/>
    <p:sldId id="461" r:id="rId9"/>
    <p:sldId id="409" r:id="rId10"/>
    <p:sldId id="410" r:id="rId11"/>
    <p:sldId id="411" r:id="rId12"/>
    <p:sldId id="412" r:id="rId13"/>
    <p:sldId id="413" r:id="rId14"/>
    <p:sldId id="414" r:id="rId15"/>
    <p:sldId id="415" r:id="rId16"/>
    <p:sldId id="416" r:id="rId17"/>
    <p:sldId id="417" r:id="rId18"/>
    <p:sldId id="418" r:id="rId19"/>
    <p:sldId id="424" r:id="rId20"/>
    <p:sldId id="425" r:id="rId21"/>
    <p:sldId id="426" r:id="rId22"/>
    <p:sldId id="427" r:id="rId23"/>
    <p:sldId id="459" r:id="rId24"/>
    <p:sldId id="429" r:id="rId25"/>
    <p:sldId id="430" r:id="rId26"/>
    <p:sldId id="431" r:id="rId27"/>
    <p:sldId id="432" r:id="rId28"/>
    <p:sldId id="433" r:id="rId29"/>
    <p:sldId id="434" r:id="rId30"/>
    <p:sldId id="435" r:id="rId31"/>
    <p:sldId id="437" r:id="rId32"/>
    <p:sldId id="439" r:id="rId33"/>
    <p:sldId id="440" r:id="rId34"/>
    <p:sldId id="441" r:id="rId35"/>
    <p:sldId id="442" r:id="rId36"/>
    <p:sldId id="443" r:id="rId37"/>
    <p:sldId id="444" r:id="rId38"/>
    <p:sldId id="445" r:id="rId39"/>
    <p:sldId id="446" r:id="rId40"/>
    <p:sldId id="447" r:id="rId41"/>
    <p:sldId id="448" r:id="rId42"/>
    <p:sldId id="453" r:id="rId43"/>
    <p:sldId id="452" r:id="rId44"/>
    <p:sldId id="457" r:id="rId45"/>
    <p:sldId id="454" r:id="rId46"/>
    <p:sldId id="458" r:id="rId47"/>
    <p:sldId id="455" r:id="rId48"/>
    <p:sldId id="456" r:id="rId49"/>
    <p:sldId id="460" r:id="rId50"/>
    <p:sldId id="262" r:id="rId5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이영전" initials="이" lastIdx="2" clrIdx="0">
    <p:extLst>
      <p:ext uri="{19B8F6BF-5375-455C-9EA6-DF929625EA0E}">
        <p15:presenceInfo xmlns:p15="http://schemas.microsoft.com/office/powerpoint/2012/main" userId="이영전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C3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11" autoAdjust="0"/>
    <p:restoredTop sz="76431" autoAdjust="0"/>
  </p:normalViewPr>
  <p:slideViewPr>
    <p:cSldViewPr snapToGrid="0">
      <p:cViewPr varScale="1">
        <p:scale>
          <a:sx n="51" d="100"/>
          <a:sy n="51" d="100"/>
        </p:scale>
        <p:origin x="1204" y="3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2" d="100"/>
          <a:sy n="62" d="100"/>
        </p:scale>
        <p:origin x="315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commentAuthors" Target="commentAuthor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12롯데마트드림Bold" panose="02020603020101020101" pitchFamily="18" charset="-127"/>
                <a:ea typeface="12롯데마트드림Bold" panose="02020603020101020101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12롯데마트드림Bold" panose="02020603020101020101" pitchFamily="18" charset="-127"/>
                <a:ea typeface="12롯데마트드림Bold" panose="02020603020101020101"/>
              </a:defRPr>
            </a:lvl1pPr>
          </a:lstStyle>
          <a:p>
            <a:fld id="{A884E371-BC14-4D51-85A7-E163FE70E842}" type="datetimeFigureOut">
              <a:rPr lang="ko-KR" altLang="en-US" smtClean="0"/>
              <a:pPr/>
              <a:t>2021-03-10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12롯데마트드림Bold" panose="02020603020101020101" pitchFamily="18" charset="-127"/>
                <a:ea typeface="12롯데마트드림Bold" panose="02020603020101020101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12롯데마트드림Bold" panose="02020603020101020101" pitchFamily="18" charset="-127"/>
                <a:ea typeface="12롯데마트드림Bold" panose="02020603020101020101"/>
              </a:defRPr>
            </a:lvl1pPr>
          </a:lstStyle>
          <a:p>
            <a:fld id="{036C714B-5EC4-4D65-BD96-7813AC11715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181405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12롯데마트드림Bold" panose="02020603020101020101" pitchFamily="18" charset="-127"/>
        <a:ea typeface="12롯데마트드림Bold" panose="02020603020101020101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12롯데마트드림Bold" panose="02020603020101020101" pitchFamily="18" charset="-127"/>
        <a:ea typeface="12롯데마트드림Bold" panose="02020603020101020101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12롯데마트드림Bold" panose="02020603020101020101" pitchFamily="18" charset="-127"/>
        <a:ea typeface="12롯데마트드림Bold" panose="02020603020101020101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12롯데마트드림Bold" panose="02020603020101020101" pitchFamily="18" charset="-127"/>
        <a:ea typeface="12롯데마트드림Bold" panose="02020603020101020101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12롯데마트드림Bold" panose="02020603020101020101" pitchFamily="18" charset="-127"/>
        <a:ea typeface="12롯데마트드림Bold" panose="02020603020101020101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6C714B-5EC4-4D65-BD96-7813AC11715D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75460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Random</a:t>
            </a:r>
            <a:r>
              <a:rPr lang="ko-KR" altLang="en-US" dirty="0"/>
              <a:t> </a:t>
            </a:r>
            <a:r>
              <a:rPr lang="en-US" altLang="ko-KR" dirty="0"/>
              <a:t>noise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/>
              <a:t>–</a:t>
            </a:r>
            <a:r>
              <a:rPr lang="ko-KR" altLang="en-US" dirty="0"/>
              <a:t> 분산이 </a:t>
            </a:r>
            <a:r>
              <a:rPr lang="en-US" altLang="ko-KR" dirty="0"/>
              <a:t>1</a:t>
            </a:r>
            <a:r>
              <a:rPr lang="ko-KR" altLang="en-US" dirty="0"/>
              <a:t>로 일정 위 그래프의 경우 </a:t>
            </a:r>
            <a:r>
              <a:rPr lang="en-US" altLang="ko-KR" dirty="0"/>
              <a:t>(N(0, 1))</a:t>
            </a:r>
          </a:p>
          <a:p>
            <a:endParaRPr lang="en-US" altLang="ko-KR" dirty="0"/>
          </a:p>
          <a:p>
            <a:r>
              <a:rPr lang="en-US" altLang="ko-KR" dirty="0"/>
              <a:t>Gaussian random walk </a:t>
            </a:r>
          </a:p>
          <a:p>
            <a:r>
              <a:rPr lang="en-US" altLang="ko-KR" dirty="0"/>
              <a:t>– t</a:t>
            </a:r>
            <a:r>
              <a:rPr lang="ko-KR" altLang="en-US" dirty="0"/>
              <a:t> 시점의 분포는 </a:t>
            </a:r>
            <a:r>
              <a:rPr lang="en-US" altLang="ko-KR" dirty="0"/>
              <a:t>N(0, t) </a:t>
            </a:r>
            <a:r>
              <a:rPr lang="ko-KR" altLang="en-US" dirty="0"/>
              <a:t>이므로 분산은 </a:t>
            </a:r>
            <a:r>
              <a:rPr lang="en-US" altLang="ko-KR" dirty="0"/>
              <a:t>t, </a:t>
            </a:r>
            <a:r>
              <a:rPr lang="ko-KR" altLang="en-US" dirty="0"/>
              <a:t>분산이 일정하지 않음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그런데</a:t>
            </a:r>
            <a:r>
              <a:rPr lang="en-US" altLang="ko-KR" dirty="0"/>
              <a:t> </a:t>
            </a:r>
            <a:r>
              <a:rPr lang="ko-KR" altLang="en-US" dirty="0"/>
              <a:t>사실 얘도 분산이 매 시점에서는 </a:t>
            </a:r>
            <a:r>
              <a:rPr lang="en-US" altLang="ko-KR" dirty="0"/>
              <a:t>t</a:t>
            </a:r>
            <a:r>
              <a:rPr lang="ko-KR" altLang="en-US" dirty="0"/>
              <a:t>로 유한함</a:t>
            </a:r>
            <a:r>
              <a:rPr lang="en-US" altLang="ko-KR" dirty="0"/>
              <a:t>.</a:t>
            </a:r>
          </a:p>
          <a:p>
            <a:pPr marL="0" indent="0">
              <a:buFontTx/>
              <a:buNone/>
            </a:pPr>
            <a:r>
              <a:rPr lang="en-US" altLang="ko-KR" dirty="0"/>
              <a:t>- </a:t>
            </a:r>
            <a:r>
              <a:rPr lang="ko-KR" altLang="en-US" dirty="0"/>
              <a:t>분산이 무한한</a:t>
            </a:r>
            <a:r>
              <a:rPr lang="en-US" altLang="ko-KR" dirty="0"/>
              <a:t>(=</a:t>
            </a:r>
            <a:r>
              <a:rPr lang="ko-KR" altLang="en-US" dirty="0"/>
              <a:t>존재하지 않는 자료의 예는 </a:t>
            </a:r>
            <a:r>
              <a:rPr lang="ko-KR" altLang="en-US" dirty="0" err="1"/>
              <a:t>코시분포에</a:t>
            </a:r>
            <a:r>
              <a:rPr lang="ko-KR" altLang="en-US" dirty="0"/>
              <a:t> 대한 </a:t>
            </a:r>
            <a:r>
              <a:rPr lang="en-US" altLang="ko-KR" dirty="0"/>
              <a:t>random walk </a:t>
            </a:r>
            <a:r>
              <a:rPr lang="ko-KR" altLang="en-US" dirty="0"/>
              <a:t>일거 같음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Seasonality &amp; trend </a:t>
            </a:r>
          </a:p>
          <a:p>
            <a:r>
              <a:rPr lang="en-US" altLang="ko-KR" dirty="0"/>
              <a:t>– </a:t>
            </a:r>
            <a:r>
              <a:rPr lang="ko-KR" altLang="en-US" dirty="0"/>
              <a:t>추세는 증가하지만 데이터의 분산</a:t>
            </a:r>
            <a:r>
              <a:rPr lang="en-US" altLang="ko-KR" dirty="0"/>
              <a:t>(</a:t>
            </a:r>
            <a:r>
              <a:rPr lang="ko-KR" altLang="en-US" dirty="0"/>
              <a:t>폭</a:t>
            </a:r>
            <a:r>
              <a:rPr lang="en-US" altLang="ko-KR" dirty="0"/>
              <a:t>)</a:t>
            </a:r>
            <a:r>
              <a:rPr lang="ko-KR" altLang="en-US" dirty="0"/>
              <a:t>은 일정하고 유한해 보임</a:t>
            </a:r>
            <a:endParaRPr lang="en-US" altLang="ko-KR" dirty="0"/>
          </a:p>
          <a:p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6C714B-5EC4-4D65-BD96-7813AC11715D}" type="slidenum">
              <a:rPr lang="ko-KR" altLang="en-US" smtClean="0"/>
              <a:pPr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583895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모든 시점에서 분산이 유한하지 않은 경우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Xt</a:t>
            </a:r>
            <a:r>
              <a:rPr lang="en-US" altLang="ko-KR" dirty="0"/>
              <a:t> ~ Cauchy </a:t>
            </a:r>
            <a:r>
              <a:rPr lang="ko-KR" altLang="en-US" dirty="0"/>
              <a:t>분포</a:t>
            </a:r>
            <a:endParaRPr lang="en-US" altLang="ko-KR" dirty="0"/>
          </a:p>
          <a:p>
            <a:r>
              <a:rPr lang="en-US" altLang="ko-KR" dirty="0"/>
              <a:t>*</a:t>
            </a:r>
            <a:r>
              <a:rPr lang="ko-KR" altLang="en-US" dirty="0"/>
              <a:t>참고로 </a:t>
            </a:r>
            <a:r>
              <a:rPr lang="en-US" altLang="ko-KR" dirty="0"/>
              <a:t>Cauchy </a:t>
            </a:r>
            <a:r>
              <a:rPr lang="ko-KR" altLang="en-US" dirty="0"/>
              <a:t>분포는 </a:t>
            </a:r>
            <a:r>
              <a:rPr lang="ko-KR" altLang="en-US" dirty="0" err="1"/>
              <a:t>아웃라이어의</a:t>
            </a:r>
            <a:r>
              <a:rPr lang="ko-KR" altLang="en-US" dirty="0"/>
              <a:t> 발생빈도가 너무나 높아 분산이 존재하지 않음</a:t>
            </a:r>
            <a:r>
              <a:rPr lang="en-US" altLang="ko-KR" dirty="0"/>
              <a:t> ( ~= </a:t>
            </a:r>
            <a:r>
              <a:rPr lang="ko-KR" altLang="en-US" dirty="0"/>
              <a:t>무한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이게 중요한 내용이라는 것은 아니고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결론은 이렇게 이상한 분포는 안된다는 가정이다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6C714B-5EC4-4D65-BD96-7813AC11715D}" type="slidenum">
              <a:rPr lang="ko-KR" altLang="en-US" smtClean="0"/>
              <a:pPr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606304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Random</a:t>
            </a:r>
            <a:r>
              <a:rPr lang="ko-KR" altLang="en-US" dirty="0"/>
              <a:t> </a:t>
            </a:r>
            <a:r>
              <a:rPr lang="en-US" altLang="ko-KR" dirty="0"/>
              <a:t>noise</a:t>
            </a:r>
            <a:r>
              <a:rPr lang="ko-KR" altLang="en-US" dirty="0"/>
              <a:t> 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모든 시점은 독립이므로</a:t>
            </a:r>
            <a:r>
              <a:rPr lang="en-US" altLang="ko-KR" dirty="0"/>
              <a:t>, </a:t>
            </a:r>
            <a:r>
              <a:rPr lang="ko-KR" altLang="en-US" dirty="0"/>
              <a:t>시간대와 상관없이 독립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en-US" altLang="ko-KR" dirty="0" err="1"/>
              <a:t>t_a</a:t>
            </a:r>
            <a:r>
              <a:rPr lang="en-US" altLang="ko-KR" dirty="0"/>
              <a:t>, </a:t>
            </a:r>
            <a:r>
              <a:rPr lang="en-US" altLang="ko-KR" dirty="0" err="1"/>
              <a:t>t_b</a:t>
            </a:r>
            <a:r>
              <a:rPr lang="en-US" altLang="ko-KR" dirty="0"/>
              <a:t>, </a:t>
            </a:r>
            <a:r>
              <a:rPr lang="ko-KR" altLang="en-US" dirty="0"/>
              <a:t>시점의 공분산은 </a:t>
            </a:r>
            <a:r>
              <a:rPr lang="en-US" altLang="ko-KR" dirty="0"/>
              <a:t>a</a:t>
            </a:r>
            <a:r>
              <a:rPr lang="ko-KR" altLang="en-US" dirty="0"/>
              <a:t>와 </a:t>
            </a:r>
            <a:r>
              <a:rPr lang="en-US" altLang="ko-KR" dirty="0"/>
              <a:t>b</a:t>
            </a:r>
            <a:r>
              <a:rPr lang="ko-KR" altLang="en-US" dirty="0"/>
              <a:t>가 다르면 </a:t>
            </a:r>
            <a:r>
              <a:rPr lang="en-US" altLang="ko-KR" dirty="0"/>
              <a:t>0</a:t>
            </a:r>
          </a:p>
          <a:p>
            <a:endParaRPr lang="en-US" altLang="ko-KR" dirty="0"/>
          </a:p>
          <a:p>
            <a:r>
              <a:rPr lang="en-US" altLang="ko-KR" dirty="0"/>
              <a:t>Gaussian random walk </a:t>
            </a:r>
          </a:p>
          <a:p>
            <a:r>
              <a:rPr lang="en-US" altLang="ko-KR" dirty="0"/>
              <a:t>– t</a:t>
            </a:r>
            <a:r>
              <a:rPr lang="ko-KR" altLang="en-US" dirty="0"/>
              <a:t> 시점의 분포는 </a:t>
            </a:r>
            <a:r>
              <a:rPr lang="en-US" altLang="ko-KR" dirty="0"/>
              <a:t>N(0, t) </a:t>
            </a:r>
            <a:r>
              <a:rPr lang="ko-KR" altLang="en-US" dirty="0"/>
              <a:t>임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분산이 시간에 따라 증가하기 때문에</a:t>
            </a:r>
            <a:r>
              <a:rPr lang="en-US" altLang="ko-KR" dirty="0"/>
              <a:t>, </a:t>
            </a:r>
            <a:r>
              <a:rPr lang="ko-KR" altLang="en-US" dirty="0"/>
              <a:t>두 시점 사이의 관계가 시간에 따라 일정하지 않음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en-US" altLang="ko-KR" dirty="0" err="1"/>
              <a:t>Cov</a:t>
            </a:r>
            <a:r>
              <a:rPr lang="en-US" altLang="ko-KR" dirty="0"/>
              <a:t>(t_0, </a:t>
            </a:r>
            <a:r>
              <a:rPr lang="en-US" altLang="ko-KR" dirty="0" err="1"/>
              <a:t>t_h</a:t>
            </a:r>
            <a:r>
              <a:rPr lang="en-US" altLang="ko-KR" dirty="0"/>
              <a:t>), </a:t>
            </a:r>
            <a:r>
              <a:rPr lang="en-US" altLang="ko-KR" dirty="0" err="1"/>
              <a:t>Cov</a:t>
            </a:r>
            <a:r>
              <a:rPr lang="en-US" altLang="ko-KR" dirty="0"/>
              <a:t>(</a:t>
            </a:r>
            <a:r>
              <a:rPr lang="en-US" altLang="ko-KR" dirty="0" err="1"/>
              <a:t>t_a</a:t>
            </a:r>
            <a:r>
              <a:rPr lang="en-US" altLang="ko-KR" dirty="0"/>
              <a:t>, </a:t>
            </a:r>
            <a:r>
              <a:rPr lang="en-US" altLang="ko-KR" dirty="0" err="1"/>
              <a:t>t_a+h</a:t>
            </a:r>
            <a:r>
              <a:rPr lang="en-US" altLang="ko-KR" dirty="0"/>
              <a:t>), </a:t>
            </a:r>
            <a:r>
              <a:rPr lang="en-US" altLang="ko-KR" dirty="0" err="1"/>
              <a:t>Cov</a:t>
            </a:r>
            <a:r>
              <a:rPr lang="en-US" altLang="ko-KR" dirty="0"/>
              <a:t>(</a:t>
            </a:r>
            <a:r>
              <a:rPr lang="en-US" altLang="ko-KR" dirty="0" err="1"/>
              <a:t>t_b</a:t>
            </a:r>
            <a:r>
              <a:rPr lang="en-US" altLang="ko-KR" dirty="0"/>
              <a:t>, </a:t>
            </a:r>
            <a:r>
              <a:rPr lang="en-US" altLang="ko-KR" dirty="0" err="1"/>
              <a:t>t_b+h</a:t>
            </a:r>
            <a:r>
              <a:rPr lang="en-US" altLang="ko-KR" dirty="0"/>
              <a:t>) </a:t>
            </a:r>
            <a:r>
              <a:rPr lang="ko-KR" altLang="en-US" dirty="0"/>
              <a:t>등이 같지 않음</a:t>
            </a:r>
            <a:r>
              <a:rPr lang="en-US" altLang="ko-KR" dirty="0"/>
              <a:t>.</a:t>
            </a:r>
          </a:p>
          <a:p>
            <a:pPr marL="0" indent="0">
              <a:buFontTx/>
              <a:buNone/>
            </a:pPr>
            <a:endParaRPr lang="en-US" altLang="ko-KR" dirty="0"/>
          </a:p>
          <a:p>
            <a:r>
              <a:rPr lang="en-US" altLang="ko-KR" dirty="0"/>
              <a:t>Seasonality &amp; trend </a:t>
            </a:r>
          </a:p>
          <a:p>
            <a:pPr marL="171450" indent="-171450">
              <a:buFontTx/>
              <a:buChar char="-"/>
            </a:pPr>
            <a:r>
              <a:rPr lang="en-US" altLang="ko-KR" dirty="0"/>
              <a:t>trend(</a:t>
            </a:r>
            <a:r>
              <a:rPr lang="ko-KR" altLang="en-US" dirty="0"/>
              <a:t>평균</a:t>
            </a:r>
            <a:r>
              <a:rPr lang="en-US" altLang="ko-KR" dirty="0"/>
              <a:t>)</a:t>
            </a:r>
            <a:r>
              <a:rPr lang="ko-KR" altLang="en-US" dirty="0"/>
              <a:t>을 제외하고 보면</a:t>
            </a:r>
            <a:r>
              <a:rPr lang="en-US" altLang="ko-KR" dirty="0"/>
              <a:t>, </a:t>
            </a:r>
          </a:p>
          <a:p>
            <a:pPr marL="171450" indent="-171450">
              <a:buFontTx/>
              <a:buChar char="-"/>
            </a:pPr>
            <a:r>
              <a:rPr lang="ko-KR" altLang="en-US" dirty="0"/>
              <a:t>자료는 특정 주기에 따라 높은 상관성을 보이는 것으로 보임</a:t>
            </a:r>
          </a:p>
          <a:p>
            <a:r>
              <a:rPr lang="en-US" altLang="ko-KR" dirty="0"/>
              <a:t>- </a:t>
            </a:r>
            <a:r>
              <a:rPr lang="ko-KR" altLang="en-US" dirty="0"/>
              <a:t>여러 시점에 걸쳐 높은 상관성</a:t>
            </a:r>
            <a:r>
              <a:rPr lang="en-US" altLang="ko-KR" dirty="0"/>
              <a:t>, </a:t>
            </a:r>
            <a:r>
              <a:rPr lang="ko-KR" altLang="en-US" dirty="0"/>
              <a:t>낮은 상관성을 보이는 간격이 일정함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6C714B-5EC4-4D65-BD96-7813AC11715D}" type="slidenum">
              <a:rPr lang="ko-KR" altLang="en-US" smtClean="0"/>
              <a:pPr/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03468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6C714B-5EC4-4D65-BD96-7813AC11715D}" type="slidenum">
              <a:rPr lang="ko-KR" altLang="en-US" smtClean="0"/>
              <a:pPr/>
              <a:t>14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39693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자기상관함수 </a:t>
            </a:r>
            <a:r>
              <a:rPr lang="en-US" altLang="ko-KR" dirty="0"/>
              <a:t>ACF</a:t>
            </a:r>
            <a:r>
              <a:rPr lang="ko-KR" altLang="en-US" dirty="0"/>
              <a:t>를 통해 시계열도의 특성을 파악할 수 있음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처음은 </a:t>
            </a:r>
            <a:r>
              <a:rPr lang="en-US" altLang="ko-KR" dirty="0"/>
              <a:t>random noise </a:t>
            </a:r>
            <a:r>
              <a:rPr lang="ko-KR" altLang="en-US" dirty="0"/>
              <a:t>이기 때문에 </a:t>
            </a:r>
            <a:r>
              <a:rPr lang="en-US" altLang="ko-KR" dirty="0"/>
              <a:t>0</a:t>
            </a:r>
            <a:r>
              <a:rPr lang="ko-KR" altLang="en-US" dirty="0"/>
              <a:t>시점에서 당연히 자기상관이 </a:t>
            </a:r>
            <a:r>
              <a:rPr lang="en-US" altLang="ko-KR" dirty="0"/>
              <a:t>1</a:t>
            </a:r>
            <a:r>
              <a:rPr lang="ko-KR" altLang="en-US" dirty="0"/>
              <a:t>이고</a:t>
            </a:r>
            <a:r>
              <a:rPr lang="en-US" altLang="ko-KR" dirty="0"/>
              <a:t>, </a:t>
            </a:r>
          </a:p>
          <a:p>
            <a:r>
              <a:rPr lang="ko-KR" altLang="en-US" dirty="0" err="1"/>
              <a:t>그외에는</a:t>
            </a:r>
            <a:r>
              <a:rPr lang="ko-KR" altLang="en-US" dirty="0"/>
              <a:t> </a:t>
            </a:r>
            <a:r>
              <a:rPr lang="en-US" altLang="ko-KR" dirty="0"/>
              <a:t>0</a:t>
            </a:r>
            <a:r>
              <a:rPr lang="ko-KR" altLang="en-US" dirty="0"/>
              <a:t>이므로</a:t>
            </a:r>
            <a:r>
              <a:rPr lang="en-US" altLang="ko-KR" dirty="0"/>
              <a:t>, </a:t>
            </a:r>
            <a:r>
              <a:rPr lang="ko-KR" altLang="en-US" dirty="0"/>
              <a:t>이는 시간에 따른 데이터의 상관성이 없음을 의미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두번째는 </a:t>
            </a:r>
            <a:r>
              <a:rPr lang="en-US" altLang="ko-KR" dirty="0" err="1"/>
              <a:t>Xt</a:t>
            </a:r>
            <a:r>
              <a:rPr lang="en-US" altLang="ko-KR" dirty="0"/>
              <a:t> = 0.8Xt-1 + et </a:t>
            </a:r>
            <a:r>
              <a:rPr lang="ko-KR" altLang="en-US" dirty="0"/>
              <a:t> 의 수식을 통해 만든 자료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한 시점 차이는 </a:t>
            </a:r>
            <a:r>
              <a:rPr lang="en-US" altLang="ko-KR" dirty="0"/>
              <a:t>0.8</a:t>
            </a:r>
            <a:r>
              <a:rPr lang="ko-KR" altLang="en-US" dirty="0"/>
              <a:t>의 상관관계</a:t>
            </a:r>
            <a:r>
              <a:rPr lang="en-US" altLang="ko-KR" dirty="0"/>
              <a:t>, </a:t>
            </a:r>
            <a:r>
              <a:rPr lang="ko-KR" altLang="en-US" dirty="0"/>
              <a:t>두 시점 차이는 </a:t>
            </a:r>
            <a:r>
              <a:rPr lang="en-US" altLang="ko-KR" dirty="0"/>
              <a:t>0.6</a:t>
            </a:r>
            <a:r>
              <a:rPr lang="ko-KR" altLang="en-US" dirty="0"/>
              <a:t>의 상관관계 등</a:t>
            </a:r>
            <a:r>
              <a:rPr lang="en-US" altLang="ko-KR" dirty="0"/>
              <a:t>, </a:t>
            </a:r>
            <a:r>
              <a:rPr lang="ko-KR" altLang="en-US" dirty="0"/>
              <a:t>가까운 것은 상관관계가 높고 멀어질수록 서서히 떨어짐을 볼 수 있음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세번째는 </a:t>
            </a:r>
            <a:r>
              <a:rPr lang="en-US" altLang="ko-KR" dirty="0"/>
              <a:t>sin</a:t>
            </a:r>
            <a:r>
              <a:rPr lang="ko-KR" altLang="en-US" dirty="0"/>
              <a:t>함수에 랜덤 노이즈를 추가해 얻은 그래프</a:t>
            </a:r>
            <a:endParaRPr lang="en-US" altLang="ko-KR" dirty="0"/>
          </a:p>
          <a:p>
            <a:r>
              <a:rPr lang="en-US" altLang="ko-KR" dirty="0"/>
              <a:t>18~19 </a:t>
            </a:r>
            <a:r>
              <a:rPr lang="ko-KR" altLang="en-US" dirty="0"/>
              <a:t>시점 </a:t>
            </a:r>
            <a:r>
              <a:rPr lang="ko-KR" altLang="en-US" dirty="0" err="1"/>
              <a:t>떨어질때</a:t>
            </a:r>
            <a:r>
              <a:rPr lang="ko-KR" altLang="en-US" dirty="0"/>
              <a:t> 상관이 크고</a:t>
            </a:r>
            <a:r>
              <a:rPr lang="en-US" altLang="ko-KR" dirty="0"/>
              <a:t>, 9~10 </a:t>
            </a:r>
            <a:r>
              <a:rPr lang="ko-KR" altLang="en-US" dirty="0"/>
              <a:t>시점에 상관이 떨어짐</a:t>
            </a:r>
            <a:r>
              <a:rPr lang="en-US" altLang="ko-KR" dirty="0"/>
              <a:t>. </a:t>
            </a:r>
            <a:r>
              <a:rPr lang="ko-KR" altLang="en-US" dirty="0" err="1"/>
              <a:t>몇시점</a:t>
            </a:r>
            <a:r>
              <a:rPr lang="ko-KR" altLang="en-US" dirty="0"/>
              <a:t> 떨어져 높은 상관을 보이므로 이는 </a:t>
            </a:r>
            <a:r>
              <a:rPr lang="en-US" altLang="ko-KR" dirty="0"/>
              <a:t>10</a:t>
            </a:r>
            <a:r>
              <a:rPr lang="ko-KR" altLang="en-US" dirty="0"/>
              <a:t>시점</a:t>
            </a:r>
            <a:r>
              <a:rPr lang="en-US" altLang="ko-KR" dirty="0"/>
              <a:t>, 20</a:t>
            </a:r>
            <a:r>
              <a:rPr lang="ko-KR" altLang="en-US" dirty="0"/>
              <a:t>시점 마다 규칙적인 상관성</a:t>
            </a:r>
            <a:r>
              <a:rPr lang="en-US" altLang="ko-KR" dirty="0"/>
              <a:t>(=</a:t>
            </a:r>
            <a:r>
              <a:rPr lang="ko-KR" altLang="en-US" dirty="0"/>
              <a:t>계절성</a:t>
            </a:r>
            <a:r>
              <a:rPr lang="en-US" altLang="ko-KR" dirty="0"/>
              <a:t>)</a:t>
            </a:r>
            <a:r>
              <a:rPr lang="ko-KR" altLang="en-US" dirty="0"/>
              <a:t>이 있음을 의미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뒤에 설명할 </a:t>
            </a:r>
            <a:r>
              <a:rPr lang="en-US" altLang="ko-KR" dirty="0"/>
              <a:t>ARIMA </a:t>
            </a:r>
            <a:r>
              <a:rPr lang="ko-KR" altLang="en-US" dirty="0"/>
              <a:t>모델은 정상성 가정을 많이 사용함</a:t>
            </a:r>
            <a:endParaRPr lang="en-US" altLang="ko-KR" dirty="0"/>
          </a:p>
          <a:p>
            <a:r>
              <a:rPr lang="en-US" altLang="ko-KR" dirty="0"/>
              <a:t>ACF</a:t>
            </a:r>
            <a:r>
              <a:rPr lang="ko-KR" altLang="en-US" dirty="0"/>
              <a:t>를 이용하기도 하지만 그 부분은 많이 설명은 </a:t>
            </a:r>
            <a:r>
              <a:rPr lang="ko-KR" altLang="en-US" dirty="0" err="1"/>
              <a:t>안할</a:t>
            </a:r>
            <a:r>
              <a:rPr lang="ko-KR" altLang="en-US" dirty="0"/>
              <a:t> 예정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6C714B-5EC4-4D65-BD96-7813AC11715D}" type="slidenum">
              <a:rPr lang="ko-KR" altLang="en-US" smtClean="0"/>
              <a:pPr/>
              <a:t>15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139813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6C714B-5EC4-4D65-BD96-7813AC11715D}" type="slidenum">
              <a:rPr lang="ko-KR" altLang="en-US" smtClean="0"/>
              <a:pPr/>
              <a:t>16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09623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6C714B-5EC4-4D65-BD96-7813AC11715D}" type="slidenum">
              <a:rPr lang="ko-KR" altLang="en-US" smtClean="0"/>
              <a:pPr/>
              <a:t>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216325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6C714B-5EC4-4D65-BD96-7813AC11715D}" type="slidenum">
              <a:rPr lang="ko-KR" altLang="en-US" smtClean="0"/>
              <a:pPr/>
              <a:t>18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796563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6C714B-5EC4-4D65-BD96-7813AC11715D}" type="slidenum">
              <a:rPr lang="ko-KR" altLang="en-US" smtClean="0"/>
              <a:pPr/>
              <a:t>19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31990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6C714B-5EC4-4D65-BD96-7813AC11715D}" type="slidenum">
              <a:rPr lang="ko-KR" altLang="en-US" smtClean="0"/>
              <a:pPr/>
              <a:t>20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254656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6C714B-5EC4-4D65-BD96-7813AC11715D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4356141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6C714B-5EC4-4D65-BD96-7813AC11715D}" type="slidenum">
              <a:rPr lang="ko-KR" altLang="en-US" smtClean="0"/>
              <a:pPr/>
              <a:t>21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3259076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6C714B-5EC4-4D65-BD96-7813AC11715D}" type="slidenum">
              <a:rPr lang="ko-KR" altLang="en-US" smtClean="0"/>
              <a:pPr/>
              <a:t>22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5495002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6C714B-5EC4-4D65-BD96-7813AC11715D}" type="slidenum">
              <a:rPr lang="ko-KR" altLang="en-US" smtClean="0"/>
              <a:pPr/>
              <a:t>23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0427078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6C714B-5EC4-4D65-BD96-7813AC11715D}" type="slidenum">
              <a:rPr lang="ko-KR" altLang="en-US" smtClean="0"/>
              <a:pPr/>
              <a:t>24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9852125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6C714B-5EC4-4D65-BD96-7813AC11715D}" type="slidenum">
              <a:rPr lang="ko-KR" altLang="en-US" smtClean="0"/>
              <a:pPr/>
              <a:t>25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7149224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6C714B-5EC4-4D65-BD96-7813AC11715D}" type="slidenum">
              <a:rPr lang="ko-KR" altLang="en-US" smtClean="0"/>
              <a:pPr/>
              <a:t>26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3748657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모형 자체의 해석이 </a:t>
            </a:r>
            <a:r>
              <a:rPr lang="ko-KR" altLang="en-US" dirty="0" err="1"/>
              <a:t>유의미한지는</a:t>
            </a:r>
            <a:r>
              <a:rPr lang="ko-KR" altLang="en-US" dirty="0"/>
              <a:t> 잘 모르겠음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6C714B-5EC4-4D65-BD96-7813AC11715D}" type="slidenum">
              <a:rPr lang="ko-KR" altLang="en-US" smtClean="0"/>
              <a:pPr/>
              <a:t>27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2358877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Xt</a:t>
            </a:r>
            <a:r>
              <a:rPr lang="en-US" altLang="ko-KR" dirty="0"/>
              <a:t> </a:t>
            </a:r>
            <a:r>
              <a:rPr lang="ko-KR" altLang="en-US" dirty="0"/>
              <a:t>는 추세가 있기 때문에 정상시계열이 아님</a:t>
            </a:r>
            <a:endParaRPr lang="en-US" altLang="ko-KR" dirty="0"/>
          </a:p>
          <a:p>
            <a:r>
              <a:rPr lang="en-US" altLang="ko-KR" dirty="0" err="1"/>
              <a:t>Yt</a:t>
            </a:r>
            <a:r>
              <a:rPr lang="en-US" altLang="ko-KR" dirty="0"/>
              <a:t> </a:t>
            </a:r>
            <a:r>
              <a:rPr lang="ko-KR" altLang="en-US"/>
              <a:t>는 정상시계열</a:t>
            </a:r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6C714B-5EC4-4D65-BD96-7813AC11715D}" type="slidenum">
              <a:rPr lang="ko-KR" altLang="en-US" smtClean="0"/>
              <a:pPr/>
              <a:t>28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6066714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6C714B-5EC4-4D65-BD96-7813AC11715D}" type="slidenum">
              <a:rPr lang="ko-KR" altLang="en-US" smtClean="0"/>
              <a:pPr/>
              <a:t>29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42650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6C714B-5EC4-4D65-BD96-7813AC11715D}" type="slidenum">
              <a:rPr lang="ko-KR" altLang="en-US" smtClean="0"/>
              <a:pPr/>
              <a:t>30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35932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 dirty="0"/>
              <a:t>왜 </a:t>
            </a:r>
            <a:r>
              <a:rPr lang="ko-KR" altLang="en-US" dirty="0" err="1"/>
              <a:t>공부해야될까</a:t>
            </a:r>
            <a:r>
              <a:rPr lang="ko-KR" altLang="en-US" dirty="0"/>
              <a:t>?</a:t>
            </a:r>
          </a:p>
          <a:p>
            <a:pPr>
              <a:defRPr lang="ko-KR" altLang="en-US"/>
            </a:pPr>
            <a:r>
              <a:rPr lang="ko-KR" altLang="en-US" dirty="0"/>
              <a:t>- 기존의 통계적 방법론의 내용을 </a:t>
            </a:r>
            <a:r>
              <a:rPr lang="ko-KR" altLang="en-US" dirty="0" err="1"/>
              <a:t>아는것도</a:t>
            </a:r>
            <a:r>
              <a:rPr lang="ko-KR" altLang="en-US" dirty="0"/>
              <a:t> 중요하고,</a:t>
            </a:r>
          </a:p>
          <a:p>
            <a:pPr marL="171450" indent="-171450">
              <a:buFontTx/>
              <a:buChar char="-"/>
              <a:defRPr lang="ko-KR" altLang="en-US"/>
            </a:pPr>
            <a:r>
              <a:rPr lang="ko-KR" altLang="en-US" dirty="0"/>
              <a:t>최신연구에서도 관련이 있는 내용</a:t>
            </a:r>
            <a:endParaRPr lang="en-US" altLang="ko-KR" dirty="0"/>
          </a:p>
          <a:p>
            <a:pPr marL="171450" indent="-171450">
              <a:buFontTx/>
              <a:buChar char="-"/>
              <a:defRPr lang="ko-KR" altLang="en-US"/>
            </a:pPr>
            <a:endParaRPr lang="en-US" altLang="ko-KR" dirty="0"/>
          </a:p>
          <a:p>
            <a:pPr marL="171450" indent="-171450">
              <a:buFontTx/>
              <a:buChar char="-"/>
              <a:defRPr lang="ko-KR" altLang="en-US"/>
            </a:pPr>
            <a:r>
              <a:rPr lang="ko-KR" altLang="en-US" dirty="0"/>
              <a:t>처음 열리는 내용이기 때문에 교양처럼 듣고</a:t>
            </a:r>
            <a:endParaRPr lang="en-US" altLang="ko-KR" dirty="0"/>
          </a:p>
          <a:p>
            <a:pPr marL="171450" indent="-171450">
              <a:buFontTx/>
              <a:buChar char="-"/>
              <a:defRPr lang="ko-KR" altLang="en-US"/>
            </a:pPr>
            <a:r>
              <a:rPr lang="ko-KR" altLang="en-US" dirty="0"/>
              <a:t>구성이 아쉬워도 뭐라하지 않기</a:t>
            </a:r>
            <a:endParaRPr lang="en-US" altLang="ko-KR" dirty="0"/>
          </a:p>
          <a:p>
            <a:pPr marL="171450" indent="-171450">
              <a:buFontTx/>
              <a:buChar char="-"/>
              <a:defRPr lang="ko-KR" altLang="en-US"/>
            </a:pPr>
            <a:r>
              <a:rPr lang="ko-KR" altLang="en-US" dirty="0"/>
              <a:t>혹시라도 필기하지 않고 편하게 듣기</a:t>
            </a:r>
            <a:endParaRPr lang="en-US" altLang="ko-KR" dirty="0"/>
          </a:p>
          <a:p>
            <a:pPr marL="171450" indent="-171450">
              <a:buFontTx/>
              <a:buChar char="-"/>
              <a:defRPr lang="ko-KR" altLang="en-US"/>
            </a:pPr>
            <a:r>
              <a:rPr lang="ko-KR" altLang="en-US" dirty="0"/>
              <a:t>수식보단 개념 위주</a:t>
            </a:r>
            <a:endParaRPr lang="en-US" altLang="ko-KR" dirty="0"/>
          </a:p>
          <a:p>
            <a:pPr marL="171450" indent="-171450">
              <a:buFontTx/>
              <a:buChar char="-"/>
              <a:defRPr lang="ko-KR" altLang="en-US"/>
            </a:pPr>
            <a:endParaRPr lang="en-US" altLang="ko-KR" dirty="0"/>
          </a:p>
          <a:p>
            <a:pPr marL="171450" indent="-171450">
              <a:buFontTx/>
              <a:buChar char="-"/>
              <a:defRPr lang="ko-KR" altLang="en-US"/>
            </a:pPr>
            <a:r>
              <a:rPr lang="ko-KR" altLang="en-US" dirty="0"/>
              <a:t>이후 기수에서 계속 유지할지 말지는 알아서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6C714B-5EC4-4D65-BD96-7813AC11715D}" type="slidenum">
              <a:rPr lang="ko-KR" altLang="en-US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3120116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6C714B-5EC4-4D65-BD96-7813AC11715D}" type="slidenum">
              <a:rPr lang="ko-KR" altLang="en-US" smtClean="0"/>
              <a:pPr/>
              <a:t>31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3250467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6C714B-5EC4-4D65-BD96-7813AC11715D}" type="slidenum">
              <a:rPr lang="ko-KR" altLang="en-US" smtClean="0"/>
              <a:pPr/>
              <a:t>32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650130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# https://towardsdatascience.com/time-series-forecasting-using-auto-arima-in-python-bb83e49210cd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6C714B-5EC4-4D65-BD96-7813AC11715D}" type="slidenum">
              <a:rPr lang="ko-KR" altLang="en-US" smtClean="0"/>
              <a:pPr/>
              <a:t>33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1624411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6C714B-5EC4-4D65-BD96-7813AC11715D}" type="slidenum">
              <a:rPr lang="ko-KR" altLang="en-US" smtClean="0"/>
              <a:pPr/>
              <a:t>34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4217173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6C714B-5EC4-4D65-BD96-7813AC11715D}" type="slidenum">
              <a:rPr lang="ko-KR" altLang="en-US" smtClean="0"/>
              <a:pPr/>
              <a:t>35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8112822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6C714B-5EC4-4D65-BD96-7813AC11715D}" type="slidenum">
              <a:rPr lang="ko-KR" altLang="en-US" smtClean="0"/>
              <a:pPr/>
              <a:t>36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0751667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6C714B-5EC4-4D65-BD96-7813AC11715D}" type="slidenum">
              <a:rPr lang="ko-KR" altLang="en-US" smtClean="0"/>
              <a:pPr/>
              <a:t>37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350518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6C714B-5EC4-4D65-BD96-7813AC11715D}" type="slidenum">
              <a:rPr lang="ko-KR" altLang="en-US" smtClean="0"/>
              <a:pPr/>
              <a:t>38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413106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6C714B-5EC4-4D65-BD96-7813AC11715D}" type="slidenum">
              <a:rPr lang="ko-KR" altLang="en-US" smtClean="0"/>
              <a:pPr/>
              <a:t>39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9523780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6C714B-5EC4-4D65-BD96-7813AC11715D}" type="slidenum">
              <a:rPr lang="ko-KR" altLang="en-US" smtClean="0"/>
              <a:pPr/>
              <a:t>40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69270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 dirty="0"/>
              <a:t>시계열데이터의 예시 몇가지</a:t>
            </a:r>
            <a:endParaRPr lang="en-US" altLang="ko-KR" dirty="0"/>
          </a:p>
          <a:p>
            <a:pPr>
              <a:defRPr lang="ko-KR" altLang="en-US"/>
            </a:pPr>
            <a:endParaRPr lang="en-US" altLang="ko-KR" dirty="0"/>
          </a:p>
          <a:p>
            <a:pPr>
              <a:defRPr lang="ko-KR" altLang="en-US"/>
            </a:pPr>
            <a:endParaRPr lang="en-US" altLang="ko-KR" dirty="0"/>
          </a:p>
          <a:p>
            <a:pPr>
              <a:defRPr lang="ko-KR" altLang="en-US"/>
            </a:pPr>
            <a:r>
              <a:rPr lang="ko-KR" altLang="en-US" dirty="0"/>
              <a:t>왼쪽 위 </a:t>
            </a:r>
            <a:r>
              <a:rPr lang="en-US" altLang="ko-KR" dirty="0"/>
              <a:t>: white noise</a:t>
            </a:r>
          </a:p>
          <a:p>
            <a:pPr>
              <a:defRPr lang="ko-KR" altLang="en-US"/>
            </a:pPr>
            <a:r>
              <a:rPr lang="en-US" altLang="ko-KR" dirty="0"/>
              <a:t>- </a:t>
            </a:r>
            <a:r>
              <a:rPr lang="ko-KR" altLang="en-US" dirty="0" err="1"/>
              <a:t>랜덤한</a:t>
            </a:r>
            <a:r>
              <a:rPr lang="ko-KR" altLang="en-US" dirty="0"/>
              <a:t> 값</a:t>
            </a:r>
            <a:r>
              <a:rPr lang="en-US" altLang="ko-KR" dirty="0"/>
              <a:t>, </a:t>
            </a:r>
            <a:r>
              <a:rPr lang="ko-KR" altLang="en-US" dirty="0" err="1"/>
              <a:t>모델링할게</a:t>
            </a:r>
            <a:r>
              <a:rPr lang="ko-KR" altLang="en-US" dirty="0"/>
              <a:t> 딱히 없음</a:t>
            </a:r>
            <a:endParaRPr lang="en-US" altLang="ko-KR" dirty="0"/>
          </a:p>
          <a:p>
            <a:pPr>
              <a:defRPr lang="ko-KR" altLang="en-US"/>
            </a:pPr>
            <a:endParaRPr lang="en-US" altLang="ko-KR" dirty="0"/>
          </a:p>
          <a:p>
            <a:pPr>
              <a:defRPr lang="ko-KR" altLang="en-US"/>
            </a:pPr>
            <a:r>
              <a:rPr lang="ko-KR" altLang="en-US" dirty="0"/>
              <a:t>오른쪽 위 </a:t>
            </a:r>
            <a:r>
              <a:rPr lang="en-US" altLang="ko-KR" dirty="0"/>
              <a:t>: random walk</a:t>
            </a:r>
          </a:p>
          <a:p>
            <a:pPr marL="171450" indent="-171450">
              <a:buFontTx/>
              <a:buChar char="-"/>
              <a:defRPr lang="ko-KR" altLang="en-US"/>
            </a:pPr>
            <a:r>
              <a:rPr lang="ko-KR" altLang="en-US" dirty="0"/>
              <a:t>왼쪽 위의 </a:t>
            </a:r>
            <a:r>
              <a:rPr lang="en-US" altLang="ko-KR" dirty="0"/>
              <a:t>white noise</a:t>
            </a:r>
            <a:r>
              <a:rPr lang="ko-KR" altLang="en-US" dirty="0"/>
              <a:t>를 누적해서 더한 것</a:t>
            </a:r>
            <a:endParaRPr lang="en-US" altLang="ko-KR" dirty="0"/>
          </a:p>
          <a:p>
            <a:pPr marL="171450" indent="-171450">
              <a:buFontTx/>
              <a:buChar char="-"/>
              <a:defRPr lang="ko-KR" altLang="en-US"/>
            </a:pPr>
            <a:r>
              <a:rPr lang="ko-KR" altLang="en-US" dirty="0"/>
              <a:t>마치 우리가 보는 주가 같은 시계열 데이터와 유사함</a:t>
            </a:r>
            <a:endParaRPr lang="en-US" altLang="ko-KR" dirty="0"/>
          </a:p>
          <a:p>
            <a:pPr>
              <a:defRPr lang="ko-KR" altLang="en-US"/>
            </a:pPr>
            <a:endParaRPr lang="en-US" altLang="ko-KR" dirty="0"/>
          </a:p>
          <a:p>
            <a:pPr>
              <a:defRPr lang="ko-KR" altLang="en-US"/>
            </a:pPr>
            <a:r>
              <a:rPr lang="ko-KR" altLang="en-US" dirty="0"/>
              <a:t>왼쪽 아래 </a:t>
            </a:r>
            <a:r>
              <a:rPr lang="en-US" altLang="ko-KR" dirty="0"/>
              <a:t>: trend &amp; seasonality</a:t>
            </a:r>
          </a:p>
          <a:p>
            <a:pPr>
              <a:defRPr lang="ko-KR" altLang="en-US"/>
            </a:pPr>
            <a:r>
              <a:rPr lang="en-US" altLang="ko-KR" dirty="0"/>
              <a:t>- </a:t>
            </a:r>
            <a:r>
              <a:rPr lang="ko-KR" altLang="en-US" dirty="0"/>
              <a:t>시계열 데이터에는</a:t>
            </a:r>
            <a:r>
              <a:rPr lang="en-US" altLang="ko-KR" dirty="0"/>
              <a:t>, </a:t>
            </a:r>
            <a:r>
              <a:rPr lang="ko-KR" altLang="en-US" dirty="0"/>
              <a:t>시간에 따라 장기적으로 증가하는 추세</a:t>
            </a:r>
            <a:r>
              <a:rPr lang="en-US" altLang="ko-KR" dirty="0"/>
              <a:t>(trend)</a:t>
            </a:r>
            <a:r>
              <a:rPr lang="ko-KR" altLang="en-US" dirty="0"/>
              <a:t>와 반복되는 계절성</a:t>
            </a:r>
            <a:r>
              <a:rPr lang="en-US" altLang="ko-KR" dirty="0"/>
              <a:t>(seasonality) </a:t>
            </a:r>
            <a:r>
              <a:rPr lang="ko-KR" altLang="en-US" dirty="0"/>
              <a:t>등의 개념이 있고</a:t>
            </a:r>
            <a:r>
              <a:rPr lang="en-US" altLang="ko-KR" dirty="0"/>
              <a:t>, </a:t>
            </a:r>
            <a:r>
              <a:rPr lang="ko-KR" altLang="en-US" dirty="0"/>
              <a:t>이를 </a:t>
            </a:r>
            <a:r>
              <a:rPr lang="ko-KR" altLang="en-US" dirty="0" err="1"/>
              <a:t>모델링할수있음</a:t>
            </a:r>
            <a:endParaRPr lang="en-US" altLang="ko-KR" dirty="0"/>
          </a:p>
          <a:p>
            <a:pPr>
              <a:defRPr lang="ko-KR" altLang="en-US"/>
            </a:pPr>
            <a:endParaRPr lang="en-US" altLang="ko-KR" dirty="0"/>
          </a:p>
          <a:p>
            <a:pPr>
              <a:defRPr lang="ko-KR" altLang="en-US"/>
            </a:pPr>
            <a:r>
              <a:rPr lang="ko-KR" altLang="en-US" dirty="0"/>
              <a:t>오른쪽 아래 </a:t>
            </a:r>
            <a:r>
              <a:rPr lang="en-US" altLang="ko-KR" dirty="0"/>
              <a:t>: changepoint</a:t>
            </a:r>
          </a:p>
          <a:p>
            <a:pPr marL="171450" indent="-171450">
              <a:buFontTx/>
              <a:buChar char="-"/>
              <a:defRPr lang="ko-KR" altLang="en-US"/>
            </a:pPr>
            <a:r>
              <a:rPr lang="ko-KR" altLang="en-US" dirty="0"/>
              <a:t>시계열 데이터의 분포가 달라진다면 이러한 변화를 탐지하거나 </a:t>
            </a:r>
            <a:r>
              <a:rPr lang="ko-KR" altLang="en-US" dirty="0" err="1"/>
              <a:t>모델링할수도</a:t>
            </a:r>
            <a:r>
              <a:rPr lang="ko-KR" altLang="en-US" dirty="0"/>
              <a:t> 있음</a:t>
            </a:r>
            <a:endParaRPr lang="en-US" altLang="ko-KR" dirty="0"/>
          </a:p>
          <a:p>
            <a:pPr marL="171450" indent="-171450">
              <a:buFontTx/>
              <a:buChar char="-"/>
              <a:defRPr lang="ko-KR" altLang="en-US"/>
            </a:pPr>
            <a:endParaRPr lang="en-US" altLang="ko-KR" dirty="0"/>
          </a:p>
          <a:p>
            <a:pPr marL="0" indent="0">
              <a:buFontTx/>
              <a:buNone/>
              <a:defRPr lang="ko-KR" altLang="en-US"/>
            </a:pPr>
            <a:endParaRPr lang="en-US" altLang="ko-KR" dirty="0"/>
          </a:p>
          <a:p>
            <a:pPr marL="0" indent="0">
              <a:buFontTx/>
              <a:buNone/>
              <a:defRPr lang="ko-KR" altLang="en-US"/>
            </a:pPr>
            <a:r>
              <a:rPr lang="ko-KR" altLang="en-US" dirty="0"/>
              <a:t>시계열 데이터의 예시이고 이런 것들을 분석하는 법에 대해 살펴보겠음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6C714B-5EC4-4D65-BD96-7813AC11715D}" type="slidenum">
              <a:rPr lang="ko-KR" altLang="en-US" smtClean="0"/>
              <a:pPr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0470309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# https://facebook.github.io/prophet/docs/quick_start.html#python-api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6C714B-5EC4-4D65-BD96-7813AC11715D}" type="slidenum">
              <a:rPr lang="ko-KR" altLang="en-US" smtClean="0"/>
              <a:pPr/>
              <a:t>41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456850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6C714B-5EC4-4D65-BD96-7813AC11715D}" type="slidenum">
              <a:rPr lang="ko-KR" altLang="en-US" smtClean="0"/>
              <a:pPr/>
              <a:t>42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4162376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6C714B-5EC4-4D65-BD96-7813AC11715D}" type="slidenum">
              <a:rPr lang="ko-KR" altLang="en-US" smtClean="0"/>
              <a:pPr/>
              <a:t>43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46566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https://techrando.com/2019/08/14/a-brief-introduction-to-change-point-detection-using-python/</a:t>
            </a:r>
          </a:p>
          <a:p>
            <a:endParaRPr lang="en-US" altLang="ko-KR" dirty="0"/>
          </a:p>
          <a:p>
            <a:r>
              <a:rPr lang="en-US" altLang="ko-KR" dirty="0"/>
              <a:t>https://www.marinedatascience.co/blog/2019/09/28/comparison-of-change-point-detection-methods/</a:t>
            </a:r>
            <a:endParaRPr lang="ko-KR" altLang="en-US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6C714B-5EC4-4D65-BD96-7813AC11715D}" type="slidenum">
              <a:rPr lang="ko-KR" altLang="en-US" smtClean="0"/>
              <a:pPr/>
              <a:t>44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7486436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6C714B-5EC4-4D65-BD96-7813AC11715D}" type="slidenum">
              <a:rPr lang="ko-KR" altLang="en-US" smtClean="0"/>
              <a:pPr/>
              <a:t>45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6016401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6C714B-5EC4-4D65-BD96-7813AC11715D}" type="slidenum">
              <a:rPr lang="ko-KR" altLang="en-US" smtClean="0"/>
              <a:pPr/>
              <a:t>46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446338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https://medium.com/@Aaron__Kim/dynamic-time-warping-%EB%8F%99%EC%A0%81-%EC%8B%9C%EA%B0%84-%EC%9B%8C%ED%95%91-ac80777f49a</a:t>
            </a:r>
          </a:p>
          <a:p>
            <a:endParaRPr lang="en-US" altLang="ko-KR" dirty="0"/>
          </a:p>
          <a:p>
            <a:r>
              <a:rPr lang="en-US" altLang="ko-KR" dirty="0"/>
              <a:t>https://dtaidistance.readthedocs.io/en/latest/usage/dtw.html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6C714B-5EC4-4D65-BD96-7813AC11715D}" type="slidenum">
              <a:rPr lang="ko-KR" altLang="en-US" smtClean="0"/>
              <a:pPr/>
              <a:t>47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20398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6C714B-5EC4-4D65-BD96-7813AC11715D}" type="slidenum">
              <a:rPr lang="ko-KR" altLang="en-US" smtClean="0"/>
              <a:pPr/>
              <a:t>48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988004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6C714B-5EC4-4D65-BD96-7813AC11715D}" type="slidenum">
              <a:rPr lang="ko-KR" altLang="en-US" smtClean="0"/>
              <a:pPr/>
              <a:t>49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8681657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6C714B-5EC4-4D65-BD96-7813AC11715D}" type="slidenum">
              <a:rPr lang="ko-KR" altLang="en-US" smtClean="0"/>
              <a:pPr/>
              <a:t>50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338183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 dirty="0"/>
              <a:t>통계학에서는 현상들을 확률변수</a:t>
            </a:r>
            <a:r>
              <a:rPr lang="en-US" altLang="ko-KR" dirty="0"/>
              <a:t>(X)</a:t>
            </a:r>
            <a:r>
              <a:rPr lang="ko-KR" altLang="en-US" dirty="0"/>
              <a:t>를 이용해 모델링 함</a:t>
            </a:r>
            <a:r>
              <a:rPr lang="en-US" altLang="ko-KR" dirty="0"/>
              <a:t>.</a:t>
            </a:r>
          </a:p>
          <a:p>
            <a:pPr>
              <a:defRPr lang="ko-KR" altLang="en-US"/>
            </a:pPr>
            <a:endParaRPr lang="en-US" altLang="ko-KR" dirty="0"/>
          </a:p>
          <a:p>
            <a:pPr>
              <a:defRPr lang="ko-KR" altLang="en-US"/>
            </a:pPr>
            <a:r>
              <a:rPr lang="ko-KR" altLang="en-US" dirty="0"/>
              <a:t>통계적으로</a:t>
            </a:r>
            <a:r>
              <a:rPr lang="en-US" altLang="ko-KR" dirty="0"/>
              <a:t>, </a:t>
            </a:r>
            <a:r>
              <a:rPr lang="ko-KR" altLang="en-US" dirty="0"/>
              <a:t>시계열분석은 한 시점의 값이 아닌 여러시점에 걸친 수치들의 시간에 따른 분포를 모델링하기 때문에</a:t>
            </a:r>
            <a:r>
              <a:rPr lang="en-US" altLang="ko-KR" dirty="0"/>
              <a:t>,</a:t>
            </a:r>
          </a:p>
          <a:p>
            <a:pPr>
              <a:defRPr lang="ko-KR" altLang="en-US"/>
            </a:pPr>
            <a:r>
              <a:rPr lang="ko-KR" altLang="en-US" dirty="0"/>
              <a:t>시간까지 고려해 확률변수를 모델링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>
              <a:defRPr lang="ko-KR" altLang="en-US"/>
            </a:pPr>
            <a:endParaRPr lang="en-US" altLang="ko-KR" dirty="0"/>
          </a:p>
          <a:p>
            <a:pPr>
              <a:defRPr lang="ko-KR" altLang="en-US"/>
            </a:pPr>
            <a:r>
              <a:rPr lang="en-US" altLang="ko-KR" dirty="0" err="1"/>
              <a:t>Xt</a:t>
            </a:r>
            <a:r>
              <a:rPr lang="en-US" altLang="ko-KR" dirty="0"/>
              <a:t> </a:t>
            </a:r>
            <a:r>
              <a:rPr lang="ko-KR" altLang="en-US" dirty="0"/>
              <a:t>라는 기호는 확률변수가 시간 </a:t>
            </a:r>
            <a:r>
              <a:rPr lang="en-US" altLang="ko-KR" dirty="0"/>
              <a:t>t</a:t>
            </a:r>
            <a:r>
              <a:rPr lang="ko-KR" altLang="en-US" dirty="0"/>
              <a:t>에 영향 받음을 표현한 것이라 보면 됨</a:t>
            </a:r>
            <a:endParaRPr lang="en-US" altLang="ko-KR" dirty="0"/>
          </a:p>
          <a:p>
            <a:pPr>
              <a:defRPr lang="ko-KR" altLang="en-US"/>
            </a:pP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6C714B-5EC4-4D65-BD96-7813AC11715D}" type="slidenum">
              <a:rPr lang="ko-KR" altLang="en-US" smtClean="0"/>
              <a:pPr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368000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 dirty="0"/>
              <a:t>예를 들어</a:t>
            </a:r>
            <a:r>
              <a:rPr lang="en-US" altLang="ko-KR" dirty="0"/>
              <a:t>,</a:t>
            </a:r>
          </a:p>
          <a:p>
            <a:pPr>
              <a:defRPr lang="ko-KR" altLang="en-US"/>
            </a:pPr>
            <a:endParaRPr lang="en-US" altLang="ko-KR" dirty="0"/>
          </a:p>
          <a:p>
            <a:pPr>
              <a:defRPr lang="ko-KR" altLang="en-US"/>
            </a:pPr>
            <a:r>
              <a:rPr lang="ko-KR" altLang="en-US" dirty="0"/>
              <a:t>단일 확률변수</a:t>
            </a:r>
            <a:endParaRPr lang="en-US" altLang="ko-KR" dirty="0"/>
          </a:p>
          <a:p>
            <a:pPr>
              <a:defRPr lang="ko-KR" altLang="en-US"/>
            </a:pPr>
            <a:r>
              <a:rPr lang="ko-KR" altLang="en-US" dirty="0"/>
              <a:t>앞면</a:t>
            </a:r>
            <a:r>
              <a:rPr lang="en-US" altLang="ko-KR" dirty="0"/>
              <a:t>, </a:t>
            </a:r>
            <a:r>
              <a:rPr lang="ko-KR" altLang="en-US" dirty="0"/>
              <a:t>뒷면이 나올 확률이 동일한 동전이 있고</a:t>
            </a:r>
            <a:r>
              <a:rPr lang="en-US" altLang="ko-KR" dirty="0"/>
              <a:t>, </a:t>
            </a:r>
          </a:p>
          <a:p>
            <a:pPr>
              <a:defRPr lang="ko-KR" altLang="en-US"/>
            </a:pPr>
            <a:r>
              <a:rPr lang="ko-KR" altLang="en-US" dirty="0"/>
              <a:t>이 동전 하나를 </a:t>
            </a:r>
            <a:r>
              <a:rPr lang="ko-KR" altLang="en-US" dirty="0" err="1"/>
              <a:t>던졌을때</a:t>
            </a:r>
            <a:r>
              <a:rPr lang="ko-KR" altLang="en-US" dirty="0"/>
              <a:t> 나오는 면의 확률변수를 </a:t>
            </a:r>
            <a:r>
              <a:rPr lang="en-US" altLang="ko-KR" dirty="0"/>
              <a:t>C </a:t>
            </a:r>
            <a:r>
              <a:rPr lang="ko-KR" altLang="en-US" dirty="0"/>
              <a:t>라 해보자</a:t>
            </a:r>
            <a:r>
              <a:rPr lang="en-US" altLang="ko-KR" dirty="0"/>
              <a:t>.</a:t>
            </a:r>
          </a:p>
          <a:p>
            <a:pPr>
              <a:defRPr lang="ko-KR" altLang="en-US"/>
            </a:pPr>
            <a:endParaRPr lang="en-US" altLang="ko-KR" dirty="0"/>
          </a:p>
          <a:p>
            <a:pPr>
              <a:defRPr lang="ko-KR" altLang="en-US"/>
            </a:pPr>
            <a:r>
              <a:rPr lang="en-US" altLang="ko-KR" dirty="0"/>
              <a:t>20</a:t>
            </a:r>
            <a:r>
              <a:rPr lang="ko-KR" altLang="en-US" dirty="0"/>
              <a:t>번 동전 던지기</a:t>
            </a:r>
            <a:endParaRPr lang="en-US" altLang="ko-KR" dirty="0"/>
          </a:p>
          <a:p>
            <a:pPr>
              <a:defRPr lang="ko-KR" altLang="en-US"/>
            </a:pPr>
            <a:r>
              <a:rPr lang="ko-KR" altLang="en-US" dirty="0"/>
              <a:t>위의 </a:t>
            </a:r>
            <a:r>
              <a:rPr lang="en-US" altLang="ko-KR" dirty="0"/>
              <a:t>C</a:t>
            </a:r>
            <a:r>
              <a:rPr lang="ko-KR" altLang="en-US" dirty="0"/>
              <a:t>를 </a:t>
            </a:r>
            <a:r>
              <a:rPr lang="en-US" altLang="ko-KR" dirty="0"/>
              <a:t>20</a:t>
            </a:r>
            <a:r>
              <a:rPr lang="ko-KR" altLang="en-US" dirty="0"/>
              <a:t>번 던지고 그 결과를 그래프로 표현</a:t>
            </a:r>
            <a:r>
              <a:rPr lang="en-US" altLang="ko-KR" dirty="0"/>
              <a:t>(</a:t>
            </a:r>
            <a:r>
              <a:rPr lang="ko-KR" altLang="en-US" dirty="0"/>
              <a:t>앞면은 </a:t>
            </a:r>
            <a:r>
              <a:rPr lang="en-US" altLang="ko-KR" dirty="0"/>
              <a:t>1, </a:t>
            </a:r>
            <a:r>
              <a:rPr lang="ko-KR" altLang="en-US" dirty="0"/>
              <a:t>뒷면은 </a:t>
            </a:r>
            <a:r>
              <a:rPr lang="en-US" altLang="ko-KR" dirty="0"/>
              <a:t>-1)</a:t>
            </a:r>
          </a:p>
          <a:p>
            <a:pPr>
              <a:defRPr lang="ko-KR" altLang="en-US"/>
            </a:pPr>
            <a:r>
              <a:rPr lang="en-US" altLang="ko-KR" dirty="0"/>
              <a:t>(</a:t>
            </a:r>
            <a:r>
              <a:rPr lang="ko-KR" altLang="en-US" dirty="0"/>
              <a:t>그래프</a:t>
            </a:r>
            <a:r>
              <a:rPr lang="en-US" altLang="ko-KR" dirty="0"/>
              <a:t>1)</a:t>
            </a:r>
          </a:p>
          <a:p>
            <a:pPr>
              <a:defRPr lang="ko-KR" altLang="en-US"/>
            </a:pPr>
            <a:endParaRPr lang="en-US" altLang="ko-KR" dirty="0"/>
          </a:p>
          <a:p>
            <a:pPr>
              <a:defRPr lang="ko-KR" altLang="en-US"/>
            </a:pPr>
            <a:r>
              <a:rPr lang="ko-KR" altLang="en-US" dirty="0"/>
              <a:t>결과를 누적해 누적 상금을 표시할 수 있음</a:t>
            </a:r>
            <a:endParaRPr lang="en-US" altLang="ko-KR" dirty="0"/>
          </a:p>
          <a:p>
            <a:pPr>
              <a:defRPr lang="ko-KR" altLang="en-US"/>
            </a:pPr>
            <a:r>
              <a:rPr lang="en-US" altLang="ko-KR" dirty="0"/>
              <a:t>(</a:t>
            </a:r>
            <a:r>
              <a:rPr lang="ko-KR" altLang="en-US" dirty="0"/>
              <a:t>그래프</a:t>
            </a:r>
            <a:r>
              <a:rPr lang="en-US" altLang="ko-KR" dirty="0"/>
              <a:t>2)</a:t>
            </a:r>
          </a:p>
          <a:p>
            <a:pPr>
              <a:defRPr lang="ko-KR" altLang="en-US"/>
            </a:pPr>
            <a:endParaRPr lang="en-US" altLang="ko-KR" dirty="0"/>
          </a:p>
          <a:p>
            <a:pPr>
              <a:defRPr lang="ko-KR" altLang="en-US"/>
            </a:pPr>
            <a:endParaRPr lang="en-US" altLang="ko-KR" dirty="0"/>
          </a:p>
          <a:p>
            <a:pPr>
              <a:defRPr lang="ko-KR" altLang="en-US"/>
            </a:pPr>
            <a:r>
              <a:rPr lang="ko-KR" altLang="en-US" dirty="0"/>
              <a:t>그래프</a:t>
            </a:r>
            <a:r>
              <a:rPr lang="en-US" altLang="ko-KR" dirty="0"/>
              <a:t>1, </a:t>
            </a:r>
            <a:r>
              <a:rPr lang="ko-KR" altLang="en-US" dirty="0"/>
              <a:t>그래프</a:t>
            </a:r>
            <a:r>
              <a:rPr lang="en-US" altLang="ko-KR" dirty="0"/>
              <a:t>2 </a:t>
            </a:r>
            <a:r>
              <a:rPr lang="ko-KR" altLang="en-US" dirty="0"/>
              <a:t>모두 시간에 따른 </a:t>
            </a:r>
            <a:r>
              <a:rPr lang="ko-KR" altLang="en-US" dirty="0" err="1"/>
              <a:t>수치값들이</a:t>
            </a:r>
            <a:r>
              <a:rPr lang="ko-KR" altLang="en-US" dirty="0"/>
              <a:t> 나타난 그래프임</a:t>
            </a:r>
            <a:r>
              <a:rPr lang="en-US" altLang="ko-KR" dirty="0"/>
              <a:t>.</a:t>
            </a:r>
          </a:p>
          <a:p>
            <a:pPr>
              <a:defRPr lang="ko-KR" altLang="en-US"/>
            </a:pPr>
            <a:r>
              <a:rPr lang="ko-KR" altLang="en-US" dirty="0"/>
              <a:t>그래프</a:t>
            </a:r>
            <a:r>
              <a:rPr lang="en-US" altLang="ko-KR" dirty="0"/>
              <a:t>1</a:t>
            </a:r>
            <a:r>
              <a:rPr lang="ko-KR" altLang="en-US" dirty="0"/>
              <a:t>의 값들은 서로 관련이 없지만</a:t>
            </a:r>
            <a:r>
              <a:rPr lang="en-US" altLang="ko-KR" dirty="0"/>
              <a:t>, </a:t>
            </a:r>
            <a:r>
              <a:rPr lang="ko-KR" altLang="en-US" dirty="0"/>
              <a:t>그래프</a:t>
            </a:r>
            <a:r>
              <a:rPr lang="en-US" altLang="ko-KR" dirty="0"/>
              <a:t>2</a:t>
            </a:r>
            <a:r>
              <a:rPr lang="ko-KR" altLang="en-US" dirty="0"/>
              <a:t>의 값은 </a:t>
            </a:r>
            <a:r>
              <a:rPr lang="en-US" altLang="ko-KR" dirty="0"/>
              <a:t>1</a:t>
            </a:r>
            <a:r>
              <a:rPr lang="ko-KR" altLang="en-US" dirty="0"/>
              <a:t>보다는 시간에 종속적인 규칙이 있어 보임</a:t>
            </a:r>
            <a:r>
              <a:rPr lang="en-US" altLang="ko-KR" dirty="0"/>
              <a:t>.</a:t>
            </a:r>
          </a:p>
          <a:p>
            <a:pPr>
              <a:defRPr lang="ko-KR" altLang="en-US"/>
            </a:pPr>
            <a:endParaRPr lang="en-US" altLang="ko-KR" dirty="0"/>
          </a:p>
          <a:p>
            <a:pPr>
              <a:defRPr lang="ko-KR" altLang="en-US"/>
            </a:pPr>
            <a:r>
              <a:rPr lang="ko-KR" altLang="en-US" dirty="0"/>
              <a:t>포인트는 단일 시점의 현상에 대한 확률분석이 아닌 여러 시간에 걸친 분포와 확률분석을 한다는 것</a:t>
            </a:r>
            <a:endParaRPr lang="en-US" altLang="ko-KR" dirty="0"/>
          </a:p>
          <a:p>
            <a:pPr>
              <a:defRPr lang="ko-KR" altLang="en-US"/>
            </a:pP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6C714B-5EC4-4D65-BD96-7813AC11715D}" type="slidenum">
              <a:rPr lang="ko-KR" altLang="en-US" smtClean="0"/>
              <a:pPr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481040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 dirty="0"/>
              <a:t>이전 동전 던지는 시행에는 매 시점의 확률이 앞면</a:t>
            </a:r>
            <a:r>
              <a:rPr lang="en-US" altLang="ko-KR" dirty="0"/>
              <a:t>, </a:t>
            </a:r>
            <a:r>
              <a:rPr lang="ko-KR" altLang="en-US" dirty="0"/>
              <a:t>뒷면의 경우밖에 없는 </a:t>
            </a:r>
            <a:r>
              <a:rPr lang="en-US" altLang="ko-KR" dirty="0"/>
              <a:t>Bernoulli </a:t>
            </a:r>
            <a:r>
              <a:rPr lang="ko-KR" altLang="en-US" dirty="0"/>
              <a:t>분포였다면</a:t>
            </a:r>
            <a:r>
              <a:rPr lang="en-US" altLang="ko-KR" dirty="0"/>
              <a:t>,</a:t>
            </a:r>
          </a:p>
          <a:p>
            <a:pPr>
              <a:defRPr lang="ko-KR" altLang="en-US"/>
            </a:pPr>
            <a:endParaRPr lang="en-US" altLang="ko-KR" dirty="0"/>
          </a:p>
          <a:p>
            <a:pPr>
              <a:defRPr lang="ko-KR" altLang="en-US"/>
            </a:pPr>
            <a:r>
              <a:rPr lang="ko-KR" altLang="en-US" dirty="0"/>
              <a:t>이번에는 동일한 상황인데</a:t>
            </a:r>
            <a:r>
              <a:rPr lang="en-US" altLang="ko-KR" dirty="0"/>
              <a:t>, </a:t>
            </a:r>
            <a:r>
              <a:rPr lang="ko-KR" altLang="en-US" dirty="0"/>
              <a:t>매 </a:t>
            </a:r>
            <a:r>
              <a:rPr lang="en-US" altLang="ko-KR" dirty="0"/>
              <a:t>t(</a:t>
            </a:r>
            <a:r>
              <a:rPr lang="ko-KR" altLang="en-US" dirty="0"/>
              <a:t>자연수</a:t>
            </a:r>
            <a:r>
              <a:rPr lang="en-US" altLang="ko-KR" dirty="0"/>
              <a:t>)</a:t>
            </a:r>
            <a:r>
              <a:rPr lang="ko-KR" altLang="en-US" dirty="0"/>
              <a:t> 시점에 발생하는 값이 정규분포 </a:t>
            </a:r>
            <a:r>
              <a:rPr lang="en-US" altLang="ko-KR" dirty="0"/>
              <a:t>Normal(0, sigma^2) </a:t>
            </a:r>
            <a:r>
              <a:rPr lang="ko-KR" altLang="en-US" dirty="0" err="1"/>
              <a:t>일때를</a:t>
            </a:r>
            <a:r>
              <a:rPr lang="ko-KR" altLang="en-US" dirty="0"/>
              <a:t> 생각해보자</a:t>
            </a:r>
            <a:endParaRPr lang="en-US" altLang="ko-KR" dirty="0"/>
          </a:p>
          <a:p>
            <a:pPr>
              <a:defRPr lang="ko-KR" altLang="en-US"/>
            </a:pPr>
            <a:endParaRPr lang="en-US" altLang="ko-KR" dirty="0"/>
          </a:p>
          <a:p>
            <a:pPr>
              <a:defRPr lang="ko-KR" altLang="en-US"/>
            </a:pPr>
            <a:r>
              <a:rPr lang="en-US" altLang="ko-KR" dirty="0"/>
              <a:t>White Noise</a:t>
            </a:r>
          </a:p>
          <a:p>
            <a:pPr>
              <a:defRPr lang="ko-KR" altLang="en-US"/>
            </a:pPr>
            <a:r>
              <a:rPr lang="en-US" altLang="ko-KR" dirty="0"/>
              <a:t>100</a:t>
            </a:r>
            <a:r>
              <a:rPr lang="ko-KR" altLang="en-US" dirty="0"/>
              <a:t>번의 시행동안 정규분포를 따르는 노이즈를 그리면 다음과 같이 패턴이 없는 </a:t>
            </a:r>
            <a:r>
              <a:rPr lang="en-US" altLang="ko-KR" dirty="0"/>
              <a:t>white noise </a:t>
            </a:r>
            <a:r>
              <a:rPr lang="ko-KR" altLang="en-US" dirty="0"/>
              <a:t>처럼 나타난다</a:t>
            </a:r>
            <a:r>
              <a:rPr lang="en-US" altLang="ko-KR" dirty="0"/>
              <a:t>.</a:t>
            </a:r>
          </a:p>
          <a:p>
            <a:pPr>
              <a:defRPr lang="ko-KR" altLang="en-US"/>
            </a:pPr>
            <a:endParaRPr lang="en-US" altLang="ko-KR" dirty="0"/>
          </a:p>
          <a:p>
            <a:pPr>
              <a:defRPr lang="ko-KR" altLang="en-US"/>
            </a:pPr>
            <a:r>
              <a:rPr lang="en-US" altLang="ko-KR" dirty="0"/>
              <a:t>Random Walk</a:t>
            </a:r>
          </a:p>
          <a:p>
            <a:pPr>
              <a:defRPr lang="ko-KR" altLang="en-US"/>
            </a:pPr>
            <a:r>
              <a:rPr lang="ko-KR" altLang="en-US" dirty="0"/>
              <a:t>그리고 이를 </a:t>
            </a:r>
            <a:r>
              <a:rPr lang="en-US" altLang="ko-KR" dirty="0"/>
              <a:t>1</a:t>
            </a:r>
            <a:r>
              <a:rPr lang="ko-KR" altLang="en-US" dirty="0"/>
              <a:t>시점부터 </a:t>
            </a:r>
            <a:r>
              <a:rPr lang="en-US" altLang="ko-KR" dirty="0"/>
              <a:t>t</a:t>
            </a:r>
            <a:r>
              <a:rPr lang="ko-KR" altLang="en-US" dirty="0"/>
              <a:t>시점까지 누적해서 더하면 다음의 그래프가 됨</a:t>
            </a:r>
            <a:r>
              <a:rPr lang="en-US" altLang="ko-KR" dirty="0"/>
              <a:t>.</a:t>
            </a:r>
          </a:p>
          <a:p>
            <a:pPr>
              <a:defRPr lang="ko-KR" altLang="en-US"/>
            </a:pPr>
            <a:endParaRPr lang="en-US" altLang="ko-KR" dirty="0"/>
          </a:p>
          <a:p>
            <a:pPr>
              <a:defRPr lang="ko-KR" altLang="en-US"/>
            </a:pPr>
            <a:endParaRPr lang="en-US" altLang="ko-KR" dirty="0"/>
          </a:p>
          <a:p>
            <a:pPr>
              <a:defRPr lang="ko-KR" altLang="en-US"/>
            </a:pPr>
            <a:r>
              <a:rPr lang="ko-KR" altLang="en-US" dirty="0"/>
              <a:t>그래서</a:t>
            </a:r>
            <a:r>
              <a:rPr lang="en-US" altLang="ko-KR" dirty="0"/>
              <a:t>, Intro </a:t>
            </a:r>
            <a:r>
              <a:rPr lang="ko-KR" altLang="en-US" dirty="0"/>
              <a:t>적으로 시계열 자료의 형태가 이런 </a:t>
            </a:r>
            <a:r>
              <a:rPr lang="ko-KR" altLang="en-US" dirty="0" err="1"/>
              <a:t>것이다를</a:t>
            </a:r>
            <a:r>
              <a:rPr lang="ko-KR" altLang="en-US" dirty="0"/>
              <a:t> 보여준 것인데</a:t>
            </a:r>
            <a:r>
              <a:rPr lang="en-US" altLang="ko-KR" dirty="0"/>
              <a:t>,</a:t>
            </a:r>
          </a:p>
          <a:p>
            <a:pPr>
              <a:defRPr lang="ko-KR" altLang="en-US"/>
            </a:pPr>
            <a:r>
              <a:rPr lang="ko-KR" altLang="en-US" dirty="0"/>
              <a:t>첫번째는 시간에 따라 발생하는 값이 독립적이지만</a:t>
            </a:r>
            <a:r>
              <a:rPr lang="en-US" altLang="ko-KR" dirty="0"/>
              <a:t>,</a:t>
            </a:r>
          </a:p>
          <a:p>
            <a:pPr>
              <a:defRPr lang="ko-KR" altLang="en-US"/>
            </a:pPr>
            <a:r>
              <a:rPr lang="ko-KR" altLang="en-US" dirty="0"/>
              <a:t>두번째 자료는 시간에 따라 발생하는 값이 규칙적임을 볼 수 있음</a:t>
            </a:r>
            <a:r>
              <a:rPr lang="en-US" altLang="ko-KR" dirty="0"/>
              <a:t>.</a:t>
            </a:r>
          </a:p>
          <a:p>
            <a:pPr>
              <a:defRPr lang="ko-KR" altLang="en-US"/>
            </a:pPr>
            <a:endParaRPr lang="en-US" altLang="ko-KR" dirty="0"/>
          </a:p>
          <a:p>
            <a:pPr>
              <a:defRPr lang="ko-KR" altLang="en-US"/>
            </a:pPr>
            <a:r>
              <a:rPr lang="ko-KR" altLang="en-US" dirty="0"/>
              <a:t>이 </a:t>
            </a:r>
            <a:r>
              <a:rPr lang="ko-KR" altLang="en-US" dirty="0" err="1"/>
              <a:t>규칙적이다라는</a:t>
            </a:r>
            <a:r>
              <a:rPr lang="ko-KR" altLang="en-US" dirty="0"/>
              <a:t> 말을 조금 더 구체적으로 얘기하면</a:t>
            </a:r>
            <a:r>
              <a:rPr lang="en-US" altLang="ko-KR" dirty="0"/>
              <a:t>,</a:t>
            </a:r>
          </a:p>
          <a:p>
            <a:pPr marL="0" marR="0" lvl="0" indent="0" algn="l" defTabSz="9144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lang="en-US" altLang="ko-KR" dirty="0"/>
              <a:t>- </a:t>
            </a:r>
            <a:r>
              <a:rPr lang="en-US" altLang="ko-KR" dirty="0" err="1"/>
              <a:t>iid</a:t>
            </a:r>
            <a:r>
              <a:rPr lang="ko-KR" altLang="en-US" dirty="0"/>
              <a:t>는 시간에 따라 독립적이니까 반대로 얘는 시간에 따른 종속성이 있다</a:t>
            </a:r>
            <a:r>
              <a:rPr lang="en-US" altLang="ko-KR" dirty="0"/>
              <a:t>.</a:t>
            </a:r>
          </a:p>
          <a:p>
            <a:pPr>
              <a:defRPr lang="ko-KR" altLang="en-US"/>
            </a:pPr>
            <a:r>
              <a:rPr lang="en-US" altLang="ko-KR" dirty="0"/>
              <a:t>- </a:t>
            </a:r>
            <a:r>
              <a:rPr lang="ko-KR" altLang="en-US" dirty="0"/>
              <a:t>인접한 시간 시점의 값은 더 많이 비슷하다</a:t>
            </a:r>
            <a:r>
              <a:rPr lang="en-US" altLang="ko-KR" dirty="0"/>
              <a:t>. </a:t>
            </a:r>
            <a:r>
              <a:rPr lang="ko-KR" altLang="en-US" dirty="0"/>
              <a:t>정도의 생각을 할 수 있다</a:t>
            </a:r>
            <a:r>
              <a:rPr lang="en-US" altLang="ko-KR" dirty="0"/>
              <a:t> (</a:t>
            </a:r>
            <a:r>
              <a:rPr lang="ko-KR" altLang="en-US" dirty="0" err="1"/>
              <a:t>어찌보면</a:t>
            </a:r>
            <a:r>
              <a:rPr lang="ko-KR" altLang="en-US" dirty="0"/>
              <a:t> 당연</a:t>
            </a:r>
            <a:r>
              <a:rPr lang="en-US" altLang="ko-KR" dirty="0"/>
              <a:t>)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6C714B-5EC4-4D65-BD96-7813AC11715D}" type="slidenum">
              <a:rPr lang="ko-KR" altLang="en-US" smtClean="0"/>
              <a:pPr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82725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 dirty="0"/>
              <a:t>정상성</a:t>
            </a:r>
            <a:endParaRPr lang="en-US" altLang="ko-KR" dirty="0"/>
          </a:p>
          <a:p>
            <a:pPr marL="171450" indent="-171450">
              <a:buFontTx/>
              <a:buChar char="-"/>
              <a:defRPr lang="ko-KR" altLang="en-US"/>
            </a:pPr>
            <a:r>
              <a:rPr lang="en-US" altLang="ko-KR" dirty="0"/>
              <a:t>Arima </a:t>
            </a:r>
            <a:r>
              <a:rPr lang="ko-KR" altLang="en-US" dirty="0"/>
              <a:t>모델에서 많이 가정함</a:t>
            </a:r>
            <a:endParaRPr lang="en-US" altLang="ko-KR" dirty="0"/>
          </a:p>
          <a:p>
            <a:pPr marL="171450" indent="-171450">
              <a:buFontTx/>
              <a:buChar char="-"/>
              <a:defRPr lang="ko-KR" altLang="en-US"/>
            </a:pPr>
            <a:r>
              <a:rPr lang="en-US" altLang="ko-KR" dirty="0" err="1"/>
              <a:t>Iii</a:t>
            </a:r>
            <a:r>
              <a:rPr lang="en-US" altLang="ko-KR" dirty="0"/>
              <a:t>) </a:t>
            </a:r>
            <a:r>
              <a:rPr lang="ko-KR" altLang="en-US" dirty="0"/>
              <a:t>번이 잘 이해 안될 수 있는데</a:t>
            </a:r>
            <a:r>
              <a:rPr lang="en-US" altLang="ko-KR" dirty="0"/>
              <a:t>, </a:t>
            </a:r>
            <a:r>
              <a:rPr lang="ko-KR" altLang="en-US" dirty="0"/>
              <a:t>시간에 따른 분포</a:t>
            </a:r>
            <a:r>
              <a:rPr lang="en-US" altLang="ko-KR" dirty="0"/>
              <a:t>(</a:t>
            </a:r>
            <a:r>
              <a:rPr lang="ko-KR" altLang="en-US" dirty="0"/>
              <a:t>패턴</a:t>
            </a:r>
            <a:r>
              <a:rPr lang="en-US" altLang="ko-KR" dirty="0"/>
              <a:t>)</a:t>
            </a:r>
            <a:r>
              <a:rPr lang="ko-KR" altLang="en-US" dirty="0"/>
              <a:t>이 일정하다 같은 느낌</a:t>
            </a:r>
            <a:endParaRPr lang="en-US" altLang="ko-KR" dirty="0"/>
          </a:p>
          <a:p>
            <a:pPr>
              <a:defRPr lang="ko-KR" altLang="en-US"/>
            </a:pPr>
            <a:endParaRPr lang="en-US" altLang="ko-KR" dirty="0"/>
          </a:p>
          <a:p>
            <a:pPr>
              <a:defRPr lang="ko-KR" altLang="en-US"/>
            </a:pPr>
            <a:r>
              <a:rPr lang="ko-KR" altLang="en-US" dirty="0"/>
              <a:t>예시를 통해 알아보기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6C714B-5EC4-4D65-BD96-7813AC11715D}" type="slidenum">
              <a:rPr lang="ko-KR" altLang="en-US" smtClean="0"/>
              <a:pPr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65952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Random</a:t>
            </a:r>
            <a:r>
              <a:rPr lang="ko-KR" altLang="en-US" dirty="0"/>
              <a:t> </a:t>
            </a:r>
            <a:r>
              <a:rPr lang="en-US" altLang="ko-KR" dirty="0"/>
              <a:t>noise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/>
              <a:t>–</a:t>
            </a:r>
            <a:r>
              <a:rPr lang="ko-KR" altLang="en-US" dirty="0"/>
              <a:t> 평균이 </a:t>
            </a:r>
            <a:r>
              <a:rPr lang="en-US" altLang="ko-KR" dirty="0"/>
              <a:t>0</a:t>
            </a:r>
            <a:r>
              <a:rPr lang="ko-KR" altLang="en-US" dirty="0"/>
              <a:t>으로 일정 함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-</a:t>
            </a:r>
            <a:r>
              <a:rPr lang="ko-KR" altLang="en-US" dirty="0"/>
              <a:t> 위 그래프의 경우 </a:t>
            </a:r>
            <a:r>
              <a:rPr lang="en-US" altLang="ko-KR" dirty="0"/>
              <a:t>(N(0, 1))</a:t>
            </a:r>
          </a:p>
          <a:p>
            <a:endParaRPr lang="en-US" altLang="ko-KR" dirty="0"/>
          </a:p>
          <a:p>
            <a:r>
              <a:rPr lang="en-US" altLang="ko-KR" dirty="0"/>
              <a:t>Gaussian random walk </a:t>
            </a:r>
          </a:p>
          <a:p>
            <a:r>
              <a:rPr lang="en-US" altLang="ko-KR" dirty="0"/>
              <a:t>– </a:t>
            </a:r>
            <a:r>
              <a:rPr lang="ko-KR" altLang="en-US" dirty="0"/>
              <a:t>평균이 </a:t>
            </a:r>
            <a:r>
              <a:rPr lang="en-US" altLang="ko-KR" dirty="0"/>
              <a:t>0</a:t>
            </a:r>
            <a:r>
              <a:rPr lang="ko-KR" altLang="en-US" dirty="0"/>
              <a:t>으로 일정 함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-</a:t>
            </a:r>
            <a:r>
              <a:rPr lang="ko-KR" altLang="en-US" dirty="0"/>
              <a:t> 정확히 </a:t>
            </a:r>
            <a:r>
              <a:rPr lang="en-US" altLang="ko-KR" dirty="0"/>
              <a:t>t</a:t>
            </a:r>
            <a:r>
              <a:rPr lang="ko-KR" altLang="en-US" dirty="0"/>
              <a:t> 시점의 분포는 </a:t>
            </a:r>
            <a:r>
              <a:rPr lang="en-US" altLang="ko-KR" dirty="0"/>
              <a:t>N(0, t) </a:t>
            </a:r>
            <a:r>
              <a:rPr lang="ko-KR" altLang="en-US" dirty="0"/>
              <a:t>임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Seasonality &amp; trend </a:t>
            </a:r>
          </a:p>
          <a:p>
            <a:r>
              <a:rPr lang="en-US" altLang="ko-KR" dirty="0"/>
              <a:t>– seasonality </a:t>
            </a:r>
            <a:r>
              <a:rPr lang="ko-KR" altLang="en-US" dirty="0"/>
              <a:t>부분 자체는 평균이 </a:t>
            </a:r>
            <a:r>
              <a:rPr lang="en-US" altLang="ko-KR" dirty="0"/>
              <a:t>0</a:t>
            </a:r>
            <a:r>
              <a:rPr lang="ko-KR" altLang="en-US" dirty="0"/>
              <a:t>일 수 있는데</a:t>
            </a:r>
            <a:r>
              <a:rPr lang="en-US" altLang="ko-KR" dirty="0"/>
              <a:t>, trend </a:t>
            </a:r>
            <a:r>
              <a:rPr lang="ko-KR" altLang="en-US" dirty="0"/>
              <a:t>부분이 있기 때문에 평균이 </a:t>
            </a:r>
            <a:r>
              <a:rPr lang="en-US" altLang="ko-KR" dirty="0"/>
              <a:t>0</a:t>
            </a:r>
            <a:r>
              <a:rPr lang="ko-KR" altLang="en-US" dirty="0"/>
              <a:t>이 아니고 증가함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6C714B-5EC4-4D65-BD96-7813AC11715D}" type="slidenum">
              <a:rPr lang="ko-KR" altLang="en-US" smtClean="0"/>
              <a:pPr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9396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0869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4D20EE-250A-475C-B2FC-1F9150404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0E0CC9B-37A9-4A55-A615-9F7373EB79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9D79FD-F7DD-4625-98EB-E75CFE74D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6F8483C-29A8-4525-9DDD-19098B90EBDE}" type="datetimeFigureOut">
              <a:rPr lang="ko-KR" altLang="en-US" smtClean="0"/>
              <a:pPr/>
              <a:t>2021-03-10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32DEBF-4B4E-4F5C-B048-C898E6EDA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FD0774-C67E-44A0-876D-25EBCBE2A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CA0205-92CC-42B1-99E9-47D36ADAEBD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814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E6B8357-203C-4756-BEEE-6FD7A348B6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339C690-CB55-45CD-AEFF-4BCA02CF67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FCF278-DA8D-4E62-AF10-BE70BA1C1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6F8483C-29A8-4525-9DDD-19098B90EBDE}" type="datetimeFigureOut">
              <a:rPr lang="ko-KR" altLang="en-US" smtClean="0"/>
              <a:pPr/>
              <a:t>2021-03-10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B1CB70-CBA7-4B8B-B683-F95065F99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25D6B1-91CE-4DA6-8635-50F700D9B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CA0205-92CC-42B1-99E9-47D36ADAEBD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10666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589F1C-2DE5-48C6-8267-CC556DEFE8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396" y="1582615"/>
            <a:ext cx="11421209" cy="4914900"/>
          </a:xfrm>
        </p:spPr>
        <p:txBody>
          <a:bodyPr/>
          <a:lstStyle>
            <a:lvl1pPr>
              <a:lnSpc>
                <a:spcPct val="100000"/>
              </a:lnSpc>
              <a:defRPr sz="2400">
                <a:latin typeface="a뉴고딕M" panose="02020600000000000000" pitchFamily="18" charset="-127"/>
                <a:ea typeface="a뉴고딕M" panose="02020600000000000000" pitchFamily="18" charset="-127"/>
              </a:defRPr>
            </a:lvl1pPr>
            <a:lvl2pPr>
              <a:lnSpc>
                <a:spcPct val="100000"/>
              </a:lnSpc>
              <a:defRPr>
                <a:latin typeface="a뉴고딕M" panose="02020600000000000000" pitchFamily="18" charset="-127"/>
                <a:ea typeface="a뉴고딕M" panose="02020600000000000000" pitchFamily="18" charset="-127"/>
              </a:defRPr>
            </a:lvl2pPr>
            <a:lvl3pPr>
              <a:lnSpc>
                <a:spcPct val="100000"/>
              </a:lnSpc>
              <a:defRPr>
                <a:latin typeface="a뉴고딕M" panose="02020600000000000000" pitchFamily="18" charset="-127"/>
                <a:ea typeface="a뉴고딕M" panose="02020600000000000000" pitchFamily="18" charset="-127"/>
              </a:defRPr>
            </a:lvl3pPr>
            <a:lvl4pPr>
              <a:lnSpc>
                <a:spcPct val="100000"/>
              </a:lnSpc>
              <a:defRPr>
                <a:latin typeface="a뉴고딕M" panose="02020600000000000000" pitchFamily="18" charset="-127"/>
                <a:ea typeface="a뉴고딕M" panose="02020600000000000000" pitchFamily="18" charset="-127"/>
              </a:defRPr>
            </a:lvl4pPr>
            <a:lvl5pPr>
              <a:lnSpc>
                <a:spcPct val="100000"/>
              </a:lnSpc>
              <a:defRPr>
                <a:latin typeface="a뉴고딕M" panose="02020600000000000000" pitchFamily="18" charset="-127"/>
                <a:ea typeface="a뉴고딕M" panose="02020600000000000000" pitchFamily="18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8882ADE-3947-4F40-B3ED-171C0E7BF55F}"/>
              </a:ext>
            </a:extLst>
          </p:cNvPr>
          <p:cNvSpPr/>
          <p:nvPr userDrawn="1"/>
        </p:nvSpPr>
        <p:spPr>
          <a:xfrm>
            <a:off x="-260245" y="1375406"/>
            <a:ext cx="12622230" cy="523386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12롯데마트드림Bold" panose="02020603020101020101" pitchFamily="18" charset="-127"/>
              <a:ea typeface="12롯데마트드림Bold" panose="02020603020101020101"/>
            </a:endParaRPr>
          </a:p>
        </p:txBody>
      </p:sp>
      <p:sp>
        <p:nvSpPr>
          <p:cNvPr id="29" name="자유형: 도형 28">
            <a:extLst>
              <a:ext uri="{FF2B5EF4-FFF2-40B4-BE49-F238E27FC236}">
                <a16:creationId xmlns:a16="http://schemas.microsoft.com/office/drawing/2014/main" id="{5F2CCE13-A91A-4025-B7B6-8ADF60BBFCA9}"/>
              </a:ext>
            </a:extLst>
          </p:cNvPr>
          <p:cNvSpPr/>
          <p:nvPr userDrawn="1"/>
        </p:nvSpPr>
        <p:spPr>
          <a:xfrm>
            <a:off x="2204720" y="0"/>
            <a:ext cx="9987280" cy="1128610"/>
          </a:xfrm>
          <a:custGeom>
            <a:avLst/>
            <a:gdLst>
              <a:gd name="connsiteX0" fmla="*/ 5751 w 8165776"/>
              <a:gd name="connsiteY0" fmla="*/ 0 h 951570"/>
              <a:gd name="connsiteX1" fmla="*/ 8165776 w 8165776"/>
              <a:gd name="connsiteY1" fmla="*/ 0 h 951570"/>
              <a:gd name="connsiteX2" fmla="*/ 8165776 w 8165776"/>
              <a:gd name="connsiteY2" fmla="*/ 951570 h 951570"/>
              <a:gd name="connsiteX3" fmla="*/ 437624 w 8165776"/>
              <a:gd name="connsiteY3" fmla="*/ 951570 h 951570"/>
              <a:gd name="connsiteX4" fmla="*/ 0 w 8165776"/>
              <a:gd name="connsiteY4" fmla="*/ 513946 h 951570"/>
              <a:gd name="connsiteX5" fmla="*/ 0 w 8165776"/>
              <a:gd name="connsiteY5" fmla="*/ 57046 h 951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165776" h="951570">
                <a:moveTo>
                  <a:pt x="5751" y="0"/>
                </a:moveTo>
                <a:lnTo>
                  <a:pt x="8165776" y="0"/>
                </a:lnTo>
                <a:lnTo>
                  <a:pt x="8165776" y="951570"/>
                </a:lnTo>
                <a:lnTo>
                  <a:pt x="437624" y="951570"/>
                </a:lnTo>
                <a:cubicBezTo>
                  <a:pt x="195931" y="951570"/>
                  <a:pt x="0" y="755639"/>
                  <a:pt x="0" y="513946"/>
                </a:cubicBezTo>
                <a:lnTo>
                  <a:pt x="0" y="57046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>
              <a:latin typeface="12롯데마트드림Bold" panose="02020603020101020101" pitchFamily="18" charset="-127"/>
              <a:ea typeface="12롯데마트드림Bold" panose="02020603020101020101"/>
            </a:endParaRPr>
          </a:p>
        </p:txBody>
      </p:sp>
      <p:sp>
        <p:nvSpPr>
          <p:cNvPr id="32" name="부제목 2">
            <a:extLst>
              <a:ext uri="{FF2B5EF4-FFF2-40B4-BE49-F238E27FC236}">
                <a16:creationId xmlns:a16="http://schemas.microsoft.com/office/drawing/2014/main" id="{D50450E6-F391-46E8-877D-478B4068F252}"/>
              </a:ext>
            </a:extLst>
          </p:cNvPr>
          <p:cNvSpPr txBox="1">
            <a:spLocks/>
          </p:cNvSpPr>
          <p:nvPr/>
        </p:nvSpPr>
        <p:spPr>
          <a:xfrm>
            <a:off x="10700952" y="33793"/>
            <a:ext cx="1438585" cy="5931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dist">
              <a:spcBef>
                <a:spcPts val="0"/>
              </a:spcBef>
              <a:buNone/>
            </a:pPr>
            <a:r>
              <a:rPr lang="en-US" altLang="ko-KR" sz="1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15</a:t>
            </a:r>
            <a:r>
              <a:rPr lang="ko-KR" altLang="en-US" sz="1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기정규세션</a:t>
            </a:r>
            <a:endParaRPr lang="en-US" altLang="ko-KR" sz="14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/>
            </a:endParaRPr>
          </a:p>
          <a:p>
            <a:pPr marL="0" indent="0" algn="dist">
              <a:spcBef>
                <a:spcPts val="0"/>
              </a:spcBef>
              <a:buNone/>
            </a:pPr>
            <a:r>
              <a:rPr lang="ko-KR" altLang="en-US" sz="1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시계열분석</a:t>
            </a:r>
            <a:endParaRPr lang="en-US" altLang="ko-KR" sz="14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/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879B845F-573A-4944-9D1A-1F46230FB356}"/>
              </a:ext>
            </a:extLst>
          </p:cNvPr>
          <p:cNvCxnSpPr>
            <a:cxnSpLocks/>
          </p:cNvCxnSpPr>
          <p:nvPr/>
        </p:nvCxnSpPr>
        <p:spPr>
          <a:xfrm>
            <a:off x="10642797" y="0"/>
            <a:ext cx="0" cy="59311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9032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F87990-0AC1-44FD-8C35-657CAB661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63F916E-9849-4B3D-94CE-0F46704B32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C81B15-B531-4414-BAC7-7755F909D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6F8483C-29A8-4525-9DDD-19098B90EBDE}" type="datetimeFigureOut">
              <a:rPr lang="ko-KR" altLang="en-US" smtClean="0"/>
              <a:pPr/>
              <a:t>2021-03-10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76B15D-BD90-4095-8784-D479D55B0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F7BAB4-11C0-4EBF-A415-6FCBB191C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CA0205-92CC-42B1-99E9-47D36ADAEBD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0906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21794B-27B3-4AE5-B34F-BD5D96AAD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5EFDBD-1B84-459D-AC07-672F116867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5ADD2C6-007B-458B-AEE9-BC2F54DF04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5BD0A87-08A1-4D8E-9068-9035F0425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6F8483C-29A8-4525-9DDD-19098B90EBDE}" type="datetimeFigureOut">
              <a:rPr lang="ko-KR" altLang="en-US" smtClean="0"/>
              <a:pPr/>
              <a:t>2021-03-10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C9E59C0-7A11-4437-B374-B603C9387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FF721DD-615B-4D96-BC20-2D8282478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CA0205-92CC-42B1-99E9-47D36ADAEBD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43143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86AC7E-A4F8-4711-9F5D-046C875DF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134FC16-719F-4F7C-9438-A169FCF1BC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52B8220-2E64-46F9-BDC9-8F4AD27602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C2F62E0-BB3F-4B39-8B02-D2B897ACB4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6B24475-DB40-44B9-9494-7777F45B4A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D595D72-A194-4D06-939C-D3672FB64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6F8483C-29A8-4525-9DDD-19098B90EBDE}" type="datetimeFigureOut">
              <a:rPr lang="ko-KR" altLang="en-US" smtClean="0"/>
              <a:pPr/>
              <a:t>2021-03-10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EB6A896-C68B-41DB-B959-8BC55BCBA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3A36511-8048-4DB7-A027-C9F9210B0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CA0205-92CC-42B1-99E9-47D36ADAEBD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06269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BD33A5-F419-4AAE-BBDC-57F3B67C1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3FEEEA0-4B8E-4A78-A38B-D7152C0D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6F8483C-29A8-4525-9DDD-19098B90EBDE}" type="datetimeFigureOut">
              <a:rPr lang="ko-KR" altLang="en-US" smtClean="0"/>
              <a:pPr/>
              <a:t>2021-03-10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EF912C5-9EB2-421E-A0DB-7D78ED514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2CF3C08-B896-4F07-9A89-BD8F47B70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CA0205-92CC-42B1-99E9-47D36ADAEBD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62415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03970F2-3D45-429C-903D-DB5D7E55A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6F8483C-29A8-4525-9DDD-19098B90EBDE}" type="datetimeFigureOut">
              <a:rPr lang="ko-KR" altLang="en-US" smtClean="0"/>
              <a:pPr/>
              <a:t>2021-03-10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1BF8E46-F42C-4DD7-BAFD-9665CC68A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04D9F75-5804-4C8A-9D12-1920AED30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CA0205-92CC-42B1-99E9-47D36ADAEBD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3243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C295DF-E4D3-4858-9B7C-4CA6CCB99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D87952-7881-445F-8B97-82A9B49D31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F301F5-1737-49A1-BBC7-45ACACA101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0025178-88FF-4302-916C-503126FDE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6F8483C-29A8-4525-9DDD-19098B90EBDE}" type="datetimeFigureOut">
              <a:rPr lang="ko-KR" altLang="en-US" smtClean="0"/>
              <a:pPr/>
              <a:t>2021-03-10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ED8A578-3D56-4D98-A37A-84D68E5FB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55F323-BBBC-4CDD-8E9F-D334BFB1A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CA0205-92CC-42B1-99E9-47D36ADAEBD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68134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943462-B9D8-4B05-AAFB-3FBDEE8D5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CF31871-C015-42E5-B579-DC6AE2C09B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3415F9F-2A9F-4430-BD38-EB44C89AAB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5517204-F6C2-4839-800C-6B48F4C97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6F8483C-29A8-4525-9DDD-19098B90EBDE}" type="datetimeFigureOut">
              <a:rPr lang="ko-KR" altLang="en-US" smtClean="0"/>
              <a:pPr/>
              <a:t>2021-03-10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96160D8-82CE-4202-AD60-04779806E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6C4BCC7-67B8-4A79-9A68-7E23831A2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CA0205-92CC-42B1-99E9-47D36ADAEBD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3868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AA44A76-8A39-4634-88B8-87B2DD9E0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1D3268A-0AE4-44DD-AD54-3CA26982A5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515A97-CC34-4E90-958D-52DB259693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12롯데마트드림Bold" panose="02020603020101020101" pitchFamily="18" charset="-127"/>
                <a:ea typeface="12롯데마트드림Bold" panose="02020603020101020101"/>
              </a:defRPr>
            </a:lvl1pPr>
          </a:lstStyle>
          <a:p>
            <a:fld id="{96F8483C-29A8-4525-9DDD-19098B90EBDE}" type="datetimeFigureOut">
              <a:rPr lang="ko-KR" altLang="en-US" smtClean="0"/>
              <a:pPr/>
              <a:t>2021-03-10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6D1451-32A1-4A79-919E-BB284D310F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12롯데마트드림Bold" panose="02020603020101020101" pitchFamily="18" charset="-127"/>
                <a:ea typeface="12롯데마트드림Bold" panose="02020603020101020101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1119B9-5719-4B96-AA53-B04748B2B9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12롯데마트드림Bold" panose="02020603020101020101" pitchFamily="18" charset="-127"/>
                <a:ea typeface="12롯데마트드림Bold" panose="02020603020101020101"/>
              </a:defRPr>
            </a:lvl1pPr>
          </a:lstStyle>
          <a:p>
            <a:fld id="{18CA0205-92CC-42B1-99E9-47D36ADAEBD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0733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12롯데마트드림Bold" panose="02020603020101020101" pitchFamily="18" charset="-127"/>
          <a:ea typeface="12롯데마트드림Bold" panose="02020603020101020101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12롯데마트드림Bold" panose="02020603020101020101" pitchFamily="18" charset="-127"/>
          <a:ea typeface="12롯데마트드림Bold" panose="02020603020101020101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12롯데마트드림Bold" panose="02020603020101020101" pitchFamily="18" charset="-127"/>
          <a:ea typeface="12롯데마트드림Bold" panose="02020603020101020101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12롯데마트드림Bold" panose="02020603020101020101" pitchFamily="18" charset="-127"/>
          <a:ea typeface="12롯데마트드림Bold" panose="02020603020101020101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12롯데마트드림Bold" panose="02020603020101020101" pitchFamily="18" charset="-127"/>
          <a:ea typeface="12롯데마트드림Bold" panose="02020603020101020101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12롯데마트드림Bold" panose="02020603020101020101" pitchFamily="18" charset="-127"/>
          <a:ea typeface="12롯데마트드림Bold" panose="02020603020101020101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8.gi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8.gi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8.gi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8.gif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2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jp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오각형 9">
            <a:extLst>
              <a:ext uri="{FF2B5EF4-FFF2-40B4-BE49-F238E27FC236}">
                <a16:creationId xmlns:a16="http://schemas.microsoft.com/office/drawing/2014/main" id="{DD2D04DD-B48F-47FF-B359-2041B59CE40A}"/>
              </a:ext>
            </a:extLst>
          </p:cNvPr>
          <p:cNvSpPr/>
          <p:nvPr/>
        </p:nvSpPr>
        <p:spPr>
          <a:xfrm rot="5400000">
            <a:off x="5083150" y="-157580"/>
            <a:ext cx="2025701" cy="2340866"/>
          </a:xfrm>
          <a:prstGeom prst="homePlate">
            <a:avLst>
              <a:gd name="adj" fmla="val 23545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12롯데마트드림Bold" panose="02020603020101020101" pitchFamily="18" charset="-127"/>
              <a:ea typeface="12롯데마트드림Bold" panose="02020603020101020101"/>
            </a:endParaRPr>
          </a:p>
        </p:txBody>
      </p:sp>
      <p:sp>
        <p:nvSpPr>
          <p:cNvPr id="6" name="평행 사변형 5">
            <a:extLst>
              <a:ext uri="{FF2B5EF4-FFF2-40B4-BE49-F238E27FC236}">
                <a16:creationId xmlns:a16="http://schemas.microsoft.com/office/drawing/2014/main" id="{C824ECE7-875B-42C2-B4E7-F48813808A37}"/>
              </a:ext>
            </a:extLst>
          </p:cNvPr>
          <p:cNvSpPr/>
          <p:nvPr userDrawn="1"/>
        </p:nvSpPr>
        <p:spPr>
          <a:xfrm>
            <a:off x="3809231" y="3838558"/>
            <a:ext cx="4573538" cy="476809"/>
          </a:xfrm>
          <a:prstGeom prst="parallelogram">
            <a:avLst/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12롯데마트드림Bold" panose="02020603020101020101" pitchFamily="18" charset="-127"/>
              <a:ea typeface="12롯데마트드림Bold" panose="02020603020101020101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29ADD8CB-986C-4902-830A-F9A6C2D2256A}"/>
              </a:ext>
            </a:extLst>
          </p:cNvPr>
          <p:cNvSpPr txBox="1">
            <a:spLocks/>
          </p:cNvSpPr>
          <p:nvPr/>
        </p:nvSpPr>
        <p:spPr>
          <a:xfrm>
            <a:off x="403945" y="3024871"/>
            <a:ext cx="11384111" cy="4580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4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/>
              </a:solidFill>
              <a:latin typeface="12롯데마트드림Bold" panose="02020603020101020101" pitchFamily="18" charset="-127"/>
              <a:ea typeface="12롯데마트드림Bold" panose="02020603020101020101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01232C0-EC63-4E2E-BEBC-45D07FE4FBF1}"/>
              </a:ext>
            </a:extLst>
          </p:cNvPr>
          <p:cNvSpPr/>
          <p:nvPr userDrawn="1"/>
        </p:nvSpPr>
        <p:spPr>
          <a:xfrm>
            <a:off x="5257744" y="739523"/>
            <a:ext cx="1676509" cy="30777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dist">
              <a:spcBef>
                <a:spcPts val="600"/>
              </a:spcBef>
            </a:pPr>
            <a:r>
              <a:rPr lang="en-US" altLang="ko-KR" sz="1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ToBig’s</a:t>
            </a:r>
            <a:r>
              <a:rPr lang="en-US" altLang="ko-KR" sz="1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 14</a:t>
            </a:r>
            <a:r>
              <a:rPr lang="ko-KR" altLang="en-US" sz="1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기 이원도</a:t>
            </a:r>
            <a:endParaRPr lang="en-US" altLang="ko-KR" sz="14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/>
              </a:solidFill>
              <a:latin typeface="12롯데마트드림Bold" panose="02020603020101020101" pitchFamily="18" charset="-127"/>
              <a:ea typeface="12롯데마트드림Bold" panose="02020603020101020101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FA8ACD93-A865-487D-81D9-7DE7E22E46EB}"/>
              </a:ext>
            </a:extLst>
          </p:cNvPr>
          <p:cNvCxnSpPr>
            <a:cxnSpLocks/>
          </p:cNvCxnSpPr>
          <p:nvPr userDrawn="1"/>
        </p:nvCxnSpPr>
        <p:spPr>
          <a:xfrm>
            <a:off x="5008718" y="691670"/>
            <a:ext cx="217456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D350F34-097E-4727-B61F-E8609F792A6C}"/>
              </a:ext>
            </a:extLst>
          </p:cNvPr>
          <p:cNvSpPr/>
          <p:nvPr userDrawn="1"/>
        </p:nvSpPr>
        <p:spPr>
          <a:xfrm>
            <a:off x="5294814" y="329190"/>
            <a:ext cx="1602370" cy="338554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dist">
              <a:spcBef>
                <a:spcPts val="600"/>
              </a:spcBef>
            </a:pPr>
            <a:r>
              <a:rPr lang="en-US" altLang="ko-KR" sz="16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15</a:t>
            </a:r>
            <a:r>
              <a:rPr lang="ko-KR" altLang="en-US" sz="16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기 정규세션</a:t>
            </a:r>
            <a:endParaRPr lang="en-US" altLang="ko-KR" sz="16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/>
              </a:solidFill>
              <a:latin typeface="12롯데마트드림Bold" panose="02020603020101020101" pitchFamily="18" charset="-127"/>
              <a:ea typeface="12롯데마트드림Bold" panose="02020603020101020101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2FC998D-D9A3-4A1B-9F2E-24511C755B4D}"/>
              </a:ext>
            </a:extLst>
          </p:cNvPr>
          <p:cNvSpPr txBox="1"/>
          <p:nvPr/>
        </p:nvSpPr>
        <p:spPr>
          <a:xfrm>
            <a:off x="2526384" y="3167406"/>
            <a:ext cx="693812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시계열분석 </a:t>
            </a:r>
            <a:endParaRPr lang="en-US" altLang="ko-KR" sz="4800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algn="ctr"/>
            <a:r>
              <a:rPr lang="en-US" altLang="ko-KR" sz="48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(Time Series Analysis)</a:t>
            </a:r>
            <a:endParaRPr lang="ko-KR" altLang="en-US" sz="4800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500372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42609451-E5A4-43A1-A3DA-E1EE8EF4BA18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8997362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01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ㅣ</a:t>
            </a:r>
            <a:r>
              <a:rPr lang="ko-KR" altLang="en-US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 시계열분석 소개</a:t>
            </a:r>
            <a:endParaRPr lang="en-US" altLang="ko-KR" sz="2400" spc="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내용 개체 틀 2">
                <a:extLst>
                  <a:ext uri="{FF2B5EF4-FFF2-40B4-BE49-F238E27FC236}">
                    <a16:creationId xmlns:a16="http://schemas.microsoft.com/office/drawing/2014/main" id="{7099B17B-D76B-40EE-B182-E8343D6EE76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0" y="1600200"/>
                <a:ext cx="10973435" cy="4526915"/>
              </a:xfrm>
            </p:spPr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ko-KR" altLang="en-US" dirty="0"/>
                  <a:t>정상성</a:t>
                </a:r>
                <a:br>
                  <a:rPr lang="en-US" altLang="ko-KR" dirty="0"/>
                </a:br>
                <a:r>
                  <a:rPr lang="en-US" altLang="ko-KR" dirty="0"/>
                  <a:t>i) </a:t>
                </a:r>
                <a:r>
                  <a:rPr lang="ko-KR" altLang="en-US" dirty="0"/>
                  <a:t>모든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ko-KR" altLang="en-US" dirty="0"/>
                  <a:t> 에 대해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br>
                  <a:rPr lang="en-US" altLang="ko-KR" b="0" dirty="0"/>
                </a:br>
                <a:r>
                  <a:rPr lang="en-US" altLang="ko-KR" b="0" dirty="0"/>
                  <a:t>(</a:t>
                </a:r>
                <a:r>
                  <a:rPr lang="ko-KR" altLang="en-US" b="0" dirty="0"/>
                  <a:t>모든 시점에서 평균이 일정하다</a:t>
                </a:r>
                <a:r>
                  <a:rPr lang="en-US" altLang="ko-KR" b="0" dirty="0"/>
                  <a:t>)</a:t>
                </a:r>
                <a:br>
                  <a:rPr lang="en-US" altLang="ko-KR" b="0" dirty="0"/>
                </a:br>
                <a:br>
                  <a:rPr lang="en-US" altLang="ko-KR" dirty="0"/>
                </a:br>
                <a:endParaRPr lang="ko-KR" altLang="en-US" dirty="0"/>
              </a:p>
            </p:txBody>
          </p:sp>
        </mc:Choice>
        <mc:Fallback xmlns="">
          <p:sp>
            <p:nvSpPr>
              <p:cNvPr id="4" name="내용 개체 틀 2">
                <a:extLst>
                  <a:ext uri="{FF2B5EF4-FFF2-40B4-BE49-F238E27FC236}">
                    <a16:creationId xmlns:a16="http://schemas.microsoft.com/office/drawing/2014/main" id="{7099B17B-D76B-40EE-B182-E8343D6EE76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600200"/>
                <a:ext cx="10973435" cy="4526915"/>
              </a:xfrm>
              <a:blipFill>
                <a:blip r:embed="rId3"/>
                <a:stretch>
                  <a:fillRect l="-722" t="-107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>
            <a:extLst>
              <a:ext uri="{FF2B5EF4-FFF2-40B4-BE49-F238E27FC236}">
                <a16:creationId xmlns:a16="http://schemas.microsoft.com/office/drawing/2014/main" id="{0A6DA9BD-5533-4672-BF04-CDF272FE7E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827" y="3898653"/>
            <a:ext cx="3855973" cy="170889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B6B057F-4323-4E14-8E28-074D7889A1D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7500" y="2963663"/>
            <a:ext cx="3415084" cy="341508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6D3C965-894D-4C0C-9207-B2560BBDF7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33084" y="3855967"/>
            <a:ext cx="4313173" cy="1751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5539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42609451-E5A4-43A1-A3DA-E1EE8EF4BA18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8997362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01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ㅣ</a:t>
            </a:r>
            <a:r>
              <a:rPr lang="ko-KR" altLang="en-US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 시계열분석 소개</a:t>
            </a:r>
            <a:endParaRPr lang="en-US" altLang="ko-KR" sz="2400" spc="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내용 개체 틀 2">
                <a:extLst>
                  <a:ext uri="{FF2B5EF4-FFF2-40B4-BE49-F238E27FC236}">
                    <a16:creationId xmlns:a16="http://schemas.microsoft.com/office/drawing/2014/main" id="{BFD02D9C-A2D1-4B0A-9844-71728C54221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0" y="1600200"/>
                <a:ext cx="10973435" cy="4526915"/>
              </a:xfrm>
            </p:spPr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ko-KR" altLang="en-US" dirty="0"/>
                  <a:t>정상성</a:t>
                </a:r>
                <a:br>
                  <a:rPr lang="en-US" altLang="ko-KR" dirty="0"/>
                </a:br>
                <a:r>
                  <a:rPr lang="en-US" altLang="ko-KR" dirty="0"/>
                  <a:t>ii) </a:t>
                </a:r>
                <a:r>
                  <a:rPr lang="ko-KR" altLang="en-US" dirty="0"/>
                  <a:t>모든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dirty="0"/>
                  <a:t>에 대해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&lt;∞</m:t>
                    </m:r>
                  </m:oMath>
                </a14:m>
                <a:r>
                  <a:rPr lang="en-US" altLang="ko-KR" dirty="0"/>
                  <a:t> </a:t>
                </a:r>
                <a:br>
                  <a:rPr lang="en-US" altLang="ko-KR" dirty="0"/>
                </a:br>
                <a:r>
                  <a:rPr lang="en-US" altLang="ko-KR" dirty="0"/>
                  <a:t>(</a:t>
                </a:r>
                <a:r>
                  <a:rPr lang="ko-KR" altLang="en-US" dirty="0"/>
                  <a:t>모든 시점에서 분산이 유한하다</a:t>
                </a:r>
                <a:r>
                  <a:rPr lang="en-US" altLang="ko-KR" dirty="0"/>
                  <a:t>)</a:t>
                </a:r>
                <a:br>
                  <a:rPr lang="en-US" altLang="ko-KR" b="0" dirty="0"/>
                </a:br>
                <a:br>
                  <a:rPr lang="en-US" altLang="ko-KR" dirty="0"/>
                </a:br>
                <a:endParaRPr lang="ko-KR" altLang="en-US" dirty="0"/>
              </a:p>
            </p:txBody>
          </p:sp>
        </mc:Choice>
        <mc:Fallback xmlns="">
          <p:sp>
            <p:nvSpPr>
              <p:cNvPr id="4" name="내용 개체 틀 2">
                <a:extLst>
                  <a:ext uri="{FF2B5EF4-FFF2-40B4-BE49-F238E27FC236}">
                    <a16:creationId xmlns:a16="http://schemas.microsoft.com/office/drawing/2014/main" id="{BFD02D9C-A2D1-4B0A-9844-71728C5422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600200"/>
                <a:ext cx="10973435" cy="4526915"/>
              </a:xfrm>
              <a:blipFill>
                <a:blip r:embed="rId3"/>
                <a:stretch>
                  <a:fillRect l="-722" t="-107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그림 6">
            <a:extLst>
              <a:ext uri="{FF2B5EF4-FFF2-40B4-BE49-F238E27FC236}">
                <a16:creationId xmlns:a16="http://schemas.microsoft.com/office/drawing/2014/main" id="{EA452955-5989-40FD-8D5F-CDB222D68E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827" y="3898653"/>
            <a:ext cx="3855973" cy="170889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EA857A6-059B-462B-8BC7-35F39FA59AB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7500" y="2963663"/>
            <a:ext cx="3415084" cy="341508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3C2D331-7E65-45B1-B1D5-EAF4274C3E7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33084" y="3855967"/>
            <a:ext cx="4313173" cy="1751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2172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42609451-E5A4-43A1-A3DA-E1EE8EF4BA18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8997362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Unit </a:t>
            </a:r>
            <a:r>
              <a:rPr lang="en-US" altLang="ko-KR" sz="2400" spc="-15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 </a:t>
            </a:r>
            <a:r>
              <a:rPr lang="en-US" altLang="ko-KR" sz="2400" spc="3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01</a:t>
            </a:r>
            <a:r>
              <a:rPr lang="en-US" altLang="ko-KR" sz="2400" spc="-15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 </a:t>
            </a:r>
            <a:r>
              <a:rPr lang="ko-KR" altLang="en-US" sz="2400" spc="-15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ㅣ 시계열분석 소개</a:t>
            </a:r>
            <a:endParaRPr lang="en-US" altLang="ko-KR" sz="2400" spc="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B0EF1B2-143E-4687-80C2-2183F5399FE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923"/>
          <a:stretch/>
        </p:blipFill>
        <p:spPr>
          <a:xfrm>
            <a:off x="947019" y="1827048"/>
            <a:ext cx="10297962" cy="4514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3155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42609451-E5A4-43A1-A3DA-E1EE8EF4BA18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8997362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01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ㅣ</a:t>
            </a:r>
            <a:r>
              <a:rPr lang="ko-KR" altLang="en-US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 시계열분석 소개</a:t>
            </a:r>
            <a:endParaRPr lang="en-US" altLang="ko-KR" sz="2400" spc="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C1D14A9-0391-4C08-9468-B2A27AC2E9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40421" y="1609464"/>
                <a:ext cx="10973435" cy="4526915"/>
              </a:xfrm>
            </p:spPr>
            <p:txBody>
              <a:bodyPr/>
              <a:lstStyle/>
              <a:p>
                <a:r>
                  <a:rPr lang="ko-KR" altLang="en-US" dirty="0"/>
                  <a:t>정상성</a:t>
                </a:r>
                <a:br>
                  <a:rPr lang="en-US" altLang="ko-KR" dirty="0"/>
                </a:br>
                <a:r>
                  <a:rPr lang="en-US" altLang="ko-KR" dirty="0"/>
                  <a:t>iii) </a:t>
                </a:r>
                <a:r>
                  <a:rPr lang="ko-KR" altLang="en-US" dirty="0"/>
                  <a:t>모든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에 대해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𝐶𝑜𝑣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𝐶𝑜𝑣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</m:e>
                    </m:d>
                  </m:oMath>
                </a14:m>
                <a:br>
                  <a:rPr lang="en-US" altLang="ko-KR" dirty="0"/>
                </a:br>
                <a:r>
                  <a:rPr lang="en-US" altLang="ko-KR" dirty="0"/>
                  <a:t>(</a:t>
                </a:r>
                <a:r>
                  <a:rPr lang="ko-KR" altLang="en-US" dirty="0"/>
                  <a:t>서로 </a:t>
                </a:r>
                <a:r>
                  <a:rPr lang="en-US" altLang="ko-KR" dirty="0"/>
                  <a:t>h </a:t>
                </a:r>
                <a:r>
                  <a:rPr lang="ko-KR" altLang="en-US" dirty="0"/>
                  <a:t>시점 떨어진 데이터의 공분산이 일정하다</a:t>
                </a:r>
                <a:r>
                  <a:rPr lang="en-US" altLang="ko-KR" dirty="0"/>
                  <a:t>)</a:t>
                </a:r>
                <a:endParaRPr lang="ko-KR" altLang="en-US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C1D14A9-0391-4C08-9468-B2A27AC2E9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40421" y="1609464"/>
                <a:ext cx="10973435" cy="4526915"/>
              </a:xfrm>
              <a:blipFill>
                <a:blip r:embed="rId3"/>
                <a:stretch>
                  <a:fillRect l="-722" t="-10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그림 7">
            <a:extLst>
              <a:ext uri="{FF2B5EF4-FFF2-40B4-BE49-F238E27FC236}">
                <a16:creationId xmlns:a16="http://schemas.microsoft.com/office/drawing/2014/main" id="{EED318AA-E952-4C53-B3E8-169F35C855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827" y="3898653"/>
            <a:ext cx="3855973" cy="170889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61A0DEB-9633-44A2-99E4-F394EA043B6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7500" y="2963663"/>
            <a:ext cx="3415084" cy="341508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21AD472-FB0C-40E8-90FE-3718FE4B4F1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33084" y="3855967"/>
            <a:ext cx="4313173" cy="1751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0235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42609451-E5A4-43A1-A3DA-E1EE8EF4BA18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8997362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01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ㅣ</a:t>
            </a:r>
            <a:r>
              <a:rPr lang="ko-KR" altLang="en-US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 시계열분석 소개</a:t>
            </a:r>
            <a:endParaRPr lang="en-US" altLang="ko-KR" sz="2400" spc="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A6D34C2-CEC1-4B01-BB81-21491ED8C61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0" y="1600200"/>
                <a:ext cx="11582400" cy="4526915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ko-KR" altLang="en-US" dirty="0"/>
                  <a:t>자기공분산함수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자기상관함수</a:t>
                </a:r>
                <a:br>
                  <a:rPr lang="en-US" altLang="ko-KR" dirty="0"/>
                </a:br>
                <a:r>
                  <a:rPr lang="en-US" altLang="ko-KR" dirty="0"/>
                  <a:t>iii) </a:t>
                </a:r>
                <a:r>
                  <a:rPr lang="ko-KR" altLang="en-US" dirty="0"/>
                  <a:t>모든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에 대해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𝐶𝑜𝑣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𝐶𝑜𝑣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dirty="0"/>
                  <a:t> </a:t>
                </a:r>
                <a:br>
                  <a:rPr lang="en-US" altLang="ko-KR" dirty="0"/>
                </a:br>
                <a:endParaRPr lang="ko-KR" altLang="en-US" dirty="0"/>
              </a:p>
              <a:p>
                <a:endParaRPr lang="en-US" altLang="ko-KR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ko-KR" altLang="en-US" dirty="0"/>
                  <a:t>가 정상성을 만족하면 자기공분산함수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)=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𝐶𝑜𝑣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dirty="0"/>
                  <a:t>를 가진다</a:t>
                </a:r>
                <a:r>
                  <a:rPr lang="en-US" altLang="ko-KR" dirty="0"/>
                  <a:t>.</a:t>
                </a:r>
              </a:p>
              <a:p>
                <a:r>
                  <a:rPr lang="ko-KR" altLang="en-US" dirty="0"/>
                  <a:t>자기상관함수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𝜌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𝐶𝑜𝑣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</m:e>
                    </m:d>
                    <m:r>
                      <m:rPr>
                        <m:lit/>
                      </m:rPr>
                      <a:rPr lang="en-US" altLang="ko-KR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ko-KR" altLang="en-US" dirty="0"/>
                  <a:t> 는 자기공분산함수가 </a:t>
                </a:r>
                <a:r>
                  <a:rPr lang="en-US" altLang="ko-KR" dirty="0"/>
                  <a:t>-1~1</a:t>
                </a:r>
                <a:r>
                  <a:rPr lang="ko-KR" altLang="en-US" dirty="0"/>
                  <a:t>의 값을 가지도록 표준화한 것이다</a:t>
                </a:r>
                <a:r>
                  <a:rPr lang="en-US" altLang="ko-KR" dirty="0"/>
                  <a:t>.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‘</a:t>
                </a:r>
                <a:r>
                  <a:rPr lang="ko-KR" altLang="en-US" dirty="0"/>
                  <a:t>분산</a:t>
                </a:r>
                <a:r>
                  <a:rPr lang="en-US" altLang="ko-KR" dirty="0"/>
                  <a:t>’</a:t>
                </a:r>
                <a:r>
                  <a:rPr lang="ko-KR" altLang="en-US" dirty="0"/>
                  <a:t>이 확률변수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dirty="0"/>
                  <a:t>의 성질을 나타내고</a:t>
                </a:r>
                <a:r>
                  <a:rPr lang="en-US" altLang="ko-KR" dirty="0"/>
                  <a:t>, ‘</a:t>
                </a:r>
                <a:r>
                  <a:rPr lang="ko-KR" altLang="en-US" dirty="0"/>
                  <a:t>공분산</a:t>
                </a:r>
                <a:r>
                  <a:rPr lang="en-US" altLang="ko-KR" dirty="0"/>
                  <a:t>’</a:t>
                </a:r>
                <a:r>
                  <a:rPr lang="ko-KR" altLang="en-US" dirty="0"/>
                  <a:t>이 두 확률변수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의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관계를 </a:t>
                </a:r>
                <a:r>
                  <a:rPr lang="ko-KR" altLang="en-US" dirty="0" err="1"/>
                  <a:t>나타내듯</a:t>
                </a:r>
                <a:r>
                  <a:rPr lang="en-US" altLang="ko-KR" dirty="0"/>
                  <a:t>, </a:t>
                </a:r>
              </a:p>
              <a:p>
                <a:r>
                  <a:rPr lang="en-US" altLang="ko-KR" dirty="0"/>
                  <a:t>‘</a:t>
                </a:r>
                <a:r>
                  <a:rPr lang="ko-KR" altLang="en-US" dirty="0"/>
                  <a:t>자기상관함수</a:t>
                </a:r>
                <a:r>
                  <a:rPr lang="en-US" altLang="ko-KR" dirty="0"/>
                  <a:t>’</a:t>
                </a:r>
                <a:r>
                  <a:rPr lang="ko-KR" altLang="en-US" dirty="0"/>
                  <a:t>는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시계열도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ko-KR" altLang="en-US" dirty="0"/>
                  <a:t> 전체에 걸쳐 시간차에 따른 값들의 관계를 나타낸다</a:t>
                </a:r>
                <a:r>
                  <a:rPr lang="en-US" altLang="ko-KR" dirty="0"/>
                  <a:t>.</a:t>
                </a:r>
              </a:p>
              <a:p>
                <a:endParaRPr lang="en-US" altLang="ko-KR" dirty="0"/>
              </a:p>
              <a:p>
                <a:pPr marL="457200" lvl="1" indent="0">
                  <a:buNone/>
                </a:pPr>
                <a:r>
                  <a:rPr lang="en-US" altLang="ko-KR" dirty="0"/>
                  <a:t> </a:t>
                </a:r>
              </a:p>
              <a:p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A6D34C2-CEC1-4B01-BB81-21491ED8C6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600200"/>
                <a:ext cx="11582400" cy="4526915"/>
              </a:xfrm>
              <a:blipFill>
                <a:blip r:embed="rId3"/>
                <a:stretch>
                  <a:fillRect l="-579" t="-24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59551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42609451-E5A4-43A1-A3DA-E1EE8EF4BA18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8997362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01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ㅣ</a:t>
            </a:r>
            <a:r>
              <a:rPr lang="ko-KR" altLang="en-US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 시계열분석 소개</a:t>
            </a:r>
            <a:endParaRPr lang="en-US" altLang="ko-KR" sz="2400" spc="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/>
            </a:endParaRPr>
          </a:p>
        </p:txBody>
      </p:sp>
      <p:sp>
        <p:nvSpPr>
          <p:cNvPr id="8" name="내용 개체 틀 16">
            <a:extLst>
              <a:ext uri="{FF2B5EF4-FFF2-40B4-BE49-F238E27FC236}">
                <a16:creationId xmlns:a16="http://schemas.microsoft.com/office/drawing/2014/main" id="{1CA3A5FB-0CA9-49B8-978A-C3CA68CFBF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0"/>
            <a:ext cx="10973435" cy="4526915"/>
          </a:xfrm>
        </p:spPr>
        <p:txBody>
          <a:bodyPr/>
          <a:lstStyle/>
          <a:p>
            <a:r>
              <a:rPr lang="ko-KR" altLang="en-US" dirty="0"/>
              <a:t>시계열도와 </a:t>
            </a:r>
            <a:r>
              <a:rPr lang="en-US" altLang="ko-KR" dirty="0"/>
              <a:t>ACF(Autocorrelation function)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1F700F8-5A23-48F9-B3B0-0F06E6F2FA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14" y="2320765"/>
            <a:ext cx="3560367" cy="157789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D55FFFD-FDA8-4677-B081-8F791C27D5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4382" y="2320765"/>
            <a:ext cx="4045814" cy="164829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94A0A1E-3195-4B65-85B3-B14A09EA6A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99756" y="4429333"/>
            <a:ext cx="4045814" cy="177292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75D682DE-2790-476F-9249-756B11CD1F8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4302" y="4429333"/>
            <a:ext cx="3660080" cy="1534294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7B5A3C95-6EFF-4350-AD08-E9E55FA4F49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46499" y="4404367"/>
            <a:ext cx="3929439" cy="1616202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056DB695-8258-450E-BCAF-07A10342265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62560" y="2320765"/>
            <a:ext cx="3929440" cy="1637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3796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42609451-E5A4-43A1-A3DA-E1EE8EF4BA18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8997362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02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ㅣ</a:t>
            </a:r>
            <a:r>
              <a:rPr lang="ko-KR" altLang="en-US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ARIMA, Prophet </a:t>
            </a:r>
            <a:r>
              <a:rPr lang="ko-KR" altLang="en-US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모형</a:t>
            </a:r>
            <a:endParaRPr lang="en-US" altLang="ko-KR" sz="2400" spc="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035F1F-9785-4414-8E61-48192C2FF6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0"/>
            <a:ext cx="10973435" cy="4526915"/>
          </a:xfrm>
        </p:spPr>
        <p:txBody>
          <a:bodyPr/>
          <a:lstStyle/>
          <a:p>
            <a:r>
              <a:rPr lang="en-US" altLang="ko-KR" dirty="0"/>
              <a:t>2-1. ARIMA </a:t>
            </a:r>
            <a:r>
              <a:rPr lang="ko-KR" altLang="en-US" dirty="0"/>
              <a:t>모형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2-2. Prophet </a:t>
            </a:r>
            <a:r>
              <a:rPr lang="ko-KR" altLang="en-US" dirty="0"/>
              <a:t>모형</a:t>
            </a:r>
          </a:p>
        </p:txBody>
      </p:sp>
    </p:spTree>
    <p:extLst>
      <p:ext uri="{BB962C8B-B14F-4D97-AF65-F5344CB8AC3E}">
        <p14:creationId xmlns:p14="http://schemas.microsoft.com/office/powerpoint/2010/main" val="40251064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3">
            <a:extLst>
              <a:ext uri="{FF2B5EF4-FFF2-40B4-BE49-F238E27FC236}">
                <a16:creationId xmlns:a16="http://schemas.microsoft.com/office/drawing/2014/main" id="{95CC6E30-EEC1-442E-B0AC-BFA8437C56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0"/>
            <a:ext cx="10973435" cy="4526915"/>
          </a:xfrm>
        </p:spPr>
        <p:txBody>
          <a:bodyPr/>
          <a:lstStyle/>
          <a:p>
            <a:pPr>
              <a:defRPr lang="ko-KR" altLang="en-US"/>
            </a:pPr>
            <a:r>
              <a:rPr lang="en-US" altLang="ko-KR" dirty="0"/>
              <a:t>ARIMA </a:t>
            </a:r>
            <a:r>
              <a:rPr lang="ko-KR" altLang="en-US" dirty="0"/>
              <a:t>모형</a:t>
            </a:r>
            <a:br>
              <a:rPr lang="en-US" altLang="ko-KR" dirty="0"/>
            </a:br>
            <a:r>
              <a:rPr lang="en-US" altLang="ko-KR" dirty="0"/>
              <a:t>-</a:t>
            </a:r>
            <a:r>
              <a:rPr lang="ko-KR" altLang="en-US" dirty="0"/>
              <a:t> 시계열분석에 널리 쓰이는 통계모형</a:t>
            </a:r>
          </a:p>
          <a:p>
            <a:pPr>
              <a:defRPr lang="ko-KR" altLang="en-US"/>
            </a:pPr>
            <a:endParaRPr lang="en-US" altLang="ko-KR" dirty="0"/>
          </a:p>
          <a:p>
            <a:pPr>
              <a:defRPr lang="ko-KR" altLang="en-US"/>
            </a:pPr>
            <a:r>
              <a:rPr lang="en-US" altLang="ko-KR" dirty="0"/>
              <a:t>AR, MA, I</a:t>
            </a:r>
            <a:r>
              <a:rPr lang="ko-KR" altLang="en-US" dirty="0"/>
              <a:t> 의 세 성분을 합침</a:t>
            </a:r>
            <a:endParaRPr lang="en-US" altLang="ko-KR" dirty="0"/>
          </a:p>
          <a:p>
            <a:pPr>
              <a:defRPr lang="ko-KR" altLang="en-US"/>
            </a:pPr>
            <a:endParaRPr lang="en-US" altLang="ko-KR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071D8671-F0D3-48ED-A3B2-852C29B407C8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8997362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02-1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ㅣ</a:t>
            </a:r>
            <a:r>
              <a:rPr lang="ko-KR" altLang="en-US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ARIMA </a:t>
            </a:r>
            <a:r>
              <a:rPr lang="ko-KR" altLang="en-US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모형</a:t>
            </a:r>
            <a:endParaRPr lang="en-US" altLang="ko-KR" sz="2400" spc="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1957277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3">
                <a:extLst>
                  <a:ext uri="{FF2B5EF4-FFF2-40B4-BE49-F238E27FC236}">
                    <a16:creationId xmlns:a16="http://schemas.microsoft.com/office/drawing/2014/main" id="{B384F684-C4D3-4FCE-A5F8-05CAAB4AA08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0" y="1600200"/>
                <a:ext cx="10973435" cy="4526915"/>
              </a:xfrm>
            </p:spPr>
            <p:txBody>
              <a:bodyPr>
                <a:normAutofit/>
              </a:bodyPr>
              <a:lstStyle/>
              <a:p>
                <a:pPr>
                  <a:defRPr lang="ko-KR" altLang="en-US"/>
                </a:pPr>
                <a:r>
                  <a:rPr lang="en-US" altLang="ko-KR" dirty="0"/>
                  <a:t>AR(Auto Regressive) </a:t>
                </a:r>
                <a:r>
                  <a:rPr lang="ko-KR" altLang="en-US" dirty="0"/>
                  <a:t>모형</a:t>
                </a:r>
                <a:br>
                  <a:rPr lang="en-US" altLang="ko-KR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  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∼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𝑖𝑖𝑑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0, </m:t>
                        </m:r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ko-KR" dirty="0"/>
                  <a:t> </a:t>
                </a:r>
              </a:p>
              <a:p>
                <a:pPr>
                  <a:defRPr lang="ko-KR" altLang="en-US"/>
                </a:pPr>
                <a:endParaRPr lang="en-US" altLang="ko-KR" dirty="0"/>
              </a:p>
              <a:p>
                <a:pPr>
                  <a:defRPr lang="ko-KR" altLang="en-US"/>
                </a:pPr>
                <a:r>
                  <a:rPr lang="en-US" altLang="ko-KR" dirty="0"/>
                  <a:t>‘t</a:t>
                </a:r>
                <a:r>
                  <a:rPr lang="ko-KR" altLang="en-US" dirty="0"/>
                  <a:t>시점의 자료는 </a:t>
                </a:r>
                <a:r>
                  <a:rPr lang="en-US" altLang="ko-KR" dirty="0"/>
                  <a:t>t-1 </a:t>
                </a:r>
                <a:r>
                  <a:rPr lang="ko-KR" altLang="en-US" dirty="0"/>
                  <a:t>시점의 자료와 상관관계가 크다</a:t>
                </a:r>
                <a:r>
                  <a:rPr lang="en-US" altLang="ko-KR" dirty="0"/>
                  <a:t>’</a:t>
                </a:r>
                <a:br>
                  <a:rPr lang="en-US" altLang="ko-KR" dirty="0"/>
                </a:b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ko-KR" dirty="0"/>
                  <a:t> t</a:t>
                </a:r>
                <a:r>
                  <a:rPr lang="ko-KR" altLang="en-US" dirty="0"/>
                  <a:t>시점의 값  </a:t>
                </a:r>
                <a:r>
                  <a:rPr lang="en-US" altLang="ko-KR" dirty="0"/>
                  <a:t>= phi *( t-1 </a:t>
                </a:r>
                <a:r>
                  <a:rPr lang="ko-KR" altLang="en-US" dirty="0"/>
                  <a:t>시점의 값</a:t>
                </a:r>
                <a:r>
                  <a:rPr lang="en-US" altLang="ko-KR" dirty="0"/>
                  <a:t>) + </a:t>
                </a:r>
                <a:r>
                  <a:rPr lang="ko-KR" altLang="en-US" dirty="0"/>
                  <a:t>에러</a:t>
                </a:r>
                <a:endParaRPr lang="en-US" altLang="ko-KR" dirty="0"/>
              </a:p>
              <a:p>
                <a:pPr>
                  <a:defRPr lang="ko-KR" altLang="en-US"/>
                </a:pPr>
                <a:endParaRPr lang="en-US" altLang="ko-KR" dirty="0"/>
              </a:p>
              <a:p>
                <a:pPr>
                  <a:defRPr lang="ko-KR" altLang="en-US"/>
                </a:pPr>
                <a:r>
                  <a:rPr lang="ko-KR" altLang="en-US" dirty="0"/>
                  <a:t>시계열 자료로부터 </a:t>
                </a:r>
                <a:r>
                  <a:rPr lang="ko-KR" altLang="en-US" dirty="0" err="1"/>
                  <a:t>모수</a:t>
                </a:r>
                <a:r>
                  <a:rPr lang="ko-KR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ko-KR" altLang="en-US" dirty="0"/>
                  <a:t>를 추정하기</a:t>
                </a:r>
                <a:endParaRPr lang="en-US" altLang="ko-KR" dirty="0"/>
              </a:p>
              <a:p>
                <a:pPr marL="0" indent="0">
                  <a:buNone/>
                  <a:defRPr lang="ko-KR" altLang="en-US"/>
                </a:pPr>
                <a:endParaRPr lang="en-US" altLang="ko-KR" sz="2000" dirty="0">
                  <a:solidFill>
                    <a:schemeClr val="tx1"/>
                  </a:solidFill>
                </a:endParaRPr>
              </a:p>
              <a:p>
                <a:pPr>
                  <a:defRPr lang="ko-KR" altLang="en-US"/>
                </a:pPr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3">
                <a:extLst>
                  <a:ext uri="{FF2B5EF4-FFF2-40B4-BE49-F238E27FC236}">
                    <a16:creationId xmlns:a16="http://schemas.microsoft.com/office/drawing/2014/main" id="{B384F684-C4D3-4FCE-A5F8-05CAAB4AA08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600200"/>
                <a:ext cx="10973435" cy="4526915"/>
              </a:xfrm>
              <a:blipFill>
                <a:blip r:embed="rId3"/>
                <a:stretch>
                  <a:fillRect l="-722" t="-107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제목 1">
            <a:extLst>
              <a:ext uri="{FF2B5EF4-FFF2-40B4-BE49-F238E27FC236}">
                <a16:creationId xmlns:a16="http://schemas.microsoft.com/office/drawing/2014/main" id="{D3240179-5116-4A04-B248-5014A7602840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8997362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02-1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ㅣ</a:t>
            </a:r>
            <a:r>
              <a:rPr lang="ko-KR" altLang="en-US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ARIMA </a:t>
            </a:r>
            <a:r>
              <a:rPr lang="ko-KR" altLang="en-US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모형</a:t>
            </a:r>
            <a:endParaRPr lang="en-US" altLang="ko-KR" sz="2400" spc="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79957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내용 개체 틀 2">
                <a:extLst>
                  <a:ext uri="{FF2B5EF4-FFF2-40B4-BE49-F238E27FC236}">
                    <a16:creationId xmlns:a16="http://schemas.microsoft.com/office/drawing/2014/main" id="{1DD13C35-98D1-486B-A3C9-7C7998B0AF9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85763" y="1582738"/>
                <a:ext cx="11420475" cy="4914900"/>
              </a:xfrm>
            </p:spPr>
            <p:txBody>
              <a:bodyPr/>
              <a:lstStyle/>
              <a:p>
                <a:r>
                  <a:rPr lang="en-US" altLang="ko-KR" dirty="0"/>
                  <a:t>AR(1) </a:t>
                </a:r>
                <a:r>
                  <a:rPr lang="ko-KR" altLang="en-US" dirty="0"/>
                  <a:t>모형</a:t>
                </a:r>
                <a:br>
                  <a:rPr lang="en-US" altLang="ko-KR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  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∼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𝑖𝑖𝑑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0, </m:t>
                        </m:r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ko-KR" altLang="en-US" dirty="0"/>
                  <a:t> </a:t>
                </a:r>
                <a:endParaRPr lang="en-US" altLang="ko-KR" dirty="0"/>
              </a:p>
              <a:p>
                <a:endParaRPr lang="en-US" altLang="ko-KR" dirty="0"/>
              </a:p>
              <a:p>
                <a:r>
                  <a:rPr lang="ko-KR" altLang="en-US" dirty="0"/>
                  <a:t>비교 </a:t>
                </a:r>
                <a:r>
                  <a:rPr lang="en-US" altLang="ko-KR" dirty="0"/>
                  <a:t>– </a:t>
                </a:r>
                <a:r>
                  <a:rPr lang="ko-KR" altLang="en-US" dirty="0"/>
                  <a:t>선형회귀</a:t>
                </a:r>
                <a:br>
                  <a:rPr lang="en-US" altLang="ko-KR" dirty="0"/>
                </a:b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ko-KR" altLang="en-US" dirty="0"/>
                  <a:t> </a:t>
                </a:r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Auto-Regressive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Model</a:t>
                </a:r>
                <a:br>
                  <a:rPr lang="en-US" altLang="ko-KR" dirty="0"/>
                </a:br>
                <a:r>
                  <a:rPr lang="ko-KR" altLang="en-US" dirty="0"/>
                  <a:t>자료의 과거 데이터를 이용해 회귀분석을 실시</a:t>
                </a:r>
              </a:p>
            </p:txBody>
          </p:sp>
        </mc:Choice>
        <mc:Fallback xmlns="">
          <p:sp>
            <p:nvSpPr>
              <p:cNvPr id="7" name="내용 개체 틀 2">
                <a:extLst>
                  <a:ext uri="{FF2B5EF4-FFF2-40B4-BE49-F238E27FC236}">
                    <a16:creationId xmlns:a16="http://schemas.microsoft.com/office/drawing/2014/main" id="{1DD13C35-98D1-486B-A3C9-7C7998B0AF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5763" y="1582738"/>
                <a:ext cx="11420475" cy="4914900"/>
              </a:xfrm>
              <a:blipFill>
                <a:blip r:embed="rId3"/>
                <a:stretch>
                  <a:fillRect l="-694" t="-9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제목 1">
            <a:extLst>
              <a:ext uri="{FF2B5EF4-FFF2-40B4-BE49-F238E27FC236}">
                <a16:creationId xmlns:a16="http://schemas.microsoft.com/office/drawing/2014/main" id="{FE9C1860-6655-4A00-8009-86BDD2363A25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8997362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02-1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ㅣ</a:t>
            </a:r>
            <a:r>
              <a:rPr lang="ko-KR" altLang="en-US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ARIMA </a:t>
            </a:r>
            <a:r>
              <a:rPr lang="ko-KR" altLang="en-US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모형</a:t>
            </a:r>
            <a:endParaRPr lang="en-US" altLang="ko-KR" sz="2400" spc="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961549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자유형: 도형 2">
            <a:extLst>
              <a:ext uri="{FF2B5EF4-FFF2-40B4-BE49-F238E27FC236}">
                <a16:creationId xmlns:a16="http://schemas.microsoft.com/office/drawing/2014/main" id="{F84B8BCE-D08E-4808-B7A8-A3B3155E0C90}"/>
              </a:ext>
            </a:extLst>
          </p:cNvPr>
          <p:cNvSpPr/>
          <p:nvPr/>
        </p:nvSpPr>
        <p:spPr>
          <a:xfrm rot="16200000">
            <a:off x="-2153920" y="2661920"/>
            <a:ext cx="6350000" cy="2042160"/>
          </a:xfrm>
          <a:custGeom>
            <a:avLst/>
            <a:gdLst>
              <a:gd name="connsiteX0" fmla="*/ 4804816 w 4804816"/>
              <a:gd name="connsiteY0" fmla="*/ 0 h 1400970"/>
              <a:gd name="connsiteX1" fmla="*/ 4804816 w 4804816"/>
              <a:gd name="connsiteY1" fmla="*/ 984813 h 1400970"/>
              <a:gd name="connsiteX2" fmla="*/ 4376936 w 4804816"/>
              <a:gd name="connsiteY2" fmla="*/ 1400970 h 1400970"/>
              <a:gd name="connsiteX3" fmla="*/ 0 w 4804816"/>
              <a:gd name="connsiteY3" fmla="*/ 1400970 h 1400970"/>
              <a:gd name="connsiteX4" fmla="*/ 0 w 4804816"/>
              <a:gd name="connsiteY4" fmla="*/ 0 h 1400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04816" h="1400970">
                <a:moveTo>
                  <a:pt x="4804816" y="0"/>
                </a:moveTo>
                <a:lnTo>
                  <a:pt x="4804816" y="984813"/>
                </a:lnTo>
                <a:cubicBezTo>
                  <a:pt x="4804816" y="1214650"/>
                  <a:pt x="4613247" y="1400970"/>
                  <a:pt x="4376936" y="1400970"/>
                </a:cubicBezTo>
                <a:lnTo>
                  <a:pt x="0" y="140097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>
              <a:latin typeface="12롯데마트드림Bold" panose="02020603020101020101" pitchFamily="18" charset="-127"/>
              <a:ea typeface="12롯데마트드림Bold" panose="02020603020101020101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B78C6F52-6F77-4831-BC0D-EC58C3AB448D}"/>
              </a:ext>
            </a:extLst>
          </p:cNvPr>
          <p:cNvSpPr/>
          <p:nvPr/>
        </p:nvSpPr>
        <p:spPr>
          <a:xfrm rot="5400000">
            <a:off x="-1806802" y="3466241"/>
            <a:ext cx="637448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0" spc="600" dirty="0">
                <a:solidFill>
                  <a:schemeClr val="bg1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Contents</a:t>
            </a:r>
            <a:endParaRPr lang="ko-KR" altLang="en-US" sz="8000" spc="600" dirty="0">
              <a:solidFill>
                <a:schemeClr val="bg1"/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E67A160E-DCA7-49A9-88A6-49DAC13F3B4C}"/>
              </a:ext>
            </a:extLst>
          </p:cNvPr>
          <p:cNvGrpSpPr/>
          <p:nvPr/>
        </p:nvGrpSpPr>
        <p:grpSpPr>
          <a:xfrm>
            <a:off x="3326160" y="2178470"/>
            <a:ext cx="8865840" cy="2660590"/>
            <a:chOff x="2929920" y="1588790"/>
            <a:chExt cx="9262080" cy="2660590"/>
          </a:xfrm>
        </p:grpSpPr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A281D24A-4D8F-44B9-ACFB-4495BCABF5AE}"/>
                </a:ext>
              </a:extLst>
            </p:cNvPr>
            <p:cNvCxnSpPr>
              <a:cxnSpLocks/>
            </p:cNvCxnSpPr>
            <p:nvPr/>
          </p:nvCxnSpPr>
          <p:spPr>
            <a:xfrm>
              <a:off x="2929920" y="1588790"/>
              <a:ext cx="9262080" cy="0"/>
            </a:xfrm>
            <a:prstGeom prst="line">
              <a:avLst/>
            </a:prstGeom>
            <a:ln w="635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502BC670-7D5C-46E1-BB3B-7122ACEA5ECA}"/>
                </a:ext>
              </a:extLst>
            </p:cNvPr>
            <p:cNvGrpSpPr/>
            <p:nvPr/>
          </p:nvGrpSpPr>
          <p:grpSpPr>
            <a:xfrm>
              <a:off x="2929920" y="1784494"/>
              <a:ext cx="9262080" cy="704706"/>
              <a:chOff x="2411760" y="1347614"/>
              <a:chExt cx="9780240" cy="704706"/>
            </a:xfrm>
          </p:grpSpPr>
          <p:sp>
            <p:nvSpPr>
              <p:cNvPr id="9" name="제목 1">
                <a:extLst>
                  <a:ext uri="{FF2B5EF4-FFF2-40B4-BE49-F238E27FC236}">
                    <a16:creationId xmlns:a16="http://schemas.microsoft.com/office/drawing/2014/main" id="{44A2FBF2-6092-4CB2-8171-1873819480C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411760" y="1347614"/>
                <a:ext cx="9516080" cy="704706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1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altLang="ko-KR" sz="2800" spc="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12롯데마트드림Bold" panose="02020603020101020101" pitchFamily="18" charset="-127"/>
                    <a:ea typeface="12롯데마트드림Bold" panose="02020603020101020101"/>
                  </a:rPr>
                  <a:t>U</a:t>
                </a:r>
                <a:r>
                  <a:rPr lang="en-US" altLang="ko-KR" sz="2400" spc="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12롯데마트드림Bold" panose="02020603020101020101" pitchFamily="18" charset="-127"/>
                    <a:ea typeface="12롯데마트드림Bold" panose="02020603020101020101"/>
                  </a:rPr>
                  <a:t>nit</a:t>
                </a:r>
                <a:r>
                  <a:rPr lang="en-US" altLang="ko-KR" sz="2800" spc="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12롯데마트드림Bold" panose="02020603020101020101" pitchFamily="18" charset="-127"/>
                    <a:ea typeface="12롯데마트드림Bold" panose="02020603020101020101"/>
                  </a:rPr>
                  <a:t>  </a:t>
                </a:r>
                <a:r>
                  <a:rPr lang="en-US" altLang="ko-KR" sz="2400" spc="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12롯데마트드림Bold" panose="02020603020101020101" pitchFamily="18" charset="-127"/>
                    <a:ea typeface="12롯데마트드림Bold" panose="02020603020101020101"/>
                  </a:rPr>
                  <a:t>01</a:t>
                </a:r>
                <a:r>
                  <a:rPr lang="en-US" altLang="ko-KR" sz="2800" spc="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12롯데마트드림Bold" panose="02020603020101020101" pitchFamily="18" charset="-127"/>
                    <a:ea typeface="12롯데마트드림Bold" panose="02020603020101020101"/>
                  </a:rPr>
                  <a:t> </a:t>
                </a:r>
                <a:r>
                  <a:rPr lang="ko-KR" altLang="en-US" sz="2800" spc="50" dirty="0" err="1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12롯데마트드림Bold" panose="02020603020101020101" pitchFamily="18" charset="-127"/>
                    <a:ea typeface="12롯데마트드림Bold" panose="02020603020101020101"/>
                  </a:rPr>
                  <a:t>ㅣ</a:t>
                </a:r>
                <a:r>
                  <a:rPr lang="ko-KR" altLang="en-US" sz="2800" spc="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12롯데마트드림Bold" panose="02020603020101020101" pitchFamily="18" charset="-127"/>
                    <a:ea typeface="12롯데마트드림Bold" panose="02020603020101020101"/>
                  </a:rPr>
                  <a:t> </a:t>
                </a:r>
                <a:r>
                  <a:rPr lang="ko-KR" altLang="en-US" sz="2400" spc="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12롯데마트드림Bold" panose="02020603020101020101" pitchFamily="18" charset="-127"/>
                    <a:ea typeface="12롯데마트드림Bold" panose="02020603020101020101"/>
                  </a:rPr>
                  <a:t>시계열분석 소개</a:t>
                </a:r>
                <a:endParaRPr lang="en-US" altLang="ko-KR" sz="2400" spc="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12롯데마트드림Bold" panose="02020603020101020101" pitchFamily="18" charset="-127"/>
                  <a:ea typeface="12롯데마트드림Bold" panose="02020603020101020101"/>
                </a:endParaRPr>
              </a:p>
            </p:txBody>
          </p:sp>
          <p:cxnSp>
            <p:nvCxnSpPr>
              <p:cNvPr id="16" name="직선 연결선 15">
                <a:extLst>
                  <a:ext uri="{FF2B5EF4-FFF2-40B4-BE49-F238E27FC236}">
                    <a16:creationId xmlns:a16="http://schemas.microsoft.com/office/drawing/2014/main" id="{6BACCA40-37BF-4D6D-8755-E6FA739B6EF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11760" y="2042160"/>
                <a:ext cx="978024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46D52862-8BED-4B68-8FDF-6A99084D37F9}"/>
                </a:ext>
              </a:extLst>
            </p:cNvPr>
            <p:cNvGrpSpPr/>
            <p:nvPr/>
          </p:nvGrpSpPr>
          <p:grpSpPr>
            <a:xfrm>
              <a:off x="2929920" y="2664584"/>
              <a:ext cx="9262080" cy="704706"/>
              <a:chOff x="2411760" y="1347614"/>
              <a:chExt cx="9780240" cy="704706"/>
            </a:xfrm>
          </p:grpSpPr>
          <p:sp>
            <p:nvSpPr>
              <p:cNvPr id="47" name="제목 1">
                <a:extLst>
                  <a:ext uri="{FF2B5EF4-FFF2-40B4-BE49-F238E27FC236}">
                    <a16:creationId xmlns:a16="http://schemas.microsoft.com/office/drawing/2014/main" id="{7A5C544E-43CC-4D28-A824-52BD8E46458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411760" y="1347614"/>
                <a:ext cx="9516080" cy="704706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1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altLang="ko-KR" sz="2800" spc="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12롯데마트드림Bold" panose="02020603020101020101" pitchFamily="18" charset="-127"/>
                    <a:ea typeface="12롯데마트드림Bold" panose="02020603020101020101"/>
                  </a:rPr>
                  <a:t>U</a:t>
                </a:r>
                <a:r>
                  <a:rPr lang="en-US" altLang="ko-KR" sz="2400" spc="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12롯데마트드림Bold" panose="02020603020101020101" pitchFamily="18" charset="-127"/>
                    <a:ea typeface="12롯데마트드림Bold" panose="02020603020101020101"/>
                  </a:rPr>
                  <a:t>nit</a:t>
                </a:r>
                <a:r>
                  <a:rPr lang="en-US" altLang="ko-KR" sz="2800" spc="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12롯데마트드림Bold" panose="02020603020101020101" pitchFamily="18" charset="-127"/>
                    <a:ea typeface="12롯데마트드림Bold" panose="02020603020101020101"/>
                  </a:rPr>
                  <a:t>  </a:t>
                </a:r>
                <a:r>
                  <a:rPr lang="en-US" altLang="ko-KR" sz="2400" spc="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12롯데마트드림Bold" panose="02020603020101020101" pitchFamily="18" charset="-127"/>
                    <a:ea typeface="12롯데마트드림Bold" panose="02020603020101020101"/>
                  </a:rPr>
                  <a:t>02</a:t>
                </a:r>
                <a:r>
                  <a:rPr lang="en-US" altLang="ko-KR" sz="2800" spc="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12롯데마트드림Bold" panose="02020603020101020101" pitchFamily="18" charset="-127"/>
                    <a:ea typeface="12롯데마트드림Bold" panose="02020603020101020101"/>
                  </a:rPr>
                  <a:t> </a:t>
                </a:r>
                <a:r>
                  <a:rPr lang="ko-KR" altLang="en-US" sz="2800" spc="50" dirty="0" err="1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12롯데마트드림Bold" panose="02020603020101020101" pitchFamily="18" charset="-127"/>
                    <a:ea typeface="12롯데마트드림Bold" panose="02020603020101020101"/>
                  </a:rPr>
                  <a:t>ㅣ</a:t>
                </a:r>
                <a:r>
                  <a:rPr lang="ko-KR" altLang="en-US" sz="2800" spc="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12롯데마트드림Bold" panose="02020603020101020101" pitchFamily="18" charset="-127"/>
                    <a:ea typeface="12롯데마트드림Bold" panose="02020603020101020101"/>
                  </a:rPr>
                  <a:t> </a:t>
                </a:r>
                <a:r>
                  <a:rPr lang="en-US" altLang="ko-KR" sz="2400" spc="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12롯데마트드림Bold" panose="02020603020101020101" pitchFamily="18" charset="-127"/>
                    <a:ea typeface="12롯데마트드림Bold" panose="02020603020101020101"/>
                  </a:rPr>
                  <a:t>ARIMA, Prophet</a:t>
                </a:r>
                <a:r>
                  <a:rPr lang="ko-KR" altLang="en-US" sz="2400" spc="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12롯데마트드림Bold" panose="02020603020101020101" pitchFamily="18" charset="-127"/>
                    <a:ea typeface="12롯데마트드림Bold" panose="02020603020101020101"/>
                  </a:rPr>
                  <a:t> 모형</a:t>
                </a:r>
              </a:p>
            </p:txBody>
          </p:sp>
          <p:cxnSp>
            <p:nvCxnSpPr>
              <p:cNvPr id="48" name="직선 연결선 47">
                <a:extLst>
                  <a:ext uri="{FF2B5EF4-FFF2-40B4-BE49-F238E27FC236}">
                    <a16:creationId xmlns:a16="http://schemas.microsoft.com/office/drawing/2014/main" id="{0F14E9BF-2023-4CC2-8B3B-4D3412F8D5C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11760" y="2042160"/>
                <a:ext cx="978024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990BA534-3615-433E-9FEE-51361DD55D2A}"/>
                </a:ext>
              </a:extLst>
            </p:cNvPr>
            <p:cNvGrpSpPr/>
            <p:nvPr/>
          </p:nvGrpSpPr>
          <p:grpSpPr>
            <a:xfrm>
              <a:off x="2929920" y="3544674"/>
              <a:ext cx="9262080" cy="704706"/>
              <a:chOff x="2411760" y="1347614"/>
              <a:chExt cx="9780240" cy="704706"/>
            </a:xfrm>
          </p:grpSpPr>
          <p:sp>
            <p:nvSpPr>
              <p:cNvPr id="50" name="제목 1">
                <a:extLst>
                  <a:ext uri="{FF2B5EF4-FFF2-40B4-BE49-F238E27FC236}">
                    <a16:creationId xmlns:a16="http://schemas.microsoft.com/office/drawing/2014/main" id="{1A7530AE-9758-4C4A-A159-87D760396B0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411760" y="1347614"/>
                <a:ext cx="9516080" cy="704706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1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altLang="ko-KR" sz="2800" spc="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12롯데마트드림Bold" panose="02020603020101020101" pitchFamily="18" charset="-127"/>
                    <a:ea typeface="12롯데마트드림Bold" panose="02020603020101020101"/>
                  </a:rPr>
                  <a:t>U</a:t>
                </a:r>
                <a:r>
                  <a:rPr lang="en-US" altLang="ko-KR" sz="2400" spc="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12롯데마트드림Bold" panose="02020603020101020101" pitchFamily="18" charset="-127"/>
                    <a:ea typeface="12롯데마트드림Bold" panose="02020603020101020101"/>
                  </a:rPr>
                  <a:t>nit</a:t>
                </a:r>
                <a:r>
                  <a:rPr lang="en-US" altLang="ko-KR" sz="2800" spc="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12롯데마트드림Bold" panose="02020603020101020101" pitchFamily="18" charset="-127"/>
                    <a:ea typeface="12롯데마트드림Bold" panose="02020603020101020101"/>
                  </a:rPr>
                  <a:t>  </a:t>
                </a:r>
                <a:r>
                  <a:rPr lang="en-US" altLang="ko-KR" sz="2400" spc="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12롯데마트드림Bold" panose="02020603020101020101" pitchFamily="18" charset="-127"/>
                    <a:ea typeface="12롯데마트드림Bold" panose="02020603020101020101"/>
                  </a:rPr>
                  <a:t>03</a:t>
                </a:r>
                <a:r>
                  <a:rPr lang="en-US" altLang="ko-KR" sz="2800" spc="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12롯데마트드림Bold" panose="02020603020101020101" pitchFamily="18" charset="-127"/>
                    <a:ea typeface="12롯데마트드림Bold" panose="02020603020101020101"/>
                  </a:rPr>
                  <a:t> </a:t>
                </a:r>
                <a:r>
                  <a:rPr lang="ko-KR" altLang="en-US" sz="2800" spc="50" dirty="0" err="1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12롯데마트드림Bold" panose="02020603020101020101" pitchFamily="18" charset="-127"/>
                    <a:ea typeface="12롯데마트드림Bold" panose="02020603020101020101"/>
                  </a:rPr>
                  <a:t>ㅣ</a:t>
                </a:r>
                <a:r>
                  <a:rPr lang="ko-KR" altLang="en-US" sz="2800" spc="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12롯데마트드림Bold" panose="02020603020101020101" pitchFamily="18" charset="-127"/>
                    <a:ea typeface="12롯데마트드림Bold" panose="02020603020101020101"/>
                  </a:rPr>
                  <a:t> </a:t>
                </a:r>
                <a:r>
                  <a:rPr lang="ko-KR" altLang="en-US" sz="2400" spc="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12롯데마트드림Bold" panose="02020603020101020101" pitchFamily="18" charset="-127"/>
                    <a:ea typeface="12롯데마트드림Bold" panose="02020603020101020101"/>
                  </a:rPr>
                  <a:t>그 외 시계열분석 관련 주제</a:t>
                </a:r>
              </a:p>
            </p:txBody>
          </p:sp>
          <p:cxnSp>
            <p:nvCxnSpPr>
              <p:cNvPr id="51" name="직선 연결선 50">
                <a:extLst>
                  <a:ext uri="{FF2B5EF4-FFF2-40B4-BE49-F238E27FC236}">
                    <a16:creationId xmlns:a16="http://schemas.microsoft.com/office/drawing/2014/main" id="{494FE288-FAAD-43D9-8AC1-7D319C65D7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11760" y="2042160"/>
                <a:ext cx="978024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7253114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내용 개체 틀 4">
            <a:extLst>
              <a:ext uri="{FF2B5EF4-FFF2-40B4-BE49-F238E27FC236}">
                <a16:creationId xmlns:a16="http://schemas.microsoft.com/office/drawing/2014/main" id="{3A803EF0-8DFC-4FDA-8B3A-3C5FCBEF002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49985601"/>
              </p:ext>
            </p:extLst>
          </p:nvPr>
        </p:nvGraphicFramePr>
        <p:xfrm>
          <a:off x="803412" y="1628800"/>
          <a:ext cx="936104" cy="4536506"/>
        </p:xfrm>
        <a:graphic>
          <a:graphicData uri="http://schemas.openxmlformats.org/drawingml/2006/table">
            <a:tbl>
              <a:tblPr/>
              <a:tblGrid>
                <a:gridCol w="936104">
                  <a:extLst>
                    <a:ext uri="{9D8B030D-6E8A-4147-A177-3AD203B41FA5}">
                      <a16:colId xmlns:a16="http://schemas.microsoft.com/office/drawing/2014/main" val="2741240001"/>
                    </a:ext>
                  </a:extLst>
                </a:gridCol>
              </a:tblGrid>
              <a:tr h="822287">
                <a:tc>
                  <a:txBody>
                    <a:bodyPr/>
                    <a:lstStyle/>
                    <a:p>
                      <a:pPr marL="12700" marR="0" indent="-127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시계열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+mn-ea"/>
                        </a:rPr>
                        <a:t>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데이터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21115"/>
                  </a:ext>
                </a:extLst>
              </a:tr>
              <a:tr h="41269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X1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6932210"/>
                  </a:ext>
                </a:extLst>
              </a:tr>
              <a:tr h="41269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X2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7316241"/>
                  </a:ext>
                </a:extLst>
              </a:tr>
              <a:tr h="41269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X3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5005554"/>
                  </a:ext>
                </a:extLst>
              </a:tr>
              <a:tr h="41269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X4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0166137"/>
                  </a:ext>
                </a:extLst>
              </a:tr>
              <a:tr h="41269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X5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4151547"/>
                  </a:ext>
                </a:extLst>
              </a:tr>
              <a:tr h="41269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X6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9674193"/>
                  </a:ext>
                </a:extLst>
              </a:tr>
              <a:tr h="41269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X7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0798810"/>
                  </a:ext>
                </a:extLst>
              </a:tr>
              <a:tr h="41269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X8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998324"/>
                  </a:ext>
                </a:extLst>
              </a:tr>
              <a:tr h="41269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X9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6154028"/>
                  </a:ext>
                </a:extLst>
              </a:tr>
            </a:tbl>
          </a:graphicData>
        </a:graphic>
      </p:graphicFrame>
      <p:sp>
        <p:nvSpPr>
          <p:cNvPr id="7" name="제목 1">
            <a:extLst>
              <a:ext uri="{FF2B5EF4-FFF2-40B4-BE49-F238E27FC236}">
                <a16:creationId xmlns:a16="http://schemas.microsoft.com/office/drawing/2014/main" id="{BDF8B188-FA2F-47B6-9F67-4CD497406913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8997362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02-1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ㅣ</a:t>
            </a:r>
            <a:r>
              <a:rPr lang="ko-KR" altLang="en-US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ARIMA </a:t>
            </a:r>
            <a:r>
              <a:rPr lang="ko-KR" altLang="en-US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모형</a:t>
            </a:r>
            <a:endParaRPr lang="en-US" altLang="ko-KR" sz="2400" spc="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25725950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내용 개체 틀 4">
            <a:extLst>
              <a:ext uri="{FF2B5EF4-FFF2-40B4-BE49-F238E27FC236}">
                <a16:creationId xmlns:a16="http://schemas.microsoft.com/office/drawing/2014/main" id="{23728468-5E55-4C5D-8125-8C91E56B70D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5928591"/>
              </p:ext>
            </p:extLst>
          </p:nvPr>
        </p:nvGraphicFramePr>
        <p:xfrm>
          <a:off x="803412" y="1628800"/>
          <a:ext cx="936104" cy="4536506"/>
        </p:xfrm>
        <a:graphic>
          <a:graphicData uri="http://schemas.openxmlformats.org/drawingml/2006/table">
            <a:tbl>
              <a:tblPr/>
              <a:tblGrid>
                <a:gridCol w="936104">
                  <a:extLst>
                    <a:ext uri="{9D8B030D-6E8A-4147-A177-3AD203B41FA5}">
                      <a16:colId xmlns:a16="http://schemas.microsoft.com/office/drawing/2014/main" val="2741240001"/>
                    </a:ext>
                  </a:extLst>
                </a:gridCol>
              </a:tblGrid>
              <a:tr h="822287">
                <a:tc>
                  <a:txBody>
                    <a:bodyPr/>
                    <a:lstStyle/>
                    <a:p>
                      <a:pPr marL="12700" marR="0" indent="-127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시계열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+mn-ea"/>
                        </a:rPr>
                        <a:t>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데이터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21115"/>
                  </a:ext>
                </a:extLst>
              </a:tr>
              <a:tr h="41269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X1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6932210"/>
                  </a:ext>
                </a:extLst>
              </a:tr>
              <a:tr h="41269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X2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7316241"/>
                  </a:ext>
                </a:extLst>
              </a:tr>
              <a:tr h="41269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X3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5005554"/>
                  </a:ext>
                </a:extLst>
              </a:tr>
              <a:tr h="41269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X4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0166137"/>
                  </a:ext>
                </a:extLst>
              </a:tr>
              <a:tr h="41269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X5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4151547"/>
                  </a:ext>
                </a:extLst>
              </a:tr>
              <a:tr h="41269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X6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9674193"/>
                  </a:ext>
                </a:extLst>
              </a:tr>
              <a:tr h="41269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X7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0798810"/>
                  </a:ext>
                </a:extLst>
              </a:tr>
              <a:tr h="41269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X8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998324"/>
                  </a:ext>
                </a:extLst>
              </a:tr>
              <a:tr h="41269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X9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6154028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F259B040-75AC-4DF7-8451-7C4AA5AE07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7421136"/>
              </p:ext>
            </p:extLst>
          </p:nvPr>
        </p:nvGraphicFramePr>
        <p:xfrm>
          <a:off x="2999656" y="1628798"/>
          <a:ext cx="936104" cy="4536506"/>
        </p:xfrm>
        <a:graphic>
          <a:graphicData uri="http://schemas.openxmlformats.org/drawingml/2006/table">
            <a:tbl>
              <a:tblPr/>
              <a:tblGrid>
                <a:gridCol w="936104">
                  <a:extLst>
                    <a:ext uri="{9D8B030D-6E8A-4147-A177-3AD203B41FA5}">
                      <a16:colId xmlns:a16="http://schemas.microsoft.com/office/drawing/2014/main" val="4126073587"/>
                    </a:ext>
                  </a:extLst>
                </a:gridCol>
              </a:tblGrid>
              <a:tr h="822287">
                <a:tc>
                  <a:txBody>
                    <a:bodyPr/>
                    <a:lstStyle/>
                    <a:p>
                      <a:pPr marL="12700" marR="0" indent="-127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Lag1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6584094"/>
                  </a:ext>
                </a:extLst>
              </a:tr>
              <a:tr h="41269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0015614"/>
                  </a:ext>
                </a:extLst>
              </a:tr>
              <a:tr h="41269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X1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873895"/>
                  </a:ext>
                </a:extLst>
              </a:tr>
              <a:tr h="41269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X2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9410723"/>
                  </a:ext>
                </a:extLst>
              </a:tr>
              <a:tr h="41269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X3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1012782"/>
                  </a:ext>
                </a:extLst>
              </a:tr>
              <a:tr h="41269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X4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450603"/>
                  </a:ext>
                </a:extLst>
              </a:tr>
              <a:tr h="41269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X5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5910048"/>
                  </a:ext>
                </a:extLst>
              </a:tr>
              <a:tr h="41269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X6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5761692"/>
                  </a:ext>
                </a:extLst>
              </a:tr>
              <a:tr h="41269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X7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3394218"/>
                  </a:ext>
                </a:extLst>
              </a:tr>
              <a:tr h="41269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X8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7414730"/>
                  </a:ext>
                </a:extLst>
              </a:tr>
            </a:tbl>
          </a:graphicData>
        </a:graphic>
      </p:graphicFrame>
      <p:sp>
        <p:nvSpPr>
          <p:cNvPr id="8" name="제목 1">
            <a:extLst>
              <a:ext uri="{FF2B5EF4-FFF2-40B4-BE49-F238E27FC236}">
                <a16:creationId xmlns:a16="http://schemas.microsoft.com/office/drawing/2014/main" id="{0FD03919-D8EA-4E55-99A5-E7DC7932B6A4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8997362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02-1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ㅣ</a:t>
            </a:r>
            <a:r>
              <a:rPr lang="ko-KR" altLang="en-US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ARIMA </a:t>
            </a:r>
            <a:r>
              <a:rPr lang="ko-KR" altLang="en-US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모형</a:t>
            </a:r>
            <a:endParaRPr lang="en-US" altLang="ko-KR" sz="2400" spc="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10353155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내용 개체 틀 4">
            <a:extLst>
              <a:ext uri="{FF2B5EF4-FFF2-40B4-BE49-F238E27FC236}">
                <a16:creationId xmlns:a16="http://schemas.microsoft.com/office/drawing/2014/main" id="{AEF0D096-F9D8-4496-95D6-35825945DE5E}"/>
              </a:ext>
            </a:extLst>
          </p:cNvPr>
          <p:cNvGraphicFramePr>
            <a:graphicFrameLocks/>
          </p:cNvGraphicFramePr>
          <p:nvPr/>
        </p:nvGraphicFramePr>
        <p:xfrm>
          <a:off x="803412" y="1628800"/>
          <a:ext cx="936104" cy="4536506"/>
        </p:xfrm>
        <a:graphic>
          <a:graphicData uri="http://schemas.openxmlformats.org/drawingml/2006/table">
            <a:tbl>
              <a:tblPr/>
              <a:tblGrid>
                <a:gridCol w="936104">
                  <a:extLst>
                    <a:ext uri="{9D8B030D-6E8A-4147-A177-3AD203B41FA5}">
                      <a16:colId xmlns:a16="http://schemas.microsoft.com/office/drawing/2014/main" val="2741240001"/>
                    </a:ext>
                  </a:extLst>
                </a:gridCol>
              </a:tblGrid>
              <a:tr h="822287">
                <a:tc>
                  <a:txBody>
                    <a:bodyPr/>
                    <a:lstStyle/>
                    <a:p>
                      <a:pPr marL="12700" marR="0" indent="-127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시계열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+mn-ea"/>
                        </a:rPr>
                        <a:t>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데이터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21115"/>
                  </a:ext>
                </a:extLst>
              </a:tr>
              <a:tr h="41269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X1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6932210"/>
                  </a:ext>
                </a:extLst>
              </a:tr>
              <a:tr h="41269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X2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7316241"/>
                  </a:ext>
                </a:extLst>
              </a:tr>
              <a:tr h="41269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X3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5005554"/>
                  </a:ext>
                </a:extLst>
              </a:tr>
              <a:tr h="41269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X4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0166137"/>
                  </a:ext>
                </a:extLst>
              </a:tr>
              <a:tr h="41269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X5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4151547"/>
                  </a:ext>
                </a:extLst>
              </a:tr>
              <a:tr h="41269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X6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9674193"/>
                  </a:ext>
                </a:extLst>
              </a:tr>
              <a:tr h="41269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X7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0798810"/>
                  </a:ext>
                </a:extLst>
              </a:tr>
              <a:tr h="41269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X8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998324"/>
                  </a:ext>
                </a:extLst>
              </a:tr>
              <a:tr h="41269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X9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6154028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97BC22DF-31DA-4CAF-AA90-D03C34E26F70}"/>
              </a:ext>
            </a:extLst>
          </p:cNvPr>
          <p:cNvGraphicFramePr>
            <a:graphicFrameLocks noGrp="1"/>
          </p:cNvGraphicFramePr>
          <p:nvPr/>
        </p:nvGraphicFramePr>
        <p:xfrm>
          <a:off x="2999656" y="1628798"/>
          <a:ext cx="936104" cy="4536506"/>
        </p:xfrm>
        <a:graphic>
          <a:graphicData uri="http://schemas.openxmlformats.org/drawingml/2006/table">
            <a:tbl>
              <a:tblPr/>
              <a:tblGrid>
                <a:gridCol w="936104">
                  <a:extLst>
                    <a:ext uri="{9D8B030D-6E8A-4147-A177-3AD203B41FA5}">
                      <a16:colId xmlns:a16="http://schemas.microsoft.com/office/drawing/2014/main" val="4126073587"/>
                    </a:ext>
                  </a:extLst>
                </a:gridCol>
              </a:tblGrid>
              <a:tr h="822287">
                <a:tc>
                  <a:txBody>
                    <a:bodyPr/>
                    <a:lstStyle/>
                    <a:p>
                      <a:pPr marL="12700" marR="0" indent="-127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Lag1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6584094"/>
                  </a:ext>
                </a:extLst>
              </a:tr>
              <a:tr h="41269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0015614"/>
                  </a:ext>
                </a:extLst>
              </a:tr>
              <a:tr h="41269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X1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873895"/>
                  </a:ext>
                </a:extLst>
              </a:tr>
              <a:tr h="41269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X2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9410723"/>
                  </a:ext>
                </a:extLst>
              </a:tr>
              <a:tr h="41269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X3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1012782"/>
                  </a:ext>
                </a:extLst>
              </a:tr>
              <a:tr h="41269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X4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450603"/>
                  </a:ext>
                </a:extLst>
              </a:tr>
              <a:tr h="41269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X5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5910048"/>
                  </a:ext>
                </a:extLst>
              </a:tr>
              <a:tr h="41269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X6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5761692"/>
                  </a:ext>
                </a:extLst>
              </a:tr>
              <a:tr h="41269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X7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3394218"/>
                  </a:ext>
                </a:extLst>
              </a:tr>
              <a:tr h="41269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X8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7414730"/>
                  </a:ext>
                </a:extLst>
              </a:tr>
            </a:tbl>
          </a:graphicData>
        </a:graphic>
      </p:graphicFrame>
      <p:graphicFrame>
        <p:nvGraphicFramePr>
          <p:cNvPr id="8" name="내용 개체 틀 4">
            <a:extLst>
              <a:ext uri="{FF2B5EF4-FFF2-40B4-BE49-F238E27FC236}">
                <a16:creationId xmlns:a16="http://schemas.microsoft.com/office/drawing/2014/main" id="{7C47FCE3-ACF6-4757-94EC-6A034BB374B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96478307"/>
              </p:ext>
            </p:extLst>
          </p:nvPr>
        </p:nvGraphicFramePr>
        <p:xfrm>
          <a:off x="6816080" y="1628802"/>
          <a:ext cx="936104" cy="4536506"/>
        </p:xfrm>
        <a:graphic>
          <a:graphicData uri="http://schemas.openxmlformats.org/drawingml/2006/table">
            <a:tbl>
              <a:tblPr/>
              <a:tblGrid>
                <a:gridCol w="936104">
                  <a:extLst>
                    <a:ext uri="{9D8B030D-6E8A-4147-A177-3AD203B41FA5}">
                      <a16:colId xmlns:a16="http://schemas.microsoft.com/office/drawing/2014/main" val="2741240001"/>
                    </a:ext>
                  </a:extLst>
                </a:gridCol>
              </a:tblGrid>
              <a:tr h="822287">
                <a:tc>
                  <a:txBody>
                    <a:bodyPr/>
                    <a:lstStyle/>
                    <a:p>
                      <a:pPr marL="12700" marR="0" indent="-127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Y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21115"/>
                  </a:ext>
                </a:extLst>
              </a:tr>
              <a:tr h="41269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X1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6932210"/>
                  </a:ext>
                </a:extLst>
              </a:tr>
              <a:tr h="41269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X2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7316241"/>
                  </a:ext>
                </a:extLst>
              </a:tr>
              <a:tr h="41269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X3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5005554"/>
                  </a:ext>
                </a:extLst>
              </a:tr>
              <a:tr h="41269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X4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0166137"/>
                  </a:ext>
                </a:extLst>
              </a:tr>
              <a:tr h="41269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X5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4151547"/>
                  </a:ext>
                </a:extLst>
              </a:tr>
              <a:tr h="41269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X6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9674193"/>
                  </a:ext>
                </a:extLst>
              </a:tr>
              <a:tr h="41269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X7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0798810"/>
                  </a:ext>
                </a:extLst>
              </a:tr>
              <a:tr h="41269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X8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998324"/>
                  </a:ext>
                </a:extLst>
              </a:tr>
              <a:tr h="41269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X9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6154028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2AE30D9E-CC66-47E7-B803-3CF5A88D41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2964675"/>
              </p:ext>
            </p:extLst>
          </p:nvPr>
        </p:nvGraphicFramePr>
        <p:xfrm>
          <a:off x="9012324" y="1628800"/>
          <a:ext cx="936104" cy="4536506"/>
        </p:xfrm>
        <a:graphic>
          <a:graphicData uri="http://schemas.openxmlformats.org/drawingml/2006/table">
            <a:tbl>
              <a:tblPr/>
              <a:tblGrid>
                <a:gridCol w="936104">
                  <a:extLst>
                    <a:ext uri="{9D8B030D-6E8A-4147-A177-3AD203B41FA5}">
                      <a16:colId xmlns:a16="http://schemas.microsoft.com/office/drawing/2014/main" val="4126073587"/>
                    </a:ext>
                  </a:extLst>
                </a:gridCol>
              </a:tblGrid>
              <a:tr h="822287">
                <a:tc>
                  <a:txBody>
                    <a:bodyPr/>
                    <a:lstStyle/>
                    <a:p>
                      <a:pPr marL="12700" marR="0" indent="-127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X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6584094"/>
                  </a:ext>
                </a:extLst>
              </a:tr>
              <a:tr h="41269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0015614"/>
                  </a:ext>
                </a:extLst>
              </a:tr>
              <a:tr h="41269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X1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873895"/>
                  </a:ext>
                </a:extLst>
              </a:tr>
              <a:tr h="41269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X2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9410723"/>
                  </a:ext>
                </a:extLst>
              </a:tr>
              <a:tr h="41269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X3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1012782"/>
                  </a:ext>
                </a:extLst>
              </a:tr>
              <a:tr h="41269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X4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450603"/>
                  </a:ext>
                </a:extLst>
              </a:tr>
              <a:tr h="41269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X5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5910048"/>
                  </a:ext>
                </a:extLst>
              </a:tr>
              <a:tr h="41269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X6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5761692"/>
                  </a:ext>
                </a:extLst>
              </a:tr>
              <a:tr h="41269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X7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3394218"/>
                  </a:ext>
                </a:extLst>
              </a:tr>
              <a:tr h="41269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X8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7414730"/>
                  </a:ext>
                </a:extLst>
              </a:tr>
            </a:tbl>
          </a:graphicData>
        </a:graphic>
      </p:graphicFrame>
      <p:sp>
        <p:nvSpPr>
          <p:cNvPr id="10" name="제목 1">
            <a:extLst>
              <a:ext uri="{FF2B5EF4-FFF2-40B4-BE49-F238E27FC236}">
                <a16:creationId xmlns:a16="http://schemas.microsoft.com/office/drawing/2014/main" id="{CA6BBACC-0986-4719-A204-99B1F1F1710D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8997362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02-1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ㅣ</a:t>
            </a:r>
            <a:r>
              <a:rPr lang="ko-KR" altLang="en-US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ARIMA </a:t>
            </a:r>
            <a:r>
              <a:rPr lang="ko-KR" altLang="en-US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모형</a:t>
            </a:r>
            <a:endParaRPr lang="en-US" altLang="ko-KR" sz="2400" spc="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27886120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내용 개체 틀 2">
                <a:extLst>
                  <a:ext uri="{FF2B5EF4-FFF2-40B4-BE49-F238E27FC236}">
                    <a16:creationId xmlns:a16="http://schemas.microsoft.com/office/drawing/2014/main" id="{1DD13C35-98D1-486B-A3C9-7C7998B0AF9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85763" y="1582738"/>
                <a:ext cx="11420475" cy="4914900"/>
              </a:xfrm>
            </p:spPr>
            <p:txBody>
              <a:bodyPr/>
              <a:lstStyle/>
              <a:p>
                <a:r>
                  <a:rPr lang="en-US" altLang="ko-KR" dirty="0"/>
                  <a:t>AR(1) </a:t>
                </a:r>
                <a:r>
                  <a:rPr lang="ko-KR" altLang="en-US" dirty="0"/>
                  <a:t>모형</a:t>
                </a:r>
                <a:br>
                  <a:rPr lang="en-US" altLang="ko-KR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  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∼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𝑖𝑖𝑑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0, </m:t>
                        </m:r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ko-KR" altLang="en-US" dirty="0"/>
                  <a:t> </a:t>
                </a:r>
                <a:endParaRPr lang="en-US" altLang="ko-KR" dirty="0"/>
              </a:p>
              <a:p>
                <a:endParaRPr lang="en-US" altLang="ko-KR" dirty="0"/>
              </a:p>
              <a:p>
                <a:r>
                  <a:rPr lang="ko-KR" altLang="en-US" dirty="0"/>
                  <a:t>비교 </a:t>
                </a:r>
                <a:r>
                  <a:rPr lang="en-US" altLang="ko-KR" dirty="0"/>
                  <a:t>– </a:t>
                </a:r>
                <a:r>
                  <a:rPr lang="ko-KR" altLang="en-US" dirty="0"/>
                  <a:t>선형회귀</a:t>
                </a:r>
                <a:br>
                  <a:rPr lang="en-US" altLang="ko-KR" dirty="0"/>
                </a:b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ko-KR" altLang="en-US" dirty="0"/>
                  <a:t> </a:t>
                </a:r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Auto-Regressive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Model,</a:t>
                </a:r>
                <a:br>
                  <a:rPr lang="en-US" altLang="ko-KR" dirty="0"/>
                </a:br>
                <a:r>
                  <a:rPr lang="ko-KR" altLang="en-US" dirty="0"/>
                  <a:t>자료의 과거 데이터를 이용해 회귀분석을 실시</a:t>
                </a:r>
                <a:endParaRPr lang="en-US" altLang="ko-KR" dirty="0"/>
              </a:p>
              <a:p>
                <a:endParaRPr lang="en-US" altLang="ko-KR" dirty="0"/>
              </a:p>
              <a:p>
                <a:r>
                  <a:rPr lang="ko-KR" altLang="en-US" dirty="0"/>
                  <a:t>선형회귀와 마찬가지로 </a:t>
                </a:r>
                <a:r>
                  <a:rPr lang="en-US" altLang="ko-KR" dirty="0"/>
                  <a:t>LSE </a:t>
                </a:r>
                <a:r>
                  <a:rPr lang="ko-KR" altLang="en-US" dirty="0"/>
                  <a:t>방법을 이용해 계수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ko-KR" altLang="en-US" dirty="0" err="1"/>
                  <a:t>를</a:t>
                </a:r>
                <a:r>
                  <a:rPr lang="ko-KR" altLang="en-US" dirty="0"/>
                  <a:t> 구할 수 있음</a:t>
                </a:r>
              </a:p>
            </p:txBody>
          </p:sp>
        </mc:Choice>
        <mc:Fallback xmlns="">
          <p:sp>
            <p:nvSpPr>
              <p:cNvPr id="7" name="내용 개체 틀 2">
                <a:extLst>
                  <a:ext uri="{FF2B5EF4-FFF2-40B4-BE49-F238E27FC236}">
                    <a16:creationId xmlns:a16="http://schemas.microsoft.com/office/drawing/2014/main" id="{1DD13C35-98D1-486B-A3C9-7C7998B0AF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5763" y="1582738"/>
                <a:ext cx="11420475" cy="4914900"/>
              </a:xfrm>
              <a:blipFill>
                <a:blip r:embed="rId3"/>
                <a:stretch>
                  <a:fillRect l="-694" t="-9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제목 1">
            <a:extLst>
              <a:ext uri="{FF2B5EF4-FFF2-40B4-BE49-F238E27FC236}">
                <a16:creationId xmlns:a16="http://schemas.microsoft.com/office/drawing/2014/main" id="{FE9C1860-6655-4A00-8009-86BDD2363A25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8997362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02-1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ㅣ</a:t>
            </a:r>
            <a:r>
              <a:rPr lang="ko-KR" altLang="en-US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ARIMA </a:t>
            </a:r>
            <a:r>
              <a:rPr lang="ko-KR" altLang="en-US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모형</a:t>
            </a:r>
            <a:endParaRPr lang="en-US" altLang="ko-KR" sz="2400" spc="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29264937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내용 개체 틀 2">
                <a:extLst>
                  <a:ext uri="{FF2B5EF4-FFF2-40B4-BE49-F238E27FC236}">
                    <a16:creationId xmlns:a16="http://schemas.microsoft.com/office/drawing/2014/main" id="{6A1FADA4-E314-4B77-B79F-A87B94F57B7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85763" y="1582738"/>
                <a:ext cx="11420475" cy="4914900"/>
              </a:xfrm>
            </p:spPr>
            <p:txBody>
              <a:bodyPr/>
              <a:lstStyle/>
              <a:p>
                <a:r>
                  <a:rPr lang="en-US" altLang="ko-KR" dirty="0"/>
                  <a:t>AR(1) </a:t>
                </a:r>
                <a:r>
                  <a:rPr lang="ko-KR" altLang="en-US" dirty="0"/>
                  <a:t>모형</a:t>
                </a:r>
                <a:br>
                  <a:rPr lang="en-US" altLang="ko-KR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ko-KR" dirty="0"/>
                  <a:t> </a:t>
                </a:r>
              </a:p>
              <a:p>
                <a:pPr marL="0" indent="0">
                  <a:buNone/>
                </a:pPr>
                <a:endParaRPr lang="en-US" altLang="ko-KR" dirty="0"/>
              </a:p>
              <a:p>
                <a:pPr>
                  <a:defRPr lang="ko-KR" altLang="en-US"/>
                </a:pPr>
                <a:r>
                  <a:rPr lang="en-US" altLang="ko-KR" dirty="0"/>
                  <a:t>AR(p) </a:t>
                </a:r>
                <a:r>
                  <a:rPr lang="ko-KR" altLang="en-US" dirty="0"/>
                  <a:t>모형</a:t>
                </a:r>
                <a:br>
                  <a:rPr lang="en-US" altLang="ko-KR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endParaRPr lang="en-US" altLang="ko-KR" dirty="0"/>
              </a:p>
              <a:p>
                <a:pPr>
                  <a:defRPr lang="ko-KR" altLang="en-US"/>
                </a:pPr>
                <a:endParaRPr lang="en-US" altLang="ko-KR" dirty="0"/>
              </a:p>
              <a:p>
                <a:pPr>
                  <a:defRPr lang="ko-KR" altLang="en-US"/>
                </a:pPr>
                <a:r>
                  <a:rPr lang="en-US" altLang="ko-KR" dirty="0"/>
                  <a:t>AR(p) </a:t>
                </a:r>
                <a:r>
                  <a:rPr lang="ko-KR" altLang="en-US" dirty="0"/>
                  <a:t>모형은 특정조건에서 정상성을 만족함</a:t>
                </a:r>
              </a:p>
            </p:txBody>
          </p:sp>
        </mc:Choice>
        <mc:Fallback xmlns="">
          <p:sp>
            <p:nvSpPr>
              <p:cNvPr id="6" name="내용 개체 틀 2">
                <a:extLst>
                  <a:ext uri="{FF2B5EF4-FFF2-40B4-BE49-F238E27FC236}">
                    <a16:creationId xmlns:a16="http://schemas.microsoft.com/office/drawing/2014/main" id="{6A1FADA4-E314-4B77-B79F-A87B94F57B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5763" y="1582738"/>
                <a:ext cx="11420475" cy="4914900"/>
              </a:xfrm>
              <a:blipFill>
                <a:blip r:embed="rId3"/>
                <a:stretch>
                  <a:fillRect l="-694" t="-9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제목 1">
            <a:extLst>
              <a:ext uri="{FF2B5EF4-FFF2-40B4-BE49-F238E27FC236}">
                <a16:creationId xmlns:a16="http://schemas.microsoft.com/office/drawing/2014/main" id="{D9D55C15-BC2A-44F8-A701-AF6866566076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8997362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02-1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ㅣ</a:t>
            </a:r>
            <a:r>
              <a:rPr lang="ko-KR" altLang="en-US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ARIMA </a:t>
            </a:r>
            <a:r>
              <a:rPr lang="ko-KR" altLang="en-US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모형</a:t>
            </a:r>
            <a:endParaRPr lang="en-US" altLang="ko-KR" sz="2400" spc="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26995163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내용 개체 틀 2">
                <a:extLst>
                  <a:ext uri="{FF2B5EF4-FFF2-40B4-BE49-F238E27FC236}">
                    <a16:creationId xmlns:a16="http://schemas.microsoft.com/office/drawing/2014/main" id="{674B5948-C060-421D-9F81-04CB94803B8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9600" y="1600200"/>
                <a:ext cx="10973435" cy="452691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1" hangingPunct="1">
                  <a:lnSpc>
                    <a:spcPct val="10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a뉴고딕M" panose="02020600000000000000" pitchFamily="18" charset="-127"/>
                    <a:ea typeface="a뉴고딕M" panose="02020600000000000000" pitchFamily="18" charset="-127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a뉴고딕M" panose="02020600000000000000" pitchFamily="18" charset="-127"/>
                    <a:ea typeface="a뉴고딕M" panose="02020600000000000000" pitchFamily="18" charset="-127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a뉴고딕M" panose="02020600000000000000" pitchFamily="18" charset="-127"/>
                    <a:ea typeface="a뉴고딕M" panose="02020600000000000000" pitchFamily="18" charset="-127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뉴고딕M" panose="02020600000000000000" pitchFamily="18" charset="-127"/>
                    <a:ea typeface="a뉴고딕M" panose="02020600000000000000" pitchFamily="18" charset="-127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뉴고딕M" panose="02020600000000000000" pitchFamily="18" charset="-127"/>
                    <a:ea typeface="a뉴고딕M" panose="02020600000000000000" pitchFamily="18" charset="-127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dirty="0"/>
                  <a:t>AR(1) </a:t>
                </a:r>
                <a:r>
                  <a:rPr lang="ko-KR" altLang="en-US" dirty="0"/>
                  <a:t>모형</a:t>
                </a:r>
                <a:br>
                  <a:rPr lang="en-US" altLang="ko-KR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ko-KR" dirty="0"/>
                  <a:t> </a:t>
                </a:r>
                <a:br>
                  <a:rPr lang="en-US" altLang="ko-KR" dirty="0"/>
                </a:br>
                <a:endParaRPr lang="en-US" altLang="ko-KR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   0.8 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ko-KR" dirty="0"/>
                  <a:t> </a:t>
                </a:r>
                <a:br>
                  <a:rPr lang="en-US" altLang="ko-KR" dirty="0"/>
                </a:br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0.8 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ko-KR" dirty="0"/>
                  <a:t> </a:t>
                </a:r>
              </a:p>
              <a:p>
                <a:endParaRPr lang="en-US" altLang="ko-KR" dirty="0"/>
              </a:p>
              <a:p>
                <a:endParaRPr lang="en-US" altLang="ko-KR" dirty="0"/>
              </a:p>
            </p:txBody>
          </p:sp>
        </mc:Choice>
        <mc:Fallback xmlns="">
          <p:sp>
            <p:nvSpPr>
              <p:cNvPr id="6" name="내용 개체 틀 2">
                <a:extLst>
                  <a:ext uri="{FF2B5EF4-FFF2-40B4-BE49-F238E27FC236}">
                    <a16:creationId xmlns:a16="http://schemas.microsoft.com/office/drawing/2014/main" id="{674B5948-C060-421D-9F81-04CB94803B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600200"/>
                <a:ext cx="10973435" cy="4526915"/>
              </a:xfrm>
              <a:prstGeom prst="rect">
                <a:avLst/>
              </a:prstGeom>
              <a:blipFill>
                <a:blip r:embed="rId3"/>
                <a:stretch>
                  <a:fillRect l="-722" t="-107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그림 6">
            <a:extLst>
              <a:ext uri="{FF2B5EF4-FFF2-40B4-BE49-F238E27FC236}">
                <a16:creationId xmlns:a16="http://schemas.microsoft.com/office/drawing/2014/main" id="{74D06B91-5ECB-457D-A878-87F3BF43A6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5512" y="1730364"/>
            <a:ext cx="5004965" cy="249090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8480E27-283C-4895-BC15-23FE07BCDB4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5512" y="4221272"/>
            <a:ext cx="5148980" cy="2562582"/>
          </a:xfrm>
          <a:prstGeom prst="rect">
            <a:avLst/>
          </a:prstGeom>
        </p:spPr>
      </p:pic>
      <p:sp>
        <p:nvSpPr>
          <p:cNvPr id="9" name="제목 1">
            <a:extLst>
              <a:ext uri="{FF2B5EF4-FFF2-40B4-BE49-F238E27FC236}">
                <a16:creationId xmlns:a16="http://schemas.microsoft.com/office/drawing/2014/main" id="{D30F4893-E652-494D-8C0B-9DB11B987878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8997362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02-1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ㅣ</a:t>
            </a:r>
            <a:r>
              <a:rPr lang="ko-KR" altLang="en-US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ARIMA </a:t>
            </a:r>
            <a:r>
              <a:rPr lang="ko-KR" altLang="en-US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모형</a:t>
            </a:r>
            <a:endParaRPr lang="en-US" altLang="ko-KR" sz="2400" spc="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34064238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내용 개체 틀 2">
                <a:extLst>
                  <a:ext uri="{FF2B5EF4-FFF2-40B4-BE49-F238E27FC236}">
                    <a16:creationId xmlns:a16="http://schemas.microsoft.com/office/drawing/2014/main" id="{178E6531-AA67-4555-9A35-2195CD54C0B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0" y="1600200"/>
                <a:ext cx="10973435" cy="4526915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altLang="ko-KR" dirty="0"/>
                  <a:t>MA(Moving Average) </a:t>
                </a:r>
                <a:r>
                  <a:rPr lang="ko-KR" altLang="en-US" dirty="0"/>
                  <a:t>모형</a:t>
                </a:r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MA(1)</a:t>
                </a:r>
                <a:r>
                  <a:rPr lang="ko-KR" altLang="en-US" dirty="0"/>
                  <a:t> 모형</a:t>
                </a:r>
                <a:br>
                  <a:rPr lang="en-US" altLang="ko-KR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𝜃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ko-KR" b="0" dirty="0"/>
                  <a:t> </a:t>
                </a:r>
                <a:endParaRPr lang="en-US" altLang="ko-KR" dirty="0"/>
              </a:p>
              <a:p>
                <a:r>
                  <a:rPr lang="en-US" altLang="ko-KR" dirty="0"/>
                  <a:t>MA(q)</a:t>
                </a:r>
                <a:r>
                  <a:rPr lang="ko-KR" altLang="en-US" dirty="0"/>
                  <a:t> 모형</a:t>
                </a:r>
                <a:br>
                  <a:rPr lang="en-US" altLang="ko-KR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 … +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</a:p>
              <a:p>
                <a:endParaRPr lang="en-US" altLang="ko-KR" dirty="0"/>
              </a:p>
              <a:p>
                <a:r>
                  <a:rPr lang="ko-KR" altLang="en-US" dirty="0"/>
                  <a:t>현재의 값을 이전 </a:t>
                </a:r>
                <a:r>
                  <a:rPr lang="en-US" altLang="ko-KR" dirty="0"/>
                  <a:t>q</a:t>
                </a:r>
                <a:r>
                  <a:rPr lang="ko-KR" altLang="en-US" dirty="0"/>
                  <a:t>시점의 </a:t>
                </a:r>
                <a:r>
                  <a:rPr lang="ko-KR" altLang="en-US" dirty="0" err="1"/>
                  <a:t>오차값의</a:t>
                </a:r>
                <a:r>
                  <a:rPr lang="ko-KR" altLang="en-US" dirty="0"/>
                  <a:t> 선형결합으로 모델링</a:t>
                </a:r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MA </a:t>
                </a:r>
                <a:r>
                  <a:rPr lang="ko-KR" altLang="en-US" dirty="0"/>
                  <a:t>모형은 정상성 만족</a:t>
                </a:r>
                <a:endParaRPr lang="en-US" altLang="ko-KR" dirty="0"/>
              </a:p>
              <a:p>
                <a:endParaRPr lang="en-US" altLang="ko-KR" dirty="0"/>
              </a:p>
              <a:p>
                <a:r>
                  <a:rPr lang="ko-KR" altLang="en-US" dirty="0"/>
                  <a:t>계수의 추정은 </a:t>
                </a:r>
                <a:r>
                  <a:rPr lang="en-US" altLang="ko-KR" dirty="0"/>
                  <a:t>AR </a:t>
                </a:r>
                <a:r>
                  <a:rPr lang="ko-KR" altLang="en-US" dirty="0"/>
                  <a:t>모형보다 복잡</a:t>
                </a:r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</p:txBody>
          </p:sp>
        </mc:Choice>
        <mc:Fallback xmlns="">
          <p:sp>
            <p:nvSpPr>
              <p:cNvPr id="6" name="내용 개체 틀 2">
                <a:extLst>
                  <a:ext uri="{FF2B5EF4-FFF2-40B4-BE49-F238E27FC236}">
                    <a16:creationId xmlns:a16="http://schemas.microsoft.com/office/drawing/2014/main" id="{178E6531-AA67-4555-9A35-2195CD54C0B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600200"/>
                <a:ext cx="10973435" cy="4526915"/>
              </a:xfrm>
              <a:blipFill>
                <a:blip r:embed="rId3"/>
                <a:stretch>
                  <a:fillRect l="-611" t="-2426" b="-16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제목 1">
            <a:extLst>
              <a:ext uri="{FF2B5EF4-FFF2-40B4-BE49-F238E27FC236}">
                <a16:creationId xmlns:a16="http://schemas.microsoft.com/office/drawing/2014/main" id="{0EE8650C-52ED-4263-8F13-425DC1E2CBFD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8997362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02-1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ㅣ</a:t>
            </a:r>
            <a:r>
              <a:rPr lang="ko-KR" altLang="en-US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ARIMA </a:t>
            </a:r>
            <a:r>
              <a:rPr lang="ko-KR" altLang="en-US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모형</a:t>
            </a:r>
            <a:endParaRPr lang="en-US" altLang="ko-KR" sz="2400" spc="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38495389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E3518A2E-4C6C-456D-9710-EF51E7B4A93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0" y="1600200"/>
                <a:ext cx="10973435" cy="4526915"/>
              </a:xfrm>
            </p:spPr>
            <p:txBody>
              <a:bodyPr/>
              <a:lstStyle/>
              <a:p>
                <a:r>
                  <a:rPr lang="en-US" altLang="ko-KR" dirty="0"/>
                  <a:t>MA(1)</a:t>
                </a:r>
                <a:r>
                  <a:rPr lang="ko-KR" altLang="en-US" dirty="0"/>
                  <a:t> 모형</a:t>
                </a:r>
                <a:br>
                  <a:rPr lang="en-US" altLang="ko-KR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𝜃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ko-KR" b="0" dirty="0"/>
                  <a:t> </a:t>
                </a:r>
                <a:endParaRPr lang="en-US" altLang="ko-KR" dirty="0"/>
              </a:p>
              <a:p>
                <a:endParaRPr lang="en-US" altLang="ko-KR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0.8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br>
                  <a:rPr lang="en-US" altLang="ko-KR" dirty="0"/>
                </a:br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0.8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E3518A2E-4C6C-456D-9710-EF51E7B4A9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600200"/>
                <a:ext cx="10973435" cy="4526915"/>
              </a:xfrm>
              <a:blipFill>
                <a:blip r:embed="rId3"/>
                <a:stretch>
                  <a:fillRect l="-722" t="-107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41049926-EDCE-44E6-BD1D-AD1D34DFDE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8613" y="1971770"/>
            <a:ext cx="5798524" cy="231941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7E4ACFD-CBB6-4B8B-A8A6-BEBB83B463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98613" y="4424648"/>
            <a:ext cx="5798524" cy="2340435"/>
          </a:xfrm>
          <a:prstGeom prst="rect">
            <a:avLst/>
          </a:prstGeom>
        </p:spPr>
      </p:pic>
      <p:sp>
        <p:nvSpPr>
          <p:cNvPr id="7" name="제목 1">
            <a:extLst>
              <a:ext uri="{FF2B5EF4-FFF2-40B4-BE49-F238E27FC236}">
                <a16:creationId xmlns:a16="http://schemas.microsoft.com/office/drawing/2014/main" id="{10F475E5-8BE4-46B8-B20A-DABBF0071CAC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8997362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02-1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ㅣ</a:t>
            </a:r>
            <a:r>
              <a:rPr lang="ko-KR" altLang="en-US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ARIMA </a:t>
            </a:r>
            <a:r>
              <a:rPr lang="ko-KR" altLang="en-US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모형</a:t>
            </a:r>
            <a:endParaRPr lang="en-US" altLang="ko-KR" sz="2400" spc="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20021173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32E17461-98C2-4CC3-9289-A365CC31669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0" y="1600200"/>
                <a:ext cx="10973435" cy="4526915"/>
              </a:xfrm>
            </p:spPr>
            <p:txBody>
              <a:bodyPr>
                <a:normAutofit/>
              </a:bodyPr>
              <a:lstStyle/>
              <a:p>
                <a:r>
                  <a:rPr lang="en-US" altLang="ko-KR" dirty="0"/>
                  <a:t>I(Integrated)</a:t>
                </a:r>
              </a:p>
              <a:p>
                <a:r>
                  <a:rPr lang="ko-KR" altLang="en-US" dirty="0"/>
                  <a:t>시계열 자료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ko-KR" altLang="en-US" i="1">
                        <a:latin typeface="Cambria Math" panose="02040503050406030204" pitchFamily="18" charset="0"/>
                      </a:rPr>
                      <m:t>가</m:t>
                    </m:r>
                  </m:oMath>
                </a14:m>
                <a:r>
                  <a:rPr lang="ko-KR" altLang="en-US" dirty="0"/>
                  <a:t> 정상성을 만족하지 않는 경우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차분을 함으로써 정상시계열로 만들고 </a:t>
                </a:r>
                <a:r>
                  <a:rPr lang="en-US" altLang="ko-KR" dirty="0"/>
                  <a:t>AR, MA </a:t>
                </a:r>
                <a:r>
                  <a:rPr lang="ko-KR" altLang="en-US" dirty="0"/>
                  <a:t>모형을 적용</a:t>
                </a:r>
                <a:r>
                  <a:rPr lang="en-US" altLang="ko-KR" dirty="0"/>
                  <a:t>.</a:t>
                </a:r>
                <a:br>
                  <a:rPr lang="en-US" altLang="ko-KR" dirty="0"/>
                </a:br>
                <a:r>
                  <a:rPr lang="en-US" altLang="ko-KR" dirty="0"/>
                  <a:t>- </a:t>
                </a:r>
                <a:r>
                  <a:rPr lang="ko-KR" altLang="en-US" dirty="0"/>
                  <a:t>정상성은</a:t>
                </a:r>
                <a:r>
                  <a:rPr lang="en-US" altLang="ko-KR" dirty="0"/>
                  <a:t> Dickey-fuller test</a:t>
                </a:r>
                <a:r>
                  <a:rPr lang="ko-KR" altLang="en-US" dirty="0"/>
                  <a:t>으로 검정 가능</a:t>
                </a:r>
                <a:endParaRPr lang="en-US" altLang="ko-KR" dirty="0"/>
              </a:p>
              <a:p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차</m:t>
                        </m:r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분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: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ko-KR" dirty="0"/>
                  <a:t> 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Ex) </a:t>
                </a:r>
                <a:r>
                  <a:rPr lang="ko-KR" altLang="en-US" dirty="0"/>
                  <a:t>차분을 통해서 정상시계열로 만들기</a:t>
                </a:r>
                <a:endParaRPr lang="en-US" altLang="ko-KR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+0.1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ko-KR" b="0" i="1" dirty="0">
                    <a:latin typeface="Cambria Math" panose="02040503050406030204" pitchFamily="18" charset="0"/>
                  </a:rPr>
                  <a:t>                                                       …</a:t>
                </a:r>
                <a:r>
                  <a:rPr lang="en-US" altLang="ko-KR" b="0" dirty="0">
                    <a:latin typeface="Cambria Math" panose="02040503050406030204" pitchFamily="18" charset="0"/>
                  </a:rPr>
                  <a:t>(</a:t>
                </a:r>
                <a:r>
                  <a:rPr lang="ko-KR" altLang="en-US" b="0" dirty="0">
                    <a:latin typeface="Cambria Math" panose="02040503050406030204" pitchFamily="18" charset="0"/>
                  </a:rPr>
                  <a:t>정상성 </a:t>
                </a:r>
                <a:r>
                  <a:rPr lang="en-US" altLang="ko-KR" b="0" dirty="0">
                    <a:latin typeface="Cambria Math" panose="02040503050406030204" pitchFamily="18" charset="0"/>
                  </a:rPr>
                  <a:t>X)</a:t>
                </a:r>
                <a:br>
                  <a:rPr lang="en-US" altLang="ko-KR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+0.1</m:t>
                    </m:r>
                  </m:oMath>
                </a14:m>
                <a:r>
                  <a:rPr lang="en-US" altLang="ko-KR" dirty="0"/>
                  <a:t>           ...(</a:t>
                </a:r>
                <a:r>
                  <a:rPr lang="ko-KR" altLang="en-US" dirty="0"/>
                  <a:t>정상성 </a:t>
                </a:r>
                <a:r>
                  <a:rPr lang="en-US" altLang="ko-KR" dirty="0"/>
                  <a:t>O)</a:t>
                </a:r>
              </a:p>
              <a:p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32E17461-98C2-4CC3-9289-A365CC3166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600200"/>
                <a:ext cx="10973435" cy="4526915"/>
              </a:xfrm>
              <a:blipFill>
                <a:blip r:embed="rId3"/>
                <a:stretch>
                  <a:fillRect l="-722" t="-1078" b="-269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제목 1">
            <a:extLst>
              <a:ext uri="{FF2B5EF4-FFF2-40B4-BE49-F238E27FC236}">
                <a16:creationId xmlns:a16="http://schemas.microsoft.com/office/drawing/2014/main" id="{FCE76D7D-57FB-45C7-B54E-76FBF8B0823B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8997362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02-1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ㅣ</a:t>
            </a:r>
            <a:r>
              <a:rPr lang="ko-KR" altLang="en-US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ARIMA </a:t>
            </a:r>
            <a:r>
              <a:rPr lang="ko-KR" altLang="en-US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모형</a:t>
            </a:r>
            <a:endParaRPr lang="en-US" altLang="ko-KR" sz="2400" spc="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39724346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463AC103-E223-49CD-BBA1-996A6B15101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01053" y="1609464"/>
                <a:ext cx="10973435" cy="4526915"/>
              </a:xfrm>
            </p:spPr>
            <p:txBody>
              <a:bodyPr/>
              <a:lstStyle/>
              <a:p>
                <a:r>
                  <a:rPr lang="en-US" altLang="ko-KR" dirty="0"/>
                  <a:t>Ex) </a:t>
                </a:r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+0.1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br>
                  <a:rPr lang="en-US" altLang="ko-KR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+0.1</m:t>
                    </m:r>
                  </m:oMath>
                </a14:m>
                <a:r>
                  <a:rPr lang="en-US" altLang="ko-KR" dirty="0"/>
                  <a:t> </a:t>
                </a:r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463AC103-E223-49CD-BBA1-996A6B15101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1053" y="1609464"/>
                <a:ext cx="10973435" cy="4526915"/>
              </a:xfrm>
              <a:blipFill>
                <a:blip r:embed="rId3"/>
                <a:stretch>
                  <a:fillRect l="-778" t="-10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DA3DE63C-7033-4738-B853-7364DF37F7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6534" y="2326539"/>
            <a:ext cx="6685466" cy="3809840"/>
          </a:xfrm>
          <a:prstGeom prst="rect">
            <a:avLst/>
          </a:prstGeom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46FC7A4B-95BA-4555-B50F-BB5E12342593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8997362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02-1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ㅣ</a:t>
            </a:r>
            <a:r>
              <a:rPr lang="ko-KR" altLang="en-US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ARIMA </a:t>
            </a:r>
            <a:r>
              <a:rPr lang="ko-KR" altLang="en-US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모형</a:t>
            </a:r>
            <a:endParaRPr lang="en-US" altLang="ko-KR" sz="2400" spc="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1180457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42609451-E5A4-43A1-A3DA-E1EE8EF4BA18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8997362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01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ㅣ</a:t>
            </a:r>
            <a:r>
              <a:rPr lang="ko-KR" altLang="en-US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 시계열분석 소개</a:t>
            </a:r>
            <a:endParaRPr lang="en-US" altLang="ko-KR" sz="2400" spc="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DA5EEA-7EA7-4B1B-9BA9-1EEC63C80640}"/>
              </a:ext>
            </a:extLst>
          </p:cNvPr>
          <p:cNvSpPr txBox="1"/>
          <p:nvPr/>
        </p:nvSpPr>
        <p:spPr>
          <a:xfrm>
            <a:off x="978568" y="2089117"/>
            <a:ext cx="10234863" cy="40472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2800" dirty="0">
                <a:solidFill>
                  <a:srgbClr val="0070C0"/>
                </a:solidFill>
                <a:latin typeface="a뉴고딕M" panose="02020600000000000000" pitchFamily="18" charset="-127"/>
                <a:ea typeface="a뉴고딕M" panose="02020600000000000000" pitchFamily="18" charset="-127"/>
              </a:rPr>
              <a:t>시계열 데이터 </a:t>
            </a:r>
            <a:br>
              <a:rPr lang="en-US" altLang="ko-KR" sz="2800" dirty="0">
                <a:latin typeface="a뉴고딕M" panose="02020600000000000000" pitchFamily="18" charset="-127"/>
                <a:ea typeface="a뉴고딕M" panose="02020600000000000000" pitchFamily="18" charset="-127"/>
              </a:rPr>
            </a:br>
            <a:r>
              <a:rPr lang="en-US" altLang="ko-KR" sz="2800" dirty="0">
                <a:latin typeface="a뉴고딕M" panose="02020600000000000000" pitchFamily="18" charset="-127"/>
                <a:ea typeface="a뉴고딕M" panose="02020600000000000000" pitchFamily="18" charset="-127"/>
              </a:rPr>
              <a:t>- </a:t>
            </a:r>
            <a:r>
              <a:rPr lang="ko-KR" altLang="en-US" sz="2800" dirty="0">
                <a:latin typeface="a뉴고딕M" panose="02020600000000000000" pitchFamily="18" charset="-127"/>
                <a:ea typeface="a뉴고딕M" panose="02020600000000000000" pitchFamily="18" charset="-127"/>
              </a:rPr>
              <a:t>시간에 따라 수치가 변하는 데이터</a:t>
            </a:r>
            <a:br>
              <a:rPr lang="en-US" altLang="ko-KR" sz="2800" dirty="0">
                <a:latin typeface="a뉴고딕M" panose="02020600000000000000" pitchFamily="18" charset="-127"/>
                <a:ea typeface="a뉴고딕M" panose="02020600000000000000" pitchFamily="18" charset="-127"/>
              </a:rPr>
            </a:br>
            <a:r>
              <a:rPr lang="en-US" altLang="ko-KR" sz="2800" dirty="0">
                <a:latin typeface="a뉴고딕M" panose="02020600000000000000" pitchFamily="18" charset="-127"/>
                <a:ea typeface="a뉴고딕M" panose="02020600000000000000" pitchFamily="18" charset="-127"/>
              </a:rPr>
              <a:t>- </a:t>
            </a:r>
            <a:r>
              <a:rPr lang="ko-KR" altLang="en-US" sz="2800" dirty="0">
                <a:latin typeface="a뉴고딕M" panose="02020600000000000000" pitchFamily="18" charset="-127"/>
                <a:ea typeface="a뉴고딕M" panose="02020600000000000000" pitchFamily="18" charset="-127"/>
              </a:rPr>
              <a:t>날씨</a:t>
            </a:r>
            <a:r>
              <a:rPr lang="en-US" altLang="ko-KR" sz="2800" dirty="0">
                <a:latin typeface="a뉴고딕M" panose="02020600000000000000" pitchFamily="18" charset="-127"/>
                <a:ea typeface="a뉴고딕M" panose="02020600000000000000" pitchFamily="18" charset="-127"/>
              </a:rPr>
              <a:t>, </a:t>
            </a:r>
            <a:r>
              <a:rPr lang="ko-KR" altLang="en-US" sz="2800" dirty="0">
                <a:latin typeface="a뉴고딕M" panose="02020600000000000000" pitchFamily="18" charset="-127"/>
                <a:ea typeface="a뉴고딕M" panose="02020600000000000000" pitchFamily="18" charset="-127"/>
              </a:rPr>
              <a:t>금융 데이터</a:t>
            </a:r>
            <a:endParaRPr lang="en-US" altLang="ko-KR" sz="2800" dirty="0">
              <a:latin typeface="a뉴고딕M" panose="02020600000000000000" pitchFamily="18" charset="-127"/>
              <a:ea typeface="a뉴고딕M" panose="02020600000000000000" pitchFamily="18" charset="-127"/>
            </a:endParaRPr>
          </a:p>
          <a:p>
            <a:pPr marL="571500" indent="-5715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2800" dirty="0">
              <a:latin typeface="a뉴고딕M" panose="02020600000000000000" pitchFamily="18" charset="-127"/>
              <a:ea typeface="a뉴고딕M" panose="02020600000000000000" pitchFamily="18" charset="-127"/>
            </a:endParaRPr>
          </a:p>
          <a:p>
            <a:pPr marL="571500" indent="-5715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2800" dirty="0">
                <a:solidFill>
                  <a:srgbClr val="0070C0"/>
                </a:solidFill>
                <a:latin typeface="a뉴고딕M" panose="02020600000000000000" pitchFamily="18" charset="-127"/>
                <a:ea typeface="a뉴고딕M" panose="02020600000000000000" pitchFamily="18" charset="-127"/>
              </a:rPr>
              <a:t>통계적 시계열분석</a:t>
            </a:r>
            <a:br>
              <a:rPr lang="en-US" altLang="ko-KR" sz="2800" dirty="0">
                <a:latin typeface="a뉴고딕M" panose="02020600000000000000" pitchFamily="18" charset="-127"/>
                <a:ea typeface="a뉴고딕M" panose="02020600000000000000" pitchFamily="18" charset="-127"/>
              </a:rPr>
            </a:br>
            <a:r>
              <a:rPr lang="en-US" altLang="ko-KR" sz="2800" dirty="0">
                <a:latin typeface="a뉴고딕M" panose="02020600000000000000" pitchFamily="18" charset="-127"/>
                <a:ea typeface="a뉴고딕M" panose="02020600000000000000" pitchFamily="18" charset="-127"/>
              </a:rPr>
              <a:t>-</a:t>
            </a:r>
            <a:r>
              <a:rPr lang="ko-KR" altLang="en-US" sz="2800" dirty="0">
                <a:latin typeface="a뉴고딕M" panose="02020600000000000000" pitchFamily="18" charset="-127"/>
                <a:ea typeface="a뉴고딕M" panose="02020600000000000000" pitchFamily="18" charset="-127"/>
              </a:rPr>
              <a:t> 통계분야에서 널리 사용되는 시계열모형 공부</a:t>
            </a:r>
            <a:br>
              <a:rPr lang="en-US" altLang="ko-KR" sz="2800" dirty="0">
                <a:latin typeface="a뉴고딕M" panose="02020600000000000000" pitchFamily="18" charset="-127"/>
                <a:ea typeface="a뉴고딕M" panose="02020600000000000000" pitchFamily="18" charset="-127"/>
              </a:rPr>
            </a:br>
            <a:r>
              <a:rPr lang="en-US" altLang="ko-KR" sz="2800" dirty="0">
                <a:latin typeface="a뉴고딕M" panose="02020600000000000000" pitchFamily="18" charset="-127"/>
                <a:ea typeface="a뉴고딕M" panose="02020600000000000000" pitchFamily="18" charset="-127"/>
              </a:rPr>
              <a:t>- </a:t>
            </a:r>
            <a:r>
              <a:rPr lang="ko-KR" altLang="en-US" sz="2800" dirty="0">
                <a:latin typeface="a뉴고딕M" panose="02020600000000000000" pitchFamily="18" charset="-127"/>
                <a:ea typeface="a뉴고딕M" panose="02020600000000000000" pitchFamily="18" charset="-127"/>
              </a:rPr>
              <a:t>시계열분석의 기본이 되는 내용</a:t>
            </a:r>
            <a:br>
              <a:rPr lang="en-US" altLang="ko-KR" sz="2800" dirty="0">
                <a:latin typeface="a뉴고딕M" panose="02020600000000000000" pitchFamily="18" charset="-127"/>
                <a:ea typeface="a뉴고딕M" panose="02020600000000000000" pitchFamily="18" charset="-127"/>
              </a:rPr>
            </a:br>
            <a:r>
              <a:rPr lang="en-US" altLang="ko-KR" sz="2800" dirty="0">
                <a:latin typeface="a뉴고딕M" panose="02020600000000000000" pitchFamily="18" charset="-127"/>
                <a:ea typeface="a뉴고딕M" panose="02020600000000000000" pitchFamily="18" charset="-127"/>
              </a:rPr>
              <a:t>-</a:t>
            </a:r>
            <a:r>
              <a:rPr lang="ko-KR" altLang="en-US" sz="2800" dirty="0">
                <a:latin typeface="a뉴고딕M" panose="02020600000000000000" pitchFamily="18" charset="-127"/>
                <a:ea typeface="a뉴고딕M" panose="02020600000000000000" pitchFamily="18" charset="-127"/>
              </a:rPr>
              <a:t> 어렵지 않은 난이도</a:t>
            </a:r>
            <a:endParaRPr lang="en-US" altLang="ko-KR" sz="2800" dirty="0">
              <a:latin typeface="a뉴고딕M" panose="02020600000000000000" pitchFamily="18" charset="-127"/>
              <a:ea typeface="a뉴고딕M" panose="02020600000000000000" pitchFamily="18" charset="-127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ko-KR" altLang="en-US" dirty="0">
              <a:latin typeface="a뉴고딕M" panose="02020600000000000000" pitchFamily="18" charset="-127"/>
              <a:ea typeface="a뉴고딕M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257066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C7453338-8DEC-431B-9E48-AEC677C709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0" y="1600200"/>
                <a:ext cx="10973435" cy="4526915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altLang="ko-KR" dirty="0"/>
                  <a:t>ARIMA(p, d, q)</a:t>
                </a:r>
                <a:br>
                  <a:rPr lang="en-US" altLang="ko-KR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ko-KR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−…−</m:t>
                    </m:r>
                    <m:sSub>
                      <m:sSubPr>
                        <m:ctrlPr>
                          <a:rPr lang="en-US" altLang="ko-KR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sSub>
                      <m:sSubPr>
                        <m:ctrlPr>
                          <a:rPr lang="en-US" altLang="ko-KR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ko-K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ko-KR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 …+</m:t>
                    </m:r>
                    <m:sSub>
                      <m:sSubPr>
                        <m:ctrlPr>
                          <a:rPr lang="en-US" altLang="ko-K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sSub>
                      <m:sSubPr>
                        <m:ctrlPr>
                          <a:rPr lang="en-US" altLang="ko-K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rgbClr val="FF0000"/>
                    </a:solidFill>
                  </a:rPr>
                  <a:t> </a:t>
                </a:r>
                <a:br>
                  <a:rPr lang="en-US" altLang="ko-KR" dirty="0">
                    <a:solidFill>
                      <a:srgbClr val="FF0000"/>
                    </a:solidFill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ko-KR" dirty="0"/>
                  <a:t> </a:t>
                </a:r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altLang="ko-KR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US" altLang="ko-KR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d>
                        <m:sSup>
                          <m:sSupPr>
                            <m:ctrlPr>
                              <a:rPr lang="en-US" altLang="ko-KR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altLang="ko-KR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</m:d>
                          </m:e>
                          <m:sup>
                            <m:r>
                              <a:rPr lang="en-US" altLang="ko-KR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p>
                        </m:s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𝜃</m:t>
                    </m:r>
                    <m:d>
                      <m:dPr>
                        <m:ctrlP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sSub>
                      <m:sSubPr>
                        <m:ctrlP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altLang="ko-KR" dirty="0">
                  <a:solidFill>
                    <a:srgbClr val="FF0000"/>
                  </a:solidFill>
                </a:endParaRPr>
              </a:p>
              <a:p>
                <a:endParaRPr lang="en-US" altLang="ko-KR" dirty="0"/>
              </a:p>
              <a:p>
                <a:r>
                  <a:rPr lang="ko-KR" altLang="en-US" dirty="0"/>
                  <a:t>모델 선정의 방법</a:t>
                </a:r>
                <a:br>
                  <a:rPr lang="en-US" altLang="ko-KR" dirty="0"/>
                </a:br>
                <a:r>
                  <a:rPr lang="en-US" altLang="ko-KR" dirty="0"/>
                  <a:t>1) Dickey-Fuller test</a:t>
                </a:r>
                <a:r>
                  <a:rPr lang="ko-KR" altLang="en-US" dirty="0"/>
                  <a:t>를 통해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정상성 만족을 확인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필요한 경우 차분 진행</a:t>
                </a:r>
                <a:br>
                  <a:rPr lang="en-US" altLang="ko-KR" dirty="0"/>
                </a:br>
                <a:r>
                  <a:rPr lang="en-US" altLang="ko-KR" dirty="0"/>
                  <a:t>2) ACF, </a:t>
                </a:r>
                <a:r>
                  <a:rPr lang="ko-KR" altLang="en-US" dirty="0"/>
                  <a:t>등을 검토해</a:t>
                </a:r>
                <a:r>
                  <a:rPr lang="en-US" altLang="ko-KR" dirty="0"/>
                  <a:t> p,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q</a:t>
                </a:r>
                <a:r>
                  <a:rPr lang="ko-KR" altLang="en-US" dirty="0"/>
                  <a:t> 의 차수를 선정</a:t>
                </a:r>
                <a:br>
                  <a:rPr lang="en-US" altLang="ko-KR" dirty="0"/>
                </a:br>
                <a:r>
                  <a:rPr lang="en-US" altLang="ko-KR" dirty="0"/>
                  <a:t>3)</a:t>
                </a:r>
                <a:r>
                  <a:rPr lang="ko-KR" altLang="en-US" dirty="0"/>
                  <a:t> 모델적합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및 진단</a:t>
                </a:r>
                <a:r>
                  <a:rPr lang="en-US" altLang="ko-KR" dirty="0"/>
                  <a:t>, </a:t>
                </a:r>
                <a:r>
                  <a:rPr lang="ko-KR" altLang="en-US" dirty="0" err="1"/>
                  <a:t>잔차분석</a:t>
                </a:r>
                <a:endParaRPr lang="en-US" altLang="ko-KR" dirty="0"/>
              </a:p>
              <a:p>
                <a:endParaRPr lang="en-US" altLang="ko-KR" dirty="0"/>
              </a:p>
              <a:p>
                <a:r>
                  <a:rPr lang="ko-KR" altLang="en-US" dirty="0"/>
                  <a:t>프로그램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패키지</a:t>
                </a:r>
                <a:br>
                  <a:rPr lang="en-US" altLang="ko-KR" dirty="0"/>
                </a:br>
                <a:r>
                  <a:rPr lang="en-US" altLang="ko-KR" dirty="0"/>
                  <a:t>- grid-search</a:t>
                </a:r>
                <a:r>
                  <a:rPr lang="ko-KR" altLang="en-US" dirty="0"/>
                  <a:t>와 유사한 방법으로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최적의 </a:t>
                </a:r>
                <a:r>
                  <a:rPr lang="en-US" altLang="ko-KR" dirty="0"/>
                  <a:t>p, d, q </a:t>
                </a:r>
                <a:r>
                  <a:rPr lang="ko-KR" altLang="en-US" dirty="0"/>
                  <a:t>파라미터를 추정해 줌</a:t>
                </a:r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C7453338-8DEC-431B-9E48-AEC677C709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600200"/>
                <a:ext cx="10973435" cy="4526915"/>
              </a:xfrm>
              <a:blipFill>
                <a:blip r:embed="rId3"/>
                <a:stretch>
                  <a:fillRect l="-611" t="-1617" b="-13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제목 1">
            <a:extLst>
              <a:ext uri="{FF2B5EF4-FFF2-40B4-BE49-F238E27FC236}">
                <a16:creationId xmlns:a16="http://schemas.microsoft.com/office/drawing/2014/main" id="{80CF2A1E-6182-4AF8-B120-D3C7FBDBEBCF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8997362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02-1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ㅣ</a:t>
            </a:r>
            <a:r>
              <a:rPr lang="ko-KR" altLang="en-US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ARIMA </a:t>
            </a:r>
            <a:r>
              <a:rPr lang="ko-KR" altLang="en-US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모형</a:t>
            </a:r>
            <a:endParaRPr lang="en-US" altLang="ko-KR" sz="2400" spc="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31286676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BF15857F-E188-49C8-AE8A-385282384DCF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8997362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02-1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ㅣ</a:t>
            </a:r>
            <a:r>
              <a:rPr lang="ko-KR" altLang="en-US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ARIMA </a:t>
            </a:r>
            <a:r>
              <a:rPr lang="ko-KR" altLang="en-US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모형</a:t>
            </a:r>
            <a:endParaRPr lang="en-US" altLang="ko-KR" sz="2400" spc="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3">
                <a:extLst>
                  <a:ext uri="{FF2B5EF4-FFF2-40B4-BE49-F238E27FC236}">
                    <a16:creationId xmlns:a16="http://schemas.microsoft.com/office/drawing/2014/main" id="{AFFF9E39-FD31-494B-9CFA-2EB137F6106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0" y="1600200"/>
                <a:ext cx="10973435" cy="4526915"/>
              </a:xfrm>
            </p:spPr>
            <p:txBody>
              <a:bodyPr>
                <a:normAutofit/>
              </a:bodyPr>
              <a:lstStyle/>
              <a:p>
                <a:pPr>
                  <a:defRPr lang="ko-KR" altLang="en-US"/>
                </a:pPr>
                <a:r>
                  <a:rPr lang="en-US" altLang="ko-KR" dirty="0"/>
                  <a:t>ARIMA </a:t>
                </a:r>
                <a:r>
                  <a:rPr lang="ko-KR" altLang="en-US" dirty="0"/>
                  <a:t>모형을 통한 예측</a:t>
                </a:r>
                <a:br>
                  <a:rPr lang="en-US" altLang="ko-KR" dirty="0"/>
                </a:br>
                <a:r>
                  <a:rPr lang="en-US" altLang="ko-KR" dirty="0"/>
                  <a:t>- </a:t>
                </a:r>
                <a:r>
                  <a:rPr lang="ko-KR" altLang="en-US" dirty="0"/>
                  <a:t>예시를 위해 간단한 </a:t>
                </a:r>
                <a:r>
                  <a:rPr lang="en-US" altLang="ko-KR" dirty="0"/>
                  <a:t>AR(1) </a:t>
                </a:r>
                <a:r>
                  <a:rPr lang="ko-KR" altLang="en-US" dirty="0"/>
                  <a:t>모형 사용</a:t>
                </a:r>
                <a:br>
                  <a:rPr lang="en-US" altLang="ko-KR" dirty="0"/>
                </a:br>
                <a:br>
                  <a:rPr lang="en-US" altLang="ko-KR" dirty="0"/>
                </a:br>
                <a:br>
                  <a:rPr lang="en-US" altLang="ko-KR" dirty="0"/>
                </a:br>
                <a:r>
                  <a:rPr lang="en-US" altLang="ko-KR" dirty="0"/>
                  <a:t>1. </a:t>
                </a:r>
                <a:r>
                  <a:rPr lang="ko-KR" altLang="en-US" dirty="0"/>
                  <a:t>시계열 자료에 분석을 통해</a:t>
                </a:r>
                <a:r>
                  <a:rPr lang="en-US" altLang="ko-KR" dirty="0"/>
                  <a:t> ARIMA(1, 0, 0) </a:t>
                </a:r>
                <a:r>
                  <a:rPr lang="ko-KR" altLang="en-US" dirty="0"/>
                  <a:t>모형을 적합했다</a:t>
                </a:r>
                <a:r>
                  <a:rPr lang="en-US" altLang="ko-KR" dirty="0"/>
                  <a:t>.</a:t>
                </a:r>
                <a:br>
                  <a:rPr lang="en-US" altLang="ko-KR" dirty="0"/>
                </a:b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</m:acc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ko-KR" dirty="0"/>
                  <a:t> </a:t>
                </a:r>
                <a:br>
                  <a:rPr lang="en-US" altLang="ko-KR" dirty="0"/>
                </a:b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=0.8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ko-KR" dirty="0"/>
                  <a:t> </a:t>
                </a:r>
                <a:br>
                  <a:rPr lang="en-US" altLang="ko-KR" dirty="0"/>
                </a:br>
                <a:br>
                  <a:rPr lang="en-US" altLang="ko-KR" dirty="0"/>
                </a:br>
                <a:r>
                  <a:rPr lang="en-US" altLang="ko-KR" dirty="0"/>
                  <a:t>2. 1~100 </a:t>
                </a:r>
                <a:r>
                  <a:rPr lang="ko-KR" altLang="en-US" dirty="0"/>
                  <a:t>시점 까지의 데이터가 있고 </a:t>
                </a:r>
                <a:r>
                  <a:rPr lang="en-US" altLang="ko-KR" dirty="0"/>
                  <a:t>101</a:t>
                </a:r>
                <a:r>
                  <a:rPr lang="ko-KR" altLang="en-US" dirty="0"/>
                  <a:t>시점을 예측하고 싶다</a:t>
                </a:r>
                <a:r>
                  <a:rPr lang="en-US" altLang="ko-KR" dirty="0"/>
                  <a:t>.</a:t>
                </a:r>
                <a:br>
                  <a:rPr lang="en-US" altLang="ko-KR" dirty="0"/>
                </a:br>
                <a:r>
                  <a:rPr lang="en-US" altLang="ko-KR" dirty="0"/>
                  <a:t>- </a:t>
                </a:r>
                <a:r>
                  <a:rPr lang="ko-KR" altLang="en-US" dirty="0" err="1"/>
                  <a:t>기대값을</a:t>
                </a:r>
                <a:r>
                  <a:rPr lang="ko-KR" altLang="en-US" dirty="0"/>
                  <a:t> 이용해 예측한다</a:t>
                </a:r>
                <a:r>
                  <a:rPr lang="en-US" altLang="ko-KR" dirty="0"/>
                  <a:t>.</a:t>
                </a:r>
                <a:br>
                  <a:rPr lang="en-US" altLang="ko-KR" dirty="0"/>
                </a:br>
                <a:r>
                  <a:rPr lang="en-US" altLang="ko-KR" dirty="0"/>
                  <a:t>-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01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0.8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100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100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=0.8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100 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100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=0.8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sub>
                    </m:sSub>
                  </m:oMath>
                </a14:m>
                <a:endParaRPr lang="en-US" altLang="ko-KR" dirty="0"/>
              </a:p>
              <a:p>
                <a:pPr>
                  <a:defRPr lang="ko-KR" altLang="en-US"/>
                </a:pPr>
                <a:endParaRPr lang="en-US" altLang="ko-KR" dirty="0"/>
              </a:p>
              <a:p>
                <a:pPr>
                  <a:defRPr lang="ko-KR" altLang="en-US"/>
                </a:pPr>
                <a:endParaRPr lang="en-US" altLang="ko-KR" dirty="0"/>
              </a:p>
              <a:p>
                <a:pPr>
                  <a:defRPr lang="ko-KR" altLang="en-US"/>
                </a:pPr>
                <a:endParaRPr lang="en-US" altLang="ko-KR" dirty="0"/>
              </a:p>
              <a:p>
                <a:pPr>
                  <a:defRPr lang="ko-KR" altLang="en-US"/>
                </a:pP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3">
                <a:extLst>
                  <a:ext uri="{FF2B5EF4-FFF2-40B4-BE49-F238E27FC236}">
                    <a16:creationId xmlns:a16="http://schemas.microsoft.com/office/drawing/2014/main" id="{AFFF9E39-FD31-494B-9CFA-2EB137F6106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600200"/>
                <a:ext cx="10973435" cy="4526915"/>
              </a:xfrm>
              <a:blipFill>
                <a:blip r:embed="rId3"/>
                <a:stretch>
                  <a:fillRect l="-722" t="-107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83862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2C88E861-B2E1-417E-9CB8-FE61116268EB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8997362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02-1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ㅣ</a:t>
            </a:r>
            <a:r>
              <a:rPr lang="ko-KR" altLang="en-US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ARIMA </a:t>
            </a:r>
            <a:r>
              <a:rPr lang="ko-KR" altLang="en-US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모형</a:t>
            </a:r>
            <a:endParaRPr lang="en-US" altLang="ko-KR" sz="2400" spc="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내용 개체 틀 3">
                <a:extLst>
                  <a:ext uri="{FF2B5EF4-FFF2-40B4-BE49-F238E27FC236}">
                    <a16:creationId xmlns:a16="http://schemas.microsoft.com/office/drawing/2014/main" id="{85B685B6-3C0A-4E1E-B2F5-9132BDEF550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0" y="1600200"/>
                <a:ext cx="10973435" cy="4526915"/>
              </a:xfrm>
            </p:spPr>
            <p:txBody>
              <a:bodyPr>
                <a:normAutofit fontScale="77500" lnSpcReduction="20000"/>
              </a:bodyPr>
              <a:lstStyle/>
              <a:p>
                <a:pPr>
                  <a:defRPr lang="ko-KR" altLang="en-US"/>
                </a:pPr>
                <a:r>
                  <a:rPr lang="en-US" altLang="ko-KR" dirty="0"/>
                  <a:t>Seasonal ARIMA</a:t>
                </a:r>
              </a:p>
              <a:p>
                <a:pPr>
                  <a:defRPr lang="ko-KR" altLang="en-US"/>
                </a:pPr>
                <a:endParaRPr lang="en-US" altLang="ko-KR" dirty="0"/>
              </a:p>
              <a:p>
                <a:pPr>
                  <a:defRPr lang="ko-KR" altLang="en-US"/>
                </a:pPr>
                <a:r>
                  <a:rPr lang="en-US" altLang="ko-KR" dirty="0"/>
                  <a:t>s</a:t>
                </a:r>
                <a:r>
                  <a:rPr lang="ko-KR" altLang="en-US" dirty="0"/>
                  <a:t> 간격 만큼의 차분</a:t>
                </a:r>
                <a:r>
                  <a:rPr lang="en-US" altLang="ko-KR" dirty="0"/>
                  <a:t>, AR, MA </a:t>
                </a:r>
                <a:r>
                  <a:rPr lang="ko-KR" altLang="en-US" dirty="0"/>
                  <a:t>모형을 이용해 모델</a:t>
                </a:r>
                <a:br>
                  <a:rPr lang="en-US" altLang="ko-KR" dirty="0"/>
                </a:br>
                <a:br>
                  <a:rPr lang="en-US" altLang="ko-KR" dirty="0"/>
                </a:br>
                <a:r>
                  <a:rPr lang="ko-KR" altLang="en-US" dirty="0"/>
                  <a:t>계절차분</a:t>
                </a:r>
                <a:br>
                  <a:rPr lang="en-US" altLang="ko-KR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altLang="ko-KR" dirty="0"/>
                  <a:t> </a:t>
                </a:r>
                <a:br>
                  <a:rPr lang="en-US" altLang="ko-KR" dirty="0"/>
                </a:br>
                <a:br>
                  <a:rPr lang="en-US" altLang="ko-KR" dirty="0"/>
                </a:br>
                <a:r>
                  <a:rPr lang="en-US" altLang="ko-KR" dirty="0"/>
                  <a:t>AR</a:t>
                </a:r>
                <a:br>
                  <a:rPr lang="en-US" altLang="ko-KR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ko-KR" dirty="0"/>
                  <a:t> </a:t>
                </a:r>
                <a:br>
                  <a:rPr lang="en-US" altLang="ko-KR" dirty="0"/>
                </a:br>
                <a:br>
                  <a:rPr lang="en-US" altLang="ko-KR" dirty="0"/>
                </a:br>
                <a:r>
                  <a:rPr lang="en-US" altLang="ko-KR" dirty="0"/>
                  <a:t>MA</a:t>
                </a:r>
                <a:br>
                  <a:rPr lang="en-US" altLang="ko-KR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br>
                  <a:rPr lang="en-US" altLang="ko-KR" dirty="0"/>
                </a:br>
                <a:endParaRPr lang="en-US" altLang="ko-KR" dirty="0"/>
              </a:p>
              <a:p>
                <a:pPr>
                  <a:defRPr lang="ko-KR" altLang="en-US"/>
                </a:pP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동</m:t>
                    </m:r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일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한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원</m:t>
                    </m:r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리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로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SARIMA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P</m:t>
                            </m:r>
                            <m: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D</m:t>
                            </m:r>
                            <m: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</m:d>
                      </m:e>
                      <m:sub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s</m:t>
                        </m:r>
                      </m:sub>
                    </m:sSub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구성</a:t>
                </a:r>
                <a:endParaRPr lang="en-US" altLang="ko-KR" dirty="0"/>
              </a:p>
              <a:p>
                <a:pPr>
                  <a:defRPr lang="ko-KR" altLang="en-US"/>
                </a:pPr>
                <a:endParaRPr lang="en-US" altLang="ko-KR" dirty="0"/>
              </a:p>
              <a:p>
                <a:pPr>
                  <a:defRPr lang="ko-KR" altLang="en-US"/>
                </a:pPr>
                <a:r>
                  <a:rPr lang="en-US" altLang="ko-KR" dirty="0"/>
                  <a:t>ARIMA</a:t>
                </a:r>
                <a:r>
                  <a:rPr lang="ko-KR" altLang="en-US" dirty="0"/>
                  <a:t> 모형과 종합해 </a:t>
                </a:r>
                <a:r>
                  <a:rPr lang="en-US" altLang="ko-KR" dirty="0"/>
                  <a:t>ARIMA(p, d, q)(P, D, Q)s </a:t>
                </a:r>
                <a:r>
                  <a:rPr lang="ko-KR" altLang="en-US" dirty="0"/>
                  <a:t>모형 구성</a:t>
                </a:r>
                <a:endParaRPr lang="en-US" altLang="ko-KR" dirty="0"/>
              </a:p>
            </p:txBody>
          </p:sp>
        </mc:Choice>
        <mc:Fallback xmlns="">
          <p:sp>
            <p:nvSpPr>
              <p:cNvPr id="4" name="내용 개체 틀 3">
                <a:extLst>
                  <a:ext uri="{FF2B5EF4-FFF2-40B4-BE49-F238E27FC236}">
                    <a16:creationId xmlns:a16="http://schemas.microsoft.com/office/drawing/2014/main" id="{85B685B6-3C0A-4E1E-B2F5-9132BDEF55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600200"/>
                <a:ext cx="10973435" cy="4526915"/>
              </a:xfrm>
              <a:blipFill>
                <a:blip r:embed="rId3"/>
                <a:stretch>
                  <a:fillRect l="-389" t="-1887" b="-2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>
            <a:extLst>
              <a:ext uri="{FF2B5EF4-FFF2-40B4-BE49-F238E27FC236}">
                <a16:creationId xmlns:a16="http://schemas.microsoft.com/office/drawing/2014/main" id="{BE20CFFA-144D-4D15-B679-576CA7B434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41701" y="4404367"/>
            <a:ext cx="3929439" cy="161620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29CC3DB-803C-4333-A9CD-36DA7EF03A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51594" y="2320765"/>
            <a:ext cx="3929440" cy="1637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6709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2C88E861-B2E1-417E-9CB8-FE61116268EB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8997362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02-1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ㅣ</a:t>
            </a:r>
            <a:r>
              <a:rPr lang="ko-KR" altLang="en-US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ARIMA </a:t>
            </a:r>
            <a:r>
              <a:rPr lang="ko-KR" altLang="en-US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모형</a:t>
            </a:r>
            <a:endParaRPr lang="en-US" altLang="ko-KR" sz="2400" spc="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/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0729F9A-9FFE-4E9D-AFD0-DEA385CF1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0"/>
            <a:ext cx="10973435" cy="4526915"/>
          </a:xfrm>
        </p:spPr>
        <p:txBody>
          <a:bodyPr/>
          <a:lstStyle/>
          <a:p>
            <a:pPr>
              <a:defRPr lang="ko-KR" altLang="en-US"/>
            </a:pPr>
            <a:r>
              <a:rPr lang="ko-KR" altLang="en-US" dirty="0"/>
              <a:t>실습</a:t>
            </a:r>
          </a:p>
        </p:txBody>
      </p:sp>
    </p:spTree>
    <p:extLst>
      <p:ext uri="{BB962C8B-B14F-4D97-AF65-F5344CB8AC3E}">
        <p14:creationId xmlns:p14="http://schemas.microsoft.com/office/powerpoint/2010/main" val="113617414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2C88E861-B2E1-417E-9CB8-FE61116268EB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8997362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02-2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ㅣ</a:t>
            </a:r>
            <a:r>
              <a:rPr lang="ko-KR" altLang="en-US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Prophet </a:t>
            </a:r>
            <a:r>
              <a:rPr lang="ko-KR" altLang="en-US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모형</a:t>
            </a:r>
            <a:endParaRPr lang="en-US" altLang="ko-KR" sz="2400" spc="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/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9669065-D3F2-49A3-B533-C99A6F8C2F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0"/>
            <a:ext cx="10973435" cy="4526915"/>
          </a:xfrm>
        </p:spPr>
        <p:txBody>
          <a:bodyPr/>
          <a:lstStyle/>
          <a:p>
            <a:pPr>
              <a:defRPr lang="ko-KR" altLang="en-US"/>
            </a:pPr>
            <a:r>
              <a:rPr lang="en-US" altLang="ko-KR" dirty="0"/>
              <a:t>Prophet</a:t>
            </a:r>
            <a:r>
              <a:rPr lang="ko-KR" altLang="en-US" dirty="0"/>
              <a:t> 모형</a:t>
            </a:r>
            <a:endParaRPr lang="en-US" altLang="ko-KR" dirty="0"/>
          </a:p>
          <a:p>
            <a:pPr marL="0" indent="0">
              <a:buNone/>
              <a:defRPr lang="ko-KR" altLang="en-US"/>
            </a:pPr>
            <a:r>
              <a:rPr lang="en-US" altLang="ko-KR" dirty="0"/>
              <a:t>- </a:t>
            </a:r>
            <a:r>
              <a:rPr lang="ko-KR" altLang="en-US" dirty="0" err="1"/>
              <a:t>페이스북에서</a:t>
            </a:r>
            <a:r>
              <a:rPr lang="ko-KR" altLang="en-US" dirty="0"/>
              <a:t> 전문 통계지식 없이 쉽게 사용할 수 있도록 개발한 통계 패키지</a:t>
            </a:r>
            <a:endParaRPr lang="en-US" altLang="ko-KR" dirty="0"/>
          </a:p>
          <a:p>
            <a:pPr marL="0" indent="0">
              <a:buNone/>
              <a:defRPr lang="ko-KR" altLang="en-US"/>
            </a:pPr>
            <a:endParaRPr lang="en-US" altLang="ko-KR" dirty="0"/>
          </a:p>
          <a:p>
            <a:pPr>
              <a:defRPr lang="ko-KR" altLang="en-US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2482652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2C88E861-B2E1-417E-9CB8-FE61116268EB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8997362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02-2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ㅣ</a:t>
            </a:r>
            <a:r>
              <a:rPr lang="ko-KR" altLang="en-US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Prophet </a:t>
            </a:r>
            <a:r>
              <a:rPr lang="ko-KR" altLang="en-US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모형</a:t>
            </a:r>
            <a:endParaRPr lang="en-US" altLang="ko-KR" sz="2400" spc="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내용 개체 틀 2">
                <a:extLst>
                  <a:ext uri="{FF2B5EF4-FFF2-40B4-BE49-F238E27FC236}">
                    <a16:creationId xmlns:a16="http://schemas.microsoft.com/office/drawing/2014/main" id="{0305ABA6-1B25-4146-B230-2626FD8B2B0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0" y="1600200"/>
                <a:ext cx="10973435" cy="4526915"/>
              </a:xfrm>
            </p:spPr>
            <p:txBody>
              <a:bodyPr>
                <a:normAutofit/>
              </a:bodyPr>
              <a:lstStyle/>
              <a:p>
                <a:r>
                  <a:rPr lang="en-US" altLang="ko-KR" dirty="0"/>
                  <a:t>Prophet </a:t>
                </a:r>
                <a:r>
                  <a:rPr lang="ko-KR" altLang="en-US" dirty="0"/>
                  <a:t>모형</a:t>
                </a:r>
                <a:endParaRPr lang="en-US" altLang="ko-KR" dirty="0"/>
              </a:p>
              <a:p>
                <a:endParaRPr lang="en-US" altLang="ko-KR" dirty="0"/>
              </a:p>
              <a:p>
                <a:r>
                  <a:rPr lang="ko-KR" altLang="en-US" dirty="0"/>
                  <a:t>기본수식</a:t>
                </a:r>
                <a:br>
                  <a:rPr lang="en-US" altLang="ko-KR" dirty="0"/>
                </a:b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𝐼𝐼𝐷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(0, 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 </a:t>
                </a:r>
              </a:p>
              <a:p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 : growth, </a:t>
                </a:r>
                <a:r>
                  <a:rPr lang="ko-KR" altLang="en-US" dirty="0"/>
                  <a:t>추세</a:t>
                </a:r>
                <a:endParaRPr lang="en-US" altLang="ko-KR" dirty="0"/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 : seasonality, </a:t>
                </a:r>
                <a:r>
                  <a:rPr lang="ko-KR" altLang="en-US" dirty="0"/>
                  <a:t>계절성</a:t>
                </a:r>
                <a:endParaRPr lang="en-US" altLang="ko-KR" dirty="0"/>
              </a:p>
              <a:p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 : holiday, </a:t>
                </a:r>
                <a:r>
                  <a:rPr lang="ko-KR" altLang="en-US" dirty="0"/>
                  <a:t>특수이벤트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예외처리</a:t>
                </a:r>
                <a:br>
                  <a:rPr lang="en-US" altLang="ko-KR" dirty="0"/>
                </a:b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시계열을 </a:t>
                </a:r>
                <a:r>
                  <a:rPr lang="en-US" altLang="ko-KR" dirty="0"/>
                  <a:t>‘</a:t>
                </a:r>
                <a:r>
                  <a:rPr lang="ko-KR" altLang="en-US" dirty="0"/>
                  <a:t>추세</a:t>
                </a:r>
                <a:r>
                  <a:rPr lang="en-US" altLang="ko-KR" dirty="0"/>
                  <a:t>’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+ ‘</a:t>
                </a:r>
                <a:r>
                  <a:rPr lang="ko-KR" altLang="en-US" dirty="0"/>
                  <a:t>계절성</a:t>
                </a:r>
                <a:r>
                  <a:rPr lang="en-US" altLang="ko-KR" dirty="0"/>
                  <a:t>’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+ ‘</a:t>
                </a:r>
                <a:r>
                  <a:rPr lang="ko-KR" altLang="en-US" dirty="0"/>
                  <a:t>예외</a:t>
                </a:r>
                <a:r>
                  <a:rPr lang="en-US" altLang="ko-KR" dirty="0"/>
                  <a:t>’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+ ‘</a:t>
                </a:r>
                <a:r>
                  <a:rPr lang="ko-KR" altLang="en-US" dirty="0" err="1"/>
                  <a:t>그외</a:t>
                </a:r>
                <a:r>
                  <a:rPr lang="ko-KR" altLang="en-US" dirty="0"/>
                  <a:t> 에러</a:t>
                </a:r>
                <a:r>
                  <a:rPr lang="en-US" altLang="ko-KR" dirty="0"/>
                  <a:t>’</a:t>
                </a:r>
                <a:r>
                  <a:rPr lang="ko-KR" altLang="en-US" dirty="0"/>
                  <a:t> 로 모델링</a:t>
                </a:r>
                <a:endParaRPr lang="en-US" altLang="ko-KR" dirty="0"/>
              </a:p>
              <a:p>
                <a:endParaRPr lang="en-US" altLang="ko-KR" b="0" dirty="0">
                  <a:latin typeface="Cambria Math" panose="02040503050406030204" pitchFamily="18" charset="0"/>
                </a:endParaRPr>
              </a:p>
              <a:p>
                <a:endParaRPr lang="en-US" altLang="ko-KR" b="0" dirty="0">
                  <a:latin typeface="Cambria Math" panose="02040503050406030204" pitchFamily="18" charset="0"/>
                </a:endParaRPr>
              </a:p>
              <a:p>
                <a:endParaRPr lang="en-US" altLang="ko-KR" b="0" dirty="0">
                  <a:latin typeface="Cambria Math" panose="02040503050406030204" pitchFamily="18" charset="0"/>
                </a:endParaRPr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4" name="내용 개체 틀 2">
                <a:extLst>
                  <a:ext uri="{FF2B5EF4-FFF2-40B4-BE49-F238E27FC236}">
                    <a16:creationId xmlns:a16="http://schemas.microsoft.com/office/drawing/2014/main" id="{0305ABA6-1B25-4146-B230-2626FD8B2B0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600200"/>
                <a:ext cx="10973435" cy="4526915"/>
              </a:xfrm>
              <a:blipFill>
                <a:blip r:embed="rId3"/>
                <a:stretch>
                  <a:fillRect l="-722" t="-107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84921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2C88E861-B2E1-417E-9CB8-FE61116268EB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8997362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02-2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ㅣ</a:t>
            </a:r>
            <a:r>
              <a:rPr lang="ko-KR" altLang="en-US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Prophet </a:t>
            </a:r>
            <a:r>
              <a:rPr lang="ko-KR" altLang="en-US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모형</a:t>
            </a:r>
            <a:endParaRPr lang="en-US" altLang="ko-KR" sz="2400" spc="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내용 개체 틀 3">
                <a:extLst>
                  <a:ext uri="{FF2B5EF4-FFF2-40B4-BE49-F238E27FC236}">
                    <a16:creationId xmlns:a16="http://schemas.microsoft.com/office/drawing/2014/main" id="{BC28E48A-8C1D-44BC-A2B2-445DA19AC67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1" y="1600200"/>
                <a:ext cx="4334272" cy="4526915"/>
              </a:xfrm>
            </p:spPr>
            <p:txBody>
              <a:bodyPr/>
              <a:lstStyle/>
              <a:p>
                <a:r>
                  <a:rPr lang="en-US" altLang="ko-KR" b="0" dirty="0">
                    <a:latin typeface="Cambria Math" panose="02040503050406030204" pitchFamily="18" charset="0"/>
                  </a:rPr>
                  <a:t>Growth(</a:t>
                </a:r>
                <a:r>
                  <a:rPr lang="ko-KR" altLang="en-US" b="0" dirty="0">
                    <a:latin typeface="Cambria Math" panose="02040503050406030204" pitchFamily="18" charset="0"/>
                  </a:rPr>
                  <a:t>추세</a:t>
                </a:r>
                <a:r>
                  <a:rPr lang="en-US" altLang="ko-KR" b="0" dirty="0">
                    <a:latin typeface="Cambria Math" panose="02040503050406030204" pitchFamily="18" charset="0"/>
                  </a:rPr>
                  <a:t>)</a:t>
                </a:r>
                <a:br>
                  <a:rPr lang="en-US" altLang="ko-KR" b="0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exp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⁡(−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altLang="ko-KR" b="0" dirty="0">
                    <a:latin typeface="Cambria Math" panose="02040503050406030204" pitchFamily="18" charset="0"/>
                  </a:rPr>
                  <a:t> </a:t>
                </a:r>
              </a:p>
              <a:p>
                <a:pPr marL="0" indent="0">
                  <a:buNone/>
                </a:pPr>
                <a:endParaRPr lang="en-US" altLang="ko-KR" dirty="0"/>
              </a:p>
              <a:p>
                <a:r>
                  <a:rPr lang="ko-KR" altLang="en-US" b="0" dirty="0" err="1"/>
                  <a:t>시그모이드</a:t>
                </a:r>
                <a:r>
                  <a:rPr lang="ko-KR" altLang="en-US" b="0" dirty="0"/>
                  <a:t> 함수 형태</a:t>
                </a:r>
                <a:br>
                  <a:rPr lang="en-US" altLang="ko-KR" dirty="0"/>
                </a:b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ko-KR" dirty="0"/>
                  <a:t> </a:t>
                </a:r>
              </a:p>
              <a:p>
                <a:endParaRPr lang="en-US" altLang="ko-KR" dirty="0"/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를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통해 증가추세 </a:t>
                </a:r>
                <a:r>
                  <a:rPr lang="en-US" altLang="ko-KR" dirty="0"/>
                  <a:t>+ </a:t>
                </a:r>
                <a:r>
                  <a:rPr lang="ko-KR" altLang="en-US" dirty="0"/>
                  <a:t>안정화를 모델링</a:t>
                </a:r>
                <a:endParaRPr lang="en-US" altLang="ko-KR" dirty="0"/>
              </a:p>
            </p:txBody>
          </p:sp>
        </mc:Choice>
        <mc:Fallback xmlns="">
          <p:sp>
            <p:nvSpPr>
              <p:cNvPr id="4" name="내용 개체 틀 3">
                <a:extLst>
                  <a:ext uri="{FF2B5EF4-FFF2-40B4-BE49-F238E27FC236}">
                    <a16:creationId xmlns:a16="http://schemas.microsoft.com/office/drawing/2014/main" id="{BC28E48A-8C1D-44BC-A2B2-445DA19AC6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1" y="1600200"/>
                <a:ext cx="4334272" cy="4526915"/>
              </a:xfrm>
              <a:blipFill>
                <a:blip r:embed="rId3"/>
                <a:stretch>
                  <a:fillRect l="-1828" t="-1213" r="-98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>
            <a:extLst>
              <a:ext uri="{FF2B5EF4-FFF2-40B4-BE49-F238E27FC236}">
                <a16:creationId xmlns:a16="http://schemas.microsoft.com/office/drawing/2014/main" id="{F69417F2-610C-4FCB-A3D8-4931142EDF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7726" y="2531265"/>
            <a:ext cx="5864673" cy="3290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57844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2C88E861-B2E1-417E-9CB8-FE61116268EB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8997362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02-2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ㅣ</a:t>
            </a:r>
            <a:r>
              <a:rPr lang="ko-KR" altLang="en-US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Prophet </a:t>
            </a:r>
            <a:r>
              <a:rPr lang="ko-KR" altLang="en-US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모형</a:t>
            </a:r>
            <a:endParaRPr lang="en-US" altLang="ko-KR" sz="2400" spc="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내용 개체 틀 3">
                <a:extLst>
                  <a:ext uri="{FF2B5EF4-FFF2-40B4-BE49-F238E27FC236}">
                    <a16:creationId xmlns:a16="http://schemas.microsoft.com/office/drawing/2014/main" id="{EAF2EBA1-36BC-40B2-8BFF-672959E505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0" y="1600200"/>
                <a:ext cx="6854552" cy="4526915"/>
              </a:xfrm>
            </p:spPr>
            <p:txBody>
              <a:bodyPr>
                <a:normAutofit/>
              </a:bodyPr>
              <a:lstStyle/>
              <a:p>
                <a:pPr>
                  <a:defRPr lang="ko-KR" altLang="en-US"/>
                </a:pPr>
                <a:r>
                  <a:rPr lang="en-US" altLang="ko-KR" sz="2400" b="0" dirty="0">
                    <a:latin typeface="Cambria Math" panose="02040503050406030204" pitchFamily="18" charset="0"/>
                  </a:rPr>
                  <a:t>Seasonality(</a:t>
                </a:r>
                <a:r>
                  <a:rPr lang="ko-KR" altLang="en-US" sz="2400" b="0" dirty="0">
                    <a:latin typeface="Cambria Math" panose="02040503050406030204" pitchFamily="18" charset="0"/>
                  </a:rPr>
                  <a:t>계절성</a:t>
                </a:r>
                <a:r>
                  <a:rPr lang="en-US" altLang="ko-KR" sz="2400" b="0" dirty="0">
                    <a:latin typeface="Cambria Math" panose="02040503050406030204" pitchFamily="18" charset="0"/>
                  </a:rPr>
                  <a:t>)</a:t>
                </a:r>
                <a:br>
                  <a:rPr lang="en-US" altLang="ko-KR" sz="2400" b="0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ko-KR" sz="2400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bSup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func>
                      <m:func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2400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nt</m:t>
                                </m:r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num>
                              <m:den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func>
                      <m:func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2400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𝑛𝑡</m:t>
                                </m:r>
                              </m:num>
                              <m:den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2400" b="0" dirty="0"/>
                  <a:t> </a:t>
                </a:r>
              </a:p>
              <a:p>
                <a:pPr>
                  <a:defRPr lang="ko-KR" altLang="en-US"/>
                </a:pPr>
                <a:endParaRPr lang="en-US" altLang="ko-KR" sz="2400" dirty="0">
                  <a:latin typeface="Cambria Math" panose="02040503050406030204" pitchFamily="18" charset="0"/>
                </a:endParaRPr>
              </a:p>
              <a:p>
                <a:pPr>
                  <a:defRPr lang="ko-KR" altLang="en-US"/>
                </a:pPr>
                <a:r>
                  <a:rPr lang="ko-KR" altLang="en-US" sz="2400" dirty="0" err="1">
                    <a:latin typeface="Cambria Math" panose="02040503050406030204" pitchFamily="18" charset="0"/>
                  </a:rPr>
                  <a:t>푸리에급수</a:t>
                </a:r>
                <a:br>
                  <a:rPr lang="en-US" altLang="ko-KR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r>
                  <a:rPr lang="en-US" altLang="ko-KR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- </a:t>
                </a:r>
                <a:r>
                  <a:rPr lang="ko-KR" altLang="en-US" sz="2200" dirty="0">
                    <a:latin typeface="Cambria Math" panose="02040503050406030204" pitchFamily="18" charset="0"/>
                  </a:rPr>
                  <a:t>모든 주기함수 </a:t>
                </a:r>
                <a:r>
                  <a:rPr lang="en-US" altLang="ko-KR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f(x)</a:t>
                </a:r>
                <a:r>
                  <a:rPr lang="ko-KR" altLang="en-US" sz="2200" dirty="0">
                    <a:latin typeface="Cambria Math" panose="02040503050406030204" pitchFamily="18" charset="0"/>
                  </a:rPr>
                  <a:t>는 </a:t>
                </a:r>
                <a:r>
                  <a:rPr lang="en-US" altLang="ko-KR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[sin x, cos x, sin 2x, cos 2x, sin 3x, cos 3x, … ]</a:t>
                </a:r>
                <a:r>
                  <a:rPr lang="ko-KR" altLang="en-US" sz="2200" dirty="0">
                    <a:latin typeface="Cambria Math" panose="02040503050406030204" pitchFamily="18" charset="0"/>
                  </a:rPr>
                  <a:t>의 선형결합으로 만들 수 있다</a:t>
                </a:r>
                <a:r>
                  <a:rPr lang="en-US" altLang="ko-KR" sz="2200" dirty="0">
                    <a:latin typeface="Cambria Math" panose="02040503050406030204" pitchFamily="18" charset="0"/>
                  </a:rPr>
                  <a:t>.</a:t>
                </a:r>
                <a:br>
                  <a:rPr lang="en-US" altLang="ko-KR" sz="2200" dirty="0">
                    <a:latin typeface="Cambria Math" panose="02040503050406030204" pitchFamily="18" charset="0"/>
                  </a:rPr>
                </a:br>
                <a:br>
                  <a:rPr lang="en-US" altLang="ko-KR" sz="2200" dirty="0">
                    <a:latin typeface="Cambria Math" panose="02040503050406030204" pitchFamily="18" charset="0"/>
                  </a:rPr>
                </a:br>
                <a:r>
                  <a:rPr lang="en-US" altLang="ko-KR" sz="2200" dirty="0">
                    <a:latin typeface="Cambria Math" panose="02040503050406030204" pitchFamily="18" charset="0"/>
                  </a:rPr>
                  <a:t>-</a:t>
                </a:r>
                <a:r>
                  <a:rPr lang="ko-KR" altLang="en-US" sz="2200" dirty="0">
                    <a:latin typeface="Cambria Math" panose="02040503050406030204" pitchFamily="18" charset="0"/>
                  </a:rPr>
                  <a:t> 주기함수를 위의 </a:t>
                </a:r>
                <a:r>
                  <a:rPr lang="en-US" altLang="ko-KR" sz="2200" dirty="0">
                    <a:latin typeface="Cambria Math" panose="02040503050406030204" pitchFamily="18" charset="0"/>
                  </a:rPr>
                  <a:t>s(t) </a:t>
                </a:r>
                <a:r>
                  <a:rPr lang="ko-KR" altLang="en-US" sz="2200" dirty="0">
                    <a:latin typeface="Cambria Math" panose="02040503050406030204" pitchFamily="18" charset="0"/>
                  </a:rPr>
                  <a:t>형태로 표현한 것이 푸리에 급수</a:t>
                </a:r>
                <a:br>
                  <a:rPr lang="en-US" altLang="ko-KR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br>
                  <a:rPr lang="en-US" altLang="ko-KR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r>
                  <a:rPr lang="en-US" altLang="ko-KR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- </a:t>
                </a:r>
                <a:r>
                  <a:rPr lang="ko-KR" altLang="en-US" sz="2200" dirty="0">
                    <a:latin typeface="Cambria Math" panose="02040503050406030204" pitchFamily="18" charset="0"/>
                  </a:rPr>
                  <a:t>시계열 </a:t>
                </a:r>
                <a:r>
                  <a:rPr lang="en-US" altLang="ko-KR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y(t)</a:t>
                </a:r>
                <a:r>
                  <a:rPr lang="ko-KR" altLang="en-US" sz="2200" dirty="0">
                    <a:latin typeface="Cambria Math" panose="02040503050406030204" pitchFamily="18" charset="0"/>
                  </a:rPr>
                  <a:t>에서 푸리에 계수를 사용해 계절성 성분을 추출해 모델링할 수 있음</a:t>
                </a:r>
                <a:endParaRPr lang="en-US" altLang="ko-KR" sz="22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defRPr lang="ko-KR" altLang="en-US"/>
                </a:pPr>
                <a:endParaRPr lang="en-US" altLang="ko-KR" sz="2400" dirty="0"/>
              </a:p>
            </p:txBody>
          </p:sp>
        </mc:Choice>
        <mc:Fallback xmlns="">
          <p:sp>
            <p:nvSpPr>
              <p:cNvPr id="4" name="내용 개체 틀 3">
                <a:extLst>
                  <a:ext uri="{FF2B5EF4-FFF2-40B4-BE49-F238E27FC236}">
                    <a16:creationId xmlns:a16="http://schemas.microsoft.com/office/drawing/2014/main" id="{EAF2EBA1-36BC-40B2-8BFF-672959E505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600200"/>
                <a:ext cx="6854552" cy="4526915"/>
              </a:xfrm>
              <a:blipFill>
                <a:blip r:embed="rId3"/>
                <a:stretch>
                  <a:fillRect l="-1157" t="-12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>
            <a:extLst>
              <a:ext uri="{FF2B5EF4-FFF2-40B4-BE49-F238E27FC236}">
                <a16:creationId xmlns:a16="http://schemas.microsoft.com/office/drawing/2014/main" id="{43908018-CDA0-4863-AC8B-91AB240F31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8452" y="2679204"/>
            <a:ext cx="4486275" cy="311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19483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2C88E861-B2E1-417E-9CB8-FE61116268EB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8997362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02-2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ㅣ</a:t>
            </a:r>
            <a:r>
              <a:rPr lang="ko-KR" altLang="en-US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Prophet </a:t>
            </a:r>
            <a:r>
              <a:rPr lang="ko-KR" altLang="en-US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모형</a:t>
            </a:r>
            <a:endParaRPr lang="en-US" altLang="ko-KR" sz="2400" spc="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내용 개체 틀 23">
                <a:extLst>
                  <a:ext uri="{FF2B5EF4-FFF2-40B4-BE49-F238E27FC236}">
                    <a16:creationId xmlns:a16="http://schemas.microsoft.com/office/drawing/2014/main" id="{F1826B8B-AFDD-4A67-BCD9-F8C43742D9B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1" y="1600200"/>
                <a:ext cx="5283296" cy="4526915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𝑛𝑥</m:t>
                            </m:r>
                          </m:e>
                        </m:d>
                      </m:e>
                    </m:fun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𝑛𝑥</m:t>
                            </m:r>
                          </m:e>
                        </m:d>
                      </m:e>
                    </m:func>
                    <m:r>
                      <a:rPr lang="ko-KR" altLang="en-US" i="1">
                        <a:latin typeface="Cambria Math" panose="02040503050406030204" pitchFamily="18" charset="0"/>
                      </a:rPr>
                      <m:t>에</m:t>
                    </m:r>
                  </m:oMath>
                </a14:m>
                <a:r>
                  <a:rPr lang="ko-KR" altLang="en-US" dirty="0"/>
                  <a:t>서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ko-KR" altLang="en-US" dirty="0"/>
                  <a:t>의 값이 커질수록 주기가 더 짧아짐</a:t>
                </a:r>
                <a:endParaRPr lang="en-US" altLang="ko-KR" dirty="0"/>
              </a:p>
              <a:p>
                <a:endParaRPr lang="en-US" altLang="ko-KR" dirty="0"/>
              </a:p>
              <a:p>
                <a:r>
                  <a:rPr lang="ko-KR" altLang="en-US" dirty="0"/>
                  <a:t>더 높은 차수의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𝑛𝑥</m:t>
                            </m:r>
                          </m:e>
                        </m:d>
                      </m:e>
                    </m:fun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𝑛𝑥</m:t>
                            </m:r>
                          </m:e>
                        </m:d>
                      </m:e>
                    </m:func>
                  </m:oMath>
                </a14:m>
                <a:r>
                  <a:rPr lang="ko-KR" altLang="en-US" dirty="0"/>
                  <a:t>를 이용해 계절성을 모델링하면 미세한 패턴까지 모델링할 수 있지만 과적합으로 </a:t>
                </a:r>
                <a:r>
                  <a:rPr lang="ko-KR" altLang="en-US" dirty="0" err="1"/>
                  <a:t>이어질수도</a:t>
                </a:r>
                <a:r>
                  <a:rPr lang="ko-KR" altLang="en-US" dirty="0"/>
                  <a:t> </a:t>
                </a:r>
              </a:p>
            </p:txBody>
          </p:sp>
        </mc:Choice>
        <mc:Fallback xmlns="">
          <p:sp>
            <p:nvSpPr>
              <p:cNvPr id="4" name="내용 개체 틀 23">
                <a:extLst>
                  <a:ext uri="{FF2B5EF4-FFF2-40B4-BE49-F238E27FC236}">
                    <a16:creationId xmlns:a16="http://schemas.microsoft.com/office/drawing/2014/main" id="{F1826B8B-AFDD-4A67-BCD9-F8C43742D9B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1" y="1600200"/>
                <a:ext cx="5283296" cy="4526915"/>
              </a:xfrm>
              <a:blipFill>
                <a:blip r:embed="rId3"/>
                <a:stretch>
                  <a:fillRect l="-1499" t="-107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내용 개체 틀 15">
            <a:extLst>
              <a:ext uri="{FF2B5EF4-FFF2-40B4-BE49-F238E27FC236}">
                <a16:creationId xmlns:a16="http://schemas.microsoft.com/office/drawing/2014/main" id="{FA07C0EB-7AB7-4470-82FC-5194CF1DD3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9976" y="2025070"/>
            <a:ext cx="6299104" cy="3636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09124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2C88E861-B2E1-417E-9CB8-FE61116268EB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8997362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02-2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ㅣ</a:t>
            </a:r>
            <a:r>
              <a:rPr lang="ko-KR" altLang="en-US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Prophet </a:t>
            </a:r>
            <a:r>
              <a:rPr lang="ko-KR" altLang="en-US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모형</a:t>
            </a:r>
            <a:endParaRPr lang="en-US" altLang="ko-KR" sz="2400" spc="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내용 개체 틀 3">
                <a:extLst>
                  <a:ext uri="{FF2B5EF4-FFF2-40B4-BE49-F238E27FC236}">
                    <a16:creationId xmlns:a16="http://schemas.microsoft.com/office/drawing/2014/main" id="{E3055DB3-022A-452A-8A9C-D37848EC60D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0" y="1600200"/>
                <a:ext cx="10973435" cy="4526915"/>
              </a:xfrm>
            </p:spPr>
            <p:txBody>
              <a:bodyPr/>
              <a:lstStyle/>
              <a:p>
                <a:pPr>
                  <a:defRPr lang="ko-KR" altLang="en-US"/>
                </a:pPr>
                <a:r>
                  <a:rPr lang="en-US" altLang="ko-KR" b="0" dirty="0">
                    <a:latin typeface="Cambria Math" panose="02040503050406030204" pitchFamily="18" charset="0"/>
                  </a:rPr>
                  <a:t>Holiday(</a:t>
                </a:r>
                <a:r>
                  <a:rPr lang="ko-KR" altLang="en-US" b="0" dirty="0">
                    <a:latin typeface="Cambria Math" panose="02040503050406030204" pitchFamily="18" charset="0"/>
                  </a:rPr>
                  <a:t>특수 이벤트</a:t>
                </a:r>
                <a:r>
                  <a:rPr lang="en-US" altLang="ko-KR" b="0" dirty="0">
                    <a:latin typeface="Cambria Math" panose="02040503050406030204" pitchFamily="18" charset="0"/>
                  </a:rPr>
                  <a:t>)</a:t>
                </a:r>
                <a:br>
                  <a:rPr lang="en-US" altLang="ko-KR" b="0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sub>
                    </m:sSub>
                    <m:r>
                      <m:rPr>
                        <m:lit/>
                      </m:rP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𝜅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𝜅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D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𝜅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altLang="ko-KR" b="0" dirty="0"/>
                  <a:t> </a:t>
                </a:r>
              </a:p>
              <a:p>
                <a:pPr>
                  <a:defRPr lang="ko-KR" altLang="en-US"/>
                </a:pPr>
                <a:endParaRPr lang="en-US" altLang="ko-KR" dirty="0"/>
              </a:p>
            </p:txBody>
          </p:sp>
        </mc:Choice>
        <mc:Fallback xmlns="">
          <p:sp>
            <p:nvSpPr>
              <p:cNvPr id="4" name="내용 개체 틀 3">
                <a:extLst>
                  <a:ext uri="{FF2B5EF4-FFF2-40B4-BE49-F238E27FC236}">
                    <a16:creationId xmlns:a16="http://schemas.microsoft.com/office/drawing/2014/main" id="{E3055DB3-022A-452A-8A9C-D37848EC60D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600200"/>
                <a:ext cx="10973435" cy="4526915"/>
              </a:xfrm>
              <a:blipFill>
                <a:blip r:embed="rId3"/>
                <a:stretch>
                  <a:fillRect l="-722" t="-12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>
            <a:extLst>
              <a:ext uri="{FF2B5EF4-FFF2-40B4-BE49-F238E27FC236}">
                <a16:creationId xmlns:a16="http://schemas.microsoft.com/office/drawing/2014/main" id="{4BE6753F-F0E6-4208-A8D4-AE58930831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2625" y="3412490"/>
            <a:ext cx="8286750" cy="271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0011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42609451-E5A4-43A1-A3DA-E1EE8EF4BA18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8997362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01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ㅣ</a:t>
            </a:r>
            <a:r>
              <a:rPr lang="ko-KR" altLang="en-US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 시계열분석 소개</a:t>
            </a:r>
            <a:endParaRPr lang="en-US" altLang="ko-KR" sz="2400" spc="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DA5EEA-7EA7-4B1B-9BA9-1EEC63C80640}"/>
              </a:ext>
            </a:extLst>
          </p:cNvPr>
          <p:cNvSpPr txBox="1"/>
          <p:nvPr/>
        </p:nvSpPr>
        <p:spPr>
          <a:xfrm>
            <a:off x="705255" y="2498989"/>
            <a:ext cx="386674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rgbClr val="0070C0"/>
                </a:solidFill>
                <a:latin typeface="a뉴고딕M" panose="02020600000000000000" pitchFamily="18" charset="-127"/>
                <a:ea typeface="a뉴고딕M" panose="02020600000000000000" pitchFamily="18" charset="-127"/>
              </a:rPr>
              <a:t>① </a:t>
            </a:r>
            <a:r>
              <a:rPr lang="en-US" altLang="ko-KR" sz="2400" dirty="0">
                <a:solidFill>
                  <a:srgbClr val="0070C0"/>
                </a:solidFill>
                <a:latin typeface="a뉴고딕M" panose="02020600000000000000" pitchFamily="18" charset="-127"/>
                <a:ea typeface="a뉴고딕M" panose="02020600000000000000" pitchFamily="18" charset="-127"/>
              </a:rPr>
              <a:t>white noise</a:t>
            </a:r>
          </a:p>
          <a:p>
            <a:r>
              <a:rPr lang="ko-KR" altLang="en-US" sz="2400" dirty="0">
                <a:solidFill>
                  <a:srgbClr val="0070C0"/>
                </a:solidFill>
                <a:latin typeface="a뉴고딕M" panose="02020600000000000000" pitchFamily="18" charset="-127"/>
                <a:ea typeface="a뉴고딕M" panose="02020600000000000000" pitchFamily="18" charset="-127"/>
              </a:rPr>
              <a:t>② </a:t>
            </a:r>
            <a:r>
              <a:rPr lang="en-US" altLang="ko-KR" sz="2400" dirty="0">
                <a:solidFill>
                  <a:srgbClr val="0070C0"/>
                </a:solidFill>
                <a:latin typeface="a뉴고딕M" panose="02020600000000000000" pitchFamily="18" charset="-127"/>
                <a:ea typeface="a뉴고딕M" panose="02020600000000000000" pitchFamily="18" charset="-127"/>
              </a:rPr>
              <a:t>random walk</a:t>
            </a:r>
          </a:p>
          <a:p>
            <a:r>
              <a:rPr lang="ko-KR" altLang="en-US" sz="2400" dirty="0">
                <a:solidFill>
                  <a:srgbClr val="0070C0"/>
                </a:solidFill>
                <a:latin typeface="a뉴고딕M" panose="02020600000000000000" pitchFamily="18" charset="-127"/>
                <a:ea typeface="a뉴고딕M" panose="02020600000000000000" pitchFamily="18" charset="-127"/>
              </a:rPr>
              <a:t>③ </a:t>
            </a:r>
            <a:r>
              <a:rPr lang="en-US" altLang="ko-KR" sz="2400" dirty="0">
                <a:solidFill>
                  <a:srgbClr val="0070C0"/>
                </a:solidFill>
                <a:latin typeface="a뉴고딕M" panose="02020600000000000000" pitchFamily="18" charset="-127"/>
                <a:ea typeface="a뉴고딕M" panose="02020600000000000000" pitchFamily="18" charset="-127"/>
              </a:rPr>
              <a:t>trend &amp; seasonality</a:t>
            </a:r>
          </a:p>
          <a:p>
            <a:r>
              <a:rPr lang="ko-KR" altLang="en-US" sz="2400" dirty="0">
                <a:solidFill>
                  <a:srgbClr val="0070C0"/>
                </a:solidFill>
                <a:latin typeface="a뉴고딕M" panose="02020600000000000000" pitchFamily="18" charset="-127"/>
                <a:ea typeface="a뉴고딕M" panose="02020600000000000000" pitchFamily="18" charset="-127"/>
              </a:rPr>
              <a:t>④ </a:t>
            </a:r>
            <a:r>
              <a:rPr lang="en-US" altLang="ko-KR" sz="2400" dirty="0">
                <a:solidFill>
                  <a:srgbClr val="0070C0"/>
                </a:solidFill>
                <a:latin typeface="a뉴고딕M" panose="02020600000000000000" pitchFamily="18" charset="-127"/>
                <a:ea typeface="a뉴고딕M" panose="02020600000000000000" pitchFamily="18" charset="-127"/>
              </a:rPr>
              <a:t>changepoint</a:t>
            </a:r>
            <a:endParaRPr lang="ko-KR" altLang="en-US" sz="2400" dirty="0">
              <a:solidFill>
                <a:srgbClr val="0070C0"/>
              </a:solidFill>
              <a:latin typeface="a뉴고딕M" panose="02020600000000000000" pitchFamily="18" charset="-127"/>
              <a:ea typeface="a뉴고딕M" panose="02020600000000000000" pitchFamily="18" charset="-127"/>
            </a:endParaRPr>
          </a:p>
          <a:p>
            <a:endParaRPr lang="ko-KR" altLang="en-US" sz="2400" dirty="0">
              <a:solidFill>
                <a:srgbClr val="0070C0"/>
              </a:solidFill>
              <a:latin typeface="a뉴고딕M" panose="02020600000000000000" pitchFamily="18" charset="-127"/>
              <a:ea typeface="a뉴고딕M" panose="02020600000000000000" pitchFamily="18" charset="-127"/>
            </a:endParaRPr>
          </a:p>
          <a:p>
            <a:endParaRPr lang="ko-KR" altLang="en-US" sz="2400" dirty="0">
              <a:solidFill>
                <a:srgbClr val="0070C0"/>
              </a:solidFill>
              <a:latin typeface="a뉴고딕M" panose="02020600000000000000" pitchFamily="18" charset="-127"/>
              <a:ea typeface="a뉴고딕M" panose="02020600000000000000" pitchFamily="18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a뉴고딕M" panose="02020600000000000000" pitchFamily="18" charset="-127"/>
                <a:ea typeface="a뉴고딕M" panose="02020600000000000000" pitchFamily="18" charset="-127"/>
              </a:rPr>
              <a:t>시계열 데이터의 예시</a:t>
            </a:r>
          </a:p>
          <a:p>
            <a:endParaRPr lang="ko-KR" altLang="en-US" sz="2400" dirty="0">
              <a:latin typeface="a뉴고딕M" panose="02020600000000000000" pitchFamily="18" charset="-127"/>
              <a:ea typeface="a뉴고딕M" panose="02020600000000000000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96F9905-391D-4209-BB88-7E42D2AA83C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971580" y="1838065"/>
            <a:ext cx="7060277" cy="430968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9FA9125-F6F1-4BDD-9D32-8ABEF40C95EC}"/>
              </a:ext>
            </a:extLst>
          </p:cNvPr>
          <p:cNvSpPr txBox="1"/>
          <p:nvPr/>
        </p:nvSpPr>
        <p:spPr>
          <a:xfrm>
            <a:off x="5137608" y="1475255"/>
            <a:ext cx="509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2400" dirty="0">
                <a:solidFill>
                  <a:srgbClr val="0070C0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①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F3A652-4720-4D27-98A5-292242E94C2F}"/>
              </a:ext>
            </a:extLst>
          </p:cNvPr>
          <p:cNvSpPr txBox="1"/>
          <p:nvPr/>
        </p:nvSpPr>
        <p:spPr>
          <a:xfrm>
            <a:off x="8743855" y="1456400"/>
            <a:ext cx="509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2400" dirty="0">
                <a:solidFill>
                  <a:srgbClr val="0070C0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②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CD3C7B-D111-4109-AD79-FD3009C52F1C}"/>
              </a:ext>
            </a:extLst>
          </p:cNvPr>
          <p:cNvSpPr txBox="1"/>
          <p:nvPr/>
        </p:nvSpPr>
        <p:spPr>
          <a:xfrm>
            <a:off x="5113337" y="3762074"/>
            <a:ext cx="509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2400" dirty="0">
                <a:solidFill>
                  <a:srgbClr val="0070C0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③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614F41-248E-42AC-A8C0-BD07FFCAF61D}"/>
              </a:ext>
            </a:extLst>
          </p:cNvPr>
          <p:cNvSpPr txBox="1"/>
          <p:nvPr/>
        </p:nvSpPr>
        <p:spPr>
          <a:xfrm>
            <a:off x="8734429" y="3791928"/>
            <a:ext cx="509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2400" dirty="0">
                <a:solidFill>
                  <a:srgbClr val="0070C0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④</a:t>
            </a:r>
          </a:p>
        </p:txBody>
      </p:sp>
    </p:spTree>
    <p:extLst>
      <p:ext uri="{BB962C8B-B14F-4D97-AF65-F5344CB8AC3E}">
        <p14:creationId xmlns:p14="http://schemas.microsoft.com/office/powerpoint/2010/main" val="22922342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2C88E861-B2E1-417E-9CB8-FE61116268EB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8997362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02-2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ㅣ</a:t>
            </a:r>
            <a:r>
              <a:rPr lang="ko-KR" altLang="en-US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Prophet </a:t>
            </a:r>
            <a:r>
              <a:rPr lang="ko-KR" altLang="en-US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모형</a:t>
            </a:r>
            <a:endParaRPr lang="en-US" altLang="ko-KR" sz="2400" spc="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C9EC7ACE-B364-438C-ACDE-EAB145968D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394" y="1593802"/>
            <a:ext cx="6809565" cy="2269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>
            <a:extLst>
              <a:ext uri="{FF2B5EF4-FFF2-40B4-BE49-F238E27FC236}">
                <a16:creationId xmlns:a16="http://schemas.microsoft.com/office/drawing/2014/main" id="{9DFC9DD4-B99F-434D-A160-404CB7B36B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357" y="3870055"/>
            <a:ext cx="7272808" cy="2517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>
            <a:extLst>
              <a:ext uri="{FF2B5EF4-FFF2-40B4-BE49-F238E27FC236}">
                <a16:creationId xmlns:a16="http://schemas.microsoft.com/office/drawing/2014/main" id="{A50FC487-4267-4649-B677-83E1AF8E75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6589" y="1643512"/>
            <a:ext cx="3651870" cy="4869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309716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2C88E861-B2E1-417E-9CB8-FE61116268EB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8997362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02-2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ㅣ</a:t>
            </a:r>
            <a:r>
              <a:rPr lang="ko-KR" altLang="en-US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Prophet </a:t>
            </a:r>
            <a:r>
              <a:rPr lang="ko-KR" altLang="en-US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모형</a:t>
            </a:r>
            <a:endParaRPr lang="en-US" altLang="ko-KR" sz="2400" spc="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/>
            </a:endParaRPr>
          </a:p>
        </p:txBody>
      </p:sp>
      <p:sp>
        <p:nvSpPr>
          <p:cNvPr id="4" name="내용 개체 틀 9">
            <a:extLst>
              <a:ext uri="{FF2B5EF4-FFF2-40B4-BE49-F238E27FC236}">
                <a16:creationId xmlns:a16="http://schemas.microsoft.com/office/drawing/2014/main" id="{3F949431-AF16-4665-AAF8-779FBFB97E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0"/>
            <a:ext cx="10973435" cy="4526915"/>
          </a:xfrm>
        </p:spPr>
        <p:txBody>
          <a:bodyPr/>
          <a:lstStyle/>
          <a:p>
            <a:r>
              <a:rPr lang="ko-KR" altLang="en-US" dirty="0"/>
              <a:t>실습</a:t>
            </a:r>
          </a:p>
        </p:txBody>
      </p:sp>
    </p:spTree>
    <p:extLst>
      <p:ext uri="{BB962C8B-B14F-4D97-AF65-F5344CB8AC3E}">
        <p14:creationId xmlns:p14="http://schemas.microsoft.com/office/powerpoint/2010/main" val="151666827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2C88E861-B2E1-417E-9CB8-FE61116268EB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8997362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03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ㅣ</a:t>
            </a:r>
            <a:r>
              <a:rPr lang="ko-KR" altLang="en-US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 그 외 시계열분석 관련 주제</a:t>
            </a:r>
            <a:endParaRPr lang="en-US" altLang="ko-KR" sz="2400" spc="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/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B851989-26D6-47D4-B41E-9FB66C8276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0"/>
            <a:ext cx="10973435" cy="4526915"/>
          </a:xfrm>
        </p:spPr>
        <p:txBody>
          <a:bodyPr>
            <a:normAutofit/>
          </a:bodyPr>
          <a:lstStyle/>
          <a:p>
            <a:pPr>
              <a:defRPr lang="ko-KR" altLang="en-US"/>
            </a:pPr>
            <a:r>
              <a:rPr lang="en-US" altLang="ko-KR" dirty="0"/>
              <a:t>changepoint</a:t>
            </a:r>
            <a:r>
              <a:rPr lang="ko-KR" altLang="en-US" dirty="0"/>
              <a:t> </a:t>
            </a:r>
            <a:r>
              <a:rPr lang="en-US" altLang="ko-KR" dirty="0"/>
              <a:t>detection</a:t>
            </a:r>
          </a:p>
          <a:p>
            <a:pPr>
              <a:defRPr lang="ko-KR" altLang="en-US"/>
            </a:pPr>
            <a:endParaRPr lang="en-US" altLang="ko-KR" dirty="0"/>
          </a:p>
          <a:p>
            <a:pPr>
              <a:defRPr lang="ko-KR" altLang="en-US"/>
            </a:pPr>
            <a:r>
              <a:rPr lang="en-US" altLang="ko-KR" dirty="0"/>
              <a:t>similarity of time series</a:t>
            </a:r>
          </a:p>
          <a:p>
            <a:pPr>
              <a:defRPr lang="ko-KR" altLang="en-US"/>
            </a:pPr>
            <a:endParaRPr lang="en-US" altLang="ko-KR" dirty="0"/>
          </a:p>
          <a:p>
            <a:pPr>
              <a:defRPr lang="ko-KR" altLang="en-US"/>
            </a:pPr>
            <a:endParaRPr lang="en-US" altLang="ko-KR" dirty="0"/>
          </a:p>
          <a:p>
            <a:pPr>
              <a:defRPr lang="ko-KR" altLang="en-US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8233517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내용 개체 틀 3">
                <a:extLst>
                  <a:ext uri="{FF2B5EF4-FFF2-40B4-BE49-F238E27FC236}">
                    <a16:creationId xmlns:a16="http://schemas.microsoft.com/office/drawing/2014/main" id="{7330C172-9B4F-4DEE-B63A-6E14962C1C8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0" y="1600200"/>
                <a:ext cx="10973435" cy="4526915"/>
              </a:xfrm>
            </p:spPr>
            <p:txBody>
              <a:bodyPr>
                <a:normAutofit lnSpcReduction="10000"/>
              </a:bodyPr>
              <a:lstStyle/>
              <a:p>
                <a:pPr>
                  <a:defRPr lang="ko-KR" altLang="en-US"/>
                </a:pPr>
                <a:r>
                  <a:rPr lang="en-US" altLang="ko-KR" dirty="0"/>
                  <a:t>Changepoint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Detection</a:t>
                </a:r>
                <a:br>
                  <a:rPr lang="en-US" altLang="ko-KR" dirty="0"/>
                </a:br>
                <a:r>
                  <a:rPr lang="ko-KR" altLang="en-US" dirty="0"/>
                  <a:t>분포의 변화</a:t>
                </a:r>
                <a:r>
                  <a:rPr lang="en-US" altLang="ko-KR" dirty="0"/>
                  <a:t>(ex</a:t>
                </a:r>
                <a:r>
                  <a:rPr lang="ko-KR" altLang="en-US" dirty="0"/>
                  <a:t> 평균의 변화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분산의 변화</a:t>
                </a:r>
                <a:r>
                  <a:rPr lang="en-US" altLang="ko-KR" dirty="0"/>
                  <a:t>)</a:t>
                </a:r>
                <a:r>
                  <a:rPr lang="ko-KR" altLang="en-US" dirty="0"/>
                  <a:t>를 탐지하는 통계적 </a:t>
                </a:r>
                <a:r>
                  <a:rPr lang="ko-KR" altLang="en-US" dirty="0" err="1"/>
                  <a:t>검정법</a:t>
                </a:r>
                <a:endParaRPr lang="en-US" altLang="ko-KR" dirty="0"/>
              </a:p>
              <a:p>
                <a:pPr>
                  <a:defRPr lang="ko-KR" altLang="en-US"/>
                </a:pPr>
                <a:endParaRPr lang="en-US" altLang="ko-KR" dirty="0"/>
              </a:p>
              <a:p>
                <a:pPr>
                  <a:defRPr lang="ko-KR" altLang="en-US"/>
                </a:pPr>
                <a:r>
                  <a:rPr lang="en-US" altLang="ko-KR" dirty="0"/>
                  <a:t>Single Changepoint Detection</a:t>
                </a:r>
                <a:br>
                  <a:rPr lang="en-US" altLang="ko-KR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𝑛𝑜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𝑐h𝑎𝑛𝑔𝑒𝑝𝑜𝑖𝑛𝑡</m:t>
                    </m:r>
                  </m:oMath>
                </a14:m>
                <a:r>
                  <a:rPr lang="en-US" altLang="ko-KR" dirty="0"/>
                  <a:t> </a:t>
                </a:r>
                <a:br>
                  <a:rPr lang="en-US" altLang="ko-KR" dirty="0"/>
                </a:br>
                <a:r>
                  <a:rPr lang="en-US" altLang="ko-KR" dirty="0"/>
                  <a:t>log-likelihood of data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ML</m:t>
                        </m:r>
                      </m:e>
                      <m:sub>
                        <m:r>
                          <a:rPr lang="en-US" altLang="ko-KR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𝑙𝑜𝑔𝑝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e>
                        <m:acc>
                          <m:accPr>
                            <m:chr m:val="̂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</m:d>
                  </m:oMath>
                </a14:m>
                <a:br>
                  <a:rPr lang="en-US" altLang="ko-KR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𝑒𝑥𝑖𝑠𝑡𝑠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𝑐h𝑎𝑛𝑔𝑒𝑝𝑜𝑖𝑛𝑡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𝑎𝑡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b="0" dirty="0"/>
                  <a:t> </a:t>
                </a:r>
                <a:br>
                  <a:rPr lang="en-US" altLang="ko-KR" b="0" dirty="0"/>
                </a:br>
                <a:r>
                  <a:rPr lang="en-US" altLang="ko-KR" b="0" dirty="0"/>
                  <a:t>log-likelihood of data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ML</m:t>
                        </m:r>
                      </m:e>
                      <m:sub>
                        <m:r>
                          <a:rPr lang="en-US" altLang="ko-KR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𝑙𝑜𝑔𝑝</m:t>
                    </m:r>
                    <m:d>
                      <m:dPr>
                        <m:endChr m:val="|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̂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𝑙𝑜𝑔𝑝</m:t>
                    </m:r>
                    <m:d>
                      <m:dPr>
                        <m:endChr m:val="|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̂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b="0" dirty="0"/>
              </a:p>
              <a:p>
                <a:pPr>
                  <a:defRPr lang="ko-KR" altLang="en-US"/>
                </a:pPr>
                <a:endParaRPr lang="en-US" altLang="ko-KR" b="0" dirty="0"/>
              </a:p>
              <a:p>
                <a:pPr>
                  <a:defRPr lang="ko-KR" altLang="en-US"/>
                </a:pPr>
                <a:r>
                  <a:rPr lang="ko-KR" altLang="en-US" b="0" dirty="0" err="1"/>
                  <a:t>검정통계량</a:t>
                </a:r>
                <a:br>
                  <a:rPr lang="en-US" altLang="ko-KR" dirty="0"/>
                </a:b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=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⁡[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𝑀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</m:acc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]−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𝑀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b="0" dirty="0"/>
                  <a:t>,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ko-KR" altLang="en-US" b="0" dirty="0"/>
                  <a:t>가 일정 기준보다 크면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acc>
                    <m:r>
                      <a:rPr lang="ko-KR" altLang="en-US" i="1" dirty="0">
                        <a:latin typeface="Cambria Math" panose="02040503050406030204" pitchFamily="18" charset="0"/>
                      </a:rPr>
                      <m:t>에</m:t>
                    </m:r>
                  </m:oMath>
                </a14:m>
                <a:r>
                  <a:rPr lang="ko-KR" altLang="en-US" b="0" dirty="0"/>
                  <a:t>서 </a:t>
                </a:r>
                <a:r>
                  <a:rPr lang="ko-KR" altLang="en-US" b="0" dirty="0" err="1"/>
                  <a:t>변화점</a:t>
                </a:r>
                <a:r>
                  <a:rPr lang="ko-KR" altLang="en-US" b="0" dirty="0"/>
                  <a:t> 존재</a:t>
                </a:r>
                <a:endParaRPr lang="en-US" altLang="ko-KR" b="0" dirty="0"/>
              </a:p>
            </p:txBody>
          </p:sp>
        </mc:Choice>
        <mc:Fallback xmlns="">
          <p:sp>
            <p:nvSpPr>
              <p:cNvPr id="4" name="내용 개체 틀 3">
                <a:extLst>
                  <a:ext uri="{FF2B5EF4-FFF2-40B4-BE49-F238E27FC236}">
                    <a16:creationId xmlns:a16="http://schemas.microsoft.com/office/drawing/2014/main" id="{7330C172-9B4F-4DEE-B63A-6E14962C1C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600200"/>
                <a:ext cx="10973435" cy="4526915"/>
              </a:xfrm>
              <a:blipFill>
                <a:blip r:embed="rId3"/>
                <a:stretch>
                  <a:fillRect l="-722" t="-188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제목 1">
            <a:extLst>
              <a:ext uri="{FF2B5EF4-FFF2-40B4-BE49-F238E27FC236}">
                <a16:creationId xmlns:a16="http://schemas.microsoft.com/office/drawing/2014/main" id="{38C49318-5C53-4888-927E-1FEBB46AA2AA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8997362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03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ㅣ</a:t>
            </a:r>
            <a:r>
              <a:rPr lang="ko-KR" altLang="en-US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 그 외 시계열분석 관련 주제</a:t>
            </a:r>
            <a:endParaRPr lang="en-US" altLang="ko-KR" sz="2400" spc="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171835060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03DDCE44-164E-4CA5-A3EE-11A8EB2E5A91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8997362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03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ㅣ</a:t>
            </a:r>
            <a:r>
              <a:rPr lang="ko-KR" altLang="en-US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 그 외 시계열분석 관련 주제</a:t>
            </a:r>
            <a:endParaRPr lang="en-US" altLang="ko-KR" sz="2400" spc="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D03BBC0-2C72-41B3-817A-956FE8169E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2628" y="1417334"/>
            <a:ext cx="5106744" cy="5080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06069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330C172-9B4F-4DEE-B63A-6E14962C1C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0"/>
            <a:ext cx="10973435" cy="4526915"/>
          </a:xfrm>
        </p:spPr>
        <p:txBody>
          <a:bodyPr>
            <a:normAutofit/>
          </a:bodyPr>
          <a:lstStyle/>
          <a:p>
            <a:pPr>
              <a:defRPr lang="ko-KR" altLang="en-US"/>
            </a:pPr>
            <a:r>
              <a:rPr lang="en-US" altLang="ko-KR" dirty="0"/>
              <a:t>Similarity</a:t>
            </a:r>
            <a:r>
              <a:rPr lang="ko-KR" altLang="en-US" dirty="0"/>
              <a:t> </a:t>
            </a:r>
            <a:r>
              <a:rPr lang="en-US" altLang="ko-KR" dirty="0"/>
              <a:t>of</a:t>
            </a:r>
            <a:r>
              <a:rPr lang="ko-KR" altLang="en-US" dirty="0"/>
              <a:t> </a:t>
            </a:r>
            <a:r>
              <a:rPr lang="en-US" altLang="ko-KR" dirty="0"/>
              <a:t>time</a:t>
            </a:r>
            <a:r>
              <a:rPr lang="ko-KR" altLang="en-US" dirty="0"/>
              <a:t> </a:t>
            </a:r>
            <a:r>
              <a:rPr lang="en-US" altLang="ko-KR" dirty="0"/>
              <a:t>series</a:t>
            </a:r>
            <a:br>
              <a:rPr lang="en-US" altLang="ko-KR" dirty="0"/>
            </a:br>
            <a:r>
              <a:rPr lang="en-US" altLang="ko-KR" dirty="0"/>
              <a:t>- Euclidean distance</a:t>
            </a:r>
            <a:br>
              <a:rPr lang="en-US" altLang="ko-KR" dirty="0"/>
            </a:br>
            <a:r>
              <a:rPr lang="en-US" altLang="ko-KR" dirty="0"/>
              <a:t>- Dynamic Time Warping</a:t>
            </a:r>
            <a:br>
              <a:rPr lang="en-US" altLang="ko-KR" dirty="0"/>
            </a:br>
            <a:r>
              <a:rPr lang="en-US" altLang="ko-KR" dirty="0"/>
              <a:t>- Correlation Coefficient</a:t>
            </a:r>
          </a:p>
          <a:p>
            <a:pPr>
              <a:defRPr lang="ko-KR" altLang="en-US"/>
            </a:pPr>
            <a:endParaRPr lang="en-US" altLang="ko-KR" dirty="0"/>
          </a:p>
          <a:p>
            <a:pPr>
              <a:defRPr lang="ko-KR" altLang="en-US"/>
            </a:pPr>
            <a:endParaRPr lang="en-US" altLang="ko-KR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1B4A0978-8CC6-4662-840D-71182169888F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8997362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03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ㅣ</a:t>
            </a:r>
            <a:r>
              <a:rPr lang="ko-KR" altLang="en-US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 그 외 시계열분석 관련 주제</a:t>
            </a:r>
            <a:endParaRPr lang="en-US" altLang="ko-KR" sz="2400" spc="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410835835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330C172-9B4F-4DEE-B63A-6E14962C1C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0"/>
            <a:ext cx="10973435" cy="4526915"/>
          </a:xfrm>
        </p:spPr>
        <p:txBody>
          <a:bodyPr>
            <a:normAutofit/>
          </a:bodyPr>
          <a:lstStyle/>
          <a:p>
            <a:pPr>
              <a:defRPr lang="ko-KR" altLang="en-US"/>
            </a:pPr>
            <a:r>
              <a:rPr lang="en-US" altLang="ko-KR" dirty="0"/>
              <a:t>Similarity</a:t>
            </a:r>
            <a:r>
              <a:rPr lang="ko-KR" altLang="en-US" dirty="0"/>
              <a:t> </a:t>
            </a:r>
            <a:r>
              <a:rPr lang="en-US" altLang="ko-KR" dirty="0"/>
              <a:t>of</a:t>
            </a:r>
            <a:r>
              <a:rPr lang="ko-KR" altLang="en-US" dirty="0"/>
              <a:t> </a:t>
            </a:r>
            <a:r>
              <a:rPr lang="en-US" altLang="ko-KR" dirty="0"/>
              <a:t>time</a:t>
            </a:r>
            <a:r>
              <a:rPr lang="ko-KR" altLang="en-US" dirty="0"/>
              <a:t> </a:t>
            </a:r>
            <a:r>
              <a:rPr lang="en-US" altLang="ko-KR" dirty="0"/>
              <a:t>series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en-US" altLang="ko-KR" u="sng" dirty="0"/>
              <a:t>Euclidean distance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en-US" altLang="ko-KR" u="sng" dirty="0"/>
              <a:t>Dynamic Time Warping</a:t>
            </a:r>
            <a:br>
              <a:rPr lang="en-US" altLang="ko-KR" dirty="0"/>
            </a:br>
            <a:r>
              <a:rPr lang="en-US" altLang="ko-KR" dirty="0"/>
              <a:t>- Correlation Coefficient</a:t>
            </a:r>
          </a:p>
          <a:p>
            <a:pPr>
              <a:defRPr lang="ko-KR" altLang="en-US"/>
            </a:pPr>
            <a:endParaRPr lang="en-US" altLang="ko-KR" dirty="0"/>
          </a:p>
          <a:p>
            <a:pPr>
              <a:defRPr lang="ko-KR" altLang="en-US"/>
            </a:pPr>
            <a:endParaRPr lang="en-US" altLang="ko-KR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1B4A0978-8CC6-4662-840D-71182169888F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8997362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03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ㅣ</a:t>
            </a:r>
            <a:r>
              <a:rPr lang="ko-KR" altLang="en-US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 그 외 시계열분석 관련 주제</a:t>
            </a:r>
            <a:endParaRPr lang="en-US" altLang="ko-KR" sz="2400" spc="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C0FD763-3316-43E5-9043-CF8C68C1E6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3126" y="3482846"/>
            <a:ext cx="3886200" cy="29146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317076F-A932-4873-A449-093FA907E4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100" y="3571875"/>
            <a:ext cx="4400550" cy="2736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47373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330C172-9B4F-4DEE-B63A-6E14962C1C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0"/>
            <a:ext cx="10973435" cy="4526915"/>
          </a:xfrm>
        </p:spPr>
        <p:txBody>
          <a:bodyPr>
            <a:normAutofit/>
          </a:bodyPr>
          <a:lstStyle/>
          <a:p>
            <a:pPr>
              <a:defRPr lang="ko-KR" altLang="en-US"/>
            </a:pPr>
            <a:r>
              <a:rPr lang="en-US" altLang="ko-KR" dirty="0"/>
              <a:t>Dynamic Time Warping</a:t>
            </a:r>
          </a:p>
          <a:p>
            <a:pPr>
              <a:defRPr lang="ko-KR" altLang="en-US"/>
            </a:pPr>
            <a:endParaRPr lang="en-US" altLang="ko-KR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1B4A0978-8CC6-4662-840D-71182169888F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8997362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03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ㅣ</a:t>
            </a:r>
            <a:r>
              <a:rPr lang="ko-KR" altLang="en-US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 그 외 시계열분석 관련 주제</a:t>
            </a:r>
            <a:endParaRPr lang="en-US" altLang="ko-KR" sz="2400" spc="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48404BC-2254-47D3-B785-ADC6B3C6D0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113" y="2300684"/>
            <a:ext cx="4337603" cy="178554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12AC7F6-0F1B-49DD-957B-8A3EAD3DEF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6977" y="2300683"/>
            <a:ext cx="4337603" cy="178554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0504E04-2BF0-4CE6-9DA1-AC39F388B02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113" y="4354830"/>
            <a:ext cx="4337603" cy="218217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63F875B-C176-41F7-B3EA-DE8D23845A1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6977" y="4354830"/>
            <a:ext cx="4337603" cy="2182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42077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330C172-9B4F-4DEE-B63A-6E14962C1C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0"/>
            <a:ext cx="10973435" cy="4526915"/>
          </a:xfrm>
        </p:spPr>
        <p:txBody>
          <a:bodyPr>
            <a:normAutofit/>
          </a:bodyPr>
          <a:lstStyle/>
          <a:p>
            <a:pPr>
              <a:defRPr lang="ko-KR" altLang="en-US"/>
            </a:pPr>
            <a:r>
              <a:rPr lang="en-US" altLang="ko-KR" dirty="0"/>
              <a:t>Correlation Coefficient</a:t>
            </a:r>
          </a:p>
          <a:p>
            <a:pPr>
              <a:defRPr lang="ko-KR" altLang="en-US"/>
            </a:pPr>
            <a:endParaRPr lang="en-US" altLang="ko-KR" dirty="0"/>
          </a:p>
          <a:p>
            <a:pPr>
              <a:defRPr lang="ko-KR" altLang="en-US"/>
            </a:pPr>
            <a:endParaRPr lang="en-US" altLang="ko-KR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1B4A0978-8CC6-4662-840D-71182169888F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8997362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03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ㅣ</a:t>
            </a:r>
            <a:r>
              <a:rPr lang="ko-KR" altLang="en-US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 그 외 시계열분석 관련 주제</a:t>
            </a:r>
            <a:endParaRPr lang="en-US" altLang="ko-KR" sz="2400" spc="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789CE97-3F55-4EE7-BCD6-C89220B7FC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862" y="2737097"/>
            <a:ext cx="5041021" cy="275204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1AA2B26-FA45-4839-BC05-46FB2C9DE1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0621" y="2737096"/>
            <a:ext cx="5055089" cy="2752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69151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330C172-9B4F-4DEE-B63A-6E14962C1C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0"/>
            <a:ext cx="10973435" cy="4526915"/>
          </a:xfrm>
        </p:spPr>
        <p:txBody>
          <a:bodyPr>
            <a:normAutofit/>
          </a:bodyPr>
          <a:lstStyle/>
          <a:p>
            <a:pPr>
              <a:defRPr lang="ko-KR" altLang="en-US"/>
            </a:pPr>
            <a:endParaRPr lang="en-US" altLang="ko-KR" dirty="0"/>
          </a:p>
          <a:p>
            <a:pPr>
              <a:defRPr lang="ko-KR" altLang="en-US"/>
            </a:pPr>
            <a:r>
              <a:rPr lang="ko-KR" altLang="en-US" dirty="0"/>
              <a:t>시계열 데이터</a:t>
            </a:r>
            <a:r>
              <a:rPr lang="en-US" altLang="ko-KR" dirty="0"/>
              <a:t>,</a:t>
            </a:r>
            <a:r>
              <a:rPr lang="ko-KR" altLang="en-US" dirty="0"/>
              <a:t> 특히 비정형 시계열 데이터에 대한 딥러닝 모델의 예측 성능이 뛰어나다고 합니다</a:t>
            </a:r>
            <a:r>
              <a:rPr lang="en-US" altLang="ko-KR" dirty="0"/>
              <a:t>. </a:t>
            </a:r>
            <a:r>
              <a:rPr lang="ko-KR" altLang="en-US" dirty="0"/>
              <a:t>이에</a:t>
            </a:r>
            <a:r>
              <a:rPr lang="en-US" altLang="ko-KR" dirty="0"/>
              <a:t> </a:t>
            </a:r>
            <a:r>
              <a:rPr lang="ko-KR" altLang="en-US" dirty="0"/>
              <a:t>따라 어떤 사람은</a:t>
            </a:r>
            <a:r>
              <a:rPr lang="en-US" altLang="ko-KR" dirty="0"/>
              <a:t> </a:t>
            </a:r>
            <a:r>
              <a:rPr lang="ko-KR" altLang="en-US" dirty="0"/>
              <a:t>앞서 살펴본 시계열 모형 및 이론을 배울 필요가 없다고 주장할 수 있습니다</a:t>
            </a:r>
            <a:r>
              <a:rPr lang="en-US" altLang="ko-KR" dirty="0"/>
              <a:t>. </a:t>
            </a:r>
            <a:r>
              <a:rPr lang="ko-KR" altLang="en-US" dirty="0"/>
              <a:t>이 주장에 대해 여러분의 찬성 및 반대 의견을 정리해 제출해주시기 바랍니다</a:t>
            </a:r>
            <a:r>
              <a:rPr lang="en-US" altLang="ko-KR" dirty="0"/>
              <a:t>.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자유형식</a:t>
            </a:r>
            <a:r>
              <a:rPr lang="en-US" altLang="ko-KR" dirty="0"/>
              <a:t>(</a:t>
            </a:r>
            <a:r>
              <a:rPr lang="ko-KR" altLang="en-US" dirty="0"/>
              <a:t>짧아도 괜찮음</a:t>
            </a:r>
            <a:r>
              <a:rPr lang="en-US" altLang="ko-KR" dirty="0"/>
              <a:t>)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관련문헌 및 논문을 조사했다면 가산점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우수한 답변을 낸 한분에게 스타벅스 </a:t>
            </a:r>
            <a:r>
              <a:rPr lang="ko-KR" altLang="en-US" dirty="0" err="1"/>
              <a:t>기프티콘을</a:t>
            </a:r>
            <a:r>
              <a:rPr lang="ko-KR" altLang="en-US" dirty="0"/>
              <a:t> 드립니다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- 14</a:t>
            </a:r>
            <a:r>
              <a:rPr lang="ko-KR" altLang="en-US" dirty="0"/>
              <a:t>기의 참여 환영</a:t>
            </a:r>
            <a:endParaRPr lang="en-US" altLang="ko-KR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1B4A0978-8CC6-4662-840D-71182169888F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8997362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04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ㅣ</a:t>
            </a:r>
            <a:r>
              <a:rPr lang="ko-KR" altLang="en-US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 과제</a:t>
            </a:r>
            <a:endParaRPr lang="en-US" altLang="ko-KR" sz="2400" spc="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2711458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42609451-E5A4-43A1-A3DA-E1EE8EF4BA18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8997362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01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ㅣ</a:t>
            </a:r>
            <a:r>
              <a:rPr lang="ko-KR" altLang="en-US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 시계열분석 소개</a:t>
            </a:r>
            <a:endParaRPr lang="en-US" altLang="ko-KR" sz="2400" spc="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DDA5EEA-7EA7-4B1B-9BA9-1EEC63C80640}"/>
                  </a:ext>
                </a:extLst>
              </p:cNvPr>
              <p:cNvSpPr txBox="1"/>
              <p:nvPr/>
            </p:nvSpPr>
            <p:spPr>
              <a:xfrm>
                <a:off x="1058779" y="2229853"/>
                <a:ext cx="10074442" cy="36534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400" dirty="0">
                    <a:latin typeface="a뉴고딕M" panose="02020600000000000000" pitchFamily="18" charset="-127"/>
                    <a:ea typeface="a뉴고딕M" panose="02020600000000000000" pitchFamily="18" charset="-127"/>
                  </a:rPr>
                  <a:t>Intro</a:t>
                </a:r>
                <a:br>
                  <a:rPr lang="en-US" altLang="ko-KR" sz="2400" dirty="0">
                    <a:latin typeface="a뉴고딕M" panose="02020600000000000000" pitchFamily="18" charset="-127"/>
                    <a:ea typeface="a뉴고딕M" panose="02020600000000000000" pitchFamily="18" charset="-127"/>
                  </a:rPr>
                </a:br>
                <a:r>
                  <a:rPr lang="en-US" altLang="ko-KR" sz="2400" dirty="0">
                    <a:latin typeface="a뉴고딕M" panose="02020600000000000000" pitchFamily="18" charset="-127"/>
                    <a:ea typeface="a뉴고딕M" panose="02020600000000000000" pitchFamily="18" charset="-127"/>
                  </a:rPr>
                  <a:t>- </a:t>
                </a:r>
                <a:r>
                  <a:rPr lang="ko-KR" altLang="en-US" sz="2400" dirty="0">
                    <a:latin typeface="a뉴고딕M" panose="02020600000000000000" pitchFamily="18" charset="-127"/>
                    <a:ea typeface="a뉴고딕M" panose="02020600000000000000" pitchFamily="18" charset="-127"/>
                  </a:rPr>
                  <a:t>통계학에서는 확률변수 </a:t>
                </a: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ko-KR" altLang="en-US" sz="2400" dirty="0">
                    <a:latin typeface="a뉴고딕M" panose="02020600000000000000" pitchFamily="18" charset="-127"/>
                    <a:ea typeface="a뉴고딕M" panose="02020600000000000000" pitchFamily="18" charset="-127"/>
                  </a:rPr>
                  <a:t>를 통해 자료를 모델링</a:t>
                </a:r>
                <a:br>
                  <a:rPr lang="en-US" altLang="ko-KR" sz="2400" dirty="0">
                    <a:latin typeface="a뉴고딕M" panose="02020600000000000000" pitchFamily="18" charset="-127"/>
                    <a:ea typeface="a뉴고딕M" panose="02020600000000000000" pitchFamily="18" charset="-127"/>
                  </a:rPr>
                </a:br>
                <a:r>
                  <a:rPr lang="en-US" altLang="ko-KR" sz="2400" dirty="0">
                    <a:latin typeface="a뉴고딕M" panose="02020600000000000000" pitchFamily="18" charset="-127"/>
                    <a:ea typeface="a뉴고딕M" panose="02020600000000000000" pitchFamily="18" charset="-127"/>
                  </a:rPr>
                  <a:t>- </a:t>
                </a:r>
                <a:r>
                  <a:rPr lang="ko-KR" altLang="en-US" sz="2400" dirty="0">
                    <a:latin typeface="a뉴고딕M" panose="02020600000000000000" pitchFamily="18" charset="-127"/>
                    <a:ea typeface="a뉴고딕M" panose="02020600000000000000" pitchFamily="18" charset="-127"/>
                  </a:rPr>
                  <a:t>시계열 데이터는 여러시점의 자료를 모델링 하므로 시간까지 고려함</a:t>
                </a:r>
                <a:br>
                  <a:rPr lang="en-US" altLang="ko-KR" sz="2400" dirty="0">
                    <a:latin typeface="a뉴고딕M" panose="02020600000000000000" pitchFamily="18" charset="-127"/>
                    <a:ea typeface="a뉴고딕M" panose="02020600000000000000" pitchFamily="18" charset="-127"/>
                  </a:rPr>
                </a:br>
                <a:r>
                  <a:rPr lang="en-US" altLang="ko-KR" sz="2400" dirty="0">
                    <a:latin typeface="a뉴고딕M" panose="02020600000000000000" pitchFamily="18" charset="-127"/>
                    <a:ea typeface="a뉴고딕M" panose="02020600000000000000" pitchFamily="18" charset="-127"/>
                  </a:rPr>
                  <a:t>-</a:t>
                </a:r>
                <a:r>
                  <a:rPr lang="ko-KR" altLang="en-US" sz="2400" dirty="0">
                    <a:latin typeface="a뉴고딕M" panose="02020600000000000000" pitchFamily="18" charset="-127"/>
                    <a:ea typeface="a뉴고딕M" panose="02020600000000000000" pitchFamily="18" charset="-127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ko-KR" altLang="en-US" sz="2400" i="1">
                        <a:latin typeface="Cambria Math" panose="02040503050406030204" pitchFamily="18" charset="0"/>
                      </a:rPr>
                      <m:t>는</m:t>
                    </m:r>
                  </m:oMath>
                </a14:m>
                <a:r>
                  <a:rPr lang="ko-KR" altLang="en-US" sz="2400" dirty="0">
                    <a:latin typeface="a뉴고딕M" panose="02020600000000000000" pitchFamily="18" charset="-127"/>
                    <a:ea typeface="a뉴고딕M" panose="02020600000000000000" pitchFamily="18" charset="-127"/>
                  </a:rPr>
                  <a:t> 자연수</a:t>
                </a:r>
                <a:r>
                  <a:rPr lang="en-US" altLang="ko-KR" sz="2400" dirty="0">
                    <a:latin typeface="a뉴고딕M" panose="02020600000000000000" pitchFamily="18" charset="-127"/>
                    <a:ea typeface="a뉴고딕M" panose="02020600000000000000" pitchFamily="18" charset="-127"/>
                  </a:rPr>
                  <a:t>)</a:t>
                </a:r>
                <a:r>
                  <a:rPr lang="ko-KR" altLang="en-US" sz="2400" dirty="0">
                    <a:latin typeface="a뉴고딕M" panose="02020600000000000000" pitchFamily="18" charset="-127"/>
                    <a:ea typeface="a뉴고딕M" panose="02020600000000000000" pitchFamily="18" charset="-127"/>
                  </a:rPr>
                  <a:t>를 통해 확률변수의 시간에 따른 분포를 모델링</a:t>
                </a:r>
                <a:endParaRPr lang="en-US" altLang="ko-KR" sz="2400" dirty="0">
                  <a:latin typeface="a뉴고딕M" panose="02020600000000000000" pitchFamily="18" charset="-127"/>
                  <a:ea typeface="a뉴고딕M" panose="02020600000000000000" pitchFamily="18" charset="-127"/>
                </a:endParaRPr>
              </a:p>
              <a:p>
                <a:pPr marL="28575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endParaRPr lang="ko-KR" altLang="en-US" sz="2400" dirty="0">
                  <a:latin typeface="a뉴고딕M" panose="02020600000000000000" pitchFamily="18" charset="-127"/>
                  <a:ea typeface="a뉴고딕M" panose="02020600000000000000" pitchFamily="18" charset="-127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DDA5EEA-7EA7-4B1B-9BA9-1EEC63C806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8779" y="2229853"/>
                <a:ext cx="10074442" cy="3653436"/>
              </a:xfrm>
              <a:prstGeom prst="rect">
                <a:avLst/>
              </a:prstGeom>
              <a:blipFill>
                <a:blip r:embed="rId3"/>
                <a:stretch>
                  <a:fillRect l="-8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693382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wdUpDiag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:a16="http://schemas.microsoft.com/office/drawing/2014/main" id="{0DC1F866-E0C2-484F-A982-84D6B509B379}"/>
              </a:ext>
            </a:extLst>
          </p:cNvPr>
          <p:cNvGrpSpPr/>
          <p:nvPr/>
        </p:nvGrpSpPr>
        <p:grpSpPr>
          <a:xfrm>
            <a:off x="5224428" y="621225"/>
            <a:ext cx="5568451" cy="4536217"/>
            <a:chOff x="3551175" y="366636"/>
            <a:chExt cx="4286543" cy="3620733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F050BF8F-79F7-462E-AD12-EA849BBEEE36}"/>
                </a:ext>
              </a:extLst>
            </p:cNvPr>
            <p:cNvSpPr/>
            <p:nvPr/>
          </p:nvSpPr>
          <p:spPr>
            <a:xfrm>
              <a:off x="3551175" y="441813"/>
              <a:ext cx="4259168" cy="35455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latin typeface="12롯데마트드림Medium" panose="02020603020101020101" pitchFamily="18" charset="-127"/>
                <a:ea typeface="12롯데마트드림Medium" panose="02020603020101020101" pitchFamily="18" charset="-127"/>
              </a:endParaRPr>
            </a:p>
          </p:txBody>
        </p: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346BB0B2-87C8-4124-A6A0-BF8487384537}"/>
                </a:ext>
              </a:extLst>
            </p:cNvPr>
            <p:cNvGrpSpPr/>
            <p:nvPr/>
          </p:nvGrpSpPr>
          <p:grpSpPr>
            <a:xfrm>
              <a:off x="5299700" y="483518"/>
              <a:ext cx="2448272" cy="3475680"/>
              <a:chOff x="2275364" y="915566"/>
              <a:chExt cx="2448272" cy="3475680"/>
            </a:xfrm>
          </p:grpSpPr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C307D54D-FD08-4597-9AAC-3DF999081C01}"/>
                  </a:ext>
                </a:extLst>
              </p:cNvPr>
              <p:cNvSpPr/>
              <p:nvPr/>
            </p:nvSpPr>
            <p:spPr>
              <a:xfrm>
                <a:off x="2275364" y="915566"/>
                <a:ext cx="2448272" cy="2232248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>
                  <a:latin typeface="12롯데마트드림Medium" panose="02020603020101020101" pitchFamily="18" charset="-127"/>
                  <a:ea typeface="12롯데마트드림Medium" panose="02020603020101020101" pitchFamily="18" charset="-127"/>
                </a:endParaRPr>
              </a:p>
            </p:txBody>
          </p:sp>
          <p:sp>
            <p:nvSpPr>
              <p:cNvPr id="23" name="사다리꼴 22">
                <a:extLst>
                  <a:ext uri="{FF2B5EF4-FFF2-40B4-BE49-F238E27FC236}">
                    <a16:creationId xmlns:a16="http://schemas.microsoft.com/office/drawing/2014/main" id="{FA5539A5-C038-48F3-9AC2-5820D108A092}"/>
                  </a:ext>
                </a:extLst>
              </p:cNvPr>
              <p:cNvSpPr/>
              <p:nvPr/>
            </p:nvSpPr>
            <p:spPr>
              <a:xfrm rot="11700000">
                <a:off x="3841153" y="3023094"/>
                <a:ext cx="720080" cy="1368152"/>
              </a:xfrm>
              <a:prstGeom prst="trapezoid">
                <a:avLst>
                  <a:gd name="adj" fmla="val 36043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>
                  <a:latin typeface="12롯데마트드림Medium" panose="02020603020101020101" pitchFamily="18" charset="-127"/>
                  <a:ea typeface="12롯데마트드림Medium" panose="02020603020101020101" pitchFamily="18" charset="-127"/>
                </a:endParaRPr>
              </a:p>
            </p:txBody>
          </p:sp>
        </p:grpSp>
        <p:sp>
          <p:nvSpPr>
            <p:cNvPr id="20" name="제목 1">
              <a:extLst>
                <a:ext uri="{FF2B5EF4-FFF2-40B4-BE49-F238E27FC236}">
                  <a16:creationId xmlns:a16="http://schemas.microsoft.com/office/drawing/2014/main" id="{D8231365-F64C-46C1-8F75-820775EFA1EB}"/>
                </a:ext>
              </a:extLst>
            </p:cNvPr>
            <p:cNvSpPr txBox="1">
              <a:spLocks/>
            </p:cNvSpPr>
            <p:nvPr/>
          </p:nvSpPr>
          <p:spPr>
            <a:xfrm>
              <a:off x="5234662" y="366636"/>
              <a:ext cx="2603056" cy="110251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ko-KR" sz="8000" spc="-300" dirty="0">
                  <a:solidFill>
                    <a:schemeClr val="bg1"/>
                  </a:solidFill>
                  <a:latin typeface="12LotteMartDreamBold" panose="02020603020101020101" pitchFamily="18" charset="-127"/>
                  <a:ea typeface="12LotteMartDreamBold" panose="02020603020101020101" pitchFamily="18" charset="-127"/>
                </a:rPr>
                <a:t>Q &amp; A</a:t>
              </a:r>
              <a:endParaRPr lang="ko-KR" altLang="en-US" sz="8000" spc="-300" dirty="0">
                <a:solidFill>
                  <a:schemeClr val="bg1"/>
                </a:solidFill>
                <a:latin typeface="12LotteMartDreamBold" panose="02020603020101020101" pitchFamily="18" charset="-127"/>
                <a:ea typeface="12LotteMartDreamBold" panose="02020603020101020101" pitchFamily="18" charset="-127"/>
              </a:endParaRPr>
            </a:p>
          </p:txBody>
        </p:sp>
        <p:sp>
          <p:nvSpPr>
            <p:cNvPr id="21" name="제목 1">
              <a:extLst>
                <a:ext uri="{FF2B5EF4-FFF2-40B4-BE49-F238E27FC236}">
                  <a16:creationId xmlns:a16="http://schemas.microsoft.com/office/drawing/2014/main" id="{996C020A-B6A4-4E0B-8F33-D6710800837B}"/>
                </a:ext>
              </a:extLst>
            </p:cNvPr>
            <p:cNvSpPr txBox="1">
              <a:spLocks/>
            </p:cNvSpPr>
            <p:nvPr/>
          </p:nvSpPr>
          <p:spPr>
            <a:xfrm>
              <a:off x="3551175" y="3591404"/>
              <a:ext cx="3238128" cy="34588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ko-KR" altLang="en-US" sz="2800" spc="-150" dirty="0">
                  <a:ln>
                    <a:solidFill>
                      <a:schemeClr val="tx1">
                        <a:lumMod val="85000"/>
                        <a:lumOff val="15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12LotteMartDreamBold" panose="02020603020101020101" pitchFamily="18" charset="-127"/>
                  <a:ea typeface="12LotteMartDreamBold" panose="02020603020101020101" pitchFamily="18" charset="-127"/>
                </a:rPr>
                <a:t>들어주셔서 감사합니다</a:t>
              </a:r>
              <a:r>
                <a:rPr lang="en-US" altLang="ko-KR" sz="2800" spc="-150" dirty="0">
                  <a:ln>
                    <a:solidFill>
                      <a:schemeClr val="tx1">
                        <a:lumMod val="85000"/>
                        <a:lumOff val="15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12LotteMartDreamBold" panose="02020603020101020101" pitchFamily="18" charset="-127"/>
                  <a:ea typeface="12LotteMartDreamBold" panose="02020603020101020101" pitchFamily="18" charset="-127"/>
                </a:rPr>
                <a:t>.</a:t>
              </a:r>
              <a:endParaRPr lang="ko-KR" altLang="en-US" sz="2800" spc="-150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12LotteMartDreamBold" panose="02020603020101020101" pitchFamily="18" charset="-127"/>
                <a:ea typeface="12LotteMartDreamBold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504475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42609451-E5A4-43A1-A3DA-E1EE8EF4BA18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8997362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01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ㅣ</a:t>
            </a:r>
            <a:r>
              <a:rPr lang="ko-KR" altLang="en-US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 시계열분석 소개</a:t>
            </a:r>
            <a:endParaRPr lang="en-US" altLang="ko-KR" sz="2400" spc="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DDA5EEA-7EA7-4B1B-9BA9-1EEC63C80640}"/>
                  </a:ext>
                </a:extLst>
              </p:cNvPr>
              <p:cNvSpPr txBox="1"/>
              <p:nvPr/>
            </p:nvSpPr>
            <p:spPr>
              <a:xfrm>
                <a:off x="300018" y="1564167"/>
                <a:ext cx="6694339" cy="45704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  <a:defRPr lang="ko-KR" altLang="en-US"/>
                </a:pPr>
                <a:r>
                  <a:rPr lang="ko-KR" altLang="en-US" sz="1600" dirty="0">
                    <a:latin typeface="a뉴고딕M" panose="02020600000000000000" pitchFamily="18" charset="-127"/>
                    <a:ea typeface="a뉴고딕M" panose="02020600000000000000" pitchFamily="18" charset="-127"/>
                  </a:rPr>
                  <a:t>통계학에서는 확률변수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ko-KR" altLang="en-US" sz="1600" dirty="0">
                    <a:latin typeface="a뉴고딕M" panose="02020600000000000000" pitchFamily="18" charset="-127"/>
                    <a:ea typeface="a뉴고딕M" panose="02020600000000000000" pitchFamily="18" charset="-127"/>
                  </a:rPr>
                  <a:t>를 통해 자료를 모델링</a:t>
                </a:r>
                <a:endParaRPr lang="en-US" altLang="ko-KR" sz="1600" dirty="0">
                  <a:latin typeface="a뉴고딕M" panose="02020600000000000000" pitchFamily="18" charset="-127"/>
                  <a:ea typeface="a뉴고딕M" panose="02020600000000000000" pitchFamily="18" charset="-127"/>
                </a:endParaRP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  <a:defRPr lang="ko-KR" altLang="en-US"/>
                </a:pPr>
                <a:r>
                  <a:rPr lang="ko-KR" altLang="en-US" sz="1600" dirty="0">
                    <a:latin typeface="a뉴고딕M" panose="02020600000000000000" pitchFamily="18" charset="-127"/>
                    <a:ea typeface="a뉴고딕M" panose="02020600000000000000" pitchFamily="18" charset="-127"/>
                  </a:rPr>
                  <a:t>시계열 데이터는 여러시점의 자료를 모델링 하므로</a:t>
                </a:r>
                <a:r>
                  <a:rPr lang="en-US" altLang="ko-KR" sz="1600" dirty="0">
                    <a:latin typeface="a뉴고딕M" panose="02020600000000000000" pitchFamily="18" charset="-127"/>
                    <a:ea typeface="a뉴고딕M" panose="02020600000000000000" pitchFamily="18" charset="-127"/>
                  </a:rPr>
                  <a:t> </a:t>
                </a:r>
                <a:r>
                  <a:rPr lang="ko-KR" altLang="en-US" sz="1600" dirty="0">
                    <a:latin typeface="a뉴고딕M" panose="02020600000000000000" pitchFamily="18" charset="-127"/>
                    <a:ea typeface="a뉴고딕M" panose="02020600000000000000" pitchFamily="18" charset="-127"/>
                  </a:rPr>
                  <a:t>시간까지 고려함</a:t>
                </a:r>
                <a:endParaRPr lang="en-US" altLang="ko-KR" sz="1600" dirty="0">
                  <a:latin typeface="a뉴고딕M" panose="02020600000000000000" pitchFamily="18" charset="-127"/>
                  <a:ea typeface="a뉴고딕M" panose="02020600000000000000" pitchFamily="18" charset="-127"/>
                </a:endParaRP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  <a:defRPr lang="ko-KR" altLang="en-US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ko-KR" altLang="en-US" sz="1600" i="1">
                        <a:latin typeface="Cambria Math" panose="02040503050406030204" pitchFamily="18" charset="0"/>
                      </a:rPr>
                      <m:t>는</m:t>
                    </m:r>
                  </m:oMath>
                </a14:m>
                <a:r>
                  <a:rPr lang="ko-KR" altLang="en-US" sz="1600" dirty="0">
                    <a:latin typeface="a뉴고딕M" panose="02020600000000000000" pitchFamily="18" charset="-127"/>
                    <a:ea typeface="a뉴고딕M" panose="02020600000000000000" pitchFamily="18" charset="-127"/>
                  </a:rPr>
                  <a:t> 자연수</a:t>
                </a:r>
                <a:r>
                  <a:rPr lang="en-US" altLang="ko-KR" sz="1600" dirty="0">
                    <a:latin typeface="a뉴고딕M" panose="02020600000000000000" pitchFamily="18" charset="-127"/>
                    <a:ea typeface="a뉴고딕M" panose="02020600000000000000" pitchFamily="18" charset="-127"/>
                  </a:rPr>
                  <a:t>)</a:t>
                </a:r>
                <a:r>
                  <a:rPr lang="ko-KR" altLang="en-US" sz="1600" dirty="0">
                    <a:latin typeface="a뉴고딕M" panose="02020600000000000000" pitchFamily="18" charset="-127"/>
                    <a:ea typeface="a뉴고딕M" panose="02020600000000000000" pitchFamily="18" charset="-127"/>
                  </a:rPr>
                  <a:t>를 통해 확률변수의 시간에 따른 분포를 모델링</a:t>
                </a:r>
                <a:endParaRPr lang="en-US" altLang="ko-KR" sz="1600" dirty="0">
                  <a:latin typeface="a뉴고딕M" panose="02020600000000000000" pitchFamily="18" charset="-127"/>
                  <a:ea typeface="a뉴고딕M" panose="02020600000000000000" pitchFamily="18" charset="-127"/>
                </a:endParaRP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  <a:defRPr lang="ko-KR" altLang="en-US"/>
                </a:pPr>
                <a:endParaRPr lang="en-US" altLang="ko-KR" sz="700" dirty="0">
                  <a:latin typeface="a뉴고딕M" panose="02020600000000000000" pitchFamily="18" charset="-127"/>
                  <a:ea typeface="a뉴고딕M" panose="02020600000000000000" pitchFamily="18" charset="-127"/>
                </a:endParaRP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  <a:defRPr lang="ko-KR" altLang="en-US"/>
                </a:pPr>
                <a:endParaRPr lang="en-US" altLang="ko-KR" sz="700" dirty="0">
                  <a:latin typeface="a뉴고딕M" panose="02020600000000000000" pitchFamily="18" charset="-127"/>
                  <a:ea typeface="a뉴고딕M" panose="02020600000000000000" pitchFamily="18" charset="-127"/>
                </a:endParaRP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  <a:defRPr lang="ko-KR" altLang="en-US"/>
                </a:pPr>
                <a:endParaRPr lang="en-US" altLang="ko-KR" sz="700" dirty="0">
                  <a:latin typeface="a뉴고딕M" panose="02020600000000000000" pitchFamily="18" charset="-127"/>
                  <a:ea typeface="a뉴고딕M" panose="02020600000000000000" pitchFamily="18" charset="-127"/>
                </a:endParaRP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  <a:defRPr lang="ko-KR" altLang="en-US"/>
                </a:pPr>
                <a:r>
                  <a:rPr lang="ko-KR" altLang="en-US" sz="2000" dirty="0">
                    <a:latin typeface="a뉴고딕M" panose="02020600000000000000" pitchFamily="18" charset="-127"/>
                    <a:ea typeface="a뉴고딕M" panose="02020600000000000000" pitchFamily="18" charset="-127"/>
                  </a:rPr>
                  <a:t>앞면</a:t>
                </a:r>
                <a:r>
                  <a:rPr lang="en-US" altLang="ko-KR" sz="2000" dirty="0">
                    <a:latin typeface="a뉴고딕M" panose="02020600000000000000" pitchFamily="18" charset="-127"/>
                    <a:ea typeface="a뉴고딕M" panose="02020600000000000000" pitchFamily="18" charset="-127"/>
                  </a:rPr>
                  <a:t>(1), </a:t>
                </a:r>
                <a:r>
                  <a:rPr lang="ko-KR" altLang="en-US" sz="2000" dirty="0">
                    <a:latin typeface="a뉴고딕M" panose="02020600000000000000" pitchFamily="18" charset="-127"/>
                    <a:ea typeface="a뉴고딕M" panose="02020600000000000000" pitchFamily="18" charset="-127"/>
                  </a:rPr>
                  <a:t>뒷면</a:t>
                </a:r>
                <a:r>
                  <a:rPr lang="en-US" altLang="ko-KR" sz="2000" dirty="0">
                    <a:latin typeface="a뉴고딕M" panose="02020600000000000000" pitchFamily="18" charset="-127"/>
                    <a:ea typeface="a뉴고딕M" panose="02020600000000000000" pitchFamily="18" charset="-127"/>
                  </a:rPr>
                  <a:t>(-1)</a:t>
                </a:r>
                <a:r>
                  <a:rPr lang="ko-KR" altLang="en-US" sz="2000" dirty="0">
                    <a:latin typeface="a뉴고딕M" panose="02020600000000000000" pitchFamily="18" charset="-127"/>
                    <a:ea typeface="a뉴고딕M" panose="02020600000000000000" pitchFamily="18" charset="-127"/>
                  </a:rPr>
                  <a:t>이 나올 확률이 동일한 동전을 던졌을 때 나오는 값 </a:t>
                </a:r>
                <a14:m>
                  <m:oMath xmlns:m="http://schemas.openxmlformats.org/officeDocument/2006/math"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n-US" altLang="ko-KR" sz="2000" dirty="0">
                  <a:latin typeface="a뉴고딕M" panose="02020600000000000000" pitchFamily="18" charset="-127"/>
                  <a:ea typeface="a뉴고딕M" panose="02020600000000000000" pitchFamily="18" charset="-127"/>
                </a:endParaRP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  <a:defRPr lang="ko-KR" altLang="en-US"/>
                </a:pPr>
                <a:r>
                  <a:rPr lang="ko-KR" altLang="en-US" sz="2000" dirty="0">
                    <a:latin typeface="a뉴고딕M" panose="02020600000000000000" pitchFamily="18" charset="-127"/>
                    <a:ea typeface="a뉴고딕M" panose="02020600000000000000" pitchFamily="18" charset="-127"/>
                  </a:rPr>
                  <a:t>동전을 </a:t>
                </a:r>
                <a:r>
                  <a:rPr lang="en-US" altLang="ko-KR" sz="2000" dirty="0">
                    <a:latin typeface="a뉴고딕M" panose="02020600000000000000" pitchFamily="18" charset="-127"/>
                    <a:ea typeface="a뉴고딕M" panose="02020600000000000000" pitchFamily="18" charset="-127"/>
                  </a:rPr>
                  <a:t>20</a:t>
                </a:r>
                <a:r>
                  <a:rPr lang="ko-KR" altLang="en-US" sz="2000" dirty="0">
                    <a:latin typeface="a뉴고딕M" panose="02020600000000000000" pitchFamily="18" charset="-127"/>
                    <a:ea typeface="a뉴고딕M" panose="02020600000000000000" pitchFamily="18" charset="-127"/>
                  </a:rPr>
                  <a:t>번 </a:t>
                </a:r>
                <a:r>
                  <a:rPr lang="ko-KR" altLang="en-US" sz="2000" dirty="0" err="1">
                    <a:latin typeface="a뉴고딕M" panose="02020600000000000000" pitchFamily="18" charset="-127"/>
                    <a:ea typeface="a뉴고딕M" panose="02020600000000000000" pitchFamily="18" charset="-127"/>
                  </a:rPr>
                  <a:t>던졌을때의</a:t>
                </a:r>
                <a:r>
                  <a:rPr lang="ko-KR" altLang="en-US" sz="2000" dirty="0">
                    <a:latin typeface="a뉴고딕M" panose="02020600000000000000" pitchFamily="18" charset="-127"/>
                    <a:ea typeface="a뉴고딕M" panose="02020600000000000000" pitchFamily="18" charset="-127"/>
                  </a:rPr>
                  <a:t> 개별결과 </a:t>
                </a:r>
                <a:br>
                  <a:rPr lang="en-US" altLang="ko-KR" sz="2000" dirty="0">
                    <a:latin typeface="a뉴고딕M" panose="02020600000000000000" pitchFamily="18" charset="-127"/>
                    <a:ea typeface="a뉴고딕M" panose="02020600000000000000" pitchFamily="18" charset="-127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2000" i="1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2000" dirty="0">
                    <a:latin typeface="a뉴고딕M" panose="02020600000000000000" pitchFamily="18" charset="-127"/>
                    <a:ea typeface="a뉴고딕M" panose="02020600000000000000" pitchFamily="18" charset="-127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ko-KR" sz="2000" dirty="0">
                    <a:latin typeface="a뉴고딕M" panose="02020600000000000000" pitchFamily="18" charset="-127"/>
                    <a:ea typeface="a뉴고딕M" panose="02020600000000000000" pitchFamily="18" charset="-127"/>
                  </a:rPr>
                  <a:t>, 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20</m:t>
                        </m:r>
                      </m:sub>
                    </m:sSub>
                  </m:oMath>
                </a14:m>
                <a:r>
                  <a:rPr lang="en-US" altLang="ko-KR" sz="2000" dirty="0">
                    <a:latin typeface="a뉴고딕M" panose="02020600000000000000" pitchFamily="18" charset="-127"/>
                    <a:ea typeface="a뉴고딕M" panose="02020600000000000000" pitchFamily="18" charset="-127"/>
                  </a:rPr>
                  <a:t> (</a:t>
                </a:r>
                <a:r>
                  <a:rPr lang="ko-KR" altLang="en-US" sz="2000" dirty="0">
                    <a:latin typeface="a뉴고딕M" panose="02020600000000000000" pitchFamily="18" charset="-127"/>
                    <a:ea typeface="a뉴고딕M" panose="02020600000000000000" pitchFamily="18" charset="-127"/>
                  </a:rPr>
                  <a:t>각 시행의 결과는 서로 독립</a:t>
                </a:r>
                <a:r>
                  <a:rPr lang="en-US" altLang="ko-KR" sz="2000" dirty="0">
                    <a:latin typeface="a뉴고딕M" panose="02020600000000000000" pitchFamily="18" charset="-127"/>
                    <a:ea typeface="a뉴고딕M" panose="02020600000000000000" pitchFamily="18" charset="-127"/>
                  </a:rPr>
                  <a:t>)</a:t>
                </a: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  <a:defRPr lang="ko-KR" altLang="en-US"/>
                </a:pPr>
                <a:endParaRPr lang="ko-KR" altLang="en-US" sz="500" dirty="0">
                  <a:latin typeface="a뉴고딕M" panose="02020600000000000000" pitchFamily="18" charset="-127"/>
                  <a:ea typeface="a뉴고딕M" panose="02020600000000000000" pitchFamily="18" charset="-127"/>
                </a:endParaRP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  <a:defRPr lang="ko-KR" altLang="en-US"/>
                </a:pPr>
                <a:r>
                  <a:rPr lang="ko-KR" altLang="en-US" sz="2000" dirty="0">
                    <a:latin typeface="a뉴고딕M" panose="02020600000000000000" pitchFamily="18" charset="-127"/>
                    <a:ea typeface="a뉴고딕M" panose="02020600000000000000" pitchFamily="18" charset="-127"/>
                  </a:rPr>
                  <a:t>결과값을 </a:t>
                </a:r>
                <a:r>
                  <a:rPr lang="ko-KR" altLang="en-US" sz="2000" dirty="0" err="1">
                    <a:latin typeface="a뉴고딕M" panose="02020600000000000000" pitchFamily="18" charset="-127"/>
                    <a:ea typeface="a뉴고딕M" panose="02020600000000000000" pitchFamily="18" charset="-127"/>
                  </a:rPr>
                  <a:t>누적했을때의</a:t>
                </a:r>
                <a:r>
                  <a:rPr lang="ko-KR" altLang="en-US" sz="2000" dirty="0">
                    <a:latin typeface="a뉴고딕M" panose="02020600000000000000" pitchFamily="18" charset="-127"/>
                    <a:ea typeface="a뉴고딕M" panose="02020600000000000000" pitchFamily="18" charset="-127"/>
                  </a:rPr>
                  <a:t> </a:t>
                </a:r>
                <a:r>
                  <a:rPr lang="ko-KR" altLang="en-US" sz="2000" dirty="0" err="1">
                    <a:latin typeface="a뉴고딕M" panose="02020600000000000000" pitchFamily="18" charset="-127"/>
                    <a:ea typeface="a뉴고딕M" panose="02020600000000000000" pitchFamily="18" charset="-127"/>
                  </a:rPr>
                  <a:t>누적값</a:t>
                </a:r>
                <a:r>
                  <a:rPr lang="en-US" altLang="ko-KR" sz="2000" dirty="0">
                    <a:latin typeface="a뉴고딕M" panose="02020600000000000000" pitchFamily="18" charset="-127"/>
                    <a:ea typeface="a뉴고딕M" panose="02020600000000000000" pitchFamily="18" charset="-127"/>
                  </a:rPr>
                  <a:t> </a:t>
                </a:r>
                <a:br>
                  <a:rPr lang="en-US" altLang="ko-KR" sz="2000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𝑊𝑖𝑛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2000" dirty="0">
                    <a:latin typeface="a뉴고딕M" panose="02020600000000000000" pitchFamily="18" charset="-127"/>
                    <a:ea typeface="a뉴고딕M" panose="02020600000000000000" pitchFamily="18" charset="-127"/>
                  </a:rPr>
                  <a:t> 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DDA5EEA-7EA7-4B1B-9BA9-1EEC63C806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018" y="1564167"/>
                <a:ext cx="6694339" cy="4570482"/>
              </a:xfrm>
              <a:prstGeom prst="rect">
                <a:avLst/>
              </a:prstGeom>
              <a:blipFill>
                <a:blip r:embed="rId3"/>
                <a:stretch>
                  <a:fillRect l="-820" r="-63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그룹 2">
            <a:extLst>
              <a:ext uri="{FF2B5EF4-FFF2-40B4-BE49-F238E27FC236}">
                <a16:creationId xmlns:a16="http://schemas.microsoft.com/office/drawing/2014/main" id="{1E281445-04B2-438F-BFB3-850F3AE2792F}"/>
              </a:ext>
            </a:extLst>
          </p:cNvPr>
          <p:cNvGrpSpPr/>
          <p:nvPr/>
        </p:nvGrpSpPr>
        <p:grpSpPr>
          <a:xfrm>
            <a:off x="7190167" y="1696483"/>
            <a:ext cx="4774485" cy="4727101"/>
            <a:chOff x="7190167" y="1696483"/>
            <a:chExt cx="4774485" cy="4727101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C50196EA-E385-4D21-8D15-44F4DC3A9A4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190167" y="1696483"/>
              <a:ext cx="4774485" cy="2374169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C0C3DD90-1FBF-4170-87E8-40857299423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211462" y="4023184"/>
              <a:ext cx="4680519" cy="2400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40257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42609451-E5A4-43A1-A3DA-E1EE8EF4BA18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8997362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01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ㅣ</a:t>
            </a:r>
            <a:r>
              <a:rPr lang="ko-KR" altLang="en-US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 시계열분석 소개</a:t>
            </a:r>
            <a:endParaRPr lang="en-US" altLang="ko-KR" sz="2400" spc="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F58BF39-FB7C-4608-BE58-9ED00B1F0AC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201174" y="1459832"/>
            <a:ext cx="4280575" cy="2332800"/>
          </a:xfrm>
          <a:prstGeom prst="rect">
            <a:avLst/>
          </a:prstGeom>
          <a:ln w="9525" cap="flat" cmpd="sng" algn="ctr">
            <a:noFill/>
            <a:prstDash val="solid"/>
            <a:round/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FCB80EC-EB93-4B58-A7F2-28DA543A558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7209877" y="3679264"/>
            <a:ext cx="4356483" cy="237416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1C34C48-AA31-44F2-A79B-14EF96528B2D}"/>
                  </a:ext>
                </a:extLst>
              </p:cNvPr>
              <p:cNvSpPr txBox="1"/>
              <p:nvPr/>
            </p:nvSpPr>
            <p:spPr>
              <a:xfrm>
                <a:off x="300018" y="1564167"/>
                <a:ext cx="6694339" cy="46535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  <a:defRPr lang="ko-KR" altLang="en-US"/>
                </a:pPr>
                <a:r>
                  <a:rPr lang="ko-KR" altLang="en-US" sz="1600" dirty="0">
                    <a:latin typeface="a뉴고딕M" panose="02020600000000000000" pitchFamily="18" charset="-127"/>
                    <a:ea typeface="a뉴고딕M" panose="02020600000000000000" pitchFamily="18" charset="-127"/>
                  </a:rPr>
                  <a:t>통계학에서는 확률변수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ko-KR" altLang="en-US" sz="1600" dirty="0">
                    <a:latin typeface="a뉴고딕M" panose="02020600000000000000" pitchFamily="18" charset="-127"/>
                    <a:ea typeface="a뉴고딕M" panose="02020600000000000000" pitchFamily="18" charset="-127"/>
                  </a:rPr>
                  <a:t>를 통해 자료를 모델링</a:t>
                </a:r>
                <a:endParaRPr lang="en-US" altLang="ko-KR" sz="1600" dirty="0">
                  <a:latin typeface="a뉴고딕M" panose="02020600000000000000" pitchFamily="18" charset="-127"/>
                  <a:ea typeface="a뉴고딕M" panose="02020600000000000000" pitchFamily="18" charset="-127"/>
                </a:endParaRP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  <a:defRPr lang="ko-KR" altLang="en-US"/>
                </a:pPr>
                <a:r>
                  <a:rPr lang="ko-KR" altLang="en-US" sz="1600" dirty="0">
                    <a:latin typeface="a뉴고딕M" panose="02020600000000000000" pitchFamily="18" charset="-127"/>
                    <a:ea typeface="a뉴고딕M" panose="02020600000000000000" pitchFamily="18" charset="-127"/>
                  </a:rPr>
                  <a:t>시계열 데이터는 여러시점의 자료를 모델링 하므로</a:t>
                </a:r>
                <a:r>
                  <a:rPr lang="en-US" altLang="ko-KR" sz="1600" dirty="0">
                    <a:latin typeface="a뉴고딕M" panose="02020600000000000000" pitchFamily="18" charset="-127"/>
                    <a:ea typeface="a뉴고딕M" panose="02020600000000000000" pitchFamily="18" charset="-127"/>
                  </a:rPr>
                  <a:t> </a:t>
                </a:r>
                <a:r>
                  <a:rPr lang="ko-KR" altLang="en-US" sz="1600" dirty="0">
                    <a:latin typeface="a뉴고딕M" panose="02020600000000000000" pitchFamily="18" charset="-127"/>
                    <a:ea typeface="a뉴고딕M" panose="02020600000000000000" pitchFamily="18" charset="-127"/>
                  </a:rPr>
                  <a:t>시간까지 고려함</a:t>
                </a:r>
                <a:endParaRPr lang="en-US" altLang="ko-KR" sz="1600" dirty="0">
                  <a:latin typeface="a뉴고딕M" panose="02020600000000000000" pitchFamily="18" charset="-127"/>
                  <a:ea typeface="a뉴고딕M" panose="02020600000000000000" pitchFamily="18" charset="-127"/>
                </a:endParaRP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  <a:defRPr lang="ko-KR" altLang="en-US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ko-KR" altLang="en-US" sz="1600" i="1">
                        <a:latin typeface="Cambria Math" panose="02040503050406030204" pitchFamily="18" charset="0"/>
                      </a:rPr>
                      <m:t>는</m:t>
                    </m:r>
                  </m:oMath>
                </a14:m>
                <a:r>
                  <a:rPr lang="ko-KR" altLang="en-US" sz="1600" dirty="0">
                    <a:latin typeface="a뉴고딕M" panose="02020600000000000000" pitchFamily="18" charset="-127"/>
                    <a:ea typeface="a뉴고딕M" panose="02020600000000000000" pitchFamily="18" charset="-127"/>
                  </a:rPr>
                  <a:t> 자연수</a:t>
                </a:r>
                <a:r>
                  <a:rPr lang="en-US" altLang="ko-KR" sz="1600" dirty="0">
                    <a:latin typeface="a뉴고딕M" panose="02020600000000000000" pitchFamily="18" charset="-127"/>
                    <a:ea typeface="a뉴고딕M" panose="02020600000000000000" pitchFamily="18" charset="-127"/>
                  </a:rPr>
                  <a:t>)</a:t>
                </a:r>
                <a:r>
                  <a:rPr lang="ko-KR" altLang="en-US" sz="1600" dirty="0">
                    <a:latin typeface="a뉴고딕M" panose="02020600000000000000" pitchFamily="18" charset="-127"/>
                    <a:ea typeface="a뉴고딕M" panose="02020600000000000000" pitchFamily="18" charset="-127"/>
                  </a:rPr>
                  <a:t>를 통해 확률변수의 시간에 따른 분포를 모델링</a:t>
                </a:r>
                <a:endParaRPr lang="en-US" altLang="ko-KR" sz="1600" dirty="0">
                  <a:latin typeface="a뉴고딕M" panose="02020600000000000000" pitchFamily="18" charset="-127"/>
                  <a:ea typeface="a뉴고딕M" panose="02020600000000000000" pitchFamily="18" charset="-127"/>
                </a:endParaRP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  <a:defRPr lang="ko-KR" altLang="en-US"/>
                </a:pPr>
                <a:endParaRPr lang="en-US" altLang="ko-KR" sz="700" dirty="0">
                  <a:latin typeface="a뉴고딕M" panose="02020600000000000000" pitchFamily="18" charset="-127"/>
                  <a:ea typeface="a뉴고딕M" panose="02020600000000000000" pitchFamily="18" charset="-127"/>
                </a:endParaRP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  <a:defRPr lang="ko-KR" altLang="en-US"/>
                </a:pPr>
                <a:endParaRPr lang="en-US" altLang="ko-KR" sz="700" dirty="0">
                  <a:latin typeface="a뉴고딕M" panose="02020600000000000000" pitchFamily="18" charset="-127"/>
                  <a:ea typeface="a뉴고딕M" panose="02020600000000000000" pitchFamily="18" charset="-127"/>
                </a:endParaRP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  <a:defRPr lang="ko-KR" altLang="en-US"/>
                </a:pPr>
                <a:endParaRPr lang="en-US" altLang="ko-KR" sz="700" dirty="0">
                  <a:latin typeface="a뉴고딕M" panose="02020600000000000000" pitchFamily="18" charset="-127"/>
                  <a:ea typeface="a뉴고딕M" panose="02020600000000000000" pitchFamily="18" charset="-127"/>
                </a:endParaRPr>
              </a:p>
              <a:p>
                <a:pPr>
                  <a:defRPr lang="ko-KR" altLang="en-US"/>
                </a:pPr>
                <a:r>
                  <a:rPr lang="ko-KR" altLang="en-US" sz="2400" dirty="0">
                    <a:solidFill>
                      <a:srgbClr val="0070C0"/>
                    </a:solidFill>
                    <a:latin typeface="a뉴고딕M" panose="02020600000000000000" pitchFamily="18" charset="-127"/>
                    <a:ea typeface="a뉴고딕M" panose="02020600000000000000" pitchFamily="18" charset="-127"/>
                  </a:rPr>
                  <a:t>시계열의 예시</a:t>
                </a:r>
                <a:endParaRPr lang="en-US" altLang="ko-KR" sz="2400" dirty="0">
                  <a:solidFill>
                    <a:srgbClr val="0070C0"/>
                  </a:solidFill>
                  <a:latin typeface="a뉴고딕M" panose="02020600000000000000" pitchFamily="18" charset="-127"/>
                  <a:ea typeface="a뉴고딕M" panose="02020600000000000000" pitchFamily="18" charset="-127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  <a:defRPr lang="ko-KR" altLang="en-US"/>
                </a:pPr>
                <a:r>
                  <a:rPr lang="en-US" altLang="ko-KR" sz="2400" dirty="0" err="1">
                    <a:latin typeface="a뉴고딕M" panose="02020600000000000000" pitchFamily="18" charset="-127"/>
                    <a:ea typeface="a뉴고딕M" panose="02020600000000000000" pitchFamily="18" charset="-127"/>
                  </a:rPr>
                  <a:t>iid</a:t>
                </a:r>
                <a:r>
                  <a:rPr lang="en-US" altLang="ko-KR" sz="2400" dirty="0">
                    <a:latin typeface="a뉴고딕M" panose="02020600000000000000" pitchFamily="18" charset="-127"/>
                    <a:ea typeface="a뉴고딕M" panose="02020600000000000000" pitchFamily="18" charset="-127"/>
                  </a:rPr>
                  <a:t> </a:t>
                </a:r>
                <a:r>
                  <a:rPr lang="ko-KR" altLang="en-US" sz="2400" dirty="0">
                    <a:latin typeface="a뉴고딕M" panose="02020600000000000000" pitchFamily="18" charset="-127"/>
                    <a:ea typeface="a뉴고딕M" panose="02020600000000000000" pitchFamily="18" charset="-127"/>
                  </a:rPr>
                  <a:t>정규분포열</a:t>
                </a:r>
                <a:endParaRPr lang="en-US" altLang="ko-KR" sz="2400" b="0" i="1" dirty="0">
                  <a:latin typeface="Cambria Math" panose="020405030504060302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  <a:defRPr lang="ko-KR" altLang="en-US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 ∼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𝑖𝑖𝑑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0, 1</m:t>
                        </m:r>
                      </m:e>
                    </m:d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2400" dirty="0">
                    <a:latin typeface="a뉴고딕M" panose="02020600000000000000" pitchFamily="18" charset="-127"/>
                    <a:ea typeface="a뉴고딕M" panose="02020600000000000000" pitchFamily="18" charset="-127"/>
                  </a:rPr>
                  <a:t> </a:t>
                </a:r>
                <a:br>
                  <a:rPr lang="en-US" altLang="ko-KR" sz="2400" dirty="0">
                    <a:latin typeface="a뉴고딕M" panose="02020600000000000000" pitchFamily="18" charset="-127"/>
                    <a:ea typeface="a뉴고딕M" panose="02020600000000000000" pitchFamily="18" charset="-127"/>
                  </a:rPr>
                </a:b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→ </m:t>
                    </m:r>
                    <m:r>
                      <a:rPr lang="ko-KR" altLang="en-US" sz="2400" i="1">
                        <a:latin typeface="Cambria Math" panose="02040503050406030204" pitchFamily="18" charset="0"/>
                      </a:rPr>
                      <m:t>시</m:t>
                    </m:r>
                  </m:oMath>
                </a14:m>
                <a:r>
                  <a:rPr lang="ko-KR" altLang="en-US" sz="2400" dirty="0">
                    <a:latin typeface="a뉴고딕M" panose="02020600000000000000" pitchFamily="18" charset="-127"/>
                    <a:ea typeface="a뉴고딕M" panose="02020600000000000000" pitchFamily="18" charset="-127"/>
                  </a:rPr>
                  <a:t>간에 독립적이다</a:t>
                </a:r>
                <a:br>
                  <a:rPr lang="en-US" altLang="ko-KR" sz="2400" dirty="0">
                    <a:latin typeface="a뉴고딕M" panose="02020600000000000000" pitchFamily="18" charset="-127"/>
                    <a:ea typeface="a뉴고딕M" panose="02020600000000000000" pitchFamily="18" charset="-127"/>
                  </a:rPr>
                </a:br>
                <a:endParaRPr lang="en-US" altLang="ko-KR" sz="2400" dirty="0">
                  <a:latin typeface="a뉴고딕M" panose="02020600000000000000" pitchFamily="18" charset="-127"/>
                  <a:ea typeface="a뉴고딕M" panose="02020600000000000000" pitchFamily="18" charset="-127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  <a:defRPr lang="ko-KR" altLang="en-US"/>
                </a:pPr>
                <a:r>
                  <a:rPr lang="en-US" altLang="ko-KR" sz="2400" dirty="0">
                    <a:latin typeface="a뉴고딕M" panose="02020600000000000000" pitchFamily="18" charset="-127"/>
                    <a:ea typeface="a뉴고딕M" panose="02020600000000000000" pitchFamily="18" charset="-127"/>
                  </a:rPr>
                  <a:t>Random Walk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  <a:defRPr lang="ko-KR" altLang="en-US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ko-KR" sz="2400" dirty="0">
                    <a:latin typeface="a뉴고딕M" panose="02020600000000000000" pitchFamily="18" charset="-127"/>
                    <a:ea typeface="a뉴고딕M" panose="02020600000000000000" pitchFamily="18" charset="-127"/>
                  </a:rPr>
                  <a:t> </a:t>
                </a:r>
                <a:br>
                  <a:rPr lang="en-US" altLang="ko-KR" sz="2400" dirty="0">
                    <a:latin typeface="a뉴고딕M" panose="02020600000000000000" pitchFamily="18" charset="-127"/>
                    <a:ea typeface="a뉴고딕M" panose="02020600000000000000" pitchFamily="18" charset="-127"/>
                  </a:rPr>
                </a:br>
                <a14:m>
                  <m:oMath xmlns:m="http://schemas.openxmlformats.org/officeDocument/2006/math">
                    <m:r>
                      <a:rPr lang="en-US" altLang="ko-KR" sz="2400" i="1">
                        <a:latin typeface="Cambria Math" panose="02040503050406030204" pitchFamily="18" charset="0"/>
                      </a:rPr>
                      <m:t>→ </m:t>
                    </m:r>
                    <m:r>
                      <a:rPr lang="ko-KR" altLang="en-US" sz="2400" i="1">
                        <a:latin typeface="Cambria Math" panose="02040503050406030204" pitchFamily="18" charset="0"/>
                      </a:rPr>
                      <m:t>시</m:t>
                    </m:r>
                  </m:oMath>
                </a14:m>
                <a:r>
                  <a:rPr lang="ko-KR" altLang="en-US" sz="2400" dirty="0">
                    <a:latin typeface="a뉴고딕M" panose="02020600000000000000" pitchFamily="18" charset="-127"/>
                    <a:ea typeface="a뉴고딕M" panose="02020600000000000000" pitchFamily="18" charset="-127"/>
                  </a:rPr>
                  <a:t>간에 독립적이지 않다</a:t>
                </a:r>
                <a:endParaRPr lang="en-US" altLang="ko-KR" sz="2400" dirty="0">
                  <a:latin typeface="a뉴고딕M" panose="02020600000000000000" pitchFamily="18" charset="-127"/>
                  <a:ea typeface="a뉴고딕M" panose="02020600000000000000" pitchFamily="18" charset="-127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1C34C48-AA31-44F2-A79B-14EF96528B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018" y="1564167"/>
                <a:ext cx="6694339" cy="4653582"/>
              </a:xfrm>
              <a:prstGeom prst="rect">
                <a:avLst/>
              </a:prstGeom>
              <a:blipFill>
                <a:blip r:embed="rId5"/>
                <a:stretch>
                  <a:fillRect l="-1366" b="-20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70339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6E454568-56BD-4DEF-9B4C-DD93902E0F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>
                <a:latin typeface="a뉴고딕M" panose="02020600000000000000" pitchFamily="18" charset="-127"/>
                <a:ea typeface="a뉴고딕M" panose="02020600000000000000" pitchFamily="18" charset="-127"/>
              </a:rPr>
              <a:t>시계열 자료의 두가지 기본 개념</a:t>
            </a:r>
            <a:br>
              <a:rPr lang="en-US" altLang="ko-KR" sz="2400" dirty="0">
                <a:latin typeface="a뉴고딕M" panose="02020600000000000000" pitchFamily="18" charset="-127"/>
                <a:ea typeface="a뉴고딕M" panose="02020600000000000000" pitchFamily="18" charset="-127"/>
              </a:rPr>
            </a:br>
            <a:r>
              <a:rPr lang="en-US" altLang="ko-KR" sz="2400" dirty="0">
                <a:latin typeface="a뉴고딕M" panose="02020600000000000000" pitchFamily="18" charset="-127"/>
                <a:ea typeface="a뉴고딕M" panose="02020600000000000000" pitchFamily="18" charset="-127"/>
              </a:rPr>
              <a:t>- </a:t>
            </a:r>
            <a:r>
              <a:rPr lang="ko-KR" altLang="en-US" sz="2400" dirty="0">
                <a:latin typeface="a뉴고딕M" panose="02020600000000000000" pitchFamily="18" charset="-127"/>
                <a:ea typeface="a뉴고딕M" panose="02020600000000000000" pitchFamily="18" charset="-127"/>
              </a:rPr>
              <a:t>정상성 가정</a:t>
            </a:r>
            <a:r>
              <a:rPr lang="en-US" altLang="ko-KR" sz="2400" dirty="0">
                <a:latin typeface="a뉴고딕M" panose="02020600000000000000" pitchFamily="18" charset="-127"/>
                <a:ea typeface="a뉴고딕M" panose="02020600000000000000" pitchFamily="18" charset="-127"/>
              </a:rPr>
              <a:t>, </a:t>
            </a:r>
            <a:r>
              <a:rPr lang="ko-KR" altLang="en-US" sz="2400" dirty="0">
                <a:latin typeface="a뉴고딕M" panose="02020600000000000000" pitchFamily="18" charset="-127"/>
                <a:ea typeface="a뉴고딕M" panose="02020600000000000000" pitchFamily="18" charset="-127"/>
              </a:rPr>
              <a:t>자기상관함수</a:t>
            </a:r>
            <a:endParaRPr lang="en-US" altLang="ko-KR" sz="2400" dirty="0">
              <a:latin typeface="a뉴고딕M" panose="02020600000000000000" pitchFamily="18" charset="-127"/>
              <a:ea typeface="a뉴고딕M" panose="02020600000000000000" pitchFamily="18" charset="-127"/>
            </a:endParaRPr>
          </a:p>
          <a:p>
            <a:endParaRPr lang="ko-KR" altLang="en-US" dirty="0"/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96ADC5BC-3816-4B0B-83AA-AB166BEC58EA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8997362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01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ㅣ</a:t>
            </a:r>
            <a:r>
              <a:rPr lang="ko-KR" altLang="en-US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 시계열분석 소개</a:t>
            </a:r>
            <a:endParaRPr lang="en-US" altLang="ko-KR" sz="2400" spc="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37163281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42609451-E5A4-43A1-A3DA-E1EE8EF4BA18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8997362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01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ㅣ</a:t>
            </a:r>
            <a:r>
              <a:rPr lang="ko-KR" altLang="en-US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 시계열분석 소개</a:t>
            </a:r>
            <a:endParaRPr lang="en-US" altLang="ko-KR" sz="2400" spc="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내용 개체 틀 3">
                <a:extLst>
                  <a:ext uri="{FF2B5EF4-FFF2-40B4-BE49-F238E27FC236}">
                    <a16:creationId xmlns:a16="http://schemas.microsoft.com/office/drawing/2014/main" id="{83D1EF68-022B-474D-AED1-4484360FDF5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93558" y="1600201"/>
                <a:ext cx="10973435" cy="4736432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ct val="120000"/>
                  </a:lnSpc>
                  <a:defRPr lang="ko-KR" altLang="en-US"/>
                </a:pPr>
                <a:r>
                  <a:rPr lang="ko-KR" altLang="en-US" sz="1600" dirty="0">
                    <a:latin typeface="a뉴고딕M" panose="02020600000000000000" pitchFamily="18" charset="-127"/>
                    <a:ea typeface="a뉴고딕M" panose="02020600000000000000" pitchFamily="18" charset="-127"/>
                  </a:rPr>
                  <a:t>정상성</a:t>
                </a:r>
                <a:br>
                  <a:rPr lang="en-US" altLang="ko-KR" sz="1600" dirty="0">
                    <a:latin typeface="a뉴고딕M" panose="02020600000000000000" pitchFamily="18" charset="-127"/>
                    <a:ea typeface="a뉴고딕M" panose="02020600000000000000" pitchFamily="18" charset="-127"/>
                  </a:rPr>
                </a:br>
                <a:r>
                  <a:rPr lang="en-US" altLang="ko-KR" sz="1600" dirty="0">
                    <a:latin typeface="a뉴고딕M" panose="02020600000000000000" pitchFamily="18" charset="-127"/>
                    <a:ea typeface="a뉴고딕M" panose="02020600000000000000" pitchFamily="18" charset="-127"/>
                  </a:rPr>
                  <a:t>- </a:t>
                </a:r>
                <a:r>
                  <a:rPr lang="ko-KR" altLang="en-US" sz="1600" dirty="0">
                    <a:latin typeface="a뉴고딕M" panose="02020600000000000000" pitchFamily="18" charset="-127"/>
                    <a:ea typeface="a뉴고딕M" panose="02020600000000000000" pitchFamily="18" charset="-127"/>
                  </a:rPr>
                  <a:t>통계적 시계열모형의 기본가정</a:t>
                </a:r>
                <a:br>
                  <a:rPr lang="en-US" altLang="ko-KR" sz="1600" dirty="0">
                    <a:latin typeface="a뉴고딕M" panose="02020600000000000000" pitchFamily="18" charset="-127"/>
                    <a:ea typeface="a뉴고딕M" panose="02020600000000000000" pitchFamily="18" charset="-127"/>
                  </a:rPr>
                </a:br>
                <a:r>
                  <a:rPr lang="en-US" altLang="ko-KR" sz="1600" dirty="0">
                    <a:latin typeface="a뉴고딕M" panose="02020600000000000000" pitchFamily="18" charset="-127"/>
                    <a:ea typeface="a뉴고딕M" panose="02020600000000000000" pitchFamily="18" charset="-127"/>
                  </a:rPr>
                  <a:t>- </a:t>
                </a:r>
                <a:r>
                  <a:rPr lang="ko-KR" altLang="en-US" sz="1600" dirty="0">
                    <a:latin typeface="a뉴고딕M" panose="02020600000000000000" pitchFamily="18" charset="-127"/>
                    <a:ea typeface="a뉴고딕M" panose="02020600000000000000" pitchFamily="18" charset="-127"/>
                  </a:rPr>
                  <a:t>정상성 가정을 만족하는 시계열 자료는 분석하기 편함</a:t>
                </a:r>
                <a:br>
                  <a:rPr lang="en-US" altLang="ko-KR" sz="1600" dirty="0">
                    <a:latin typeface="a뉴고딕M" panose="02020600000000000000" pitchFamily="18" charset="-127"/>
                    <a:ea typeface="a뉴고딕M" panose="02020600000000000000" pitchFamily="18" charset="-127"/>
                  </a:rPr>
                </a:br>
                <a:br>
                  <a:rPr lang="en-US" altLang="ko-KR" sz="1600" dirty="0">
                    <a:latin typeface="a뉴고딕M" panose="02020600000000000000" pitchFamily="18" charset="-127"/>
                    <a:ea typeface="a뉴고딕M" panose="02020600000000000000" pitchFamily="18" charset="-127"/>
                  </a:rPr>
                </a:br>
                <a:r>
                  <a:rPr lang="en-US" altLang="ko-KR" sz="1600" dirty="0" err="1">
                    <a:latin typeface="a뉴고딕M" panose="02020600000000000000" pitchFamily="18" charset="-127"/>
                    <a:ea typeface="a뉴고딕M" panose="02020600000000000000" pitchFamily="18" charset="-127"/>
                  </a:rPr>
                  <a:t>i</a:t>
                </a:r>
                <a:r>
                  <a:rPr lang="en-US" altLang="ko-KR" sz="1600" dirty="0">
                    <a:latin typeface="a뉴고딕M" panose="02020600000000000000" pitchFamily="18" charset="-127"/>
                    <a:ea typeface="a뉴고딕M" panose="02020600000000000000" pitchFamily="18" charset="-127"/>
                  </a:rPr>
                  <a:t>) </a:t>
                </a:r>
                <a:r>
                  <a:rPr lang="ko-KR" altLang="en-US" sz="1600" dirty="0">
                    <a:latin typeface="a뉴고딕M" panose="02020600000000000000" pitchFamily="18" charset="-127"/>
                    <a:ea typeface="a뉴고딕M" panose="02020600000000000000" pitchFamily="18" charset="-127"/>
                  </a:rPr>
                  <a:t>모든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ko-KR" altLang="en-US" sz="1600" dirty="0">
                    <a:latin typeface="a뉴고딕M" panose="02020600000000000000" pitchFamily="18" charset="-127"/>
                    <a:ea typeface="a뉴고딕M" panose="02020600000000000000" pitchFamily="18" charset="-127"/>
                  </a:rPr>
                  <a:t> 에 대해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br>
                  <a:rPr lang="en-US" altLang="ko-KR" sz="1600" b="0" dirty="0">
                    <a:latin typeface="a뉴고딕M" panose="02020600000000000000" pitchFamily="18" charset="-127"/>
                    <a:ea typeface="a뉴고딕M" panose="02020600000000000000" pitchFamily="18" charset="-127"/>
                  </a:rPr>
                </a:br>
                <a:r>
                  <a:rPr lang="en-US" altLang="ko-KR" sz="1600" b="0" dirty="0">
                    <a:latin typeface="a뉴고딕M" panose="02020600000000000000" pitchFamily="18" charset="-127"/>
                    <a:ea typeface="a뉴고딕M" panose="02020600000000000000" pitchFamily="18" charset="-127"/>
                  </a:rPr>
                  <a:t>(</a:t>
                </a:r>
                <a:r>
                  <a:rPr lang="ko-KR" altLang="en-US" sz="1600" b="0" dirty="0">
                    <a:latin typeface="a뉴고딕M" panose="02020600000000000000" pitchFamily="18" charset="-127"/>
                    <a:ea typeface="a뉴고딕M" panose="02020600000000000000" pitchFamily="18" charset="-127"/>
                  </a:rPr>
                  <a:t>모든 시점에서 평균이 일정하다</a:t>
                </a:r>
                <a:r>
                  <a:rPr lang="en-US" altLang="ko-KR" sz="1600" b="0" dirty="0">
                    <a:latin typeface="a뉴고딕M" panose="02020600000000000000" pitchFamily="18" charset="-127"/>
                    <a:ea typeface="a뉴고딕M" panose="02020600000000000000" pitchFamily="18" charset="-127"/>
                  </a:rPr>
                  <a:t>)</a:t>
                </a:r>
                <a:br>
                  <a:rPr lang="en-US" altLang="ko-KR" sz="1600" b="0" dirty="0">
                    <a:latin typeface="a뉴고딕M" panose="02020600000000000000" pitchFamily="18" charset="-127"/>
                    <a:ea typeface="a뉴고딕M" panose="02020600000000000000" pitchFamily="18" charset="-127"/>
                  </a:rPr>
                </a:br>
                <a:br>
                  <a:rPr lang="en-US" altLang="ko-KR" sz="1600" b="0" dirty="0">
                    <a:latin typeface="a뉴고딕M" panose="02020600000000000000" pitchFamily="18" charset="-127"/>
                    <a:ea typeface="a뉴고딕M" panose="02020600000000000000" pitchFamily="18" charset="-127"/>
                  </a:rPr>
                </a:br>
                <a:r>
                  <a:rPr lang="en-US" altLang="ko-KR" sz="1600" dirty="0">
                    <a:latin typeface="a뉴고딕M" panose="02020600000000000000" pitchFamily="18" charset="-127"/>
                    <a:ea typeface="a뉴고딕M" panose="02020600000000000000" pitchFamily="18" charset="-127"/>
                  </a:rPr>
                  <a:t>ii) </a:t>
                </a:r>
                <a:r>
                  <a:rPr lang="ko-KR" altLang="en-US" sz="1600" dirty="0">
                    <a:latin typeface="a뉴고딕M" panose="02020600000000000000" pitchFamily="18" charset="-127"/>
                    <a:ea typeface="a뉴고딕M" panose="02020600000000000000" pitchFamily="18" charset="-127"/>
                  </a:rPr>
                  <a:t>모든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1600" dirty="0">
                    <a:latin typeface="a뉴고딕M" panose="02020600000000000000" pitchFamily="18" charset="-127"/>
                    <a:ea typeface="a뉴고딕M" panose="02020600000000000000" pitchFamily="18" charset="-127"/>
                  </a:rPr>
                  <a:t>에 대해 </a:t>
                </a:r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&lt;∞</m:t>
                    </m:r>
                  </m:oMath>
                </a14:m>
                <a:r>
                  <a:rPr lang="en-US" altLang="ko-KR" sz="1600" dirty="0">
                    <a:latin typeface="a뉴고딕M" panose="02020600000000000000" pitchFamily="18" charset="-127"/>
                    <a:ea typeface="a뉴고딕M" panose="02020600000000000000" pitchFamily="18" charset="-127"/>
                  </a:rPr>
                  <a:t> </a:t>
                </a:r>
                <a:br>
                  <a:rPr lang="en-US" altLang="ko-KR" sz="1600" dirty="0">
                    <a:latin typeface="a뉴고딕M" panose="02020600000000000000" pitchFamily="18" charset="-127"/>
                    <a:ea typeface="a뉴고딕M" panose="02020600000000000000" pitchFamily="18" charset="-127"/>
                  </a:rPr>
                </a:br>
                <a:r>
                  <a:rPr lang="en-US" altLang="ko-KR" sz="1600" dirty="0">
                    <a:latin typeface="a뉴고딕M" panose="02020600000000000000" pitchFamily="18" charset="-127"/>
                    <a:ea typeface="a뉴고딕M" panose="02020600000000000000" pitchFamily="18" charset="-127"/>
                  </a:rPr>
                  <a:t>(</a:t>
                </a:r>
                <a:r>
                  <a:rPr lang="ko-KR" altLang="en-US" sz="1600" dirty="0">
                    <a:latin typeface="a뉴고딕M" panose="02020600000000000000" pitchFamily="18" charset="-127"/>
                    <a:ea typeface="a뉴고딕M" panose="02020600000000000000" pitchFamily="18" charset="-127"/>
                  </a:rPr>
                  <a:t>모든 시점에서 분산이 유한하다</a:t>
                </a:r>
                <a:r>
                  <a:rPr lang="en-US" altLang="ko-KR" sz="1600" dirty="0">
                    <a:latin typeface="a뉴고딕M" panose="02020600000000000000" pitchFamily="18" charset="-127"/>
                    <a:ea typeface="a뉴고딕M" panose="02020600000000000000" pitchFamily="18" charset="-127"/>
                  </a:rPr>
                  <a:t>)</a:t>
                </a:r>
                <a:br>
                  <a:rPr lang="en-US" altLang="ko-KR" sz="1600" dirty="0">
                    <a:latin typeface="a뉴고딕M" panose="02020600000000000000" pitchFamily="18" charset="-127"/>
                    <a:ea typeface="a뉴고딕M" panose="02020600000000000000" pitchFamily="18" charset="-127"/>
                  </a:rPr>
                </a:br>
                <a:br>
                  <a:rPr lang="en-US" altLang="ko-KR" sz="1600" dirty="0">
                    <a:latin typeface="a뉴고딕M" panose="02020600000000000000" pitchFamily="18" charset="-127"/>
                    <a:ea typeface="a뉴고딕M" panose="02020600000000000000" pitchFamily="18" charset="-127"/>
                  </a:rPr>
                </a:br>
                <a:r>
                  <a:rPr lang="en-US" altLang="ko-KR" sz="1600" dirty="0">
                    <a:latin typeface="a뉴고딕M" panose="02020600000000000000" pitchFamily="18" charset="-127"/>
                    <a:ea typeface="a뉴고딕M" panose="02020600000000000000" pitchFamily="18" charset="-127"/>
                  </a:rPr>
                  <a:t>iii) </a:t>
                </a:r>
                <a:r>
                  <a:rPr lang="ko-KR" altLang="en-US" sz="1600" dirty="0">
                    <a:latin typeface="a뉴고딕M" panose="02020600000000000000" pitchFamily="18" charset="-127"/>
                    <a:ea typeface="a뉴고딕M" panose="02020600000000000000" pitchFamily="18" charset="-127"/>
                  </a:rPr>
                  <a:t>모든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altLang="ko-KR" sz="1600" dirty="0">
                    <a:latin typeface="a뉴고딕M" panose="02020600000000000000" pitchFamily="18" charset="-127"/>
                    <a:ea typeface="a뉴고딕M" panose="02020600000000000000" pitchFamily="18" charset="-127"/>
                  </a:rPr>
                  <a:t> </a:t>
                </a:r>
                <a:r>
                  <a:rPr lang="ko-KR" altLang="en-US" sz="1600" dirty="0">
                    <a:latin typeface="a뉴고딕M" panose="02020600000000000000" pitchFamily="18" charset="-127"/>
                    <a:ea typeface="a뉴고딕M" panose="02020600000000000000" pitchFamily="18" charset="-127"/>
                  </a:rPr>
                  <a:t>에 대해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𝐶𝑜𝑣</m:t>
                    </m:r>
                    <m:d>
                      <m:d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</m:e>
                    </m:d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600" i="1">
                        <a:latin typeface="Cambria Math" panose="02040503050406030204" pitchFamily="18" charset="0"/>
                      </a:rPr>
                      <m:t>𝐶𝑜𝑣</m:t>
                    </m:r>
                    <m:d>
                      <m:d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</m:e>
                    </m:d>
                  </m:oMath>
                </a14:m>
                <a:br>
                  <a:rPr lang="en-US" altLang="ko-KR" sz="1600" dirty="0">
                    <a:latin typeface="a뉴고딕M" panose="02020600000000000000" pitchFamily="18" charset="-127"/>
                    <a:ea typeface="a뉴고딕M" panose="02020600000000000000" pitchFamily="18" charset="-127"/>
                  </a:rPr>
                </a:br>
                <a:r>
                  <a:rPr lang="en-US" altLang="ko-KR" sz="1600" dirty="0">
                    <a:latin typeface="a뉴고딕M" panose="02020600000000000000" pitchFamily="18" charset="-127"/>
                    <a:ea typeface="a뉴고딕M" panose="02020600000000000000" pitchFamily="18" charset="-127"/>
                  </a:rPr>
                  <a:t>(</a:t>
                </a:r>
                <a:r>
                  <a:rPr lang="ko-KR" altLang="en-US" sz="1600" dirty="0">
                    <a:latin typeface="a뉴고딕M" panose="02020600000000000000" pitchFamily="18" charset="-127"/>
                    <a:ea typeface="a뉴고딕M" panose="02020600000000000000" pitchFamily="18" charset="-127"/>
                  </a:rPr>
                  <a:t>서로 </a:t>
                </a:r>
                <a:r>
                  <a:rPr lang="en-US" altLang="ko-KR" sz="1600" dirty="0">
                    <a:latin typeface="a뉴고딕M" panose="02020600000000000000" pitchFamily="18" charset="-127"/>
                    <a:ea typeface="a뉴고딕M" panose="02020600000000000000" pitchFamily="18" charset="-127"/>
                  </a:rPr>
                  <a:t>h </a:t>
                </a:r>
                <a:r>
                  <a:rPr lang="ko-KR" altLang="en-US" sz="1600" dirty="0">
                    <a:latin typeface="a뉴고딕M" panose="02020600000000000000" pitchFamily="18" charset="-127"/>
                    <a:ea typeface="a뉴고딕M" panose="02020600000000000000" pitchFamily="18" charset="-127"/>
                  </a:rPr>
                  <a:t>시점 떨어진 데이터의 관계가 같다</a:t>
                </a:r>
                <a:r>
                  <a:rPr lang="en-US" altLang="ko-KR" sz="1600" dirty="0">
                    <a:latin typeface="a뉴고딕M" panose="02020600000000000000" pitchFamily="18" charset="-127"/>
                    <a:ea typeface="a뉴고딕M" panose="02020600000000000000" pitchFamily="18" charset="-127"/>
                  </a:rPr>
                  <a:t>)</a:t>
                </a:r>
                <a:br>
                  <a:rPr lang="en-US" altLang="ko-KR" sz="1600" dirty="0">
                    <a:latin typeface="a뉴고딕M" panose="02020600000000000000" pitchFamily="18" charset="-127"/>
                    <a:ea typeface="a뉴고딕M" panose="02020600000000000000" pitchFamily="18" charset="-127"/>
                  </a:rPr>
                </a:br>
                <a:r>
                  <a:rPr lang="en-US" altLang="ko-KR" sz="1600" dirty="0">
                    <a:latin typeface="a뉴고딕M" panose="02020600000000000000" pitchFamily="18" charset="-127"/>
                    <a:ea typeface="a뉴고딕M" panose="02020600000000000000" pitchFamily="18" charset="-127"/>
                  </a:rPr>
                  <a:t>(ex : 1</a:t>
                </a:r>
                <a:r>
                  <a:rPr lang="ko-KR" altLang="en-US" sz="1600" dirty="0">
                    <a:latin typeface="a뉴고딕M" panose="02020600000000000000" pitchFamily="18" charset="-127"/>
                    <a:ea typeface="a뉴고딕M" panose="02020600000000000000" pitchFamily="18" charset="-127"/>
                  </a:rPr>
                  <a:t>시점과 </a:t>
                </a:r>
                <a:r>
                  <a:rPr lang="en-US" altLang="ko-KR" sz="1600" dirty="0">
                    <a:latin typeface="a뉴고딕M" panose="02020600000000000000" pitchFamily="18" charset="-127"/>
                    <a:ea typeface="a뉴고딕M" panose="02020600000000000000" pitchFamily="18" charset="-127"/>
                  </a:rPr>
                  <a:t>4</a:t>
                </a:r>
                <a:r>
                  <a:rPr lang="ko-KR" altLang="en-US" sz="1600" dirty="0">
                    <a:latin typeface="a뉴고딕M" panose="02020600000000000000" pitchFamily="18" charset="-127"/>
                    <a:ea typeface="a뉴고딕M" panose="02020600000000000000" pitchFamily="18" charset="-127"/>
                  </a:rPr>
                  <a:t>시점의 관계 </a:t>
                </a:r>
                <a:r>
                  <a:rPr lang="en-US" altLang="ko-KR" sz="1600" dirty="0">
                    <a:latin typeface="a뉴고딕M" panose="02020600000000000000" pitchFamily="18" charset="-127"/>
                    <a:ea typeface="a뉴고딕M" panose="02020600000000000000" pitchFamily="18" charset="-127"/>
                  </a:rPr>
                  <a:t>= 2</a:t>
                </a:r>
                <a:r>
                  <a:rPr lang="ko-KR" altLang="en-US" sz="1600" dirty="0">
                    <a:latin typeface="a뉴고딕M" panose="02020600000000000000" pitchFamily="18" charset="-127"/>
                    <a:ea typeface="a뉴고딕M" panose="02020600000000000000" pitchFamily="18" charset="-127"/>
                  </a:rPr>
                  <a:t>시점과 </a:t>
                </a:r>
                <a:r>
                  <a:rPr lang="en-US" altLang="ko-KR" sz="1600" dirty="0">
                    <a:latin typeface="a뉴고딕M" panose="02020600000000000000" pitchFamily="18" charset="-127"/>
                    <a:ea typeface="a뉴고딕M" panose="02020600000000000000" pitchFamily="18" charset="-127"/>
                  </a:rPr>
                  <a:t>5</a:t>
                </a:r>
                <a:r>
                  <a:rPr lang="ko-KR" altLang="en-US" sz="1600" dirty="0">
                    <a:latin typeface="a뉴고딕M" panose="02020600000000000000" pitchFamily="18" charset="-127"/>
                    <a:ea typeface="a뉴고딕M" panose="02020600000000000000" pitchFamily="18" charset="-127"/>
                  </a:rPr>
                  <a:t>시점의 관계 </a:t>
                </a:r>
                <a:r>
                  <a:rPr lang="en-US" altLang="ko-KR" sz="1600" dirty="0">
                    <a:latin typeface="a뉴고딕M" panose="02020600000000000000" pitchFamily="18" charset="-127"/>
                    <a:ea typeface="a뉴고딕M" panose="02020600000000000000" pitchFamily="18" charset="-127"/>
                  </a:rPr>
                  <a:t>= 3</a:t>
                </a:r>
                <a:r>
                  <a:rPr lang="ko-KR" altLang="en-US" sz="1600" dirty="0">
                    <a:latin typeface="a뉴고딕M" panose="02020600000000000000" pitchFamily="18" charset="-127"/>
                    <a:ea typeface="a뉴고딕M" panose="02020600000000000000" pitchFamily="18" charset="-127"/>
                  </a:rPr>
                  <a:t>시점과 </a:t>
                </a:r>
                <a:r>
                  <a:rPr lang="en-US" altLang="ko-KR" sz="1600" dirty="0">
                    <a:latin typeface="a뉴고딕M" panose="02020600000000000000" pitchFamily="18" charset="-127"/>
                    <a:ea typeface="a뉴고딕M" panose="02020600000000000000" pitchFamily="18" charset="-127"/>
                  </a:rPr>
                  <a:t>6</a:t>
                </a:r>
                <a:r>
                  <a:rPr lang="ko-KR" altLang="en-US" sz="1600" dirty="0">
                    <a:latin typeface="a뉴고딕M" panose="02020600000000000000" pitchFamily="18" charset="-127"/>
                    <a:ea typeface="a뉴고딕M" panose="02020600000000000000" pitchFamily="18" charset="-127"/>
                  </a:rPr>
                  <a:t>시점의 관계 </a:t>
                </a:r>
                <a:r>
                  <a:rPr lang="en-US" altLang="ko-KR" sz="1600" dirty="0">
                    <a:latin typeface="a뉴고딕M" panose="02020600000000000000" pitchFamily="18" charset="-127"/>
                    <a:ea typeface="a뉴고딕M" panose="02020600000000000000" pitchFamily="18" charset="-127"/>
                  </a:rPr>
                  <a:t>= … = )</a:t>
                </a:r>
                <a:endParaRPr lang="ko-KR" altLang="en-US" sz="1600" dirty="0">
                  <a:latin typeface="a뉴고딕M" panose="02020600000000000000" pitchFamily="18" charset="-127"/>
                  <a:ea typeface="a뉴고딕M" panose="02020600000000000000" pitchFamily="18" charset="-127"/>
                </a:endParaRPr>
              </a:p>
            </p:txBody>
          </p:sp>
        </mc:Choice>
        <mc:Fallback xmlns="">
          <p:sp>
            <p:nvSpPr>
              <p:cNvPr id="4" name="내용 개체 틀 3">
                <a:extLst>
                  <a:ext uri="{FF2B5EF4-FFF2-40B4-BE49-F238E27FC236}">
                    <a16:creationId xmlns:a16="http://schemas.microsoft.com/office/drawing/2014/main" id="{83D1EF68-022B-474D-AED1-4484360FDF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3558" y="1600201"/>
                <a:ext cx="10973435" cy="4736432"/>
              </a:xfrm>
              <a:blipFill>
                <a:blip r:embed="rId3"/>
                <a:stretch>
                  <a:fillRect l="-2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74653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marL="285750" indent="-285750" algn="l">
          <a:buFont typeface="Arial" panose="020B0604020202020204" pitchFamily="34" charset="0"/>
          <a:buChar char="•"/>
          <a:defRPr sz="2400" dirty="0" err="1" smtClean="0">
            <a:latin typeface="a뉴고딕M" panose="02020600000000000000" pitchFamily="18" charset="-127"/>
            <a:ea typeface="a뉴고딕M" panose="02020600000000000000" pitchFamily="18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5768</TotalTime>
  <Words>3017</Words>
  <Application>Microsoft Office PowerPoint</Application>
  <PresentationFormat>와이드스크린</PresentationFormat>
  <Paragraphs>481</Paragraphs>
  <Slides>50</Slides>
  <Notes>49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50</vt:i4>
      </vt:variant>
    </vt:vector>
  </HeadingPairs>
  <TitlesOfParts>
    <vt:vector size="58" baseType="lpstr">
      <vt:lpstr>12LotteMartDreamBold</vt:lpstr>
      <vt:lpstr>12롯데마트드림Bold</vt:lpstr>
      <vt:lpstr>12롯데마트드림Medium</vt:lpstr>
      <vt:lpstr>a뉴고딕M</vt:lpstr>
      <vt:lpstr>함초롬바탕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JS J</dc:creator>
  <cp:lastModifiedBy>Rhee Wondo</cp:lastModifiedBy>
  <cp:revision>345</cp:revision>
  <dcterms:created xsi:type="dcterms:W3CDTF">2017-07-26T09:20:04Z</dcterms:created>
  <dcterms:modified xsi:type="dcterms:W3CDTF">2021-03-10T09:53:23Z</dcterms:modified>
</cp:coreProperties>
</file>