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Economica"/>
      <p:regular r:id="rId14"/>
      <p:bold r:id="rId15"/>
      <p:italic r:id="rId16"/>
      <p:boldItalic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OpenSans-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Economica-bold.fntdata"/><Relationship Id="rId14" Type="http://schemas.openxmlformats.org/officeDocument/2006/relationships/font" Target="fonts/Economica-regular.fntdata"/><Relationship Id="rId17" Type="http://schemas.openxmlformats.org/officeDocument/2006/relationships/font" Target="fonts/Economica-boldItalic.fntdata"/><Relationship Id="rId16" Type="http://schemas.openxmlformats.org/officeDocument/2006/relationships/font" Target="fonts/Economica-italic.fntdata"/><Relationship Id="rId5" Type="http://schemas.openxmlformats.org/officeDocument/2006/relationships/slide" Target="slides/slide1.xml"/><Relationship Id="rId19" Type="http://schemas.openxmlformats.org/officeDocument/2006/relationships/font" Target="fonts/OpenSans-bold.fntdata"/><Relationship Id="rId6" Type="http://schemas.openxmlformats.org/officeDocument/2006/relationships/slide" Target="slides/slide2.xml"/><Relationship Id="rId18" Type="http://schemas.openxmlformats.org/officeDocument/2006/relationships/font" Target="fonts/OpenSans-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2744012"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1" name="Shape 11"/>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2" name="Shape 12"/>
          <p:cNvSpPr txBox="1"/>
          <p:nvPr>
            <p:ph type="ctrTitle"/>
          </p:nvPr>
        </p:nvSpPr>
        <p:spPr>
          <a:xfrm>
            <a:off x="3044700" y="1444255"/>
            <a:ext cx="3054600" cy="1537199"/>
          </a:xfrm>
          <a:prstGeom prst="rect">
            <a:avLst/>
          </a:prstGeom>
        </p:spPr>
        <p:txBody>
          <a:bodyPr anchorCtr="0" anchor="b"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3" name="Shape 13"/>
          <p:cNvSpPr txBox="1"/>
          <p:nvPr>
            <p:ph idx="1" type="subTitle"/>
          </p:nvPr>
        </p:nvSpPr>
        <p:spPr>
          <a:xfrm>
            <a:off x="3044700" y="3116580"/>
            <a:ext cx="3054600" cy="701400"/>
          </a:xfrm>
          <a:prstGeom prst="rect">
            <a:avLst/>
          </a:prstGeom>
        </p:spPr>
        <p:txBody>
          <a:bodyPr anchorCtr="0" anchor="t" bIns="91425" lIns="91425" rIns="91425" tIns="91425"/>
          <a:lstStyle>
            <a:lvl1pPr lvl="0" algn="ctr">
              <a:lnSpc>
                <a:spcPct val="100000"/>
              </a:lnSpc>
              <a:spcBef>
                <a:spcPts val="0"/>
              </a:spcBef>
              <a:spcAft>
                <a:spcPts val="0"/>
              </a:spcAft>
              <a:buSzPct val="100000"/>
              <a:buFont typeface="Economica"/>
              <a:buNone/>
              <a:defRPr sz="21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1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1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1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1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1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1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1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100">
                <a:latin typeface="Economica"/>
                <a:ea typeface="Economica"/>
                <a:cs typeface="Economica"/>
                <a:sym typeface="Economica"/>
              </a:defRPr>
            </a:lvl9pPr>
          </a:lstStyle>
          <a:p/>
        </p:txBody>
      </p:sp>
      <p:sp>
        <p:nvSpPr>
          <p:cNvPr id="14" name="Shape 1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3" name="Shape 53"/>
          <p:cNvSpPr txBox="1"/>
          <p:nvPr>
            <p:ph type="title"/>
          </p:nvPr>
        </p:nvSpPr>
        <p:spPr>
          <a:xfrm>
            <a:off x="311700" y="957125"/>
            <a:ext cx="8520600" cy="2128800"/>
          </a:xfrm>
          <a:prstGeom prst="rect">
            <a:avLst/>
          </a:prstGeom>
        </p:spPr>
        <p:txBody>
          <a:bodyPr anchorCtr="0" anchor="ctr" bIns="91425" lIns="91425" rIns="91425" tIns="91425"/>
          <a:lstStyle>
            <a:lvl1pPr lvl="0" algn="ctr">
              <a:spcBef>
                <a:spcPts val="0"/>
              </a:spcBef>
              <a:buClr>
                <a:schemeClr val="lt2"/>
              </a:buClr>
              <a:buSzPct val="100000"/>
              <a:defRPr sz="16000">
                <a:solidFill>
                  <a:schemeClr val="lt2"/>
                </a:solidFill>
              </a:defRPr>
            </a:lvl1pPr>
            <a:lvl2pPr lvl="1" algn="ctr">
              <a:spcBef>
                <a:spcPts val="0"/>
              </a:spcBef>
              <a:buClr>
                <a:schemeClr val="lt2"/>
              </a:buClr>
              <a:buSzPct val="100000"/>
              <a:defRPr sz="16000">
                <a:solidFill>
                  <a:schemeClr val="lt2"/>
                </a:solidFill>
              </a:defRPr>
            </a:lvl2pPr>
            <a:lvl3pPr lvl="2" algn="ctr">
              <a:spcBef>
                <a:spcPts val="0"/>
              </a:spcBef>
              <a:buClr>
                <a:schemeClr val="lt2"/>
              </a:buClr>
              <a:buSzPct val="100000"/>
              <a:defRPr sz="16000">
                <a:solidFill>
                  <a:schemeClr val="lt2"/>
                </a:solidFill>
              </a:defRPr>
            </a:lvl3pPr>
            <a:lvl4pPr lvl="3" algn="ctr">
              <a:spcBef>
                <a:spcPts val="0"/>
              </a:spcBef>
              <a:buClr>
                <a:schemeClr val="lt2"/>
              </a:buClr>
              <a:buSzPct val="100000"/>
              <a:defRPr sz="16000">
                <a:solidFill>
                  <a:schemeClr val="lt2"/>
                </a:solidFill>
              </a:defRPr>
            </a:lvl4pPr>
            <a:lvl5pPr lvl="4" algn="ctr">
              <a:spcBef>
                <a:spcPts val="0"/>
              </a:spcBef>
              <a:buClr>
                <a:schemeClr val="lt2"/>
              </a:buClr>
              <a:buSzPct val="100000"/>
              <a:defRPr sz="16000">
                <a:solidFill>
                  <a:schemeClr val="lt2"/>
                </a:solidFill>
              </a:defRPr>
            </a:lvl5pPr>
            <a:lvl6pPr lvl="5" algn="ctr">
              <a:spcBef>
                <a:spcPts val="0"/>
              </a:spcBef>
              <a:buClr>
                <a:schemeClr val="lt2"/>
              </a:buClr>
              <a:buSzPct val="100000"/>
              <a:defRPr sz="16000">
                <a:solidFill>
                  <a:schemeClr val="lt2"/>
                </a:solidFill>
              </a:defRPr>
            </a:lvl6pPr>
            <a:lvl7pPr lvl="6" algn="ctr">
              <a:spcBef>
                <a:spcPts val="0"/>
              </a:spcBef>
              <a:buClr>
                <a:schemeClr val="lt2"/>
              </a:buClr>
              <a:buSzPct val="100000"/>
              <a:defRPr sz="16000">
                <a:solidFill>
                  <a:schemeClr val="lt2"/>
                </a:solidFill>
              </a:defRPr>
            </a:lvl7pPr>
            <a:lvl8pPr lvl="7" algn="ctr">
              <a:spcBef>
                <a:spcPts val="0"/>
              </a:spcBef>
              <a:buClr>
                <a:schemeClr val="lt2"/>
              </a:buClr>
              <a:buSzPct val="100000"/>
              <a:defRPr sz="16000">
                <a:solidFill>
                  <a:schemeClr val="lt2"/>
                </a:solidFill>
              </a:defRPr>
            </a:lvl8pPr>
            <a:lvl9pPr lvl="8" algn="ctr">
              <a:spcBef>
                <a:spcPts val="0"/>
              </a:spcBef>
              <a:buClr>
                <a:schemeClr val="lt2"/>
              </a:buClr>
              <a:buSzPct val="100000"/>
              <a:defRPr sz="16000">
                <a:solidFill>
                  <a:schemeClr val="lt2"/>
                </a:solidFill>
              </a:defRPr>
            </a:lvl9pPr>
          </a:lstStyle>
          <a:p/>
        </p:txBody>
      </p:sp>
      <p:sp>
        <p:nvSpPr>
          <p:cNvPr id="54" name="Shape 54"/>
          <p:cNvSpPr txBox="1"/>
          <p:nvPr>
            <p:ph idx="1" type="body"/>
          </p:nvPr>
        </p:nvSpPr>
        <p:spPr>
          <a:xfrm>
            <a:off x="311700" y="316200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5" name="Shape 5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p:nvPr/>
        </p:nvSpPr>
        <p:spPr>
          <a:xfrm flipH="1">
            <a:off x="7595937"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7" name="Shape 17"/>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8" name="Shape 18"/>
          <p:cNvSpPr txBox="1"/>
          <p:nvPr>
            <p:ph type="title"/>
          </p:nvPr>
        </p:nvSpPr>
        <p:spPr>
          <a:xfrm>
            <a:off x="773700" y="1806450"/>
            <a:ext cx="7596600" cy="15306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2" name="Shape 22"/>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5225"/>
            <a:ext cx="8520600" cy="3354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 type="body"/>
          </p:nvPr>
        </p:nvSpPr>
        <p:spPr>
          <a:xfrm>
            <a:off x="311700" y="1225225"/>
            <a:ext cx="3999900" cy="3354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2" type="body"/>
          </p:nvPr>
        </p:nvSpPr>
        <p:spPr>
          <a:xfrm>
            <a:off x="4832400" y="1225225"/>
            <a:ext cx="3999900" cy="3354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5" name="Shape 35"/>
          <p:cNvSpPr txBox="1"/>
          <p:nvPr>
            <p:ph idx="1" type="body"/>
          </p:nvPr>
        </p:nvSpPr>
        <p:spPr>
          <a:xfrm>
            <a:off x="311700" y="1399399"/>
            <a:ext cx="2808000" cy="27849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6" name="Shape 3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490250" y="450150"/>
            <a:ext cx="5878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4" name="Shape 44"/>
          <p:cNvSpPr txBox="1"/>
          <p:nvPr>
            <p:ph type="title"/>
          </p:nvPr>
        </p:nvSpPr>
        <p:spPr>
          <a:xfrm>
            <a:off x="265500" y="929275"/>
            <a:ext cx="4045200" cy="1786200"/>
          </a:xfrm>
          <a:prstGeom prst="rect">
            <a:avLst/>
          </a:prstGeom>
        </p:spPr>
        <p:txBody>
          <a:bodyPr anchorCtr="0" anchor="b" bIns="91425" lIns="91425" rIns="91425" tIns="91425"/>
          <a:lstStyle>
            <a:lvl1pPr lvl="0" algn="ctr">
              <a:spcBef>
                <a:spcPts val="0"/>
              </a:spcBef>
              <a:buClr>
                <a:schemeClr val="lt2"/>
              </a:buClr>
              <a:defRPr>
                <a:solidFill>
                  <a:schemeClr val="lt2"/>
                </a:solidFill>
              </a:defRPr>
            </a:lvl1pPr>
            <a:lvl2pPr lvl="1" algn="ctr">
              <a:spcBef>
                <a:spcPts val="0"/>
              </a:spcBef>
              <a:buClr>
                <a:schemeClr val="lt2"/>
              </a:buClr>
              <a:defRPr>
                <a:solidFill>
                  <a:schemeClr val="lt2"/>
                </a:solidFill>
              </a:defRPr>
            </a:lvl2pPr>
            <a:lvl3pPr lvl="2" algn="ctr">
              <a:spcBef>
                <a:spcPts val="0"/>
              </a:spcBef>
              <a:buClr>
                <a:schemeClr val="lt2"/>
              </a:buClr>
              <a:defRPr>
                <a:solidFill>
                  <a:schemeClr val="lt2"/>
                </a:solidFill>
              </a:defRPr>
            </a:lvl3pPr>
            <a:lvl4pPr lvl="3" algn="ctr">
              <a:spcBef>
                <a:spcPts val="0"/>
              </a:spcBef>
              <a:buClr>
                <a:schemeClr val="lt2"/>
              </a:buClr>
              <a:defRPr>
                <a:solidFill>
                  <a:schemeClr val="lt2"/>
                </a:solidFill>
              </a:defRPr>
            </a:lvl4pPr>
            <a:lvl5pPr lvl="4" algn="ctr">
              <a:spcBef>
                <a:spcPts val="0"/>
              </a:spcBef>
              <a:buClr>
                <a:schemeClr val="lt2"/>
              </a:buClr>
              <a:defRPr>
                <a:solidFill>
                  <a:schemeClr val="lt2"/>
                </a:solidFill>
              </a:defRPr>
            </a:lvl5pPr>
            <a:lvl6pPr lvl="5" algn="ctr">
              <a:spcBef>
                <a:spcPts val="0"/>
              </a:spcBef>
              <a:buClr>
                <a:schemeClr val="lt2"/>
              </a:buClr>
              <a:defRPr>
                <a:solidFill>
                  <a:schemeClr val="lt2"/>
                </a:solidFill>
              </a:defRPr>
            </a:lvl6pPr>
            <a:lvl7pPr lvl="6" algn="ctr">
              <a:spcBef>
                <a:spcPts val="0"/>
              </a:spcBef>
              <a:buClr>
                <a:schemeClr val="lt2"/>
              </a:buClr>
              <a:defRPr>
                <a:solidFill>
                  <a:schemeClr val="lt2"/>
                </a:solidFill>
              </a:defRPr>
            </a:lvl7pPr>
            <a:lvl8pPr lvl="7" algn="ctr">
              <a:spcBef>
                <a:spcPts val="0"/>
              </a:spcBef>
              <a:buClr>
                <a:schemeClr val="lt2"/>
              </a:buClr>
              <a:defRPr>
                <a:solidFill>
                  <a:schemeClr val="lt2"/>
                </a:solidFill>
              </a:defRPr>
            </a:lvl8pPr>
            <a:lvl9pPr lvl="8" algn="ctr">
              <a:spcBef>
                <a:spcPts val="0"/>
              </a:spcBef>
              <a:buClr>
                <a:schemeClr val="lt2"/>
              </a:buClr>
              <a:defRPr>
                <a:solidFill>
                  <a:schemeClr val="lt2"/>
                </a:solidFill>
              </a:defRPr>
            </a:lvl9pPr>
          </a:lstStyle>
          <a:p/>
        </p:txBody>
      </p:sp>
      <p:sp>
        <p:nvSpPr>
          <p:cNvPr id="45" name="Shape 45"/>
          <p:cNvSpPr txBox="1"/>
          <p:nvPr>
            <p:ph idx="1" type="subTitle"/>
          </p:nvPr>
        </p:nvSpPr>
        <p:spPr>
          <a:xfrm>
            <a:off x="265500" y="2769000"/>
            <a:ext cx="4045200" cy="1574100"/>
          </a:xfrm>
          <a:prstGeom prst="rect">
            <a:avLst/>
          </a:prstGeom>
        </p:spPr>
        <p:txBody>
          <a:bodyPr anchorCtr="0" anchor="t" bIns="91425" lIns="91425" rIns="91425" tIns="91425"/>
          <a:lstStyle>
            <a:lvl1pPr lvl="0" algn="ctr">
              <a:lnSpc>
                <a:spcPct val="100000"/>
              </a:lnSpc>
              <a:spcBef>
                <a:spcPts val="0"/>
              </a:spcBef>
              <a:spcAft>
                <a:spcPts val="0"/>
              </a:spcAft>
              <a:buSzPct val="100000"/>
              <a:buFont typeface="Economica"/>
              <a:buNone/>
              <a:defRPr sz="24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4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4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4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4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4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4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4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400">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Economica"/>
              <a:buNone/>
              <a:defRPr sz="2400">
                <a:latin typeface="Economica"/>
                <a:ea typeface="Economica"/>
                <a:cs typeface="Economica"/>
                <a:sym typeface="Economica"/>
              </a:defRPr>
            </a:lvl1pPr>
          </a:lstStyle>
          <a:p/>
        </p:txBody>
      </p:sp>
      <p:sp>
        <p:nvSpPr>
          <p:cNvPr id="50" name="Shape 5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600" cy="831300"/>
          </a:xfrm>
          <a:prstGeom prst="rect">
            <a:avLst/>
          </a:prstGeom>
          <a:noFill/>
          <a:ln>
            <a:noFill/>
          </a:ln>
        </p:spPr>
        <p:txBody>
          <a:bodyPr anchorCtr="0" anchor="b" bIns="91425" lIns="91425" rIns="91425" tIns="91425"/>
          <a:lstStyle>
            <a:lvl1pPr lvl="0">
              <a:spcBef>
                <a:spcPts val="0"/>
              </a:spcBef>
              <a:buClr>
                <a:schemeClr val="dk1"/>
              </a:buClr>
              <a:buSzPct val="100000"/>
              <a:buFont typeface="Economica"/>
              <a:buNone/>
              <a:defRPr sz="4200">
                <a:solidFill>
                  <a:schemeClr val="dk1"/>
                </a:solidFill>
                <a:latin typeface="Economica"/>
                <a:ea typeface="Economica"/>
                <a:cs typeface="Economica"/>
                <a:sym typeface="Economica"/>
              </a:defRPr>
            </a:lvl1pPr>
            <a:lvl2pPr lvl="1">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lvl="2">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lvl="3">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lvl="4">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lvl="5">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lvl="6">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lvl="7">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lvl="8">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600" cy="3354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Open Sans"/>
              <a:defRPr sz="1800">
                <a:solidFill>
                  <a:schemeClr val="dk1"/>
                </a:solidFill>
                <a:latin typeface="Open Sans"/>
                <a:ea typeface="Open Sans"/>
                <a:cs typeface="Open Sans"/>
                <a:sym typeface="Open Sans"/>
              </a:defRPr>
            </a:lvl1pPr>
            <a:lvl2pPr lvl="1">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2pPr>
            <a:lvl3pPr lvl="2">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3pPr>
            <a:lvl4pPr lvl="3">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4pPr>
            <a:lvl5pPr lvl="4">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5pPr>
            <a:lvl6pPr lvl="5">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6pPr>
            <a:lvl7pPr lvl="6">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7pPr>
            <a:lvl8pPr lvl="7">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8pPr>
            <a:lvl9pPr lvl="8">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Economica"/>
                <a:ea typeface="Economica"/>
                <a:cs typeface="Economica"/>
                <a:sym typeface="Economic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ctrTitle"/>
          </p:nvPr>
        </p:nvSpPr>
        <p:spPr>
          <a:xfrm>
            <a:off x="3044700" y="1444255"/>
            <a:ext cx="3054600" cy="1537199"/>
          </a:xfrm>
          <a:prstGeom prst="rect">
            <a:avLst/>
          </a:prstGeom>
        </p:spPr>
        <p:txBody>
          <a:bodyPr anchorCtr="0" anchor="b" bIns="91425" lIns="91425" rIns="91425" tIns="91425">
            <a:noAutofit/>
          </a:bodyPr>
          <a:lstStyle/>
          <a:p>
            <a:pPr lvl="0">
              <a:spcBef>
                <a:spcPts val="0"/>
              </a:spcBef>
              <a:buNone/>
            </a:pPr>
            <a:r>
              <a:rPr lang="en"/>
              <a:t>Genuine feedback system</a:t>
            </a:r>
          </a:p>
        </p:txBody>
      </p:sp>
      <p:sp>
        <p:nvSpPr>
          <p:cNvPr id="63" name="Shape 63"/>
          <p:cNvSpPr txBox="1"/>
          <p:nvPr>
            <p:ph idx="1" type="subTitle"/>
          </p:nvPr>
        </p:nvSpPr>
        <p:spPr>
          <a:xfrm>
            <a:off x="3044700" y="3116580"/>
            <a:ext cx="3054600" cy="701400"/>
          </a:xfrm>
          <a:prstGeom prst="rect">
            <a:avLst/>
          </a:prstGeom>
        </p:spPr>
        <p:txBody>
          <a:bodyPr anchorCtr="0" anchor="t" bIns="91425" lIns="91425" rIns="91425" tIns="91425">
            <a:noAutofit/>
          </a:bodyPr>
          <a:lstStyle/>
          <a:p>
            <a:pPr lvl="0">
              <a:spcBef>
                <a:spcPts val="0"/>
              </a:spcBef>
              <a:buNone/>
            </a:pPr>
            <a:r>
              <a:rPr lang="en"/>
              <a:t>The Machinists - Technothon 2k16</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311700" y="315925"/>
            <a:ext cx="8520600" cy="831300"/>
          </a:xfrm>
          <a:prstGeom prst="rect">
            <a:avLst/>
          </a:prstGeom>
        </p:spPr>
        <p:txBody>
          <a:bodyPr anchorCtr="0" anchor="b" bIns="91425" lIns="91425" rIns="91425" tIns="91425">
            <a:noAutofit/>
          </a:bodyPr>
          <a:lstStyle/>
          <a:p>
            <a:pPr lvl="0" algn="ctr">
              <a:spcBef>
                <a:spcPts val="0"/>
              </a:spcBef>
              <a:buNone/>
            </a:pPr>
            <a:r>
              <a:rPr lang="en"/>
              <a:t>Introduction</a:t>
            </a:r>
          </a:p>
        </p:txBody>
      </p:sp>
      <p:sp>
        <p:nvSpPr>
          <p:cNvPr id="69" name="Shape 69"/>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b="1" lang="en" u="sng"/>
              <a:t>Problem Statement</a:t>
            </a:r>
            <a:r>
              <a:rPr lang="en"/>
              <a:t> : To create a smart system that generates genuine feedback based on the parameters of tone and facial expressions.</a:t>
            </a:r>
          </a:p>
          <a:p>
            <a:pPr lvl="0">
              <a:spcBef>
                <a:spcPts val="0"/>
              </a:spcBef>
              <a:buNone/>
            </a:pPr>
            <a:r>
              <a:t/>
            </a:r>
            <a:endParaRPr/>
          </a:p>
          <a:p>
            <a:pPr lvl="0">
              <a:spcBef>
                <a:spcPts val="0"/>
              </a:spcBef>
              <a:buNone/>
            </a:pPr>
            <a:r>
              <a:rPr b="1" lang="en" u="sng"/>
              <a:t>Motivation</a:t>
            </a:r>
            <a:r>
              <a:rPr lang="en"/>
              <a:t> : In the previous Technothon, we saw a lot of ‘friends’ trying to bump up the overall score of a team by injecting falsified feedback. Not only does this give the presenting team an unfair advantage, but it also hampers the overall genuine scope of the project. This motivated us to make an application that generates genuine feedback.</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50375" y="2156100"/>
            <a:ext cx="2512800" cy="831300"/>
          </a:xfrm>
          <a:prstGeom prst="rect">
            <a:avLst/>
          </a:prstGeom>
        </p:spPr>
        <p:txBody>
          <a:bodyPr anchorCtr="0" anchor="b" bIns="91425" lIns="91425" rIns="91425" tIns="91425">
            <a:noAutofit/>
          </a:bodyPr>
          <a:lstStyle/>
          <a:p>
            <a:pPr lvl="0">
              <a:spcBef>
                <a:spcPts val="0"/>
              </a:spcBef>
              <a:buNone/>
            </a:pPr>
            <a:r>
              <a:rPr lang="en"/>
              <a:t>Architecture</a:t>
            </a:r>
          </a:p>
        </p:txBody>
      </p:sp>
      <p:pic>
        <p:nvPicPr>
          <p:cNvPr descr="Architecture_Activity_1.png" id="75" name="Shape 75"/>
          <p:cNvPicPr preferRelativeResize="0"/>
          <p:nvPr/>
        </p:nvPicPr>
        <p:blipFill>
          <a:blip r:embed="rId3">
            <a:alphaModFix/>
          </a:blip>
          <a:stretch>
            <a:fillRect/>
          </a:stretch>
        </p:blipFill>
        <p:spPr>
          <a:xfrm>
            <a:off x="2437550" y="0"/>
            <a:ext cx="6706450" cy="4991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311700" y="315925"/>
            <a:ext cx="8520600" cy="831300"/>
          </a:xfrm>
          <a:prstGeom prst="rect">
            <a:avLst/>
          </a:prstGeom>
        </p:spPr>
        <p:txBody>
          <a:bodyPr anchorCtr="0" anchor="b" bIns="91425" lIns="91425" rIns="91425" tIns="91425">
            <a:noAutofit/>
          </a:bodyPr>
          <a:lstStyle/>
          <a:p>
            <a:pPr lvl="0" algn="ctr">
              <a:spcBef>
                <a:spcPts val="0"/>
              </a:spcBef>
              <a:buNone/>
            </a:pPr>
            <a:r>
              <a:rPr lang="en"/>
              <a:t>Speech to Text</a:t>
            </a:r>
          </a:p>
        </p:txBody>
      </p:sp>
      <p:pic>
        <p:nvPicPr>
          <p:cNvPr descr="Watson.png" id="81" name="Shape 81"/>
          <p:cNvPicPr preferRelativeResize="0"/>
          <p:nvPr/>
        </p:nvPicPr>
        <p:blipFill>
          <a:blip r:embed="rId3">
            <a:alphaModFix/>
          </a:blip>
          <a:stretch>
            <a:fillRect/>
          </a:stretch>
        </p:blipFill>
        <p:spPr>
          <a:xfrm>
            <a:off x="1619250" y="1428600"/>
            <a:ext cx="5905500" cy="2952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11700" y="315925"/>
            <a:ext cx="8520600" cy="831300"/>
          </a:xfrm>
          <a:prstGeom prst="rect">
            <a:avLst/>
          </a:prstGeom>
        </p:spPr>
        <p:txBody>
          <a:bodyPr anchorCtr="0" anchor="b" bIns="91425" lIns="91425" rIns="91425" tIns="91425">
            <a:noAutofit/>
          </a:bodyPr>
          <a:lstStyle/>
          <a:p>
            <a:pPr lvl="0" algn="ctr">
              <a:spcBef>
                <a:spcPts val="0"/>
              </a:spcBef>
              <a:buNone/>
            </a:pPr>
            <a:r>
              <a:rPr lang="en"/>
              <a:t>Tone analysis</a:t>
            </a:r>
          </a:p>
        </p:txBody>
      </p:sp>
      <p:pic>
        <p:nvPicPr>
          <p:cNvPr descr="BlueMix.png" id="87" name="Shape 87"/>
          <p:cNvPicPr preferRelativeResize="0"/>
          <p:nvPr/>
        </p:nvPicPr>
        <p:blipFill>
          <a:blip r:embed="rId3">
            <a:alphaModFix/>
          </a:blip>
          <a:stretch>
            <a:fillRect/>
          </a:stretch>
        </p:blipFill>
        <p:spPr>
          <a:xfrm>
            <a:off x="1524000" y="1570450"/>
            <a:ext cx="6096000" cy="2952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2573025" y="2909425"/>
            <a:ext cx="8520600" cy="831300"/>
          </a:xfrm>
          <a:prstGeom prst="rect">
            <a:avLst/>
          </a:prstGeom>
        </p:spPr>
        <p:txBody>
          <a:bodyPr anchorCtr="0" anchor="b" bIns="91425" lIns="91425" rIns="91425" tIns="91425">
            <a:noAutofit/>
          </a:bodyPr>
          <a:lstStyle/>
          <a:p>
            <a:pPr lvl="0" rtl="0" algn="ctr">
              <a:spcBef>
                <a:spcPts val="0"/>
              </a:spcBef>
              <a:buNone/>
            </a:pPr>
            <a:r>
              <a:rPr lang="en"/>
              <a:t>Android Voting and</a:t>
            </a:r>
          </a:p>
          <a:p>
            <a:pPr lvl="0" rtl="0" algn="ctr">
              <a:spcBef>
                <a:spcPts val="0"/>
              </a:spcBef>
              <a:buNone/>
            </a:pPr>
            <a:r>
              <a:rPr lang="en"/>
              <a:t>Recording</a:t>
            </a:r>
          </a:p>
          <a:p>
            <a:pPr lvl="0" algn="ctr">
              <a:spcBef>
                <a:spcPts val="0"/>
              </a:spcBef>
              <a:buNone/>
            </a:pPr>
            <a:r>
              <a:rPr lang="en"/>
              <a:t>Application</a:t>
            </a:r>
          </a:p>
        </p:txBody>
      </p:sp>
      <p:pic>
        <p:nvPicPr>
          <p:cNvPr descr="rating_app_img.png" id="93" name="Shape 93"/>
          <p:cNvPicPr preferRelativeResize="0"/>
          <p:nvPr/>
        </p:nvPicPr>
        <p:blipFill>
          <a:blip r:embed="rId3">
            <a:alphaModFix/>
          </a:blip>
          <a:stretch>
            <a:fillRect/>
          </a:stretch>
        </p:blipFill>
        <p:spPr>
          <a:xfrm>
            <a:off x="3574775" y="0"/>
            <a:ext cx="5068500" cy="5068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311700" y="2156100"/>
            <a:ext cx="8520600" cy="831300"/>
          </a:xfrm>
          <a:prstGeom prst="rect">
            <a:avLst/>
          </a:prstGeom>
        </p:spPr>
        <p:txBody>
          <a:bodyPr anchorCtr="0" anchor="b" bIns="91425" lIns="91425" rIns="91425" tIns="91425">
            <a:noAutofit/>
          </a:bodyPr>
          <a:lstStyle/>
          <a:p>
            <a:pPr lvl="0">
              <a:spcBef>
                <a:spcPts val="0"/>
              </a:spcBef>
              <a:buNone/>
            </a:pPr>
            <a:r>
              <a:rPr lang="en"/>
              <a:t>Expected</a:t>
            </a:r>
          </a:p>
          <a:p>
            <a:pPr lvl="0">
              <a:spcBef>
                <a:spcPts val="0"/>
              </a:spcBef>
              <a:buNone/>
            </a:pPr>
            <a:r>
              <a:rPr lang="en"/>
              <a:t> Output (I)</a:t>
            </a:r>
          </a:p>
        </p:txBody>
      </p:sp>
      <p:pic>
        <p:nvPicPr>
          <p:cNvPr descr="booth_op.png" id="99" name="Shape 99"/>
          <p:cNvPicPr preferRelativeResize="0"/>
          <p:nvPr/>
        </p:nvPicPr>
        <p:blipFill>
          <a:blip r:embed="rId3">
            <a:alphaModFix/>
          </a:blip>
          <a:stretch>
            <a:fillRect/>
          </a:stretch>
        </p:blipFill>
        <p:spPr>
          <a:xfrm>
            <a:off x="2686050" y="0"/>
            <a:ext cx="5048250" cy="5048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80375" y="2156100"/>
            <a:ext cx="8520600" cy="831300"/>
          </a:xfrm>
          <a:prstGeom prst="rect">
            <a:avLst/>
          </a:prstGeom>
        </p:spPr>
        <p:txBody>
          <a:bodyPr anchorCtr="0" anchor="b" bIns="91425" lIns="91425" rIns="91425" tIns="91425">
            <a:noAutofit/>
          </a:bodyPr>
          <a:lstStyle/>
          <a:p>
            <a:pPr lvl="0">
              <a:spcBef>
                <a:spcPts val="0"/>
              </a:spcBef>
              <a:buNone/>
            </a:pPr>
            <a:r>
              <a:rPr lang="en"/>
              <a:t>Expected</a:t>
            </a:r>
          </a:p>
          <a:p>
            <a:pPr lvl="0">
              <a:spcBef>
                <a:spcPts val="0"/>
              </a:spcBef>
              <a:buNone/>
            </a:pPr>
            <a:r>
              <a:rPr lang="en"/>
              <a:t>Output (II)</a:t>
            </a:r>
          </a:p>
        </p:txBody>
      </p:sp>
      <p:pic>
        <p:nvPicPr>
          <p:cNvPr descr="monitor_op.png" id="105" name="Shape 105"/>
          <p:cNvPicPr preferRelativeResize="0"/>
          <p:nvPr/>
        </p:nvPicPr>
        <p:blipFill>
          <a:blip r:embed="rId3">
            <a:alphaModFix/>
          </a:blip>
          <a:stretch>
            <a:fillRect/>
          </a:stretch>
        </p:blipFill>
        <p:spPr>
          <a:xfrm>
            <a:off x="2593525" y="64575"/>
            <a:ext cx="4991100" cy="4991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nvSpPr>
        <p:spPr>
          <a:xfrm>
            <a:off x="2764975" y="1660050"/>
            <a:ext cx="8586000" cy="1823400"/>
          </a:xfrm>
          <a:prstGeom prst="rect">
            <a:avLst/>
          </a:prstGeom>
          <a:noFill/>
          <a:ln>
            <a:noFill/>
          </a:ln>
        </p:spPr>
        <p:txBody>
          <a:bodyPr anchorCtr="0" anchor="ctr" bIns="91425" lIns="91425" rIns="91425" tIns="91425">
            <a:noAutofit/>
          </a:bodyPr>
          <a:lstStyle/>
          <a:p>
            <a:pPr lvl="0">
              <a:spcBef>
                <a:spcPts val="0"/>
              </a:spcBef>
              <a:buNone/>
            </a:pPr>
            <a:r>
              <a:rPr lang="en" sz="4800"/>
              <a:t>Thank You!</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