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479" y="1118361"/>
            <a:ext cx="484822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635" y="1761489"/>
            <a:ext cx="5586730" cy="123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Cap</a:t>
            </a:r>
            <a:r>
              <a:rPr dirty="0" spc="-100"/>
              <a:t>s</a:t>
            </a:r>
            <a:r>
              <a:rPr dirty="0" spc="-114"/>
              <a:t>tone</a:t>
            </a:r>
            <a:r>
              <a:rPr dirty="0" spc="-285"/>
              <a:t> </a:t>
            </a:r>
            <a:r>
              <a:rPr dirty="0" spc="-15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Hotel</a:t>
            </a:r>
            <a:r>
              <a:rPr dirty="0" spc="-204"/>
              <a:t> </a:t>
            </a:r>
            <a:r>
              <a:rPr dirty="0" spc="-55"/>
              <a:t>B</a:t>
            </a:r>
            <a:r>
              <a:rPr dirty="0" spc="-45"/>
              <a:t>o</a:t>
            </a:r>
            <a:r>
              <a:rPr dirty="0" spc="-75"/>
              <a:t>oking</a:t>
            </a:r>
            <a:r>
              <a:rPr dirty="0" spc="-204"/>
              <a:t> </a:t>
            </a:r>
            <a:r>
              <a:rPr dirty="0" spc="-130"/>
              <a:t>Anal</a:t>
            </a:r>
            <a:r>
              <a:rPr dirty="0" spc="-150"/>
              <a:t>y</a:t>
            </a:r>
            <a:r>
              <a:rPr dirty="0" spc="-200"/>
              <a:t>sis</a:t>
            </a:r>
          </a:p>
          <a:p>
            <a:pPr algn="ctr" marR="183515">
              <a:lnSpc>
                <a:spcPct val="100000"/>
              </a:lnSpc>
              <a:spcBef>
                <a:spcPts val="2060"/>
              </a:spcBef>
            </a:pPr>
            <a:r>
              <a:rPr dirty="0" sz="2650" spc="-105" i="1">
                <a:solidFill>
                  <a:srgbClr val="C52727"/>
                </a:solidFill>
                <a:latin typeface="Arial"/>
                <a:cs typeface="Arial"/>
              </a:rPr>
              <a:t>RAHUL</a:t>
            </a:r>
            <a:r>
              <a:rPr dirty="0" sz="2650" spc="-80" i="1">
                <a:solidFill>
                  <a:srgbClr val="C52727"/>
                </a:solidFill>
                <a:latin typeface="Arial"/>
                <a:cs typeface="Arial"/>
              </a:rPr>
              <a:t> </a:t>
            </a:r>
            <a:r>
              <a:rPr dirty="0" sz="2650" spc="-100" i="1">
                <a:solidFill>
                  <a:srgbClr val="C52727"/>
                </a:solidFill>
                <a:latin typeface="Arial"/>
                <a:cs typeface="Arial"/>
              </a:rPr>
              <a:t>Y</a:t>
            </a:r>
            <a:r>
              <a:rPr dirty="0" sz="2650" spc="-75" i="1">
                <a:solidFill>
                  <a:srgbClr val="C52727"/>
                </a:solidFill>
                <a:latin typeface="Arial"/>
                <a:cs typeface="Arial"/>
              </a:rPr>
              <a:t> </a:t>
            </a:r>
            <a:r>
              <a:rPr dirty="0" sz="2650" spc="-125" i="1">
                <a:solidFill>
                  <a:srgbClr val="C52727"/>
                </a:solidFill>
                <a:latin typeface="Arial"/>
                <a:cs typeface="Arial"/>
              </a:rPr>
              <a:t>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Hotel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wise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hotel-wise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given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dataset,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Percentage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Which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Which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What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length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>
                <a:latin typeface="Arial MT"/>
                <a:cs typeface="Arial MT"/>
              </a:rPr>
              <a:t> hotel,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people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have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wait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Which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cancellations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Which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much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returning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dirty="0" sz="1200" spc="-2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dirty="0" sz="1200" spc="10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dirty="0" sz="1200" spc="4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Distribution</a:t>
            </a:r>
            <a:r>
              <a:rPr dirty="0" sz="2500" spc="3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channel</a:t>
            </a:r>
            <a:r>
              <a:rPr dirty="0" sz="2500" spc="5">
                <a:latin typeface="Arial"/>
                <a:cs typeface="Arial"/>
              </a:rPr>
              <a:t> wise</a:t>
            </a:r>
            <a:r>
              <a:rPr dirty="0" sz="250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Distribution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channel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given</a:t>
            </a:r>
            <a:r>
              <a:rPr dirty="0" sz="1400">
                <a:latin typeface="Arial MT"/>
                <a:cs typeface="Arial MT"/>
              </a:rPr>
              <a:t> hotel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dataset,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5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5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dirty="0" sz="14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15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dirty="0" sz="1400" spc="-4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dirty="0" sz="1400" spc="5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Distribution</a:t>
            </a:r>
            <a:r>
              <a:rPr dirty="0" sz="2500" spc="3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channel</a:t>
            </a:r>
            <a:r>
              <a:rPr dirty="0" sz="2500">
                <a:latin typeface="Arial"/>
                <a:cs typeface="Arial"/>
              </a:rPr>
              <a:t> wise </a:t>
            </a:r>
            <a:r>
              <a:rPr dirty="0" sz="2500" spc="-1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dirty="0" sz="1200" spc="165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algn="just" marL="299085" indent="-287020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dirty="0" sz="1200" spc="85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algn="just" marL="299085" marR="113664" indent="-287020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4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dirty="0" sz="1200" spc="135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7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Booking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cancellation </a:t>
            </a:r>
            <a:r>
              <a:rPr dirty="0" sz="2500" spc="-1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Arial MT"/>
                <a:cs typeface="Arial MT"/>
              </a:rPr>
              <a:t>We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analyze</a:t>
            </a:r>
            <a:r>
              <a:rPr dirty="0" sz="1400">
                <a:latin typeface="Arial MT"/>
                <a:cs typeface="Arial MT"/>
              </a:rPr>
              <a:t> 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>
                <a:latin typeface="Arial MT"/>
                <a:cs typeface="Arial MT"/>
              </a:rPr>
              <a:t> possible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reasons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dirty="0" sz="14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dirty="0" sz="14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4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dirty="0" sz="1400" spc="15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dirty="0" sz="1400" spc="-4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400" spc="-4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Longer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days)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waiting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Not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getting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same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getting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reserved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effects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155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100" spc="-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dirty="0" sz="1100" spc="-4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dirty="0" sz="1100" spc="-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6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dirty="0" sz="11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dirty="0" sz="1100" spc="-26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dirty="0" sz="11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155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dirty="0" sz="1100" spc="-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dirty="0" sz="11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100" spc="-26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dirty="0" sz="11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100" spc="1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dirty="0" sz="1100" spc="5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dirty="0" sz="11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dirty="0" sz="1100" spc="3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dirty="0" sz="1100" spc="1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dirty="0" sz="11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dirty="0" sz="1100" spc="-26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dirty="0" sz="11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1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100" spc="5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dirty="0" sz="1100" spc="-1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Time-wise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time-wise analysis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given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dataset,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 </a:t>
            </a:r>
            <a:r>
              <a:rPr dirty="0" sz="140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What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months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months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charges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How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varies </a:t>
            </a:r>
            <a:r>
              <a:rPr dirty="0" sz="1400">
                <a:latin typeface="Arial MT"/>
                <a:cs typeface="Arial MT"/>
              </a:rPr>
              <a:t>along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year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types</a:t>
            </a:r>
            <a:r>
              <a:rPr dirty="0" sz="1400">
                <a:latin typeface="Arial MT"/>
                <a:cs typeface="Arial MT"/>
              </a:rPr>
              <a:t> 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/>
              <a:t>P</a:t>
            </a:r>
            <a:r>
              <a:rPr dirty="0" sz="2000" spc="-40"/>
              <a:t>o</a:t>
            </a:r>
            <a:r>
              <a:rPr dirty="0" sz="2000" spc="-40"/>
              <a:t>i</a:t>
            </a:r>
            <a:r>
              <a:rPr dirty="0" sz="2000" spc="-95"/>
              <a:t>n</a:t>
            </a:r>
            <a:r>
              <a:rPr dirty="0" sz="2000" spc="-85"/>
              <a:t>ts</a:t>
            </a:r>
            <a:r>
              <a:rPr dirty="0" sz="2000" spc="-114"/>
              <a:t> </a:t>
            </a:r>
            <a:r>
              <a:rPr dirty="0" sz="2000" spc="-50"/>
              <a:t>to</a:t>
            </a:r>
            <a:r>
              <a:rPr dirty="0" sz="2000" spc="-125"/>
              <a:t> </a:t>
            </a:r>
            <a:r>
              <a:rPr dirty="0" sz="2000" spc="-50"/>
              <a:t>Disc</a:t>
            </a:r>
            <a:r>
              <a:rPr dirty="0" sz="2000" spc="-55"/>
              <a:t>u</a:t>
            </a:r>
            <a:r>
              <a:rPr dirty="0" sz="2000" spc="-125"/>
              <a:t>s</a:t>
            </a:r>
            <a:r>
              <a:rPr dirty="0" sz="2000" spc="-120"/>
              <a:t>s</a:t>
            </a:r>
            <a:r>
              <a:rPr dirty="0" sz="2000" spc="-28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Agenda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summary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Univariate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Hotel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Distribution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Channel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cancellation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Timewise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Some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important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questions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Correlation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heatmap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35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dirty="0" sz="16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dirty="0" sz="16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6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dirty="0" sz="1600" spc="-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dirty="0" sz="16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dirty="0" sz="1600" spc="-3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6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dirty="0" sz="16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dirty="0" sz="1600" spc="17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dirty="0" sz="16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dirty="0" sz="16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dirty="0" sz="1600" spc="-3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35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dirty="0" sz="1600" spc="-25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15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6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dirty="0" sz="1600" spc="35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dirty="0" sz="1600" spc="-25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dirty="0" sz="1600" spc="-1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2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dirty="0" sz="1600" spc="15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dirty="0" sz="1600" spc="5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dirty="0" sz="1600" spc="-3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6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25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dirty="0" sz="16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dirty="0" sz="16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3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dirty="0" sz="1600" spc="3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6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600" spc="-15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9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dirty="0" sz="1200" spc="-2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Some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important</a:t>
            </a:r>
            <a:r>
              <a:rPr dirty="0" sz="2500" spc="1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questions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Some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done,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different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reason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What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optimal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length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How </a:t>
            </a:r>
            <a:r>
              <a:rPr dirty="0" sz="1400">
                <a:latin typeface="Arial MT"/>
                <a:cs typeface="Arial MT"/>
              </a:rPr>
              <a:t>adr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affected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total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staying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period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914952"/>
            <a:ext cx="81553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 spc="13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íequest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almost the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 kids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section.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But,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2 </a:t>
            </a:r>
            <a:r>
              <a:rPr dirty="0" sz="1200" spc="-2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chances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íeceive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íequests.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21" y="796563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932" y="918283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Reasons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for </a:t>
            </a:r>
            <a:r>
              <a:rPr dirty="0" sz="2500">
                <a:latin typeface="Arial"/>
                <a:cs typeface="Arial"/>
              </a:rPr>
              <a:t>special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requests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57404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Heíe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maíket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10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complementaíy,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numbeí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574832"/>
            <a:ext cx="7195241" cy="3687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Reasons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for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special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requests(cont.)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75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dirty="0" sz="1200" spc="9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dirty="0" sz="1200" spc="-2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0">
                <a:latin typeface="Arial MT"/>
                <a:cs typeface="Arial MT"/>
              </a:rPr>
              <a:t>Correlation</a:t>
            </a:r>
            <a:r>
              <a:rPr dirty="0" sz="2500" spc="-35" b="0">
                <a:latin typeface="Arial MT"/>
                <a:cs typeface="Arial MT"/>
              </a:rPr>
              <a:t> </a:t>
            </a:r>
            <a:r>
              <a:rPr dirty="0" sz="2500" spc="-5" b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For shorter </a:t>
            </a:r>
            <a:r>
              <a:rPr dirty="0" sz="1200" spc="-5">
                <a:latin typeface="Arial MT"/>
                <a:cs typeface="Arial MT"/>
              </a:rPr>
              <a:t>stays the adr(average daily </a:t>
            </a:r>
            <a:r>
              <a:rPr dirty="0" sz="1200">
                <a:latin typeface="Arial MT"/>
                <a:cs typeface="Arial MT"/>
              </a:rPr>
              <a:t>rate </a:t>
            </a:r>
            <a:r>
              <a:rPr dirty="0" sz="1200" spc="-5">
                <a:latin typeface="Arial MT"/>
                <a:cs typeface="Arial MT"/>
              </a:rPr>
              <a:t>varies greatly) but </a:t>
            </a:r>
            <a:r>
              <a:rPr dirty="0" sz="1200">
                <a:latin typeface="Arial MT"/>
                <a:cs typeface="Arial MT"/>
              </a:rPr>
              <a:t>for </a:t>
            </a:r>
            <a:r>
              <a:rPr dirty="0" sz="1200" spc="-5">
                <a:latin typeface="Arial MT"/>
                <a:cs typeface="Arial MT"/>
              </a:rPr>
              <a:t>longer stays </a:t>
            </a:r>
            <a:r>
              <a:rPr dirty="0" sz="1200">
                <a:latin typeface="Arial MT"/>
                <a:cs typeface="Arial MT"/>
              </a:rPr>
              <a:t>(&gt; </a:t>
            </a:r>
            <a:r>
              <a:rPr dirty="0" sz="1200" spc="-5">
                <a:latin typeface="Arial MT"/>
                <a:cs typeface="Arial MT"/>
              </a:rPr>
              <a:t>15 days) adr is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comparatively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very</a:t>
            </a:r>
            <a:r>
              <a:rPr dirty="0" sz="1200">
                <a:latin typeface="Arial MT"/>
                <a:cs typeface="Arial MT"/>
              </a:rPr>
              <a:t> less.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Therefore,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get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better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deal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longer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stays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than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Optimal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stay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length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for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better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deals</a:t>
            </a:r>
            <a:r>
              <a:rPr dirty="0" sz="250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in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adr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nclusion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dirty="0" sz="1200" spc="-28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4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65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dirty="0" sz="1200" spc="4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6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dirty="0" sz="1200" spc="-28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dirty="0" sz="1200" spc="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dirty="0" sz="1200" spc="3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dirty="0" sz="1200" spc="-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dirty="0" sz="1200" spc="2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dirty="0" sz="12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dirty="0" sz="1200" spc="-1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dirty="0" sz="1200" spc="5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A</a:t>
            </a:r>
            <a:r>
              <a:rPr dirty="0" sz="3000" spc="5">
                <a:latin typeface="Arial"/>
                <a:cs typeface="Arial"/>
              </a:rPr>
              <a:t>g</a:t>
            </a:r>
            <a:r>
              <a:rPr dirty="0" sz="3000">
                <a:latin typeface="Arial"/>
                <a:cs typeface="Arial"/>
              </a:rPr>
              <a:t>enda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discuss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We’ll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given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ways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Univariate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Distribution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Channel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cancellation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Timewise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this</a:t>
            </a:r>
            <a:r>
              <a:rPr dirty="0" sz="1400" spc="-10">
                <a:latin typeface="Arial MT"/>
                <a:cs typeface="Arial MT"/>
              </a:rPr>
              <a:t> we’ll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out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factors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driving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hotel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247" y="1893265"/>
            <a:ext cx="35331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Arial"/>
                <a:cs typeface="Arial"/>
              </a:rPr>
              <a:t>Thank</a:t>
            </a:r>
            <a:r>
              <a:rPr dirty="0" sz="5400" spc="-85">
                <a:latin typeface="Arial"/>
                <a:cs typeface="Arial"/>
              </a:rPr>
              <a:t> </a:t>
            </a:r>
            <a:r>
              <a:rPr dirty="0" sz="5400"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dirty="0" sz="1400" spc="-1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dirty="0" sz="1400" spc="-3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dirty="0" sz="1400" spc="-5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dirty="0" sz="1400" spc="-2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dirty="0" sz="1400" spc="-3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dirty="0" sz="1400" spc="-2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dirty="0" sz="1400" spc="-2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dirty="0" sz="1400" spc="-3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dirty="0" sz="1400" spc="-2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dirty="0" sz="1400" spc="-4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dirty="0" sz="1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dirty="0" sz="1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dirty="0" sz="14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dirty="0" sz="14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dirty="0"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dirty="0" sz="1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dirty="0" sz="1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dirty="0" sz="120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500" spc="-5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dirty="0" sz="1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dirty="0" sz="1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dirty="0" sz="1400" spc="-3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dirty="0" sz="14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dirty="0" sz="1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dirty="0"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Summary</a:t>
            </a:r>
            <a:r>
              <a:rPr dirty="0" sz="2800" spc="-5" b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dirty="0" sz="16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dirty="0" sz="16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dirty="0" sz="16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dirty="0" sz="16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dirty="0" sz="16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dirty="0" sz="1600" spc="-4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dirty="0" sz="16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600" spc="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dirty="0" sz="16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dirty="0" sz="16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dirty="0" sz="1600" spc="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dirty="0" sz="16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dirty="0" sz="16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018032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"/>
                <a:cs typeface="Arial"/>
              </a:rPr>
              <a:t>Univariate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6195" cy="1695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univariate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given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hotel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dataset,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 </a:t>
            </a:r>
            <a:r>
              <a:rPr dirty="0" sz="140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Which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agent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bookings?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dirty="0" sz="1400" spc="-1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35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dirty="0" sz="140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Roboto"/>
                <a:cs typeface="Roboto"/>
              </a:rPr>
              <a:t>demand</a:t>
            </a:r>
            <a:r>
              <a:rPr dirty="0" sz="1400" spc="-3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35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dirty="0" sz="1400" spc="5">
                <a:solidFill>
                  <a:srgbClr val="202020"/>
                </a:solidFill>
                <a:latin typeface="Roboto"/>
                <a:cs typeface="Roboto"/>
              </a:rPr>
              <a:t> geneíates</a:t>
            </a:r>
            <a:r>
              <a:rPr dirty="0" sz="1400" spc="-3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dirty="0" sz="1400" spc="2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400" spc="25">
                <a:solidFill>
                  <a:srgbClr val="202020"/>
                </a:solidFill>
                <a:latin typeface="Roboto"/>
                <a:cs typeface="Roboto"/>
              </a:rPr>
              <a:t>adí?</a:t>
            </a: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country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coming?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dirty="0" sz="1400" spc="5">
                <a:latin typeface="Arial MT"/>
                <a:cs typeface="Arial MT"/>
              </a:rPr>
              <a:t>What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customers?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1015" y="2833794"/>
            <a:ext cx="2701771" cy="21589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71" y="179468"/>
            <a:ext cx="7971156" cy="24974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628" y="2953892"/>
            <a:ext cx="3559810" cy="158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latin typeface="Arial MT"/>
                <a:cs typeface="Arial MT"/>
              </a:rPr>
              <a:t>Type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room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is</a:t>
            </a:r>
            <a:r>
              <a:rPr dirty="0" sz="1200">
                <a:latin typeface="Arial MT"/>
                <a:cs typeface="Arial MT"/>
              </a:rPr>
              <a:t> most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demanded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by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latin typeface="Arial MT"/>
                <a:cs typeface="Arial MT"/>
              </a:rPr>
              <a:t>Room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types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</a:t>
            </a:r>
            <a:r>
              <a:rPr dirty="0" sz="1200" spc="-5">
                <a:latin typeface="Arial MT"/>
                <a:cs typeface="Arial MT"/>
              </a:rPr>
              <a:t> and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H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are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some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 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highest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adr(average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daily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rate)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generating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rooms.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latin typeface="Arial MT"/>
                <a:cs typeface="Arial MT"/>
              </a:rPr>
              <a:t>Agent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with </a:t>
            </a:r>
            <a:r>
              <a:rPr dirty="0" sz="1200">
                <a:latin typeface="Arial MT"/>
                <a:cs typeface="Arial MT"/>
              </a:rPr>
              <a:t>id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no.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9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made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most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bookings.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latin typeface="Arial MT"/>
                <a:cs typeface="Arial MT"/>
              </a:rPr>
              <a:t>Most </a:t>
            </a:r>
            <a:r>
              <a:rPr dirty="0" sz="1200">
                <a:latin typeface="Arial MT"/>
                <a:cs typeface="Arial MT"/>
              </a:rPr>
              <a:t>of the customers from </a:t>
            </a:r>
            <a:r>
              <a:rPr dirty="0" sz="1200" spc="-5">
                <a:latin typeface="Arial MT"/>
                <a:cs typeface="Arial MT"/>
              </a:rPr>
              <a:t>European countries like Portugal,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Great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Britain,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France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latin typeface="Arial MT"/>
                <a:cs typeface="Arial MT"/>
              </a:rPr>
              <a:t>Most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preferred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meal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type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BB(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Bed and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 Bassi</dc:creator>
  <dc:title>Capstone Project Hotel Booking Analysis  Neeraj Bassi Naman Thapliyal</dc:title>
  <dcterms:created xsi:type="dcterms:W3CDTF">2022-09-18T06:14:26Z</dcterms:created>
  <dcterms:modified xsi:type="dcterms:W3CDTF">2022-09-18T06:14:26Z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2022-09-18T00:00:00Z</vt:filetime>
  </property>
</Properties>
</file>