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1078" r:id="rId19"/>
    <p:sldId id="1079" r:id="rId20"/>
    <p:sldId id="460" r:id="rId21"/>
    <p:sldId id="461" r:id="rId22"/>
    <p:sldId id="199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CADC-57D7-399F-8BCA-E2D7CEAC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673A5-8356-D6F9-6C4C-71940D66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E8B25-548C-4E89-488E-A8FBCD9A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DBDC-3ACD-3F32-0922-420A12E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F58EE-6ECA-BC3E-4A46-5AA1227B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474E5-02FE-29ED-C60E-186DCA14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A03EF-7308-704B-4F96-F14D12C5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0D6F2-9647-8D97-314C-A55EDC7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65052-85F0-5411-2EC6-7476DC76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BFD8D-D1D0-692C-E09F-C84D961E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C98D3-C28C-48D5-7350-F11C9708A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2635E-A9DE-8722-D200-03D6B9C87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E3F4-5453-F0AD-4228-EACA8444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FFEDD-B108-BF1E-F36C-BBA5F9A5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66428-8DB0-662A-BCD8-0883ED5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E92D4-D563-46D9-CDD2-62199D7B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32B28-A36F-4817-532D-9D91BAC2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D2D5D-9F76-04B4-77D1-594E8938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A5A8A-09D9-A4EA-63F2-035867D2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727A3-72E2-ECA9-D841-5BB201B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E52EF-017C-ACB8-1FA6-290FAE15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EF771-D200-1447-A4F7-CCCBCB6D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0EFFF-514C-595E-0196-66023F84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575C5-0DD7-ECE5-8711-65045F2C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A5E47-20DB-7E81-D9E3-DC0E0C2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B5F5-D7E5-980C-D361-D709553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CF3BB-4E2A-C3EE-E122-364AC6F9B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BB022-4784-8384-A19E-5AC6AA558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68BB3-0789-82A1-7BCD-49C03D75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315D4-FC52-2C2D-06BD-F567AC5C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CFB0D-B76C-34E7-EA45-F190CA8B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CC2CB-F6F5-279E-C4A7-471FC28C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0198B-9FEB-C97E-71A1-A9ACBF0D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1BB45-8224-8B2A-114B-CA0A9D8C6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79D5D-82B2-48B8-8C5D-A2124AFE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FA8A1-F56E-B379-64FD-DDCE8BEC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A312C-2D4E-1553-C514-76F36D80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79A6E-5F58-DE9B-FA63-DE1D69C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8AEC00-BFB3-48A0-CF5F-6C485F60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53589-CEEB-1B24-60F1-A9EC6758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349BD-1DF8-3755-597B-CB869D9C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50D03-E606-35D6-7DE9-BE152CB8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14A17-FB31-965C-CF56-DDA17173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580A2-683B-5279-0F4C-60DF1704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19EE4-659C-0A43-B788-63B77822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DA41C-3778-D932-C988-7FC7D39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5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3097-DB21-A391-BDE5-6BA43C50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8217-C79C-1B68-735D-4C3F8EC0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700D9-D0F3-DCE4-84E4-58F9DD7F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E896C-0514-F2C9-FCBD-93CD4EC5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2BD21-3A46-1130-8CF4-141F9195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6444B-857C-8470-92EE-20D8F028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5840F-A95F-85BD-D41A-52143245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569CC-172E-8ED9-749A-71E362A93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0EF1B-B46C-9105-7CC0-375B460C5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9B3F6-60BD-5914-B8D2-3226CD1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CEB46-8702-CBCD-A747-7B743CC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4F885-F937-34C6-FDC3-D8D6508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6CA2A9-7B62-9D0B-B733-859E7CDC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793EAB-8A91-ABD1-E6F0-EFD757B1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01F20-E5E1-3533-6835-A30FBF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BAD7-FCA8-47BB-AF04-B7DCCC69D4F1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CF246-75E0-F73B-0214-3F74D1DE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AEBB-F338-2575-2D62-C2705C7B2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40A5-7A8B-4146-9929-3AFE3E4B9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FF000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获取并初始化</a:t>
            </a:r>
            <a:r>
              <a:rPr lang="en-US" altLang="zh-CN" sz="320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启动</a:t>
            </a:r>
            <a:r>
              <a:rPr lang="en-US" altLang="zh-CN" sz="320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TargetInit </a:t>
            </a:r>
            <a:r>
              <a:rPr lang="zh-CN" altLang="en-US" sz="320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981200" y="1600200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任务堆栈初始化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351128" y="2570084"/>
            <a:ext cx="928988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堆栈初始化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OSTaskStkInit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个参数：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task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：任务开始执行的地址，在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语言中就是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任务函数名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pdata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：当任务开始执行时传递给任务的参数的指针，它应当保存到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中；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ptos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：分配给任务的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堆栈栈顶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指针；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otp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：保留参数，目前没有使用。</a:t>
            </a:r>
            <a:endParaRPr lang="zh-CN" altLang="pt-BR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964" name="Text Box 60"/>
          <p:cNvSpPr txBox="1">
            <a:spLocks noChangeArrowheads="1"/>
          </p:cNvSpPr>
          <p:nvPr/>
        </p:nvSpPr>
        <p:spPr bwMode="auto">
          <a:xfrm>
            <a:off x="5181600" y="167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－函数</a:t>
            </a:r>
          </a:p>
        </p:txBody>
      </p:sp>
      <p:sp>
        <p:nvSpPr>
          <p:cNvPr id="6" name="燕尾形 5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133600" y="1524000"/>
            <a:ext cx="3352800" cy="48006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altLang="zh-CN" sz="1200">
              <a:latin typeface="Arial" panose="020B0604020202020204" pitchFamily="34" charset="0"/>
            </a:endParaRPr>
          </a:p>
        </p:txBody>
      </p:sp>
      <p:sp>
        <p:nvSpPr>
          <p:cNvPr id="67587" name="Rectangle 7"/>
          <p:cNvSpPr>
            <a:spLocks noChangeArrowheads="1"/>
          </p:cNvSpPr>
          <p:nvPr/>
        </p:nvSpPr>
        <p:spPr bwMode="auto">
          <a:xfrm>
            <a:off x="1981200" y="235423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任务堆栈初始化</a:t>
            </a:r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5181600" y="31162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－函数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629400" y="2068513"/>
            <a:ext cx="1803400" cy="3600450"/>
            <a:chOff x="2833" y="1207"/>
            <a:chExt cx="1136" cy="2268"/>
          </a:xfrm>
        </p:grpSpPr>
        <p:sp>
          <p:nvSpPr>
            <p:cNvPr id="67636" name="Line 10"/>
            <p:cNvSpPr>
              <a:spLocks noChangeShapeType="1"/>
            </p:cNvSpPr>
            <p:nvPr/>
          </p:nvSpPr>
          <p:spPr bwMode="auto">
            <a:xfrm>
              <a:off x="3332" y="1207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37" name="Group 11"/>
            <p:cNvGrpSpPr/>
            <p:nvPr/>
          </p:nvGrpSpPr>
          <p:grpSpPr bwMode="auto">
            <a:xfrm>
              <a:off x="3332" y="1389"/>
              <a:ext cx="635" cy="1904"/>
              <a:chOff x="1066" y="1389"/>
              <a:chExt cx="635" cy="1904"/>
            </a:xfrm>
          </p:grpSpPr>
          <p:sp>
            <p:nvSpPr>
              <p:cNvPr id="124940" name="Rectangle 12"/>
              <p:cNvSpPr>
                <a:spLocks noChangeArrowheads="1"/>
              </p:cNvSpPr>
              <p:nvPr/>
            </p:nvSpPr>
            <p:spPr bwMode="auto">
              <a:xfrm>
                <a:off x="1066" y="1389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1" name="Rectangle 13"/>
              <p:cNvSpPr>
                <a:spLocks noChangeArrowheads="1"/>
              </p:cNvSpPr>
              <p:nvPr/>
            </p:nvSpPr>
            <p:spPr bwMode="auto">
              <a:xfrm>
                <a:off x="1066" y="1570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2" name="Rectangle 14"/>
              <p:cNvSpPr>
                <a:spLocks noChangeArrowheads="1"/>
              </p:cNvSpPr>
              <p:nvPr/>
            </p:nvSpPr>
            <p:spPr bwMode="auto">
              <a:xfrm>
                <a:off x="1066" y="1661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3" name="Rectangle 15"/>
              <p:cNvSpPr>
                <a:spLocks noChangeArrowheads="1"/>
              </p:cNvSpPr>
              <p:nvPr/>
            </p:nvSpPr>
            <p:spPr bwMode="auto">
              <a:xfrm>
                <a:off x="1066" y="1752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4" name="Rectangle 16"/>
              <p:cNvSpPr>
                <a:spLocks noChangeArrowheads="1"/>
              </p:cNvSpPr>
              <p:nvPr/>
            </p:nvSpPr>
            <p:spPr bwMode="auto">
              <a:xfrm>
                <a:off x="1066" y="1842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5" name="Rectangle 17"/>
              <p:cNvSpPr>
                <a:spLocks noChangeArrowheads="1"/>
              </p:cNvSpPr>
              <p:nvPr/>
            </p:nvSpPr>
            <p:spPr bwMode="auto">
              <a:xfrm>
                <a:off x="1066" y="1933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6" name="Rectangle 18"/>
              <p:cNvSpPr>
                <a:spLocks noChangeArrowheads="1"/>
              </p:cNvSpPr>
              <p:nvPr/>
            </p:nvSpPr>
            <p:spPr bwMode="auto">
              <a:xfrm>
                <a:off x="1066" y="2024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7" name="Rectangle 19"/>
              <p:cNvSpPr>
                <a:spLocks noChangeArrowheads="1"/>
              </p:cNvSpPr>
              <p:nvPr/>
            </p:nvSpPr>
            <p:spPr bwMode="auto">
              <a:xfrm>
                <a:off x="1066" y="2115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8" name="Rectangle 20"/>
              <p:cNvSpPr>
                <a:spLocks noChangeArrowheads="1"/>
              </p:cNvSpPr>
              <p:nvPr/>
            </p:nvSpPr>
            <p:spPr bwMode="auto">
              <a:xfrm>
                <a:off x="1066" y="2205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49" name="Rectangle 21"/>
              <p:cNvSpPr>
                <a:spLocks noChangeArrowheads="1"/>
              </p:cNvSpPr>
              <p:nvPr/>
            </p:nvSpPr>
            <p:spPr bwMode="auto">
              <a:xfrm>
                <a:off x="1066" y="2296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0" name="Rectangle 22"/>
              <p:cNvSpPr>
                <a:spLocks noChangeArrowheads="1"/>
              </p:cNvSpPr>
              <p:nvPr/>
            </p:nvSpPr>
            <p:spPr bwMode="auto">
              <a:xfrm>
                <a:off x="1066" y="2387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1" name="Rectangle 23"/>
              <p:cNvSpPr>
                <a:spLocks noChangeArrowheads="1"/>
              </p:cNvSpPr>
              <p:nvPr/>
            </p:nvSpPr>
            <p:spPr bwMode="auto">
              <a:xfrm>
                <a:off x="1066" y="2477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2" name="Rectangle 24"/>
              <p:cNvSpPr>
                <a:spLocks noChangeArrowheads="1"/>
              </p:cNvSpPr>
              <p:nvPr/>
            </p:nvSpPr>
            <p:spPr bwMode="auto">
              <a:xfrm>
                <a:off x="1066" y="2568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3" name="Rectangle 25"/>
              <p:cNvSpPr>
                <a:spLocks noChangeArrowheads="1"/>
              </p:cNvSpPr>
              <p:nvPr/>
            </p:nvSpPr>
            <p:spPr bwMode="auto">
              <a:xfrm>
                <a:off x="1066" y="2659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4" name="Rectangle 26"/>
              <p:cNvSpPr>
                <a:spLocks noChangeArrowheads="1"/>
              </p:cNvSpPr>
              <p:nvPr/>
            </p:nvSpPr>
            <p:spPr bwMode="auto">
              <a:xfrm>
                <a:off x="1066" y="2750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5" name="Rectangle 27"/>
              <p:cNvSpPr>
                <a:spLocks noChangeArrowheads="1"/>
              </p:cNvSpPr>
              <p:nvPr/>
            </p:nvSpPr>
            <p:spPr bwMode="auto">
              <a:xfrm>
                <a:off x="1066" y="2840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6" name="Rectangle 28"/>
              <p:cNvSpPr>
                <a:spLocks noChangeArrowheads="1"/>
              </p:cNvSpPr>
              <p:nvPr/>
            </p:nvSpPr>
            <p:spPr bwMode="auto">
              <a:xfrm>
                <a:off x="1066" y="2931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7" name="Rectangle 29"/>
              <p:cNvSpPr>
                <a:spLocks noChangeArrowheads="1"/>
              </p:cNvSpPr>
              <p:nvPr/>
            </p:nvSpPr>
            <p:spPr bwMode="auto">
              <a:xfrm>
                <a:off x="1066" y="3022"/>
                <a:ext cx="635" cy="9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958" name="Rectangle 30"/>
              <p:cNvSpPr>
                <a:spLocks noChangeArrowheads="1"/>
              </p:cNvSpPr>
              <p:nvPr/>
            </p:nvSpPr>
            <p:spPr bwMode="auto">
              <a:xfrm>
                <a:off x="1066" y="3112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7638" name="Group 31"/>
            <p:cNvGrpSpPr/>
            <p:nvPr/>
          </p:nvGrpSpPr>
          <p:grpSpPr bwMode="auto">
            <a:xfrm>
              <a:off x="2833" y="1389"/>
              <a:ext cx="544" cy="2078"/>
              <a:chOff x="2833" y="1389"/>
              <a:chExt cx="544" cy="2078"/>
            </a:xfrm>
          </p:grpSpPr>
          <p:sp>
            <p:nvSpPr>
              <p:cNvPr id="67640" name="Text Box 32"/>
              <p:cNvSpPr txBox="1">
                <a:spLocks noChangeArrowheads="1"/>
              </p:cNvSpPr>
              <p:nvPr/>
            </p:nvSpPr>
            <p:spPr bwMode="auto">
              <a:xfrm>
                <a:off x="2833" y="1389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内存高端</a:t>
                </a:r>
              </a:p>
            </p:txBody>
          </p:sp>
          <p:sp>
            <p:nvSpPr>
              <p:cNvPr id="67641" name="Text Box 33"/>
              <p:cNvSpPr txBox="1">
                <a:spLocks noChangeArrowheads="1"/>
              </p:cNvSpPr>
              <p:nvPr/>
            </p:nvSpPr>
            <p:spPr bwMode="auto">
              <a:xfrm>
                <a:off x="2833" y="3294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内存低端</a:t>
                </a:r>
              </a:p>
            </p:txBody>
          </p:sp>
          <p:sp>
            <p:nvSpPr>
              <p:cNvPr id="67642" name="Line 34"/>
              <p:cNvSpPr>
                <a:spLocks noChangeShapeType="1"/>
              </p:cNvSpPr>
              <p:nvPr/>
            </p:nvSpPr>
            <p:spPr bwMode="auto">
              <a:xfrm>
                <a:off x="3196" y="1570"/>
                <a:ext cx="0" cy="17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43" name="Text Box 35"/>
              <p:cNvSpPr txBox="1">
                <a:spLocks noChangeArrowheads="1"/>
              </p:cNvSpPr>
              <p:nvPr/>
            </p:nvSpPr>
            <p:spPr bwMode="auto">
              <a:xfrm>
                <a:off x="2963" y="1842"/>
                <a:ext cx="233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堆栈增长方向</a:t>
                </a:r>
              </a:p>
            </p:txBody>
          </p:sp>
        </p:grpSp>
        <p:sp>
          <p:nvSpPr>
            <p:cNvPr id="67639" name="Line 36"/>
            <p:cNvSpPr>
              <a:spLocks noChangeShapeType="1"/>
            </p:cNvSpPr>
            <p:nvPr/>
          </p:nvSpPr>
          <p:spPr bwMode="auto">
            <a:xfrm>
              <a:off x="3969" y="1207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7423151" y="264477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TaskEntry</a:t>
            </a: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7423151" y="27892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task</a:t>
            </a:r>
          </a:p>
        </p:txBody>
      </p:sp>
      <p:sp>
        <p:nvSpPr>
          <p:cNvPr id="124969" name="Rectangle 41"/>
          <p:cNvSpPr>
            <a:spLocks noChangeArrowheads="1"/>
          </p:cNvSpPr>
          <p:nvPr/>
        </p:nvSpPr>
        <p:spPr bwMode="auto">
          <a:xfrm>
            <a:off x="7423151" y="293211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0" name="Rectangle 42"/>
          <p:cNvSpPr>
            <a:spLocks noChangeArrowheads="1"/>
          </p:cNvSpPr>
          <p:nvPr/>
        </p:nvSpPr>
        <p:spPr bwMode="auto">
          <a:xfrm>
            <a:off x="7423151" y="307657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1" name="Rectangle 43"/>
          <p:cNvSpPr>
            <a:spLocks noChangeArrowheads="1"/>
          </p:cNvSpPr>
          <p:nvPr/>
        </p:nvSpPr>
        <p:spPr bwMode="auto">
          <a:xfrm>
            <a:off x="7423151" y="32210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2" name="Rectangle 44"/>
          <p:cNvSpPr>
            <a:spLocks noChangeArrowheads="1"/>
          </p:cNvSpPr>
          <p:nvPr/>
        </p:nvSpPr>
        <p:spPr bwMode="auto">
          <a:xfrm>
            <a:off x="7423151" y="33655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3" name="Rectangle 45"/>
          <p:cNvSpPr>
            <a:spLocks noChangeArrowheads="1"/>
          </p:cNvSpPr>
          <p:nvPr/>
        </p:nvSpPr>
        <p:spPr bwMode="auto">
          <a:xfrm>
            <a:off x="7423151" y="35099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4" name="Rectangle 46"/>
          <p:cNvSpPr>
            <a:spLocks noChangeArrowheads="1"/>
          </p:cNvSpPr>
          <p:nvPr/>
        </p:nvSpPr>
        <p:spPr bwMode="auto">
          <a:xfrm>
            <a:off x="7423151" y="36528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5" name="Rectangle 47"/>
          <p:cNvSpPr>
            <a:spLocks noChangeArrowheads="1"/>
          </p:cNvSpPr>
          <p:nvPr/>
        </p:nvSpPr>
        <p:spPr bwMode="auto">
          <a:xfrm>
            <a:off x="7423151" y="37973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7423151" y="39417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7" name="Rectangle 49"/>
          <p:cNvSpPr>
            <a:spLocks noChangeArrowheads="1"/>
          </p:cNvSpPr>
          <p:nvPr/>
        </p:nvSpPr>
        <p:spPr bwMode="auto">
          <a:xfrm>
            <a:off x="7423151" y="40862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8" name="Rectangle 50"/>
          <p:cNvSpPr>
            <a:spLocks noChangeArrowheads="1"/>
          </p:cNvSpPr>
          <p:nvPr/>
        </p:nvSpPr>
        <p:spPr bwMode="auto">
          <a:xfrm>
            <a:off x="7423151" y="42291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79" name="Rectangle 51"/>
          <p:cNvSpPr>
            <a:spLocks noChangeArrowheads="1"/>
          </p:cNvSpPr>
          <p:nvPr/>
        </p:nvSpPr>
        <p:spPr bwMode="auto">
          <a:xfrm>
            <a:off x="7423151" y="43735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80" name="Rectangle 52"/>
          <p:cNvSpPr>
            <a:spLocks noChangeArrowheads="1"/>
          </p:cNvSpPr>
          <p:nvPr/>
        </p:nvSpPr>
        <p:spPr bwMode="auto">
          <a:xfrm>
            <a:off x="7423151" y="49498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81" name="Rectangle 53"/>
          <p:cNvSpPr>
            <a:spLocks noChangeArrowheads="1"/>
          </p:cNvSpPr>
          <p:nvPr/>
        </p:nvSpPr>
        <p:spPr bwMode="auto">
          <a:xfrm>
            <a:off x="7423151" y="48053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0x1f</a:t>
            </a:r>
          </a:p>
        </p:txBody>
      </p:sp>
      <p:sp>
        <p:nvSpPr>
          <p:cNvPr id="124982" name="Rectangle 54"/>
          <p:cNvSpPr>
            <a:spLocks noChangeArrowheads="1"/>
          </p:cNvSpPr>
          <p:nvPr/>
        </p:nvSpPr>
        <p:spPr bwMode="auto">
          <a:xfrm>
            <a:off x="7423151" y="46609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pdata</a:t>
            </a:r>
          </a:p>
        </p:txBody>
      </p:sp>
      <p:sp>
        <p:nvSpPr>
          <p:cNvPr id="124983" name="Rectangle 55"/>
          <p:cNvSpPr>
            <a:spLocks noChangeArrowheads="1"/>
          </p:cNvSpPr>
          <p:nvPr/>
        </p:nvSpPr>
        <p:spPr bwMode="auto">
          <a:xfrm>
            <a:off x="7423151" y="45180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7423151" y="264477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PC</a:t>
            </a:r>
          </a:p>
        </p:txBody>
      </p:sp>
      <p:sp>
        <p:nvSpPr>
          <p:cNvPr id="124985" name="Rectangle 57"/>
          <p:cNvSpPr>
            <a:spLocks noChangeArrowheads="1"/>
          </p:cNvSpPr>
          <p:nvPr/>
        </p:nvSpPr>
        <p:spPr bwMode="auto">
          <a:xfrm>
            <a:off x="7423151" y="27892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LR</a:t>
            </a:r>
          </a:p>
        </p:txBody>
      </p:sp>
      <p:sp>
        <p:nvSpPr>
          <p:cNvPr id="124986" name="Rectangle 58"/>
          <p:cNvSpPr>
            <a:spLocks noChangeArrowheads="1"/>
          </p:cNvSpPr>
          <p:nvPr/>
        </p:nvSpPr>
        <p:spPr bwMode="auto">
          <a:xfrm>
            <a:off x="7423151" y="293211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R12</a:t>
            </a:r>
          </a:p>
        </p:txBody>
      </p:sp>
      <p:sp>
        <p:nvSpPr>
          <p:cNvPr id="124987" name="Rectangle 59"/>
          <p:cNvSpPr>
            <a:spLocks noChangeArrowheads="1"/>
          </p:cNvSpPr>
          <p:nvPr/>
        </p:nvSpPr>
        <p:spPr bwMode="auto">
          <a:xfrm>
            <a:off x="7423151" y="307657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R11</a:t>
            </a:r>
          </a:p>
        </p:txBody>
      </p:sp>
      <p:sp>
        <p:nvSpPr>
          <p:cNvPr id="124988" name="Rectangle 60"/>
          <p:cNvSpPr>
            <a:spLocks noChangeArrowheads="1"/>
          </p:cNvSpPr>
          <p:nvPr/>
        </p:nvSpPr>
        <p:spPr bwMode="auto">
          <a:xfrm>
            <a:off x="7423151" y="32210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R10</a:t>
            </a:r>
          </a:p>
        </p:txBody>
      </p:sp>
      <p:sp>
        <p:nvSpPr>
          <p:cNvPr id="124989" name="Rectangle 61"/>
          <p:cNvSpPr>
            <a:spLocks noChangeArrowheads="1"/>
          </p:cNvSpPr>
          <p:nvPr/>
        </p:nvSpPr>
        <p:spPr bwMode="auto">
          <a:xfrm>
            <a:off x="7423151" y="33655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R9</a:t>
            </a:r>
          </a:p>
        </p:txBody>
      </p:sp>
      <p:sp>
        <p:nvSpPr>
          <p:cNvPr id="124990" name="Rectangle 62"/>
          <p:cNvSpPr>
            <a:spLocks noChangeArrowheads="1"/>
          </p:cNvSpPr>
          <p:nvPr/>
        </p:nvSpPr>
        <p:spPr bwMode="auto">
          <a:xfrm>
            <a:off x="7423151" y="35099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R8</a:t>
            </a:r>
          </a:p>
        </p:txBody>
      </p:sp>
      <p:sp>
        <p:nvSpPr>
          <p:cNvPr id="124991" name="Rectangle 63"/>
          <p:cNvSpPr>
            <a:spLocks noChangeArrowheads="1"/>
          </p:cNvSpPr>
          <p:nvPr/>
        </p:nvSpPr>
        <p:spPr bwMode="auto">
          <a:xfrm>
            <a:off x="7423151" y="3652838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R7</a:t>
            </a:r>
          </a:p>
        </p:txBody>
      </p:sp>
      <p:sp>
        <p:nvSpPr>
          <p:cNvPr id="124992" name="Rectangle 64"/>
          <p:cNvSpPr>
            <a:spLocks noChangeArrowheads="1"/>
          </p:cNvSpPr>
          <p:nvPr/>
        </p:nvSpPr>
        <p:spPr bwMode="auto">
          <a:xfrm>
            <a:off x="7423151" y="37973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R6</a:t>
            </a:r>
          </a:p>
        </p:txBody>
      </p:sp>
      <p:sp>
        <p:nvSpPr>
          <p:cNvPr id="124993" name="Rectangle 65"/>
          <p:cNvSpPr>
            <a:spLocks noChangeArrowheads="1"/>
          </p:cNvSpPr>
          <p:nvPr/>
        </p:nvSpPr>
        <p:spPr bwMode="auto">
          <a:xfrm>
            <a:off x="7423151" y="39417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R5</a:t>
            </a:r>
          </a:p>
        </p:txBody>
      </p:sp>
      <p:sp>
        <p:nvSpPr>
          <p:cNvPr id="124994" name="Rectangle 66"/>
          <p:cNvSpPr>
            <a:spLocks noChangeArrowheads="1"/>
          </p:cNvSpPr>
          <p:nvPr/>
        </p:nvSpPr>
        <p:spPr bwMode="auto">
          <a:xfrm>
            <a:off x="7423151" y="40862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R4</a:t>
            </a:r>
          </a:p>
        </p:txBody>
      </p:sp>
      <p:sp>
        <p:nvSpPr>
          <p:cNvPr id="124995" name="Rectangle 67"/>
          <p:cNvSpPr>
            <a:spLocks noChangeArrowheads="1"/>
          </p:cNvSpPr>
          <p:nvPr/>
        </p:nvSpPr>
        <p:spPr bwMode="auto">
          <a:xfrm>
            <a:off x="7423151" y="42291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R3</a:t>
            </a:r>
          </a:p>
        </p:txBody>
      </p:sp>
      <p:sp>
        <p:nvSpPr>
          <p:cNvPr id="124996" name="Rectangle 68"/>
          <p:cNvSpPr>
            <a:spLocks noChangeArrowheads="1"/>
          </p:cNvSpPr>
          <p:nvPr/>
        </p:nvSpPr>
        <p:spPr bwMode="auto">
          <a:xfrm>
            <a:off x="7423151" y="43735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R2</a:t>
            </a:r>
          </a:p>
        </p:txBody>
      </p:sp>
      <p:sp>
        <p:nvSpPr>
          <p:cNvPr id="124997" name="Rectangle 69"/>
          <p:cNvSpPr>
            <a:spLocks noChangeArrowheads="1"/>
          </p:cNvSpPr>
          <p:nvPr/>
        </p:nvSpPr>
        <p:spPr bwMode="auto">
          <a:xfrm>
            <a:off x="7423151" y="49498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OsEnterSum</a:t>
            </a:r>
          </a:p>
        </p:txBody>
      </p:sp>
      <p:sp>
        <p:nvSpPr>
          <p:cNvPr id="124998" name="Rectangle 70"/>
          <p:cNvSpPr>
            <a:spLocks noChangeArrowheads="1"/>
          </p:cNvSpPr>
          <p:nvPr/>
        </p:nvSpPr>
        <p:spPr bwMode="auto">
          <a:xfrm>
            <a:off x="7423151" y="4805363"/>
            <a:ext cx="10080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CPSR</a:t>
            </a:r>
          </a:p>
        </p:txBody>
      </p:sp>
      <p:sp>
        <p:nvSpPr>
          <p:cNvPr id="124999" name="Rectangle 71"/>
          <p:cNvSpPr>
            <a:spLocks noChangeArrowheads="1"/>
          </p:cNvSpPr>
          <p:nvPr/>
        </p:nvSpPr>
        <p:spPr bwMode="auto">
          <a:xfrm>
            <a:off x="7423151" y="4660901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R0</a:t>
            </a:r>
          </a:p>
        </p:txBody>
      </p:sp>
      <p:sp>
        <p:nvSpPr>
          <p:cNvPr id="125000" name="Rectangle 72"/>
          <p:cNvSpPr>
            <a:spLocks noChangeArrowheads="1"/>
          </p:cNvSpPr>
          <p:nvPr/>
        </p:nvSpPr>
        <p:spPr bwMode="auto">
          <a:xfrm>
            <a:off x="7423151" y="4518026"/>
            <a:ext cx="10080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/>
              <a:t>R1</a:t>
            </a:r>
          </a:p>
        </p:txBody>
      </p:sp>
      <p:grpSp>
        <p:nvGrpSpPr>
          <p:cNvPr id="5" name="Group 75"/>
          <p:cNvGrpSpPr/>
          <p:nvPr/>
        </p:nvGrpSpPr>
        <p:grpSpPr bwMode="auto">
          <a:xfrm>
            <a:off x="8429626" y="2555875"/>
            <a:ext cx="792163" cy="304800"/>
            <a:chOff x="1701" y="1514"/>
            <a:chExt cx="499" cy="192"/>
          </a:xfrm>
        </p:grpSpPr>
        <p:sp>
          <p:nvSpPr>
            <p:cNvPr id="67634" name="Line 76"/>
            <p:cNvSpPr>
              <a:spLocks noChangeShapeType="1"/>
            </p:cNvSpPr>
            <p:nvPr/>
          </p:nvSpPr>
          <p:spPr bwMode="auto">
            <a:xfrm flipH="1">
              <a:off x="1701" y="1616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Text Box 77"/>
            <p:cNvSpPr txBox="1">
              <a:spLocks noChangeArrowheads="1"/>
            </p:cNvSpPr>
            <p:nvPr/>
          </p:nvSpPr>
          <p:spPr bwMode="auto">
            <a:xfrm>
              <a:off x="1927" y="1514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stk</a:t>
              </a:r>
            </a:p>
          </p:txBody>
        </p:sp>
      </p:grpSp>
      <p:grpSp>
        <p:nvGrpSpPr>
          <p:cNvPr id="6" name="Group 78"/>
          <p:cNvGrpSpPr/>
          <p:nvPr/>
        </p:nvGrpSpPr>
        <p:grpSpPr bwMode="auto">
          <a:xfrm>
            <a:off x="8429626" y="2284413"/>
            <a:ext cx="938213" cy="431800"/>
            <a:chOff x="1791" y="981"/>
            <a:chExt cx="591" cy="272"/>
          </a:xfrm>
        </p:grpSpPr>
        <p:sp>
          <p:nvSpPr>
            <p:cNvPr id="67631" name="Line 79"/>
            <p:cNvSpPr>
              <a:spLocks noChangeShapeType="1"/>
            </p:cNvSpPr>
            <p:nvPr/>
          </p:nvSpPr>
          <p:spPr bwMode="auto">
            <a:xfrm flipH="1">
              <a:off x="1791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Text Box 80"/>
            <p:cNvSpPr txBox="1">
              <a:spLocks noChangeArrowheads="1"/>
            </p:cNvSpPr>
            <p:nvPr/>
          </p:nvSpPr>
          <p:spPr bwMode="auto">
            <a:xfrm>
              <a:off x="2019" y="981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ptos</a:t>
              </a:r>
            </a:p>
          </p:txBody>
        </p:sp>
        <p:sp>
          <p:nvSpPr>
            <p:cNvPr id="67633" name="Line 81"/>
            <p:cNvSpPr>
              <a:spLocks noChangeShapeType="1"/>
            </p:cNvSpPr>
            <p:nvPr/>
          </p:nvSpPr>
          <p:spPr bwMode="auto">
            <a:xfrm flipV="1">
              <a:off x="1928" y="1162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011" name="Rectangle 83"/>
          <p:cNvSpPr>
            <a:spLocks noChangeArrowheads="1"/>
          </p:cNvSpPr>
          <p:nvPr/>
        </p:nvSpPr>
        <p:spPr bwMode="auto">
          <a:xfrm>
            <a:off x="4064000" y="4191001"/>
            <a:ext cx="3022600" cy="576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ECD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 err="1">
                <a:latin typeface="Arial" panose="020B0604020202020204" pitchFamily="34" charset="0"/>
              </a:rPr>
              <a:t>stk</a:t>
            </a:r>
            <a:r>
              <a:rPr lang="en-US" altLang="zh-CN" sz="1400" dirty="0">
                <a:latin typeface="Arial" panose="020B0604020202020204" pitchFamily="34" charset="0"/>
              </a:rPr>
              <a:t> = &amp;</a:t>
            </a:r>
            <a:r>
              <a:rPr lang="en-US" altLang="zh-CN" sz="1400" dirty="0" err="1">
                <a:latin typeface="Arial" panose="020B0604020202020204" pitchFamily="34" charset="0"/>
              </a:rPr>
              <a:t>OSTaskIdleStk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[(OS_TASK_IDLE_STK_SIZE-1)-17]</a:t>
            </a:r>
          </a:p>
        </p:txBody>
      </p:sp>
      <p:sp>
        <p:nvSpPr>
          <p:cNvPr id="125013" name="Rectangle 85"/>
          <p:cNvSpPr>
            <a:spLocks noChangeArrowheads="1"/>
          </p:cNvSpPr>
          <p:nvPr/>
        </p:nvSpPr>
        <p:spPr bwMode="auto">
          <a:xfrm>
            <a:off x="2133600" y="2514600"/>
            <a:ext cx="3352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012" name="Rectangle 84"/>
          <p:cNvSpPr>
            <a:spLocks noChangeArrowheads="1"/>
          </p:cNvSpPr>
          <p:nvPr/>
        </p:nvSpPr>
        <p:spPr bwMode="auto">
          <a:xfrm>
            <a:off x="2133600" y="1550988"/>
            <a:ext cx="335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/>
              <a:t>OS_STK *</a:t>
            </a:r>
            <a:r>
              <a:rPr lang="en-US" altLang="zh-CN" sz="1200" dirty="0" err="1"/>
              <a:t>OSTaskStkInit</a:t>
            </a:r>
            <a:r>
              <a:rPr lang="en-US" altLang="zh-CN" sz="1200" dirty="0"/>
              <a:t>(void (*task)(void *pd), </a:t>
            </a:r>
          </a:p>
          <a:p>
            <a:pPr eaLnBrk="1" hangingPunct="1"/>
            <a:r>
              <a:rPr lang="en-US" altLang="zh-CN" sz="1200" dirty="0"/>
              <a:t>void *</a:t>
            </a:r>
            <a:r>
              <a:rPr lang="en-US" altLang="zh-CN" sz="1200" dirty="0" err="1"/>
              <a:t>pdata</a:t>
            </a:r>
            <a:r>
              <a:rPr lang="en-US" altLang="zh-CN" sz="1200" dirty="0"/>
              <a:t>, OS_STK *</a:t>
            </a:r>
            <a:r>
              <a:rPr lang="en-US" altLang="zh-CN" sz="1200" dirty="0" err="1"/>
              <a:t>ptos</a:t>
            </a:r>
            <a:r>
              <a:rPr lang="en-US" altLang="zh-CN" sz="1200" dirty="0"/>
              <a:t>, INT16U opt)</a:t>
            </a:r>
          </a:p>
          <a:p>
            <a:pPr eaLnBrk="1" hangingPunct="1"/>
            <a:r>
              <a:rPr lang="en-US" altLang="zh-CN" sz="1200" dirty="0"/>
              <a:t>{</a:t>
            </a:r>
          </a:p>
          <a:p>
            <a:pPr eaLnBrk="1" hangingPunct="1"/>
            <a:r>
              <a:rPr lang="en-US" altLang="zh-CN" sz="1200" dirty="0"/>
              <a:t>    OS_STK *</a:t>
            </a:r>
            <a:r>
              <a:rPr lang="en-US" altLang="zh-CN" sz="1200" dirty="0" err="1"/>
              <a:t>stk</a:t>
            </a:r>
            <a:r>
              <a:rPr lang="en-US" altLang="zh-CN" sz="1200" dirty="0"/>
              <a:t>;</a:t>
            </a:r>
          </a:p>
          <a:p>
            <a:pPr eaLnBrk="1" hangingPunct="1"/>
            <a:r>
              <a:rPr lang="en-US" altLang="zh-CN" sz="1200" dirty="0"/>
              <a:t>    extern void </a:t>
            </a:r>
            <a:r>
              <a:rPr lang="en-US" altLang="zh-CN" sz="1200" dirty="0" err="1"/>
              <a:t>TaskEntry</a:t>
            </a:r>
            <a:r>
              <a:rPr lang="en-US" altLang="zh-CN" sz="1200" dirty="0"/>
              <a:t>(void);</a:t>
            </a:r>
          </a:p>
          <a:p>
            <a:pPr eaLnBrk="1" hangingPunct="1"/>
            <a:r>
              <a:rPr lang="en-US" altLang="zh-CN" sz="1200" dirty="0"/>
              <a:t>    </a:t>
            </a:r>
            <a:r>
              <a:rPr lang="pt-BR" altLang="zh-CN" sz="1200" dirty="0"/>
              <a:t>opt    = opt;</a:t>
            </a:r>
          </a:p>
          <a:p>
            <a:pPr eaLnBrk="1" hangingPunct="1"/>
            <a:r>
              <a:rPr lang="pt-BR" altLang="zh-CN" sz="1200" dirty="0"/>
              <a:t>    stk    = ptos;</a:t>
            </a:r>
          </a:p>
          <a:p>
            <a:pPr eaLnBrk="1" hangingPunct="1"/>
            <a:r>
              <a:rPr lang="pt-BR" altLang="zh-CN" sz="1200" dirty="0"/>
              <a:t>    *stk = (OS_STK) TaskEntry;</a:t>
            </a:r>
          </a:p>
          <a:p>
            <a:pPr eaLnBrk="1" hangingPunct="1"/>
            <a:r>
              <a:rPr lang="pt-BR" altLang="zh-CN" sz="1200" dirty="0"/>
              <a:t>    *--stk = (OS_STK) task;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*--stk = (unsigned int) pdata;</a:t>
            </a:r>
          </a:p>
          <a:p>
            <a:pPr eaLnBrk="1" hangingPunct="1"/>
            <a:r>
              <a:rPr lang="pt-BR" altLang="zh-CN" sz="1200" dirty="0"/>
              <a:t>    *--stk = 0x1f;</a:t>
            </a:r>
          </a:p>
          <a:p>
            <a:pPr eaLnBrk="1" hangingPunct="1"/>
            <a:r>
              <a:rPr lang="pt-BR" altLang="zh-CN" sz="1200" dirty="0"/>
              <a:t>    *--stk = 0;</a:t>
            </a:r>
          </a:p>
          <a:p>
            <a:pPr eaLnBrk="1" hangingPunct="1"/>
            <a:r>
              <a:rPr lang="pt-BR" altLang="zh-CN" sz="1200" dirty="0"/>
              <a:t>    return (stk);</a:t>
            </a:r>
          </a:p>
          <a:p>
            <a:pPr eaLnBrk="1" hangingPunct="1"/>
            <a:r>
              <a:rPr lang="pt-BR" altLang="zh-CN" sz="1200" dirty="0"/>
              <a:t>}</a:t>
            </a:r>
          </a:p>
        </p:txBody>
      </p:sp>
      <p:sp>
        <p:nvSpPr>
          <p:cNvPr id="125010" name="Rectangle 82"/>
          <p:cNvSpPr>
            <a:spLocks noChangeArrowheads="1"/>
          </p:cNvSpPr>
          <p:nvPr/>
        </p:nvSpPr>
        <p:spPr bwMode="auto">
          <a:xfrm>
            <a:off x="4343400" y="2590801"/>
            <a:ext cx="2590800" cy="576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ECD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zh-CN" sz="1400" dirty="0">
                <a:latin typeface="Arial" panose="020B0604020202020204" pitchFamily="34" charset="0"/>
              </a:rPr>
              <a:t>ptos</a:t>
            </a:r>
            <a:r>
              <a:rPr lang="en-US" altLang="zh-CN" sz="1400" dirty="0">
                <a:latin typeface="Arial" panose="020B0604020202020204" pitchFamily="34" charset="0"/>
              </a:rPr>
              <a:t> = &amp;</a:t>
            </a:r>
            <a:r>
              <a:rPr lang="en-US" altLang="zh-CN" sz="1400" dirty="0" err="1">
                <a:latin typeface="Arial" panose="020B0604020202020204" pitchFamily="34" charset="0"/>
              </a:rPr>
              <a:t>OSTaskIdleStk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[OS_TASK_IDLE_STK_SIZE-1]</a:t>
            </a:r>
          </a:p>
        </p:txBody>
      </p:sp>
      <p:sp>
        <p:nvSpPr>
          <p:cNvPr id="78" name="燕尾形 77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0268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25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2685 L -3.33333E-6 0.053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5416 L -3.33333E-6 0.08102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4.81481E-6 L 0.0007 0.02222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87 L -3.33333E-6 0.40185 " pathEditMode="relative" rAng="0" ptsTypes="AA">
                                      <p:cBhvr>
                                        <p:cTn id="122" dur="3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5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2129 L 0.0007 0.04351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4" dur="5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4236 L 0.0007 0.06342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1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319 L 0.0007 0.08541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0"/>
                            </p:stCondLst>
                            <p:childTnLst>
                              <p:par>
                                <p:cTn id="1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8402 L 0.0007 0.1062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0"/>
                            </p:stCondLst>
                            <p:childTnLst>
                              <p:par>
                                <p:cTn id="15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"/>
                            </p:stCondLst>
                            <p:childTnLst>
                              <p:par>
                                <p:cTn id="1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0532 L 0.0007 0.12638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000"/>
                            </p:stCondLst>
                            <p:childTnLst>
                              <p:par>
                                <p:cTn id="16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0"/>
                            </p:stCondLst>
                            <p:childTnLst>
                              <p:par>
                                <p:cTn id="1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3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2615 L 0.0007 0.14837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3" dur="500"/>
                                        <p:tgtEl>
                                          <p:spTgt spid="1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4675 L 0.0007 0.16921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3" dur="500"/>
                                        <p:tgtEl>
                                          <p:spTgt spid="1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6805 L 0.0007 0.19027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3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8912 L 0.0007 0.21134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3" dur="500"/>
                                        <p:tgtEl>
                                          <p:spTgt spid="1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1018 L 0.0007 0.2324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3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3101 L 0.0007 0.25324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3" dur="500"/>
                                        <p:tgtEl>
                                          <p:spTgt spid="1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5208 L 0.0007 0.2743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3" dur="500"/>
                                        <p:tgtEl>
                                          <p:spTgt spid="1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 L -3.33333E-6 0.42685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7314 L 0.0007 0.29537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10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1000" fill="hold"/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10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10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1000" fill="hold"/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1000" fill="hold"/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1000" fill="hold"/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1000" fill="hold"/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1000" fill="hold"/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10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1" dur="500"/>
                                        <p:tgtEl>
                                          <p:spTgt spid="1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2685 L -3.33333E-6 0.44907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10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9398 L 0.0007 0.3162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7" dur="5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4907 L -3.33333E-6 0.47592 " pathEditMode="relative" rAng="0" ptsTypes="AA">
                                      <p:cBhvr>
                                        <p:cTn id="301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1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31504 L 0.0007 0.33726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3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7685 L -3.33333E-6 0.5037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10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2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2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124967" grpId="0"/>
      <p:bldP spid="124968" grpId="0"/>
      <p:bldP spid="124969" grpId="0"/>
      <p:bldP spid="124969" grpId="1"/>
      <p:bldP spid="124970" grpId="0"/>
      <p:bldP spid="124970" grpId="1"/>
      <p:bldP spid="124971" grpId="0"/>
      <p:bldP spid="124971" grpId="1"/>
      <p:bldP spid="124972" grpId="0"/>
      <p:bldP spid="124972" grpId="1"/>
      <p:bldP spid="124973" grpId="0"/>
      <p:bldP spid="124973" grpId="1"/>
      <p:bldP spid="124974" grpId="0"/>
      <p:bldP spid="124974" grpId="1"/>
      <p:bldP spid="124975" grpId="0"/>
      <p:bldP spid="124975" grpId="1"/>
      <p:bldP spid="124976" grpId="0"/>
      <p:bldP spid="124976" grpId="1"/>
      <p:bldP spid="124977" grpId="0"/>
      <p:bldP spid="124977" grpId="1"/>
      <p:bldP spid="124978" grpId="0"/>
      <p:bldP spid="124978" grpId="1"/>
      <p:bldP spid="124979" grpId="0"/>
      <p:bldP spid="124979" grpId="1"/>
      <p:bldP spid="124980" grpId="0"/>
      <p:bldP spid="124981" grpId="0"/>
      <p:bldP spid="124982" grpId="0"/>
      <p:bldP spid="124983" grpId="0"/>
      <p:bldP spid="124983" grpId="1"/>
      <p:bldP spid="124984" grpId="0"/>
      <p:bldP spid="124984" grpId="1"/>
      <p:bldP spid="124985" grpId="0"/>
      <p:bldP spid="124985" grpId="1"/>
      <p:bldP spid="124986" grpId="0"/>
      <p:bldP spid="124986" grpId="1"/>
      <p:bldP spid="124987" grpId="0"/>
      <p:bldP spid="124987" grpId="1"/>
      <p:bldP spid="124988" grpId="0"/>
      <p:bldP spid="124988" grpId="1"/>
      <p:bldP spid="124989" grpId="0"/>
      <p:bldP spid="124989" grpId="1"/>
      <p:bldP spid="124990" grpId="0"/>
      <p:bldP spid="124990" grpId="1"/>
      <p:bldP spid="124991" grpId="0"/>
      <p:bldP spid="124991" grpId="1"/>
      <p:bldP spid="124992" grpId="0"/>
      <p:bldP spid="124992" grpId="1"/>
      <p:bldP spid="124993" grpId="0"/>
      <p:bldP spid="124993" grpId="1"/>
      <p:bldP spid="124994" grpId="0"/>
      <p:bldP spid="124994" grpId="1"/>
      <p:bldP spid="124995" grpId="0"/>
      <p:bldP spid="124995" grpId="1"/>
      <p:bldP spid="124996" grpId="0"/>
      <p:bldP spid="124996" grpId="1"/>
      <p:bldP spid="124997" grpId="0"/>
      <p:bldP spid="124997" grpId="1"/>
      <p:bldP spid="124998" grpId="0"/>
      <p:bldP spid="124998" grpId="1"/>
      <p:bldP spid="124999" grpId="0"/>
      <p:bldP spid="124999" grpId="1"/>
      <p:bldP spid="125000" grpId="0"/>
      <p:bldP spid="125000" grpId="1"/>
      <p:bldP spid="125011" grpId="0" animBg="1"/>
      <p:bldP spid="125013" grpId="0" animBg="1"/>
      <p:bldP spid="125013" grpId="1" animBg="1"/>
      <p:bldP spid="125013" grpId="2" animBg="1"/>
      <p:bldP spid="125013" grpId="3" animBg="1"/>
      <p:bldP spid="125013" grpId="4" animBg="1"/>
      <p:bldP spid="125013" grpId="5" animBg="1"/>
      <p:bldP spid="125013" grpId="6" animBg="1"/>
      <p:bldP spid="125013" grpId="7" animBg="1"/>
      <p:bldP spid="125013" grpId="8" animBg="1"/>
      <p:bldP spid="125012" grpId="0"/>
      <p:bldP spid="125010" grpId="0" animBg="1"/>
      <p:bldP spid="1250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FF0000"/>
                </a:solidFill>
              </a:rPr>
              <a:t>获取并初始化</a:t>
            </a:r>
            <a:r>
              <a:rPr lang="en-US" altLang="zh-CN" sz="3200">
                <a:solidFill>
                  <a:srgbClr val="FF000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启动</a:t>
            </a:r>
            <a:r>
              <a:rPr lang="en-US" altLang="zh-CN" sz="320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TargetInit </a:t>
            </a:r>
            <a:r>
              <a:rPr lang="zh-CN" altLang="en-US" sz="320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146412" y="2490907"/>
            <a:ext cx="959437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任务控制块函数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OS_TCBInit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用于从</a:t>
            </a:r>
            <a:r>
              <a:rPr lang="zh-CN" altLang="pt-BR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任务控制块链表</a:t>
            </a: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获取并初始化一个任务控制块，再将这个任务控制块</a:t>
            </a:r>
            <a:r>
              <a:rPr lang="zh-CN" altLang="pt-BR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链接</a:t>
            </a: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到任务控制块链表的</a:t>
            </a:r>
            <a:r>
              <a:rPr lang="zh-CN" altLang="pt-BR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头部</a:t>
            </a: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当</a:t>
            </a:r>
            <a:r>
              <a:rPr lang="zh-CN" altLang="pt-BR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建立任务时</a:t>
            </a: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，系统就会将</a:t>
            </a:r>
            <a:r>
              <a:rPr lang="zh-CN" altLang="pt-BR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</a:t>
            </a:r>
            <a:r>
              <a:rPr lang="zh-CN" altLang="pt-BR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任务控制块指针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OSTCBFreeList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指向的任务控制块分配给该任务，然后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OSTCBFreeList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的值便调整为指向链表中下一个空的任务块，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OSTCBList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总是指向最后建立的任务控制块。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获取并初始化</a:t>
            </a:r>
            <a:r>
              <a:rPr lang="en-US" altLang="zh-CN" sz="3200"/>
              <a:t>TCB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446663" y="2526030"/>
            <a:ext cx="91943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OS_TCBInit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虽然具有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个参数，但只有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个参数有效，其它参数预留以后升级使用：</a:t>
            </a:r>
          </a:p>
          <a:p>
            <a:pPr algn="just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prio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：任务的优先级；</a:t>
            </a:r>
          </a:p>
          <a:p>
            <a:pPr algn="just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ptos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：指向任务堆栈的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栈顶指针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OSTaskStkPtr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任务堆栈初始化之后，最后返回栈顶指针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psp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获取并初始化</a:t>
            </a:r>
            <a:r>
              <a:rPr lang="en-US" altLang="zh-CN" sz="3200"/>
              <a:t>TCB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981200" y="270681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获取并初始化</a:t>
            </a:r>
            <a:r>
              <a:rPr lang="en-US" altLang="zh-CN" sz="3200"/>
              <a:t>TCB</a:t>
            </a: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4495800" y="1752600"/>
            <a:ext cx="3259138" cy="4343400"/>
            <a:chOff x="1835" y="1296"/>
            <a:chExt cx="2053" cy="2736"/>
          </a:xfrm>
        </p:grpSpPr>
        <p:sp>
          <p:nvSpPr>
            <p:cNvPr id="71686" name="AutoShape 6"/>
            <p:cNvSpPr>
              <a:spLocks noChangeArrowheads="1"/>
            </p:cNvSpPr>
            <p:nvPr/>
          </p:nvSpPr>
          <p:spPr bwMode="auto">
            <a:xfrm>
              <a:off x="2016" y="1296"/>
              <a:ext cx="635" cy="136"/>
            </a:xfrm>
            <a:prstGeom prst="flowChartAlternateProcess">
              <a:avLst/>
            </a:prstGeom>
            <a:solidFill>
              <a:srgbClr val="E7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开始</a:t>
              </a:r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auto">
            <a:xfrm>
              <a:off x="1835" y="1584"/>
              <a:ext cx="997" cy="363"/>
            </a:xfrm>
            <a:prstGeom prst="flowChartDecision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有空闲</a:t>
              </a:r>
              <a:r>
                <a:rPr lang="en-US" altLang="zh-CN" sz="1200"/>
                <a:t>TCB</a:t>
              </a:r>
            </a:p>
          </p:txBody>
        </p:sp>
        <p:sp>
          <p:nvSpPr>
            <p:cNvPr id="71688" name="AutoShape 8"/>
            <p:cNvSpPr>
              <a:spLocks noChangeArrowheads="1"/>
            </p:cNvSpPr>
            <p:nvPr/>
          </p:nvSpPr>
          <p:spPr bwMode="auto">
            <a:xfrm>
              <a:off x="1880" y="2112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获得空闲</a:t>
              </a:r>
              <a:r>
                <a:rPr lang="en-US" altLang="zh-CN" sz="1200"/>
                <a:t>TCB</a:t>
              </a:r>
            </a:p>
          </p:txBody>
        </p:sp>
        <p:sp>
          <p:nvSpPr>
            <p:cNvPr id="71689" name="AutoShape 9"/>
            <p:cNvSpPr>
              <a:spLocks noChangeArrowheads="1"/>
            </p:cNvSpPr>
            <p:nvPr/>
          </p:nvSpPr>
          <p:spPr bwMode="auto">
            <a:xfrm>
              <a:off x="1881" y="2544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从空闲</a:t>
              </a:r>
              <a:r>
                <a:rPr lang="en-US" altLang="zh-CN" sz="1200"/>
                <a:t>TCB</a:t>
              </a:r>
              <a:r>
                <a:rPr lang="zh-CN" altLang="en-US" sz="1200"/>
                <a:t>链表</a:t>
              </a:r>
            </a:p>
            <a:p>
              <a:pPr algn="ctr" eaLnBrk="1" hangingPunct="1"/>
              <a:r>
                <a:rPr lang="zh-CN" altLang="en-US" sz="1200"/>
                <a:t>删除获得的</a:t>
              </a:r>
              <a:r>
                <a:rPr lang="en-US" altLang="zh-CN" sz="1200"/>
                <a:t>TCB</a:t>
              </a:r>
            </a:p>
          </p:txBody>
        </p:sp>
        <p:sp>
          <p:nvSpPr>
            <p:cNvPr id="71690" name="AutoShape 10"/>
            <p:cNvSpPr>
              <a:spLocks noChangeArrowheads="1"/>
            </p:cNvSpPr>
            <p:nvPr/>
          </p:nvSpPr>
          <p:spPr bwMode="auto">
            <a:xfrm>
              <a:off x="1881" y="2976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初始化</a:t>
              </a:r>
              <a:r>
                <a:rPr lang="en-US" altLang="zh-CN" sz="1200"/>
                <a:t>TCB</a:t>
              </a:r>
              <a:r>
                <a:rPr lang="zh-CN" altLang="en-US" sz="1200"/>
                <a:t>成员</a:t>
              </a:r>
            </a:p>
          </p:txBody>
        </p:sp>
        <p:sp>
          <p:nvSpPr>
            <p:cNvPr id="71691" name="AutoShape 12"/>
            <p:cNvSpPr>
              <a:spLocks noChangeArrowheads="1"/>
            </p:cNvSpPr>
            <p:nvPr/>
          </p:nvSpPr>
          <p:spPr bwMode="auto">
            <a:xfrm>
              <a:off x="1880" y="3456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将</a:t>
              </a:r>
              <a:r>
                <a:rPr lang="en-US" altLang="zh-CN" sz="1200"/>
                <a:t>TCB</a:t>
              </a:r>
              <a:r>
                <a:rPr lang="zh-CN" altLang="en-US" sz="1200"/>
                <a:t>加入任务</a:t>
              </a:r>
            </a:p>
            <a:p>
              <a:pPr algn="ctr" eaLnBrk="1" hangingPunct="1"/>
              <a:r>
                <a:rPr lang="zh-CN" altLang="en-US" sz="1200"/>
                <a:t>就绪表中</a:t>
              </a:r>
            </a:p>
          </p:txBody>
        </p:sp>
        <p:sp>
          <p:nvSpPr>
            <p:cNvPr id="71692" name="AutoShape 13"/>
            <p:cNvSpPr>
              <a:spLocks noChangeArrowheads="1"/>
            </p:cNvSpPr>
            <p:nvPr/>
          </p:nvSpPr>
          <p:spPr bwMode="auto">
            <a:xfrm>
              <a:off x="2016" y="3896"/>
              <a:ext cx="635" cy="136"/>
            </a:xfrm>
            <a:prstGeom prst="flowChartAlternate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返回“成功”</a:t>
              </a:r>
            </a:p>
          </p:txBody>
        </p:sp>
        <p:sp>
          <p:nvSpPr>
            <p:cNvPr id="71693" name="AutoShape 14"/>
            <p:cNvSpPr>
              <a:spLocks noChangeArrowheads="1"/>
            </p:cNvSpPr>
            <p:nvPr/>
          </p:nvSpPr>
          <p:spPr bwMode="auto">
            <a:xfrm>
              <a:off x="3072" y="2112"/>
              <a:ext cx="816" cy="136"/>
            </a:xfrm>
            <a:prstGeom prst="flowChartAlternate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返回“无</a:t>
              </a:r>
              <a:r>
                <a:rPr lang="en-US" altLang="zh-CN" sz="1200"/>
                <a:t>TCB”</a:t>
              </a:r>
            </a:p>
          </p:txBody>
        </p:sp>
        <p:cxnSp>
          <p:nvCxnSpPr>
            <p:cNvPr id="71694" name="AutoShape 18"/>
            <p:cNvCxnSpPr>
              <a:cxnSpLocks noChangeShapeType="1"/>
              <a:stCxn id="71686" idx="2"/>
              <a:endCxn id="71687" idx="0"/>
            </p:cNvCxnSpPr>
            <p:nvPr/>
          </p:nvCxnSpPr>
          <p:spPr bwMode="auto">
            <a:xfrm>
              <a:off x="2334" y="1432"/>
              <a:ext cx="0" cy="1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5" name="AutoShape 19"/>
            <p:cNvCxnSpPr>
              <a:cxnSpLocks noChangeShapeType="1"/>
              <a:stCxn id="71687" idx="2"/>
              <a:endCxn id="71688" idx="0"/>
            </p:cNvCxnSpPr>
            <p:nvPr/>
          </p:nvCxnSpPr>
          <p:spPr bwMode="auto">
            <a:xfrm>
              <a:off x="2334" y="1947"/>
              <a:ext cx="0" cy="1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6" name="AutoShape 20"/>
            <p:cNvCxnSpPr>
              <a:cxnSpLocks noChangeShapeType="1"/>
              <a:stCxn id="71688" idx="2"/>
              <a:endCxn id="71689" idx="0"/>
            </p:cNvCxnSpPr>
            <p:nvPr/>
          </p:nvCxnSpPr>
          <p:spPr bwMode="auto">
            <a:xfrm>
              <a:off x="2334" y="2384"/>
              <a:ext cx="1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7" name="AutoShape 21"/>
            <p:cNvCxnSpPr>
              <a:cxnSpLocks noChangeShapeType="1"/>
              <a:stCxn id="71689" idx="2"/>
              <a:endCxn id="71690" idx="0"/>
            </p:cNvCxnSpPr>
            <p:nvPr/>
          </p:nvCxnSpPr>
          <p:spPr bwMode="auto">
            <a:xfrm>
              <a:off x="2335" y="2816"/>
              <a:ext cx="0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8" name="AutoShape 22"/>
            <p:cNvCxnSpPr>
              <a:cxnSpLocks noChangeShapeType="1"/>
              <a:stCxn id="71690" idx="2"/>
              <a:endCxn id="71691" idx="0"/>
            </p:cNvCxnSpPr>
            <p:nvPr/>
          </p:nvCxnSpPr>
          <p:spPr bwMode="auto">
            <a:xfrm flipH="1">
              <a:off x="2334" y="3248"/>
              <a:ext cx="1" cy="2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9" name="AutoShape 23"/>
            <p:cNvCxnSpPr>
              <a:cxnSpLocks noChangeShapeType="1"/>
              <a:stCxn id="71691" idx="2"/>
              <a:endCxn id="71692" idx="0"/>
            </p:cNvCxnSpPr>
            <p:nvPr/>
          </p:nvCxnSpPr>
          <p:spPr bwMode="auto">
            <a:xfrm>
              <a:off x="2334" y="3728"/>
              <a:ext cx="0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1700" name="Group 25"/>
            <p:cNvGrpSpPr/>
            <p:nvPr/>
          </p:nvGrpSpPr>
          <p:grpSpPr bwMode="auto">
            <a:xfrm>
              <a:off x="2832" y="1603"/>
              <a:ext cx="654" cy="509"/>
              <a:chOff x="1237" y="1171"/>
              <a:chExt cx="654" cy="509"/>
            </a:xfrm>
          </p:grpSpPr>
          <p:cxnSp>
            <p:nvCxnSpPr>
              <p:cNvPr id="71702" name="AutoShape 26"/>
              <p:cNvCxnSpPr>
                <a:cxnSpLocks noChangeShapeType="1"/>
                <a:stCxn id="71687" idx="3"/>
                <a:endCxn id="71693" idx="0"/>
              </p:cNvCxnSpPr>
              <p:nvPr/>
            </p:nvCxnSpPr>
            <p:spPr bwMode="auto">
              <a:xfrm>
                <a:off x="1237" y="1334"/>
                <a:ext cx="654" cy="346"/>
              </a:xfrm>
              <a:prstGeom prst="bent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703" name="Text Box 27"/>
              <p:cNvSpPr txBox="1">
                <a:spLocks noChangeArrowheads="1"/>
              </p:cNvSpPr>
              <p:nvPr/>
            </p:nvSpPr>
            <p:spPr bwMode="auto">
              <a:xfrm>
                <a:off x="1477" y="1171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</a:t>
                </a:r>
              </a:p>
            </p:txBody>
          </p:sp>
        </p:grpSp>
        <p:sp>
          <p:nvSpPr>
            <p:cNvPr id="71701" name="Text Box 28"/>
            <p:cNvSpPr txBox="1">
              <a:spLocks noChangeArrowheads="1"/>
            </p:cNvSpPr>
            <p:nvPr/>
          </p:nvSpPr>
          <p:spPr bwMode="auto">
            <a:xfrm>
              <a:off x="2352" y="1920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Y</a:t>
              </a:r>
            </a:p>
          </p:txBody>
        </p:sp>
      </p:grpSp>
      <p:sp>
        <p:nvSpPr>
          <p:cNvPr id="129065" name="Text Box 41"/>
          <p:cNvSpPr txBox="1">
            <a:spLocks noChangeArrowheads="1"/>
          </p:cNvSpPr>
          <p:nvPr/>
        </p:nvSpPr>
        <p:spPr bwMode="auto">
          <a:xfrm>
            <a:off x="5562600" y="346881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－创建任务流程图</a:t>
            </a:r>
          </a:p>
        </p:txBody>
      </p:sp>
      <p:sp>
        <p:nvSpPr>
          <p:cNvPr id="23" name="燕尾形 22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981200" y="270676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获取并初始化</a:t>
            </a:r>
            <a:r>
              <a:rPr lang="en-US" altLang="zh-CN" sz="3200"/>
              <a:t>TCB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5562600" y="34687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－</a:t>
            </a:r>
            <a:r>
              <a:rPr lang="en-US" altLang="zh-CN" sz="2400">
                <a:solidFill>
                  <a:srgbClr val="0000FF"/>
                </a:solidFill>
                <a:ea typeface="华文新魏" panose="02010800040101010101" pitchFamily="2" charset="-122"/>
              </a:rPr>
              <a:t>TCB</a:t>
            </a: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初始化</a:t>
            </a: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2282826" y="1600200"/>
            <a:ext cx="3051175" cy="1219200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altLang="zh-CN" sz="1200">
              <a:latin typeface="Arial" panose="020B0604020202020204" pitchFamily="34" charset="0"/>
            </a:endParaRPr>
          </a:p>
        </p:txBody>
      </p:sp>
      <p:grpSp>
        <p:nvGrpSpPr>
          <p:cNvPr id="72709" name="Group 25"/>
          <p:cNvGrpSpPr/>
          <p:nvPr/>
        </p:nvGrpSpPr>
        <p:grpSpPr bwMode="auto">
          <a:xfrm>
            <a:off x="1784350" y="5151439"/>
            <a:ext cx="1296988" cy="592137"/>
            <a:chOff x="68" y="3203"/>
            <a:chExt cx="817" cy="373"/>
          </a:xfrm>
        </p:grpSpPr>
        <p:sp>
          <p:nvSpPr>
            <p:cNvPr id="130074" name="Rectangle 26"/>
            <p:cNvSpPr>
              <a:spLocks noChangeArrowheads="1"/>
            </p:cNvSpPr>
            <p:nvPr/>
          </p:nvSpPr>
          <p:spPr bwMode="auto">
            <a:xfrm>
              <a:off x="158" y="3395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792" name="Text Box 27"/>
            <p:cNvSpPr txBox="1">
              <a:spLocks noChangeArrowheads="1"/>
            </p:cNvSpPr>
            <p:nvPr/>
          </p:nvSpPr>
          <p:spPr bwMode="auto">
            <a:xfrm>
              <a:off x="68" y="3203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OSTCBFreeList</a:t>
              </a:r>
            </a:p>
          </p:txBody>
        </p:sp>
      </p:grpSp>
      <p:grpSp>
        <p:nvGrpSpPr>
          <p:cNvPr id="72710" name="Group 28"/>
          <p:cNvGrpSpPr/>
          <p:nvPr/>
        </p:nvGrpSpPr>
        <p:grpSpPr bwMode="auto">
          <a:xfrm>
            <a:off x="9848850" y="5538789"/>
            <a:ext cx="863600" cy="274637"/>
            <a:chOff x="1383" y="1669"/>
            <a:chExt cx="544" cy="173"/>
          </a:xfrm>
        </p:grpSpPr>
        <p:sp>
          <p:nvSpPr>
            <p:cNvPr id="72789" name="Line 29"/>
            <p:cNvSpPr>
              <a:spLocks noChangeShapeType="1"/>
            </p:cNvSpPr>
            <p:nvPr/>
          </p:nvSpPr>
          <p:spPr bwMode="auto">
            <a:xfrm>
              <a:off x="1383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0" name="Text Box 30"/>
            <p:cNvSpPr txBox="1">
              <a:spLocks noChangeArrowheads="1"/>
            </p:cNvSpPr>
            <p:nvPr/>
          </p:nvSpPr>
          <p:spPr bwMode="auto">
            <a:xfrm>
              <a:off x="1519" y="1669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grpSp>
        <p:nvGrpSpPr>
          <p:cNvPr id="4" name="Group 31"/>
          <p:cNvGrpSpPr/>
          <p:nvPr/>
        </p:nvGrpSpPr>
        <p:grpSpPr bwMode="auto">
          <a:xfrm>
            <a:off x="3152775" y="5165726"/>
            <a:ext cx="1079500" cy="1139825"/>
            <a:chOff x="1066" y="3166"/>
            <a:chExt cx="680" cy="718"/>
          </a:xfrm>
        </p:grpSpPr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2786" name="Text Box 33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OSTCBTbl[0]</a:t>
              </a:r>
            </a:p>
          </p:txBody>
        </p:sp>
        <p:sp>
          <p:nvSpPr>
            <p:cNvPr id="130082" name="Rectangle 34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2712" name="Group 36"/>
          <p:cNvGrpSpPr/>
          <p:nvPr/>
        </p:nvGrpSpPr>
        <p:grpSpPr bwMode="auto">
          <a:xfrm>
            <a:off x="6680200" y="3244850"/>
            <a:ext cx="2808288" cy="1631950"/>
            <a:chOff x="3606" y="2078"/>
            <a:chExt cx="1769" cy="1028"/>
          </a:xfrm>
        </p:grpSpPr>
        <p:sp>
          <p:nvSpPr>
            <p:cNvPr id="130085" name="Rectangle 37"/>
            <p:cNvSpPr>
              <a:spLocks noChangeArrowheads="1"/>
            </p:cNvSpPr>
            <p:nvPr/>
          </p:nvSpPr>
          <p:spPr bwMode="auto">
            <a:xfrm>
              <a:off x="4604" y="225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86" name="Rectangle 38"/>
            <p:cNvSpPr>
              <a:spLocks noChangeArrowheads="1"/>
            </p:cNvSpPr>
            <p:nvPr/>
          </p:nvSpPr>
          <p:spPr bwMode="auto">
            <a:xfrm>
              <a:off x="4604" y="2341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87" name="Rectangle 39"/>
            <p:cNvSpPr>
              <a:spLocks noChangeArrowheads="1"/>
            </p:cNvSpPr>
            <p:nvPr/>
          </p:nvSpPr>
          <p:spPr bwMode="auto">
            <a:xfrm>
              <a:off x="4604" y="243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88" name="Rectangle 40"/>
            <p:cNvSpPr>
              <a:spLocks noChangeArrowheads="1"/>
            </p:cNvSpPr>
            <p:nvPr/>
          </p:nvSpPr>
          <p:spPr bwMode="auto">
            <a:xfrm>
              <a:off x="4604" y="2523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4604" y="261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90" name="Rectangle 42"/>
            <p:cNvSpPr>
              <a:spLocks noChangeArrowheads="1"/>
            </p:cNvSpPr>
            <p:nvPr/>
          </p:nvSpPr>
          <p:spPr bwMode="auto">
            <a:xfrm>
              <a:off x="4604" y="270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091" name="Rectangle 43"/>
            <p:cNvSpPr>
              <a:spLocks noChangeArrowheads="1"/>
            </p:cNvSpPr>
            <p:nvPr/>
          </p:nvSpPr>
          <p:spPr bwMode="auto">
            <a:xfrm>
              <a:off x="4604" y="2795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30092" name="Rectangle 44"/>
            <p:cNvSpPr>
              <a:spLocks noChangeArrowheads="1"/>
            </p:cNvSpPr>
            <p:nvPr/>
          </p:nvSpPr>
          <p:spPr bwMode="auto">
            <a:xfrm>
              <a:off x="4604" y="288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782" name="Text Box 45"/>
            <p:cNvSpPr txBox="1">
              <a:spLocks noChangeArrowheads="1"/>
            </p:cNvSpPr>
            <p:nvPr/>
          </p:nvSpPr>
          <p:spPr bwMode="auto">
            <a:xfrm>
              <a:off x="4558" y="2078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OSTCBPrioTbl[ ]</a:t>
              </a:r>
            </a:p>
          </p:txBody>
        </p:sp>
        <p:sp>
          <p:nvSpPr>
            <p:cNvPr id="72783" name="Text Box 46"/>
            <p:cNvSpPr txBox="1">
              <a:spLocks noChangeArrowheads="1"/>
            </p:cNvSpPr>
            <p:nvPr/>
          </p:nvSpPr>
          <p:spPr bwMode="auto">
            <a:xfrm>
              <a:off x="3606" y="2251"/>
              <a:ext cx="104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[0]</a:t>
              </a:r>
            </a:p>
            <a:p>
              <a:pPr algn="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1000"/>
                <a:t>[1]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[2]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[3]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[4]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[5]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1000"/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[OS_LOWEST_PRIO-1]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[OS_LOWEST_PRIO]</a:t>
              </a:r>
            </a:p>
          </p:txBody>
        </p:sp>
        <p:sp>
          <p:nvSpPr>
            <p:cNvPr id="130095" name="Rectangle 47"/>
            <p:cNvSpPr>
              <a:spLocks noChangeArrowheads="1"/>
            </p:cNvSpPr>
            <p:nvPr/>
          </p:nvSpPr>
          <p:spPr bwMode="auto">
            <a:xfrm>
              <a:off x="4604" y="297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2713" name="Group 48"/>
          <p:cNvGrpSpPr/>
          <p:nvPr/>
        </p:nvGrpSpPr>
        <p:grpSpPr bwMode="auto">
          <a:xfrm>
            <a:off x="4448175" y="5178426"/>
            <a:ext cx="1079500" cy="1139825"/>
            <a:chOff x="1066" y="3166"/>
            <a:chExt cx="680" cy="718"/>
          </a:xfrm>
        </p:grpSpPr>
        <p:sp>
          <p:nvSpPr>
            <p:cNvPr id="130097" name="Rectangle 49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2771" name="Text Box 50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OSTCBTbl[1]</a:t>
              </a: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0100" name="Rectangle 52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2714" name="Group 53"/>
          <p:cNvGrpSpPr/>
          <p:nvPr/>
        </p:nvGrpSpPr>
        <p:grpSpPr bwMode="auto">
          <a:xfrm>
            <a:off x="5743575" y="5178426"/>
            <a:ext cx="1079500" cy="1139825"/>
            <a:chOff x="1066" y="3166"/>
            <a:chExt cx="680" cy="718"/>
          </a:xfrm>
        </p:grpSpPr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2767" name="Text Box 55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OSTCBTbl[2]</a:t>
              </a:r>
            </a:p>
          </p:txBody>
        </p:sp>
        <p:sp>
          <p:nvSpPr>
            <p:cNvPr id="130104" name="Rectangle 56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0105" name="Rectangle 57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2715" name="Group 58"/>
          <p:cNvGrpSpPr/>
          <p:nvPr/>
        </p:nvGrpSpPr>
        <p:grpSpPr bwMode="auto">
          <a:xfrm>
            <a:off x="7040563" y="5178426"/>
            <a:ext cx="1079500" cy="1139825"/>
            <a:chOff x="1066" y="3166"/>
            <a:chExt cx="680" cy="718"/>
          </a:xfrm>
        </p:grpSpPr>
        <p:sp>
          <p:nvSpPr>
            <p:cNvPr id="130107" name="Rectangle 59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2763" name="Text Box 60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OSTCBTbl[3]</a:t>
              </a:r>
            </a:p>
          </p:txBody>
        </p:sp>
        <p:sp>
          <p:nvSpPr>
            <p:cNvPr id="130109" name="Rectangle 61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0110" name="Rectangle 62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2716" name="Group 63"/>
          <p:cNvGrpSpPr/>
          <p:nvPr/>
        </p:nvGrpSpPr>
        <p:grpSpPr bwMode="auto">
          <a:xfrm>
            <a:off x="7977189" y="5097464"/>
            <a:ext cx="2592387" cy="1220787"/>
            <a:chOff x="4014" y="3107"/>
            <a:chExt cx="1633" cy="769"/>
          </a:xfrm>
        </p:grpSpPr>
        <p:sp>
          <p:nvSpPr>
            <p:cNvPr id="130112" name="Rectangle 64"/>
            <p:cNvSpPr>
              <a:spLocks noChangeArrowheads="1"/>
            </p:cNvSpPr>
            <p:nvPr/>
          </p:nvSpPr>
          <p:spPr bwMode="auto">
            <a:xfrm>
              <a:off x="4558" y="3331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2759" name="Text Box 65"/>
            <p:cNvSpPr txBox="1">
              <a:spLocks noChangeArrowheads="1"/>
            </p:cNvSpPr>
            <p:nvPr/>
          </p:nvSpPr>
          <p:spPr bwMode="auto">
            <a:xfrm>
              <a:off x="4014" y="3107"/>
              <a:ext cx="16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/>
                <a:t>OSTCBTbl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/>
                <a:t>[</a:t>
              </a:r>
              <a:r>
                <a:rPr lang="en-US" altLang="zh-CN" sz="1000"/>
                <a:t>OS_MAX_TASKS+OS_N_SYS_TASKS-1</a:t>
              </a:r>
              <a:r>
                <a:rPr lang="en-US" altLang="zh-CN" sz="1200"/>
                <a:t>]</a:t>
              </a:r>
            </a:p>
          </p:txBody>
        </p:sp>
        <p:sp>
          <p:nvSpPr>
            <p:cNvPr id="130114" name="Rectangle 66"/>
            <p:cNvSpPr>
              <a:spLocks noChangeArrowheads="1"/>
            </p:cNvSpPr>
            <p:nvPr/>
          </p:nvSpPr>
          <p:spPr bwMode="auto">
            <a:xfrm>
              <a:off x="4558" y="342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0115" name="Rectangle 67"/>
            <p:cNvSpPr>
              <a:spLocks noChangeArrowheads="1"/>
            </p:cNvSpPr>
            <p:nvPr/>
          </p:nvSpPr>
          <p:spPr bwMode="auto">
            <a:xfrm>
              <a:off x="4558" y="3513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sp>
        <p:nvSpPr>
          <p:cNvPr id="130116" name="Line 68"/>
          <p:cNvSpPr>
            <a:spLocks noChangeShapeType="1"/>
          </p:cNvSpPr>
          <p:nvPr/>
        </p:nvSpPr>
        <p:spPr bwMode="auto">
          <a:xfrm>
            <a:off x="2935289" y="566896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18" name="Group 73"/>
          <p:cNvGrpSpPr/>
          <p:nvPr/>
        </p:nvGrpSpPr>
        <p:grpSpPr bwMode="auto">
          <a:xfrm>
            <a:off x="1927225" y="3781425"/>
            <a:ext cx="1009650" cy="592138"/>
            <a:chOff x="294" y="2659"/>
            <a:chExt cx="636" cy="373"/>
          </a:xfrm>
        </p:grpSpPr>
        <p:sp>
          <p:nvSpPr>
            <p:cNvPr id="130122" name="Rectangle 74"/>
            <p:cNvSpPr>
              <a:spLocks noChangeArrowheads="1"/>
            </p:cNvSpPr>
            <p:nvPr/>
          </p:nvSpPr>
          <p:spPr bwMode="auto">
            <a:xfrm>
              <a:off x="294" y="2851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757" name="Text Box 75"/>
            <p:cNvSpPr txBox="1">
              <a:spLocks noChangeArrowheads="1"/>
            </p:cNvSpPr>
            <p:nvPr/>
          </p:nvSpPr>
          <p:spPr bwMode="auto">
            <a:xfrm>
              <a:off x="295" y="2659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OSTCBList</a:t>
              </a:r>
            </a:p>
          </p:txBody>
        </p:sp>
      </p:grpSp>
      <p:grpSp>
        <p:nvGrpSpPr>
          <p:cNvPr id="72719" name="Group 76"/>
          <p:cNvGrpSpPr/>
          <p:nvPr/>
        </p:nvGrpSpPr>
        <p:grpSpPr bwMode="auto">
          <a:xfrm>
            <a:off x="3259138" y="2862264"/>
            <a:ext cx="1008062" cy="719137"/>
            <a:chOff x="2381" y="1797"/>
            <a:chExt cx="635" cy="453"/>
          </a:xfrm>
        </p:grpSpPr>
        <p:sp>
          <p:nvSpPr>
            <p:cNvPr id="130125" name="Rectangle 77"/>
            <p:cNvSpPr>
              <a:spLocks noChangeArrowheads="1"/>
            </p:cNvSpPr>
            <p:nvPr/>
          </p:nvSpPr>
          <p:spPr bwMode="auto">
            <a:xfrm>
              <a:off x="2381" y="1978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126" name="Rectangle 78"/>
            <p:cNvSpPr>
              <a:spLocks noChangeArrowheads="1"/>
            </p:cNvSpPr>
            <p:nvPr/>
          </p:nvSpPr>
          <p:spPr bwMode="auto">
            <a:xfrm>
              <a:off x="2381" y="2069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755" name="Text Box 79"/>
            <p:cNvSpPr txBox="1">
              <a:spLocks noChangeArrowheads="1"/>
            </p:cNvSpPr>
            <p:nvPr/>
          </p:nvSpPr>
          <p:spPr bwMode="auto">
            <a:xfrm>
              <a:off x="2471" y="1797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grpSp>
        <p:nvGrpSpPr>
          <p:cNvPr id="12" name="Group 80"/>
          <p:cNvGrpSpPr/>
          <p:nvPr/>
        </p:nvGrpSpPr>
        <p:grpSpPr bwMode="auto">
          <a:xfrm>
            <a:off x="9201150" y="4589464"/>
            <a:ext cx="647700" cy="274637"/>
            <a:chOff x="4740" y="2795"/>
            <a:chExt cx="408" cy="173"/>
          </a:xfrm>
        </p:grpSpPr>
        <p:sp>
          <p:nvSpPr>
            <p:cNvPr id="72751" name="Line 81"/>
            <p:cNvSpPr>
              <a:spLocks noChangeShapeType="1"/>
            </p:cNvSpPr>
            <p:nvPr/>
          </p:nvSpPr>
          <p:spPr bwMode="auto">
            <a:xfrm>
              <a:off x="4740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2" name="Text Box 82"/>
            <p:cNvSpPr txBox="1">
              <a:spLocks noChangeArrowheads="1"/>
            </p:cNvSpPr>
            <p:nvPr/>
          </p:nvSpPr>
          <p:spPr bwMode="auto">
            <a:xfrm>
              <a:off x="4967" y="2795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72721" name="Rectangle 83"/>
          <p:cNvSpPr>
            <a:spLocks noChangeArrowheads="1"/>
          </p:cNvSpPr>
          <p:nvPr/>
        </p:nvSpPr>
        <p:spPr bwMode="auto">
          <a:xfrm>
            <a:off x="3259138" y="3149601"/>
            <a:ext cx="1008062" cy="144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Group 84"/>
          <p:cNvGrpSpPr/>
          <p:nvPr/>
        </p:nvGrpSpPr>
        <p:grpSpPr bwMode="auto">
          <a:xfrm>
            <a:off x="1927226" y="4445000"/>
            <a:ext cx="1008063" cy="592138"/>
            <a:chOff x="158" y="2740"/>
            <a:chExt cx="635" cy="373"/>
          </a:xfrm>
        </p:grpSpPr>
        <p:sp>
          <p:nvSpPr>
            <p:cNvPr id="130133" name="Rectangle 85"/>
            <p:cNvSpPr>
              <a:spLocks noChangeArrowheads="1"/>
            </p:cNvSpPr>
            <p:nvPr/>
          </p:nvSpPr>
          <p:spPr bwMode="auto">
            <a:xfrm>
              <a:off x="158" y="2932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750" name="Text Box 86"/>
            <p:cNvSpPr txBox="1">
              <a:spLocks noChangeArrowheads="1"/>
            </p:cNvSpPr>
            <p:nvPr/>
          </p:nvSpPr>
          <p:spPr bwMode="auto">
            <a:xfrm>
              <a:off x="159" y="2740"/>
              <a:ext cx="6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/>
                <a:t>ptcb</a:t>
              </a:r>
            </a:p>
          </p:txBody>
        </p:sp>
      </p:grpSp>
      <p:cxnSp>
        <p:nvCxnSpPr>
          <p:cNvPr id="130135" name="AutoShape 87"/>
          <p:cNvCxnSpPr>
            <a:cxnSpLocks noChangeShapeType="1"/>
            <a:stCxn id="130133" idx="3"/>
            <a:endCxn id="130082" idx="1"/>
          </p:cNvCxnSpPr>
          <p:nvPr/>
        </p:nvCxnSpPr>
        <p:spPr bwMode="auto">
          <a:xfrm>
            <a:off x="2935289" y="4894264"/>
            <a:ext cx="288925" cy="763587"/>
          </a:xfrm>
          <a:prstGeom prst="bentConnector3">
            <a:avLst>
              <a:gd name="adj1" fmla="val 49449"/>
            </a:avLst>
          </a:prstGeom>
          <a:noFill/>
          <a:ln w="1905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88"/>
          <p:cNvGrpSpPr/>
          <p:nvPr/>
        </p:nvGrpSpPr>
        <p:grpSpPr bwMode="auto">
          <a:xfrm>
            <a:off x="2936876" y="5668964"/>
            <a:ext cx="1584325" cy="720725"/>
            <a:chOff x="794" y="3475"/>
            <a:chExt cx="998" cy="454"/>
          </a:xfrm>
        </p:grpSpPr>
        <p:sp>
          <p:nvSpPr>
            <p:cNvPr id="72744" name="Line 89"/>
            <p:cNvSpPr>
              <a:spLocks noChangeShapeType="1"/>
            </p:cNvSpPr>
            <p:nvPr/>
          </p:nvSpPr>
          <p:spPr bwMode="auto">
            <a:xfrm>
              <a:off x="794" y="3475"/>
              <a:ext cx="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Line 90"/>
            <p:cNvSpPr>
              <a:spLocks noChangeShapeType="1"/>
            </p:cNvSpPr>
            <p:nvPr/>
          </p:nvSpPr>
          <p:spPr bwMode="auto">
            <a:xfrm>
              <a:off x="1701" y="3475"/>
              <a:ext cx="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6" name="Line 91"/>
            <p:cNvSpPr>
              <a:spLocks noChangeShapeType="1"/>
            </p:cNvSpPr>
            <p:nvPr/>
          </p:nvSpPr>
          <p:spPr bwMode="auto">
            <a:xfrm>
              <a:off x="839" y="3475"/>
              <a:ext cx="0" cy="4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7" name="Line 92"/>
            <p:cNvSpPr>
              <a:spLocks noChangeShapeType="1"/>
            </p:cNvSpPr>
            <p:nvPr/>
          </p:nvSpPr>
          <p:spPr bwMode="auto">
            <a:xfrm>
              <a:off x="839" y="3929"/>
              <a:ext cx="8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8" name="Line 93"/>
            <p:cNvSpPr>
              <a:spLocks noChangeShapeType="1"/>
            </p:cNvSpPr>
            <p:nvPr/>
          </p:nvSpPr>
          <p:spPr bwMode="auto">
            <a:xfrm>
              <a:off x="1701" y="3475"/>
              <a:ext cx="0" cy="4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30142" name="AutoShape 94"/>
          <p:cNvCxnSpPr>
            <a:cxnSpLocks noChangeShapeType="1"/>
          </p:cNvCxnSpPr>
          <p:nvPr/>
        </p:nvCxnSpPr>
        <p:spPr bwMode="auto">
          <a:xfrm flipH="1" flipV="1">
            <a:off x="3259138" y="3294064"/>
            <a:ext cx="1008062" cy="2219325"/>
          </a:xfrm>
          <a:prstGeom prst="bentConnector5">
            <a:avLst>
              <a:gd name="adj1" fmla="val -17009"/>
              <a:gd name="adj2" fmla="val 50069"/>
              <a:gd name="adj3" fmla="val 122676"/>
            </a:avLst>
          </a:prstGeom>
          <a:noFill/>
          <a:ln w="1905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43" name="AutoShape 95"/>
          <p:cNvCxnSpPr>
            <a:cxnSpLocks noChangeShapeType="1"/>
            <a:endCxn id="130080" idx="1"/>
          </p:cNvCxnSpPr>
          <p:nvPr/>
        </p:nvCxnSpPr>
        <p:spPr bwMode="auto">
          <a:xfrm rot="10800000" flipV="1">
            <a:off x="3224214" y="4754564"/>
            <a:ext cx="5616575" cy="758825"/>
          </a:xfrm>
          <a:prstGeom prst="bentConnector3">
            <a:avLst>
              <a:gd name="adj1" fmla="val 101894"/>
            </a:avLst>
          </a:prstGeom>
          <a:noFill/>
          <a:ln w="19050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96"/>
          <p:cNvGrpSpPr/>
          <p:nvPr/>
        </p:nvGrpSpPr>
        <p:grpSpPr bwMode="auto">
          <a:xfrm>
            <a:off x="2935288" y="4098925"/>
            <a:ext cx="863600" cy="274638"/>
            <a:chOff x="2925" y="2341"/>
            <a:chExt cx="544" cy="173"/>
          </a:xfrm>
        </p:grpSpPr>
        <p:sp>
          <p:nvSpPr>
            <p:cNvPr id="72742" name="Line 97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3" name="Text Box 98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130147" name="Line 99"/>
          <p:cNvSpPr>
            <a:spLocks noChangeShapeType="1"/>
          </p:cNvSpPr>
          <p:nvPr/>
        </p:nvSpPr>
        <p:spPr bwMode="auto">
          <a:xfrm>
            <a:off x="2935289" y="55372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0148" name="AutoShape 100"/>
          <p:cNvCxnSpPr>
            <a:cxnSpLocks noChangeShapeType="1"/>
            <a:stCxn id="130133" idx="3"/>
          </p:cNvCxnSpPr>
          <p:nvPr/>
        </p:nvCxnSpPr>
        <p:spPr bwMode="auto">
          <a:xfrm flipV="1">
            <a:off x="2935289" y="4217989"/>
            <a:ext cx="288925" cy="676275"/>
          </a:xfrm>
          <a:prstGeom prst="bentConnector3">
            <a:avLst>
              <a:gd name="adj1" fmla="val 49449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49" name="AutoShape 101"/>
          <p:cNvCxnSpPr>
            <a:cxnSpLocks noChangeShapeType="1"/>
          </p:cNvCxnSpPr>
          <p:nvPr/>
        </p:nvCxnSpPr>
        <p:spPr bwMode="auto">
          <a:xfrm rot="16200000" flipV="1">
            <a:off x="5697539" y="1612901"/>
            <a:ext cx="669925" cy="5616575"/>
          </a:xfrm>
          <a:prstGeom prst="bentConnector4">
            <a:avLst>
              <a:gd name="adj1" fmla="val -33884"/>
              <a:gd name="adj2" fmla="val 103616"/>
            </a:avLst>
          </a:prstGeom>
          <a:noFill/>
          <a:ln w="19050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0" name="AutoShape 102"/>
          <p:cNvCxnSpPr>
            <a:cxnSpLocks noChangeShapeType="1"/>
          </p:cNvCxnSpPr>
          <p:nvPr/>
        </p:nvCxnSpPr>
        <p:spPr bwMode="auto">
          <a:xfrm flipH="1" flipV="1">
            <a:off x="3259138" y="3294064"/>
            <a:ext cx="1008062" cy="790575"/>
          </a:xfrm>
          <a:prstGeom prst="bentConnector5">
            <a:avLst>
              <a:gd name="adj1" fmla="val -17954"/>
              <a:gd name="adj2" fmla="val 43773"/>
              <a:gd name="adj3" fmla="val 122676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151" name="Line 103"/>
          <p:cNvSpPr>
            <a:spLocks noChangeShapeType="1"/>
          </p:cNvSpPr>
          <p:nvPr/>
        </p:nvSpPr>
        <p:spPr bwMode="auto">
          <a:xfrm>
            <a:off x="2935289" y="422910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153" name="Rectangle 105"/>
          <p:cNvSpPr>
            <a:spLocks noChangeArrowheads="1"/>
          </p:cNvSpPr>
          <p:nvPr/>
        </p:nvSpPr>
        <p:spPr bwMode="auto">
          <a:xfrm>
            <a:off x="2286000" y="1600200"/>
            <a:ext cx="30480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152" name="Rectangle 104"/>
          <p:cNvSpPr>
            <a:spLocks noChangeArrowheads="1"/>
          </p:cNvSpPr>
          <p:nvPr/>
        </p:nvSpPr>
        <p:spPr bwMode="auto">
          <a:xfrm>
            <a:off x="4724400" y="3124201"/>
            <a:ext cx="3022600" cy="576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ECD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Arial" panose="020B0604020202020204" pitchFamily="34" charset="0"/>
              </a:rPr>
              <a:t>ptos = &amp;OSTaskIdleStk</a:t>
            </a:r>
          </a:p>
          <a:p>
            <a:pPr algn="ctr">
              <a:defRPr/>
            </a:pPr>
            <a:r>
              <a:rPr lang="en-US" altLang="zh-CN" sz="1400">
                <a:latin typeface="Arial" panose="020B0604020202020204" pitchFamily="34" charset="0"/>
              </a:rPr>
              <a:t>[(OS_TASK_IDLE_STK_SIZE-1)-17]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292351" y="1593762"/>
            <a:ext cx="30700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sz="1200" dirty="0"/>
              <a:t>ptcb     = OSTCBFreeList;</a:t>
            </a:r>
          </a:p>
          <a:p>
            <a:pPr eaLnBrk="1" hangingPunct="1"/>
            <a:r>
              <a:rPr lang="pt-BR" altLang="zh-CN" sz="1200" dirty="0"/>
              <a:t>OSTCBFreeList        = ptcb-&gt;OSTCBNext;</a:t>
            </a:r>
          </a:p>
          <a:p>
            <a:pPr eaLnBrk="1" hangingPunct="1"/>
            <a:r>
              <a:rPr lang="pt-BR" altLang="zh-CN" sz="1200" dirty="0"/>
              <a:t>ptcb-&gt;OSTCBStkPtr = ptos;</a:t>
            </a:r>
          </a:p>
          <a:p>
            <a:pPr eaLnBrk="1" hangingPunct="1"/>
            <a:r>
              <a:rPr lang="pt-BR" altLang="zh-CN" sz="1200" dirty="0"/>
              <a:t>OSTCBPrioTbl[prio] = ptcb;</a:t>
            </a:r>
          </a:p>
          <a:p>
            <a:pPr eaLnBrk="1" hangingPunct="1"/>
            <a:r>
              <a:rPr lang="pt-BR" altLang="zh-CN" sz="1200" dirty="0"/>
              <a:t>ptcb-&gt;OSTCBNext   = OSTCBList;</a:t>
            </a:r>
          </a:p>
          <a:p>
            <a:pPr eaLnBrk="1" hangingPunct="1"/>
            <a:r>
              <a:rPr lang="pt-BR" altLang="zh-CN" sz="1200" dirty="0"/>
              <a:t>OSTCBList               = ptcb;</a:t>
            </a:r>
          </a:p>
        </p:txBody>
      </p:sp>
      <p:sp>
        <p:nvSpPr>
          <p:cNvPr id="130156" name="AutoShape 108"/>
          <p:cNvSpPr>
            <a:spLocks noChangeArrowheads="1"/>
          </p:cNvSpPr>
          <p:nvPr/>
        </p:nvSpPr>
        <p:spPr bwMode="auto">
          <a:xfrm>
            <a:off x="6400800" y="3886200"/>
            <a:ext cx="1600200" cy="609600"/>
          </a:xfrm>
          <a:prstGeom prst="wedgeRoundRectCallout">
            <a:avLst>
              <a:gd name="adj1" fmla="val 37898"/>
              <a:gd name="adj2" fmla="val 76042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假设建立一个最低优先级任务</a:t>
            </a:r>
          </a:p>
        </p:txBody>
      </p:sp>
      <p:cxnSp>
        <p:nvCxnSpPr>
          <p:cNvPr id="72737" name="AutoShape 109"/>
          <p:cNvCxnSpPr>
            <a:cxnSpLocks noChangeShapeType="1"/>
            <a:stCxn id="130109" idx="3"/>
            <a:endCxn id="130112" idx="1"/>
          </p:cNvCxnSpPr>
          <p:nvPr/>
        </p:nvCxnSpPr>
        <p:spPr bwMode="auto">
          <a:xfrm flipV="1">
            <a:off x="8120064" y="5526088"/>
            <a:ext cx="720725" cy="144462"/>
          </a:xfrm>
          <a:prstGeom prst="bentConnector3">
            <a:avLst>
              <a:gd name="adj1" fmla="val 49778"/>
            </a:avLst>
          </a:prstGeom>
          <a:noFill/>
          <a:ln w="19050">
            <a:solidFill>
              <a:schemeClr val="tx1"/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8" name="AutoShape 110"/>
          <p:cNvCxnSpPr>
            <a:cxnSpLocks noChangeShapeType="1"/>
            <a:stCxn id="130104" idx="3"/>
            <a:endCxn id="130107" idx="1"/>
          </p:cNvCxnSpPr>
          <p:nvPr/>
        </p:nvCxnSpPr>
        <p:spPr bwMode="auto">
          <a:xfrm flipV="1">
            <a:off x="6823076" y="5526088"/>
            <a:ext cx="288925" cy="144462"/>
          </a:xfrm>
          <a:prstGeom prst="bentConnector3">
            <a:avLst>
              <a:gd name="adj1" fmla="val 49449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9" name="AutoShape 111"/>
          <p:cNvCxnSpPr>
            <a:cxnSpLocks noChangeShapeType="1"/>
            <a:stCxn id="130099" idx="3"/>
            <a:endCxn id="130102" idx="1"/>
          </p:cNvCxnSpPr>
          <p:nvPr/>
        </p:nvCxnSpPr>
        <p:spPr bwMode="auto">
          <a:xfrm flipV="1">
            <a:off x="5527675" y="5526088"/>
            <a:ext cx="287338" cy="144462"/>
          </a:xfrm>
          <a:prstGeom prst="bentConnector3">
            <a:avLst>
              <a:gd name="adj1" fmla="val 4972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62" name="AutoShape 114"/>
          <p:cNvCxnSpPr>
            <a:cxnSpLocks noChangeShapeType="1"/>
          </p:cNvCxnSpPr>
          <p:nvPr/>
        </p:nvCxnSpPr>
        <p:spPr bwMode="auto">
          <a:xfrm flipV="1">
            <a:off x="4233864" y="5519738"/>
            <a:ext cx="287337" cy="144462"/>
          </a:xfrm>
          <a:prstGeom prst="bentConnector3">
            <a:avLst>
              <a:gd name="adj1" fmla="val 35356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燕尾形 87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0287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30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87 L 3.33333E-6 0.0574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5556 L 3.33333E-6 0.0842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8426 L 3.33333E-6 0.1129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4184 -3.7037E-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3.88889E-6 -0.20903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112 L 3.33333E-6 0.1398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130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0" grpId="0"/>
      <p:bldP spid="130071" grpId="0" animBg="1"/>
      <p:bldP spid="130116" grpId="0" animBg="1"/>
      <p:bldP spid="130147" grpId="0" animBg="1"/>
      <p:bldP spid="130151" grpId="0" animBg="1"/>
      <p:bldP spid="130153" grpId="0" animBg="1"/>
      <p:bldP spid="130153" grpId="1" animBg="1"/>
      <p:bldP spid="130153" grpId="2" animBg="1"/>
      <p:bldP spid="130153" grpId="3" animBg="1"/>
      <p:bldP spid="130153" grpId="4" animBg="1"/>
      <p:bldP spid="130153" grpId="5" animBg="1"/>
      <p:bldP spid="130152" grpId="0" animBg="1"/>
      <p:bldP spid="130152" grpId="1" animBg="1"/>
      <p:bldP spid="130072" grpId="0"/>
      <p:bldP spid="130156" grpId="0" animBg="1"/>
      <p:bldP spid="1301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4"/>
          <p:cNvGrpSpPr/>
          <p:nvPr/>
        </p:nvGrpSpPr>
        <p:grpSpPr bwMode="auto">
          <a:xfrm>
            <a:off x="1752600" y="5153025"/>
            <a:ext cx="1296988" cy="592138"/>
            <a:chOff x="68" y="3203"/>
            <a:chExt cx="817" cy="373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158" y="3395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906" name="Text Box 6"/>
            <p:cNvSpPr txBox="1">
              <a:spLocks noChangeArrowheads="1"/>
            </p:cNvSpPr>
            <p:nvPr/>
          </p:nvSpPr>
          <p:spPr bwMode="auto">
            <a:xfrm>
              <a:off x="68" y="3203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OSTCBFreeList</a:t>
              </a:r>
            </a:p>
          </p:txBody>
        </p:sp>
      </p:grpSp>
      <p:grpSp>
        <p:nvGrpSpPr>
          <p:cNvPr id="73731" name="Group 7"/>
          <p:cNvGrpSpPr/>
          <p:nvPr/>
        </p:nvGrpSpPr>
        <p:grpSpPr bwMode="auto">
          <a:xfrm>
            <a:off x="7874000" y="1676401"/>
            <a:ext cx="2014538" cy="1960563"/>
            <a:chOff x="3425" y="754"/>
            <a:chExt cx="1269" cy="1235"/>
          </a:xfrm>
        </p:grpSpPr>
        <p:sp>
          <p:nvSpPr>
            <p:cNvPr id="73853" name="Line 8"/>
            <p:cNvSpPr>
              <a:spLocks noChangeShapeType="1"/>
            </p:cNvSpPr>
            <p:nvPr/>
          </p:nvSpPr>
          <p:spPr bwMode="auto">
            <a:xfrm flipV="1">
              <a:off x="3651" y="754"/>
              <a:ext cx="0" cy="10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854" name="Group 9"/>
            <p:cNvGrpSpPr/>
            <p:nvPr/>
          </p:nvGrpSpPr>
          <p:grpSpPr bwMode="auto">
            <a:xfrm>
              <a:off x="3651" y="1525"/>
              <a:ext cx="726" cy="181"/>
              <a:chOff x="3651" y="1253"/>
              <a:chExt cx="726" cy="181"/>
            </a:xfrm>
          </p:grpSpPr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4" name="Rectangle 12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5" name="Rectangle 13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089" name="Rectangle 17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3855" name="Line 18"/>
            <p:cNvSpPr>
              <a:spLocks noChangeShapeType="1"/>
            </p:cNvSpPr>
            <p:nvPr/>
          </p:nvSpPr>
          <p:spPr bwMode="auto">
            <a:xfrm flipV="1">
              <a:off x="3651" y="1797"/>
              <a:ext cx="104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56" name="Text Box 19"/>
            <p:cNvSpPr txBox="1">
              <a:spLocks noChangeArrowheads="1"/>
            </p:cNvSpPr>
            <p:nvPr/>
          </p:nvSpPr>
          <p:spPr bwMode="auto">
            <a:xfrm>
              <a:off x="4467" y="1797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X</a:t>
              </a:r>
            </a:p>
          </p:txBody>
        </p:sp>
        <p:sp>
          <p:nvSpPr>
            <p:cNvPr id="73857" name="Text Box 20"/>
            <p:cNvSpPr txBox="1">
              <a:spLocks noChangeArrowheads="1"/>
            </p:cNvSpPr>
            <p:nvPr/>
          </p:nvSpPr>
          <p:spPr bwMode="auto">
            <a:xfrm>
              <a:off x="3425" y="80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Y</a:t>
              </a:r>
            </a:p>
          </p:txBody>
        </p:sp>
        <p:grpSp>
          <p:nvGrpSpPr>
            <p:cNvPr id="73858" name="Group 21"/>
            <p:cNvGrpSpPr/>
            <p:nvPr/>
          </p:nvGrpSpPr>
          <p:grpSpPr bwMode="auto">
            <a:xfrm>
              <a:off x="3651" y="1253"/>
              <a:ext cx="726" cy="181"/>
              <a:chOff x="3651" y="1253"/>
              <a:chExt cx="726" cy="181"/>
            </a:xfrm>
          </p:grpSpPr>
          <p:sp>
            <p:nvSpPr>
              <p:cNvPr id="131094" name="Rectangle 22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095" name="Rectangle 23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096" name="Rectangle 24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097" name="Rectangle 25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099" name="Rectangle 27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3859" name="Text Box 30"/>
            <p:cNvSpPr txBox="1">
              <a:spLocks noChangeArrowheads="1"/>
            </p:cNvSpPr>
            <p:nvPr/>
          </p:nvSpPr>
          <p:spPr bwMode="auto">
            <a:xfrm>
              <a:off x="3696" y="890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OSRdyTbl[ ]</a:t>
              </a:r>
            </a:p>
          </p:txBody>
        </p:sp>
        <p:sp>
          <p:nvSpPr>
            <p:cNvPr id="73860" name="Text Box 31"/>
            <p:cNvSpPr txBox="1">
              <a:spLocks noChangeArrowheads="1"/>
            </p:cNvSpPr>
            <p:nvPr/>
          </p:nvSpPr>
          <p:spPr bwMode="auto">
            <a:xfrm>
              <a:off x="3426" y="1247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[0]</a:t>
              </a:r>
            </a:p>
          </p:txBody>
        </p:sp>
        <p:sp>
          <p:nvSpPr>
            <p:cNvPr id="73861" name="Text Box 32"/>
            <p:cNvSpPr txBox="1">
              <a:spLocks noChangeArrowheads="1"/>
            </p:cNvSpPr>
            <p:nvPr/>
          </p:nvSpPr>
          <p:spPr bwMode="auto">
            <a:xfrm>
              <a:off x="3426" y="1520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[1]</a:t>
              </a:r>
            </a:p>
          </p:txBody>
        </p:sp>
        <p:grpSp>
          <p:nvGrpSpPr>
            <p:cNvPr id="73862" name="Group 33"/>
            <p:cNvGrpSpPr/>
            <p:nvPr/>
          </p:nvGrpSpPr>
          <p:grpSpPr bwMode="auto">
            <a:xfrm>
              <a:off x="3652" y="1072"/>
              <a:ext cx="725" cy="181"/>
              <a:chOff x="1973" y="1434"/>
              <a:chExt cx="1451" cy="181"/>
            </a:xfrm>
          </p:grpSpPr>
          <p:sp>
            <p:nvSpPr>
              <p:cNvPr id="73881" name="Rectangle 34"/>
              <p:cNvSpPr>
                <a:spLocks noChangeArrowheads="1"/>
              </p:cNvSpPr>
              <p:nvPr/>
            </p:nvSpPr>
            <p:spPr bwMode="auto">
              <a:xfrm>
                <a:off x="197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7</a:t>
                </a:r>
              </a:p>
            </p:txBody>
          </p:sp>
          <p:sp>
            <p:nvSpPr>
              <p:cNvPr id="73882" name="Rectangle 35"/>
              <p:cNvSpPr>
                <a:spLocks noChangeArrowheads="1"/>
              </p:cNvSpPr>
              <p:nvPr/>
            </p:nvSpPr>
            <p:spPr bwMode="auto">
              <a:xfrm>
                <a:off x="2155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6</a:t>
                </a:r>
              </a:p>
            </p:txBody>
          </p:sp>
          <p:sp>
            <p:nvSpPr>
              <p:cNvPr id="73883" name="Rectangle 36"/>
              <p:cNvSpPr>
                <a:spLocks noChangeArrowheads="1"/>
              </p:cNvSpPr>
              <p:nvPr/>
            </p:nvSpPr>
            <p:spPr bwMode="auto">
              <a:xfrm>
                <a:off x="2336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5</a:t>
                </a:r>
              </a:p>
            </p:txBody>
          </p:sp>
          <p:sp>
            <p:nvSpPr>
              <p:cNvPr id="73884" name="Rectangle 37"/>
              <p:cNvSpPr>
                <a:spLocks noChangeArrowheads="1"/>
              </p:cNvSpPr>
              <p:nvPr/>
            </p:nvSpPr>
            <p:spPr bwMode="auto">
              <a:xfrm>
                <a:off x="2517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4</a:t>
                </a:r>
              </a:p>
            </p:txBody>
          </p:sp>
          <p:sp>
            <p:nvSpPr>
              <p:cNvPr id="73885" name="Rectangle 38"/>
              <p:cNvSpPr>
                <a:spLocks noChangeArrowheads="1"/>
              </p:cNvSpPr>
              <p:nvPr/>
            </p:nvSpPr>
            <p:spPr bwMode="auto">
              <a:xfrm>
                <a:off x="2699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3</a:t>
                </a:r>
              </a:p>
            </p:txBody>
          </p:sp>
          <p:sp>
            <p:nvSpPr>
              <p:cNvPr id="73886" name="Rectangle 39"/>
              <p:cNvSpPr>
                <a:spLocks noChangeArrowheads="1"/>
              </p:cNvSpPr>
              <p:nvPr/>
            </p:nvSpPr>
            <p:spPr bwMode="auto">
              <a:xfrm>
                <a:off x="2880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2</a:t>
                </a:r>
              </a:p>
            </p:txBody>
          </p:sp>
          <p:sp>
            <p:nvSpPr>
              <p:cNvPr id="73887" name="Rectangle 40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1</a:t>
                </a:r>
              </a:p>
            </p:txBody>
          </p:sp>
          <p:sp>
            <p:nvSpPr>
              <p:cNvPr id="73888" name="Rectangle 41"/>
              <p:cNvSpPr>
                <a:spLocks noChangeArrowheads="1"/>
              </p:cNvSpPr>
              <p:nvPr/>
            </p:nvSpPr>
            <p:spPr bwMode="auto">
              <a:xfrm>
                <a:off x="324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0</a:t>
                </a:r>
              </a:p>
            </p:txBody>
          </p:sp>
        </p:grpSp>
        <p:grpSp>
          <p:nvGrpSpPr>
            <p:cNvPr id="73863" name="Group 42"/>
            <p:cNvGrpSpPr/>
            <p:nvPr/>
          </p:nvGrpSpPr>
          <p:grpSpPr bwMode="auto">
            <a:xfrm>
              <a:off x="3651" y="1702"/>
              <a:ext cx="725" cy="91"/>
              <a:chOff x="1520" y="2704"/>
              <a:chExt cx="1451" cy="91"/>
            </a:xfrm>
          </p:grpSpPr>
          <p:sp>
            <p:nvSpPr>
              <p:cNvPr id="73873" name="Rectangle 43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15</a:t>
                </a:r>
              </a:p>
            </p:txBody>
          </p:sp>
          <p:sp>
            <p:nvSpPr>
              <p:cNvPr id="73874" name="Rectangle 44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14</a:t>
                </a:r>
              </a:p>
            </p:txBody>
          </p:sp>
          <p:sp>
            <p:nvSpPr>
              <p:cNvPr id="73875" name="Rectangle 45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13</a:t>
                </a:r>
              </a:p>
            </p:txBody>
          </p:sp>
          <p:sp>
            <p:nvSpPr>
              <p:cNvPr id="73876" name="Rectangle 46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12</a:t>
                </a:r>
              </a:p>
            </p:txBody>
          </p:sp>
          <p:sp>
            <p:nvSpPr>
              <p:cNvPr id="73877" name="Rectangle 47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11</a:t>
                </a:r>
              </a:p>
            </p:txBody>
          </p:sp>
          <p:sp>
            <p:nvSpPr>
              <p:cNvPr id="73878" name="Rectangle 48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10</a:t>
                </a:r>
              </a:p>
            </p:txBody>
          </p:sp>
          <p:sp>
            <p:nvSpPr>
              <p:cNvPr id="73879" name="Rectangle 49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9</a:t>
                </a:r>
              </a:p>
            </p:txBody>
          </p:sp>
          <p:sp>
            <p:nvSpPr>
              <p:cNvPr id="73880" name="Rectangle 50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8</a:t>
                </a:r>
              </a:p>
            </p:txBody>
          </p:sp>
        </p:grpSp>
        <p:grpSp>
          <p:nvGrpSpPr>
            <p:cNvPr id="73864" name="Group 51"/>
            <p:cNvGrpSpPr/>
            <p:nvPr/>
          </p:nvGrpSpPr>
          <p:grpSpPr bwMode="auto">
            <a:xfrm>
              <a:off x="3651" y="1430"/>
              <a:ext cx="725" cy="91"/>
              <a:chOff x="1520" y="2704"/>
              <a:chExt cx="1451" cy="91"/>
            </a:xfrm>
          </p:grpSpPr>
          <p:sp>
            <p:nvSpPr>
              <p:cNvPr id="73865" name="Rectangle 52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7</a:t>
                </a:r>
              </a:p>
            </p:txBody>
          </p:sp>
          <p:sp>
            <p:nvSpPr>
              <p:cNvPr id="73866" name="Rectangle 53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6</a:t>
                </a:r>
              </a:p>
            </p:txBody>
          </p:sp>
          <p:sp>
            <p:nvSpPr>
              <p:cNvPr id="73867" name="Rectangle 54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5</a:t>
                </a:r>
              </a:p>
            </p:txBody>
          </p:sp>
          <p:sp>
            <p:nvSpPr>
              <p:cNvPr id="73868" name="Rectangle 55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4</a:t>
                </a:r>
              </a:p>
            </p:txBody>
          </p:sp>
          <p:sp>
            <p:nvSpPr>
              <p:cNvPr id="73869" name="Rectangle 56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3</a:t>
                </a:r>
              </a:p>
            </p:txBody>
          </p:sp>
          <p:sp>
            <p:nvSpPr>
              <p:cNvPr id="73870" name="Rectangle 57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2</a:t>
                </a:r>
              </a:p>
            </p:txBody>
          </p:sp>
          <p:sp>
            <p:nvSpPr>
              <p:cNvPr id="73871" name="Rectangle 58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</a:t>
                </a:r>
              </a:p>
            </p:txBody>
          </p:sp>
          <p:sp>
            <p:nvSpPr>
              <p:cNvPr id="73872" name="Rectangle 59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0</a:t>
                </a:r>
              </a:p>
            </p:txBody>
          </p:sp>
        </p:grpSp>
      </p:grpSp>
      <p:grpSp>
        <p:nvGrpSpPr>
          <p:cNvPr id="73732" name="Group 60"/>
          <p:cNvGrpSpPr/>
          <p:nvPr/>
        </p:nvGrpSpPr>
        <p:grpSpPr bwMode="auto">
          <a:xfrm>
            <a:off x="6721475" y="1820863"/>
            <a:ext cx="1150938" cy="635000"/>
            <a:chOff x="2290" y="890"/>
            <a:chExt cx="725" cy="400"/>
          </a:xfrm>
        </p:grpSpPr>
        <p:grpSp>
          <p:nvGrpSpPr>
            <p:cNvPr id="73843" name="Group 61"/>
            <p:cNvGrpSpPr/>
            <p:nvPr/>
          </p:nvGrpSpPr>
          <p:grpSpPr bwMode="auto">
            <a:xfrm>
              <a:off x="2290" y="1109"/>
              <a:ext cx="725" cy="181"/>
              <a:chOff x="1520" y="2251"/>
              <a:chExt cx="1450" cy="181"/>
            </a:xfrm>
          </p:grpSpPr>
          <p:sp>
            <p:nvSpPr>
              <p:cNvPr id="131134" name="Rectangle 62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35" name="Rectangle 63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36" name="Rectangle 64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37" name="Rectangle 65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38" name="Rectangle 66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39" name="Rectangle 67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40" name="Rectangle 68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1141" name="Rectangle 69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3844" name="Text Box 70"/>
            <p:cNvSpPr txBox="1">
              <a:spLocks noChangeArrowheads="1"/>
            </p:cNvSpPr>
            <p:nvPr/>
          </p:nvSpPr>
          <p:spPr bwMode="auto">
            <a:xfrm>
              <a:off x="2382" y="890"/>
              <a:ext cx="5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OSRdyGrp</a:t>
              </a:r>
            </a:p>
          </p:txBody>
        </p:sp>
      </p:grpSp>
      <p:grpSp>
        <p:nvGrpSpPr>
          <p:cNvPr id="73733" name="Group 71"/>
          <p:cNvGrpSpPr/>
          <p:nvPr/>
        </p:nvGrpSpPr>
        <p:grpSpPr bwMode="auto">
          <a:xfrm>
            <a:off x="3121025" y="3987801"/>
            <a:ext cx="1079500" cy="1139825"/>
            <a:chOff x="1066" y="3166"/>
            <a:chExt cx="680" cy="718"/>
          </a:xfrm>
        </p:grpSpPr>
        <p:sp>
          <p:nvSpPr>
            <p:cNvPr id="131144" name="Rectangle 72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3840" name="Text Box 73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OSTCBTbl[0]</a:t>
              </a:r>
            </a:p>
          </p:txBody>
        </p:sp>
        <p:sp>
          <p:nvSpPr>
            <p:cNvPr id="131146" name="Rectangle 74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1147" name="Rectangle 75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3734" name="Group 76"/>
          <p:cNvGrpSpPr/>
          <p:nvPr/>
        </p:nvGrpSpPr>
        <p:grpSpPr bwMode="auto">
          <a:xfrm>
            <a:off x="6648450" y="3506788"/>
            <a:ext cx="2808288" cy="1631950"/>
            <a:chOff x="3606" y="2078"/>
            <a:chExt cx="1769" cy="1028"/>
          </a:xfrm>
        </p:grpSpPr>
        <p:sp>
          <p:nvSpPr>
            <p:cNvPr id="131149" name="Rectangle 77"/>
            <p:cNvSpPr>
              <a:spLocks noChangeArrowheads="1"/>
            </p:cNvSpPr>
            <p:nvPr/>
          </p:nvSpPr>
          <p:spPr bwMode="auto">
            <a:xfrm>
              <a:off x="4604" y="225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0" name="Rectangle 78"/>
            <p:cNvSpPr>
              <a:spLocks noChangeArrowheads="1"/>
            </p:cNvSpPr>
            <p:nvPr/>
          </p:nvSpPr>
          <p:spPr bwMode="auto">
            <a:xfrm>
              <a:off x="4604" y="2341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1" name="Rectangle 79"/>
            <p:cNvSpPr>
              <a:spLocks noChangeArrowheads="1"/>
            </p:cNvSpPr>
            <p:nvPr/>
          </p:nvSpPr>
          <p:spPr bwMode="auto">
            <a:xfrm>
              <a:off x="4604" y="243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2" name="Rectangle 80"/>
            <p:cNvSpPr>
              <a:spLocks noChangeArrowheads="1"/>
            </p:cNvSpPr>
            <p:nvPr/>
          </p:nvSpPr>
          <p:spPr bwMode="auto">
            <a:xfrm>
              <a:off x="4604" y="2523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3" name="Rectangle 81"/>
            <p:cNvSpPr>
              <a:spLocks noChangeArrowheads="1"/>
            </p:cNvSpPr>
            <p:nvPr/>
          </p:nvSpPr>
          <p:spPr bwMode="auto">
            <a:xfrm>
              <a:off x="4604" y="261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4" name="Rectangle 82"/>
            <p:cNvSpPr>
              <a:spLocks noChangeArrowheads="1"/>
            </p:cNvSpPr>
            <p:nvPr/>
          </p:nvSpPr>
          <p:spPr bwMode="auto">
            <a:xfrm>
              <a:off x="4604" y="270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155" name="Rectangle 83"/>
            <p:cNvSpPr>
              <a:spLocks noChangeArrowheads="1"/>
            </p:cNvSpPr>
            <p:nvPr/>
          </p:nvSpPr>
          <p:spPr bwMode="auto">
            <a:xfrm>
              <a:off x="4604" y="2795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31156" name="Rectangle 84"/>
            <p:cNvSpPr>
              <a:spLocks noChangeArrowheads="1"/>
            </p:cNvSpPr>
            <p:nvPr/>
          </p:nvSpPr>
          <p:spPr bwMode="auto">
            <a:xfrm>
              <a:off x="4604" y="288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836" name="Text Box 85"/>
            <p:cNvSpPr txBox="1">
              <a:spLocks noChangeArrowheads="1"/>
            </p:cNvSpPr>
            <p:nvPr/>
          </p:nvSpPr>
          <p:spPr bwMode="auto">
            <a:xfrm>
              <a:off x="4558" y="2078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OSTCBPrioTbl[ ]</a:t>
              </a:r>
            </a:p>
          </p:txBody>
        </p:sp>
        <p:sp>
          <p:nvSpPr>
            <p:cNvPr id="73837" name="Text Box 86"/>
            <p:cNvSpPr txBox="1">
              <a:spLocks noChangeArrowheads="1"/>
            </p:cNvSpPr>
            <p:nvPr/>
          </p:nvSpPr>
          <p:spPr bwMode="auto">
            <a:xfrm>
              <a:off x="3606" y="2251"/>
              <a:ext cx="104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[0]</a:t>
              </a:r>
            </a:p>
            <a:p>
              <a:pPr algn="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1000"/>
                <a:t>[1]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[2]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[3]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[4]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[5]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1000"/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[OS_LOWEST_PRIO-1]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[OS_LOWEST_PRIO]</a:t>
              </a:r>
            </a:p>
          </p:txBody>
        </p:sp>
        <p:sp>
          <p:nvSpPr>
            <p:cNvPr id="131159" name="Rectangle 87"/>
            <p:cNvSpPr>
              <a:spLocks noChangeArrowheads="1"/>
            </p:cNvSpPr>
            <p:nvPr/>
          </p:nvSpPr>
          <p:spPr bwMode="auto">
            <a:xfrm>
              <a:off x="4604" y="297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3735" name="Group 88"/>
          <p:cNvGrpSpPr/>
          <p:nvPr/>
        </p:nvGrpSpPr>
        <p:grpSpPr bwMode="auto">
          <a:xfrm>
            <a:off x="4416425" y="5260976"/>
            <a:ext cx="1079500" cy="1139825"/>
            <a:chOff x="1066" y="3166"/>
            <a:chExt cx="680" cy="718"/>
          </a:xfrm>
        </p:grpSpPr>
        <p:sp>
          <p:nvSpPr>
            <p:cNvPr id="131161" name="Rectangle 89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3825" name="Text Box 90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OSTCBTbl[1]</a:t>
              </a:r>
            </a:p>
          </p:txBody>
        </p:sp>
        <p:sp>
          <p:nvSpPr>
            <p:cNvPr id="131163" name="Rectangle 91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1164" name="Rectangle 92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3736" name="Group 93"/>
          <p:cNvGrpSpPr/>
          <p:nvPr/>
        </p:nvGrpSpPr>
        <p:grpSpPr bwMode="auto">
          <a:xfrm>
            <a:off x="5711825" y="5257801"/>
            <a:ext cx="1079500" cy="1139825"/>
            <a:chOff x="1066" y="3166"/>
            <a:chExt cx="680" cy="718"/>
          </a:xfrm>
        </p:grpSpPr>
        <p:sp>
          <p:nvSpPr>
            <p:cNvPr id="131166" name="Rectangle 94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3821" name="Text Box 95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OSTCBTbl[2]</a:t>
              </a:r>
            </a:p>
          </p:txBody>
        </p:sp>
        <p:sp>
          <p:nvSpPr>
            <p:cNvPr id="131168" name="Rectangle 96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1169" name="Rectangle 97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3737" name="Group 111"/>
          <p:cNvGrpSpPr/>
          <p:nvPr/>
        </p:nvGrpSpPr>
        <p:grpSpPr bwMode="auto">
          <a:xfrm>
            <a:off x="1895475" y="3979864"/>
            <a:ext cx="1009650" cy="592137"/>
            <a:chOff x="294" y="2659"/>
            <a:chExt cx="636" cy="373"/>
          </a:xfrm>
        </p:grpSpPr>
        <p:sp>
          <p:nvSpPr>
            <p:cNvPr id="131184" name="Rectangle 112"/>
            <p:cNvSpPr>
              <a:spLocks noChangeArrowheads="1"/>
            </p:cNvSpPr>
            <p:nvPr/>
          </p:nvSpPr>
          <p:spPr bwMode="auto">
            <a:xfrm>
              <a:off x="294" y="2851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819" name="Text Box 113"/>
            <p:cNvSpPr txBox="1">
              <a:spLocks noChangeArrowheads="1"/>
            </p:cNvSpPr>
            <p:nvPr/>
          </p:nvSpPr>
          <p:spPr bwMode="auto">
            <a:xfrm>
              <a:off x="295" y="2659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OSTCBList</a:t>
              </a:r>
            </a:p>
          </p:txBody>
        </p:sp>
      </p:grpSp>
      <p:grpSp>
        <p:nvGrpSpPr>
          <p:cNvPr id="73738" name="Group 114"/>
          <p:cNvGrpSpPr/>
          <p:nvPr/>
        </p:nvGrpSpPr>
        <p:grpSpPr bwMode="auto">
          <a:xfrm>
            <a:off x="4213225" y="4324350"/>
            <a:ext cx="863600" cy="274638"/>
            <a:chOff x="2925" y="2341"/>
            <a:chExt cx="544" cy="173"/>
          </a:xfrm>
        </p:grpSpPr>
        <p:sp>
          <p:nvSpPr>
            <p:cNvPr id="73816" name="Line 115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7" name="Text Box 116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73739" name="Line 117"/>
          <p:cNvSpPr>
            <a:spLocks noChangeShapeType="1"/>
          </p:cNvSpPr>
          <p:nvPr/>
        </p:nvSpPr>
        <p:spPr bwMode="auto">
          <a:xfrm>
            <a:off x="2903539" y="5602288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3740" name="AutoShape 118"/>
          <p:cNvCxnSpPr>
            <a:cxnSpLocks noChangeShapeType="1"/>
          </p:cNvCxnSpPr>
          <p:nvPr/>
        </p:nvCxnSpPr>
        <p:spPr bwMode="auto">
          <a:xfrm rot="16200000" flipV="1">
            <a:off x="5665789" y="1874839"/>
            <a:ext cx="669925" cy="5616575"/>
          </a:xfrm>
          <a:prstGeom prst="bentConnector4">
            <a:avLst>
              <a:gd name="adj1" fmla="val -33884"/>
              <a:gd name="adj2" fmla="val 102935"/>
            </a:avLst>
          </a:prstGeom>
          <a:noFill/>
          <a:ln w="19050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19"/>
          <p:cNvCxnSpPr>
            <a:cxnSpLocks noChangeShapeType="1"/>
            <a:stCxn id="131144" idx="3"/>
          </p:cNvCxnSpPr>
          <p:nvPr/>
        </p:nvCxnSpPr>
        <p:spPr bwMode="auto">
          <a:xfrm flipH="1" flipV="1">
            <a:off x="3192463" y="3557589"/>
            <a:ext cx="1008062" cy="777875"/>
          </a:xfrm>
          <a:prstGeom prst="bentConnector5">
            <a:avLst>
              <a:gd name="adj1" fmla="val -22519"/>
              <a:gd name="adj2" fmla="val 47139"/>
              <a:gd name="adj3" fmla="val 122676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Line 120"/>
          <p:cNvSpPr>
            <a:spLocks noChangeShapeType="1"/>
          </p:cNvSpPr>
          <p:nvPr/>
        </p:nvSpPr>
        <p:spPr bwMode="auto">
          <a:xfrm>
            <a:off x="2903539" y="44275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43" name="Group 121"/>
          <p:cNvGrpSpPr/>
          <p:nvPr/>
        </p:nvGrpSpPr>
        <p:grpSpPr bwMode="auto">
          <a:xfrm>
            <a:off x="6721475" y="2179639"/>
            <a:ext cx="1150938" cy="287337"/>
            <a:chOff x="1520" y="2251"/>
            <a:chExt cx="1450" cy="181"/>
          </a:xfrm>
        </p:grpSpPr>
        <p:sp>
          <p:nvSpPr>
            <p:cNvPr id="73808" name="Rectangle 122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9" name="Rectangle 123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10" name="Rectangle 124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11" name="Rectangle 125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12" name="Rectangle 126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13" name="Rectangle 127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14" name="Rectangle 128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73815" name="Rectangle 129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</p:grpSp>
      <p:grpSp>
        <p:nvGrpSpPr>
          <p:cNvPr id="73744" name="Group 130"/>
          <p:cNvGrpSpPr/>
          <p:nvPr/>
        </p:nvGrpSpPr>
        <p:grpSpPr bwMode="auto">
          <a:xfrm>
            <a:off x="8234364" y="2900364"/>
            <a:ext cx="1150937" cy="287337"/>
            <a:chOff x="1520" y="2251"/>
            <a:chExt cx="1450" cy="181"/>
          </a:xfrm>
        </p:grpSpPr>
        <p:sp>
          <p:nvSpPr>
            <p:cNvPr id="73800" name="Rectangle 131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1" name="Rectangle 132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2" name="Rectangle 133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3" name="Rectangle 134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4" name="Rectangle 135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5" name="Rectangle 136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806" name="Rectangle 137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3807" name="Rectangle 138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</p:grpSp>
      <p:cxnSp>
        <p:nvCxnSpPr>
          <p:cNvPr id="73745" name="AutoShape 139"/>
          <p:cNvCxnSpPr>
            <a:cxnSpLocks noChangeShapeType="1"/>
            <a:stCxn id="73860" idx="1"/>
            <a:endCxn id="73815" idx="2"/>
          </p:cNvCxnSpPr>
          <p:nvPr/>
        </p:nvCxnSpPr>
        <p:spPr bwMode="auto">
          <a:xfrm rot="10800000">
            <a:off x="7800976" y="2466976"/>
            <a:ext cx="74613" cy="1301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6" name="AutoShape 140"/>
          <p:cNvCxnSpPr>
            <a:cxnSpLocks noChangeShapeType="1"/>
            <a:stCxn id="73861" idx="1"/>
            <a:endCxn id="73814" idx="2"/>
          </p:cNvCxnSpPr>
          <p:nvPr/>
        </p:nvCxnSpPr>
        <p:spPr bwMode="auto">
          <a:xfrm rot="10800000">
            <a:off x="7658100" y="2466976"/>
            <a:ext cx="217488" cy="5635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47" name="Group 141"/>
          <p:cNvGrpSpPr/>
          <p:nvPr/>
        </p:nvGrpSpPr>
        <p:grpSpPr bwMode="auto">
          <a:xfrm>
            <a:off x="3840164" y="2427288"/>
            <a:ext cx="1150937" cy="635000"/>
            <a:chOff x="2064" y="1706"/>
            <a:chExt cx="725" cy="400"/>
          </a:xfrm>
        </p:grpSpPr>
        <p:grpSp>
          <p:nvGrpSpPr>
            <p:cNvPr id="73790" name="Group 142"/>
            <p:cNvGrpSpPr/>
            <p:nvPr/>
          </p:nvGrpSpPr>
          <p:grpSpPr bwMode="auto">
            <a:xfrm>
              <a:off x="2064" y="1925"/>
              <a:ext cx="725" cy="181"/>
              <a:chOff x="1520" y="2251"/>
              <a:chExt cx="1450" cy="181"/>
            </a:xfrm>
          </p:grpSpPr>
          <p:sp>
            <p:nvSpPr>
              <p:cNvPr id="131215" name="Rectangle 143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16" name="Rectangle 144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17" name="Rectangle 145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18" name="Rectangle 146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19" name="Rectangle 147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20" name="Rectangle 148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21" name="Rectangle 149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22" name="Rectangle 150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3791" name="Text Box 151"/>
            <p:cNvSpPr txBox="1">
              <a:spLocks noChangeArrowheads="1"/>
            </p:cNvSpPr>
            <p:nvPr/>
          </p:nvSpPr>
          <p:spPr bwMode="auto">
            <a:xfrm>
              <a:off x="2153" y="1706"/>
              <a:ext cx="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OSPrioCur</a:t>
              </a:r>
            </a:p>
          </p:txBody>
        </p:sp>
      </p:grpSp>
      <p:grpSp>
        <p:nvGrpSpPr>
          <p:cNvPr id="73748" name="Group 152"/>
          <p:cNvGrpSpPr/>
          <p:nvPr/>
        </p:nvGrpSpPr>
        <p:grpSpPr bwMode="auto">
          <a:xfrm>
            <a:off x="1895475" y="2486026"/>
            <a:ext cx="1944688" cy="576263"/>
            <a:chOff x="158" y="1298"/>
            <a:chExt cx="1225" cy="363"/>
          </a:xfrm>
        </p:grpSpPr>
        <p:grpSp>
          <p:nvGrpSpPr>
            <p:cNvPr id="73784" name="Group 153"/>
            <p:cNvGrpSpPr/>
            <p:nvPr/>
          </p:nvGrpSpPr>
          <p:grpSpPr bwMode="auto">
            <a:xfrm>
              <a:off x="158" y="1298"/>
              <a:ext cx="635" cy="363"/>
              <a:chOff x="113" y="1434"/>
              <a:chExt cx="635" cy="363"/>
            </a:xfrm>
          </p:grpSpPr>
          <p:sp>
            <p:nvSpPr>
              <p:cNvPr id="131226" name="Rectangle 154"/>
              <p:cNvSpPr>
                <a:spLocks noChangeArrowheads="1"/>
              </p:cNvSpPr>
              <p:nvPr/>
            </p:nvSpPr>
            <p:spPr bwMode="auto">
              <a:xfrm>
                <a:off x="113" y="1616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3789" name="Text Box 155"/>
              <p:cNvSpPr txBox="1">
                <a:spLocks noChangeArrowheads="1"/>
              </p:cNvSpPr>
              <p:nvPr/>
            </p:nvSpPr>
            <p:spPr bwMode="auto">
              <a:xfrm>
                <a:off x="113" y="1434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dirty="0"/>
                  <a:t>OSTCBCur</a:t>
                </a:r>
              </a:p>
            </p:txBody>
          </p:sp>
        </p:grpSp>
        <p:grpSp>
          <p:nvGrpSpPr>
            <p:cNvPr id="73785" name="Group 156"/>
            <p:cNvGrpSpPr/>
            <p:nvPr/>
          </p:nvGrpSpPr>
          <p:grpSpPr bwMode="auto">
            <a:xfrm>
              <a:off x="793" y="1480"/>
              <a:ext cx="590" cy="173"/>
              <a:chOff x="748" y="1480"/>
              <a:chExt cx="590" cy="173"/>
            </a:xfrm>
          </p:grpSpPr>
          <p:sp>
            <p:nvSpPr>
              <p:cNvPr id="73786" name="Line 157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7" name="Text Box 158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3749" name="Group 159"/>
          <p:cNvGrpSpPr/>
          <p:nvPr/>
        </p:nvGrpSpPr>
        <p:grpSpPr bwMode="auto">
          <a:xfrm>
            <a:off x="3768726" y="1765301"/>
            <a:ext cx="1298575" cy="620713"/>
            <a:chOff x="1882" y="2041"/>
            <a:chExt cx="818" cy="391"/>
          </a:xfrm>
        </p:grpSpPr>
        <p:sp>
          <p:nvSpPr>
            <p:cNvPr id="73774" name="Text Box 160"/>
            <p:cNvSpPr txBox="1">
              <a:spLocks noChangeArrowheads="1"/>
            </p:cNvSpPr>
            <p:nvPr/>
          </p:nvSpPr>
          <p:spPr bwMode="auto">
            <a:xfrm>
              <a:off x="1882" y="2041"/>
              <a:ext cx="8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OSPrioHighRdy</a:t>
              </a:r>
            </a:p>
          </p:txBody>
        </p:sp>
        <p:grpSp>
          <p:nvGrpSpPr>
            <p:cNvPr id="73775" name="Group 161"/>
            <p:cNvGrpSpPr/>
            <p:nvPr/>
          </p:nvGrpSpPr>
          <p:grpSpPr bwMode="auto">
            <a:xfrm>
              <a:off x="1923" y="2251"/>
              <a:ext cx="725" cy="181"/>
              <a:chOff x="1520" y="2251"/>
              <a:chExt cx="1450" cy="181"/>
            </a:xfrm>
          </p:grpSpPr>
          <p:sp>
            <p:nvSpPr>
              <p:cNvPr id="131234" name="Rectangle 162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35" name="Rectangle 163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36" name="Rectangle 164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37" name="Rectangle 165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38" name="Rectangle 166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39" name="Rectangle 167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40" name="Rectangle 168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1241" name="Rectangle 169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</p:grpSp>
      <p:grpSp>
        <p:nvGrpSpPr>
          <p:cNvPr id="73750" name="Group 170"/>
          <p:cNvGrpSpPr/>
          <p:nvPr/>
        </p:nvGrpSpPr>
        <p:grpSpPr bwMode="auto">
          <a:xfrm>
            <a:off x="5283200" y="2486026"/>
            <a:ext cx="1149350" cy="563563"/>
            <a:chOff x="113" y="898"/>
            <a:chExt cx="724" cy="355"/>
          </a:xfrm>
        </p:grpSpPr>
        <p:sp>
          <p:nvSpPr>
            <p:cNvPr id="131243" name="Rectangle 171"/>
            <p:cNvSpPr>
              <a:spLocks noChangeArrowheads="1"/>
            </p:cNvSpPr>
            <p:nvPr/>
          </p:nvSpPr>
          <p:spPr bwMode="auto">
            <a:xfrm>
              <a:off x="158" y="1072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3773" name="Text Box 172"/>
            <p:cNvSpPr txBox="1">
              <a:spLocks noChangeArrowheads="1"/>
            </p:cNvSpPr>
            <p:nvPr/>
          </p:nvSpPr>
          <p:spPr bwMode="auto">
            <a:xfrm>
              <a:off x="113" y="898"/>
              <a:ext cx="7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200"/>
                <a:t>OSIntNesting</a:t>
              </a:r>
              <a:endParaRPr lang="en-US" altLang="zh-CN" sz="1200"/>
            </a:p>
          </p:txBody>
        </p:sp>
      </p:grpSp>
      <p:grpSp>
        <p:nvGrpSpPr>
          <p:cNvPr id="73751" name="Group 173"/>
          <p:cNvGrpSpPr/>
          <p:nvPr/>
        </p:nvGrpSpPr>
        <p:grpSpPr bwMode="auto">
          <a:xfrm>
            <a:off x="5353051" y="1760539"/>
            <a:ext cx="1008063" cy="581025"/>
            <a:chOff x="113" y="944"/>
            <a:chExt cx="635" cy="366"/>
          </a:xfrm>
        </p:grpSpPr>
        <p:sp>
          <p:nvSpPr>
            <p:cNvPr id="131246" name="Rectangle 174"/>
            <p:cNvSpPr>
              <a:spLocks noChangeArrowheads="1"/>
            </p:cNvSpPr>
            <p:nvPr/>
          </p:nvSpPr>
          <p:spPr bwMode="auto">
            <a:xfrm>
              <a:off x="113" y="1129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FALSE</a:t>
              </a:r>
            </a:p>
          </p:txBody>
        </p:sp>
        <p:sp>
          <p:nvSpPr>
            <p:cNvPr id="73771" name="Text Box 175"/>
            <p:cNvSpPr txBox="1">
              <a:spLocks noChangeArrowheads="1"/>
            </p:cNvSpPr>
            <p:nvPr/>
          </p:nvSpPr>
          <p:spPr bwMode="auto">
            <a:xfrm>
              <a:off x="113" y="944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200"/>
                <a:t>OSRunning</a:t>
              </a:r>
              <a:endParaRPr lang="en-US" altLang="zh-CN" sz="1200"/>
            </a:p>
          </p:txBody>
        </p:sp>
      </p:grpSp>
      <p:grpSp>
        <p:nvGrpSpPr>
          <p:cNvPr id="73752" name="Group 176"/>
          <p:cNvGrpSpPr/>
          <p:nvPr/>
        </p:nvGrpSpPr>
        <p:grpSpPr bwMode="auto">
          <a:xfrm>
            <a:off x="1752601" y="1762125"/>
            <a:ext cx="2087563" cy="579438"/>
            <a:chOff x="1565" y="1026"/>
            <a:chExt cx="1315" cy="365"/>
          </a:xfrm>
        </p:grpSpPr>
        <p:grpSp>
          <p:nvGrpSpPr>
            <p:cNvPr id="73764" name="Group 177"/>
            <p:cNvGrpSpPr/>
            <p:nvPr/>
          </p:nvGrpSpPr>
          <p:grpSpPr bwMode="auto">
            <a:xfrm>
              <a:off x="1565" y="1026"/>
              <a:ext cx="816" cy="365"/>
              <a:chOff x="1565" y="1035"/>
              <a:chExt cx="816" cy="365"/>
            </a:xfrm>
          </p:grpSpPr>
          <p:sp>
            <p:nvSpPr>
              <p:cNvPr id="73768" name="Text Box 178"/>
              <p:cNvSpPr txBox="1">
                <a:spLocks noChangeArrowheads="1"/>
              </p:cNvSpPr>
              <p:nvPr/>
            </p:nvSpPr>
            <p:spPr bwMode="auto">
              <a:xfrm>
                <a:off x="1565" y="1035"/>
                <a:ext cx="8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OSTCBHighRdy</a:t>
                </a:r>
              </a:p>
            </p:txBody>
          </p:sp>
          <p:sp>
            <p:nvSpPr>
              <p:cNvPr id="131251" name="Rectangle 179"/>
              <p:cNvSpPr>
                <a:spLocks noChangeArrowheads="1"/>
              </p:cNvSpPr>
              <p:nvPr/>
            </p:nvSpPr>
            <p:spPr bwMode="auto">
              <a:xfrm>
                <a:off x="1657" y="1219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765" name="Group 180"/>
            <p:cNvGrpSpPr/>
            <p:nvPr/>
          </p:nvGrpSpPr>
          <p:grpSpPr bwMode="auto">
            <a:xfrm>
              <a:off x="2290" y="1216"/>
              <a:ext cx="590" cy="173"/>
              <a:chOff x="748" y="1480"/>
              <a:chExt cx="590" cy="173"/>
            </a:xfrm>
          </p:grpSpPr>
          <p:sp>
            <p:nvSpPr>
              <p:cNvPr id="73766" name="Line 181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7" name="Text Box 182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3753" name="Group 183"/>
          <p:cNvGrpSpPr/>
          <p:nvPr/>
        </p:nvGrpSpPr>
        <p:grpSpPr bwMode="auto">
          <a:xfrm>
            <a:off x="3192463" y="3124200"/>
            <a:ext cx="1008062" cy="719138"/>
            <a:chOff x="975" y="1661"/>
            <a:chExt cx="635" cy="453"/>
          </a:xfrm>
        </p:grpSpPr>
        <p:sp>
          <p:nvSpPr>
            <p:cNvPr id="131256" name="Rectangle 184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257" name="Rectangle 185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763" name="Text Box 186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sp>
        <p:nvSpPr>
          <p:cNvPr id="73754" name="Rectangle 192"/>
          <p:cNvSpPr>
            <a:spLocks noChangeArrowheads="1"/>
          </p:cNvSpPr>
          <p:nvPr/>
        </p:nvSpPr>
        <p:spPr bwMode="auto">
          <a:xfrm>
            <a:off x="1981200" y="202442"/>
            <a:ext cx="426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创建空闲任务后状态</a:t>
            </a:r>
          </a:p>
        </p:txBody>
      </p:sp>
      <p:grpSp>
        <p:nvGrpSpPr>
          <p:cNvPr id="73755" name="Group 194"/>
          <p:cNvGrpSpPr/>
          <p:nvPr/>
        </p:nvGrpSpPr>
        <p:grpSpPr bwMode="auto">
          <a:xfrm>
            <a:off x="6823075" y="5610225"/>
            <a:ext cx="863600" cy="274638"/>
            <a:chOff x="2925" y="2341"/>
            <a:chExt cx="544" cy="173"/>
          </a:xfrm>
        </p:grpSpPr>
        <p:sp>
          <p:nvSpPr>
            <p:cNvPr id="73759" name="Line 195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Text Box 196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131270" name="Rectangle 198"/>
          <p:cNvSpPr>
            <a:spLocks noChangeArrowheads="1"/>
          </p:cNvSpPr>
          <p:nvPr/>
        </p:nvSpPr>
        <p:spPr bwMode="auto">
          <a:xfrm>
            <a:off x="4495800" y="3443288"/>
            <a:ext cx="3435350" cy="366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</a:rPr>
              <a:t>#define   OS_LOWEST_PRIO 9</a:t>
            </a:r>
          </a:p>
        </p:txBody>
      </p:sp>
      <p:cxnSp>
        <p:nvCxnSpPr>
          <p:cNvPr id="73757" name="AutoShape 199"/>
          <p:cNvCxnSpPr>
            <a:cxnSpLocks noChangeShapeType="1"/>
            <a:stCxn id="131163" idx="3"/>
            <a:endCxn id="131166" idx="1"/>
          </p:cNvCxnSpPr>
          <p:nvPr/>
        </p:nvCxnSpPr>
        <p:spPr bwMode="auto">
          <a:xfrm flipV="1">
            <a:off x="5495925" y="5605464"/>
            <a:ext cx="287338" cy="147637"/>
          </a:xfrm>
          <a:prstGeom prst="bentConnector3">
            <a:avLst>
              <a:gd name="adj1" fmla="val 4972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燕尾形 177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/>
          <p:nvPr/>
        </p:nvGrpSpPr>
        <p:grpSpPr bwMode="auto">
          <a:xfrm>
            <a:off x="1752600" y="5153025"/>
            <a:ext cx="1296988" cy="592138"/>
            <a:chOff x="68" y="3203"/>
            <a:chExt cx="817" cy="373"/>
          </a:xfrm>
        </p:grpSpPr>
        <p:sp>
          <p:nvSpPr>
            <p:cNvPr id="134147" name="Rectangle 3"/>
            <p:cNvSpPr>
              <a:spLocks noChangeArrowheads="1"/>
            </p:cNvSpPr>
            <p:nvPr/>
          </p:nvSpPr>
          <p:spPr bwMode="auto">
            <a:xfrm>
              <a:off x="158" y="3395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932" name="Text Box 4"/>
            <p:cNvSpPr txBox="1">
              <a:spLocks noChangeArrowheads="1"/>
            </p:cNvSpPr>
            <p:nvPr/>
          </p:nvSpPr>
          <p:spPr bwMode="auto">
            <a:xfrm>
              <a:off x="68" y="3203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OSTCBFreeList</a:t>
              </a:r>
            </a:p>
          </p:txBody>
        </p:sp>
      </p:grpSp>
      <p:grpSp>
        <p:nvGrpSpPr>
          <p:cNvPr id="74755" name="Group 5"/>
          <p:cNvGrpSpPr/>
          <p:nvPr/>
        </p:nvGrpSpPr>
        <p:grpSpPr bwMode="auto">
          <a:xfrm>
            <a:off x="7874000" y="1676401"/>
            <a:ext cx="2014538" cy="1960563"/>
            <a:chOff x="3425" y="754"/>
            <a:chExt cx="1269" cy="1235"/>
          </a:xfrm>
        </p:grpSpPr>
        <p:sp>
          <p:nvSpPr>
            <p:cNvPr id="74879" name="Line 6"/>
            <p:cNvSpPr>
              <a:spLocks noChangeShapeType="1"/>
            </p:cNvSpPr>
            <p:nvPr/>
          </p:nvSpPr>
          <p:spPr bwMode="auto">
            <a:xfrm flipV="1">
              <a:off x="3651" y="754"/>
              <a:ext cx="0" cy="10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880" name="Group 7"/>
            <p:cNvGrpSpPr/>
            <p:nvPr/>
          </p:nvGrpSpPr>
          <p:grpSpPr bwMode="auto">
            <a:xfrm>
              <a:off x="3651" y="1525"/>
              <a:ext cx="726" cy="181"/>
              <a:chOff x="3651" y="1253"/>
              <a:chExt cx="726" cy="181"/>
            </a:xfrm>
          </p:grpSpPr>
          <p:sp>
            <p:nvSpPr>
              <p:cNvPr id="134152" name="Rectangle 8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3" name="Rectangle 9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4" name="Rectangle 10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5" name="Rectangle 11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6" name="Rectangle 12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7" name="Rectangle 13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8" name="Rectangle 14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159" name="Rectangle 15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81" name="Line 16"/>
            <p:cNvSpPr>
              <a:spLocks noChangeShapeType="1"/>
            </p:cNvSpPr>
            <p:nvPr/>
          </p:nvSpPr>
          <p:spPr bwMode="auto">
            <a:xfrm flipV="1">
              <a:off x="3651" y="1797"/>
              <a:ext cx="104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82" name="Text Box 17"/>
            <p:cNvSpPr txBox="1">
              <a:spLocks noChangeArrowheads="1"/>
            </p:cNvSpPr>
            <p:nvPr/>
          </p:nvSpPr>
          <p:spPr bwMode="auto">
            <a:xfrm>
              <a:off x="4467" y="1797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X</a:t>
              </a:r>
            </a:p>
          </p:txBody>
        </p:sp>
        <p:sp>
          <p:nvSpPr>
            <p:cNvPr id="74883" name="Text Box 18"/>
            <p:cNvSpPr txBox="1">
              <a:spLocks noChangeArrowheads="1"/>
            </p:cNvSpPr>
            <p:nvPr/>
          </p:nvSpPr>
          <p:spPr bwMode="auto">
            <a:xfrm>
              <a:off x="3425" y="80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Y</a:t>
              </a:r>
            </a:p>
          </p:txBody>
        </p:sp>
        <p:grpSp>
          <p:nvGrpSpPr>
            <p:cNvPr id="74884" name="Group 19"/>
            <p:cNvGrpSpPr/>
            <p:nvPr/>
          </p:nvGrpSpPr>
          <p:grpSpPr bwMode="auto">
            <a:xfrm>
              <a:off x="3651" y="1253"/>
              <a:ext cx="726" cy="181"/>
              <a:chOff x="3651" y="1253"/>
              <a:chExt cx="726" cy="181"/>
            </a:xfrm>
          </p:grpSpPr>
          <p:sp>
            <p:nvSpPr>
              <p:cNvPr id="134164" name="Rectangle 20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65" name="Rectangle 21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66" name="Rectangle 22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67" name="Rectangle 23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4168" name="Rectangle 24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69" name="Rectangle 25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70" name="Rectangle 26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171" name="Rectangle 27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4885" name="Text Box 28"/>
            <p:cNvSpPr txBox="1">
              <a:spLocks noChangeArrowheads="1"/>
            </p:cNvSpPr>
            <p:nvPr/>
          </p:nvSpPr>
          <p:spPr bwMode="auto">
            <a:xfrm>
              <a:off x="3696" y="890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OSRdyTbl[ ]</a:t>
              </a:r>
            </a:p>
          </p:txBody>
        </p:sp>
        <p:sp>
          <p:nvSpPr>
            <p:cNvPr id="74886" name="Text Box 29"/>
            <p:cNvSpPr txBox="1">
              <a:spLocks noChangeArrowheads="1"/>
            </p:cNvSpPr>
            <p:nvPr/>
          </p:nvSpPr>
          <p:spPr bwMode="auto">
            <a:xfrm>
              <a:off x="3426" y="1247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[0]</a:t>
              </a:r>
            </a:p>
          </p:txBody>
        </p:sp>
        <p:sp>
          <p:nvSpPr>
            <p:cNvPr id="74887" name="Text Box 30"/>
            <p:cNvSpPr txBox="1">
              <a:spLocks noChangeArrowheads="1"/>
            </p:cNvSpPr>
            <p:nvPr/>
          </p:nvSpPr>
          <p:spPr bwMode="auto">
            <a:xfrm>
              <a:off x="3426" y="1520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[1]</a:t>
              </a:r>
            </a:p>
          </p:txBody>
        </p:sp>
        <p:grpSp>
          <p:nvGrpSpPr>
            <p:cNvPr id="74888" name="Group 31"/>
            <p:cNvGrpSpPr/>
            <p:nvPr/>
          </p:nvGrpSpPr>
          <p:grpSpPr bwMode="auto">
            <a:xfrm>
              <a:off x="3652" y="1072"/>
              <a:ext cx="725" cy="181"/>
              <a:chOff x="1973" y="1434"/>
              <a:chExt cx="1451" cy="181"/>
            </a:xfrm>
          </p:grpSpPr>
          <p:sp>
            <p:nvSpPr>
              <p:cNvPr id="74907" name="Rectangle 32"/>
              <p:cNvSpPr>
                <a:spLocks noChangeArrowheads="1"/>
              </p:cNvSpPr>
              <p:nvPr/>
            </p:nvSpPr>
            <p:spPr bwMode="auto">
              <a:xfrm>
                <a:off x="197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7</a:t>
                </a:r>
              </a:p>
            </p:txBody>
          </p:sp>
          <p:sp>
            <p:nvSpPr>
              <p:cNvPr id="74908" name="Rectangle 33"/>
              <p:cNvSpPr>
                <a:spLocks noChangeArrowheads="1"/>
              </p:cNvSpPr>
              <p:nvPr/>
            </p:nvSpPr>
            <p:spPr bwMode="auto">
              <a:xfrm>
                <a:off x="2155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6</a:t>
                </a:r>
              </a:p>
            </p:txBody>
          </p:sp>
          <p:sp>
            <p:nvSpPr>
              <p:cNvPr id="74909" name="Rectangle 34"/>
              <p:cNvSpPr>
                <a:spLocks noChangeArrowheads="1"/>
              </p:cNvSpPr>
              <p:nvPr/>
            </p:nvSpPr>
            <p:spPr bwMode="auto">
              <a:xfrm>
                <a:off x="2336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5</a:t>
                </a:r>
              </a:p>
            </p:txBody>
          </p:sp>
          <p:sp>
            <p:nvSpPr>
              <p:cNvPr id="74910" name="Rectangle 35"/>
              <p:cNvSpPr>
                <a:spLocks noChangeArrowheads="1"/>
              </p:cNvSpPr>
              <p:nvPr/>
            </p:nvSpPr>
            <p:spPr bwMode="auto">
              <a:xfrm>
                <a:off x="2517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4</a:t>
                </a:r>
              </a:p>
            </p:txBody>
          </p:sp>
          <p:sp>
            <p:nvSpPr>
              <p:cNvPr id="74911" name="Rectangle 36"/>
              <p:cNvSpPr>
                <a:spLocks noChangeArrowheads="1"/>
              </p:cNvSpPr>
              <p:nvPr/>
            </p:nvSpPr>
            <p:spPr bwMode="auto">
              <a:xfrm>
                <a:off x="2699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3</a:t>
                </a:r>
              </a:p>
            </p:txBody>
          </p:sp>
          <p:sp>
            <p:nvSpPr>
              <p:cNvPr id="74912" name="Rectangle 37"/>
              <p:cNvSpPr>
                <a:spLocks noChangeArrowheads="1"/>
              </p:cNvSpPr>
              <p:nvPr/>
            </p:nvSpPr>
            <p:spPr bwMode="auto">
              <a:xfrm>
                <a:off x="2880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2</a:t>
                </a:r>
              </a:p>
            </p:txBody>
          </p:sp>
          <p:sp>
            <p:nvSpPr>
              <p:cNvPr id="74913" name="Rectangle 38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1</a:t>
                </a:r>
              </a:p>
            </p:txBody>
          </p:sp>
          <p:sp>
            <p:nvSpPr>
              <p:cNvPr id="74914" name="Rectangle 39"/>
              <p:cNvSpPr>
                <a:spLocks noChangeArrowheads="1"/>
              </p:cNvSpPr>
              <p:nvPr/>
            </p:nvSpPr>
            <p:spPr bwMode="auto">
              <a:xfrm>
                <a:off x="324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0</a:t>
                </a:r>
              </a:p>
            </p:txBody>
          </p:sp>
        </p:grpSp>
        <p:grpSp>
          <p:nvGrpSpPr>
            <p:cNvPr id="74889" name="Group 40"/>
            <p:cNvGrpSpPr/>
            <p:nvPr/>
          </p:nvGrpSpPr>
          <p:grpSpPr bwMode="auto">
            <a:xfrm>
              <a:off x="3651" y="1702"/>
              <a:ext cx="725" cy="91"/>
              <a:chOff x="1520" y="2704"/>
              <a:chExt cx="1451" cy="91"/>
            </a:xfrm>
          </p:grpSpPr>
          <p:sp>
            <p:nvSpPr>
              <p:cNvPr id="74899" name="Rectangle 41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15</a:t>
                </a:r>
              </a:p>
            </p:txBody>
          </p:sp>
          <p:sp>
            <p:nvSpPr>
              <p:cNvPr id="74900" name="Rectangle 42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14</a:t>
                </a:r>
              </a:p>
            </p:txBody>
          </p:sp>
          <p:sp>
            <p:nvSpPr>
              <p:cNvPr id="74901" name="Rectangle 43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13</a:t>
                </a:r>
              </a:p>
            </p:txBody>
          </p:sp>
          <p:sp>
            <p:nvSpPr>
              <p:cNvPr id="74902" name="Rectangle 44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12</a:t>
                </a:r>
              </a:p>
            </p:txBody>
          </p:sp>
          <p:sp>
            <p:nvSpPr>
              <p:cNvPr id="74903" name="Rectangle 45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11</a:t>
                </a:r>
              </a:p>
            </p:txBody>
          </p:sp>
          <p:sp>
            <p:nvSpPr>
              <p:cNvPr id="74904" name="Rectangle 46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10</a:t>
                </a:r>
              </a:p>
            </p:txBody>
          </p:sp>
          <p:sp>
            <p:nvSpPr>
              <p:cNvPr id="74905" name="Rectangle 47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9</a:t>
                </a:r>
              </a:p>
            </p:txBody>
          </p:sp>
          <p:sp>
            <p:nvSpPr>
              <p:cNvPr id="74906" name="Rectangle 48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8</a:t>
                </a:r>
              </a:p>
            </p:txBody>
          </p:sp>
        </p:grpSp>
        <p:grpSp>
          <p:nvGrpSpPr>
            <p:cNvPr id="74890" name="Group 49"/>
            <p:cNvGrpSpPr/>
            <p:nvPr/>
          </p:nvGrpSpPr>
          <p:grpSpPr bwMode="auto">
            <a:xfrm>
              <a:off x="3651" y="1430"/>
              <a:ext cx="725" cy="91"/>
              <a:chOff x="1520" y="2704"/>
              <a:chExt cx="1451" cy="91"/>
            </a:xfrm>
          </p:grpSpPr>
          <p:sp>
            <p:nvSpPr>
              <p:cNvPr id="74891" name="Rectangle 50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7</a:t>
                </a:r>
              </a:p>
            </p:txBody>
          </p:sp>
          <p:sp>
            <p:nvSpPr>
              <p:cNvPr id="74892" name="Rectangle 51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6</a:t>
                </a:r>
              </a:p>
            </p:txBody>
          </p:sp>
          <p:sp>
            <p:nvSpPr>
              <p:cNvPr id="74893" name="Rectangle 52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5</a:t>
                </a:r>
              </a:p>
            </p:txBody>
          </p:sp>
          <p:sp>
            <p:nvSpPr>
              <p:cNvPr id="74894" name="Rectangle 53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4</a:t>
                </a:r>
              </a:p>
            </p:txBody>
          </p:sp>
          <p:sp>
            <p:nvSpPr>
              <p:cNvPr id="74895" name="Rectangle 54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3</a:t>
                </a:r>
              </a:p>
            </p:txBody>
          </p:sp>
          <p:sp>
            <p:nvSpPr>
              <p:cNvPr id="74896" name="Rectangle 55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2</a:t>
                </a:r>
              </a:p>
            </p:txBody>
          </p:sp>
          <p:sp>
            <p:nvSpPr>
              <p:cNvPr id="74897" name="Rectangle 56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</a:t>
                </a:r>
              </a:p>
            </p:txBody>
          </p:sp>
          <p:sp>
            <p:nvSpPr>
              <p:cNvPr id="74898" name="Rectangle 57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0</a:t>
                </a:r>
              </a:p>
            </p:txBody>
          </p:sp>
        </p:grpSp>
      </p:grpSp>
      <p:grpSp>
        <p:nvGrpSpPr>
          <p:cNvPr id="74756" name="Group 58"/>
          <p:cNvGrpSpPr/>
          <p:nvPr/>
        </p:nvGrpSpPr>
        <p:grpSpPr bwMode="auto">
          <a:xfrm>
            <a:off x="6721475" y="1820863"/>
            <a:ext cx="1150938" cy="635000"/>
            <a:chOff x="2290" y="890"/>
            <a:chExt cx="725" cy="400"/>
          </a:xfrm>
        </p:grpSpPr>
        <p:grpSp>
          <p:nvGrpSpPr>
            <p:cNvPr id="74869" name="Group 59"/>
            <p:cNvGrpSpPr/>
            <p:nvPr/>
          </p:nvGrpSpPr>
          <p:grpSpPr bwMode="auto">
            <a:xfrm>
              <a:off x="2290" y="1109"/>
              <a:ext cx="725" cy="181"/>
              <a:chOff x="1520" y="2251"/>
              <a:chExt cx="1450" cy="181"/>
            </a:xfrm>
          </p:grpSpPr>
          <p:sp>
            <p:nvSpPr>
              <p:cNvPr id="134204" name="Rectangle 60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05" name="Rectangle 61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06" name="Rectangle 62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07" name="Rectangle 63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08" name="Rectangle 64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09" name="Rectangle 65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10" name="Rectangle 66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4211" name="Rectangle 67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70" name="Text Box 68"/>
            <p:cNvSpPr txBox="1">
              <a:spLocks noChangeArrowheads="1"/>
            </p:cNvSpPr>
            <p:nvPr/>
          </p:nvSpPr>
          <p:spPr bwMode="auto">
            <a:xfrm>
              <a:off x="2382" y="890"/>
              <a:ext cx="5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OSRdyGrp</a:t>
              </a:r>
            </a:p>
          </p:txBody>
        </p:sp>
      </p:grpSp>
      <p:grpSp>
        <p:nvGrpSpPr>
          <p:cNvPr id="74757" name="Group 69"/>
          <p:cNvGrpSpPr/>
          <p:nvPr/>
        </p:nvGrpSpPr>
        <p:grpSpPr bwMode="auto">
          <a:xfrm>
            <a:off x="3121025" y="3987801"/>
            <a:ext cx="1079500" cy="1139825"/>
            <a:chOff x="1066" y="3166"/>
            <a:chExt cx="680" cy="718"/>
          </a:xfrm>
        </p:grpSpPr>
        <p:sp>
          <p:nvSpPr>
            <p:cNvPr id="134214" name="Rectangle 70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4866" name="Text Box 71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 err="1"/>
                <a:t>OSTCBTbl</a:t>
              </a:r>
              <a:r>
                <a:rPr lang="en-US" altLang="zh-CN" sz="1200" dirty="0"/>
                <a:t>[1]</a:t>
              </a:r>
            </a:p>
          </p:txBody>
        </p:sp>
        <p:sp>
          <p:nvSpPr>
            <p:cNvPr id="134216" name="Rectangle 72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4217" name="Rectangle 73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4758" name="Group 74"/>
          <p:cNvGrpSpPr/>
          <p:nvPr/>
        </p:nvGrpSpPr>
        <p:grpSpPr bwMode="auto">
          <a:xfrm>
            <a:off x="6648450" y="3506788"/>
            <a:ext cx="2808288" cy="1631950"/>
            <a:chOff x="3606" y="2078"/>
            <a:chExt cx="1769" cy="1028"/>
          </a:xfrm>
        </p:grpSpPr>
        <p:sp>
          <p:nvSpPr>
            <p:cNvPr id="134219" name="Rectangle 75"/>
            <p:cNvSpPr>
              <a:spLocks noChangeArrowheads="1"/>
            </p:cNvSpPr>
            <p:nvPr/>
          </p:nvSpPr>
          <p:spPr bwMode="auto">
            <a:xfrm>
              <a:off x="4604" y="225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0" name="Rectangle 76"/>
            <p:cNvSpPr>
              <a:spLocks noChangeArrowheads="1"/>
            </p:cNvSpPr>
            <p:nvPr/>
          </p:nvSpPr>
          <p:spPr bwMode="auto">
            <a:xfrm>
              <a:off x="4604" y="2341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1" name="Rectangle 77"/>
            <p:cNvSpPr>
              <a:spLocks noChangeArrowheads="1"/>
            </p:cNvSpPr>
            <p:nvPr/>
          </p:nvSpPr>
          <p:spPr bwMode="auto">
            <a:xfrm>
              <a:off x="4604" y="243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2" name="Rectangle 78"/>
            <p:cNvSpPr>
              <a:spLocks noChangeArrowheads="1"/>
            </p:cNvSpPr>
            <p:nvPr/>
          </p:nvSpPr>
          <p:spPr bwMode="auto">
            <a:xfrm>
              <a:off x="4604" y="2523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3" name="Rectangle 79"/>
            <p:cNvSpPr>
              <a:spLocks noChangeArrowheads="1"/>
            </p:cNvSpPr>
            <p:nvPr/>
          </p:nvSpPr>
          <p:spPr bwMode="auto">
            <a:xfrm>
              <a:off x="4604" y="261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4" name="Rectangle 80"/>
            <p:cNvSpPr>
              <a:spLocks noChangeArrowheads="1"/>
            </p:cNvSpPr>
            <p:nvPr/>
          </p:nvSpPr>
          <p:spPr bwMode="auto">
            <a:xfrm>
              <a:off x="4604" y="270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225" name="Rectangle 81"/>
            <p:cNvSpPr>
              <a:spLocks noChangeArrowheads="1"/>
            </p:cNvSpPr>
            <p:nvPr/>
          </p:nvSpPr>
          <p:spPr bwMode="auto">
            <a:xfrm>
              <a:off x="4604" y="2795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34226" name="Rectangle 82"/>
            <p:cNvSpPr>
              <a:spLocks noChangeArrowheads="1"/>
            </p:cNvSpPr>
            <p:nvPr/>
          </p:nvSpPr>
          <p:spPr bwMode="auto">
            <a:xfrm>
              <a:off x="4604" y="288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862" name="Text Box 83"/>
            <p:cNvSpPr txBox="1">
              <a:spLocks noChangeArrowheads="1"/>
            </p:cNvSpPr>
            <p:nvPr/>
          </p:nvSpPr>
          <p:spPr bwMode="auto">
            <a:xfrm>
              <a:off x="4558" y="2078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OSTCBPrioTbl[ ]</a:t>
              </a:r>
            </a:p>
          </p:txBody>
        </p:sp>
        <p:sp>
          <p:nvSpPr>
            <p:cNvPr id="74863" name="Text Box 84"/>
            <p:cNvSpPr txBox="1">
              <a:spLocks noChangeArrowheads="1"/>
            </p:cNvSpPr>
            <p:nvPr/>
          </p:nvSpPr>
          <p:spPr bwMode="auto">
            <a:xfrm>
              <a:off x="3606" y="2251"/>
              <a:ext cx="104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[0]</a:t>
              </a:r>
            </a:p>
            <a:p>
              <a:pPr algn="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1000"/>
                <a:t>[1]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[2]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[3]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[4]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[5]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1000"/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[OS_LOWEST_PRIO-1]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[OS_LOWEST_PRIO]</a:t>
              </a:r>
            </a:p>
          </p:txBody>
        </p:sp>
        <p:sp>
          <p:nvSpPr>
            <p:cNvPr id="134229" name="Rectangle 85"/>
            <p:cNvSpPr>
              <a:spLocks noChangeArrowheads="1"/>
            </p:cNvSpPr>
            <p:nvPr/>
          </p:nvSpPr>
          <p:spPr bwMode="auto">
            <a:xfrm>
              <a:off x="4604" y="297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4759" name="Group 86"/>
          <p:cNvGrpSpPr/>
          <p:nvPr/>
        </p:nvGrpSpPr>
        <p:grpSpPr bwMode="auto">
          <a:xfrm>
            <a:off x="4416425" y="3965576"/>
            <a:ext cx="1079500" cy="1139825"/>
            <a:chOff x="1066" y="3166"/>
            <a:chExt cx="680" cy="718"/>
          </a:xfrm>
        </p:grpSpPr>
        <p:sp>
          <p:nvSpPr>
            <p:cNvPr id="134231" name="Rectangle 87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4851" name="Text Box 88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 err="1"/>
                <a:t>OSTCBTbl</a:t>
              </a:r>
              <a:r>
                <a:rPr lang="en-US" altLang="zh-CN" sz="1200" dirty="0"/>
                <a:t>[0]</a:t>
              </a:r>
            </a:p>
          </p:txBody>
        </p:sp>
        <p:sp>
          <p:nvSpPr>
            <p:cNvPr id="134233" name="Rectangle 89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4234" name="Rectangle 90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4760" name="Group 91"/>
          <p:cNvGrpSpPr/>
          <p:nvPr/>
        </p:nvGrpSpPr>
        <p:grpSpPr bwMode="auto">
          <a:xfrm>
            <a:off x="5711825" y="5260976"/>
            <a:ext cx="1079500" cy="1139825"/>
            <a:chOff x="1066" y="3166"/>
            <a:chExt cx="680" cy="718"/>
          </a:xfrm>
        </p:grpSpPr>
        <p:sp>
          <p:nvSpPr>
            <p:cNvPr id="134236" name="Rectangle 92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4847" name="Text Box 93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OSTCBTbl[2]</a:t>
              </a:r>
            </a:p>
          </p:txBody>
        </p:sp>
        <p:sp>
          <p:nvSpPr>
            <p:cNvPr id="134238" name="Rectangle 94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4239" name="Rectangle 95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4761" name="Group 97"/>
          <p:cNvGrpSpPr/>
          <p:nvPr/>
        </p:nvGrpSpPr>
        <p:grpSpPr bwMode="auto">
          <a:xfrm>
            <a:off x="1895475" y="3962400"/>
            <a:ext cx="1009650" cy="592138"/>
            <a:chOff x="294" y="2659"/>
            <a:chExt cx="636" cy="373"/>
          </a:xfrm>
        </p:grpSpPr>
        <p:sp>
          <p:nvSpPr>
            <p:cNvPr id="134242" name="Rectangle 98"/>
            <p:cNvSpPr>
              <a:spLocks noChangeArrowheads="1"/>
            </p:cNvSpPr>
            <p:nvPr/>
          </p:nvSpPr>
          <p:spPr bwMode="auto">
            <a:xfrm>
              <a:off x="294" y="2851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845" name="Text Box 99"/>
            <p:cNvSpPr txBox="1">
              <a:spLocks noChangeArrowheads="1"/>
            </p:cNvSpPr>
            <p:nvPr/>
          </p:nvSpPr>
          <p:spPr bwMode="auto">
            <a:xfrm>
              <a:off x="295" y="2659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OSTCBList</a:t>
              </a:r>
            </a:p>
          </p:txBody>
        </p:sp>
      </p:grpSp>
      <p:grpSp>
        <p:nvGrpSpPr>
          <p:cNvPr id="74762" name="Group 100"/>
          <p:cNvGrpSpPr/>
          <p:nvPr/>
        </p:nvGrpSpPr>
        <p:grpSpPr bwMode="auto">
          <a:xfrm>
            <a:off x="5486400" y="4324350"/>
            <a:ext cx="863600" cy="274638"/>
            <a:chOff x="2925" y="2341"/>
            <a:chExt cx="544" cy="173"/>
          </a:xfrm>
        </p:grpSpPr>
        <p:sp>
          <p:nvSpPr>
            <p:cNvPr id="74842" name="Line 101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43" name="Text Box 102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74763" name="Line 103"/>
          <p:cNvSpPr>
            <a:spLocks noChangeShapeType="1"/>
          </p:cNvSpPr>
          <p:nvPr/>
        </p:nvSpPr>
        <p:spPr bwMode="auto">
          <a:xfrm>
            <a:off x="2895600" y="5610225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4764" name="AutoShape 104"/>
          <p:cNvCxnSpPr>
            <a:cxnSpLocks noChangeShapeType="1"/>
            <a:stCxn id="134229" idx="2"/>
            <a:endCxn id="134231" idx="1"/>
          </p:cNvCxnSpPr>
          <p:nvPr/>
        </p:nvCxnSpPr>
        <p:spPr bwMode="auto">
          <a:xfrm rot="5400000" flipH="1">
            <a:off x="6266261" y="2534049"/>
            <a:ext cx="764380" cy="4321175"/>
          </a:xfrm>
          <a:prstGeom prst="bentConnector4">
            <a:avLst>
              <a:gd name="adj1" fmla="val -29907"/>
              <a:gd name="adj2" fmla="val 103337"/>
            </a:avLst>
          </a:prstGeom>
          <a:noFill/>
          <a:ln w="19050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5" name="AutoShape 105"/>
          <p:cNvCxnSpPr>
            <a:cxnSpLocks noChangeShapeType="1"/>
            <a:stCxn id="134214" idx="3"/>
          </p:cNvCxnSpPr>
          <p:nvPr/>
        </p:nvCxnSpPr>
        <p:spPr bwMode="auto">
          <a:xfrm flipH="1" flipV="1">
            <a:off x="3192463" y="3557589"/>
            <a:ext cx="1008062" cy="777875"/>
          </a:xfrm>
          <a:prstGeom prst="bentConnector5">
            <a:avLst>
              <a:gd name="adj1" fmla="val -9292"/>
              <a:gd name="adj2" fmla="val 47139"/>
              <a:gd name="adj3" fmla="val 122676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6" name="Line 106"/>
          <p:cNvSpPr>
            <a:spLocks noChangeShapeType="1"/>
          </p:cNvSpPr>
          <p:nvPr/>
        </p:nvSpPr>
        <p:spPr bwMode="auto">
          <a:xfrm>
            <a:off x="2903539" y="441007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4767" name="Group 107"/>
          <p:cNvGrpSpPr/>
          <p:nvPr/>
        </p:nvGrpSpPr>
        <p:grpSpPr bwMode="auto">
          <a:xfrm>
            <a:off x="6721475" y="2179639"/>
            <a:ext cx="1150938" cy="287337"/>
            <a:chOff x="1520" y="2251"/>
            <a:chExt cx="1450" cy="181"/>
          </a:xfrm>
        </p:grpSpPr>
        <p:sp>
          <p:nvSpPr>
            <p:cNvPr id="74834" name="Rectangle 108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5" name="Rectangle 109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6" name="Rectangle 110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7" name="Rectangle 111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8" name="Rectangle 112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9" name="Rectangle 113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40" name="Rectangle 114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74841" name="Rectangle 115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</p:grpSp>
      <p:grpSp>
        <p:nvGrpSpPr>
          <p:cNvPr id="74768" name="Group 116"/>
          <p:cNvGrpSpPr/>
          <p:nvPr/>
        </p:nvGrpSpPr>
        <p:grpSpPr bwMode="auto">
          <a:xfrm>
            <a:off x="8234364" y="2900364"/>
            <a:ext cx="1150937" cy="287337"/>
            <a:chOff x="1520" y="2251"/>
            <a:chExt cx="1450" cy="181"/>
          </a:xfrm>
        </p:grpSpPr>
        <p:sp>
          <p:nvSpPr>
            <p:cNvPr id="74826" name="Rectangle 117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27" name="Rectangle 118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28" name="Rectangle 119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29" name="Rectangle 120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0" name="Rectangle 121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1" name="Rectangle 122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4832" name="Rectangle 123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4833" name="Rectangle 124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</p:grpSp>
      <p:cxnSp>
        <p:nvCxnSpPr>
          <p:cNvPr id="74769" name="AutoShape 125"/>
          <p:cNvCxnSpPr>
            <a:cxnSpLocks noChangeShapeType="1"/>
            <a:stCxn id="74886" idx="1"/>
            <a:endCxn id="74841" idx="2"/>
          </p:cNvCxnSpPr>
          <p:nvPr/>
        </p:nvCxnSpPr>
        <p:spPr bwMode="auto">
          <a:xfrm rot="10800000">
            <a:off x="7800976" y="2466976"/>
            <a:ext cx="74613" cy="1301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0" name="AutoShape 126"/>
          <p:cNvCxnSpPr>
            <a:cxnSpLocks noChangeShapeType="1"/>
            <a:stCxn id="74887" idx="1"/>
            <a:endCxn id="74840" idx="2"/>
          </p:cNvCxnSpPr>
          <p:nvPr/>
        </p:nvCxnSpPr>
        <p:spPr bwMode="auto">
          <a:xfrm rot="10800000">
            <a:off x="7658100" y="2466976"/>
            <a:ext cx="217488" cy="5635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71" name="Group 127"/>
          <p:cNvGrpSpPr/>
          <p:nvPr/>
        </p:nvGrpSpPr>
        <p:grpSpPr bwMode="auto">
          <a:xfrm>
            <a:off x="4259264" y="2427288"/>
            <a:ext cx="1150937" cy="635000"/>
            <a:chOff x="2064" y="1706"/>
            <a:chExt cx="725" cy="400"/>
          </a:xfrm>
        </p:grpSpPr>
        <p:grpSp>
          <p:nvGrpSpPr>
            <p:cNvPr id="74816" name="Group 128"/>
            <p:cNvGrpSpPr/>
            <p:nvPr/>
          </p:nvGrpSpPr>
          <p:grpSpPr bwMode="auto">
            <a:xfrm>
              <a:off x="2064" y="1925"/>
              <a:ext cx="725" cy="181"/>
              <a:chOff x="1520" y="2251"/>
              <a:chExt cx="1450" cy="181"/>
            </a:xfrm>
          </p:grpSpPr>
          <p:sp>
            <p:nvSpPr>
              <p:cNvPr id="134273" name="Rectangle 129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4" name="Rectangle 130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5" name="Rectangle 131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6" name="Rectangle 132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7" name="Rectangle 133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8" name="Rectangle 134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79" name="Rectangle 135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80" name="Rectangle 136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4817" name="Text Box 137"/>
            <p:cNvSpPr txBox="1">
              <a:spLocks noChangeArrowheads="1"/>
            </p:cNvSpPr>
            <p:nvPr/>
          </p:nvSpPr>
          <p:spPr bwMode="auto">
            <a:xfrm>
              <a:off x="2153" y="1706"/>
              <a:ext cx="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OSPrioCur</a:t>
              </a:r>
            </a:p>
          </p:txBody>
        </p:sp>
      </p:grpSp>
      <p:grpSp>
        <p:nvGrpSpPr>
          <p:cNvPr id="74772" name="Group 138"/>
          <p:cNvGrpSpPr/>
          <p:nvPr/>
        </p:nvGrpSpPr>
        <p:grpSpPr bwMode="auto">
          <a:xfrm>
            <a:off x="2314575" y="2486026"/>
            <a:ext cx="1944688" cy="576263"/>
            <a:chOff x="158" y="1298"/>
            <a:chExt cx="1225" cy="363"/>
          </a:xfrm>
        </p:grpSpPr>
        <p:grpSp>
          <p:nvGrpSpPr>
            <p:cNvPr id="74810" name="Group 139"/>
            <p:cNvGrpSpPr/>
            <p:nvPr/>
          </p:nvGrpSpPr>
          <p:grpSpPr bwMode="auto">
            <a:xfrm>
              <a:off x="158" y="1298"/>
              <a:ext cx="635" cy="363"/>
              <a:chOff x="113" y="1434"/>
              <a:chExt cx="635" cy="363"/>
            </a:xfrm>
          </p:grpSpPr>
          <p:sp>
            <p:nvSpPr>
              <p:cNvPr id="134284" name="Rectangle 140"/>
              <p:cNvSpPr>
                <a:spLocks noChangeArrowheads="1"/>
              </p:cNvSpPr>
              <p:nvPr/>
            </p:nvSpPr>
            <p:spPr bwMode="auto">
              <a:xfrm>
                <a:off x="113" y="1616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4815" name="Text Box 141"/>
              <p:cNvSpPr txBox="1">
                <a:spLocks noChangeArrowheads="1"/>
              </p:cNvSpPr>
              <p:nvPr/>
            </p:nvSpPr>
            <p:spPr bwMode="auto">
              <a:xfrm>
                <a:off x="113" y="1434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dirty="0"/>
                  <a:t>OSTCBCur</a:t>
                </a:r>
              </a:p>
            </p:txBody>
          </p:sp>
        </p:grpSp>
        <p:grpSp>
          <p:nvGrpSpPr>
            <p:cNvPr id="74811" name="Group 142"/>
            <p:cNvGrpSpPr/>
            <p:nvPr/>
          </p:nvGrpSpPr>
          <p:grpSpPr bwMode="auto">
            <a:xfrm>
              <a:off x="793" y="1480"/>
              <a:ext cx="590" cy="173"/>
              <a:chOff x="748" y="1480"/>
              <a:chExt cx="590" cy="173"/>
            </a:xfrm>
          </p:grpSpPr>
          <p:sp>
            <p:nvSpPr>
              <p:cNvPr id="74812" name="Line 143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3" name="Text Box 144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4773" name="Group 145"/>
          <p:cNvGrpSpPr/>
          <p:nvPr/>
        </p:nvGrpSpPr>
        <p:grpSpPr bwMode="auto">
          <a:xfrm>
            <a:off x="4187826" y="1765301"/>
            <a:ext cx="1298575" cy="620713"/>
            <a:chOff x="1882" y="2041"/>
            <a:chExt cx="818" cy="391"/>
          </a:xfrm>
        </p:grpSpPr>
        <p:sp>
          <p:nvSpPr>
            <p:cNvPr id="74800" name="Text Box 146"/>
            <p:cNvSpPr txBox="1">
              <a:spLocks noChangeArrowheads="1"/>
            </p:cNvSpPr>
            <p:nvPr/>
          </p:nvSpPr>
          <p:spPr bwMode="auto">
            <a:xfrm>
              <a:off x="1882" y="2041"/>
              <a:ext cx="8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OSPrioHighRdy</a:t>
              </a:r>
            </a:p>
          </p:txBody>
        </p:sp>
        <p:grpSp>
          <p:nvGrpSpPr>
            <p:cNvPr id="74801" name="Group 147"/>
            <p:cNvGrpSpPr/>
            <p:nvPr/>
          </p:nvGrpSpPr>
          <p:grpSpPr bwMode="auto">
            <a:xfrm>
              <a:off x="1923" y="2251"/>
              <a:ext cx="725" cy="181"/>
              <a:chOff x="1520" y="2251"/>
              <a:chExt cx="1450" cy="181"/>
            </a:xfrm>
          </p:grpSpPr>
          <p:sp>
            <p:nvSpPr>
              <p:cNvPr id="134292" name="Rectangle 148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3" name="Rectangle 149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4" name="Rectangle 150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5" name="Rectangle 151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6" name="Rectangle 152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7" name="Rectangle 153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8" name="Rectangle 154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4299" name="Rectangle 155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</p:grpSp>
      <p:grpSp>
        <p:nvGrpSpPr>
          <p:cNvPr id="74774" name="Group 162"/>
          <p:cNvGrpSpPr/>
          <p:nvPr/>
        </p:nvGrpSpPr>
        <p:grpSpPr bwMode="auto">
          <a:xfrm>
            <a:off x="2171701" y="1762125"/>
            <a:ext cx="2087563" cy="579438"/>
            <a:chOff x="1565" y="1026"/>
            <a:chExt cx="1315" cy="365"/>
          </a:xfrm>
        </p:grpSpPr>
        <p:grpSp>
          <p:nvGrpSpPr>
            <p:cNvPr id="74794" name="Group 163"/>
            <p:cNvGrpSpPr/>
            <p:nvPr/>
          </p:nvGrpSpPr>
          <p:grpSpPr bwMode="auto">
            <a:xfrm>
              <a:off x="1565" y="1026"/>
              <a:ext cx="816" cy="365"/>
              <a:chOff x="1565" y="1035"/>
              <a:chExt cx="816" cy="365"/>
            </a:xfrm>
          </p:grpSpPr>
          <p:sp>
            <p:nvSpPr>
              <p:cNvPr id="74798" name="Text Box 164"/>
              <p:cNvSpPr txBox="1">
                <a:spLocks noChangeArrowheads="1"/>
              </p:cNvSpPr>
              <p:nvPr/>
            </p:nvSpPr>
            <p:spPr bwMode="auto">
              <a:xfrm>
                <a:off x="1565" y="1035"/>
                <a:ext cx="8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OSTCBHighRdy</a:t>
                </a:r>
              </a:p>
            </p:txBody>
          </p:sp>
          <p:sp>
            <p:nvSpPr>
              <p:cNvPr id="134309" name="Rectangle 165"/>
              <p:cNvSpPr>
                <a:spLocks noChangeArrowheads="1"/>
              </p:cNvSpPr>
              <p:nvPr/>
            </p:nvSpPr>
            <p:spPr bwMode="auto">
              <a:xfrm>
                <a:off x="1657" y="1219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4795" name="Group 166"/>
            <p:cNvGrpSpPr/>
            <p:nvPr/>
          </p:nvGrpSpPr>
          <p:grpSpPr bwMode="auto">
            <a:xfrm>
              <a:off x="2290" y="1216"/>
              <a:ext cx="590" cy="173"/>
              <a:chOff x="748" y="1480"/>
              <a:chExt cx="590" cy="173"/>
            </a:xfrm>
          </p:grpSpPr>
          <p:sp>
            <p:nvSpPr>
              <p:cNvPr id="74796" name="Line 167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7" name="Text Box 168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4775" name="Group 169"/>
          <p:cNvGrpSpPr/>
          <p:nvPr/>
        </p:nvGrpSpPr>
        <p:grpSpPr bwMode="auto">
          <a:xfrm>
            <a:off x="3192463" y="3124200"/>
            <a:ext cx="1008062" cy="719138"/>
            <a:chOff x="975" y="1661"/>
            <a:chExt cx="635" cy="453"/>
          </a:xfrm>
        </p:grpSpPr>
        <p:sp>
          <p:nvSpPr>
            <p:cNvPr id="134314" name="Rectangle 170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315" name="Rectangle 171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793" name="Text Box 172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sp>
        <p:nvSpPr>
          <p:cNvPr id="74776" name="Rectangle 173"/>
          <p:cNvSpPr>
            <a:spLocks noChangeArrowheads="1"/>
          </p:cNvSpPr>
          <p:nvPr/>
        </p:nvSpPr>
        <p:spPr bwMode="auto">
          <a:xfrm>
            <a:off x="1981200" y="270679"/>
            <a:ext cx="426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创建任务</a:t>
            </a:r>
            <a:r>
              <a:rPr lang="en-US" altLang="zh-CN" sz="3200"/>
              <a:t>0</a:t>
            </a:r>
            <a:r>
              <a:rPr lang="zh-CN" altLang="en-US" sz="3200"/>
              <a:t>后的状态</a:t>
            </a:r>
          </a:p>
        </p:txBody>
      </p:sp>
      <p:grpSp>
        <p:nvGrpSpPr>
          <p:cNvPr id="74777" name="Group 174"/>
          <p:cNvGrpSpPr/>
          <p:nvPr/>
        </p:nvGrpSpPr>
        <p:grpSpPr bwMode="auto">
          <a:xfrm>
            <a:off x="6813550" y="5619750"/>
            <a:ext cx="863600" cy="274638"/>
            <a:chOff x="2925" y="2341"/>
            <a:chExt cx="544" cy="173"/>
          </a:xfrm>
        </p:grpSpPr>
        <p:sp>
          <p:nvSpPr>
            <p:cNvPr id="74789" name="Line 175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176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134321" name="Rectangle 177"/>
          <p:cNvSpPr>
            <a:spLocks noChangeArrowheads="1"/>
          </p:cNvSpPr>
          <p:nvPr/>
        </p:nvSpPr>
        <p:spPr bwMode="auto">
          <a:xfrm>
            <a:off x="6477000" y="270680"/>
            <a:ext cx="1752600" cy="519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</a:rPr>
              <a:t>Prio </a:t>
            </a:r>
            <a:r>
              <a:rPr lang="zh-CN" altLang="en-US">
                <a:latin typeface="Arial" panose="020B0604020202020204" pitchFamily="34" charset="0"/>
              </a:rPr>
              <a:t>＝ </a:t>
            </a:r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74779" name="AutoShape 178"/>
          <p:cNvCxnSpPr>
            <a:cxnSpLocks noChangeShapeType="1"/>
          </p:cNvCxnSpPr>
          <p:nvPr/>
        </p:nvCxnSpPr>
        <p:spPr bwMode="auto">
          <a:xfrm flipH="1" flipV="1">
            <a:off x="4495801" y="3557589"/>
            <a:ext cx="1008063" cy="777875"/>
          </a:xfrm>
          <a:prstGeom prst="bentConnector5">
            <a:avLst>
              <a:gd name="adj1" fmla="val -22519"/>
              <a:gd name="adj2" fmla="val 47139"/>
              <a:gd name="adj3" fmla="val 114801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80" name="Group 179"/>
          <p:cNvGrpSpPr/>
          <p:nvPr/>
        </p:nvGrpSpPr>
        <p:grpSpPr bwMode="auto">
          <a:xfrm>
            <a:off x="4495801" y="3124200"/>
            <a:ext cx="1008063" cy="719138"/>
            <a:chOff x="975" y="1661"/>
            <a:chExt cx="635" cy="453"/>
          </a:xfrm>
        </p:grpSpPr>
        <p:sp>
          <p:nvSpPr>
            <p:cNvPr id="134324" name="Rectangle 180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325" name="Rectangle 181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788" name="Text Box 182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grpSp>
        <p:nvGrpSpPr>
          <p:cNvPr id="74781" name="Group 187"/>
          <p:cNvGrpSpPr/>
          <p:nvPr/>
        </p:nvGrpSpPr>
        <p:grpSpPr bwMode="auto">
          <a:xfrm>
            <a:off x="3190875" y="4133056"/>
            <a:ext cx="5572126" cy="323851"/>
            <a:chOff x="1867" y="2612"/>
            <a:chExt cx="2693" cy="181"/>
          </a:xfrm>
        </p:grpSpPr>
        <p:cxnSp>
          <p:nvCxnSpPr>
            <p:cNvPr id="74784" name="AutoShape 185"/>
            <p:cNvCxnSpPr>
              <a:cxnSpLocks noChangeShapeType="1"/>
              <a:endCxn id="134231" idx="1"/>
            </p:cNvCxnSpPr>
            <p:nvPr/>
          </p:nvCxnSpPr>
          <p:spPr bwMode="auto">
            <a:xfrm rot="10800000" flipV="1">
              <a:off x="1867" y="2616"/>
              <a:ext cx="2693" cy="101"/>
            </a:xfrm>
            <a:prstGeom prst="bentConnector3">
              <a:avLst>
                <a:gd name="adj1" fmla="val 103079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5" name="Line 186"/>
            <p:cNvSpPr>
              <a:spLocks noChangeShapeType="1"/>
            </p:cNvSpPr>
            <p:nvPr/>
          </p:nvSpPr>
          <p:spPr bwMode="auto">
            <a:xfrm flipV="1">
              <a:off x="4560" y="2612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4782" name="AutoShape 190"/>
          <p:cNvCxnSpPr>
            <a:cxnSpLocks noChangeShapeType="1"/>
            <a:stCxn id="134216" idx="3"/>
            <a:endCxn id="134231" idx="1"/>
          </p:cNvCxnSpPr>
          <p:nvPr/>
        </p:nvCxnSpPr>
        <p:spPr bwMode="auto">
          <a:xfrm flipV="1">
            <a:off x="4200525" y="4313239"/>
            <a:ext cx="287338" cy="166687"/>
          </a:xfrm>
          <a:prstGeom prst="bentConnector3">
            <a:avLst>
              <a:gd name="adj1" fmla="val 4972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燕尾形 179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/>
          <p:nvPr/>
        </p:nvGrpSpPr>
        <p:grpSpPr bwMode="auto">
          <a:xfrm>
            <a:off x="1752600" y="5295900"/>
            <a:ext cx="1296988" cy="592138"/>
            <a:chOff x="68" y="3203"/>
            <a:chExt cx="817" cy="373"/>
          </a:xfrm>
        </p:grpSpPr>
        <p:sp>
          <p:nvSpPr>
            <p:cNvPr id="136195" name="Rectangle 3"/>
            <p:cNvSpPr>
              <a:spLocks noChangeArrowheads="1"/>
            </p:cNvSpPr>
            <p:nvPr/>
          </p:nvSpPr>
          <p:spPr bwMode="auto">
            <a:xfrm>
              <a:off x="158" y="3395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962" name="Text Box 4"/>
            <p:cNvSpPr txBox="1">
              <a:spLocks noChangeArrowheads="1"/>
            </p:cNvSpPr>
            <p:nvPr/>
          </p:nvSpPr>
          <p:spPr bwMode="auto">
            <a:xfrm>
              <a:off x="68" y="3203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OSTCBFreeList</a:t>
              </a:r>
            </a:p>
          </p:txBody>
        </p:sp>
      </p:grpSp>
      <p:grpSp>
        <p:nvGrpSpPr>
          <p:cNvPr id="75779" name="Group 5"/>
          <p:cNvGrpSpPr/>
          <p:nvPr/>
        </p:nvGrpSpPr>
        <p:grpSpPr bwMode="auto">
          <a:xfrm>
            <a:off x="7874000" y="1676401"/>
            <a:ext cx="2014538" cy="1960563"/>
            <a:chOff x="3425" y="754"/>
            <a:chExt cx="1269" cy="1235"/>
          </a:xfrm>
        </p:grpSpPr>
        <p:sp>
          <p:nvSpPr>
            <p:cNvPr id="75909" name="Line 6"/>
            <p:cNvSpPr>
              <a:spLocks noChangeShapeType="1"/>
            </p:cNvSpPr>
            <p:nvPr/>
          </p:nvSpPr>
          <p:spPr bwMode="auto">
            <a:xfrm flipV="1">
              <a:off x="3651" y="754"/>
              <a:ext cx="0" cy="10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910" name="Group 7"/>
            <p:cNvGrpSpPr/>
            <p:nvPr/>
          </p:nvGrpSpPr>
          <p:grpSpPr bwMode="auto">
            <a:xfrm>
              <a:off x="3651" y="1525"/>
              <a:ext cx="726" cy="181"/>
              <a:chOff x="3651" y="1253"/>
              <a:chExt cx="726" cy="181"/>
            </a:xfrm>
          </p:grpSpPr>
          <p:sp>
            <p:nvSpPr>
              <p:cNvPr id="136200" name="Rectangle 8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6" name="Rectangle 14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07" name="Rectangle 15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911" name="Line 16"/>
            <p:cNvSpPr>
              <a:spLocks noChangeShapeType="1"/>
            </p:cNvSpPr>
            <p:nvPr/>
          </p:nvSpPr>
          <p:spPr bwMode="auto">
            <a:xfrm flipV="1">
              <a:off x="3651" y="1797"/>
              <a:ext cx="104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2" name="Text Box 17"/>
            <p:cNvSpPr txBox="1">
              <a:spLocks noChangeArrowheads="1"/>
            </p:cNvSpPr>
            <p:nvPr/>
          </p:nvSpPr>
          <p:spPr bwMode="auto">
            <a:xfrm>
              <a:off x="4467" y="1797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X</a:t>
              </a:r>
            </a:p>
          </p:txBody>
        </p:sp>
        <p:sp>
          <p:nvSpPr>
            <p:cNvPr id="75913" name="Text Box 18"/>
            <p:cNvSpPr txBox="1">
              <a:spLocks noChangeArrowheads="1"/>
            </p:cNvSpPr>
            <p:nvPr/>
          </p:nvSpPr>
          <p:spPr bwMode="auto">
            <a:xfrm>
              <a:off x="3425" y="80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Y</a:t>
              </a:r>
            </a:p>
          </p:txBody>
        </p:sp>
        <p:grpSp>
          <p:nvGrpSpPr>
            <p:cNvPr id="75914" name="Group 19"/>
            <p:cNvGrpSpPr/>
            <p:nvPr/>
          </p:nvGrpSpPr>
          <p:grpSpPr bwMode="auto">
            <a:xfrm>
              <a:off x="3651" y="1253"/>
              <a:ext cx="726" cy="181"/>
              <a:chOff x="3651" y="1253"/>
              <a:chExt cx="726" cy="181"/>
            </a:xfrm>
          </p:grpSpPr>
          <p:sp>
            <p:nvSpPr>
              <p:cNvPr id="136212" name="Rectangle 20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213" name="Rectangle 21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214" name="Rectangle 22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6215" name="Rectangle 23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6216" name="Rectangle 24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217" name="Rectangle 25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218" name="Rectangle 26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219" name="Rectangle 27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5915" name="Text Box 28"/>
            <p:cNvSpPr txBox="1">
              <a:spLocks noChangeArrowheads="1"/>
            </p:cNvSpPr>
            <p:nvPr/>
          </p:nvSpPr>
          <p:spPr bwMode="auto">
            <a:xfrm>
              <a:off x="3696" y="890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OSRdyTbl[ ]</a:t>
              </a:r>
            </a:p>
          </p:txBody>
        </p:sp>
        <p:sp>
          <p:nvSpPr>
            <p:cNvPr id="75916" name="Text Box 29"/>
            <p:cNvSpPr txBox="1">
              <a:spLocks noChangeArrowheads="1"/>
            </p:cNvSpPr>
            <p:nvPr/>
          </p:nvSpPr>
          <p:spPr bwMode="auto">
            <a:xfrm>
              <a:off x="3426" y="1247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[0]</a:t>
              </a:r>
            </a:p>
          </p:txBody>
        </p:sp>
        <p:sp>
          <p:nvSpPr>
            <p:cNvPr id="75917" name="Text Box 30"/>
            <p:cNvSpPr txBox="1">
              <a:spLocks noChangeArrowheads="1"/>
            </p:cNvSpPr>
            <p:nvPr/>
          </p:nvSpPr>
          <p:spPr bwMode="auto">
            <a:xfrm>
              <a:off x="3426" y="1520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[1]</a:t>
              </a:r>
            </a:p>
          </p:txBody>
        </p:sp>
        <p:grpSp>
          <p:nvGrpSpPr>
            <p:cNvPr id="75918" name="Group 31"/>
            <p:cNvGrpSpPr/>
            <p:nvPr/>
          </p:nvGrpSpPr>
          <p:grpSpPr bwMode="auto">
            <a:xfrm>
              <a:off x="3652" y="1072"/>
              <a:ext cx="725" cy="181"/>
              <a:chOff x="1973" y="1434"/>
              <a:chExt cx="1451" cy="181"/>
            </a:xfrm>
          </p:grpSpPr>
          <p:sp>
            <p:nvSpPr>
              <p:cNvPr id="75937" name="Rectangle 32"/>
              <p:cNvSpPr>
                <a:spLocks noChangeArrowheads="1"/>
              </p:cNvSpPr>
              <p:nvPr/>
            </p:nvSpPr>
            <p:spPr bwMode="auto">
              <a:xfrm>
                <a:off x="197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7</a:t>
                </a:r>
              </a:p>
            </p:txBody>
          </p:sp>
          <p:sp>
            <p:nvSpPr>
              <p:cNvPr id="75938" name="Rectangle 33"/>
              <p:cNvSpPr>
                <a:spLocks noChangeArrowheads="1"/>
              </p:cNvSpPr>
              <p:nvPr/>
            </p:nvSpPr>
            <p:spPr bwMode="auto">
              <a:xfrm>
                <a:off x="2155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6</a:t>
                </a:r>
              </a:p>
            </p:txBody>
          </p:sp>
          <p:sp>
            <p:nvSpPr>
              <p:cNvPr id="75939" name="Rectangle 34"/>
              <p:cNvSpPr>
                <a:spLocks noChangeArrowheads="1"/>
              </p:cNvSpPr>
              <p:nvPr/>
            </p:nvSpPr>
            <p:spPr bwMode="auto">
              <a:xfrm>
                <a:off x="2336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5</a:t>
                </a:r>
              </a:p>
            </p:txBody>
          </p:sp>
          <p:sp>
            <p:nvSpPr>
              <p:cNvPr id="75940" name="Rectangle 35"/>
              <p:cNvSpPr>
                <a:spLocks noChangeArrowheads="1"/>
              </p:cNvSpPr>
              <p:nvPr/>
            </p:nvSpPr>
            <p:spPr bwMode="auto">
              <a:xfrm>
                <a:off x="2517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4</a:t>
                </a:r>
              </a:p>
            </p:txBody>
          </p:sp>
          <p:sp>
            <p:nvSpPr>
              <p:cNvPr id="75941" name="Rectangle 36"/>
              <p:cNvSpPr>
                <a:spLocks noChangeArrowheads="1"/>
              </p:cNvSpPr>
              <p:nvPr/>
            </p:nvSpPr>
            <p:spPr bwMode="auto">
              <a:xfrm>
                <a:off x="2699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3</a:t>
                </a:r>
              </a:p>
            </p:txBody>
          </p:sp>
          <p:sp>
            <p:nvSpPr>
              <p:cNvPr id="75942" name="Rectangle 37"/>
              <p:cNvSpPr>
                <a:spLocks noChangeArrowheads="1"/>
              </p:cNvSpPr>
              <p:nvPr/>
            </p:nvSpPr>
            <p:spPr bwMode="auto">
              <a:xfrm>
                <a:off x="2880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2</a:t>
                </a:r>
              </a:p>
            </p:txBody>
          </p:sp>
          <p:sp>
            <p:nvSpPr>
              <p:cNvPr id="75943" name="Rectangle 38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1</a:t>
                </a:r>
              </a:p>
            </p:txBody>
          </p:sp>
          <p:sp>
            <p:nvSpPr>
              <p:cNvPr id="75944" name="Rectangle 39"/>
              <p:cNvSpPr>
                <a:spLocks noChangeArrowheads="1"/>
              </p:cNvSpPr>
              <p:nvPr/>
            </p:nvSpPr>
            <p:spPr bwMode="auto">
              <a:xfrm>
                <a:off x="324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0</a:t>
                </a:r>
              </a:p>
            </p:txBody>
          </p:sp>
        </p:grpSp>
        <p:grpSp>
          <p:nvGrpSpPr>
            <p:cNvPr id="75919" name="Group 40"/>
            <p:cNvGrpSpPr/>
            <p:nvPr/>
          </p:nvGrpSpPr>
          <p:grpSpPr bwMode="auto">
            <a:xfrm>
              <a:off x="3651" y="1702"/>
              <a:ext cx="725" cy="91"/>
              <a:chOff x="1520" y="2704"/>
              <a:chExt cx="1451" cy="91"/>
            </a:xfrm>
          </p:grpSpPr>
          <p:sp>
            <p:nvSpPr>
              <p:cNvPr id="75929" name="Rectangle 41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15</a:t>
                </a:r>
              </a:p>
            </p:txBody>
          </p:sp>
          <p:sp>
            <p:nvSpPr>
              <p:cNvPr id="75930" name="Rectangle 42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14</a:t>
                </a:r>
              </a:p>
            </p:txBody>
          </p:sp>
          <p:sp>
            <p:nvSpPr>
              <p:cNvPr id="75931" name="Rectangle 43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13</a:t>
                </a:r>
              </a:p>
            </p:txBody>
          </p:sp>
          <p:sp>
            <p:nvSpPr>
              <p:cNvPr id="75932" name="Rectangle 44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12</a:t>
                </a:r>
              </a:p>
            </p:txBody>
          </p:sp>
          <p:sp>
            <p:nvSpPr>
              <p:cNvPr id="75933" name="Rectangle 45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11</a:t>
                </a:r>
              </a:p>
            </p:txBody>
          </p:sp>
          <p:sp>
            <p:nvSpPr>
              <p:cNvPr id="75934" name="Rectangle 46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10</a:t>
                </a:r>
              </a:p>
            </p:txBody>
          </p:sp>
          <p:sp>
            <p:nvSpPr>
              <p:cNvPr id="75935" name="Rectangle 47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9</a:t>
                </a:r>
              </a:p>
            </p:txBody>
          </p:sp>
          <p:sp>
            <p:nvSpPr>
              <p:cNvPr id="75936" name="Rectangle 48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8</a:t>
                </a:r>
              </a:p>
            </p:txBody>
          </p:sp>
        </p:grpSp>
        <p:grpSp>
          <p:nvGrpSpPr>
            <p:cNvPr id="75920" name="Group 49"/>
            <p:cNvGrpSpPr/>
            <p:nvPr/>
          </p:nvGrpSpPr>
          <p:grpSpPr bwMode="auto">
            <a:xfrm>
              <a:off x="3651" y="1430"/>
              <a:ext cx="725" cy="91"/>
              <a:chOff x="1520" y="2704"/>
              <a:chExt cx="1451" cy="91"/>
            </a:xfrm>
          </p:grpSpPr>
          <p:sp>
            <p:nvSpPr>
              <p:cNvPr id="75921" name="Rectangle 50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7</a:t>
                </a:r>
              </a:p>
            </p:txBody>
          </p:sp>
          <p:sp>
            <p:nvSpPr>
              <p:cNvPr id="75922" name="Rectangle 51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6</a:t>
                </a:r>
              </a:p>
            </p:txBody>
          </p:sp>
          <p:sp>
            <p:nvSpPr>
              <p:cNvPr id="75923" name="Rectangle 52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5</a:t>
                </a:r>
              </a:p>
            </p:txBody>
          </p:sp>
          <p:sp>
            <p:nvSpPr>
              <p:cNvPr id="75924" name="Rectangle 53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4</a:t>
                </a:r>
              </a:p>
            </p:txBody>
          </p:sp>
          <p:sp>
            <p:nvSpPr>
              <p:cNvPr id="75925" name="Rectangle 54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3</a:t>
                </a:r>
              </a:p>
            </p:txBody>
          </p:sp>
          <p:sp>
            <p:nvSpPr>
              <p:cNvPr id="75926" name="Rectangle 55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2</a:t>
                </a:r>
              </a:p>
            </p:txBody>
          </p:sp>
          <p:sp>
            <p:nvSpPr>
              <p:cNvPr id="75927" name="Rectangle 56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</a:t>
                </a:r>
              </a:p>
            </p:txBody>
          </p:sp>
          <p:sp>
            <p:nvSpPr>
              <p:cNvPr id="75928" name="Rectangle 57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0</a:t>
                </a:r>
              </a:p>
            </p:txBody>
          </p:sp>
        </p:grpSp>
      </p:grpSp>
      <p:grpSp>
        <p:nvGrpSpPr>
          <p:cNvPr id="75780" name="Group 58"/>
          <p:cNvGrpSpPr/>
          <p:nvPr/>
        </p:nvGrpSpPr>
        <p:grpSpPr bwMode="auto">
          <a:xfrm>
            <a:off x="6721475" y="1820863"/>
            <a:ext cx="1150938" cy="635000"/>
            <a:chOff x="2290" y="890"/>
            <a:chExt cx="725" cy="400"/>
          </a:xfrm>
        </p:grpSpPr>
        <p:grpSp>
          <p:nvGrpSpPr>
            <p:cNvPr id="75899" name="Group 59"/>
            <p:cNvGrpSpPr/>
            <p:nvPr/>
          </p:nvGrpSpPr>
          <p:grpSpPr bwMode="auto">
            <a:xfrm>
              <a:off x="2290" y="1109"/>
              <a:ext cx="725" cy="181"/>
              <a:chOff x="1520" y="2251"/>
              <a:chExt cx="1450" cy="181"/>
            </a:xfrm>
          </p:grpSpPr>
          <p:sp>
            <p:nvSpPr>
              <p:cNvPr id="136252" name="Rectangle 60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3" name="Rectangle 61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4" name="Rectangle 62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5" name="Rectangle 63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6" name="Rectangle 64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7" name="Rectangle 65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8" name="Rectangle 66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36259" name="Rectangle 67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900" name="Text Box 68"/>
            <p:cNvSpPr txBox="1">
              <a:spLocks noChangeArrowheads="1"/>
            </p:cNvSpPr>
            <p:nvPr/>
          </p:nvSpPr>
          <p:spPr bwMode="auto">
            <a:xfrm>
              <a:off x="2382" y="890"/>
              <a:ext cx="5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OSRdyGrp</a:t>
              </a:r>
            </a:p>
          </p:txBody>
        </p:sp>
      </p:grpSp>
      <p:grpSp>
        <p:nvGrpSpPr>
          <p:cNvPr id="75781" name="Group 69"/>
          <p:cNvGrpSpPr/>
          <p:nvPr/>
        </p:nvGrpSpPr>
        <p:grpSpPr bwMode="auto">
          <a:xfrm>
            <a:off x="3121025" y="3987801"/>
            <a:ext cx="1079500" cy="1139825"/>
            <a:chOff x="1066" y="3166"/>
            <a:chExt cx="680" cy="718"/>
          </a:xfrm>
        </p:grpSpPr>
        <p:sp>
          <p:nvSpPr>
            <p:cNvPr id="136262" name="Rectangle 70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5896" name="Text Box 71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 err="1"/>
                <a:t>OSTCBTbl</a:t>
              </a:r>
              <a:r>
                <a:rPr lang="en-US" altLang="zh-CN" sz="1200" dirty="0"/>
                <a:t>[2]</a:t>
              </a:r>
            </a:p>
          </p:txBody>
        </p:sp>
        <p:sp>
          <p:nvSpPr>
            <p:cNvPr id="136264" name="Rectangle 72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6265" name="Rectangle 73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5782" name="Group 74"/>
          <p:cNvGrpSpPr/>
          <p:nvPr/>
        </p:nvGrpSpPr>
        <p:grpSpPr bwMode="auto">
          <a:xfrm>
            <a:off x="6648450" y="3506788"/>
            <a:ext cx="2808288" cy="1631950"/>
            <a:chOff x="3606" y="2078"/>
            <a:chExt cx="1769" cy="1028"/>
          </a:xfrm>
        </p:grpSpPr>
        <p:sp>
          <p:nvSpPr>
            <p:cNvPr id="136267" name="Rectangle 75"/>
            <p:cNvSpPr>
              <a:spLocks noChangeArrowheads="1"/>
            </p:cNvSpPr>
            <p:nvPr/>
          </p:nvSpPr>
          <p:spPr bwMode="auto">
            <a:xfrm>
              <a:off x="4604" y="225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68" name="Rectangle 76"/>
            <p:cNvSpPr>
              <a:spLocks noChangeArrowheads="1"/>
            </p:cNvSpPr>
            <p:nvPr/>
          </p:nvSpPr>
          <p:spPr bwMode="auto">
            <a:xfrm>
              <a:off x="4604" y="2341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69" name="Rectangle 77"/>
            <p:cNvSpPr>
              <a:spLocks noChangeArrowheads="1"/>
            </p:cNvSpPr>
            <p:nvPr/>
          </p:nvSpPr>
          <p:spPr bwMode="auto">
            <a:xfrm>
              <a:off x="4604" y="2432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70" name="Rectangle 78"/>
            <p:cNvSpPr>
              <a:spLocks noChangeArrowheads="1"/>
            </p:cNvSpPr>
            <p:nvPr/>
          </p:nvSpPr>
          <p:spPr bwMode="auto">
            <a:xfrm>
              <a:off x="4604" y="2523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71" name="Rectangle 79"/>
            <p:cNvSpPr>
              <a:spLocks noChangeArrowheads="1"/>
            </p:cNvSpPr>
            <p:nvPr/>
          </p:nvSpPr>
          <p:spPr bwMode="auto">
            <a:xfrm>
              <a:off x="4604" y="261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72" name="Rectangle 80"/>
            <p:cNvSpPr>
              <a:spLocks noChangeArrowheads="1"/>
            </p:cNvSpPr>
            <p:nvPr/>
          </p:nvSpPr>
          <p:spPr bwMode="auto">
            <a:xfrm>
              <a:off x="4604" y="2704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273" name="Rectangle 81"/>
            <p:cNvSpPr>
              <a:spLocks noChangeArrowheads="1"/>
            </p:cNvSpPr>
            <p:nvPr/>
          </p:nvSpPr>
          <p:spPr bwMode="auto">
            <a:xfrm>
              <a:off x="4604" y="2795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36274" name="Rectangle 82"/>
            <p:cNvSpPr>
              <a:spLocks noChangeArrowheads="1"/>
            </p:cNvSpPr>
            <p:nvPr/>
          </p:nvSpPr>
          <p:spPr bwMode="auto">
            <a:xfrm>
              <a:off x="4604" y="288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892" name="Text Box 83"/>
            <p:cNvSpPr txBox="1">
              <a:spLocks noChangeArrowheads="1"/>
            </p:cNvSpPr>
            <p:nvPr/>
          </p:nvSpPr>
          <p:spPr bwMode="auto">
            <a:xfrm>
              <a:off x="4558" y="2078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OSTCBPrioTbl[ ]</a:t>
              </a:r>
            </a:p>
          </p:txBody>
        </p:sp>
        <p:sp>
          <p:nvSpPr>
            <p:cNvPr id="75893" name="Text Box 84"/>
            <p:cNvSpPr txBox="1">
              <a:spLocks noChangeArrowheads="1"/>
            </p:cNvSpPr>
            <p:nvPr/>
          </p:nvSpPr>
          <p:spPr bwMode="auto">
            <a:xfrm>
              <a:off x="3606" y="2251"/>
              <a:ext cx="104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[0]</a:t>
              </a:r>
            </a:p>
            <a:p>
              <a:pPr algn="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1000"/>
                <a:t>[1]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[2]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[3]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[4]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[5]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1000"/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[OS_LOWEST_PRIO-1]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000"/>
                <a:t>[OS_LOWEST_PRIO]</a:t>
              </a:r>
            </a:p>
          </p:txBody>
        </p:sp>
        <p:sp>
          <p:nvSpPr>
            <p:cNvPr id="136277" name="Rectangle 85"/>
            <p:cNvSpPr>
              <a:spLocks noChangeArrowheads="1"/>
            </p:cNvSpPr>
            <p:nvPr/>
          </p:nvSpPr>
          <p:spPr bwMode="auto">
            <a:xfrm>
              <a:off x="4604" y="2976"/>
              <a:ext cx="726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5783" name="Group 86"/>
          <p:cNvGrpSpPr/>
          <p:nvPr/>
        </p:nvGrpSpPr>
        <p:grpSpPr bwMode="auto">
          <a:xfrm>
            <a:off x="4416425" y="3975101"/>
            <a:ext cx="1079500" cy="1139825"/>
            <a:chOff x="1066" y="3166"/>
            <a:chExt cx="680" cy="718"/>
          </a:xfrm>
        </p:grpSpPr>
        <p:sp>
          <p:nvSpPr>
            <p:cNvPr id="136279" name="Rectangle 87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5881" name="Text Box 88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OSTCBTbl[1]</a:t>
              </a:r>
            </a:p>
          </p:txBody>
        </p:sp>
        <p:sp>
          <p:nvSpPr>
            <p:cNvPr id="136281" name="Rectangle 89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6282" name="Rectangle 90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5784" name="Group 91"/>
          <p:cNvGrpSpPr/>
          <p:nvPr/>
        </p:nvGrpSpPr>
        <p:grpSpPr bwMode="auto">
          <a:xfrm>
            <a:off x="5711825" y="3975101"/>
            <a:ext cx="1079500" cy="1139825"/>
            <a:chOff x="1066" y="3166"/>
            <a:chExt cx="680" cy="718"/>
          </a:xfrm>
        </p:grpSpPr>
        <p:sp>
          <p:nvSpPr>
            <p:cNvPr id="136284" name="Rectangle 92"/>
            <p:cNvSpPr>
              <a:spLocks noChangeArrowheads="1"/>
            </p:cNvSpPr>
            <p:nvPr/>
          </p:nvSpPr>
          <p:spPr bwMode="auto">
            <a:xfrm>
              <a:off x="1111" y="3339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OSTCBStkPtr</a:t>
              </a:r>
            </a:p>
          </p:txBody>
        </p:sp>
        <p:sp>
          <p:nvSpPr>
            <p:cNvPr id="75877" name="Text Box 93"/>
            <p:cNvSpPr txBox="1">
              <a:spLocks noChangeArrowheads="1"/>
            </p:cNvSpPr>
            <p:nvPr/>
          </p:nvSpPr>
          <p:spPr bwMode="auto">
            <a:xfrm>
              <a:off x="1066" y="3166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 err="1"/>
                <a:t>OSTCBTbl</a:t>
              </a:r>
              <a:r>
                <a:rPr lang="en-US" altLang="zh-CN" sz="1200" dirty="0"/>
                <a:t>[0]</a:t>
              </a:r>
            </a:p>
          </p:txBody>
        </p:sp>
        <p:sp>
          <p:nvSpPr>
            <p:cNvPr id="136286" name="Rectangle 94"/>
            <p:cNvSpPr>
              <a:spLocks noChangeArrowheads="1"/>
            </p:cNvSpPr>
            <p:nvPr/>
          </p:nvSpPr>
          <p:spPr bwMode="auto">
            <a:xfrm>
              <a:off x="1111" y="3430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OSTCBNext</a:t>
              </a:r>
            </a:p>
          </p:txBody>
        </p:sp>
        <p:sp>
          <p:nvSpPr>
            <p:cNvPr id="136287" name="Rectangle 95"/>
            <p:cNvSpPr>
              <a:spLocks noChangeArrowheads="1"/>
            </p:cNvSpPr>
            <p:nvPr/>
          </p:nvSpPr>
          <p:spPr bwMode="auto">
            <a:xfrm>
              <a:off x="1111" y="3521"/>
              <a:ext cx="635" cy="36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……</a:t>
              </a:r>
            </a:p>
          </p:txBody>
        </p:sp>
      </p:grpSp>
      <p:grpSp>
        <p:nvGrpSpPr>
          <p:cNvPr id="75785" name="Group 96"/>
          <p:cNvGrpSpPr/>
          <p:nvPr/>
        </p:nvGrpSpPr>
        <p:grpSpPr bwMode="auto">
          <a:xfrm>
            <a:off x="1895475" y="3979864"/>
            <a:ext cx="1009650" cy="592137"/>
            <a:chOff x="294" y="2659"/>
            <a:chExt cx="636" cy="373"/>
          </a:xfrm>
        </p:grpSpPr>
        <p:sp>
          <p:nvSpPr>
            <p:cNvPr id="136289" name="Rectangle 97"/>
            <p:cNvSpPr>
              <a:spLocks noChangeArrowheads="1"/>
            </p:cNvSpPr>
            <p:nvPr/>
          </p:nvSpPr>
          <p:spPr bwMode="auto">
            <a:xfrm>
              <a:off x="294" y="2851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875" name="Text Box 98"/>
            <p:cNvSpPr txBox="1">
              <a:spLocks noChangeArrowheads="1"/>
            </p:cNvSpPr>
            <p:nvPr/>
          </p:nvSpPr>
          <p:spPr bwMode="auto">
            <a:xfrm>
              <a:off x="295" y="2659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OSTCBList</a:t>
              </a:r>
            </a:p>
          </p:txBody>
        </p:sp>
      </p:grpSp>
      <p:grpSp>
        <p:nvGrpSpPr>
          <p:cNvPr id="75786" name="Group 99"/>
          <p:cNvGrpSpPr/>
          <p:nvPr/>
        </p:nvGrpSpPr>
        <p:grpSpPr bwMode="auto">
          <a:xfrm>
            <a:off x="6791325" y="4324350"/>
            <a:ext cx="863600" cy="274638"/>
            <a:chOff x="2925" y="2341"/>
            <a:chExt cx="544" cy="173"/>
          </a:xfrm>
        </p:grpSpPr>
        <p:sp>
          <p:nvSpPr>
            <p:cNvPr id="75872" name="Line 100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3" name="Text Box 101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cxnSp>
        <p:nvCxnSpPr>
          <p:cNvPr id="75787" name="AutoShape 103"/>
          <p:cNvCxnSpPr>
            <a:cxnSpLocks noChangeShapeType="1"/>
            <a:stCxn id="136277" idx="2"/>
            <a:endCxn id="136284" idx="1"/>
          </p:cNvCxnSpPr>
          <p:nvPr/>
        </p:nvCxnSpPr>
        <p:spPr bwMode="auto">
          <a:xfrm rot="5400000" flipH="1">
            <a:off x="6918723" y="3186512"/>
            <a:ext cx="754855" cy="3025775"/>
          </a:xfrm>
          <a:prstGeom prst="bentConnector4">
            <a:avLst>
              <a:gd name="adj1" fmla="val -30284"/>
              <a:gd name="adj2" fmla="val 104576"/>
            </a:avLst>
          </a:prstGeom>
          <a:noFill/>
          <a:ln w="19050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8" name="AutoShape 104"/>
          <p:cNvCxnSpPr>
            <a:cxnSpLocks noChangeShapeType="1"/>
            <a:stCxn id="136262" idx="3"/>
          </p:cNvCxnSpPr>
          <p:nvPr/>
        </p:nvCxnSpPr>
        <p:spPr bwMode="auto">
          <a:xfrm flipH="1" flipV="1">
            <a:off x="3192463" y="3557589"/>
            <a:ext cx="1008062" cy="777875"/>
          </a:xfrm>
          <a:prstGeom prst="bentConnector5">
            <a:avLst>
              <a:gd name="adj1" fmla="val -9292"/>
              <a:gd name="adj2" fmla="val 47139"/>
              <a:gd name="adj3" fmla="val 122676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Line 105"/>
          <p:cNvSpPr>
            <a:spLocks noChangeShapeType="1"/>
          </p:cNvSpPr>
          <p:nvPr/>
        </p:nvSpPr>
        <p:spPr bwMode="auto">
          <a:xfrm>
            <a:off x="2903539" y="44275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790" name="Group 106"/>
          <p:cNvGrpSpPr/>
          <p:nvPr/>
        </p:nvGrpSpPr>
        <p:grpSpPr bwMode="auto">
          <a:xfrm>
            <a:off x="6721475" y="2179639"/>
            <a:ext cx="1150938" cy="287337"/>
            <a:chOff x="1520" y="2251"/>
            <a:chExt cx="1450" cy="181"/>
          </a:xfrm>
        </p:grpSpPr>
        <p:sp>
          <p:nvSpPr>
            <p:cNvPr id="75864" name="Rectangle 107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5" name="Rectangle 108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6" name="Rectangle 109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7" name="Rectangle 110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8" name="Rectangle 111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9" name="Rectangle 112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70" name="Rectangle 113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75871" name="Rectangle 114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</p:grpSp>
      <p:grpSp>
        <p:nvGrpSpPr>
          <p:cNvPr id="75791" name="Group 115"/>
          <p:cNvGrpSpPr/>
          <p:nvPr/>
        </p:nvGrpSpPr>
        <p:grpSpPr bwMode="auto">
          <a:xfrm>
            <a:off x="8234364" y="2900364"/>
            <a:ext cx="1150937" cy="287337"/>
            <a:chOff x="1520" y="2251"/>
            <a:chExt cx="1450" cy="181"/>
          </a:xfrm>
        </p:grpSpPr>
        <p:sp>
          <p:nvSpPr>
            <p:cNvPr id="75856" name="Rectangle 116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57" name="Rectangle 117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58" name="Rectangle 118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59" name="Rectangle 119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0" name="Rectangle 120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1" name="Rectangle 121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75862" name="Rectangle 122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5863" name="Rectangle 123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</p:grpSp>
      <p:cxnSp>
        <p:nvCxnSpPr>
          <p:cNvPr id="75792" name="AutoShape 124"/>
          <p:cNvCxnSpPr>
            <a:cxnSpLocks noChangeShapeType="1"/>
            <a:stCxn id="75916" idx="1"/>
            <a:endCxn id="75871" idx="2"/>
          </p:cNvCxnSpPr>
          <p:nvPr/>
        </p:nvCxnSpPr>
        <p:spPr bwMode="auto">
          <a:xfrm rot="10800000">
            <a:off x="7800976" y="2466976"/>
            <a:ext cx="74613" cy="1301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3" name="AutoShape 125"/>
          <p:cNvCxnSpPr>
            <a:cxnSpLocks noChangeShapeType="1"/>
            <a:stCxn id="75917" idx="1"/>
            <a:endCxn id="75870" idx="2"/>
          </p:cNvCxnSpPr>
          <p:nvPr/>
        </p:nvCxnSpPr>
        <p:spPr bwMode="auto">
          <a:xfrm rot="10800000">
            <a:off x="7658100" y="2466976"/>
            <a:ext cx="217488" cy="5635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794" name="Group 126"/>
          <p:cNvGrpSpPr/>
          <p:nvPr/>
        </p:nvGrpSpPr>
        <p:grpSpPr bwMode="auto">
          <a:xfrm>
            <a:off x="4259264" y="2427288"/>
            <a:ext cx="1150937" cy="635000"/>
            <a:chOff x="2064" y="1706"/>
            <a:chExt cx="725" cy="400"/>
          </a:xfrm>
        </p:grpSpPr>
        <p:grpSp>
          <p:nvGrpSpPr>
            <p:cNvPr id="75846" name="Group 127"/>
            <p:cNvGrpSpPr/>
            <p:nvPr/>
          </p:nvGrpSpPr>
          <p:grpSpPr bwMode="auto">
            <a:xfrm>
              <a:off x="2064" y="1925"/>
              <a:ext cx="725" cy="181"/>
              <a:chOff x="1520" y="2251"/>
              <a:chExt cx="1450" cy="181"/>
            </a:xfrm>
          </p:grpSpPr>
          <p:sp>
            <p:nvSpPr>
              <p:cNvPr id="136320" name="Rectangle 128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1" name="Rectangle 129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2" name="Rectangle 130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3" name="Rectangle 131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4" name="Rectangle 132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5" name="Rectangle 133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6" name="Rectangle 134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27" name="Rectangle 135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75847" name="Text Box 136"/>
            <p:cNvSpPr txBox="1">
              <a:spLocks noChangeArrowheads="1"/>
            </p:cNvSpPr>
            <p:nvPr/>
          </p:nvSpPr>
          <p:spPr bwMode="auto">
            <a:xfrm>
              <a:off x="2153" y="1706"/>
              <a:ext cx="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OSPrioCur</a:t>
              </a:r>
            </a:p>
          </p:txBody>
        </p:sp>
      </p:grpSp>
      <p:grpSp>
        <p:nvGrpSpPr>
          <p:cNvPr id="75795" name="Group 137"/>
          <p:cNvGrpSpPr/>
          <p:nvPr/>
        </p:nvGrpSpPr>
        <p:grpSpPr bwMode="auto">
          <a:xfrm>
            <a:off x="2314575" y="2486026"/>
            <a:ext cx="1944688" cy="576263"/>
            <a:chOff x="158" y="1298"/>
            <a:chExt cx="1225" cy="363"/>
          </a:xfrm>
        </p:grpSpPr>
        <p:grpSp>
          <p:nvGrpSpPr>
            <p:cNvPr id="75840" name="Group 138"/>
            <p:cNvGrpSpPr/>
            <p:nvPr/>
          </p:nvGrpSpPr>
          <p:grpSpPr bwMode="auto">
            <a:xfrm>
              <a:off x="158" y="1298"/>
              <a:ext cx="635" cy="363"/>
              <a:chOff x="113" y="1434"/>
              <a:chExt cx="635" cy="363"/>
            </a:xfrm>
          </p:grpSpPr>
          <p:sp>
            <p:nvSpPr>
              <p:cNvPr id="136331" name="Rectangle 139"/>
              <p:cNvSpPr>
                <a:spLocks noChangeArrowheads="1"/>
              </p:cNvSpPr>
              <p:nvPr/>
            </p:nvSpPr>
            <p:spPr bwMode="auto">
              <a:xfrm>
                <a:off x="113" y="1616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5845" name="Text Box 140"/>
              <p:cNvSpPr txBox="1">
                <a:spLocks noChangeArrowheads="1"/>
              </p:cNvSpPr>
              <p:nvPr/>
            </p:nvSpPr>
            <p:spPr bwMode="auto">
              <a:xfrm>
                <a:off x="113" y="1434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dirty="0"/>
                  <a:t>OSTCBCur</a:t>
                </a:r>
              </a:p>
            </p:txBody>
          </p:sp>
        </p:grpSp>
        <p:grpSp>
          <p:nvGrpSpPr>
            <p:cNvPr id="75841" name="Group 141"/>
            <p:cNvGrpSpPr/>
            <p:nvPr/>
          </p:nvGrpSpPr>
          <p:grpSpPr bwMode="auto">
            <a:xfrm>
              <a:off x="793" y="1480"/>
              <a:ext cx="590" cy="173"/>
              <a:chOff x="748" y="1480"/>
              <a:chExt cx="590" cy="173"/>
            </a:xfrm>
          </p:grpSpPr>
          <p:sp>
            <p:nvSpPr>
              <p:cNvPr id="75842" name="Line 142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3" name="Text Box 143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5796" name="Group 144"/>
          <p:cNvGrpSpPr/>
          <p:nvPr/>
        </p:nvGrpSpPr>
        <p:grpSpPr bwMode="auto">
          <a:xfrm>
            <a:off x="4187826" y="1765301"/>
            <a:ext cx="1298575" cy="620713"/>
            <a:chOff x="1882" y="2041"/>
            <a:chExt cx="818" cy="391"/>
          </a:xfrm>
        </p:grpSpPr>
        <p:sp>
          <p:nvSpPr>
            <p:cNvPr id="75830" name="Text Box 145"/>
            <p:cNvSpPr txBox="1">
              <a:spLocks noChangeArrowheads="1"/>
            </p:cNvSpPr>
            <p:nvPr/>
          </p:nvSpPr>
          <p:spPr bwMode="auto">
            <a:xfrm>
              <a:off x="1882" y="2041"/>
              <a:ext cx="8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OSPrioHighRdy</a:t>
              </a:r>
            </a:p>
          </p:txBody>
        </p:sp>
        <p:grpSp>
          <p:nvGrpSpPr>
            <p:cNvPr id="75831" name="Group 146"/>
            <p:cNvGrpSpPr/>
            <p:nvPr/>
          </p:nvGrpSpPr>
          <p:grpSpPr bwMode="auto">
            <a:xfrm>
              <a:off x="1923" y="2251"/>
              <a:ext cx="725" cy="181"/>
              <a:chOff x="1520" y="2251"/>
              <a:chExt cx="1450" cy="181"/>
            </a:xfrm>
          </p:grpSpPr>
          <p:sp>
            <p:nvSpPr>
              <p:cNvPr id="136339" name="Rectangle 147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0" name="Rectangle 148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1" name="Rectangle 149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2" name="Rectangle 150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3" name="Rectangle 151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4" name="Rectangle 152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5" name="Rectangle 153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36346" name="Rectangle 154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</p:grpSp>
      <p:grpSp>
        <p:nvGrpSpPr>
          <p:cNvPr id="75797" name="Group 161"/>
          <p:cNvGrpSpPr/>
          <p:nvPr/>
        </p:nvGrpSpPr>
        <p:grpSpPr bwMode="auto">
          <a:xfrm>
            <a:off x="2171701" y="1762125"/>
            <a:ext cx="2087563" cy="579438"/>
            <a:chOff x="1565" y="1026"/>
            <a:chExt cx="1315" cy="365"/>
          </a:xfrm>
        </p:grpSpPr>
        <p:grpSp>
          <p:nvGrpSpPr>
            <p:cNvPr id="75824" name="Group 162"/>
            <p:cNvGrpSpPr/>
            <p:nvPr/>
          </p:nvGrpSpPr>
          <p:grpSpPr bwMode="auto">
            <a:xfrm>
              <a:off x="1565" y="1026"/>
              <a:ext cx="816" cy="365"/>
              <a:chOff x="1565" y="1035"/>
              <a:chExt cx="816" cy="365"/>
            </a:xfrm>
          </p:grpSpPr>
          <p:sp>
            <p:nvSpPr>
              <p:cNvPr id="75828" name="Text Box 163"/>
              <p:cNvSpPr txBox="1">
                <a:spLocks noChangeArrowheads="1"/>
              </p:cNvSpPr>
              <p:nvPr/>
            </p:nvSpPr>
            <p:spPr bwMode="auto">
              <a:xfrm>
                <a:off x="1565" y="1035"/>
                <a:ext cx="8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OSTCBHighRdy</a:t>
                </a:r>
              </a:p>
            </p:txBody>
          </p:sp>
          <p:sp>
            <p:nvSpPr>
              <p:cNvPr id="136356" name="Rectangle 164"/>
              <p:cNvSpPr>
                <a:spLocks noChangeArrowheads="1"/>
              </p:cNvSpPr>
              <p:nvPr/>
            </p:nvSpPr>
            <p:spPr bwMode="auto">
              <a:xfrm>
                <a:off x="1657" y="1219"/>
                <a:ext cx="635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25" name="Group 165"/>
            <p:cNvGrpSpPr/>
            <p:nvPr/>
          </p:nvGrpSpPr>
          <p:grpSpPr bwMode="auto">
            <a:xfrm>
              <a:off x="2290" y="1216"/>
              <a:ext cx="590" cy="173"/>
              <a:chOff x="748" y="1480"/>
              <a:chExt cx="590" cy="173"/>
            </a:xfrm>
          </p:grpSpPr>
          <p:sp>
            <p:nvSpPr>
              <p:cNvPr id="75826" name="Line 166"/>
              <p:cNvSpPr>
                <a:spLocks noChangeShapeType="1"/>
              </p:cNvSpPr>
              <p:nvPr/>
            </p:nvSpPr>
            <p:spPr bwMode="auto">
              <a:xfrm>
                <a:off x="748" y="157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7" name="Text Box 167"/>
              <p:cNvSpPr txBox="1">
                <a:spLocks noChangeArrowheads="1"/>
              </p:cNvSpPr>
              <p:nvPr/>
            </p:nvSpPr>
            <p:spPr bwMode="auto">
              <a:xfrm>
                <a:off x="930" y="1480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</p:grpSp>
      <p:grpSp>
        <p:nvGrpSpPr>
          <p:cNvPr id="75798" name="Group 168"/>
          <p:cNvGrpSpPr/>
          <p:nvPr/>
        </p:nvGrpSpPr>
        <p:grpSpPr bwMode="auto">
          <a:xfrm>
            <a:off x="3192463" y="3124200"/>
            <a:ext cx="1008062" cy="719138"/>
            <a:chOff x="975" y="1661"/>
            <a:chExt cx="635" cy="453"/>
          </a:xfrm>
        </p:grpSpPr>
        <p:sp>
          <p:nvSpPr>
            <p:cNvPr id="136361" name="Rectangle 169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362" name="Rectangle 170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823" name="Text Box 171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sp>
        <p:nvSpPr>
          <p:cNvPr id="75799" name="Rectangle 172"/>
          <p:cNvSpPr>
            <a:spLocks noChangeArrowheads="1"/>
          </p:cNvSpPr>
          <p:nvPr/>
        </p:nvSpPr>
        <p:spPr bwMode="auto">
          <a:xfrm>
            <a:off x="1981200" y="229731"/>
            <a:ext cx="426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创建任务</a:t>
            </a:r>
            <a:r>
              <a:rPr lang="en-US" altLang="zh-CN" sz="3200"/>
              <a:t>1</a:t>
            </a:r>
            <a:r>
              <a:rPr lang="zh-CN" altLang="en-US" sz="3200"/>
              <a:t>后的状态</a:t>
            </a:r>
          </a:p>
        </p:txBody>
      </p:sp>
      <p:grpSp>
        <p:nvGrpSpPr>
          <p:cNvPr id="75800" name="Group 173"/>
          <p:cNvGrpSpPr/>
          <p:nvPr/>
        </p:nvGrpSpPr>
        <p:grpSpPr bwMode="auto">
          <a:xfrm>
            <a:off x="2905125" y="5610225"/>
            <a:ext cx="863600" cy="274638"/>
            <a:chOff x="2925" y="2341"/>
            <a:chExt cx="544" cy="173"/>
          </a:xfrm>
        </p:grpSpPr>
        <p:sp>
          <p:nvSpPr>
            <p:cNvPr id="75819" name="Line 174"/>
            <p:cNvSpPr>
              <a:spLocks noChangeShapeType="1"/>
            </p:cNvSpPr>
            <p:nvPr/>
          </p:nvSpPr>
          <p:spPr bwMode="auto">
            <a:xfrm>
              <a:off x="2925" y="24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Text Box 175"/>
            <p:cNvSpPr txBox="1">
              <a:spLocks noChangeArrowheads="1"/>
            </p:cNvSpPr>
            <p:nvPr/>
          </p:nvSpPr>
          <p:spPr bwMode="auto">
            <a:xfrm>
              <a:off x="3061" y="234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NULL</a:t>
              </a:r>
            </a:p>
          </p:txBody>
        </p:sp>
      </p:grpSp>
      <p:sp>
        <p:nvSpPr>
          <p:cNvPr id="136368" name="Rectangle 176"/>
          <p:cNvSpPr>
            <a:spLocks noChangeArrowheads="1"/>
          </p:cNvSpPr>
          <p:nvPr/>
        </p:nvSpPr>
        <p:spPr bwMode="auto">
          <a:xfrm>
            <a:off x="6477000" y="229732"/>
            <a:ext cx="1752600" cy="519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</a:rPr>
              <a:t>Prio </a:t>
            </a:r>
            <a:r>
              <a:rPr lang="zh-CN" altLang="en-US">
                <a:latin typeface="Arial" panose="020B0604020202020204" pitchFamily="34" charset="0"/>
              </a:rPr>
              <a:t>＝ </a:t>
            </a:r>
            <a:r>
              <a:rPr lang="en-US" altLang="zh-CN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75802" name="AutoShape 177"/>
          <p:cNvCxnSpPr>
            <a:cxnSpLocks noChangeShapeType="1"/>
          </p:cNvCxnSpPr>
          <p:nvPr/>
        </p:nvCxnSpPr>
        <p:spPr bwMode="auto">
          <a:xfrm flipH="1" flipV="1">
            <a:off x="4495801" y="3557589"/>
            <a:ext cx="1008063" cy="777875"/>
          </a:xfrm>
          <a:prstGeom prst="bentConnector5">
            <a:avLst>
              <a:gd name="adj1" fmla="val -6458"/>
              <a:gd name="adj2" fmla="val 47139"/>
              <a:gd name="adj3" fmla="val 114801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803" name="Group 178"/>
          <p:cNvGrpSpPr/>
          <p:nvPr/>
        </p:nvGrpSpPr>
        <p:grpSpPr bwMode="auto">
          <a:xfrm>
            <a:off x="4495801" y="3124200"/>
            <a:ext cx="1008063" cy="719138"/>
            <a:chOff x="975" y="1661"/>
            <a:chExt cx="635" cy="453"/>
          </a:xfrm>
        </p:grpSpPr>
        <p:sp>
          <p:nvSpPr>
            <p:cNvPr id="136371" name="Rectangle 179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372" name="Rectangle 180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818" name="Text Box 181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grpSp>
        <p:nvGrpSpPr>
          <p:cNvPr id="75804" name="Group 182"/>
          <p:cNvGrpSpPr/>
          <p:nvPr/>
        </p:nvGrpSpPr>
        <p:grpSpPr bwMode="auto">
          <a:xfrm>
            <a:off x="4479924" y="4146550"/>
            <a:ext cx="4283077" cy="292101"/>
            <a:chOff x="1867" y="2612"/>
            <a:chExt cx="2693" cy="181"/>
          </a:xfrm>
        </p:grpSpPr>
        <p:cxnSp>
          <p:nvCxnSpPr>
            <p:cNvPr id="75814" name="AutoShape 183"/>
            <p:cNvCxnSpPr>
              <a:cxnSpLocks noChangeShapeType="1"/>
              <a:endCxn id="136279" idx="1"/>
            </p:cNvCxnSpPr>
            <p:nvPr/>
          </p:nvCxnSpPr>
          <p:spPr bwMode="auto">
            <a:xfrm rot="10800000" flipV="1">
              <a:off x="1867" y="2616"/>
              <a:ext cx="2693" cy="101"/>
            </a:xfrm>
            <a:prstGeom prst="bentConnector3">
              <a:avLst>
                <a:gd name="adj1" fmla="val 103079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5" name="Line 184"/>
            <p:cNvSpPr>
              <a:spLocks noChangeShapeType="1"/>
            </p:cNvSpPr>
            <p:nvPr/>
          </p:nvSpPr>
          <p:spPr bwMode="auto">
            <a:xfrm flipV="1">
              <a:off x="4560" y="2612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5805" name="AutoShape 187"/>
          <p:cNvCxnSpPr>
            <a:cxnSpLocks noChangeShapeType="1"/>
            <a:endCxn id="136262" idx="1"/>
          </p:cNvCxnSpPr>
          <p:nvPr/>
        </p:nvCxnSpPr>
        <p:spPr bwMode="auto">
          <a:xfrm rot="10800000">
            <a:off x="3192463" y="4334671"/>
            <a:ext cx="5616576" cy="264318"/>
          </a:xfrm>
          <a:prstGeom prst="bentConnector3">
            <a:avLst>
              <a:gd name="adj1" fmla="val 103153"/>
            </a:avLst>
          </a:prstGeom>
          <a:noFill/>
          <a:ln w="19050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6" name="AutoShape 188"/>
          <p:cNvCxnSpPr>
            <a:cxnSpLocks noChangeShapeType="1"/>
            <a:stCxn id="136264" idx="3"/>
            <a:endCxn id="136279" idx="1"/>
          </p:cNvCxnSpPr>
          <p:nvPr/>
        </p:nvCxnSpPr>
        <p:spPr bwMode="auto">
          <a:xfrm flipV="1">
            <a:off x="4200525" y="4322763"/>
            <a:ext cx="287338" cy="157162"/>
          </a:xfrm>
          <a:prstGeom prst="bentConnector3">
            <a:avLst>
              <a:gd name="adj1" fmla="val 4972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7" name="AutoShape 189"/>
          <p:cNvCxnSpPr>
            <a:cxnSpLocks noChangeShapeType="1"/>
            <a:stCxn id="136281" idx="3"/>
            <a:endCxn id="136284" idx="1"/>
          </p:cNvCxnSpPr>
          <p:nvPr/>
        </p:nvCxnSpPr>
        <p:spPr bwMode="auto">
          <a:xfrm flipV="1">
            <a:off x="5495925" y="4322763"/>
            <a:ext cx="287338" cy="144462"/>
          </a:xfrm>
          <a:prstGeom prst="bentConnector3">
            <a:avLst>
              <a:gd name="adj1" fmla="val 4972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8" name="AutoShape 190"/>
          <p:cNvCxnSpPr>
            <a:cxnSpLocks noChangeShapeType="1"/>
          </p:cNvCxnSpPr>
          <p:nvPr/>
        </p:nvCxnSpPr>
        <p:spPr bwMode="auto">
          <a:xfrm flipH="1" flipV="1">
            <a:off x="5792788" y="3557589"/>
            <a:ext cx="1008062" cy="777875"/>
          </a:xfrm>
          <a:prstGeom prst="bentConnector5">
            <a:avLst>
              <a:gd name="adj1" fmla="val -6458"/>
              <a:gd name="adj2" fmla="val 47139"/>
              <a:gd name="adj3" fmla="val 114801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809" name="Group 191"/>
          <p:cNvGrpSpPr/>
          <p:nvPr/>
        </p:nvGrpSpPr>
        <p:grpSpPr bwMode="auto">
          <a:xfrm>
            <a:off x="5792788" y="3124200"/>
            <a:ext cx="1008062" cy="719138"/>
            <a:chOff x="975" y="1661"/>
            <a:chExt cx="635" cy="453"/>
          </a:xfrm>
        </p:grpSpPr>
        <p:sp>
          <p:nvSpPr>
            <p:cNvPr id="136384" name="Rectangle 192"/>
            <p:cNvSpPr>
              <a:spLocks noChangeArrowheads="1"/>
            </p:cNvSpPr>
            <p:nvPr/>
          </p:nvSpPr>
          <p:spPr bwMode="auto">
            <a:xfrm>
              <a:off x="975" y="1842"/>
              <a:ext cx="635" cy="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385" name="Rectangle 193"/>
            <p:cNvSpPr>
              <a:spLocks noChangeArrowheads="1"/>
            </p:cNvSpPr>
            <p:nvPr/>
          </p:nvSpPr>
          <p:spPr bwMode="auto">
            <a:xfrm>
              <a:off x="975" y="1933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813" name="Text Box 194"/>
            <p:cNvSpPr txBox="1">
              <a:spLocks noChangeArrowheads="1"/>
            </p:cNvSpPr>
            <p:nvPr/>
          </p:nvSpPr>
          <p:spPr bwMode="auto">
            <a:xfrm>
              <a:off x="1065" y="1661"/>
              <a:ext cx="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任务堆栈</a:t>
              </a:r>
            </a:p>
          </p:txBody>
        </p:sp>
      </p:grpSp>
      <p:sp>
        <p:nvSpPr>
          <p:cNvPr id="186" name="燕尾形 185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任务管理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542197" y="2530584"/>
            <a:ext cx="907152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任务控制块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进行管理，创建任务实际上就是给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任务代码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分配一个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任务控制块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，通过调用函数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OSTaskCreate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任务可以在多任务调度开始前建立，也可以在其它任务的执行过程中建立。在开始多任务调度之前，用户必须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至少创建一个任务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，但任务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服务程序（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ISR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）中建立。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获取并初始化</a:t>
            </a:r>
            <a:r>
              <a:rPr lang="en-US" altLang="zh-CN" sz="320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FF0000"/>
                </a:solidFill>
              </a:rPr>
              <a:t>启动</a:t>
            </a:r>
            <a:r>
              <a:rPr lang="en-US" altLang="zh-CN" sz="3200">
                <a:solidFill>
                  <a:srgbClr val="FF000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TargetInit </a:t>
            </a:r>
            <a:r>
              <a:rPr lang="zh-CN" altLang="en-US" sz="320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启动</a:t>
            </a:r>
            <a:r>
              <a:rPr lang="en-US" altLang="zh-CN" sz="3200"/>
              <a:t>OS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67000" y="2317751"/>
            <a:ext cx="685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多任务的启动是通过调用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OSStart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函数实现的，启动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之前，用户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至少要建立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一个应用</a:t>
            </a:r>
            <a:r>
              <a:rPr lang="zh-CN" altLang="en-US" sz="24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038600" y="3581400"/>
            <a:ext cx="4038600" cy="2667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void  </a:t>
            </a:r>
            <a:r>
              <a:rPr lang="en-US" altLang="zh-CN" sz="1200" dirty="0" err="1">
                <a:latin typeface="Arial" panose="020B0604020202020204" pitchFamily="34" charset="0"/>
              </a:rPr>
              <a:t>OSStart</a:t>
            </a:r>
            <a:r>
              <a:rPr lang="en-US" altLang="zh-CN" sz="1200" dirty="0">
                <a:latin typeface="Arial" panose="020B0604020202020204" pitchFamily="34" charset="0"/>
              </a:rPr>
              <a:t> (void)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INT8U y;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INT8U x;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if (</a:t>
            </a:r>
            <a:r>
              <a:rPr lang="en-US" altLang="zh-CN" sz="1200" dirty="0" err="1">
                <a:latin typeface="Arial" panose="020B0604020202020204" pitchFamily="34" charset="0"/>
              </a:rPr>
              <a:t>OSRunning</a:t>
            </a:r>
            <a:r>
              <a:rPr lang="en-US" altLang="zh-CN" sz="1200" dirty="0">
                <a:latin typeface="Arial" panose="020B0604020202020204" pitchFamily="34" charset="0"/>
              </a:rPr>
              <a:t> == FALSE) {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y             = </a:t>
            </a:r>
            <a:r>
              <a:rPr lang="en-US" altLang="zh-CN" sz="1200" dirty="0" err="1">
                <a:latin typeface="Arial" panose="020B0604020202020204" pitchFamily="34" charset="0"/>
              </a:rPr>
              <a:t>OSUnMapTbl</a:t>
            </a:r>
            <a:r>
              <a:rPr lang="en-US" altLang="zh-CN" sz="1200" dirty="0">
                <a:latin typeface="Arial" panose="020B0604020202020204" pitchFamily="34" charset="0"/>
              </a:rPr>
              <a:t>[OSRdyGrp]; 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x             = </a:t>
            </a:r>
            <a:r>
              <a:rPr lang="en-US" altLang="zh-CN" sz="1200" dirty="0" err="1">
                <a:latin typeface="Arial" panose="020B0604020202020204" pitchFamily="34" charset="0"/>
              </a:rPr>
              <a:t>OSUnMapTbl</a:t>
            </a:r>
            <a:r>
              <a:rPr lang="en-US" altLang="zh-CN" sz="1200" dirty="0">
                <a:latin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</a:rPr>
              <a:t>OSRdyTbl</a:t>
            </a:r>
            <a:r>
              <a:rPr lang="en-US" altLang="zh-CN" sz="1200" dirty="0">
                <a:latin typeface="Arial" panose="020B0604020202020204" pitchFamily="34" charset="0"/>
              </a:rPr>
              <a:t>[y]];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</a:t>
            </a:r>
            <a:r>
              <a:rPr lang="en-US" altLang="zh-CN" sz="12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200" dirty="0">
                <a:latin typeface="Arial" panose="020B0604020202020204" pitchFamily="34" charset="0"/>
              </a:rPr>
              <a:t>  = (INT8U)((y &lt;&lt; 3) + x);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</a:t>
            </a:r>
            <a:r>
              <a:rPr lang="en-US" altLang="zh-CN" sz="1200" dirty="0" err="1">
                <a:latin typeface="Arial" panose="020B0604020202020204" pitchFamily="34" charset="0"/>
              </a:rPr>
              <a:t>OSPrioCur</a:t>
            </a:r>
            <a:r>
              <a:rPr lang="en-US" altLang="zh-CN" sz="1200" dirty="0">
                <a:latin typeface="Arial" panose="020B0604020202020204" pitchFamily="34" charset="0"/>
              </a:rPr>
              <a:t>          = </a:t>
            </a:r>
            <a:r>
              <a:rPr lang="en-US" altLang="zh-CN" sz="12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200" dirty="0">
                <a:latin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</a:t>
            </a:r>
            <a:r>
              <a:rPr lang="en-US" altLang="zh-CN" sz="1200" dirty="0" err="1">
                <a:latin typeface="Arial" panose="020B0604020202020204" pitchFamily="34" charset="0"/>
              </a:rPr>
              <a:t>OSTCBHighRdy</a:t>
            </a:r>
            <a:r>
              <a:rPr lang="en-US" altLang="zh-CN" sz="1200" dirty="0">
                <a:latin typeface="Arial" panose="020B0604020202020204" pitchFamily="34" charset="0"/>
              </a:rPr>
              <a:t>  = OSTCBPrioTbl[</a:t>
            </a:r>
            <a:r>
              <a:rPr lang="en-US" altLang="zh-CN" sz="12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200" dirty="0">
                <a:latin typeface="Arial" panose="020B0604020202020204" pitchFamily="34" charset="0"/>
              </a:rPr>
              <a:t>]; 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OSTCBCur          = </a:t>
            </a:r>
            <a:r>
              <a:rPr lang="en-US" altLang="zh-CN" sz="1200" dirty="0" err="1">
                <a:latin typeface="Arial" panose="020B0604020202020204" pitchFamily="34" charset="0"/>
              </a:rPr>
              <a:t>OSTCBHighRdy</a:t>
            </a:r>
            <a:r>
              <a:rPr lang="en-US" altLang="zh-CN" sz="1200" dirty="0">
                <a:latin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</a:t>
            </a:r>
            <a:r>
              <a:rPr lang="en-US" altLang="zh-CN" sz="1200" dirty="0" err="1">
                <a:latin typeface="Arial" panose="020B0604020202020204" pitchFamily="34" charset="0"/>
              </a:rPr>
              <a:t>OSStartHighRdy</a:t>
            </a:r>
            <a:r>
              <a:rPr lang="en-US" altLang="zh-CN" sz="1200" dirty="0">
                <a:latin typeface="Arial" panose="020B0604020202020204" pitchFamily="34" charset="0"/>
              </a:rPr>
              <a:t>();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}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267200" y="4211638"/>
            <a:ext cx="5176838" cy="360362"/>
            <a:chOff x="1728" y="2653"/>
            <a:chExt cx="3261" cy="227"/>
          </a:xfrm>
        </p:grpSpPr>
        <p:sp>
          <p:nvSpPr>
            <p:cNvPr id="77851" name="AutoShape 7"/>
            <p:cNvSpPr>
              <a:spLocks noChangeArrowheads="1"/>
            </p:cNvSpPr>
            <p:nvPr/>
          </p:nvSpPr>
          <p:spPr bwMode="auto">
            <a:xfrm>
              <a:off x="1728" y="2736"/>
              <a:ext cx="2784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2" name="AutoShape 8"/>
            <p:cNvSpPr>
              <a:spLocks noChangeArrowheads="1"/>
            </p:cNvSpPr>
            <p:nvPr/>
          </p:nvSpPr>
          <p:spPr bwMode="auto">
            <a:xfrm>
              <a:off x="4032" y="2653"/>
              <a:ext cx="957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判断系统是否启动</a:t>
              </a: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4419600" y="4572000"/>
            <a:ext cx="5562600" cy="381000"/>
            <a:chOff x="1824" y="2880"/>
            <a:chExt cx="3504" cy="240"/>
          </a:xfrm>
        </p:grpSpPr>
        <p:sp>
          <p:nvSpPr>
            <p:cNvPr id="77849" name="AutoShape 10"/>
            <p:cNvSpPr>
              <a:spLocks noChangeArrowheads="1"/>
            </p:cNvSpPr>
            <p:nvPr/>
          </p:nvSpPr>
          <p:spPr bwMode="auto">
            <a:xfrm>
              <a:off x="1824" y="2880"/>
              <a:ext cx="2640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0" name="AutoShape 11"/>
            <p:cNvSpPr>
              <a:spLocks noChangeArrowheads="1"/>
            </p:cNvSpPr>
            <p:nvPr/>
          </p:nvSpPr>
          <p:spPr bwMode="auto">
            <a:xfrm>
              <a:off x="3696" y="2880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查找就绪列表优先级最高的任务</a:t>
              </a: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4419600" y="4760913"/>
            <a:ext cx="5257800" cy="360362"/>
            <a:chOff x="1824" y="2999"/>
            <a:chExt cx="3312" cy="227"/>
          </a:xfrm>
        </p:grpSpPr>
        <p:sp>
          <p:nvSpPr>
            <p:cNvPr id="77847" name="AutoShape 13"/>
            <p:cNvSpPr>
              <a:spLocks noChangeArrowheads="1"/>
            </p:cNvSpPr>
            <p:nvPr/>
          </p:nvSpPr>
          <p:spPr bwMode="auto">
            <a:xfrm>
              <a:off x="1824" y="3082"/>
              <a:ext cx="2784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8" name="AutoShape 14"/>
            <p:cNvSpPr>
              <a:spLocks noChangeArrowheads="1"/>
            </p:cNvSpPr>
            <p:nvPr/>
          </p:nvSpPr>
          <p:spPr bwMode="auto">
            <a:xfrm>
              <a:off x="3936" y="2999"/>
              <a:ext cx="1200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将要运行任务的优先级</a:t>
              </a: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4419600" y="4953000"/>
            <a:ext cx="5334000" cy="381000"/>
            <a:chOff x="1824" y="3120"/>
            <a:chExt cx="3360" cy="240"/>
          </a:xfrm>
        </p:grpSpPr>
        <p:sp>
          <p:nvSpPr>
            <p:cNvPr id="77845" name="AutoShape 16"/>
            <p:cNvSpPr>
              <a:spLocks noChangeArrowheads="1"/>
            </p:cNvSpPr>
            <p:nvPr/>
          </p:nvSpPr>
          <p:spPr bwMode="auto">
            <a:xfrm>
              <a:off x="1824" y="3201"/>
              <a:ext cx="2640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6" name="AutoShape 17"/>
            <p:cNvSpPr>
              <a:spLocks noChangeArrowheads="1"/>
            </p:cNvSpPr>
            <p:nvPr/>
          </p:nvSpPr>
          <p:spPr bwMode="auto">
            <a:xfrm>
              <a:off x="4128" y="3120"/>
              <a:ext cx="1056" cy="240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改变当前任务优先级</a:t>
              </a: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4419600" y="5126038"/>
            <a:ext cx="6019800" cy="360362"/>
            <a:chOff x="1824" y="3229"/>
            <a:chExt cx="3792" cy="227"/>
          </a:xfrm>
        </p:grpSpPr>
        <p:sp>
          <p:nvSpPr>
            <p:cNvPr id="77843" name="AutoShape 19"/>
            <p:cNvSpPr>
              <a:spLocks noChangeArrowheads="1"/>
            </p:cNvSpPr>
            <p:nvPr/>
          </p:nvSpPr>
          <p:spPr bwMode="auto">
            <a:xfrm>
              <a:off x="1824" y="3312"/>
              <a:ext cx="2784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4" name="AutoShape 20"/>
            <p:cNvSpPr>
              <a:spLocks noChangeArrowheads="1"/>
            </p:cNvSpPr>
            <p:nvPr/>
          </p:nvSpPr>
          <p:spPr bwMode="auto">
            <a:xfrm>
              <a:off x="4128" y="3229"/>
              <a:ext cx="1488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获取将要运行任务的</a:t>
              </a:r>
              <a:r>
                <a:rPr lang="en-US" altLang="zh-CN" sz="1400">
                  <a:ea typeface="华文行楷" panose="02010800040101010101" pitchFamily="2" charset="-122"/>
                </a:rPr>
                <a:t>TCB</a:t>
              </a:r>
              <a:r>
                <a:rPr lang="zh-CN" altLang="en-US" sz="1400">
                  <a:ea typeface="华文行楷" panose="02010800040101010101" pitchFamily="2" charset="-122"/>
                </a:rPr>
                <a:t>指针</a:t>
              </a:r>
            </a:p>
          </p:txBody>
        </p:sp>
      </p:grpSp>
      <p:grpSp>
        <p:nvGrpSpPr>
          <p:cNvPr id="7" name="Group 21"/>
          <p:cNvGrpSpPr/>
          <p:nvPr/>
        </p:nvGrpSpPr>
        <p:grpSpPr bwMode="auto">
          <a:xfrm>
            <a:off x="4419600" y="5318125"/>
            <a:ext cx="5334000" cy="381000"/>
            <a:chOff x="1824" y="3120"/>
            <a:chExt cx="3360" cy="240"/>
          </a:xfrm>
        </p:grpSpPr>
        <p:sp>
          <p:nvSpPr>
            <p:cNvPr id="77841" name="AutoShape 22"/>
            <p:cNvSpPr>
              <a:spLocks noChangeArrowheads="1"/>
            </p:cNvSpPr>
            <p:nvPr/>
          </p:nvSpPr>
          <p:spPr bwMode="auto">
            <a:xfrm>
              <a:off x="1824" y="3201"/>
              <a:ext cx="2640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2" name="AutoShape 23"/>
            <p:cNvSpPr>
              <a:spLocks noChangeArrowheads="1"/>
            </p:cNvSpPr>
            <p:nvPr/>
          </p:nvSpPr>
          <p:spPr bwMode="auto">
            <a:xfrm>
              <a:off x="4128" y="3120"/>
              <a:ext cx="1056" cy="240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改变当前</a:t>
              </a:r>
              <a:r>
                <a:rPr lang="en-US" altLang="zh-CN" sz="1400">
                  <a:ea typeface="华文行楷" panose="02010800040101010101" pitchFamily="2" charset="-122"/>
                </a:rPr>
                <a:t>TCB</a:t>
              </a:r>
              <a:r>
                <a:rPr lang="zh-CN" altLang="en-US" sz="1400">
                  <a:ea typeface="华文行楷" panose="02010800040101010101" pitchFamily="2" charset="-122"/>
                </a:rPr>
                <a:t>指针</a:t>
              </a:r>
            </a:p>
          </p:txBody>
        </p:sp>
      </p:grpSp>
      <p:grpSp>
        <p:nvGrpSpPr>
          <p:cNvPr id="8" name="Group 24"/>
          <p:cNvGrpSpPr/>
          <p:nvPr/>
        </p:nvGrpSpPr>
        <p:grpSpPr bwMode="auto">
          <a:xfrm>
            <a:off x="4419600" y="5507038"/>
            <a:ext cx="5562600" cy="360362"/>
            <a:chOff x="1824" y="3469"/>
            <a:chExt cx="3504" cy="227"/>
          </a:xfrm>
        </p:grpSpPr>
        <p:sp>
          <p:nvSpPr>
            <p:cNvPr id="77839" name="AutoShape 25"/>
            <p:cNvSpPr>
              <a:spLocks noChangeArrowheads="1"/>
            </p:cNvSpPr>
            <p:nvPr/>
          </p:nvSpPr>
          <p:spPr bwMode="auto">
            <a:xfrm>
              <a:off x="1824" y="3552"/>
              <a:ext cx="2784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0" name="AutoShape 26"/>
            <p:cNvSpPr>
              <a:spLocks noChangeArrowheads="1"/>
            </p:cNvSpPr>
            <p:nvPr/>
          </p:nvSpPr>
          <p:spPr bwMode="auto">
            <a:xfrm>
              <a:off x="3936" y="3469"/>
              <a:ext cx="1392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ea typeface="华文行楷" panose="02010800040101010101" pitchFamily="2" charset="-122"/>
                </a:rPr>
                <a:t>运行就绪态最高优先级任务</a:t>
              </a:r>
            </a:p>
          </p:txBody>
        </p:sp>
      </p:grpSp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2514600" y="4724400"/>
            <a:ext cx="1752600" cy="838200"/>
          </a:xfrm>
          <a:prstGeom prst="wedgeRoundRectCallout">
            <a:avLst>
              <a:gd name="adj1" fmla="val 55977"/>
              <a:gd name="adj2" fmla="val 71782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OSStartHighRdy</a:t>
            </a:r>
            <a:r>
              <a:rPr lang="en-US" altLang="zh-CN" sz="1400" dirty="0"/>
              <a:t>()</a:t>
            </a:r>
            <a:r>
              <a:rPr lang="zh-CN" altLang="en-US" sz="1400" dirty="0"/>
              <a:t>永远将不会返回，它只执行一次。</a:t>
            </a:r>
          </a:p>
        </p:txBody>
      </p:sp>
      <p:sp>
        <p:nvSpPr>
          <p:cNvPr id="28" name="燕尾形 27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4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sym typeface="+mn-ea"/>
              </a:rPr>
              <a:t>OSStartHighRdy</a:t>
            </a:r>
            <a:r>
              <a:rPr lang="zh-CN" altLang="en-US" dirty="0" err="1">
                <a:latin typeface="Arial" panose="020B0604020202020204" pitchFamily="34" charset="0"/>
                <a:sym typeface="+mn-ea"/>
              </a:rPr>
              <a:t>解读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0885" y="1704975"/>
            <a:ext cx="8115300" cy="4043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46185" y="1183640"/>
            <a:ext cx="29267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功能：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配置系统软件中断优先级；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PSP栈指针清零；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OSRunning = TRUE；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触发软件中断；</a:t>
            </a: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使能全局中断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981200" y="297975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启动</a:t>
            </a:r>
            <a:r>
              <a:rPr lang="en-US" altLang="zh-CN" sz="3200" dirty="0"/>
              <a:t>OS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667000" y="1591658"/>
            <a:ext cx="685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在调用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OSStart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之后首先启动新任务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Task0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，然后执行</a:t>
            </a:r>
            <a:r>
              <a:rPr lang="zh-CN" altLang="en-US" sz="24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目标板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初始化函数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TargetInit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，接着初始化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VIC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中断向量控制器和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Timer0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定时器并产生周期性的中断。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844800" y="3124200"/>
            <a:ext cx="6527800" cy="3124200"/>
            <a:chOff x="624" y="2064"/>
            <a:chExt cx="4112" cy="1968"/>
          </a:xfrm>
        </p:grpSpPr>
        <p:sp>
          <p:nvSpPr>
            <p:cNvPr id="81926" name="AutoShape 5"/>
            <p:cNvSpPr>
              <a:spLocks noChangeArrowheads="1"/>
            </p:cNvSpPr>
            <p:nvPr/>
          </p:nvSpPr>
          <p:spPr bwMode="auto">
            <a:xfrm>
              <a:off x="2128" y="2365"/>
              <a:ext cx="1088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OSStartHighRdy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27" name="AutoShape 6"/>
            <p:cNvSpPr>
              <a:spLocks noChangeArrowheads="1"/>
            </p:cNvSpPr>
            <p:nvPr/>
          </p:nvSpPr>
          <p:spPr bwMode="auto">
            <a:xfrm>
              <a:off x="624" y="2365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28" name="AutoShape 7"/>
            <p:cNvSpPr>
              <a:spLocks noChangeArrowheads="1"/>
            </p:cNvSpPr>
            <p:nvPr/>
          </p:nvSpPr>
          <p:spPr bwMode="auto">
            <a:xfrm>
              <a:off x="624" y="2797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OSTaskCreate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29" name="AutoShape 8"/>
            <p:cNvSpPr>
              <a:spLocks noChangeArrowheads="1"/>
            </p:cNvSpPr>
            <p:nvPr/>
          </p:nvSpPr>
          <p:spPr bwMode="auto">
            <a:xfrm>
              <a:off x="624" y="3229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OSStart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30" name="AutoShape 9"/>
            <p:cNvSpPr>
              <a:spLocks noChangeArrowheads="1"/>
            </p:cNvSpPr>
            <p:nvPr/>
          </p:nvSpPr>
          <p:spPr bwMode="auto">
            <a:xfrm>
              <a:off x="624" y="3661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return 0</a:t>
              </a:r>
            </a:p>
          </p:txBody>
        </p:sp>
        <p:sp>
          <p:nvSpPr>
            <p:cNvPr id="81931" name="AutoShape 10"/>
            <p:cNvSpPr>
              <a:spLocks noChangeArrowheads="1"/>
            </p:cNvSpPr>
            <p:nvPr/>
          </p:nvSpPr>
          <p:spPr bwMode="auto">
            <a:xfrm>
              <a:off x="1984" y="2832"/>
              <a:ext cx="1376" cy="60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将</a:t>
              </a:r>
              <a:r>
                <a:rPr lang="en-US" altLang="zh-CN" sz="1400" dirty="0"/>
                <a:t>Task0</a:t>
              </a:r>
              <a:r>
                <a:rPr lang="zh-CN" altLang="en-US" sz="1400" dirty="0"/>
                <a:t>的</a:t>
              </a:r>
              <a:r>
                <a:rPr lang="en-US" altLang="zh-CN" sz="1400" dirty="0" err="1"/>
                <a:t>OSTCBStkptr</a:t>
              </a:r>
              <a:endParaRPr lang="en-US" altLang="zh-CN" sz="1400" dirty="0"/>
            </a:p>
            <a:p>
              <a:pPr eaLnBrk="1" hangingPunct="1"/>
              <a:r>
                <a:rPr lang="zh-CN" altLang="en-US" sz="1400" dirty="0"/>
                <a:t>装入</a:t>
              </a:r>
              <a:r>
                <a:rPr lang="en-US" altLang="zh-CN" sz="1400" dirty="0"/>
                <a:t>SP</a:t>
              </a:r>
              <a:r>
                <a:rPr lang="zh-CN" altLang="en-US" sz="1400" dirty="0"/>
                <a:t>，然后从任务</a:t>
              </a:r>
            </a:p>
            <a:p>
              <a:pPr eaLnBrk="1" hangingPunct="1"/>
              <a:r>
                <a:rPr lang="en-US" altLang="zh-CN" sz="1400" dirty="0"/>
                <a:t>Task0</a:t>
              </a:r>
              <a:r>
                <a:rPr lang="zh-CN" altLang="en-US" sz="1400" dirty="0"/>
                <a:t>的堆栈中恢复</a:t>
              </a:r>
              <a:r>
                <a:rPr lang="en-US" altLang="zh-CN" sz="1400" dirty="0"/>
                <a:t>CPU</a:t>
              </a:r>
            </a:p>
            <a:p>
              <a:pPr eaLnBrk="1" hangingPunct="1"/>
              <a:r>
                <a:rPr lang="zh-CN" altLang="en-US" sz="1400" dirty="0"/>
                <a:t>现场，运行</a:t>
              </a:r>
              <a:r>
                <a:rPr lang="en-US" altLang="zh-CN" sz="1400" dirty="0"/>
                <a:t>Task0</a:t>
              </a:r>
            </a:p>
          </p:txBody>
        </p:sp>
        <p:sp>
          <p:nvSpPr>
            <p:cNvPr id="81932" name="Text Box 11"/>
            <p:cNvSpPr txBox="1">
              <a:spLocks noChangeArrowheads="1"/>
            </p:cNvSpPr>
            <p:nvPr/>
          </p:nvSpPr>
          <p:spPr bwMode="auto">
            <a:xfrm>
              <a:off x="816" y="2073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main ()</a:t>
              </a:r>
            </a:p>
          </p:txBody>
        </p:sp>
        <p:sp>
          <p:nvSpPr>
            <p:cNvPr id="81933" name="Text Box 12"/>
            <p:cNvSpPr txBox="1">
              <a:spLocks noChangeArrowheads="1"/>
            </p:cNvSpPr>
            <p:nvPr/>
          </p:nvSpPr>
          <p:spPr bwMode="auto">
            <a:xfrm>
              <a:off x="2112" y="2073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OSTaskCreat()</a:t>
              </a:r>
            </a:p>
          </p:txBody>
        </p:sp>
        <p:cxnSp>
          <p:nvCxnSpPr>
            <p:cNvPr id="81934" name="AutoShape 13"/>
            <p:cNvCxnSpPr>
              <a:cxnSpLocks noChangeShapeType="1"/>
              <a:stCxn id="81926" idx="2"/>
              <a:endCxn id="81931" idx="0"/>
            </p:cNvCxnSpPr>
            <p:nvPr/>
          </p:nvCxnSpPr>
          <p:spPr bwMode="auto">
            <a:xfrm>
              <a:off x="2672" y="2592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5" name="AutoShape 14"/>
            <p:cNvCxnSpPr>
              <a:cxnSpLocks noChangeShapeType="1"/>
              <a:stCxn id="81927" idx="2"/>
              <a:endCxn id="81928" idx="0"/>
            </p:cNvCxnSpPr>
            <p:nvPr/>
          </p:nvCxnSpPr>
          <p:spPr bwMode="auto">
            <a:xfrm>
              <a:off x="1123" y="2592"/>
              <a:ext cx="0" cy="2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AutoShape 15"/>
            <p:cNvCxnSpPr>
              <a:cxnSpLocks noChangeShapeType="1"/>
              <a:stCxn id="81926" idx="3"/>
              <a:endCxn id="81938" idx="1"/>
            </p:cNvCxnSpPr>
            <p:nvPr/>
          </p:nvCxnSpPr>
          <p:spPr bwMode="auto">
            <a:xfrm>
              <a:off x="3216" y="2479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7" name="AutoShape 16"/>
            <p:cNvCxnSpPr>
              <a:cxnSpLocks noChangeShapeType="1"/>
              <a:stCxn id="81928" idx="2"/>
              <a:endCxn id="81929" idx="0"/>
            </p:cNvCxnSpPr>
            <p:nvPr/>
          </p:nvCxnSpPr>
          <p:spPr bwMode="auto">
            <a:xfrm>
              <a:off x="1123" y="3024"/>
              <a:ext cx="0" cy="2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8" name="AutoShape 17"/>
            <p:cNvSpPr>
              <a:spLocks noChangeArrowheads="1"/>
            </p:cNvSpPr>
            <p:nvPr/>
          </p:nvSpPr>
          <p:spPr bwMode="auto">
            <a:xfrm>
              <a:off x="3648" y="2365"/>
              <a:ext cx="1088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TargetInit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39" name="Text Box 18"/>
            <p:cNvSpPr txBox="1">
              <a:spLocks noChangeArrowheads="1"/>
            </p:cNvSpPr>
            <p:nvPr/>
          </p:nvSpPr>
          <p:spPr bwMode="auto">
            <a:xfrm>
              <a:off x="3888" y="206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Task0()</a:t>
              </a:r>
            </a:p>
          </p:txBody>
        </p:sp>
        <p:cxnSp>
          <p:nvCxnSpPr>
            <p:cNvPr id="81940" name="AutoShape 19"/>
            <p:cNvCxnSpPr>
              <a:cxnSpLocks noChangeShapeType="1"/>
              <a:stCxn id="81929" idx="3"/>
              <a:endCxn id="81926" idx="1"/>
            </p:cNvCxnSpPr>
            <p:nvPr/>
          </p:nvCxnSpPr>
          <p:spPr bwMode="auto">
            <a:xfrm flipV="1">
              <a:off x="1621" y="2479"/>
              <a:ext cx="507" cy="86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1" name="AutoShape 20"/>
            <p:cNvSpPr>
              <a:spLocks noChangeArrowheads="1"/>
            </p:cNvSpPr>
            <p:nvPr/>
          </p:nvSpPr>
          <p:spPr bwMode="auto">
            <a:xfrm>
              <a:off x="3648" y="2666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IO2DIR |= LED1</a:t>
              </a:r>
            </a:p>
          </p:txBody>
        </p:sp>
        <p:sp>
          <p:nvSpPr>
            <p:cNvPr id="81942" name="AutoShape 21"/>
            <p:cNvSpPr>
              <a:spLocks noChangeArrowheads="1"/>
            </p:cNvSpPr>
            <p:nvPr/>
          </p:nvSpPr>
          <p:spPr bwMode="auto">
            <a:xfrm>
              <a:off x="3648" y="2967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IO2CLR |= LED1</a:t>
              </a:r>
            </a:p>
          </p:txBody>
        </p:sp>
        <p:sp>
          <p:nvSpPr>
            <p:cNvPr id="81943" name="AutoShape 22"/>
            <p:cNvSpPr>
              <a:spLocks noChangeArrowheads="1"/>
            </p:cNvSpPr>
            <p:nvPr/>
          </p:nvSpPr>
          <p:spPr bwMode="auto">
            <a:xfrm>
              <a:off x="3648" y="3242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1944" name="AutoShape 23"/>
            <p:cNvSpPr>
              <a:spLocks noChangeArrowheads="1"/>
            </p:cNvSpPr>
            <p:nvPr/>
          </p:nvSpPr>
          <p:spPr bwMode="auto">
            <a:xfrm>
              <a:off x="3648" y="3530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IO2SET |= LED1</a:t>
              </a:r>
            </a:p>
          </p:txBody>
        </p:sp>
        <p:sp>
          <p:nvSpPr>
            <p:cNvPr id="81945" name="AutoShape 24"/>
            <p:cNvSpPr>
              <a:spLocks noChangeArrowheads="1"/>
            </p:cNvSpPr>
            <p:nvPr/>
          </p:nvSpPr>
          <p:spPr bwMode="auto">
            <a:xfrm>
              <a:off x="3648" y="3805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</a:t>
              </a:r>
              <a:r>
                <a:rPr lang="zh-CN" altLang="en-US" sz="1400"/>
                <a:t>（）</a:t>
              </a:r>
            </a:p>
          </p:txBody>
        </p:sp>
      </p:grpSp>
      <p:sp>
        <p:nvSpPr>
          <p:cNvPr id="25" name="燕尾形 2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获取并初始化</a:t>
            </a:r>
            <a:r>
              <a:rPr lang="en-US" altLang="zh-CN" sz="320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启动</a:t>
            </a:r>
            <a:r>
              <a:rPr lang="en-US" altLang="zh-CN" sz="320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FF0000"/>
                </a:solidFill>
              </a:rPr>
              <a:t>TargetInit </a:t>
            </a:r>
            <a:r>
              <a:rPr lang="zh-CN" altLang="en-US" sz="3200">
                <a:solidFill>
                  <a:srgbClr val="FF000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/>
              <a:t>TargetInit </a:t>
            </a:r>
            <a:r>
              <a:rPr lang="zh-CN" altLang="en-US" sz="3200"/>
              <a:t>初始化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667000" y="2272199"/>
            <a:ext cx="6858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要求在</a:t>
            </a:r>
            <a:r>
              <a:rPr lang="zh-CN" altLang="en-US" sz="24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多任务环境启动之前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允许产生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，所以通常会在第一个执行的任务中调用函数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TargetInit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初始化中断系统和能够产生中断的外设。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因为这些代码都与中断有关，所以必须禁止中断以保证程序执行正确。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4038600" y="4800600"/>
            <a:ext cx="3124200" cy="16002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void TargetInit(void)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    OS_ENTER_CRITICAL();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    VICInit();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    Timer0Init();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    OS_EXIT_CRITICAL();</a:t>
            </a:r>
          </a:p>
          <a:p>
            <a:pPr>
              <a:defRPr/>
            </a:pPr>
            <a:r>
              <a:rPr lang="en-US" altLang="zh-CN" sz="14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191000" y="5257800"/>
            <a:ext cx="4419600" cy="914400"/>
            <a:chOff x="1680" y="3312"/>
            <a:chExt cx="2784" cy="576"/>
          </a:xfrm>
        </p:grpSpPr>
        <p:sp>
          <p:nvSpPr>
            <p:cNvPr id="83982" name="AutoShape 7"/>
            <p:cNvSpPr>
              <a:spLocks noChangeArrowheads="1"/>
            </p:cNvSpPr>
            <p:nvPr/>
          </p:nvSpPr>
          <p:spPr bwMode="auto">
            <a:xfrm>
              <a:off x="1680" y="3324"/>
              <a:ext cx="1968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3" name="AutoShape 8"/>
            <p:cNvSpPr>
              <a:spLocks noChangeArrowheads="1"/>
            </p:cNvSpPr>
            <p:nvPr/>
          </p:nvSpPr>
          <p:spPr bwMode="auto">
            <a:xfrm>
              <a:off x="1680" y="3726"/>
              <a:ext cx="1968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4" name="AutoShape 9"/>
            <p:cNvSpPr>
              <a:spLocks noChangeArrowheads="1"/>
            </p:cNvSpPr>
            <p:nvPr/>
          </p:nvSpPr>
          <p:spPr bwMode="auto">
            <a:xfrm>
              <a:off x="3603" y="3312"/>
              <a:ext cx="861" cy="576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关中断</a:t>
              </a:r>
            </a:p>
            <a:p>
              <a:pPr algn="ctr" eaLnBrk="1" hangingPunct="1"/>
              <a:endParaRPr lang="zh-CN" altLang="en-US">
                <a:ea typeface="华文行楷" panose="02010800040101010101" pitchFamily="2" charset="-122"/>
              </a:endParaRPr>
            </a:p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开中断</a:t>
              </a: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191000" y="5583238"/>
            <a:ext cx="5181600" cy="360362"/>
            <a:chOff x="1680" y="3517"/>
            <a:chExt cx="3264" cy="227"/>
          </a:xfrm>
        </p:grpSpPr>
        <p:sp>
          <p:nvSpPr>
            <p:cNvPr id="83980" name="AutoShape 11"/>
            <p:cNvSpPr>
              <a:spLocks noChangeArrowheads="1"/>
            </p:cNvSpPr>
            <p:nvPr/>
          </p:nvSpPr>
          <p:spPr bwMode="auto">
            <a:xfrm>
              <a:off x="1680" y="3600"/>
              <a:ext cx="2016" cy="13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81" name="AutoShape 12"/>
            <p:cNvSpPr>
              <a:spLocks noChangeArrowheads="1"/>
            </p:cNvSpPr>
            <p:nvPr/>
          </p:nvSpPr>
          <p:spPr bwMode="auto">
            <a:xfrm>
              <a:off x="3600" y="3517"/>
              <a:ext cx="1344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时钟节拍中断初始化</a:t>
              </a: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191000" y="5362576"/>
            <a:ext cx="5181600" cy="360363"/>
            <a:chOff x="1680" y="3517"/>
            <a:chExt cx="3264" cy="227"/>
          </a:xfrm>
        </p:grpSpPr>
        <p:sp>
          <p:nvSpPr>
            <p:cNvPr id="83978" name="AutoShape 14"/>
            <p:cNvSpPr>
              <a:spLocks noChangeArrowheads="1"/>
            </p:cNvSpPr>
            <p:nvPr/>
          </p:nvSpPr>
          <p:spPr bwMode="auto">
            <a:xfrm>
              <a:off x="1680" y="3600"/>
              <a:ext cx="2016" cy="13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79" name="AutoShape 15"/>
            <p:cNvSpPr>
              <a:spLocks noChangeArrowheads="1"/>
            </p:cNvSpPr>
            <p:nvPr/>
          </p:nvSpPr>
          <p:spPr bwMode="auto">
            <a:xfrm>
              <a:off x="3600" y="3517"/>
              <a:ext cx="1344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华文行楷" panose="02010800040101010101" pitchFamily="2" charset="-122"/>
                </a:rPr>
                <a:t>VIC</a:t>
              </a:r>
              <a:r>
                <a:rPr lang="zh-CN" altLang="en-US">
                  <a:ea typeface="华文行楷" panose="02010800040101010101" pitchFamily="2" charset="-122"/>
                </a:rPr>
                <a:t>中断向量初始化</a:t>
              </a:r>
            </a:p>
          </p:txBody>
        </p:sp>
      </p:grpSp>
      <p:sp>
        <p:nvSpPr>
          <p:cNvPr id="16" name="燕尾形 15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/>
              <a:t>TargetInit </a:t>
            </a:r>
            <a:r>
              <a:rPr lang="zh-CN" altLang="en-US" sz="3200"/>
              <a:t>初始化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667000" y="2203362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TargetInit()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目标板初始化包括其它初始化代码、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VICInit()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初始化、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Timer0Init()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初始化与其它外设初始化。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962400" y="3290888"/>
            <a:ext cx="4343400" cy="3033712"/>
            <a:chOff x="1632" y="2025"/>
            <a:chExt cx="2736" cy="1911"/>
          </a:xfrm>
        </p:grpSpPr>
        <p:cxnSp>
          <p:nvCxnSpPr>
            <p:cNvPr id="84999" name="AutoShape 6"/>
            <p:cNvCxnSpPr>
              <a:cxnSpLocks noChangeShapeType="1"/>
              <a:stCxn id="85000" idx="3"/>
              <a:endCxn id="85007" idx="1"/>
            </p:cNvCxnSpPr>
            <p:nvPr/>
          </p:nvCxnSpPr>
          <p:spPr bwMode="auto">
            <a:xfrm>
              <a:off x="2688" y="2383"/>
              <a:ext cx="6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0" name="AutoShape 7"/>
            <p:cNvSpPr>
              <a:spLocks noChangeArrowheads="1"/>
            </p:cNvSpPr>
            <p:nvPr/>
          </p:nvSpPr>
          <p:spPr bwMode="auto">
            <a:xfrm>
              <a:off x="1632" y="2269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TargetInit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1872" y="20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Task0()</a:t>
              </a:r>
            </a:p>
          </p:txBody>
        </p:sp>
        <p:sp>
          <p:nvSpPr>
            <p:cNvPr id="85002" name="AutoShape 9"/>
            <p:cNvSpPr>
              <a:spLocks noChangeArrowheads="1"/>
            </p:cNvSpPr>
            <p:nvPr/>
          </p:nvSpPr>
          <p:spPr bwMode="auto">
            <a:xfrm>
              <a:off x="1632" y="2570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IO2DIR |= LED1</a:t>
              </a:r>
            </a:p>
          </p:txBody>
        </p:sp>
        <p:sp>
          <p:nvSpPr>
            <p:cNvPr id="85003" name="AutoShape 10"/>
            <p:cNvSpPr>
              <a:spLocks noChangeArrowheads="1"/>
            </p:cNvSpPr>
            <p:nvPr/>
          </p:nvSpPr>
          <p:spPr bwMode="auto">
            <a:xfrm>
              <a:off x="1632" y="2871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IO2CLR |= LED1</a:t>
              </a:r>
            </a:p>
          </p:txBody>
        </p:sp>
        <p:sp>
          <p:nvSpPr>
            <p:cNvPr id="85004" name="AutoShape 11"/>
            <p:cNvSpPr>
              <a:spLocks noChangeArrowheads="1"/>
            </p:cNvSpPr>
            <p:nvPr/>
          </p:nvSpPr>
          <p:spPr bwMode="auto">
            <a:xfrm>
              <a:off x="1632" y="3146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5005" name="AutoShape 12"/>
            <p:cNvSpPr>
              <a:spLocks noChangeArrowheads="1"/>
            </p:cNvSpPr>
            <p:nvPr/>
          </p:nvSpPr>
          <p:spPr bwMode="auto">
            <a:xfrm>
              <a:off x="1632" y="3434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IO2SET |= LED1</a:t>
              </a:r>
            </a:p>
          </p:txBody>
        </p:sp>
        <p:sp>
          <p:nvSpPr>
            <p:cNvPr id="85006" name="AutoShape 13"/>
            <p:cNvSpPr>
              <a:spLocks noChangeArrowheads="1"/>
            </p:cNvSpPr>
            <p:nvPr/>
          </p:nvSpPr>
          <p:spPr bwMode="auto">
            <a:xfrm>
              <a:off x="1632" y="3709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5007" name="AutoShape 14"/>
            <p:cNvSpPr>
              <a:spLocks noChangeArrowheads="1"/>
            </p:cNvSpPr>
            <p:nvPr/>
          </p:nvSpPr>
          <p:spPr bwMode="auto">
            <a:xfrm>
              <a:off x="3312" y="2269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/>
                <a:t>其他初始化代码</a:t>
              </a:r>
            </a:p>
          </p:txBody>
        </p:sp>
        <p:sp>
          <p:nvSpPr>
            <p:cNvPr id="85008" name="AutoShape 15"/>
            <p:cNvSpPr>
              <a:spLocks noChangeArrowheads="1"/>
            </p:cNvSpPr>
            <p:nvPr/>
          </p:nvSpPr>
          <p:spPr bwMode="auto">
            <a:xfrm>
              <a:off x="3312" y="2653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VICInit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5009" name="AutoShape 16"/>
            <p:cNvSpPr>
              <a:spLocks noChangeArrowheads="1"/>
            </p:cNvSpPr>
            <p:nvPr/>
          </p:nvSpPr>
          <p:spPr bwMode="auto">
            <a:xfrm>
              <a:off x="3312" y="3037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Time0Init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85010" name="AutoShape 17"/>
            <p:cNvSpPr>
              <a:spLocks noChangeArrowheads="1"/>
            </p:cNvSpPr>
            <p:nvPr/>
          </p:nvSpPr>
          <p:spPr bwMode="auto">
            <a:xfrm>
              <a:off x="3312" y="3421"/>
              <a:ext cx="1056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/>
                <a:t>其他外设初始化</a:t>
              </a:r>
            </a:p>
          </p:txBody>
        </p:sp>
        <p:cxnSp>
          <p:nvCxnSpPr>
            <p:cNvPr id="85011" name="AutoShape 18"/>
            <p:cNvCxnSpPr>
              <a:cxnSpLocks noChangeShapeType="1"/>
              <a:stCxn id="85007" idx="2"/>
              <a:endCxn id="85008" idx="0"/>
            </p:cNvCxnSpPr>
            <p:nvPr/>
          </p:nvCxnSpPr>
          <p:spPr bwMode="auto">
            <a:xfrm>
              <a:off x="3840" y="2496"/>
              <a:ext cx="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2" name="AutoShape 19"/>
            <p:cNvCxnSpPr>
              <a:cxnSpLocks noChangeShapeType="1"/>
              <a:stCxn id="85008" idx="2"/>
              <a:endCxn id="85009" idx="0"/>
            </p:cNvCxnSpPr>
            <p:nvPr/>
          </p:nvCxnSpPr>
          <p:spPr bwMode="auto">
            <a:xfrm>
              <a:off x="3840" y="2880"/>
              <a:ext cx="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3" name="AutoShape 20"/>
            <p:cNvCxnSpPr>
              <a:cxnSpLocks noChangeShapeType="1"/>
              <a:stCxn id="85009" idx="2"/>
              <a:endCxn id="85010" idx="0"/>
            </p:cNvCxnSpPr>
            <p:nvPr/>
          </p:nvCxnSpPr>
          <p:spPr bwMode="auto">
            <a:xfrm>
              <a:off x="3840" y="3264"/>
              <a:ext cx="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4" name="AutoShape 21"/>
            <p:cNvCxnSpPr>
              <a:cxnSpLocks noChangeShapeType="1"/>
              <a:stCxn id="85010" idx="1"/>
              <a:endCxn id="85000" idx="3"/>
            </p:cNvCxnSpPr>
            <p:nvPr/>
          </p:nvCxnSpPr>
          <p:spPr bwMode="auto">
            <a:xfrm flipH="1" flipV="1">
              <a:off x="2688" y="2383"/>
              <a:ext cx="624" cy="11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5" name="Rectangle 22"/>
            <p:cNvSpPr>
              <a:spLocks noChangeArrowheads="1"/>
            </p:cNvSpPr>
            <p:nvPr/>
          </p:nvSpPr>
          <p:spPr bwMode="auto">
            <a:xfrm>
              <a:off x="3360" y="2025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TargetInit()</a:t>
              </a:r>
            </a:p>
          </p:txBody>
        </p:sp>
      </p:grpSp>
      <p:sp>
        <p:nvSpPr>
          <p:cNvPr id="23" name="燕尾形 22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获取并初始化</a:t>
            </a:r>
            <a:r>
              <a:rPr lang="en-US" altLang="zh-CN" sz="320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启动</a:t>
            </a:r>
            <a:r>
              <a:rPr lang="en-US" altLang="zh-CN" sz="320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TargetInit </a:t>
            </a:r>
            <a:r>
              <a:rPr lang="zh-CN" altLang="en-US" sz="320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FF000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时间管理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856095" y="2675262"/>
            <a:ext cx="903481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可以通过调用系统服务函数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OSTimeDly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申请一段时间（即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等待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时间事件）。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调用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该函数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会使操作系统进行一次任务调度，并且执行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下一个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处于就绪态优先级最高的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函数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OSTimeDly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仅有一个参数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ticks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表明任务需要延时的时间，以系统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时钟节拍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为单位。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352800" y="2743200"/>
            <a:ext cx="4114800" cy="32766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void  </a:t>
            </a:r>
            <a:r>
              <a:rPr lang="en-US" altLang="zh-CN" sz="1400" dirty="0" err="1">
                <a:latin typeface="Arial" panose="020B0604020202020204" pitchFamily="34" charset="0"/>
              </a:rPr>
              <a:t>OSTimeDly</a:t>
            </a:r>
            <a:r>
              <a:rPr lang="en-US" altLang="zh-CN" sz="1400" dirty="0">
                <a:latin typeface="Arial" panose="020B0604020202020204" pitchFamily="34" charset="0"/>
              </a:rPr>
              <a:t> (INT16U ticks)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if (ticks &gt; 0)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OS_ENTER_CRITICAL();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if ((</a:t>
            </a:r>
            <a:r>
              <a:rPr lang="en-US" altLang="zh-CN" sz="1400" dirty="0" err="1">
                <a:latin typeface="Arial" panose="020B0604020202020204" pitchFamily="34" charset="0"/>
              </a:rPr>
              <a:t>OSRdyTbl</a:t>
            </a:r>
            <a:r>
              <a:rPr lang="en-US" altLang="zh-CN" sz="1400" dirty="0">
                <a:latin typeface="Arial" panose="020B0604020202020204" pitchFamily="34" charset="0"/>
              </a:rPr>
              <a:t>[OSTCBCur-&gt;OSTCBY] &amp;=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    ~</a:t>
            </a:r>
            <a:r>
              <a:rPr lang="en-US" altLang="zh-CN" sz="1400" dirty="0" err="1">
                <a:latin typeface="Arial" panose="020B0604020202020204" pitchFamily="34" charset="0"/>
              </a:rPr>
              <a:t>OSTCBCur</a:t>
            </a:r>
            <a:r>
              <a:rPr lang="en-US" altLang="zh-CN" sz="1400" dirty="0">
                <a:latin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</a:rPr>
              <a:t>OSTCBBitX</a:t>
            </a:r>
            <a:r>
              <a:rPr lang="en-US" altLang="zh-CN" sz="1400" dirty="0">
                <a:latin typeface="Arial" panose="020B0604020202020204" pitchFamily="34" charset="0"/>
              </a:rPr>
              <a:t>) == 0)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    OSRdyGrp &amp;= ~</a:t>
            </a:r>
            <a:r>
              <a:rPr lang="en-US" altLang="zh-CN" sz="1400" dirty="0" err="1">
                <a:latin typeface="Arial" panose="020B0604020202020204" pitchFamily="34" charset="0"/>
              </a:rPr>
              <a:t>OSTCBCur</a:t>
            </a:r>
            <a:r>
              <a:rPr lang="en-US" altLang="zh-CN" sz="1400" dirty="0">
                <a:latin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</a:rPr>
              <a:t>OSTCBBitY</a:t>
            </a:r>
            <a:r>
              <a:rPr lang="en-US" altLang="zh-CN" sz="1400" dirty="0">
                <a:latin typeface="Arial" panose="020B0604020202020204" pitchFamily="34" charset="0"/>
              </a:rPr>
              <a:t>;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}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OSTCBCur-&gt;</a:t>
            </a:r>
            <a:r>
              <a:rPr lang="en-US" altLang="zh-CN" sz="1400" dirty="0" err="1">
                <a:latin typeface="Arial" panose="020B0604020202020204" pitchFamily="34" charset="0"/>
              </a:rPr>
              <a:t>OSTCBDly</a:t>
            </a:r>
            <a:r>
              <a:rPr lang="en-US" altLang="zh-CN" sz="1400" dirty="0">
                <a:latin typeface="Arial" panose="020B0604020202020204" pitchFamily="34" charset="0"/>
              </a:rPr>
              <a:t> = ticks;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OS_EXIT_CRITICAL();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</a:rPr>
              <a:t>OS_Sched</a:t>
            </a:r>
            <a:r>
              <a:rPr lang="en-US" altLang="zh-CN" sz="1400" dirty="0">
                <a:latin typeface="Arial" panose="020B0604020202020204" pitchFamily="34" charset="0"/>
              </a:rPr>
              <a:t>();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}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时间管理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733800" y="3822700"/>
            <a:ext cx="5638800" cy="1130300"/>
            <a:chOff x="1392" y="2408"/>
            <a:chExt cx="3552" cy="712"/>
          </a:xfrm>
        </p:grpSpPr>
        <p:sp>
          <p:nvSpPr>
            <p:cNvPr id="88077" name="AutoShape 6"/>
            <p:cNvSpPr>
              <a:spLocks noChangeArrowheads="1"/>
            </p:cNvSpPr>
            <p:nvPr/>
          </p:nvSpPr>
          <p:spPr bwMode="auto">
            <a:xfrm>
              <a:off x="1392" y="2408"/>
              <a:ext cx="2400" cy="71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8" name="AutoShape 7"/>
            <p:cNvSpPr>
              <a:spLocks noChangeArrowheads="1"/>
            </p:cNvSpPr>
            <p:nvPr/>
          </p:nvSpPr>
          <p:spPr bwMode="auto">
            <a:xfrm>
              <a:off x="3744" y="2893"/>
              <a:ext cx="1200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使任务脱离就绪态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733800" y="4800601"/>
            <a:ext cx="5257800" cy="360363"/>
            <a:chOff x="1392" y="3024"/>
            <a:chExt cx="3312" cy="227"/>
          </a:xfrm>
        </p:grpSpPr>
        <p:sp>
          <p:nvSpPr>
            <p:cNvPr id="88075" name="AutoShape 9"/>
            <p:cNvSpPr>
              <a:spLocks noChangeArrowheads="1"/>
            </p:cNvSpPr>
            <p:nvPr/>
          </p:nvSpPr>
          <p:spPr bwMode="auto">
            <a:xfrm>
              <a:off x="1392" y="3090"/>
              <a:ext cx="2400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6" name="AutoShape 10"/>
            <p:cNvSpPr>
              <a:spLocks noChangeArrowheads="1"/>
            </p:cNvSpPr>
            <p:nvPr/>
          </p:nvSpPr>
          <p:spPr bwMode="auto">
            <a:xfrm>
              <a:off x="3744" y="3024"/>
              <a:ext cx="960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设置延时时间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733800" y="5248276"/>
            <a:ext cx="4876800" cy="360363"/>
            <a:chOff x="1392" y="3306"/>
            <a:chExt cx="3072" cy="227"/>
          </a:xfrm>
        </p:grpSpPr>
        <p:sp>
          <p:nvSpPr>
            <p:cNvPr id="88073" name="AutoShape 12"/>
            <p:cNvSpPr>
              <a:spLocks noChangeArrowheads="1"/>
            </p:cNvSpPr>
            <p:nvPr/>
          </p:nvSpPr>
          <p:spPr bwMode="auto">
            <a:xfrm>
              <a:off x="1392" y="3372"/>
              <a:ext cx="2400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4" name="AutoShape 13"/>
            <p:cNvSpPr>
              <a:spLocks noChangeArrowheads="1"/>
            </p:cNvSpPr>
            <p:nvPr/>
          </p:nvSpPr>
          <p:spPr bwMode="auto">
            <a:xfrm>
              <a:off x="3744" y="3306"/>
              <a:ext cx="720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任务调度</a:t>
              </a:r>
            </a:p>
          </p:txBody>
        </p:sp>
      </p:grpSp>
      <p:sp>
        <p:nvSpPr>
          <p:cNvPr id="14" name="燕尾形 13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555845" y="2646285"/>
            <a:ext cx="881645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任务创建函数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OSTaskCreate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个参数：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task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：指向任务代码的指针，即任务函数名，指向任务的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代码地址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pdata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：当任务开始执行时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给任务的参数的指针；</a:t>
            </a: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ptos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分配给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任务的堆栈的栈顶指针；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prio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：分配给任务的优先级。 </a:t>
            </a: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任务管理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时间管理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446663" y="2908731"/>
            <a:ext cx="941695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ticks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，则表明用户不想延时任务，函数会立即返回到调用者；如果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ticks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，则将</a:t>
            </a:r>
            <a:r>
              <a:rPr lang="zh-CN" altLang="en-US" sz="32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当前任务从就绪表中删除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。与此同时将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ticks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延时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节拍数保存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到当前任务的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OS_TCB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，然后进行一次任务调度，并且</a:t>
            </a:r>
            <a:r>
              <a:rPr lang="zh-CN" altLang="en-US" sz="32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执行下一个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优先级最高的处于就绪态的任务。 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81567" y="33401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19" name="Rectangle 9"/>
          <p:cNvSpPr>
            <a:spLocks noChangeArrowheads="1"/>
          </p:cNvSpPr>
          <p:nvPr/>
        </p:nvSpPr>
        <p:spPr bwMode="auto">
          <a:xfrm>
            <a:off x="538766" y="161497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任务管理</a:t>
            </a: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4191000" y="1219200"/>
            <a:ext cx="3563938" cy="4876800"/>
            <a:chOff x="240" y="864"/>
            <a:chExt cx="2245" cy="3072"/>
          </a:xfrm>
        </p:grpSpPr>
        <p:sp>
          <p:nvSpPr>
            <p:cNvPr id="60423" name="AutoShape 11"/>
            <p:cNvSpPr>
              <a:spLocks noChangeArrowheads="1"/>
            </p:cNvSpPr>
            <p:nvPr/>
          </p:nvSpPr>
          <p:spPr bwMode="auto">
            <a:xfrm>
              <a:off x="421" y="864"/>
              <a:ext cx="635" cy="136"/>
            </a:xfrm>
            <a:prstGeom prst="flowChartAlternateProcess">
              <a:avLst/>
            </a:prstGeom>
            <a:solidFill>
              <a:srgbClr val="E7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开始</a:t>
              </a:r>
            </a:p>
          </p:txBody>
        </p:sp>
        <p:sp>
          <p:nvSpPr>
            <p:cNvPr id="60424" name="AutoShape 12"/>
            <p:cNvSpPr>
              <a:spLocks noChangeArrowheads="1"/>
            </p:cNvSpPr>
            <p:nvPr/>
          </p:nvSpPr>
          <p:spPr bwMode="auto">
            <a:xfrm>
              <a:off x="240" y="1152"/>
              <a:ext cx="997" cy="363"/>
            </a:xfrm>
            <a:prstGeom prst="flowChartDecision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/>
                <a:t>同优先级</a:t>
              </a:r>
            </a:p>
            <a:p>
              <a:pPr algn="ctr" eaLnBrk="1" hangingPunct="1"/>
              <a:r>
                <a:rPr lang="zh-CN" altLang="en-US" sz="1200" dirty="0"/>
                <a:t>任务存在</a:t>
              </a:r>
            </a:p>
          </p:txBody>
        </p:sp>
        <p:sp>
          <p:nvSpPr>
            <p:cNvPr id="60425" name="AutoShape 13"/>
            <p:cNvSpPr>
              <a:spLocks noChangeArrowheads="1"/>
            </p:cNvSpPr>
            <p:nvPr/>
          </p:nvSpPr>
          <p:spPr bwMode="auto">
            <a:xfrm>
              <a:off x="285" y="1680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标明</a:t>
              </a:r>
            </a:p>
            <a:p>
              <a:pPr algn="ctr" eaLnBrk="1" hangingPunct="1"/>
              <a:r>
                <a:rPr lang="zh-CN" altLang="en-US" sz="1200"/>
                <a:t>“任务正在创建”</a:t>
              </a:r>
            </a:p>
          </p:txBody>
        </p:sp>
        <p:sp>
          <p:nvSpPr>
            <p:cNvPr id="60426" name="AutoShape 14"/>
            <p:cNvSpPr>
              <a:spLocks noChangeArrowheads="1"/>
            </p:cNvSpPr>
            <p:nvPr/>
          </p:nvSpPr>
          <p:spPr bwMode="auto">
            <a:xfrm>
              <a:off x="286" y="2112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初始化</a:t>
              </a:r>
            </a:p>
            <a:p>
              <a:pPr algn="ctr" eaLnBrk="1" hangingPunct="1"/>
              <a:r>
                <a:rPr lang="zh-CN" altLang="en-US" sz="1200"/>
                <a:t>任务堆栈</a:t>
              </a:r>
            </a:p>
          </p:txBody>
        </p:sp>
        <p:sp>
          <p:nvSpPr>
            <p:cNvPr id="60427" name="AutoShape 15"/>
            <p:cNvSpPr>
              <a:spLocks noChangeArrowheads="1"/>
            </p:cNvSpPr>
            <p:nvPr/>
          </p:nvSpPr>
          <p:spPr bwMode="auto">
            <a:xfrm>
              <a:off x="286" y="2544"/>
              <a:ext cx="907" cy="136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设置任务控制块</a:t>
              </a:r>
            </a:p>
          </p:txBody>
        </p:sp>
        <p:sp>
          <p:nvSpPr>
            <p:cNvPr id="60428" name="AutoShape 16"/>
            <p:cNvSpPr>
              <a:spLocks noChangeArrowheads="1"/>
            </p:cNvSpPr>
            <p:nvPr/>
          </p:nvSpPr>
          <p:spPr bwMode="auto">
            <a:xfrm>
              <a:off x="240" y="2832"/>
              <a:ext cx="997" cy="363"/>
            </a:xfrm>
            <a:prstGeom prst="flowChartDecision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设置成功</a:t>
              </a:r>
            </a:p>
          </p:txBody>
        </p:sp>
        <p:sp>
          <p:nvSpPr>
            <p:cNvPr id="60429" name="AutoShape 17"/>
            <p:cNvSpPr>
              <a:spLocks noChangeArrowheads="1"/>
            </p:cNvSpPr>
            <p:nvPr/>
          </p:nvSpPr>
          <p:spPr bwMode="auto">
            <a:xfrm>
              <a:off x="285" y="3360"/>
              <a:ext cx="907" cy="272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标明这个优先级的</a:t>
              </a:r>
            </a:p>
            <a:p>
              <a:pPr algn="ctr" eaLnBrk="1" hangingPunct="1"/>
              <a:r>
                <a:rPr lang="zh-CN" altLang="en-US" sz="1200"/>
                <a:t>任务不存在</a:t>
              </a:r>
            </a:p>
          </p:txBody>
        </p:sp>
        <p:sp>
          <p:nvSpPr>
            <p:cNvPr id="60430" name="AutoShape 18"/>
            <p:cNvSpPr>
              <a:spLocks noChangeArrowheads="1"/>
            </p:cNvSpPr>
            <p:nvPr/>
          </p:nvSpPr>
          <p:spPr bwMode="auto">
            <a:xfrm>
              <a:off x="421" y="3800"/>
              <a:ext cx="635" cy="136"/>
            </a:xfrm>
            <a:prstGeom prst="flowChartAlternate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返回错误代码</a:t>
              </a:r>
            </a:p>
          </p:txBody>
        </p:sp>
        <p:sp>
          <p:nvSpPr>
            <p:cNvPr id="60431" name="AutoShape 19"/>
            <p:cNvSpPr>
              <a:spLocks noChangeArrowheads="1"/>
            </p:cNvSpPr>
            <p:nvPr/>
          </p:nvSpPr>
          <p:spPr bwMode="auto">
            <a:xfrm>
              <a:off x="1392" y="1680"/>
              <a:ext cx="997" cy="272"/>
            </a:xfrm>
            <a:prstGeom prst="flowChartAlternate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返回</a:t>
              </a:r>
            </a:p>
            <a:p>
              <a:pPr algn="ctr" eaLnBrk="1" hangingPunct="1"/>
              <a:r>
                <a:rPr lang="zh-CN" altLang="en-US" sz="1200"/>
                <a:t>“同优先级任务存在”</a:t>
              </a:r>
            </a:p>
          </p:txBody>
        </p:sp>
        <p:sp>
          <p:nvSpPr>
            <p:cNvPr id="60432" name="AutoShape 20"/>
            <p:cNvSpPr>
              <a:spLocks noChangeArrowheads="1"/>
            </p:cNvSpPr>
            <p:nvPr/>
          </p:nvSpPr>
          <p:spPr bwMode="auto">
            <a:xfrm>
              <a:off x="1392" y="2428"/>
              <a:ext cx="997" cy="363"/>
            </a:xfrm>
            <a:prstGeom prst="flowChartDecision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已启动多</a:t>
              </a:r>
            </a:p>
            <a:p>
              <a:pPr algn="ctr" eaLnBrk="1" hangingPunct="1"/>
              <a:r>
                <a:rPr lang="zh-CN" altLang="en-US" sz="1200"/>
                <a:t>任务环境</a:t>
              </a:r>
            </a:p>
          </p:txBody>
        </p:sp>
        <p:sp>
          <p:nvSpPr>
            <p:cNvPr id="60433" name="AutoShape 21"/>
            <p:cNvSpPr>
              <a:spLocks noChangeArrowheads="1"/>
            </p:cNvSpPr>
            <p:nvPr/>
          </p:nvSpPr>
          <p:spPr bwMode="auto">
            <a:xfrm>
              <a:off x="1485" y="2952"/>
              <a:ext cx="816" cy="136"/>
            </a:xfrm>
            <a:prstGeom prst="flowChart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调度任务</a:t>
              </a:r>
            </a:p>
          </p:txBody>
        </p:sp>
        <p:sp>
          <p:nvSpPr>
            <p:cNvPr id="60434" name="AutoShape 22"/>
            <p:cNvSpPr>
              <a:spLocks noChangeArrowheads="1"/>
            </p:cNvSpPr>
            <p:nvPr/>
          </p:nvSpPr>
          <p:spPr bwMode="auto">
            <a:xfrm>
              <a:off x="1573" y="3800"/>
              <a:ext cx="635" cy="136"/>
            </a:xfrm>
            <a:prstGeom prst="flowChartAlternateProcess">
              <a:avLst/>
            </a:prstGeom>
            <a:solidFill>
              <a:srgbClr val="E7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返回“成功”</a:t>
              </a:r>
            </a:p>
          </p:txBody>
        </p:sp>
        <p:cxnSp>
          <p:nvCxnSpPr>
            <p:cNvPr id="60435" name="AutoShape 23"/>
            <p:cNvCxnSpPr>
              <a:cxnSpLocks noChangeShapeType="1"/>
              <a:stCxn id="60423" idx="2"/>
              <a:endCxn id="60424" idx="0"/>
            </p:cNvCxnSpPr>
            <p:nvPr/>
          </p:nvCxnSpPr>
          <p:spPr bwMode="auto">
            <a:xfrm>
              <a:off x="739" y="1000"/>
              <a:ext cx="0" cy="1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6" name="AutoShape 24"/>
            <p:cNvCxnSpPr>
              <a:cxnSpLocks noChangeShapeType="1"/>
              <a:stCxn id="60424" idx="2"/>
              <a:endCxn id="60425" idx="0"/>
            </p:cNvCxnSpPr>
            <p:nvPr/>
          </p:nvCxnSpPr>
          <p:spPr bwMode="auto">
            <a:xfrm>
              <a:off x="739" y="1515"/>
              <a:ext cx="0" cy="1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7" name="AutoShape 25"/>
            <p:cNvCxnSpPr>
              <a:cxnSpLocks noChangeShapeType="1"/>
              <a:stCxn id="60425" idx="2"/>
              <a:endCxn id="60426" idx="0"/>
            </p:cNvCxnSpPr>
            <p:nvPr/>
          </p:nvCxnSpPr>
          <p:spPr bwMode="auto">
            <a:xfrm>
              <a:off x="739" y="1952"/>
              <a:ext cx="1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8" name="AutoShape 26"/>
            <p:cNvCxnSpPr>
              <a:cxnSpLocks noChangeShapeType="1"/>
              <a:stCxn id="60426" idx="2"/>
              <a:endCxn id="60427" idx="0"/>
            </p:cNvCxnSpPr>
            <p:nvPr/>
          </p:nvCxnSpPr>
          <p:spPr bwMode="auto">
            <a:xfrm>
              <a:off x="740" y="2384"/>
              <a:ext cx="0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9" name="AutoShape 28"/>
            <p:cNvCxnSpPr>
              <a:cxnSpLocks noChangeShapeType="1"/>
              <a:stCxn id="60428" idx="2"/>
              <a:endCxn id="60429" idx="0"/>
            </p:cNvCxnSpPr>
            <p:nvPr/>
          </p:nvCxnSpPr>
          <p:spPr bwMode="auto">
            <a:xfrm>
              <a:off x="739" y="3195"/>
              <a:ext cx="0" cy="1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0" name="AutoShape 29"/>
            <p:cNvCxnSpPr>
              <a:cxnSpLocks noChangeShapeType="1"/>
              <a:stCxn id="60429" idx="2"/>
              <a:endCxn id="60430" idx="0"/>
            </p:cNvCxnSpPr>
            <p:nvPr/>
          </p:nvCxnSpPr>
          <p:spPr bwMode="auto">
            <a:xfrm>
              <a:off x="739" y="3632"/>
              <a:ext cx="0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1" name="AutoShape 31"/>
            <p:cNvCxnSpPr>
              <a:cxnSpLocks noChangeShapeType="1"/>
              <a:stCxn id="60433" idx="2"/>
              <a:endCxn id="60434" idx="0"/>
            </p:cNvCxnSpPr>
            <p:nvPr/>
          </p:nvCxnSpPr>
          <p:spPr bwMode="auto">
            <a:xfrm flipH="1">
              <a:off x="1891" y="3088"/>
              <a:ext cx="2" cy="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442" name="Group 43"/>
            <p:cNvGrpSpPr/>
            <p:nvPr/>
          </p:nvGrpSpPr>
          <p:grpSpPr bwMode="auto">
            <a:xfrm>
              <a:off x="1237" y="1171"/>
              <a:ext cx="654" cy="509"/>
              <a:chOff x="1237" y="1171"/>
              <a:chExt cx="654" cy="509"/>
            </a:xfrm>
          </p:grpSpPr>
          <p:cxnSp>
            <p:nvCxnSpPr>
              <p:cNvPr id="60456" name="AutoShape 32"/>
              <p:cNvCxnSpPr>
                <a:cxnSpLocks noChangeShapeType="1"/>
                <a:stCxn id="60424" idx="3"/>
                <a:endCxn id="60431" idx="0"/>
              </p:cNvCxnSpPr>
              <p:nvPr/>
            </p:nvCxnSpPr>
            <p:spPr bwMode="auto">
              <a:xfrm>
                <a:off x="1237" y="1334"/>
                <a:ext cx="654" cy="346"/>
              </a:xfrm>
              <a:prstGeom prst="bent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57" name="Text Box 35"/>
              <p:cNvSpPr txBox="1">
                <a:spLocks noChangeArrowheads="1"/>
              </p:cNvSpPr>
              <p:nvPr/>
            </p:nvSpPr>
            <p:spPr bwMode="auto">
              <a:xfrm>
                <a:off x="1477" y="1171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Y</a:t>
                </a:r>
              </a:p>
            </p:txBody>
          </p:sp>
        </p:grpSp>
        <p:sp>
          <p:nvSpPr>
            <p:cNvPr id="60443" name="Text Box 36"/>
            <p:cNvSpPr txBox="1">
              <a:spLocks noChangeArrowheads="1"/>
            </p:cNvSpPr>
            <p:nvPr/>
          </p:nvSpPr>
          <p:spPr bwMode="auto">
            <a:xfrm>
              <a:off x="757" y="1488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N</a:t>
              </a:r>
            </a:p>
          </p:txBody>
        </p:sp>
        <p:grpSp>
          <p:nvGrpSpPr>
            <p:cNvPr id="60444" name="Group 44"/>
            <p:cNvGrpSpPr/>
            <p:nvPr/>
          </p:nvGrpSpPr>
          <p:grpSpPr bwMode="auto">
            <a:xfrm>
              <a:off x="1193" y="2448"/>
              <a:ext cx="199" cy="173"/>
              <a:chOff x="1193" y="2448"/>
              <a:chExt cx="199" cy="173"/>
            </a:xfrm>
          </p:grpSpPr>
          <p:cxnSp>
            <p:nvCxnSpPr>
              <p:cNvPr id="60454" name="AutoShape 33"/>
              <p:cNvCxnSpPr>
                <a:cxnSpLocks noChangeShapeType="1"/>
                <a:stCxn id="60427" idx="3"/>
                <a:endCxn id="60432" idx="1"/>
              </p:cNvCxnSpPr>
              <p:nvPr/>
            </p:nvCxnSpPr>
            <p:spPr bwMode="auto">
              <a:xfrm flipV="1">
                <a:off x="1193" y="2610"/>
                <a:ext cx="199" cy="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55" name="Text Box 37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Y</a:t>
                </a:r>
              </a:p>
            </p:txBody>
          </p:sp>
        </p:grpSp>
        <p:grpSp>
          <p:nvGrpSpPr>
            <p:cNvPr id="60445" name="Group 47"/>
            <p:cNvGrpSpPr/>
            <p:nvPr/>
          </p:nvGrpSpPr>
          <p:grpSpPr bwMode="auto">
            <a:xfrm>
              <a:off x="739" y="2680"/>
              <a:ext cx="210" cy="181"/>
              <a:chOff x="739" y="2680"/>
              <a:chExt cx="210" cy="181"/>
            </a:xfrm>
          </p:grpSpPr>
          <p:cxnSp>
            <p:nvCxnSpPr>
              <p:cNvPr id="60452" name="AutoShape 27"/>
              <p:cNvCxnSpPr>
                <a:cxnSpLocks noChangeShapeType="1"/>
                <a:stCxn id="60427" idx="2"/>
                <a:endCxn id="60428" idx="0"/>
              </p:cNvCxnSpPr>
              <p:nvPr/>
            </p:nvCxnSpPr>
            <p:spPr bwMode="auto">
              <a:xfrm flipH="1">
                <a:off x="739" y="2680"/>
                <a:ext cx="1" cy="15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53" name="Text Box 38"/>
              <p:cNvSpPr txBox="1">
                <a:spLocks noChangeArrowheads="1"/>
              </p:cNvSpPr>
              <p:nvPr/>
            </p:nvSpPr>
            <p:spPr bwMode="auto">
              <a:xfrm>
                <a:off x="757" y="2688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</a:t>
                </a:r>
              </a:p>
            </p:txBody>
          </p:sp>
        </p:grpSp>
        <p:grpSp>
          <p:nvGrpSpPr>
            <p:cNvPr id="60446" name="Group 46"/>
            <p:cNvGrpSpPr/>
            <p:nvPr/>
          </p:nvGrpSpPr>
          <p:grpSpPr bwMode="auto">
            <a:xfrm>
              <a:off x="1891" y="2784"/>
              <a:ext cx="210" cy="173"/>
              <a:chOff x="1891" y="2784"/>
              <a:chExt cx="210" cy="173"/>
            </a:xfrm>
          </p:grpSpPr>
          <p:cxnSp>
            <p:nvCxnSpPr>
              <p:cNvPr id="60450" name="AutoShape 30"/>
              <p:cNvCxnSpPr>
                <a:cxnSpLocks noChangeShapeType="1"/>
                <a:stCxn id="60432" idx="2"/>
                <a:endCxn id="60433" idx="0"/>
              </p:cNvCxnSpPr>
              <p:nvPr/>
            </p:nvCxnSpPr>
            <p:spPr bwMode="auto">
              <a:xfrm>
                <a:off x="1891" y="2791"/>
                <a:ext cx="2" cy="1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51" name="Text Box 39"/>
              <p:cNvSpPr txBox="1">
                <a:spLocks noChangeArrowheads="1"/>
              </p:cNvSpPr>
              <p:nvPr/>
            </p:nvSpPr>
            <p:spPr bwMode="auto">
              <a:xfrm>
                <a:off x="1909" y="2784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Y</a:t>
                </a:r>
              </a:p>
            </p:txBody>
          </p:sp>
        </p:grpSp>
        <p:grpSp>
          <p:nvGrpSpPr>
            <p:cNvPr id="60447" name="Group 45"/>
            <p:cNvGrpSpPr/>
            <p:nvPr/>
          </p:nvGrpSpPr>
          <p:grpSpPr bwMode="auto">
            <a:xfrm>
              <a:off x="1891" y="2610"/>
              <a:ext cx="594" cy="846"/>
              <a:chOff x="1891" y="2610"/>
              <a:chExt cx="594" cy="846"/>
            </a:xfrm>
          </p:grpSpPr>
          <p:cxnSp>
            <p:nvCxnSpPr>
              <p:cNvPr id="60448" name="AutoShape 34"/>
              <p:cNvCxnSpPr>
                <a:cxnSpLocks noChangeShapeType="1"/>
                <a:stCxn id="60432" idx="3"/>
              </p:cNvCxnSpPr>
              <p:nvPr/>
            </p:nvCxnSpPr>
            <p:spPr bwMode="auto">
              <a:xfrm flipH="1">
                <a:off x="1891" y="2610"/>
                <a:ext cx="498" cy="846"/>
              </a:xfrm>
              <a:prstGeom prst="bentConnector3">
                <a:avLst>
                  <a:gd name="adj1" fmla="val -12852"/>
                </a:avLst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49" name="Text Box 40"/>
              <p:cNvSpPr txBox="1">
                <a:spLocks noChangeArrowheads="1"/>
              </p:cNvSpPr>
              <p:nvPr/>
            </p:nvSpPr>
            <p:spPr bwMode="auto">
              <a:xfrm>
                <a:off x="2293" y="3120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</a:t>
                </a:r>
              </a:p>
            </p:txBody>
          </p:sp>
        </p:grpSp>
      </p:grp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519966" y="237697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ea typeface="华文新魏" panose="02010800040101010101" pitchFamily="2" charset="-122"/>
              </a:rPr>
              <a:t>－创建任务流程图</a:t>
            </a:r>
          </a:p>
        </p:txBody>
      </p:sp>
      <p:sp>
        <p:nvSpPr>
          <p:cNvPr id="41" name="燕尾形 40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429298" y="38861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>
            <a:off x="2286000" y="1485900"/>
            <a:ext cx="4572000" cy="48387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200" b="1" dirty="0">
                <a:latin typeface="Arial" panose="020B0604020202020204" pitchFamily="34" charset="0"/>
              </a:rPr>
              <a:t>INT8U  </a:t>
            </a:r>
            <a:r>
              <a:rPr lang="en-US" altLang="zh-CN" sz="1200" b="1" dirty="0" err="1">
                <a:latin typeface="Arial" panose="020B0604020202020204" pitchFamily="34" charset="0"/>
              </a:rPr>
              <a:t>OSTaskCreate</a:t>
            </a:r>
            <a:r>
              <a:rPr lang="en-US" altLang="zh-CN" sz="1200" b="1" dirty="0">
                <a:latin typeface="Arial" panose="020B0604020202020204" pitchFamily="34" charset="0"/>
              </a:rPr>
              <a:t> (void (*task)(void *</a:t>
            </a:r>
            <a:r>
              <a:rPr lang="en-US" altLang="zh-CN" sz="1200" b="1" dirty="0" err="1">
                <a:latin typeface="Arial" panose="020B0604020202020204" pitchFamily="34" charset="0"/>
              </a:rPr>
              <a:t>pd</a:t>
            </a:r>
            <a:r>
              <a:rPr lang="en-US" altLang="zh-CN" sz="1200" b="1" dirty="0">
                <a:latin typeface="Arial" panose="020B0604020202020204" pitchFamily="34" charset="0"/>
              </a:rPr>
              <a:t>), void *</a:t>
            </a:r>
            <a:r>
              <a:rPr lang="en-US" altLang="zh-CN" sz="1200" b="1" dirty="0" err="1">
                <a:latin typeface="Arial" panose="020B0604020202020204" pitchFamily="34" charset="0"/>
              </a:rPr>
              <a:t>pdata</a:t>
            </a:r>
            <a:r>
              <a:rPr lang="en-US" altLang="zh-CN" sz="1200" b="1" dirty="0">
                <a:latin typeface="Arial" panose="020B0604020202020204" pitchFamily="34" charset="0"/>
              </a:rPr>
              <a:t>,</a:t>
            </a:r>
          </a:p>
          <a:p>
            <a:pPr>
              <a:defRPr/>
            </a:pPr>
            <a:r>
              <a:rPr lang="en-US" altLang="zh-CN" sz="1200" b="1" dirty="0">
                <a:latin typeface="Arial" panose="020B0604020202020204" pitchFamily="34" charset="0"/>
              </a:rPr>
              <a:t>                                      OS_STK *</a:t>
            </a:r>
            <a:r>
              <a:rPr lang="en-US" altLang="zh-CN" sz="1200" b="1" dirty="0" err="1">
                <a:latin typeface="Arial" panose="020B0604020202020204" pitchFamily="34" charset="0"/>
              </a:rPr>
              <a:t>ptos</a:t>
            </a:r>
            <a:r>
              <a:rPr lang="en-US" altLang="zh-CN" sz="1200" b="1" dirty="0">
                <a:latin typeface="Arial" panose="020B0604020202020204" pitchFamily="34" charset="0"/>
              </a:rPr>
              <a:t>, INT8U </a:t>
            </a:r>
            <a:r>
              <a:rPr lang="en-US" altLang="zh-CN" sz="1200" b="1" dirty="0" err="1">
                <a:latin typeface="Arial" panose="020B0604020202020204" pitchFamily="34" charset="0"/>
              </a:rPr>
              <a:t>prio</a:t>
            </a:r>
            <a:r>
              <a:rPr lang="en-US" altLang="zh-CN" sz="1200" b="1" dirty="0">
                <a:latin typeface="Arial" panose="020B0604020202020204" pitchFamily="34" charset="0"/>
              </a:rPr>
              <a:t>) 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OS_STK    *</a:t>
            </a:r>
            <a:r>
              <a:rPr lang="en-US" altLang="zh-CN" sz="1200" dirty="0" err="1">
                <a:latin typeface="Arial" panose="020B0604020202020204" pitchFamily="34" charset="0"/>
              </a:rPr>
              <a:t>psp</a:t>
            </a:r>
            <a:r>
              <a:rPr lang="en-US" altLang="zh-CN" sz="1200" dirty="0">
                <a:latin typeface="Arial" panose="020B0604020202020204" pitchFamily="34" charset="0"/>
              </a:rPr>
              <a:t>; 		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INT8U        err; </a:t>
            </a:r>
          </a:p>
          <a:p>
            <a:pPr>
              <a:defRPr/>
            </a:pPr>
            <a:endParaRPr lang="en-US" altLang="zh-CN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OS_ENTER_CRITICAL();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if (OSTCBPrioTbl[prio] == (OS_TCB *)0);{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</a:t>
            </a:r>
            <a:r>
              <a:rPr lang="en-US" altLang="zh-CN" sz="1200" dirty="0">
                <a:latin typeface="Arial" panose="020B0604020202020204" pitchFamily="34" charset="0"/>
              </a:rPr>
              <a:t>OSTCBPrioTbl[</a:t>
            </a:r>
            <a:r>
              <a:rPr lang="en-US" altLang="zh-CN" sz="1200" dirty="0" err="1">
                <a:latin typeface="Arial" panose="020B0604020202020204" pitchFamily="34" charset="0"/>
              </a:rPr>
              <a:t>prio</a:t>
            </a:r>
            <a:r>
              <a:rPr lang="en-US" altLang="zh-CN" sz="1200" dirty="0">
                <a:latin typeface="Arial" panose="020B0604020202020204" pitchFamily="34" charset="0"/>
              </a:rPr>
              <a:t>] = (OS_TCB *)1;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</a:t>
            </a:r>
            <a:r>
              <a:rPr lang="de-DE" altLang="zh-CN" sz="1200" dirty="0">
                <a:latin typeface="Arial" panose="020B0604020202020204" pitchFamily="34" charset="0"/>
              </a:rPr>
              <a:t>OS_EXIT_CRITICAL();</a:t>
            </a:r>
          </a:p>
          <a:p>
            <a:pPr>
              <a:defRPr/>
            </a:pPr>
            <a:r>
              <a:rPr lang="de-DE" altLang="zh-CN" sz="1200" dirty="0">
                <a:latin typeface="Arial" panose="020B0604020202020204" pitchFamily="34" charset="0"/>
              </a:rPr>
              <a:t>        psp = (OS_STK *)OSTaskStkInit(task, pdata, ptos, 0);</a:t>
            </a:r>
          </a:p>
          <a:p>
            <a:pPr>
              <a:defRPr/>
            </a:pPr>
            <a:r>
              <a:rPr lang="de-DE" altLang="zh-CN" sz="1200" dirty="0">
                <a:latin typeface="Arial" panose="020B0604020202020204" pitchFamily="34" charset="0"/>
              </a:rPr>
              <a:t>        </a:t>
            </a:r>
            <a:r>
              <a:rPr lang="pt-BR" altLang="zh-CN" sz="1200" dirty="0">
                <a:latin typeface="Arial" panose="020B0604020202020204" pitchFamily="34" charset="0"/>
              </a:rPr>
              <a:t>err = OS_TCBInit(prio, psp, (OS_STK *)0, 0, 0, (void *)0, 0);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if (err == OS_NO_ERR) {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    if (</a:t>
            </a:r>
            <a:r>
              <a:rPr lang="en-US" altLang="zh-CN" sz="1200" dirty="0" err="1">
                <a:latin typeface="Arial" panose="020B0604020202020204" pitchFamily="34" charset="0"/>
              </a:rPr>
              <a:t>OSRunning</a:t>
            </a:r>
            <a:r>
              <a:rPr lang="en-US" altLang="zh-CN" sz="1200" dirty="0">
                <a:latin typeface="Arial" panose="020B0604020202020204" pitchFamily="34" charset="0"/>
              </a:rPr>
              <a:t> == TRUE); 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    {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        </a:t>
            </a:r>
            <a:r>
              <a:rPr lang="en-US" altLang="zh-CN" sz="1200" b="1" dirty="0" err="1">
                <a:latin typeface="Arial" panose="020B0604020202020204" pitchFamily="34" charset="0"/>
              </a:rPr>
              <a:t>OS_Sched</a:t>
            </a:r>
            <a:r>
              <a:rPr lang="en-US" altLang="zh-CN" sz="1200" b="1" dirty="0">
                <a:latin typeface="Arial" panose="020B0604020202020204" pitchFamily="34" charset="0"/>
              </a:rPr>
              <a:t>()</a:t>
            </a:r>
            <a:r>
              <a:rPr lang="en-US" altLang="zh-CN" sz="1200" dirty="0">
                <a:latin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            </a:t>
            </a:r>
            <a:r>
              <a:rPr lang="pt-BR" altLang="zh-CN" sz="1200" dirty="0">
                <a:latin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} else {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    OS_ENTER_CRITICAL();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    OSTCBPrioTbl[prio] = (OS_TCB *)0;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    OS_EXIT_CRITICAL();	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}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    return (err); 	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}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    return (OS_PRIO_EXIST); </a:t>
            </a:r>
          </a:p>
          <a:p>
            <a:pPr>
              <a:defRPr/>
            </a:pPr>
            <a:r>
              <a:rPr lang="pt-BR" altLang="zh-CN" sz="12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444" name="Rectangle 41"/>
          <p:cNvSpPr>
            <a:spLocks noChangeArrowheads="1"/>
          </p:cNvSpPr>
          <p:nvPr/>
        </p:nvSpPr>
        <p:spPr bwMode="auto">
          <a:xfrm>
            <a:off x="886497" y="216088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任务管理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2867697" y="2922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－创建任务函数</a:t>
            </a: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2514600" y="2471738"/>
            <a:ext cx="5710238" cy="360362"/>
            <a:chOff x="624" y="1557"/>
            <a:chExt cx="3597" cy="227"/>
          </a:xfrm>
        </p:grpSpPr>
        <p:sp>
          <p:nvSpPr>
            <p:cNvPr id="61475" name="AutoShape 44"/>
            <p:cNvSpPr>
              <a:spLocks noChangeArrowheads="1"/>
            </p:cNvSpPr>
            <p:nvPr/>
          </p:nvSpPr>
          <p:spPr bwMode="auto">
            <a:xfrm>
              <a:off x="624" y="1646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6" name="AutoShape 45"/>
            <p:cNvSpPr>
              <a:spLocks noChangeArrowheads="1"/>
            </p:cNvSpPr>
            <p:nvPr/>
          </p:nvSpPr>
          <p:spPr bwMode="auto">
            <a:xfrm>
              <a:off x="3360" y="1557"/>
              <a:ext cx="861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华文行楷" panose="02010800040101010101" pitchFamily="2" charset="-122"/>
                </a:rPr>
                <a:t>进入临界区</a:t>
              </a:r>
            </a:p>
          </p:txBody>
        </p:sp>
      </p:grpSp>
      <p:grpSp>
        <p:nvGrpSpPr>
          <p:cNvPr id="3" name="Group 51"/>
          <p:cNvGrpSpPr/>
          <p:nvPr/>
        </p:nvGrpSpPr>
        <p:grpSpPr bwMode="auto">
          <a:xfrm>
            <a:off x="2514600" y="2786064"/>
            <a:ext cx="7010400" cy="414337"/>
            <a:chOff x="624" y="1755"/>
            <a:chExt cx="4416" cy="261"/>
          </a:xfrm>
        </p:grpSpPr>
        <p:sp>
          <p:nvSpPr>
            <p:cNvPr id="61473" name="AutoShape 49"/>
            <p:cNvSpPr>
              <a:spLocks noChangeArrowheads="1"/>
            </p:cNvSpPr>
            <p:nvPr/>
          </p:nvSpPr>
          <p:spPr bwMode="auto">
            <a:xfrm>
              <a:off x="624" y="1755"/>
              <a:ext cx="2784" cy="25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AutoShape 50"/>
            <p:cNvSpPr>
              <a:spLocks noChangeArrowheads="1"/>
            </p:cNvSpPr>
            <p:nvPr/>
          </p:nvSpPr>
          <p:spPr bwMode="auto">
            <a:xfrm>
              <a:off x="3360" y="1789"/>
              <a:ext cx="1680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华文行楷" panose="02010800040101010101" pitchFamily="2" charset="-122"/>
                </a:rPr>
                <a:t>判断优先级没占用并保留</a:t>
              </a:r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2514600" y="3016251"/>
            <a:ext cx="5710238" cy="360363"/>
            <a:chOff x="624" y="1557"/>
            <a:chExt cx="3597" cy="227"/>
          </a:xfrm>
        </p:grpSpPr>
        <p:sp>
          <p:nvSpPr>
            <p:cNvPr id="61471" name="AutoShape 53"/>
            <p:cNvSpPr>
              <a:spLocks noChangeArrowheads="1"/>
            </p:cNvSpPr>
            <p:nvPr/>
          </p:nvSpPr>
          <p:spPr bwMode="auto">
            <a:xfrm>
              <a:off x="624" y="1646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2" name="AutoShape 54"/>
            <p:cNvSpPr>
              <a:spLocks noChangeArrowheads="1"/>
            </p:cNvSpPr>
            <p:nvPr/>
          </p:nvSpPr>
          <p:spPr bwMode="auto">
            <a:xfrm>
              <a:off x="3360" y="1557"/>
              <a:ext cx="861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退出临界区</a:t>
              </a:r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2514600" y="3200401"/>
            <a:ext cx="6096000" cy="360363"/>
            <a:chOff x="624" y="2016"/>
            <a:chExt cx="3840" cy="227"/>
          </a:xfrm>
        </p:grpSpPr>
        <p:sp>
          <p:nvSpPr>
            <p:cNvPr id="61469" name="AutoShape 56"/>
            <p:cNvSpPr>
              <a:spLocks noChangeArrowheads="1"/>
            </p:cNvSpPr>
            <p:nvPr/>
          </p:nvSpPr>
          <p:spPr bwMode="auto">
            <a:xfrm>
              <a:off x="624" y="2102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0" name="AutoShape 57"/>
            <p:cNvSpPr>
              <a:spLocks noChangeArrowheads="1"/>
            </p:cNvSpPr>
            <p:nvPr/>
          </p:nvSpPr>
          <p:spPr bwMode="auto">
            <a:xfrm>
              <a:off x="3360" y="2016"/>
              <a:ext cx="1104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初始化任务堆栈</a:t>
              </a: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2514600" y="3392489"/>
            <a:ext cx="7010400" cy="350837"/>
            <a:chOff x="624" y="2137"/>
            <a:chExt cx="4416" cy="221"/>
          </a:xfrm>
        </p:grpSpPr>
        <p:sp>
          <p:nvSpPr>
            <p:cNvPr id="61467" name="AutoShape 60"/>
            <p:cNvSpPr>
              <a:spLocks noChangeArrowheads="1"/>
            </p:cNvSpPr>
            <p:nvPr/>
          </p:nvSpPr>
          <p:spPr bwMode="auto">
            <a:xfrm>
              <a:off x="624" y="2220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8" name="AutoShape 61"/>
            <p:cNvSpPr>
              <a:spLocks noChangeArrowheads="1"/>
            </p:cNvSpPr>
            <p:nvPr/>
          </p:nvSpPr>
          <p:spPr bwMode="auto">
            <a:xfrm>
              <a:off x="3360" y="2137"/>
              <a:ext cx="1680" cy="221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获取任务控制块并初始化</a:t>
              </a:r>
            </a:p>
          </p:txBody>
        </p:sp>
      </p:grpSp>
      <p:grpSp>
        <p:nvGrpSpPr>
          <p:cNvPr id="7" name="Group 67"/>
          <p:cNvGrpSpPr/>
          <p:nvPr/>
        </p:nvGrpSpPr>
        <p:grpSpPr bwMode="auto">
          <a:xfrm>
            <a:off x="2514600" y="3729038"/>
            <a:ext cx="7239000" cy="385762"/>
            <a:chOff x="624" y="2349"/>
            <a:chExt cx="4560" cy="243"/>
          </a:xfrm>
        </p:grpSpPr>
        <p:sp>
          <p:nvSpPr>
            <p:cNvPr id="61465" name="AutoShape 65"/>
            <p:cNvSpPr>
              <a:spLocks noChangeArrowheads="1"/>
            </p:cNvSpPr>
            <p:nvPr/>
          </p:nvSpPr>
          <p:spPr bwMode="auto">
            <a:xfrm>
              <a:off x="624" y="2349"/>
              <a:ext cx="2784" cy="23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6" name="AutoShape 66"/>
            <p:cNvSpPr>
              <a:spLocks noChangeArrowheads="1"/>
            </p:cNvSpPr>
            <p:nvPr/>
          </p:nvSpPr>
          <p:spPr bwMode="auto">
            <a:xfrm>
              <a:off x="3360" y="2365"/>
              <a:ext cx="1824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初始化成功并判断系统启动</a:t>
              </a:r>
            </a:p>
          </p:txBody>
        </p:sp>
      </p:grpSp>
      <p:grpSp>
        <p:nvGrpSpPr>
          <p:cNvPr id="8" name="Group 68"/>
          <p:cNvGrpSpPr/>
          <p:nvPr/>
        </p:nvGrpSpPr>
        <p:grpSpPr bwMode="auto">
          <a:xfrm>
            <a:off x="2514600" y="4124326"/>
            <a:ext cx="5710238" cy="360363"/>
            <a:chOff x="624" y="1557"/>
            <a:chExt cx="3597" cy="227"/>
          </a:xfrm>
        </p:grpSpPr>
        <p:sp>
          <p:nvSpPr>
            <p:cNvPr id="61463" name="AutoShape 69"/>
            <p:cNvSpPr>
              <a:spLocks noChangeArrowheads="1"/>
            </p:cNvSpPr>
            <p:nvPr/>
          </p:nvSpPr>
          <p:spPr bwMode="auto">
            <a:xfrm>
              <a:off x="624" y="1646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4" name="AutoShape 70"/>
            <p:cNvSpPr>
              <a:spLocks noChangeArrowheads="1"/>
            </p:cNvSpPr>
            <p:nvPr/>
          </p:nvSpPr>
          <p:spPr bwMode="auto">
            <a:xfrm>
              <a:off x="3360" y="1557"/>
              <a:ext cx="861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任务调度</a:t>
              </a:r>
            </a:p>
          </p:txBody>
        </p:sp>
      </p:grpSp>
      <p:grpSp>
        <p:nvGrpSpPr>
          <p:cNvPr id="9" name="Group 74"/>
          <p:cNvGrpSpPr/>
          <p:nvPr/>
        </p:nvGrpSpPr>
        <p:grpSpPr bwMode="auto">
          <a:xfrm>
            <a:off x="2514600" y="4656138"/>
            <a:ext cx="7696200" cy="914400"/>
            <a:chOff x="624" y="2933"/>
            <a:chExt cx="4848" cy="576"/>
          </a:xfrm>
        </p:grpSpPr>
        <p:sp>
          <p:nvSpPr>
            <p:cNvPr id="61461" name="AutoShape 72"/>
            <p:cNvSpPr>
              <a:spLocks noChangeArrowheads="1"/>
            </p:cNvSpPr>
            <p:nvPr/>
          </p:nvSpPr>
          <p:spPr bwMode="auto">
            <a:xfrm>
              <a:off x="624" y="2933"/>
              <a:ext cx="2784" cy="5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2" name="AutoShape 73"/>
            <p:cNvSpPr>
              <a:spLocks noChangeArrowheads="1"/>
            </p:cNvSpPr>
            <p:nvPr/>
          </p:nvSpPr>
          <p:spPr bwMode="auto">
            <a:xfrm>
              <a:off x="3360" y="3281"/>
              <a:ext cx="2112" cy="227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初始化不成功并清除优先级占用</a:t>
              </a:r>
            </a:p>
          </p:txBody>
        </p:sp>
      </p:grpSp>
      <p:grpSp>
        <p:nvGrpSpPr>
          <p:cNvPr id="10" name="Group 83"/>
          <p:cNvGrpSpPr/>
          <p:nvPr/>
        </p:nvGrpSpPr>
        <p:grpSpPr bwMode="auto">
          <a:xfrm>
            <a:off x="2519364" y="5410200"/>
            <a:ext cx="7234237" cy="381000"/>
            <a:chOff x="627" y="3408"/>
            <a:chExt cx="4557" cy="240"/>
          </a:xfrm>
        </p:grpSpPr>
        <p:sp>
          <p:nvSpPr>
            <p:cNvPr id="61459" name="AutoShape 76"/>
            <p:cNvSpPr>
              <a:spLocks noChangeArrowheads="1"/>
            </p:cNvSpPr>
            <p:nvPr/>
          </p:nvSpPr>
          <p:spPr bwMode="auto">
            <a:xfrm>
              <a:off x="627" y="3497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AutoShape 77"/>
            <p:cNvSpPr>
              <a:spLocks noChangeArrowheads="1"/>
            </p:cNvSpPr>
            <p:nvPr/>
          </p:nvSpPr>
          <p:spPr bwMode="auto">
            <a:xfrm>
              <a:off x="3363" y="3408"/>
              <a:ext cx="1821" cy="240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任务控制块初始化结果返回</a:t>
              </a:r>
            </a:p>
          </p:txBody>
        </p:sp>
      </p:grpSp>
      <p:grpSp>
        <p:nvGrpSpPr>
          <p:cNvPr id="11" name="Group 82"/>
          <p:cNvGrpSpPr/>
          <p:nvPr/>
        </p:nvGrpSpPr>
        <p:grpSpPr bwMode="auto">
          <a:xfrm>
            <a:off x="2514600" y="5815014"/>
            <a:ext cx="7010400" cy="320675"/>
            <a:chOff x="624" y="3663"/>
            <a:chExt cx="4416" cy="202"/>
          </a:xfrm>
        </p:grpSpPr>
        <p:sp>
          <p:nvSpPr>
            <p:cNvPr id="61457" name="AutoShape 80"/>
            <p:cNvSpPr>
              <a:spLocks noChangeArrowheads="1"/>
            </p:cNvSpPr>
            <p:nvPr/>
          </p:nvSpPr>
          <p:spPr bwMode="auto">
            <a:xfrm>
              <a:off x="624" y="3724"/>
              <a:ext cx="2784" cy="1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8" name="AutoShape 81"/>
            <p:cNvSpPr>
              <a:spLocks noChangeArrowheads="1"/>
            </p:cNvSpPr>
            <p:nvPr/>
          </p:nvSpPr>
          <p:spPr bwMode="auto">
            <a:xfrm>
              <a:off x="3360" y="3663"/>
              <a:ext cx="1680" cy="202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判断任务优先级存在返回</a:t>
              </a:r>
            </a:p>
          </p:txBody>
        </p:sp>
      </p:grpSp>
      <p:sp>
        <p:nvSpPr>
          <p:cNvPr id="36" name="燕尾形 35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24" grpId="0" animBg="1"/>
      <p:bldP spid="1188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 bwMode="auto">
          <a:xfrm>
            <a:off x="2514600" y="3290888"/>
            <a:ext cx="7448550" cy="2805112"/>
            <a:chOff x="624" y="2064"/>
            <a:chExt cx="4692" cy="1767"/>
          </a:xfrm>
        </p:grpSpPr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1984" y="2513"/>
              <a:ext cx="1088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OSTaskStkInit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62471" name="AutoShape 6"/>
            <p:cNvSpPr>
              <a:spLocks noChangeArrowheads="1"/>
            </p:cNvSpPr>
            <p:nvPr/>
          </p:nvSpPr>
          <p:spPr bwMode="auto">
            <a:xfrm>
              <a:off x="624" y="2308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62472" name="AutoShape 7"/>
            <p:cNvSpPr>
              <a:spLocks noChangeArrowheads="1"/>
            </p:cNvSpPr>
            <p:nvPr/>
          </p:nvSpPr>
          <p:spPr bwMode="auto">
            <a:xfrm>
              <a:off x="624" y="2740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OSTaskCreate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24" y="3172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OSStart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62474" name="AutoShape 9"/>
            <p:cNvSpPr>
              <a:spLocks noChangeArrowheads="1"/>
            </p:cNvSpPr>
            <p:nvPr/>
          </p:nvSpPr>
          <p:spPr bwMode="auto">
            <a:xfrm>
              <a:off x="624" y="3604"/>
              <a:ext cx="997" cy="22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return 0</a:t>
              </a:r>
            </a:p>
          </p:txBody>
        </p:sp>
        <p:sp>
          <p:nvSpPr>
            <p:cNvPr id="62475" name="AutoShape 12"/>
            <p:cNvSpPr>
              <a:spLocks noChangeArrowheads="1"/>
            </p:cNvSpPr>
            <p:nvPr/>
          </p:nvSpPr>
          <p:spPr bwMode="auto">
            <a:xfrm>
              <a:off x="1984" y="2941"/>
              <a:ext cx="1088" cy="2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OS_TCBInit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62476" name="Rectangle 13"/>
            <p:cNvSpPr>
              <a:spLocks noChangeArrowheads="1"/>
            </p:cNvSpPr>
            <p:nvPr/>
          </p:nvSpPr>
          <p:spPr bwMode="auto">
            <a:xfrm>
              <a:off x="3501" y="2239"/>
              <a:ext cx="1815" cy="4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建立任务的堆栈，最后返回</a:t>
              </a:r>
            </a:p>
            <a:p>
              <a:pPr eaLnBrk="1" hangingPunct="1"/>
              <a:r>
                <a:rPr lang="zh-CN" altLang="en-US" dirty="0"/>
                <a:t>栈顶指针</a:t>
              </a:r>
              <a:r>
                <a:rPr lang="en-US" altLang="zh-CN" dirty="0" err="1"/>
                <a:t>stk</a:t>
              </a:r>
              <a:endParaRPr lang="en-US" altLang="zh-CN" dirty="0"/>
            </a:p>
          </p:txBody>
        </p:sp>
        <p:sp>
          <p:nvSpPr>
            <p:cNvPr id="62477" name="Rectangle 14"/>
            <p:cNvSpPr>
              <a:spLocks noChangeArrowheads="1"/>
            </p:cNvSpPr>
            <p:nvPr/>
          </p:nvSpPr>
          <p:spPr bwMode="auto">
            <a:xfrm>
              <a:off x="3501" y="2832"/>
              <a:ext cx="1815" cy="999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/>
                <a:t>如果系统调用成功，则返回</a:t>
              </a:r>
            </a:p>
            <a:p>
              <a:pPr algn="just" eaLnBrk="1" hangingPunct="1"/>
              <a:r>
                <a:rPr lang="en-US" altLang="zh-CN"/>
                <a:t>OS_NO_ERR</a:t>
              </a:r>
              <a:r>
                <a:rPr lang="zh-CN" altLang="en-US"/>
                <a:t>，否则返回</a:t>
              </a:r>
            </a:p>
            <a:p>
              <a:pPr algn="just" eaLnBrk="1" hangingPunct="1"/>
              <a:r>
                <a:rPr lang="en-US" altLang="zh-CN"/>
                <a:t>OS_NO_MORE_TCB</a:t>
              </a:r>
              <a:r>
                <a:rPr lang="zh-CN" altLang="en-US"/>
                <a:t>，说明</a:t>
              </a:r>
            </a:p>
            <a:p>
              <a:pPr algn="just" eaLnBrk="1" hangingPunct="1"/>
              <a:r>
                <a:rPr lang="zh-CN" altLang="en-US"/>
                <a:t>系统中没有</a:t>
              </a:r>
              <a:r>
                <a:rPr lang="en-US" altLang="zh-CN"/>
                <a:t>OS_TCB</a:t>
              </a:r>
              <a:r>
                <a:rPr lang="zh-CN" altLang="en-US"/>
                <a:t>可以分</a:t>
              </a:r>
            </a:p>
            <a:p>
              <a:pPr algn="just" eaLnBrk="1" hangingPunct="1"/>
              <a:r>
                <a:rPr lang="zh-CN" altLang="en-US"/>
                <a:t>配给其它任务了</a:t>
              </a:r>
            </a:p>
          </p:txBody>
        </p:sp>
        <p:sp>
          <p:nvSpPr>
            <p:cNvPr id="62478" name="Text Box 17"/>
            <p:cNvSpPr txBox="1">
              <a:spLocks noChangeArrowheads="1"/>
            </p:cNvSpPr>
            <p:nvPr/>
          </p:nvSpPr>
          <p:spPr bwMode="auto">
            <a:xfrm>
              <a:off x="816" y="206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main ()</a:t>
              </a:r>
            </a:p>
          </p:txBody>
        </p:sp>
        <p:sp>
          <p:nvSpPr>
            <p:cNvPr id="62479" name="Text Box 18"/>
            <p:cNvSpPr txBox="1">
              <a:spLocks noChangeArrowheads="1"/>
            </p:cNvSpPr>
            <p:nvPr/>
          </p:nvSpPr>
          <p:spPr bwMode="auto">
            <a:xfrm>
              <a:off x="1968" y="206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OSTaskCreat()</a:t>
              </a:r>
            </a:p>
          </p:txBody>
        </p:sp>
        <p:cxnSp>
          <p:nvCxnSpPr>
            <p:cNvPr id="62480" name="AutoShape 19"/>
            <p:cNvCxnSpPr>
              <a:cxnSpLocks noChangeShapeType="1"/>
              <a:stCxn id="62470" idx="2"/>
              <a:endCxn id="62475" idx="0"/>
            </p:cNvCxnSpPr>
            <p:nvPr/>
          </p:nvCxnSpPr>
          <p:spPr bwMode="auto">
            <a:xfrm>
              <a:off x="2528" y="2740"/>
              <a:ext cx="0" cy="2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1" name="AutoShape 21"/>
            <p:cNvCxnSpPr>
              <a:cxnSpLocks noChangeShapeType="1"/>
              <a:stCxn id="62471" idx="2"/>
              <a:endCxn id="62472" idx="0"/>
            </p:cNvCxnSpPr>
            <p:nvPr/>
          </p:nvCxnSpPr>
          <p:spPr bwMode="auto">
            <a:xfrm>
              <a:off x="1123" y="2535"/>
              <a:ext cx="0" cy="2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2" name="AutoShape 22"/>
            <p:cNvCxnSpPr>
              <a:cxnSpLocks noChangeShapeType="1"/>
              <a:stCxn id="62472" idx="3"/>
              <a:endCxn id="62470" idx="1"/>
            </p:cNvCxnSpPr>
            <p:nvPr/>
          </p:nvCxnSpPr>
          <p:spPr bwMode="auto">
            <a:xfrm flipV="1">
              <a:off x="1621" y="2627"/>
              <a:ext cx="363" cy="2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3" name="AutoShape 23"/>
            <p:cNvCxnSpPr>
              <a:cxnSpLocks noChangeShapeType="1"/>
              <a:stCxn id="62475" idx="1"/>
              <a:endCxn id="62472" idx="3"/>
            </p:cNvCxnSpPr>
            <p:nvPr/>
          </p:nvCxnSpPr>
          <p:spPr bwMode="auto">
            <a:xfrm flipH="1" flipV="1">
              <a:off x="1621" y="2854"/>
              <a:ext cx="363" cy="2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4" name="AutoShape 24"/>
            <p:cNvCxnSpPr>
              <a:cxnSpLocks noChangeShapeType="1"/>
              <a:stCxn id="62470" idx="3"/>
              <a:endCxn id="62476" idx="1"/>
            </p:cNvCxnSpPr>
            <p:nvPr/>
          </p:nvCxnSpPr>
          <p:spPr bwMode="auto">
            <a:xfrm flipV="1">
              <a:off x="3072" y="2454"/>
              <a:ext cx="429" cy="17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5" name="AutoShape 27"/>
            <p:cNvCxnSpPr>
              <a:cxnSpLocks noChangeShapeType="1"/>
              <a:stCxn id="62475" idx="3"/>
              <a:endCxn id="62477" idx="1"/>
            </p:cNvCxnSpPr>
            <p:nvPr/>
          </p:nvCxnSpPr>
          <p:spPr bwMode="auto">
            <a:xfrm>
              <a:off x="3072" y="3054"/>
              <a:ext cx="429" cy="27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467" name="Rectangle 29"/>
          <p:cNvSpPr>
            <a:spLocks noChangeArrowheads="1"/>
          </p:cNvSpPr>
          <p:nvPr/>
        </p:nvSpPr>
        <p:spPr bwMode="auto">
          <a:xfrm>
            <a:off x="1981200" y="338917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任务管理</a:t>
            </a:r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1460310" y="1683990"/>
            <a:ext cx="89529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通过分析创建任务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OSTaskCreate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函数得知，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OSTaskCreate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调用了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OSTaskStkInit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任务堆栈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初始化函数和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OS_TCBInit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函数获得并初始化一个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OS_TCB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1" name="燕尾形 20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FF0000"/>
                </a:solidFill>
              </a:rPr>
              <a:t>任务堆栈初始化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获取并初始化</a:t>
            </a:r>
            <a:r>
              <a:rPr lang="en-US" altLang="zh-CN" sz="320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启动</a:t>
            </a:r>
            <a:r>
              <a:rPr lang="en-US" altLang="zh-CN" sz="320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TargetInit </a:t>
            </a:r>
            <a:r>
              <a:rPr lang="zh-CN" altLang="en-US" sz="320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>
                <a:solidFill>
                  <a:srgbClr val="C0C0C0"/>
                </a:solidFill>
              </a:rPr>
              <a:t>SWI</a:t>
            </a:r>
            <a:r>
              <a:rPr lang="zh-CN" altLang="en-US" sz="3200">
                <a:solidFill>
                  <a:srgbClr val="C0C0C0"/>
                </a:solidFill>
              </a:rPr>
              <a:t>软件中断异常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419367" y="2694339"/>
            <a:ext cx="899387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32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是限定仅在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表尾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进行插入与删除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2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头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端称为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栈底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</a:t>
            </a:r>
            <a:r>
              <a:rPr lang="zh-CN" altLang="en-US" sz="32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尾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端称为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栈顶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栈的修改是按照</a:t>
            </a:r>
            <a:r>
              <a:rPr lang="zh-CN" altLang="en-US" sz="3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后进先出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的原则，因此称为后进先出的线性表（简称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LIFO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结构）。插入元素的操作称为入栈，删除栈顶元素的操作称为出栈。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任务堆栈初始化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任务堆栈初始化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667000" y="2357865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pt-B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使用结构常量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OS_STK_GROWTH</a:t>
            </a:r>
            <a:r>
              <a:rPr lang="zh-CN" altLang="pt-BR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指定堆栈的生长方式：</a:t>
            </a:r>
          </a:p>
        </p:txBody>
      </p:sp>
      <p:sp>
        <p:nvSpPr>
          <p:cNvPr id="122936" name="Rectangle 56"/>
          <p:cNvSpPr>
            <a:spLocks noChangeArrowheads="1"/>
          </p:cNvSpPr>
          <p:nvPr/>
        </p:nvSpPr>
        <p:spPr bwMode="auto">
          <a:xfrm>
            <a:off x="3279776" y="3297238"/>
            <a:ext cx="2663825" cy="360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</a:rPr>
              <a:t>OS_STK_GROWTH </a:t>
            </a:r>
            <a:r>
              <a:rPr lang="zh-CN" altLang="en-US">
                <a:latin typeface="Arial" panose="020B0604020202020204" pitchFamily="34" charset="0"/>
              </a:rPr>
              <a:t>＝ </a:t>
            </a:r>
            <a:r>
              <a:rPr lang="en-US" altLang="zh-CN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2937" name="Rectangle 57"/>
          <p:cNvSpPr>
            <a:spLocks noChangeArrowheads="1"/>
          </p:cNvSpPr>
          <p:nvPr/>
        </p:nvSpPr>
        <p:spPr bwMode="auto">
          <a:xfrm>
            <a:off x="6248401" y="3297238"/>
            <a:ext cx="2663825" cy="360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</a:rPr>
              <a:t>OS_STK_GROWTH </a:t>
            </a:r>
            <a:r>
              <a:rPr lang="zh-CN" altLang="en-US">
                <a:latin typeface="Arial" panose="020B0604020202020204" pitchFamily="34" charset="0"/>
              </a:rPr>
              <a:t>＝ </a:t>
            </a:r>
            <a:r>
              <a:rPr lang="en-US" altLang="zh-CN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2938" name="AutoShape 58"/>
          <p:cNvSpPr>
            <a:spLocks noChangeArrowheads="1"/>
          </p:cNvSpPr>
          <p:nvPr/>
        </p:nvSpPr>
        <p:spPr bwMode="auto">
          <a:xfrm>
            <a:off x="1752600" y="4114800"/>
            <a:ext cx="1752600" cy="838200"/>
          </a:xfrm>
          <a:prstGeom prst="wedgeRoundRectCallout">
            <a:avLst>
              <a:gd name="adj1" fmla="val 41574"/>
              <a:gd name="adj2" fmla="val -85986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ADS</a:t>
            </a:r>
            <a:r>
              <a:rPr lang="zh-CN" altLang="en-US" sz="1400" dirty="0"/>
              <a:t>只支持“向下生长”的方式，且必须“满递减堆栈”</a:t>
            </a: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6324600" y="3840164"/>
            <a:ext cx="2590800" cy="2408237"/>
            <a:chOff x="3120" y="2371"/>
            <a:chExt cx="1632" cy="1517"/>
          </a:xfrm>
        </p:grpSpPr>
        <p:grpSp>
          <p:nvGrpSpPr>
            <p:cNvPr id="65572" name="Group 55"/>
            <p:cNvGrpSpPr/>
            <p:nvPr/>
          </p:nvGrpSpPr>
          <p:grpSpPr bwMode="auto">
            <a:xfrm>
              <a:off x="3120" y="2371"/>
              <a:ext cx="1132" cy="1517"/>
              <a:chOff x="3140" y="2371"/>
              <a:chExt cx="1132" cy="1517"/>
            </a:xfrm>
          </p:grpSpPr>
          <p:sp>
            <p:nvSpPr>
              <p:cNvPr id="65579" name="Text Box 37"/>
              <p:cNvSpPr txBox="1">
                <a:spLocks noChangeArrowheads="1"/>
              </p:cNvSpPr>
              <p:nvPr/>
            </p:nvSpPr>
            <p:spPr bwMode="auto">
              <a:xfrm>
                <a:off x="3140" y="2371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内存高端</a:t>
                </a:r>
              </a:p>
            </p:txBody>
          </p:sp>
          <p:sp>
            <p:nvSpPr>
              <p:cNvPr id="65580" name="Text Box 38"/>
              <p:cNvSpPr txBox="1">
                <a:spLocks noChangeArrowheads="1"/>
              </p:cNvSpPr>
              <p:nvPr/>
            </p:nvSpPr>
            <p:spPr bwMode="auto">
              <a:xfrm>
                <a:off x="3156" y="3715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内存低端</a:t>
                </a:r>
              </a:p>
            </p:txBody>
          </p:sp>
          <p:sp>
            <p:nvSpPr>
              <p:cNvPr id="65581" name="Line 39"/>
              <p:cNvSpPr>
                <a:spLocks noChangeShapeType="1"/>
              </p:cNvSpPr>
              <p:nvPr/>
            </p:nvSpPr>
            <p:spPr bwMode="auto">
              <a:xfrm>
                <a:off x="3492" y="2544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2" name="Text Box 40"/>
              <p:cNvSpPr txBox="1">
                <a:spLocks noChangeArrowheads="1"/>
              </p:cNvSpPr>
              <p:nvPr/>
            </p:nvSpPr>
            <p:spPr bwMode="auto">
              <a:xfrm>
                <a:off x="3250" y="2773"/>
                <a:ext cx="233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堆栈增长方向</a:t>
                </a:r>
              </a:p>
            </p:txBody>
          </p:sp>
          <p:grpSp>
            <p:nvGrpSpPr>
              <p:cNvPr id="65583" name="Group 41"/>
              <p:cNvGrpSpPr/>
              <p:nvPr/>
            </p:nvGrpSpPr>
            <p:grpSpPr bwMode="auto">
              <a:xfrm>
                <a:off x="3636" y="2389"/>
                <a:ext cx="636" cy="1451"/>
                <a:chOff x="2676" y="1872"/>
                <a:chExt cx="636" cy="1451"/>
              </a:xfrm>
            </p:grpSpPr>
            <p:sp>
              <p:nvSpPr>
                <p:cNvPr id="6558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676" y="1872"/>
                  <a:ext cx="0" cy="14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23" name="Rectangle 43"/>
                <p:cNvSpPr>
                  <a:spLocks noChangeArrowheads="1"/>
                </p:cNvSpPr>
                <p:nvPr/>
              </p:nvSpPr>
              <p:spPr bwMode="auto">
                <a:xfrm>
                  <a:off x="2677" y="2010"/>
                  <a:ext cx="635" cy="1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4" name="Rectangle 44"/>
                <p:cNvSpPr>
                  <a:spLocks noChangeArrowheads="1"/>
                </p:cNvSpPr>
                <p:nvPr/>
              </p:nvSpPr>
              <p:spPr bwMode="auto">
                <a:xfrm>
                  <a:off x="2677" y="2191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5" name="Rectangle 45"/>
                <p:cNvSpPr>
                  <a:spLocks noChangeArrowheads="1"/>
                </p:cNvSpPr>
                <p:nvPr/>
              </p:nvSpPr>
              <p:spPr bwMode="auto">
                <a:xfrm>
                  <a:off x="2677" y="2282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2677" y="2373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2677" y="2463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8" name="Rectangle 48"/>
                <p:cNvSpPr>
                  <a:spLocks noChangeArrowheads="1"/>
                </p:cNvSpPr>
                <p:nvPr/>
              </p:nvSpPr>
              <p:spPr bwMode="auto">
                <a:xfrm>
                  <a:off x="2677" y="2554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29" name="Rectangle 49"/>
                <p:cNvSpPr>
                  <a:spLocks noChangeArrowheads="1"/>
                </p:cNvSpPr>
                <p:nvPr/>
              </p:nvSpPr>
              <p:spPr bwMode="auto">
                <a:xfrm>
                  <a:off x="2677" y="2645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30" name="Rectangle 50"/>
                <p:cNvSpPr>
                  <a:spLocks noChangeArrowheads="1"/>
                </p:cNvSpPr>
                <p:nvPr/>
              </p:nvSpPr>
              <p:spPr bwMode="auto">
                <a:xfrm>
                  <a:off x="2677" y="2736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2677" y="2827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2677" y="2918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33" name="Rectangle 53"/>
                <p:cNvSpPr>
                  <a:spLocks noChangeArrowheads="1"/>
                </p:cNvSpPr>
                <p:nvPr/>
              </p:nvSpPr>
              <p:spPr bwMode="auto">
                <a:xfrm>
                  <a:off x="2677" y="3008"/>
                  <a:ext cx="635" cy="1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596" name="Line 54"/>
                <p:cNvSpPr>
                  <a:spLocks noChangeShapeType="1"/>
                </p:cNvSpPr>
                <p:nvPr/>
              </p:nvSpPr>
              <p:spPr bwMode="auto">
                <a:xfrm>
                  <a:off x="3312" y="1872"/>
                  <a:ext cx="0" cy="14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573" name="Group 62"/>
            <p:cNvGrpSpPr/>
            <p:nvPr/>
          </p:nvGrpSpPr>
          <p:grpSpPr bwMode="auto">
            <a:xfrm>
              <a:off x="4272" y="2448"/>
              <a:ext cx="480" cy="173"/>
              <a:chOff x="288" y="2784"/>
              <a:chExt cx="480" cy="173"/>
            </a:xfrm>
          </p:grpSpPr>
          <p:sp>
            <p:nvSpPr>
              <p:cNvPr id="65577" name="Text Box 59"/>
              <p:cNvSpPr txBox="1">
                <a:spLocks noChangeArrowheads="1"/>
              </p:cNvSpPr>
              <p:nvPr/>
            </p:nvSpPr>
            <p:spPr bwMode="auto">
              <a:xfrm>
                <a:off x="432" y="2784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栈顶</a:t>
                </a:r>
              </a:p>
            </p:txBody>
          </p:sp>
          <p:sp>
            <p:nvSpPr>
              <p:cNvPr id="65578" name="Line 61"/>
              <p:cNvSpPr>
                <a:spLocks noChangeShapeType="1"/>
              </p:cNvSpPr>
              <p:nvPr/>
            </p:nvSpPr>
            <p:spPr bwMode="auto">
              <a:xfrm flipH="1">
                <a:off x="288" y="2880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74" name="Group 64"/>
            <p:cNvGrpSpPr/>
            <p:nvPr/>
          </p:nvGrpSpPr>
          <p:grpSpPr bwMode="auto">
            <a:xfrm>
              <a:off x="4272" y="3600"/>
              <a:ext cx="480" cy="173"/>
              <a:chOff x="432" y="3168"/>
              <a:chExt cx="480" cy="173"/>
            </a:xfrm>
          </p:grpSpPr>
          <p:sp>
            <p:nvSpPr>
              <p:cNvPr id="65575" name="Text Box 60"/>
              <p:cNvSpPr txBox="1">
                <a:spLocks noChangeArrowheads="1"/>
              </p:cNvSpPr>
              <p:nvPr/>
            </p:nvSpPr>
            <p:spPr bwMode="auto">
              <a:xfrm>
                <a:off x="576" y="316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栈底</a:t>
                </a:r>
              </a:p>
            </p:txBody>
          </p:sp>
          <p:sp>
            <p:nvSpPr>
              <p:cNvPr id="65576" name="Line 63"/>
              <p:cNvSpPr>
                <a:spLocks noChangeShapeType="1"/>
              </p:cNvSpPr>
              <p:nvPr/>
            </p:nvSpPr>
            <p:spPr bwMode="auto">
              <a:xfrm flipH="1">
                <a:off x="432" y="326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1"/>
          <p:cNvGrpSpPr/>
          <p:nvPr/>
        </p:nvGrpSpPr>
        <p:grpSpPr bwMode="auto">
          <a:xfrm>
            <a:off x="3276600" y="3840164"/>
            <a:ext cx="2590800" cy="2408237"/>
            <a:chOff x="1152" y="2371"/>
            <a:chExt cx="1632" cy="1517"/>
          </a:xfrm>
        </p:grpSpPr>
        <p:grpSp>
          <p:nvGrpSpPr>
            <p:cNvPr id="65547" name="Group 35"/>
            <p:cNvGrpSpPr/>
            <p:nvPr/>
          </p:nvGrpSpPr>
          <p:grpSpPr bwMode="auto">
            <a:xfrm>
              <a:off x="1152" y="2371"/>
              <a:ext cx="1132" cy="1517"/>
              <a:chOff x="1952" y="2227"/>
              <a:chExt cx="1132" cy="1517"/>
            </a:xfrm>
          </p:grpSpPr>
          <p:sp>
            <p:nvSpPr>
              <p:cNvPr id="65554" name="Text Box 29"/>
              <p:cNvSpPr txBox="1">
                <a:spLocks noChangeArrowheads="1"/>
              </p:cNvSpPr>
              <p:nvPr/>
            </p:nvSpPr>
            <p:spPr bwMode="auto">
              <a:xfrm>
                <a:off x="1952" y="2227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 dirty="0"/>
                  <a:t>内存高端</a:t>
                </a:r>
              </a:p>
            </p:txBody>
          </p:sp>
          <p:sp>
            <p:nvSpPr>
              <p:cNvPr id="65555" name="Text Box 30"/>
              <p:cNvSpPr txBox="1">
                <a:spLocks noChangeArrowheads="1"/>
              </p:cNvSpPr>
              <p:nvPr/>
            </p:nvSpPr>
            <p:spPr bwMode="auto">
              <a:xfrm>
                <a:off x="1968" y="3571"/>
                <a:ext cx="5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内存低端</a:t>
                </a:r>
              </a:p>
            </p:txBody>
          </p:sp>
          <p:sp>
            <p:nvSpPr>
              <p:cNvPr id="65556" name="Line 3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7" name="Text Box 32"/>
              <p:cNvSpPr txBox="1">
                <a:spLocks noChangeArrowheads="1"/>
              </p:cNvSpPr>
              <p:nvPr/>
            </p:nvSpPr>
            <p:spPr bwMode="auto">
              <a:xfrm>
                <a:off x="2062" y="2629"/>
                <a:ext cx="233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堆栈增长方向</a:t>
                </a:r>
              </a:p>
            </p:txBody>
          </p:sp>
          <p:grpSp>
            <p:nvGrpSpPr>
              <p:cNvPr id="65558" name="Group 34"/>
              <p:cNvGrpSpPr/>
              <p:nvPr/>
            </p:nvGrpSpPr>
            <p:grpSpPr bwMode="auto">
              <a:xfrm>
                <a:off x="2448" y="2245"/>
                <a:ext cx="636" cy="1451"/>
                <a:chOff x="2676" y="1872"/>
                <a:chExt cx="636" cy="1451"/>
              </a:xfrm>
            </p:grpSpPr>
            <p:sp>
              <p:nvSpPr>
                <p:cNvPr id="6555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76" y="1872"/>
                  <a:ext cx="0" cy="14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889" name="Rectangle 9"/>
                <p:cNvSpPr>
                  <a:spLocks noChangeArrowheads="1"/>
                </p:cNvSpPr>
                <p:nvPr/>
              </p:nvSpPr>
              <p:spPr bwMode="auto">
                <a:xfrm>
                  <a:off x="2677" y="2010"/>
                  <a:ext cx="635" cy="1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0" name="Rectangle 10"/>
                <p:cNvSpPr>
                  <a:spLocks noChangeArrowheads="1"/>
                </p:cNvSpPr>
                <p:nvPr/>
              </p:nvSpPr>
              <p:spPr bwMode="auto">
                <a:xfrm>
                  <a:off x="2677" y="2191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2677" y="2282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7" y="2373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77" y="2463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677" y="2554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895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7" y="2645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7" y="2736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677" y="2827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677" y="2918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7" y="3008"/>
                  <a:ext cx="635" cy="1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571" name="Line 33"/>
                <p:cNvSpPr>
                  <a:spLocks noChangeShapeType="1"/>
                </p:cNvSpPr>
                <p:nvPr/>
              </p:nvSpPr>
              <p:spPr bwMode="auto">
                <a:xfrm>
                  <a:off x="3312" y="1872"/>
                  <a:ext cx="0" cy="14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548" name="Group 65"/>
            <p:cNvGrpSpPr/>
            <p:nvPr/>
          </p:nvGrpSpPr>
          <p:grpSpPr bwMode="auto">
            <a:xfrm>
              <a:off x="2304" y="2448"/>
              <a:ext cx="480" cy="173"/>
              <a:chOff x="432" y="3168"/>
              <a:chExt cx="480" cy="173"/>
            </a:xfrm>
          </p:grpSpPr>
          <p:sp>
            <p:nvSpPr>
              <p:cNvPr id="65552" name="Text Box 66"/>
              <p:cNvSpPr txBox="1">
                <a:spLocks noChangeArrowheads="1"/>
              </p:cNvSpPr>
              <p:nvPr/>
            </p:nvSpPr>
            <p:spPr bwMode="auto">
              <a:xfrm>
                <a:off x="576" y="316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栈底</a:t>
                </a:r>
              </a:p>
            </p:txBody>
          </p:sp>
          <p:sp>
            <p:nvSpPr>
              <p:cNvPr id="65553" name="Line 67"/>
              <p:cNvSpPr>
                <a:spLocks noChangeShapeType="1"/>
              </p:cNvSpPr>
              <p:nvPr/>
            </p:nvSpPr>
            <p:spPr bwMode="auto">
              <a:xfrm flipH="1">
                <a:off x="432" y="326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49" name="Group 68"/>
            <p:cNvGrpSpPr/>
            <p:nvPr/>
          </p:nvGrpSpPr>
          <p:grpSpPr bwMode="auto">
            <a:xfrm>
              <a:off x="2304" y="3600"/>
              <a:ext cx="480" cy="173"/>
              <a:chOff x="288" y="2784"/>
              <a:chExt cx="480" cy="173"/>
            </a:xfrm>
          </p:grpSpPr>
          <p:sp>
            <p:nvSpPr>
              <p:cNvPr id="65550" name="Text Box 69"/>
              <p:cNvSpPr txBox="1">
                <a:spLocks noChangeArrowheads="1"/>
              </p:cNvSpPr>
              <p:nvPr/>
            </p:nvSpPr>
            <p:spPr bwMode="auto">
              <a:xfrm>
                <a:off x="432" y="2784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/>
                  <a:t>栈顶</a:t>
                </a:r>
              </a:p>
            </p:txBody>
          </p:sp>
          <p:sp>
            <p:nvSpPr>
              <p:cNvPr id="65551" name="Line 70"/>
              <p:cNvSpPr>
                <a:spLocks noChangeShapeType="1"/>
              </p:cNvSpPr>
              <p:nvPr/>
            </p:nvSpPr>
            <p:spPr bwMode="auto">
              <a:xfrm flipH="1">
                <a:off x="288" y="2880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" name="燕尾形 59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nimBg="1"/>
      <p:bldP spid="122937" grpId="0" animBg="1"/>
      <p:bldP spid="1229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05,&quot;width&quot;:1278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2782</Words>
  <Application>Microsoft Office PowerPoint</Application>
  <PresentationFormat>宽屏</PresentationFormat>
  <Paragraphs>813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华文新魏</vt:lpstr>
      <vt:lpstr>华文行楷</vt:lpstr>
      <vt:lpstr>楷体</vt:lpstr>
      <vt:lpstr>Arial</vt:lpstr>
      <vt:lpstr>Wingdings</vt:lpstr>
      <vt:lpstr>Office 主题​​</vt:lpstr>
      <vt:lpstr>3.2  最小内核</vt:lpstr>
      <vt:lpstr>3.2  最小内核</vt:lpstr>
      <vt:lpstr>3.2  最小内核</vt:lpstr>
      <vt:lpstr>PowerPoint 演示文稿</vt:lpstr>
      <vt:lpstr>PowerPoint 演示文稿</vt:lpstr>
      <vt:lpstr>PowerPoint 演示文稿</vt:lpstr>
      <vt:lpstr>3.2  最小内核</vt:lpstr>
      <vt:lpstr>3.2  最小内核</vt:lpstr>
      <vt:lpstr>3.2  最小内核</vt:lpstr>
      <vt:lpstr>3.2  最小内核</vt:lpstr>
      <vt:lpstr>PowerPoint 演示文稿</vt:lpstr>
      <vt:lpstr>3.2  最小内核</vt:lpstr>
      <vt:lpstr>3.2  最小内核</vt:lpstr>
      <vt:lpstr>3.2  最小内核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 最小内核</vt:lpstr>
      <vt:lpstr>3.2  最小内核</vt:lpstr>
      <vt:lpstr>OSStartHighRdy解读</vt:lpstr>
      <vt:lpstr>PowerPoint 演示文稿</vt:lpstr>
      <vt:lpstr>3.2  最小内核</vt:lpstr>
      <vt:lpstr>3.2  最小内核</vt:lpstr>
      <vt:lpstr>3.2  最小内核</vt:lpstr>
      <vt:lpstr>3.2  最小内核</vt:lpstr>
      <vt:lpstr>3.2  最小内核</vt:lpstr>
      <vt:lpstr>3.2  最小内核</vt:lpstr>
      <vt:lpstr>3.2  最小内核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 最小内核</dc:title>
  <dc:creator>muyv ye</dc:creator>
  <cp:lastModifiedBy>muyv ye</cp:lastModifiedBy>
  <cp:revision>1</cp:revision>
  <dcterms:created xsi:type="dcterms:W3CDTF">2024-03-16T07:41:25Z</dcterms:created>
  <dcterms:modified xsi:type="dcterms:W3CDTF">2024-03-16T07:57:18Z</dcterms:modified>
</cp:coreProperties>
</file>