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20" r:id="rId2"/>
    <p:sldId id="521" r:id="rId3"/>
    <p:sldId id="522" r:id="rId4"/>
    <p:sldId id="523" r:id="rId5"/>
    <p:sldId id="524" r:id="rId6"/>
    <p:sldId id="525" r:id="rId7"/>
    <p:sldId id="526" r:id="rId8"/>
    <p:sldId id="527" r:id="rId9"/>
    <p:sldId id="528" r:id="rId10"/>
    <p:sldId id="1083" r:id="rId11"/>
    <p:sldId id="529" r:id="rId12"/>
    <p:sldId id="530" r:id="rId13"/>
    <p:sldId id="837" r:id="rId14"/>
    <p:sldId id="2014" r:id="rId15"/>
    <p:sldId id="2015" r:id="rId16"/>
    <p:sldId id="720" r:id="rId17"/>
    <p:sldId id="721" r:id="rId18"/>
    <p:sldId id="531" r:id="rId19"/>
    <p:sldId id="1084" r:id="rId20"/>
    <p:sldId id="532" r:id="rId21"/>
    <p:sldId id="53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5#2">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A5D7E77-463E-439D-A054-862DA2D1B4EB}" type="doc">
      <dgm:prSet loTypeId="urn:microsoft.com/office/officeart/2008/layout/IncreasingCircleProcess#1" loCatId="list" qsTypeId="urn:microsoft.com/office/officeart/2005/8/quickstyle/3d2#1" qsCatId="3D" csTypeId="urn:microsoft.com/office/officeart/2005/8/colors/colorful5#2" csCatId="colorful" phldr="1"/>
      <dgm:spPr/>
      <dgm:t>
        <a:bodyPr/>
        <a:lstStyle/>
        <a:p>
          <a:endParaRPr lang="zh-CN" altLang="en-US"/>
        </a:p>
      </dgm:t>
    </dgm:pt>
    <dgm:pt modelId="{38F2A64E-E591-4A70-A6D3-83F70F7266F3}">
      <dgm:prSet phldrT="[文本]"/>
      <dgm:spPr/>
      <dgm:t>
        <a:bodyPr/>
        <a:lstStyle/>
        <a:p>
          <a:r>
            <a:rPr lang="en-US" altLang="zh-CN" dirty="0"/>
            <a:t>1</a:t>
          </a:r>
          <a:endParaRPr lang="zh-CN" altLang="en-US" dirty="0"/>
        </a:p>
      </dgm:t>
    </dgm:pt>
    <dgm:pt modelId="{4FD41FF9-A11D-4A54-A64C-1698546C44B2}" type="parTrans" cxnId="{56343110-768C-4695-979F-25C983DE0A6C}">
      <dgm:prSet/>
      <dgm:spPr/>
      <dgm:t>
        <a:bodyPr/>
        <a:lstStyle/>
        <a:p>
          <a:endParaRPr lang="zh-CN" altLang="en-US"/>
        </a:p>
      </dgm:t>
    </dgm:pt>
    <dgm:pt modelId="{F035312C-A524-4079-AFD2-85831CE39B53}" type="sibTrans" cxnId="{56343110-768C-4695-979F-25C983DE0A6C}">
      <dgm:prSet/>
      <dgm:spPr/>
      <dgm:t>
        <a:bodyPr/>
        <a:lstStyle/>
        <a:p>
          <a:endParaRPr lang="zh-CN" altLang="en-US"/>
        </a:p>
      </dgm:t>
    </dgm:pt>
    <dgm:pt modelId="{2C081D78-CDF8-4419-9648-3A962C837FA4}">
      <dgm:prSet phldrT="[文本]"/>
      <dgm:spPr/>
      <dgm:t>
        <a:bodyPr/>
        <a:lstStyle/>
        <a:p>
          <a:r>
            <a:rPr lang="zh-CN" altLang="en-US"/>
            <a:t>共享资源数量</a:t>
          </a:r>
          <a:endParaRPr lang="zh-CN" altLang="en-US" dirty="0"/>
        </a:p>
      </dgm:t>
    </dgm:pt>
    <dgm:pt modelId="{BEE8FC17-07D1-48BE-9E89-3D1451523532}" type="parTrans" cxnId="{BFC9382F-F0DB-4F49-AE39-6AAD46E47B84}">
      <dgm:prSet/>
      <dgm:spPr/>
      <dgm:t>
        <a:bodyPr/>
        <a:lstStyle/>
        <a:p>
          <a:endParaRPr lang="zh-CN" altLang="en-US"/>
        </a:p>
      </dgm:t>
    </dgm:pt>
    <dgm:pt modelId="{85C00649-FFF1-4673-8637-9EC64FEEBF77}" type="sibTrans" cxnId="{BFC9382F-F0DB-4F49-AE39-6AAD46E47B84}">
      <dgm:prSet/>
      <dgm:spPr/>
      <dgm:t>
        <a:bodyPr/>
        <a:lstStyle/>
        <a:p>
          <a:endParaRPr lang="zh-CN" altLang="en-US"/>
        </a:p>
      </dgm:t>
    </dgm:pt>
    <dgm:pt modelId="{975692C9-3C08-4735-BC2A-02906123E33D}">
      <dgm:prSet phldrT="[文本]"/>
      <dgm:spPr/>
      <dgm:t>
        <a:bodyPr/>
        <a:lstStyle/>
        <a:p>
          <a:r>
            <a:rPr lang="en-US" altLang="zh-CN" dirty="0"/>
            <a:t>2</a:t>
          </a:r>
          <a:endParaRPr lang="zh-CN" altLang="en-US" dirty="0"/>
        </a:p>
      </dgm:t>
    </dgm:pt>
    <dgm:pt modelId="{2F285CDB-853C-4BB3-AD7F-CF334955E15C}" type="parTrans" cxnId="{6F05D70F-6FBA-403A-8F08-D0DE8AC5CD07}">
      <dgm:prSet/>
      <dgm:spPr/>
      <dgm:t>
        <a:bodyPr/>
        <a:lstStyle/>
        <a:p>
          <a:endParaRPr lang="zh-CN" altLang="en-US"/>
        </a:p>
      </dgm:t>
    </dgm:pt>
    <dgm:pt modelId="{6CA2E8AC-5778-42D5-ABFB-803F4046392A}" type="sibTrans" cxnId="{6F05D70F-6FBA-403A-8F08-D0DE8AC5CD07}">
      <dgm:prSet/>
      <dgm:spPr/>
      <dgm:t>
        <a:bodyPr/>
        <a:lstStyle/>
        <a:p>
          <a:endParaRPr lang="zh-CN" altLang="en-US"/>
        </a:p>
      </dgm:t>
    </dgm:pt>
    <dgm:pt modelId="{A583AC7C-CB19-40F7-B336-822C61120ABF}">
      <dgm:prSet phldrT="[文本]"/>
      <dgm:spPr/>
      <dgm:t>
        <a:bodyPr/>
        <a:lstStyle/>
        <a:p>
          <a:r>
            <a:rPr lang="zh-CN" altLang="en-US" dirty="0"/>
            <a:t>等待资源就绪任务  </a:t>
          </a:r>
          <a:r>
            <a:rPr lang="en-US" altLang="zh-CN" dirty="0"/>
            <a:t>---- </a:t>
          </a:r>
          <a:r>
            <a:rPr lang="zh-CN" altLang="en-US" dirty="0"/>
            <a:t>管理</a:t>
          </a:r>
          <a:endParaRPr lang="en-US" altLang="zh-CN" dirty="0"/>
        </a:p>
        <a:p>
          <a:r>
            <a:rPr lang="en-US" altLang="zh-CN" dirty="0">
              <a:solidFill>
                <a:srgbClr val="C00000"/>
              </a:solidFill>
            </a:rPr>
            <a:t>(</a:t>
          </a:r>
          <a:r>
            <a:rPr lang="zh-CN" altLang="en-US" dirty="0">
              <a:solidFill>
                <a:srgbClr val="C00000"/>
              </a:solidFill>
            </a:rPr>
            <a:t>脱离等待</a:t>
          </a:r>
          <a:r>
            <a:rPr lang="en-US" altLang="zh-CN" dirty="0">
              <a:solidFill>
                <a:srgbClr val="C00000"/>
              </a:solidFill>
            </a:rPr>
            <a:t>——</a:t>
          </a:r>
          <a:r>
            <a:rPr lang="zh-CN" altLang="en-US" dirty="0">
              <a:solidFill>
                <a:srgbClr val="C00000"/>
              </a:solidFill>
            </a:rPr>
            <a:t>就绪</a:t>
          </a:r>
          <a:r>
            <a:rPr lang="en-US" altLang="zh-CN" dirty="0">
              <a:solidFill>
                <a:srgbClr val="C00000"/>
              </a:solidFill>
            </a:rPr>
            <a:t>——</a:t>
          </a:r>
          <a:r>
            <a:rPr lang="zh-CN" altLang="en-US" dirty="0">
              <a:solidFill>
                <a:srgbClr val="C00000"/>
              </a:solidFill>
            </a:rPr>
            <a:t>调度</a:t>
          </a:r>
          <a:r>
            <a:rPr lang="en-US" altLang="zh-CN" dirty="0">
              <a:solidFill>
                <a:srgbClr val="C00000"/>
              </a:solidFill>
            </a:rPr>
            <a:t>)</a:t>
          </a:r>
        </a:p>
      </dgm:t>
    </dgm:pt>
    <dgm:pt modelId="{5F7E3AF4-42EC-4978-A138-D95DB268C6EA}" type="parTrans" cxnId="{545E7032-41E8-4A63-9589-E54726665124}">
      <dgm:prSet/>
      <dgm:spPr/>
      <dgm:t>
        <a:bodyPr/>
        <a:lstStyle/>
        <a:p>
          <a:endParaRPr lang="zh-CN" altLang="en-US"/>
        </a:p>
      </dgm:t>
    </dgm:pt>
    <dgm:pt modelId="{DB825E61-DC46-4F09-A4E3-0AD40C6BFB70}" type="sibTrans" cxnId="{545E7032-41E8-4A63-9589-E54726665124}">
      <dgm:prSet/>
      <dgm:spPr/>
      <dgm:t>
        <a:bodyPr/>
        <a:lstStyle/>
        <a:p>
          <a:endParaRPr lang="zh-CN" altLang="en-US"/>
        </a:p>
      </dgm:t>
    </dgm:pt>
    <dgm:pt modelId="{F37BD71A-4D28-463F-9417-530268502560}">
      <dgm:prSet phldrT="[文本]"/>
      <dgm:spPr/>
      <dgm:t>
        <a:bodyPr/>
        <a:lstStyle/>
        <a:p>
          <a:r>
            <a:rPr lang="en-US" altLang="zh-CN" dirty="0"/>
            <a:t>3</a:t>
          </a:r>
          <a:endParaRPr lang="zh-CN" altLang="en-US" dirty="0"/>
        </a:p>
      </dgm:t>
    </dgm:pt>
    <dgm:pt modelId="{38314851-5E7C-4666-BECB-EF84F210E69F}" type="parTrans" cxnId="{065B4058-A848-4A8F-83D6-AD408D1F0AC2}">
      <dgm:prSet/>
      <dgm:spPr/>
      <dgm:t>
        <a:bodyPr/>
        <a:lstStyle/>
        <a:p>
          <a:endParaRPr lang="zh-CN" altLang="en-US"/>
        </a:p>
      </dgm:t>
    </dgm:pt>
    <dgm:pt modelId="{980BB61D-E02F-4931-945E-B2147C8A6D77}" type="sibTrans" cxnId="{065B4058-A848-4A8F-83D6-AD408D1F0AC2}">
      <dgm:prSet/>
      <dgm:spPr/>
      <dgm:t>
        <a:bodyPr/>
        <a:lstStyle/>
        <a:p>
          <a:endParaRPr lang="zh-CN" altLang="en-US"/>
        </a:p>
      </dgm:t>
    </dgm:pt>
    <dgm:pt modelId="{9D490FE6-A3FE-4CB4-AC36-E367087A09D2}">
      <dgm:prSet phldrT="[文本]"/>
      <dgm:spPr/>
      <dgm:t>
        <a:bodyPr/>
        <a:lstStyle/>
        <a:p>
          <a:r>
            <a:rPr lang="zh-CN" altLang="en-US"/>
            <a:t>资源管理（初始化、分配、释放）</a:t>
          </a:r>
          <a:endParaRPr lang="zh-CN" altLang="en-US" dirty="0"/>
        </a:p>
      </dgm:t>
    </dgm:pt>
    <dgm:pt modelId="{3E5BE791-739B-41C6-B979-78767486175C}" type="parTrans" cxnId="{325EEF84-8475-422F-A316-F8B96C5484EF}">
      <dgm:prSet/>
      <dgm:spPr/>
      <dgm:t>
        <a:bodyPr/>
        <a:lstStyle/>
        <a:p>
          <a:endParaRPr lang="zh-CN" altLang="en-US"/>
        </a:p>
      </dgm:t>
    </dgm:pt>
    <dgm:pt modelId="{25B836D7-7758-436B-8183-30FD45FD2AB0}" type="sibTrans" cxnId="{325EEF84-8475-422F-A316-F8B96C5484EF}">
      <dgm:prSet/>
      <dgm:spPr/>
      <dgm:t>
        <a:bodyPr/>
        <a:lstStyle/>
        <a:p>
          <a:endParaRPr lang="zh-CN" altLang="en-US"/>
        </a:p>
      </dgm:t>
    </dgm:pt>
    <dgm:pt modelId="{2C3F0C1F-994F-4B7B-9A10-DF955A728DBB}">
      <dgm:prSet phldrT="[文本]"/>
      <dgm:spPr/>
      <dgm:t>
        <a:bodyPr/>
        <a:lstStyle/>
        <a:p>
          <a:r>
            <a:rPr lang="zh-CN" altLang="en-US"/>
            <a:t>任务脱离资源等待就绪态，进入任务就绪态</a:t>
          </a:r>
          <a:endParaRPr lang="zh-CN" altLang="en-US" dirty="0"/>
        </a:p>
      </dgm:t>
    </dgm:pt>
    <dgm:pt modelId="{8BB82F19-5FCF-425E-98E8-6678D654EE04}" type="parTrans" cxnId="{6ABDD17C-12CD-4577-B11E-325BD6327FD6}">
      <dgm:prSet/>
      <dgm:spPr/>
      <dgm:t>
        <a:bodyPr/>
        <a:lstStyle/>
        <a:p>
          <a:endParaRPr lang="zh-CN" altLang="en-US"/>
        </a:p>
      </dgm:t>
    </dgm:pt>
    <dgm:pt modelId="{B642447E-A89B-4BF4-8143-D200D11FC2D1}" type="sibTrans" cxnId="{6ABDD17C-12CD-4577-B11E-325BD6327FD6}">
      <dgm:prSet/>
      <dgm:spPr/>
      <dgm:t>
        <a:bodyPr/>
        <a:lstStyle/>
        <a:p>
          <a:endParaRPr lang="zh-CN" altLang="en-US"/>
        </a:p>
      </dgm:t>
    </dgm:pt>
    <dgm:pt modelId="{81054C1A-F029-4A37-ABBA-FC29DF770F2B}">
      <dgm:prSet phldrT="[文本]"/>
      <dgm:spPr/>
      <dgm:t>
        <a:bodyPr/>
        <a:lstStyle/>
        <a:p>
          <a:r>
            <a:rPr lang="en-US" altLang="zh-CN" dirty="0"/>
            <a:t>4</a:t>
          </a:r>
          <a:endParaRPr lang="zh-CN" altLang="en-US" dirty="0"/>
        </a:p>
      </dgm:t>
    </dgm:pt>
    <dgm:pt modelId="{3E30AF98-58FB-48ED-A1F1-5452CA41EAA6}" type="parTrans" cxnId="{BE2E36B1-63C4-40B5-832E-73B0A9BADF73}">
      <dgm:prSet/>
      <dgm:spPr/>
      <dgm:t>
        <a:bodyPr/>
        <a:lstStyle/>
        <a:p>
          <a:endParaRPr lang="zh-CN" altLang="en-US"/>
        </a:p>
      </dgm:t>
    </dgm:pt>
    <dgm:pt modelId="{EF7FA889-23D1-4311-B879-4ADE3B1EEA81}" type="sibTrans" cxnId="{BE2E36B1-63C4-40B5-832E-73B0A9BADF73}">
      <dgm:prSet/>
      <dgm:spPr/>
      <dgm:t>
        <a:bodyPr/>
        <a:lstStyle/>
        <a:p>
          <a:endParaRPr lang="zh-CN" altLang="en-US"/>
        </a:p>
      </dgm:t>
    </dgm:pt>
    <dgm:pt modelId="{5687F6D8-A8CD-4404-B7DB-E02F0598D0A3}" type="pres">
      <dgm:prSet presAssocID="{AA5D7E77-463E-439D-A054-862DA2D1B4EB}" presName="Name0" presStyleCnt="0">
        <dgm:presLayoutVars>
          <dgm:chMax val="7"/>
          <dgm:chPref val="7"/>
          <dgm:dir/>
          <dgm:animOne val="branch"/>
          <dgm:animLvl val="lvl"/>
        </dgm:presLayoutVars>
      </dgm:prSet>
      <dgm:spPr/>
    </dgm:pt>
    <dgm:pt modelId="{DF03B339-1712-4B33-96CD-2C8992E478CE}" type="pres">
      <dgm:prSet presAssocID="{38F2A64E-E591-4A70-A6D3-83F70F7266F3}" presName="composite" presStyleCnt="0"/>
      <dgm:spPr/>
    </dgm:pt>
    <dgm:pt modelId="{BAE5E5CF-1AE3-4A05-ADD0-DD04CB603CF8}" type="pres">
      <dgm:prSet presAssocID="{38F2A64E-E591-4A70-A6D3-83F70F7266F3}" presName="BackAccent" presStyleLbl="bgShp" presStyleIdx="0" presStyleCnt="4"/>
      <dgm:spPr/>
    </dgm:pt>
    <dgm:pt modelId="{3299A66E-52A0-4962-8FE2-83FFD17A6C45}" type="pres">
      <dgm:prSet presAssocID="{38F2A64E-E591-4A70-A6D3-83F70F7266F3}" presName="Accent" presStyleLbl="alignNode1" presStyleIdx="0" presStyleCnt="4"/>
      <dgm:spPr/>
    </dgm:pt>
    <dgm:pt modelId="{B91C9F1F-66B9-427E-9736-AE7B9FE260F8}" type="pres">
      <dgm:prSet presAssocID="{38F2A64E-E591-4A70-A6D3-83F70F7266F3}" presName="Child" presStyleLbl="revTx" presStyleIdx="0" presStyleCnt="8">
        <dgm:presLayoutVars>
          <dgm:chMax val="0"/>
          <dgm:chPref val="0"/>
          <dgm:bulletEnabled val="1"/>
        </dgm:presLayoutVars>
      </dgm:prSet>
      <dgm:spPr/>
    </dgm:pt>
    <dgm:pt modelId="{982564B8-B685-4E7B-9398-0D8A7A8CA53F}" type="pres">
      <dgm:prSet presAssocID="{38F2A64E-E591-4A70-A6D3-83F70F7266F3}" presName="Parent" presStyleLbl="revTx" presStyleIdx="1" presStyleCnt="8">
        <dgm:presLayoutVars>
          <dgm:chMax val="1"/>
          <dgm:chPref val="1"/>
          <dgm:bulletEnabled val="1"/>
        </dgm:presLayoutVars>
      </dgm:prSet>
      <dgm:spPr/>
    </dgm:pt>
    <dgm:pt modelId="{131889C8-7CE2-4D18-A507-3820A4F40E0D}" type="pres">
      <dgm:prSet presAssocID="{F035312C-A524-4079-AFD2-85831CE39B53}" presName="sibTrans" presStyleCnt="0"/>
      <dgm:spPr/>
    </dgm:pt>
    <dgm:pt modelId="{A21DD52A-6EFC-4DE0-A27B-C9C5D56A4B68}" type="pres">
      <dgm:prSet presAssocID="{975692C9-3C08-4735-BC2A-02906123E33D}" presName="composite" presStyleCnt="0"/>
      <dgm:spPr/>
    </dgm:pt>
    <dgm:pt modelId="{9A1EFAD5-52E8-4B55-94EE-FDA7CC0BB8A1}" type="pres">
      <dgm:prSet presAssocID="{975692C9-3C08-4735-BC2A-02906123E33D}" presName="BackAccent" presStyleLbl="bgShp" presStyleIdx="1" presStyleCnt="4"/>
      <dgm:spPr/>
    </dgm:pt>
    <dgm:pt modelId="{43632918-D4FA-471F-B3FD-9E97DE0508EB}" type="pres">
      <dgm:prSet presAssocID="{975692C9-3C08-4735-BC2A-02906123E33D}" presName="Accent" presStyleLbl="alignNode1" presStyleIdx="1" presStyleCnt="4"/>
      <dgm:spPr/>
    </dgm:pt>
    <dgm:pt modelId="{27EBD42B-E9B9-47A8-9F7D-EC9F80F85969}" type="pres">
      <dgm:prSet presAssocID="{975692C9-3C08-4735-BC2A-02906123E33D}" presName="Child" presStyleLbl="revTx" presStyleIdx="2" presStyleCnt="8">
        <dgm:presLayoutVars>
          <dgm:chMax val="0"/>
          <dgm:chPref val="0"/>
          <dgm:bulletEnabled val="1"/>
        </dgm:presLayoutVars>
      </dgm:prSet>
      <dgm:spPr/>
    </dgm:pt>
    <dgm:pt modelId="{E0EE3938-29A0-402B-9059-B0849C5A1999}" type="pres">
      <dgm:prSet presAssocID="{975692C9-3C08-4735-BC2A-02906123E33D}" presName="Parent" presStyleLbl="revTx" presStyleIdx="3" presStyleCnt="8">
        <dgm:presLayoutVars>
          <dgm:chMax val="1"/>
          <dgm:chPref val="1"/>
          <dgm:bulletEnabled val="1"/>
        </dgm:presLayoutVars>
      </dgm:prSet>
      <dgm:spPr/>
    </dgm:pt>
    <dgm:pt modelId="{22DC8DAB-73A6-45A7-815A-19E54CF23862}" type="pres">
      <dgm:prSet presAssocID="{6CA2E8AC-5778-42D5-ABFB-803F4046392A}" presName="sibTrans" presStyleCnt="0"/>
      <dgm:spPr/>
    </dgm:pt>
    <dgm:pt modelId="{7A8CC32A-DFF1-4293-A754-4CD5760F4ECA}" type="pres">
      <dgm:prSet presAssocID="{F37BD71A-4D28-463F-9417-530268502560}" presName="composite" presStyleCnt="0"/>
      <dgm:spPr/>
    </dgm:pt>
    <dgm:pt modelId="{94F7341C-E689-4D16-A808-7EDD87C0B5A0}" type="pres">
      <dgm:prSet presAssocID="{F37BD71A-4D28-463F-9417-530268502560}" presName="BackAccent" presStyleLbl="bgShp" presStyleIdx="2" presStyleCnt="4"/>
      <dgm:spPr/>
    </dgm:pt>
    <dgm:pt modelId="{8DFF42BE-1C1F-41DD-AF6C-28A375E81573}" type="pres">
      <dgm:prSet presAssocID="{F37BD71A-4D28-463F-9417-530268502560}" presName="Accent" presStyleLbl="alignNode1" presStyleIdx="2" presStyleCnt="4"/>
      <dgm:spPr/>
    </dgm:pt>
    <dgm:pt modelId="{45D09D20-E2D2-4CDA-A48E-965F795E296B}" type="pres">
      <dgm:prSet presAssocID="{F37BD71A-4D28-463F-9417-530268502560}" presName="Child" presStyleLbl="revTx" presStyleIdx="4" presStyleCnt="8">
        <dgm:presLayoutVars>
          <dgm:chMax val="0"/>
          <dgm:chPref val="0"/>
          <dgm:bulletEnabled val="1"/>
        </dgm:presLayoutVars>
      </dgm:prSet>
      <dgm:spPr/>
    </dgm:pt>
    <dgm:pt modelId="{1CD9FE82-CCA0-49DC-848A-5C418572B0A4}" type="pres">
      <dgm:prSet presAssocID="{F37BD71A-4D28-463F-9417-530268502560}" presName="Parent" presStyleLbl="revTx" presStyleIdx="5" presStyleCnt="8">
        <dgm:presLayoutVars>
          <dgm:chMax val="1"/>
          <dgm:chPref val="1"/>
          <dgm:bulletEnabled val="1"/>
        </dgm:presLayoutVars>
      </dgm:prSet>
      <dgm:spPr/>
    </dgm:pt>
    <dgm:pt modelId="{4238D455-7886-477C-9F99-A33705B59D89}" type="pres">
      <dgm:prSet presAssocID="{980BB61D-E02F-4931-945E-B2147C8A6D77}" presName="sibTrans" presStyleCnt="0"/>
      <dgm:spPr/>
    </dgm:pt>
    <dgm:pt modelId="{EB1CDEAC-952D-4016-8AD2-1F46F7F563D5}" type="pres">
      <dgm:prSet presAssocID="{81054C1A-F029-4A37-ABBA-FC29DF770F2B}" presName="composite" presStyleCnt="0"/>
      <dgm:spPr/>
    </dgm:pt>
    <dgm:pt modelId="{6B66D0FC-3B44-4F09-9525-DB0CF18CB6F9}" type="pres">
      <dgm:prSet presAssocID="{81054C1A-F029-4A37-ABBA-FC29DF770F2B}" presName="BackAccent" presStyleLbl="bgShp" presStyleIdx="3" presStyleCnt="4"/>
      <dgm:spPr/>
    </dgm:pt>
    <dgm:pt modelId="{721BBF63-7AE2-4668-B4CE-B321D190952B}" type="pres">
      <dgm:prSet presAssocID="{81054C1A-F029-4A37-ABBA-FC29DF770F2B}" presName="Accent" presStyleLbl="alignNode1" presStyleIdx="3" presStyleCnt="4"/>
      <dgm:spPr/>
    </dgm:pt>
    <dgm:pt modelId="{8F3DDA42-74F5-4C90-8557-9B5DB52D8E08}" type="pres">
      <dgm:prSet presAssocID="{81054C1A-F029-4A37-ABBA-FC29DF770F2B}" presName="Child" presStyleLbl="revTx" presStyleIdx="6" presStyleCnt="8">
        <dgm:presLayoutVars>
          <dgm:chMax val="0"/>
          <dgm:chPref val="0"/>
          <dgm:bulletEnabled val="1"/>
        </dgm:presLayoutVars>
      </dgm:prSet>
      <dgm:spPr/>
    </dgm:pt>
    <dgm:pt modelId="{5521C964-F8F2-429B-9979-B4760C130550}" type="pres">
      <dgm:prSet presAssocID="{81054C1A-F029-4A37-ABBA-FC29DF770F2B}" presName="Parent" presStyleLbl="revTx" presStyleIdx="7" presStyleCnt="8">
        <dgm:presLayoutVars>
          <dgm:chMax val="1"/>
          <dgm:chPref val="1"/>
          <dgm:bulletEnabled val="1"/>
        </dgm:presLayoutVars>
      </dgm:prSet>
      <dgm:spPr/>
    </dgm:pt>
  </dgm:ptLst>
  <dgm:cxnLst>
    <dgm:cxn modelId="{6F05D70F-6FBA-403A-8F08-D0DE8AC5CD07}" srcId="{AA5D7E77-463E-439D-A054-862DA2D1B4EB}" destId="{975692C9-3C08-4735-BC2A-02906123E33D}" srcOrd="1" destOrd="0" parTransId="{2F285CDB-853C-4BB3-AD7F-CF334955E15C}" sibTransId="{6CA2E8AC-5778-42D5-ABFB-803F4046392A}"/>
    <dgm:cxn modelId="{56343110-768C-4695-979F-25C983DE0A6C}" srcId="{AA5D7E77-463E-439D-A054-862DA2D1B4EB}" destId="{38F2A64E-E591-4A70-A6D3-83F70F7266F3}" srcOrd="0" destOrd="0" parTransId="{4FD41FF9-A11D-4A54-A64C-1698546C44B2}" sibTransId="{F035312C-A524-4079-AFD2-85831CE39B53}"/>
    <dgm:cxn modelId="{033BF810-52E1-4849-95A5-1B8AC607C17B}" type="presOf" srcId="{975692C9-3C08-4735-BC2A-02906123E33D}" destId="{E0EE3938-29A0-402B-9059-B0849C5A1999}" srcOrd="0" destOrd="0" presId="urn:microsoft.com/office/officeart/2008/layout/IncreasingCircleProcess#1"/>
    <dgm:cxn modelId="{BFC9382F-F0DB-4F49-AE39-6AAD46E47B84}" srcId="{38F2A64E-E591-4A70-A6D3-83F70F7266F3}" destId="{2C081D78-CDF8-4419-9648-3A962C837FA4}" srcOrd="0" destOrd="0" parTransId="{BEE8FC17-07D1-48BE-9E89-3D1451523532}" sibTransId="{85C00649-FFF1-4673-8637-9EC64FEEBF77}"/>
    <dgm:cxn modelId="{545E7032-41E8-4A63-9589-E54726665124}" srcId="{975692C9-3C08-4735-BC2A-02906123E33D}" destId="{A583AC7C-CB19-40F7-B336-822C61120ABF}" srcOrd="0" destOrd="0" parTransId="{5F7E3AF4-42EC-4978-A138-D95DB268C6EA}" sibTransId="{DB825E61-DC46-4F09-A4E3-0AD40C6BFB70}"/>
    <dgm:cxn modelId="{7672DA60-436D-410E-9293-B2AC11E7CBAC}" type="presOf" srcId="{F37BD71A-4D28-463F-9417-530268502560}" destId="{1CD9FE82-CCA0-49DC-848A-5C418572B0A4}" srcOrd="0" destOrd="0" presId="urn:microsoft.com/office/officeart/2008/layout/IncreasingCircleProcess#1"/>
    <dgm:cxn modelId="{E6A1EC68-A5E4-40FE-B160-86C0BBE40004}" type="presOf" srcId="{2C081D78-CDF8-4419-9648-3A962C837FA4}" destId="{B91C9F1F-66B9-427E-9736-AE7B9FE260F8}" srcOrd="0" destOrd="0" presId="urn:microsoft.com/office/officeart/2008/layout/IncreasingCircleProcess#1"/>
    <dgm:cxn modelId="{065B4058-A848-4A8F-83D6-AD408D1F0AC2}" srcId="{AA5D7E77-463E-439D-A054-862DA2D1B4EB}" destId="{F37BD71A-4D28-463F-9417-530268502560}" srcOrd="2" destOrd="0" parTransId="{38314851-5E7C-4666-BECB-EF84F210E69F}" sibTransId="{980BB61D-E02F-4931-945E-B2147C8A6D77}"/>
    <dgm:cxn modelId="{5C0A977A-6E16-410D-973A-08A7C77F06DE}" type="presOf" srcId="{9D490FE6-A3FE-4CB4-AC36-E367087A09D2}" destId="{45D09D20-E2D2-4CDA-A48E-965F795E296B}" srcOrd="0" destOrd="0" presId="urn:microsoft.com/office/officeart/2008/layout/IncreasingCircleProcess#1"/>
    <dgm:cxn modelId="{6ABDD17C-12CD-4577-B11E-325BD6327FD6}" srcId="{81054C1A-F029-4A37-ABBA-FC29DF770F2B}" destId="{2C3F0C1F-994F-4B7B-9A10-DF955A728DBB}" srcOrd="0" destOrd="0" parTransId="{8BB82F19-5FCF-425E-98E8-6678D654EE04}" sibTransId="{B642447E-A89B-4BF4-8143-D200D11FC2D1}"/>
    <dgm:cxn modelId="{325EEF84-8475-422F-A316-F8B96C5484EF}" srcId="{F37BD71A-4D28-463F-9417-530268502560}" destId="{9D490FE6-A3FE-4CB4-AC36-E367087A09D2}" srcOrd="0" destOrd="0" parTransId="{3E5BE791-739B-41C6-B979-78767486175C}" sibTransId="{25B836D7-7758-436B-8183-30FD45FD2AB0}"/>
    <dgm:cxn modelId="{0D8AF985-0E52-4C50-83F1-08387BE37ED4}" type="presOf" srcId="{2C3F0C1F-994F-4B7B-9A10-DF955A728DBB}" destId="{8F3DDA42-74F5-4C90-8557-9B5DB52D8E08}" srcOrd="0" destOrd="0" presId="urn:microsoft.com/office/officeart/2008/layout/IncreasingCircleProcess#1"/>
    <dgm:cxn modelId="{198243A9-F44A-4D07-BF1B-D383716FDFC2}" type="presOf" srcId="{81054C1A-F029-4A37-ABBA-FC29DF770F2B}" destId="{5521C964-F8F2-429B-9979-B4760C130550}" srcOrd="0" destOrd="0" presId="urn:microsoft.com/office/officeart/2008/layout/IncreasingCircleProcess#1"/>
    <dgm:cxn modelId="{BE2E36B1-63C4-40B5-832E-73B0A9BADF73}" srcId="{AA5D7E77-463E-439D-A054-862DA2D1B4EB}" destId="{81054C1A-F029-4A37-ABBA-FC29DF770F2B}" srcOrd="3" destOrd="0" parTransId="{3E30AF98-58FB-48ED-A1F1-5452CA41EAA6}" sibTransId="{EF7FA889-23D1-4311-B879-4ADE3B1EEA81}"/>
    <dgm:cxn modelId="{ECE093E4-E780-45DA-A724-0FE7563B2825}" type="presOf" srcId="{AA5D7E77-463E-439D-A054-862DA2D1B4EB}" destId="{5687F6D8-A8CD-4404-B7DB-E02F0598D0A3}" srcOrd="0" destOrd="0" presId="urn:microsoft.com/office/officeart/2008/layout/IncreasingCircleProcess#1"/>
    <dgm:cxn modelId="{154CA2EC-8661-4031-8469-5656ABC3395C}" type="presOf" srcId="{38F2A64E-E591-4A70-A6D3-83F70F7266F3}" destId="{982564B8-B685-4E7B-9398-0D8A7A8CA53F}" srcOrd="0" destOrd="0" presId="urn:microsoft.com/office/officeart/2008/layout/IncreasingCircleProcess#1"/>
    <dgm:cxn modelId="{480F23FF-4BE6-493C-8773-946FA4852C9F}" type="presOf" srcId="{A583AC7C-CB19-40F7-B336-822C61120ABF}" destId="{27EBD42B-E9B9-47A8-9F7D-EC9F80F85969}" srcOrd="0" destOrd="0" presId="urn:microsoft.com/office/officeart/2008/layout/IncreasingCircleProcess#1"/>
    <dgm:cxn modelId="{605DA1E8-1145-4F23-B2F7-B0800C84C6CC}" type="presParOf" srcId="{5687F6D8-A8CD-4404-B7DB-E02F0598D0A3}" destId="{DF03B339-1712-4B33-96CD-2C8992E478CE}" srcOrd="0" destOrd="0" presId="urn:microsoft.com/office/officeart/2008/layout/IncreasingCircleProcess#1"/>
    <dgm:cxn modelId="{3F8492E2-12AF-4F3F-B1C0-E8D09AAF0652}" type="presParOf" srcId="{DF03B339-1712-4B33-96CD-2C8992E478CE}" destId="{BAE5E5CF-1AE3-4A05-ADD0-DD04CB603CF8}" srcOrd="0" destOrd="0" presId="urn:microsoft.com/office/officeart/2008/layout/IncreasingCircleProcess#1"/>
    <dgm:cxn modelId="{163E3739-3399-4C42-9CE1-27AC90D12A4C}" type="presParOf" srcId="{DF03B339-1712-4B33-96CD-2C8992E478CE}" destId="{3299A66E-52A0-4962-8FE2-83FFD17A6C45}" srcOrd="1" destOrd="0" presId="urn:microsoft.com/office/officeart/2008/layout/IncreasingCircleProcess#1"/>
    <dgm:cxn modelId="{C6D8FD5E-4CDE-4D0C-9777-B4CB745192C2}" type="presParOf" srcId="{DF03B339-1712-4B33-96CD-2C8992E478CE}" destId="{B91C9F1F-66B9-427E-9736-AE7B9FE260F8}" srcOrd="2" destOrd="0" presId="urn:microsoft.com/office/officeart/2008/layout/IncreasingCircleProcess#1"/>
    <dgm:cxn modelId="{C7320E17-4323-44C0-A3A6-324FB329DCB2}" type="presParOf" srcId="{DF03B339-1712-4B33-96CD-2C8992E478CE}" destId="{982564B8-B685-4E7B-9398-0D8A7A8CA53F}" srcOrd="3" destOrd="0" presId="urn:microsoft.com/office/officeart/2008/layout/IncreasingCircleProcess#1"/>
    <dgm:cxn modelId="{D8F1E04C-5234-42A5-9899-880AEA3E7B0C}" type="presParOf" srcId="{5687F6D8-A8CD-4404-B7DB-E02F0598D0A3}" destId="{131889C8-7CE2-4D18-A507-3820A4F40E0D}" srcOrd="1" destOrd="0" presId="urn:microsoft.com/office/officeart/2008/layout/IncreasingCircleProcess#1"/>
    <dgm:cxn modelId="{ACE184B6-F41E-4043-A9ED-0ED7EAD0878A}" type="presParOf" srcId="{5687F6D8-A8CD-4404-B7DB-E02F0598D0A3}" destId="{A21DD52A-6EFC-4DE0-A27B-C9C5D56A4B68}" srcOrd="2" destOrd="0" presId="urn:microsoft.com/office/officeart/2008/layout/IncreasingCircleProcess#1"/>
    <dgm:cxn modelId="{39C4BBDE-2D51-4AC0-BC33-F28C35F695A9}" type="presParOf" srcId="{A21DD52A-6EFC-4DE0-A27B-C9C5D56A4B68}" destId="{9A1EFAD5-52E8-4B55-94EE-FDA7CC0BB8A1}" srcOrd="0" destOrd="0" presId="urn:microsoft.com/office/officeart/2008/layout/IncreasingCircleProcess#1"/>
    <dgm:cxn modelId="{D8D227AE-CD2A-43AA-AA44-C760F1654BF1}" type="presParOf" srcId="{A21DD52A-6EFC-4DE0-A27B-C9C5D56A4B68}" destId="{43632918-D4FA-471F-B3FD-9E97DE0508EB}" srcOrd="1" destOrd="0" presId="urn:microsoft.com/office/officeart/2008/layout/IncreasingCircleProcess#1"/>
    <dgm:cxn modelId="{5AE6D9C8-3A6C-4FC9-B317-44E624A79E89}" type="presParOf" srcId="{A21DD52A-6EFC-4DE0-A27B-C9C5D56A4B68}" destId="{27EBD42B-E9B9-47A8-9F7D-EC9F80F85969}" srcOrd="2" destOrd="0" presId="urn:microsoft.com/office/officeart/2008/layout/IncreasingCircleProcess#1"/>
    <dgm:cxn modelId="{16369520-E33A-454A-8F3D-1BC21BF678E3}" type="presParOf" srcId="{A21DD52A-6EFC-4DE0-A27B-C9C5D56A4B68}" destId="{E0EE3938-29A0-402B-9059-B0849C5A1999}" srcOrd="3" destOrd="0" presId="urn:microsoft.com/office/officeart/2008/layout/IncreasingCircleProcess#1"/>
    <dgm:cxn modelId="{98AA9B02-EC9B-4271-8170-7EF317FA11C2}" type="presParOf" srcId="{5687F6D8-A8CD-4404-B7DB-E02F0598D0A3}" destId="{22DC8DAB-73A6-45A7-815A-19E54CF23862}" srcOrd="3" destOrd="0" presId="urn:microsoft.com/office/officeart/2008/layout/IncreasingCircleProcess#1"/>
    <dgm:cxn modelId="{C306351D-4794-495B-A14E-D7DF443344AE}" type="presParOf" srcId="{5687F6D8-A8CD-4404-B7DB-E02F0598D0A3}" destId="{7A8CC32A-DFF1-4293-A754-4CD5760F4ECA}" srcOrd="4" destOrd="0" presId="urn:microsoft.com/office/officeart/2008/layout/IncreasingCircleProcess#1"/>
    <dgm:cxn modelId="{D98CCD80-D126-46B7-B325-E97299DD129C}" type="presParOf" srcId="{7A8CC32A-DFF1-4293-A754-4CD5760F4ECA}" destId="{94F7341C-E689-4D16-A808-7EDD87C0B5A0}" srcOrd="0" destOrd="0" presId="urn:microsoft.com/office/officeart/2008/layout/IncreasingCircleProcess#1"/>
    <dgm:cxn modelId="{6F281986-7F24-460D-BE69-02ABB529520E}" type="presParOf" srcId="{7A8CC32A-DFF1-4293-A754-4CD5760F4ECA}" destId="{8DFF42BE-1C1F-41DD-AF6C-28A375E81573}" srcOrd="1" destOrd="0" presId="urn:microsoft.com/office/officeart/2008/layout/IncreasingCircleProcess#1"/>
    <dgm:cxn modelId="{D65F48B0-42A5-4E41-B092-9743F265FA21}" type="presParOf" srcId="{7A8CC32A-DFF1-4293-A754-4CD5760F4ECA}" destId="{45D09D20-E2D2-4CDA-A48E-965F795E296B}" srcOrd="2" destOrd="0" presId="urn:microsoft.com/office/officeart/2008/layout/IncreasingCircleProcess#1"/>
    <dgm:cxn modelId="{54409CAB-536C-499D-BB9E-42CEF9B4268F}" type="presParOf" srcId="{7A8CC32A-DFF1-4293-A754-4CD5760F4ECA}" destId="{1CD9FE82-CCA0-49DC-848A-5C418572B0A4}" srcOrd="3" destOrd="0" presId="urn:microsoft.com/office/officeart/2008/layout/IncreasingCircleProcess#1"/>
    <dgm:cxn modelId="{DA0BE5EB-C2AF-482E-A7F4-C67D12CE29A3}" type="presParOf" srcId="{5687F6D8-A8CD-4404-B7DB-E02F0598D0A3}" destId="{4238D455-7886-477C-9F99-A33705B59D89}" srcOrd="5" destOrd="0" presId="urn:microsoft.com/office/officeart/2008/layout/IncreasingCircleProcess#1"/>
    <dgm:cxn modelId="{D4C8C7FA-FC0D-4C06-A8CE-913FCB77E367}" type="presParOf" srcId="{5687F6D8-A8CD-4404-B7DB-E02F0598D0A3}" destId="{EB1CDEAC-952D-4016-8AD2-1F46F7F563D5}" srcOrd="6" destOrd="0" presId="urn:microsoft.com/office/officeart/2008/layout/IncreasingCircleProcess#1"/>
    <dgm:cxn modelId="{47DA2E05-D111-4713-BA2C-369E55388D0D}" type="presParOf" srcId="{EB1CDEAC-952D-4016-8AD2-1F46F7F563D5}" destId="{6B66D0FC-3B44-4F09-9525-DB0CF18CB6F9}" srcOrd="0" destOrd="0" presId="urn:microsoft.com/office/officeart/2008/layout/IncreasingCircleProcess#1"/>
    <dgm:cxn modelId="{5EFADD15-EF55-476F-9DF9-8ECECC57A3E4}" type="presParOf" srcId="{EB1CDEAC-952D-4016-8AD2-1F46F7F563D5}" destId="{721BBF63-7AE2-4668-B4CE-B321D190952B}" srcOrd="1" destOrd="0" presId="urn:microsoft.com/office/officeart/2008/layout/IncreasingCircleProcess#1"/>
    <dgm:cxn modelId="{AB4A8BAC-F6D0-4C3D-A279-F5A49E25EEE3}" type="presParOf" srcId="{EB1CDEAC-952D-4016-8AD2-1F46F7F563D5}" destId="{8F3DDA42-74F5-4C90-8557-9B5DB52D8E08}" srcOrd="2" destOrd="0" presId="urn:microsoft.com/office/officeart/2008/layout/IncreasingCircleProcess#1"/>
    <dgm:cxn modelId="{9FE9C8C2-F1F7-47D8-BA96-43000EA8488D}" type="presParOf" srcId="{EB1CDEAC-952D-4016-8AD2-1F46F7F563D5}" destId="{5521C964-F8F2-429B-9979-B4760C130550}" srcOrd="3" destOrd="0" presId="urn:microsoft.com/office/officeart/2008/layout/IncreasingCircle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5E5CF-1AE3-4A05-ADD0-DD04CB603CF8}">
      <dsp:nvSpPr>
        <dsp:cNvPr id="0" name=""/>
        <dsp:cNvSpPr/>
      </dsp:nvSpPr>
      <dsp:spPr>
        <a:xfrm>
          <a:off x="3519" y="0"/>
          <a:ext cx="634164" cy="634164"/>
        </a:xfrm>
        <a:prstGeom prst="ellipse">
          <a:avLst/>
        </a:prstGeom>
        <a:gradFill rotWithShape="0">
          <a:gsLst>
            <a:gs pos="0">
              <a:schemeClr val="accent5">
                <a:tint val="40000"/>
                <a:hueOff val="0"/>
                <a:satOff val="0"/>
                <a:lumOff val="0"/>
                <a:alphaOff val="0"/>
                <a:satMod val="103000"/>
                <a:lumMod val="102000"/>
                <a:tint val="94000"/>
              </a:schemeClr>
            </a:gs>
            <a:gs pos="50000">
              <a:schemeClr val="accent5">
                <a:tint val="40000"/>
                <a:hueOff val="0"/>
                <a:satOff val="0"/>
                <a:lumOff val="0"/>
                <a:alphaOff val="0"/>
                <a:satMod val="110000"/>
                <a:lumMod val="100000"/>
                <a:shade val="100000"/>
              </a:schemeClr>
            </a:gs>
            <a:gs pos="100000">
              <a:schemeClr val="accent5">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3299A66E-52A0-4962-8FE2-83FFD17A6C45}">
      <dsp:nvSpPr>
        <dsp:cNvPr id="0" name=""/>
        <dsp:cNvSpPr/>
      </dsp:nvSpPr>
      <dsp:spPr>
        <a:xfrm>
          <a:off x="66935" y="63416"/>
          <a:ext cx="507331" cy="507331"/>
        </a:xfrm>
        <a:prstGeom prst="chord">
          <a:avLst>
            <a:gd name="adj1" fmla="val 1800000"/>
            <a:gd name="adj2" fmla="val 900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91C9F1F-66B9-427E-9736-AE7B9FE260F8}">
      <dsp:nvSpPr>
        <dsp:cNvPr id="0" name=""/>
        <dsp:cNvSpPr/>
      </dsp:nvSpPr>
      <dsp:spPr>
        <a:xfrm>
          <a:off x="769801" y="634164"/>
          <a:ext cx="1876069" cy="2668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l" defTabSz="1111250">
            <a:lnSpc>
              <a:spcPct val="90000"/>
            </a:lnSpc>
            <a:spcBef>
              <a:spcPct val="0"/>
            </a:spcBef>
            <a:spcAft>
              <a:spcPct val="35000"/>
            </a:spcAft>
            <a:buNone/>
          </a:pPr>
          <a:r>
            <a:rPr lang="zh-CN" altLang="en-US" sz="2500" kern="1200"/>
            <a:t>共享资源数量</a:t>
          </a:r>
          <a:endParaRPr lang="zh-CN" altLang="en-US" sz="2500" kern="1200" dirty="0"/>
        </a:p>
      </dsp:txBody>
      <dsp:txXfrm>
        <a:off x="769801" y="634164"/>
        <a:ext cx="1876069" cy="2668775"/>
      </dsp:txXfrm>
    </dsp:sp>
    <dsp:sp modelId="{982564B8-B685-4E7B-9398-0D8A7A8CA53F}">
      <dsp:nvSpPr>
        <dsp:cNvPr id="0" name=""/>
        <dsp:cNvSpPr/>
      </dsp:nvSpPr>
      <dsp:spPr>
        <a:xfrm>
          <a:off x="769801" y="0"/>
          <a:ext cx="1876069" cy="634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333500">
            <a:lnSpc>
              <a:spcPct val="90000"/>
            </a:lnSpc>
            <a:spcBef>
              <a:spcPct val="0"/>
            </a:spcBef>
            <a:spcAft>
              <a:spcPct val="35000"/>
            </a:spcAft>
            <a:buNone/>
          </a:pPr>
          <a:r>
            <a:rPr lang="en-US" altLang="zh-CN" sz="3000" kern="1200" dirty="0"/>
            <a:t>1</a:t>
          </a:r>
          <a:endParaRPr lang="zh-CN" altLang="en-US" sz="3000" kern="1200" dirty="0"/>
        </a:p>
      </dsp:txBody>
      <dsp:txXfrm>
        <a:off x="769801" y="0"/>
        <a:ext cx="1876069" cy="634164"/>
      </dsp:txXfrm>
    </dsp:sp>
    <dsp:sp modelId="{9A1EFAD5-52E8-4B55-94EE-FDA7CC0BB8A1}">
      <dsp:nvSpPr>
        <dsp:cNvPr id="0" name=""/>
        <dsp:cNvSpPr/>
      </dsp:nvSpPr>
      <dsp:spPr>
        <a:xfrm>
          <a:off x="2777989" y="0"/>
          <a:ext cx="634164" cy="634164"/>
        </a:xfrm>
        <a:prstGeom prst="ellipse">
          <a:avLst/>
        </a:prstGeom>
        <a:gradFill rotWithShape="0">
          <a:gsLst>
            <a:gs pos="0">
              <a:schemeClr val="accent5">
                <a:tint val="40000"/>
                <a:hueOff val="0"/>
                <a:satOff val="0"/>
                <a:lumOff val="0"/>
                <a:alphaOff val="0"/>
                <a:satMod val="103000"/>
                <a:lumMod val="102000"/>
                <a:tint val="94000"/>
              </a:schemeClr>
            </a:gs>
            <a:gs pos="50000">
              <a:schemeClr val="accent5">
                <a:tint val="40000"/>
                <a:hueOff val="0"/>
                <a:satOff val="0"/>
                <a:lumOff val="0"/>
                <a:alphaOff val="0"/>
                <a:satMod val="110000"/>
                <a:lumMod val="100000"/>
                <a:shade val="100000"/>
              </a:schemeClr>
            </a:gs>
            <a:gs pos="100000">
              <a:schemeClr val="accent5">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43632918-D4FA-471F-B3FD-9E97DE0508EB}">
      <dsp:nvSpPr>
        <dsp:cNvPr id="0" name=""/>
        <dsp:cNvSpPr/>
      </dsp:nvSpPr>
      <dsp:spPr>
        <a:xfrm>
          <a:off x="2841405" y="63416"/>
          <a:ext cx="507331" cy="507331"/>
        </a:xfrm>
        <a:prstGeom prst="chord">
          <a:avLst>
            <a:gd name="adj1" fmla="val 0"/>
            <a:gd name="adj2" fmla="val 10800000"/>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7EBD42B-E9B9-47A8-9F7D-EC9F80F85969}">
      <dsp:nvSpPr>
        <dsp:cNvPr id="0" name=""/>
        <dsp:cNvSpPr/>
      </dsp:nvSpPr>
      <dsp:spPr>
        <a:xfrm>
          <a:off x="3544271" y="634164"/>
          <a:ext cx="1876069" cy="2668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l" defTabSz="1111250">
            <a:lnSpc>
              <a:spcPct val="90000"/>
            </a:lnSpc>
            <a:spcBef>
              <a:spcPct val="0"/>
            </a:spcBef>
            <a:spcAft>
              <a:spcPct val="35000"/>
            </a:spcAft>
            <a:buNone/>
          </a:pPr>
          <a:r>
            <a:rPr lang="zh-CN" altLang="en-US" sz="2500" kern="1200" dirty="0"/>
            <a:t>等待资源就绪任务  </a:t>
          </a:r>
          <a:r>
            <a:rPr lang="en-US" altLang="zh-CN" sz="2500" kern="1200" dirty="0"/>
            <a:t>---- </a:t>
          </a:r>
          <a:r>
            <a:rPr lang="zh-CN" altLang="en-US" sz="2500" kern="1200" dirty="0"/>
            <a:t>管理</a:t>
          </a:r>
          <a:endParaRPr lang="en-US" altLang="zh-CN" sz="2500" kern="1200" dirty="0"/>
        </a:p>
        <a:p>
          <a:pPr marL="0" lvl="0" indent="0" algn="l" defTabSz="1111250">
            <a:lnSpc>
              <a:spcPct val="90000"/>
            </a:lnSpc>
            <a:spcBef>
              <a:spcPct val="0"/>
            </a:spcBef>
            <a:spcAft>
              <a:spcPct val="35000"/>
            </a:spcAft>
            <a:buNone/>
          </a:pPr>
          <a:r>
            <a:rPr lang="en-US" altLang="zh-CN" sz="2500" kern="1200" dirty="0">
              <a:solidFill>
                <a:srgbClr val="C00000"/>
              </a:solidFill>
            </a:rPr>
            <a:t>(</a:t>
          </a:r>
          <a:r>
            <a:rPr lang="zh-CN" altLang="en-US" sz="2500" kern="1200" dirty="0">
              <a:solidFill>
                <a:srgbClr val="C00000"/>
              </a:solidFill>
            </a:rPr>
            <a:t>脱离等待</a:t>
          </a:r>
          <a:r>
            <a:rPr lang="en-US" altLang="zh-CN" sz="2500" kern="1200" dirty="0">
              <a:solidFill>
                <a:srgbClr val="C00000"/>
              </a:solidFill>
            </a:rPr>
            <a:t>——</a:t>
          </a:r>
          <a:r>
            <a:rPr lang="zh-CN" altLang="en-US" sz="2500" kern="1200" dirty="0">
              <a:solidFill>
                <a:srgbClr val="C00000"/>
              </a:solidFill>
            </a:rPr>
            <a:t>就绪</a:t>
          </a:r>
          <a:r>
            <a:rPr lang="en-US" altLang="zh-CN" sz="2500" kern="1200" dirty="0">
              <a:solidFill>
                <a:srgbClr val="C00000"/>
              </a:solidFill>
            </a:rPr>
            <a:t>——</a:t>
          </a:r>
          <a:r>
            <a:rPr lang="zh-CN" altLang="en-US" sz="2500" kern="1200" dirty="0">
              <a:solidFill>
                <a:srgbClr val="C00000"/>
              </a:solidFill>
            </a:rPr>
            <a:t>调度</a:t>
          </a:r>
          <a:r>
            <a:rPr lang="en-US" altLang="zh-CN" sz="2500" kern="1200" dirty="0">
              <a:solidFill>
                <a:srgbClr val="C00000"/>
              </a:solidFill>
            </a:rPr>
            <a:t>)</a:t>
          </a:r>
        </a:p>
      </dsp:txBody>
      <dsp:txXfrm>
        <a:off x="3544271" y="634164"/>
        <a:ext cx="1876069" cy="2668775"/>
      </dsp:txXfrm>
    </dsp:sp>
    <dsp:sp modelId="{E0EE3938-29A0-402B-9059-B0849C5A1999}">
      <dsp:nvSpPr>
        <dsp:cNvPr id="0" name=""/>
        <dsp:cNvSpPr/>
      </dsp:nvSpPr>
      <dsp:spPr>
        <a:xfrm>
          <a:off x="3544271" y="0"/>
          <a:ext cx="1876069" cy="634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333500">
            <a:lnSpc>
              <a:spcPct val="90000"/>
            </a:lnSpc>
            <a:spcBef>
              <a:spcPct val="0"/>
            </a:spcBef>
            <a:spcAft>
              <a:spcPct val="35000"/>
            </a:spcAft>
            <a:buNone/>
          </a:pPr>
          <a:r>
            <a:rPr lang="en-US" altLang="zh-CN" sz="3000" kern="1200" dirty="0"/>
            <a:t>2</a:t>
          </a:r>
          <a:endParaRPr lang="zh-CN" altLang="en-US" sz="3000" kern="1200" dirty="0"/>
        </a:p>
      </dsp:txBody>
      <dsp:txXfrm>
        <a:off x="3544271" y="0"/>
        <a:ext cx="1876069" cy="634164"/>
      </dsp:txXfrm>
    </dsp:sp>
    <dsp:sp modelId="{94F7341C-E689-4D16-A808-7EDD87C0B5A0}">
      <dsp:nvSpPr>
        <dsp:cNvPr id="0" name=""/>
        <dsp:cNvSpPr/>
      </dsp:nvSpPr>
      <dsp:spPr>
        <a:xfrm>
          <a:off x="5552458" y="0"/>
          <a:ext cx="634164" cy="634164"/>
        </a:xfrm>
        <a:prstGeom prst="ellipse">
          <a:avLst/>
        </a:prstGeom>
        <a:gradFill rotWithShape="0">
          <a:gsLst>
            <a:gs pos="0">
              <a:schemeClr val="accent5">
                <a:tint val="40000"/>
                <a:hueOff val="0"/>
                <a:satOff val="0"/>
                <a:lumOff val="0"/>
                <a:alphaOff val="0"/>
                <a:satMod val="103000"/>
                <a:lumMod val="102000"/>
                <a:tint val="94000"/>
              </a:schemeClr>
            </a:gs>
            <a:gs pos="50000">
              <a:schemeClr val="accent5">
                <a:tint val="40000"/>
                <a:hueOff val="0"/>
                <a:satOff val="0"/>
                <a:lumOff val="0"/>
                <a:alphaOff val="0"/>
                <a:satMod val="110000"/>
                <a:lumMod val="100000"/>
                <a:shade val="100000"/>
              </a:schemeClr>
            </a:gs>
            <a:gs pos="100000">
              <a:schemeClr val="accent5">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8DFF42BE-1C1F-41DD-AF6C-28A375E81573}">
      <dsp:nvSpPr>
        <dsp:cNvPr id="0" name=""/>
        <dsp:cNvSpPr/>
      </dsp:nvSpPr>
      <dsp:spPr>
        <a:xfrm>
          <a:off x="5615875" y="63416"/>
          <a:ext cx="507331" cy="507331"/>
        </a:xfrm>
        <a:prstGeom prst="chord">
          <a:avLst>
            <a:gd name="adj1" fmla="val 19800000"/>
            <a:gd name="adj2" fmla="val 12600000"/>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5D09D20-E2D2-4CDA-A48E-965F795E296B}">
      <dsp:nvSpPr>
        <dsp:cNvPr id="0" name=""/>
        <dsp:cNvSpPr/>
      </dsp:nvSpPr>
      <dsp:spPr>
        <a:xfrm>
          <a:off x="6318740" y="634164"/>
          <a:ext cx="1876069" cy="2668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l" defTabSz="1111250">
            <a:lnSpc>
              <a:spcPct val="90000"/>
            </a:lnSpc>
            <a:spcBef>
              <a:spcPct val="0"/>
            </a:spcBef>
            <a:spcAft>
              <a:spcPct val="35000"/>
            </a:spcAft>
            <a:buNone/>
          </a:pPr>
          <a:r>
            <a:rPr lang="zh-CN" altLang="en-US" sz="2500" kern="1200"/>
            <a:t>资源管理（初始化、分配、释放）</a:t>
          </a:r>
          <a:endParaRPr lang="zh-CN" altLang="en-US" sz="2500" kern="1200" dirty="0"/>
        </a:p>
      </dsp:txBody>
      <dsp:txXfrm>
        <a:off x="6318740" y="634164"/>
        <a:ext cx="1876069" cy="2668775"/>
      </dsp:txXfrm>
    </dsp:sp>
    <dsp:sp modelId="{1CD9FE82-CCA0-49DC-848A-5C418572B0A4}">
      <dsp:nvSpPr>
        <dsp:cNvPr id="0" name=""/>
        <dsp:cNvSpPr/>
      </dsp:nvSpPr>
      <dsp:spPr>
        <a:xfrm>
          <a:off x="6318740" y="0"/>
          <a:ext cx="1876069" cy="634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333500">
            <a:lnSpc>
              <a:spcPct val="90000"/>
            </a:lnSpc>
            <a:spcBef>
              <a:spcPct val="0"/>
            </a:spcBef>
            <a:spcAft>
              <a:spcPct val="35000"/>
            </a:spcAft>
            <a:buNone/>
          </a:pPr>
          <a:r>
            <a:rPr lang="en-US" altLang="zh-CN" sz="3000" kern="1200" dirty="0"/>
            <a:t>3</a:t>
          </a:r>
          <a:endParaRPr lang="zh-CN" altLang="en-US" sz="3000" kern="1200" dirty="0"/>
        </a:p>
      </dsp:txBody>
      <dsp:txXfrm>
        <a:off x="6318740" y="0"/>
        <a:ext cx="1876069" cy="634164"/>
      </dsp:txXfrm>
    </dsp:sp>
    <dsp:sp modelId="{6B66D0FC-3B44-4F09-9525-DB0CF18CB6F9}">
      <dsp:nvSpPr>
        <dsp:cNvPr id="0" name=""/>
        <dsp:cNvSpPr/>
      </dsp:nvSpPr>
      <dsp:spPr>
        <a:xfrm>
          <a:off x="8326928" y="0"/>
          <a:ext cx="634164" cy="634164"/>
        </a:xfrm>
        <a:prstGeom prst="ellipse">
          <a:avLst/>
        </a:prstGeom>
        <a:gradFill rotWithShape="0">
          <a:gsLst>
            <a:gs pos="0">
              <a:schemeClr val="accent5">
                <a:tint val="40000"/>
                <a:hueOff val="0"/>
                <a:satOff val="0"/>
                <a:lumOff val="0"/>
                <a:alphaOff val="0"/>
                <a:satMod val="103000"/>
                <a:lumMod val="102000"/>
                <a:tint val="94000"/>
              </a:schemeClr>
            </a:gs>
            <a:gs pos="50000">
              <a:schemeClr val="accent5">
                <a:tint val="40000"/>
                <a:hueOff val="0"/>
                <a:satOff val="0"/>
                <a:lumOff val="0"/>
                <a:alphaOff val="0"/>
                <a:satMod val="110000"/>
                <a:lumMod val="100000"/>
                <a:shade val="100000"/>
              </a:schemeClr>
            </a:gs>
            <a:gs pos="100000">
              <a:schemeClr val="accent5">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721BBF63-7AE2-4668-B4CE-B321D190952B}">
      <dsp:nvSpPr>
        <dsp:cNvPr id="0" name=""/>
        <dsp:cNvSpPr/>
      </dsp:nvSpPr>
      <dsp:spPr>
        <a:xfrm>
          <a:off x="8390344" y="63416"/>
          <a:ext cx="507331" cy="507331"/>
        </a:xfrm>
        <a:prstGeom prst="chord">
          <a:avLst>
            <a:gd name="adj1" fmla="val 16200000"/>
            <a:gd name="adj2" fmla="val 1620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F3DDA42-74F5-4C90-8557-9B5DB52D8E08}">
      <dsp:nvSpPr>
        <dsp:cNvPr id="0" name=""/>
        <dsp:cNvSpPr/>
      </dsp:nvSpPr>
      <dsp:spPr>
        <a:xfrm>
          <a:off x="9093210" y="634164"/>
          <a:ext cx="1876069" cy="2668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l" defTabSz="1111250">
            <a:lnSpc>
              <a:spcPct val="90000"/>
            </a:lnSpc>
            <a:spcBef>
              <a:spcPct val="0"/>
            </a:spcBef>
            <a:spcAft>
              <a:spcPct val="35000"/>
            </a:spcAft>
            <a:buNone/>
          </a:pPr>
          <a:r>
            <a:rPr lang="zh-CN" altLang="en-US" sz="2500" kern="1200"/>
            <a:t>任务脱离资源等待就绪态，进入任务就绪态</a:t>
          </a:r>
          <a:endParaRPr lang="zh-CN" altLang="en-US" sz="2500" kern="1200" dirty="0"/>
        </a:p>
      </dsp:txBody>
      <dsp:txXfrm>
        <a:off x="9093210" y="634164"/>
        <a:ext cx="1876069" cy="2668775"/>
      </dsp:txXfrm>
    </dsp:sp>
    <dsp:sp modelId="{5521C964-F8F2-429B-9979-B4760C130550}">
      <dsp:nvSpPr>
        <dsp:cNvPr id="0" name=""/>
        <dsp:cNvSpPr/>
      </dsp:nvSpPr>
      <dsp:spPr>
        <a:xfrm>
          <a:off x="9093210" y="0"/>
          <a:ext cx="1876069" cy="634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333500">
            <a:lnSpc>
              <a:spcPct val="90000"/>
            </a:lnSpc>
            <a:spcBef>
              <a:spcPct val="0"/>
            </a:spcBef>
            <a:spcAft>
              <a:spcPct val="35000"/>
            </a:spcAft>
            <a:buNone/>
          </a:pPr>
          <a:r>
            <a:rPr lang="en-US" altLang="zh-CN" sz="3000" kern="1200" dirty="0"/>
            <a:t>4</a:t>
          </a:r>
          <a:endParaRPr lang="zh-CN" altLang="en-US" sz="3000" kern="1200" dirty="0"/>
        </a:p>
      </dsp:txBody>
      <dsp:txXfrm>
        <a:off x="9093210" y="0"/>
        <a:ext cx="1876069" cy="634164"/>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1">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vertAlign" val="t"/>
          <dgm:param type="horzAlign" val="ctr"/>
        </dgm:alg>
      </dgm:if>
      <dgm:else name="Name3">
        <dgm:alg type="lin">
          <dgm:param type="linDir" val="fromR"/>
          <dgm:param type="vertAlign" val="t"/>
          <dgm:param type="horzAlign" val="ctr"/>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Ch" val="b"/>
                <dgm:param type="txAnchorVert" val="b"/>
              </dgm:alg>
            </dgm:if>
            <dgm:else name="Name59">
              <dgm:alg type="tx">
                <dgm:param type="parTxLTRAlign" val="r"/>
                <dgm:param type="parTxRTLAlign" val="r"/>
                <dgm:param type="shpTxLTRAlignCh" val="r"/>
                <dgm:param type="shpTxRTLAlignCh" val="r"/>
                <dgm:param type="txAnchorVertCh" val="b"/>
                <dgm:param type="txAnchorVert"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5595CF-CC0E-BA0A-40EE-05F9A4C341E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E8041B6-1AD7-AA67-49DE-BD6FD4D3A4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C531D3-E8EA-9017-9B09-AC493050FA7A}"/>
              </a:ext>
            </a:extLst>
          </p:cNvPr>
          <p:cNvSpPr>
            <a:spLocks noGrp="1"/>
          </p:cNvSpPr>
          <p:nvPr>
            <p:ph type="dt" sz="half" idx="10"/>
          </p:nvPr>
        </p:nvSpPr>
        <p:spPr/>
        <p:txBody>
          <a:bodyPr/>
          <a:lstStyle/>
          <a:p>
            <a:fld id="{86CF74BF-1742-4ABE-A82E-B255F08EB838}" type="datetimeFigureOut">
              <a:rPr lang="zh-CN" altLang="en-US" smtClean="0"/>
              <a:t>2024/3/25</a:t>
            </a:fld>
            <a:endParaRPr lang="zh-CN" altLang="en-US"/>
          </a:p>
        </p:txBody>
      </p:sp>
      <p:sp>
        <p:nvSpPr>
          <p:cNvPr id="5" name="页脚占位符 4">
            <a:extLst>
              <a:ext uri="{FF2B5EF4-FFF2-40B4-BE49-F238E27FC236}">
                <a16:creationId xmlns:a16="http://schemas.microsoft.com/office/drawing/2014/main" id="{CA94526F-3584-1A64-3DCC-AEC47FBE9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C98C23-28F7-9381-A787-1F9E66B7A7D1}"/>
              </a:ext>
            </a:extLst>
          </p:cNvPr>
          <p:cNvSpPr>
            <a:spLocks noGrp="1"/>
          </p:cNvSpPr>
          <p:nvPr>
            <p:ph type="sldNum" sz="quarter" idx="12"/>
          </p:nvPr>
        </p:nvSpPr>
        <p:spPr/>
        <p:txBody>
          <a:bodyPr/>
          <a:lstStyle/>
          <a:p>
            <a:fld id="{6ED30764-39A7-47FF-A13B-209A8AC209CB}" type="slidenum">
              <a:rPr lang="zh-CN" altLang="en-US" smtClean="0"/>
              <a:t>‹#›</a:t>
            </a:fld>
            <a:endParaRPr lang="zh-CN" altLang="en-US"/>
          </a:p>
        </p:txBody>
      </p:sp>
    </p:spTree>
    <p:extLst>
      <p:ext uri="{BB962C8B-B14F-4D97-AF65-F5344CB8AC3E}">
        <p14:creationId xmlns:p14="http://schemas.microsoft.com/office/powerpoint/2010/main" val="3541496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9EF95-664E-8A1A-00D3-B0FF9AB31A3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59F3F7-E698-DCE3-71FD-6698140BBEF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9DA72D-625E-2C91-F2E3-415279579FA6}"/>
              </a:ext>
            </a:extLst>
          </p:cNvPr>
          <p:cNvSpPr>
            <a:spLocks noGrp="1"/>
          </p:cNvSpPr>
          <p:nvPr>
            <p:ph type="dt" sz="half" idx="10"/>
          </p:nvPr>
        </p:nvSpPr>
        <p:spPr/>
        <p:txBody>
          <a:bodyPr/>
          <a:lstStyle/>
          <a:p>
            <a:fld id="{86CF74BF-1742-4ABE-A82E-B255F08EB838}" type="datetimeFigureOut">
              <a:rPr lang="zh-CN" altLang="en-US" smtClean="0"/>
              <a:t>2024/3/25</a:t>
            </a:fld>
            <a:endParaRPr lang="zh-CN" altLang="en-US"/>
          </a:p>
        </p:txBody>
      </p:sp>
      <p:sp>
        <p:nvSpPr>
          <p:cNvPr id="5" name="页脚占位符 4">
            <a:extLst>
              <a:ext uri="{FF2B5EF4-FFF2-40B4-BE49-F238E27FC236}">
                <a16:creationId xmlns:a16="http://schemas.microsoft.com/office/drawing/2014/main" id="{EF24A0B6-FF8A-85A7-9FE7-D7B774E94F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EA01A9-E154-3FEC-36BD-6E001E118661}"/>
              </a:ext>
            </a:extLst>
          </p:cNvPr>
          <p:cNvSpPr>
            <a:spLocks noGrp="1"/>
          </p:cNvSpPr>
          <p:nvPr>
            <p:ph type="sldNum" sz="quarter" idx="12"/>
          </p:nvPr>
        </p:nvSpPr>
        <p:spPr/>
        <p:txBody>
          <a:bodyPr/>
          <a:lstStyle/>
          <a:p>
            <a:fld id="{6ED30764-39A7-47FF-A13B-209A8AC209CB}" type="slidenum">
              <a:rPr lang="zh-CN" altLang="en-US" smtClean="0"/>
              <a:t>‹#›</a:t>
            </a:fld>
            <a:endParaRPr lang="zh-CN" altLang="en-US"/>
          </a:p>
        </p:txBody>
      </p:sp>
    </p:spTree>
    <p:extLst>
      <p:ext uri="{BB962C8B-B14F-4D97-AF65-F5344CB8AC3E}">
        <p14:creationId xmlns:p14="http://schemas.microsoft.com/office/powerpoint/2010/main" val="291235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8761EE0-F8E5-E580-3025-804F32CF826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0DA4D8E-E728-6961-A2AE-D39F262B82B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73A548F-F3C8-A28F-4630-8AF7B4E3583B}"/>
              </a:ext>
            </a:extLst>
          </p:cNvPr>
          <p:cNvSpPr>
            <a:spLocks noGrp="1"/>
          </p:cNvSpPr>
          <p:nvPr>
            <p:ph type="dt" sz="half" idx="10"/>
          </p:nvPr>
        </p:nvSpPr>
        <p:spPr/>
        <p:txBody>
          <a:bodyPr/>
          <a:lstStyle/>
          <a:p>
            <a:fld id="{86CF74BF-1742-4ABE-A82E-B255F08EB838}" type="datetimeFigureOut">
              <a:rPr lang="zh-CN" altLang="en-US" smtClean="0"/>
              <a:t>2024/3/25</a:t>
            </a:fld>
            <a:endParaRPr lang="zh-CN" altLang="en-US"/>
          </a:p>
        </p:txBody>
      </p:sp>
      <p:sp>
        <p:nvSpPr>
          <p:cNvPr id="5" name="页脚占位符 4">
            <a:extLst>
              <a:ext uri="{FF2B5EF4-FFF2-40B4-BE49-F238E27FC236}">
                <a16:creationId xmlns:a16="http://schemas.microsoft.com/office/drawing/2014/main" id="{7DF4FBC4-64EF-70DA-8E5F-F27CC689D8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1C5F4B-1B3B-7640-C713-3F3F837AF64D}"/>
              </a:ext>
            </a:extLst>
          </p:cNvPr>
          <p:cNvSpPr>
            <a:spLocks noGrp="1"/>
          </p:cNvSpPr>
          <p:nvPr>
            <p:ph type="sldNum" sz="quarter" idx="12"/>
          </p:nvPr>
        </p:nvSpPr>
        <p:spPr/>
        <p:txBody>
          <a:bodyPr/>
          <a:lstStyle/>
          <a:p>
            <a:fld id="{6ED30764-39A7-47FF-A13B-209A8AC209CB}" type="slidenum">
              <a:rPr lang="zh-CN" altLang="en-US" smtClean="0"/>
              <a:t>‹#›</a:t>
            </a:fld>
            <a:endParaRPr lang="zh-CN" altLang="en-US"/>
          </a:p>
        </p:txBody>
      </p:sp>
    </p:spTree>
    <p:extLst>
      <p:ext uri="{BB962C8B-B14F-4D97-AF65-F5344CB8AC3E}">
        <p14:creationId xmlns:p14="http://schemas.microsoft.com/office/powerpoint/2010/main" val="178145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7135F9-5478-F611-B359-09666A8C5CC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A9D217-88B4-6801-2099-2D5DE405FCE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8BD781-6897-FD00-0A57-C1CDEAE6B208}"/>
              </a:ext>
            </a:extLst>
          </p:cNvPr>
          <p:cNvSpPr>
            <a:spLocks noGrp="1"/>
          </p:cNvSpPr>
          <p:nvPr>
            <p:ph type="dt" sz="half" idx="10"/>
          </p:nvPr>
        </p:nvSpPr>
        <p:spPr/>
        <p:txBody>
          <a:bodyPr/>
          <a:lstStyle/>
          <a:p>
            <a:fld id="{86CF74BF-1742-4ABE-A82E-B255F08EB838}" type="datetimeFigureOut">
              <a:rPr lang="zh-CN" altLang="en-US" smtClean="0"/>
              <a:t>2024/3/25</a:t>
            </a:fld>
            <a:endParaRPr lang="zh-CN" altLang="en-US"/>
          </a:p>
        </p:txBody>
      </p:sp>
      <p:sp>
        <p:nvSpPr>
          <p:cNvPr id="5" name="页脚占位符 4">
            <a:extLst>
              <a:ext uri="{FF2B5EF4-FFF2-40B4-BE49-F238E27FC236}">
                <a16:creationId xmlns:a16="http://schemas.microsoft.com/office/drawing/2014/main" id="{6455923C-34E2-A14E-5548-0C849C8B44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94A47E-A915-7EF6-A62E-7C41A5D7247F}"/>
              </a:ext>
            </a:extLst>
          </p:cNvPr>
          <p:cNvSpPr>
            <a:spLocks noGrp="1"/>
          </p:cNvSpPr>
          <p:nvPr>
            <p:ph type="sldNum" sz="quarter" idx="12"/>
          </p:nvPr>
        </p:nvSpPr>
        <p:spPr/>
        <p:txBody>
          <a:bodyPr/>
          <a:lstStyle/>
          <a:p>
            <a:fld id="{6ED30764-39A7-47FF-A13B-209A8AC209CB}" type="slidenum">
              <a:rPr lang="zh-CN" altLang="en-US" smtClean="0"/>
              <a:t>‹#›</a:t>
            </a:fld>
            <a:endParaRPr lang="zh-CN" altLang="en-US"/>
          </a:p>
        </p:txBody>
      </p:sp>
    </p:spTree>
    <p:extLst>
      <p:ext uri="{BB962C8B-B14F-4D97-AF65-F5344CB8AC3E}">
        <p14:creationId xmlns:p14="http://schemas.microsoft.com/office/powerpoint/2010/main" val="3325949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93C97-645F-2BBD-51B5-4C658BE2C5D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0CCCB56-9507-1B94-8A8E-5FC19E1D1E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024B210-904F-3F00-B79A-42774BA4F2F3}"/>
              </a:ext>
            </a:extLst>
          </p:cNvPr>
          <p:cNvSpPr>
            <a:spLocks noGrp="1"/>
          </p:cNvSpPr>
          <p:nvPr>
            <p:ph type="dt" sz="half" idx="10"/>
          </p:nvPr>
        </p:nvSpPr>
        <p:spPr/>
        <p:txBody>
          <a:bodyPr/>
          <a:lstStyle/>
          <a:p>
            <a:fld id="{86CF74BF-1742-4ABE-A82E-B255F08EB838}" type="datetimeFigureOut">
              <a:rPr lang="zh-CN" altLang="en-US" smtClean="0"/>
              <a:t>2024/3/25</a:t>
            </a:fld>
            <a:endParaRPr lang="zh-CN" altLang="en-US"/>
          </a:p>
        </p:txBody>
      </p:sp>
      <p:sp>
        <p:nvSpPr>
          <p:cNvPr id="5" name="页脚占位符 4">
            <a:extLst>
              <a:ext uri="{FF2B5EF4-FFF2-40B4-BE49-F238E27FC236}">
                <a16:creationId xmlns:a16="http://schemas.microsoft.com/office/drawing/2014/main" id="{C3351AE1-41A2-52D4-80AC-ABCEFB995D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F3CC46-E2F5-4D9D-392C-7747E4A5E83E}"/>
              </a:ext>
            </a:extLst>
          </p:cNvPr>
          <p:cNvSpPr>
            <a:spLocks noGrp="1"/>
          </p:cNvSpPr>
          <p:nvPr>
            <p:ph type="sldNum" sz="quarter" idx="12"/>
          </p:nvPr>
        </p:nvSpPr>
        <p:spPr/>
        <p:txBody>
          <a:bodyPr/>
          <a:lstStyle/>
          <a:p>
            <a:fld id="{6ED30764-39A7-47FF-A13B-209A8AC209CB}" type="slidenum">
              <a:rPr lang="zh-CN" altLang="en-US" smtClean="0"/>
              <a:t>‹#›</a:t>
            </a:fld>
            <a:endParaRPr lang="zh-CN" altLang="en-US"/>
          </a:p>
        </p:txBody>
      </p:sp>
    </p:spTree>
    <p:extLst>
      <p:ext uri="{BB962C8B-B14F-4D97-AF65-F5344CB8AC3E}">
        <p14:creationId xmlns:p14="http://schemas.microsoft.com/office/powerpoint/2010/main" val="2330207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70847-6CEB-4476-3C61-89EEFE9474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5A71C4-1EA2-C3D6-A337-EDB01D1AD0C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846F71F-E51C-E968-25B1-40A3C66627C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ED1588E-3E75-085A-7121-8B8ABE1087B7}"/>
              </a:ext>
            </a:extLst>
          </p:cNvPr>
          <p:cNvSpPr>
            <a:spLocks noGrp="1"/>
          </p:cNvSpPr>
          <p:nvPr>
            <p:ph type="dt" sz="half" idx="10"/>
          </p:nvPr>
        </p:nvSpPr>
        <p:spPr/>
        <p:txBody>
          <a:bodyPr/>
          <a:lstStyle/>
          <a:p>
            <a:fld id="{86CF74BF-1742-4ABE-A82E-B255F08EB838}" type="datetimeFigureOut">
              <a:rPr lang="zh-CN" altLang="en-US" smtClean="0"/>
              <a:t>2024/3/25</a:t>
            </a:fld>
            <a:endParaRPr lang="zh-CN" altLang="en-US"/>
          </a:p>
        </p:txBody>
      </p:sp>
      <p:sp>
        <p:nvSpPr>
          <p:cNvPr id="6" name="页脚占位符 5">
            <a:extLst>
              <a:ext uri="{FF2B5EF4-FFF2-40B4-BE49-F238E27FC236}">
                <a16:creationId xmlns:a16="http://schemas.microsoft.com/office/drawing/2014/main" id="{0F8CC2E6-D4BC-FBDE-A31A-91BCFC1CCD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7880F4-BFC9-3ED8-BA61-E7B2E7DEAFDB}"/>
              </a:ext>
            </a:extLst>
          </p:cNvPr>
          <p:cNvSpPr>
            <a:spLocks noGrp="1"/>
          </p:cNvSpPr>
          <p:nvPr>
            <p:ph type="sldNum" sz="quarter" idx="12"/>
          </p:nvPr>
        </p:nvSpPr>
        <p:spPr/>
        <p:txBody>
          <a:bodyPr/>
          <a:lstStyle/>
          <a:p>
            <a:fld id="{6ED30764-39A7-47FF-A13B-209A8AC209CB}" type="slidenum">
              <a:rPr lang="zh-CN" altLang="en-US" smtClean="0"/>
              <a:t>‹#›</a:t>
            </a:fld>
            <a:endParaRPr lang="zh-CN" altLang="en-US"/>
          </a:p>
        </p:txBody>
      </p:sp>
    </p:spTree>
    <p:extLst>
      <p:ext uri="{BB962C8B-B14F-4D97-AF65-F5344CB8AC3E}">
        <p14:creationId xmlns:p14="http://schemas.microsoft.com/office/powerpoint/2010/main" val="1381696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C7347B-73B7-0B44-0B81-8BE4FF349BC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6F6ADCA-9A7C-D7BC-14B8-2612E6279D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96F3918-9A2B-0BF7-46FB-A8447EA6E0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9FB7FC4-540D-3CCF-B53D-AFF8F106F5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A4D131-E197-BF1D-4E1B-B1209CEE963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9C2FA37-AADB-22AA-A541-919151E78441}"/>
              </a:ext>
            </a:extLst>
          </p:cNvPr>
          <p:cNvSpPr>
            <a:spLocks noGrp="1"/>
          </p:cNvSpPr>
          <p:nvPr>
            <p:ph type="dt" sz="half" idx="10"/>
          </p:nvPr>
        </p:nvSpPr>
        <p:spPr/>
        <p:txBody>
          <a:bodyPr/>
          <a:lstStyle/>
          <a:p>
            <a:fld id="{86CF74BF-1742-4ABE-A82E-B255F08EB838}" type="datetimeFigureOut">
              <a:rPr lang="zh-CN" altLang="en-US" smtClean="0"/>
              <a:t>2024/3/25</a:t>
            </a:fld>
            <a:endParaRPr lang="zh-CN" altLang="en-US"/>
          </a:p>
        </p:txBody>
      </p:sp>
      <p:sp>
        <p:nvSpPr>
          <p:cNvPr id="8" name="页脚占位符 7">
            <a:extLst>
              <a:ext uri="{FF2B5EF4-FFF2-40B4-BE49-F238E27FC236}">
                <a16:creationId xmlns:a16="http://schemas.microsoft.com/office/drawing/2014/main" id="{21943A0A-4764-1AF2-E230-D6B62BE5701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85077B1-6A96-8DDD-E30A-5D7D184BF22D}"/>
              </a:ext>
            </a:extLst>
          </p:cNvPr>
          <p:cNvSpPr>
            <a:spLocks noGrp="1"/>
          </p:cNvSpPr>
          <p:nvPr>
            <p:ph type="sldNum" sz="quarter" idx="12"/>
          </p:nvPr>
        </p:nvSpPr>
        <p:spPr/>
        <p:txBody>
          <a:bodyPr/>
          <a:lstStyle/>
          <a:p>
            <a:fld id="{6ED30764-39A7-47FF-A13B-209A8AC209CB}" type="slidenum">
              <a:rPr lang="zh-CN" altLang="en-US" smtClean="0"/>
              <a:t>‹#›</a:t>
            </a:fld>
            <a:endParaRPr lang="zh-CN" altLang="en-US"/>
          </a:p>
        </p:txBody>
      </p:sp>
    </p:spTree>
    <p:extLst>
      <p:ext uri="{BB962C8B-B14F-4D97-AF65-F5344CB8AC3E}">
        <p14:creationId xmlns:p14="http://schemas.microsoft.com/office/powerpoint/2010/main" val="63553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B3B5E-0EBC-BABB-8A69-90512DC8D9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E7D1A18-F226-B8FA-76A1-C34EF44361F6}"/>
              </a:ext>
            </a:extLst>
          </p:cNvPr>
          <p:cNvSpPr>
            <a:spLocks noGrp="1"/>
          </p:cNvSpPr>
          <p:nvPr>
            <p:ph type="dt" sz="half" idx="10"/>
          </p:nvPr>
        </p:nvSpPr>
        <p:spPr/>
        <p:txBody>
          <a:bodyPr/>
          <a:lstStyle/>
          <a:p>
            <a:fld id="{86CF74BF-1742-4ABE-A82E-B255F08EB838}" type="datetimeFigureOut">
              <a:rPr lang="zh-CN" altLang="en-US" smtClean="0"/>
              <a:t>2024/3/25</a:t>
            </a:fld>
            <a:endParaRPr lang="zh-CN" altLang="en-US"/>
          </a:p>
        </p:txBody>
      </p:sp>
      <p:sp>
        <p:nvSpPr>
          <p:cNvPr id="4" name="页脚占位符 3">
            <a:extLst>
              <a:ext uri="{FF2B5EF4-FFF2-40B4-BE49-F238E27FC236}">
                <a16:creationId xmlns:a16="http://schemas.microsoft.com/office/drawing/2014/main" id="{6E2DC595-70B5-F5A2-51B0-8328778D8D9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207117F-1878-9346-C24F-A6A90CF5DCB2}"/>
              </a:ext>
            </a:extLst>
          </p:cNvPr>
          <p:cNvSpPr>
            <a:spLocks noGrp="1"/>
          </p:cNvSpPr>
          <p:nvPr>
            <p:ph type="sldNum" sz="quarter" idx="12"/>
          </p:nvPr>
        </p:nvSpPr>
        <p:spPr/>
        <p:txBody>
          <a:bodyPr/>
          <a:lstStyle/>
          <a:p>
            <a:fld id="{6ED30764-39A7-47FF-A13B-209A8AC209CB}" type="slidenum">
              <a:rPr lang="zh-CN" altLang="en-US" smtClean="0"/>
              <a:t>‹#›</a:t>
            </a:fld>
            <a:endParaRPr lang="zh-CN" altLang="en-US"/>
          </a:p>
        </p:txBody>
      </p:sp>
    </p:spTree>
    <p:extLst>
      <p:ext uri="{BB962C8B-B14F-4D97-AF65-F5344CB8AC3E}">
        <p14:creationId xmlns:p14="http://schemas.microsoft.com/office/powerpoint/2010/main" val="95828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15B014D-5D35-0730-E41C-AE74937DCF2F}"/>
              </a:ext>
            </a:extLst>
          </p:cNvPr>
          <p:cNvSpPr>
            <a:spLocks noGrp="1"/>
          </p:cNvSpPr>
          <p:nvPr>
            <p:ph type="dt" sz="half" idx="10"/>
          </p:nvPr>
        </p:nvSpPr>
        <p:spPr/>
        <p:txBody>
          <a:bodyPr/>
          <a:lstStyle/>
          <a:p>
            <a:fld id="{86CF74BF-1742-4ABE-A82E-B255F08EB838}" type="datetimeFigureOut">
              <a:rPr lang="zh-CN" altLang="en-US" smtClean="0"/>
              <a:t>2024/3/25</a:t>
            </a:fld>
            <a:endParaRPr lang="zh-CN" altLang="en-US"/>
          </a:p>
        </p:txBody>
      </p:sp>
      <p:sp>
        <p:nvSpPr>
          <p:cNvPr id="3" name="页脚占位符 2">
            <a:extLst>
              <a:ext uri="{FF2B5EF4-FFF2-40B4-BE49-F238E27FC236}">
                <a16:creationId xmlns:a16="http://schemas.microsoft.com/office/drawing/2014/main" id="{C03A77CD-5B53-8A51-2FF4-50CBDEA78B7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1B8D932-20D8-8740-D0AD-66C564649A00}"/>
              </a:ext>
            </a:extLst>
          </p:cNvPr>
          <p:cNvSpPr>
            <a:spLocks noGrp="1"/>
          </p:cNvSpPr>
          <p:nvPr>
            <p:ph type="sldNum" sz="quarter" idx="12"/>
          </p:nvPr>
        </p:nvSpPr>
        <p:spPr/>
        <p:txBody>
          <a:bodyPr/>
          <a:lstStyle/>
          <a:p>
            <a:fld id="{6ED30764-39A7-47FF-A13B-209A8AC209CB}" type="slidenum">
              <a:rPr lang="zh-CN" altLang="en-US" smtClean="0"/>
              <a:t>‹#›</a:t>
            </a:fld>
            <a:endParaRPr lang="zh-CN" altLang="en-US"/>
          </a:p>
        </p:txBody>
      </p:sp>
    </p:spTree>
    <p:extLst>
      <p:ext uri="{BB962C8B-B14F-4D97-AF65-F5344CB8AC3E}">
        <p14:creationId xmlns:p14="http://schemas.microsoft.com/office/powerpoint/2010/main" val="198450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9E4C7-7EC2-C1A3-B461-F48AB31EC41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F701C6D-249F-C156-C25C-BDB105D0EC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304A72D-1797-805B-5A6D-01BD280EB8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45940F-F60A-2FD3-C72C-F099AF034842}"/>
              </a:ext>
            </a:extLst>
          </p:cNvPr>
          <p:cNvSpPr>
            <a:spLocks noGrp="1"/>
          </p:cNvSpPr>
          <p:nvPr>
            <p:ph type="dt" sz="half" idx="10"/>
          </p:nvPr>
        </p:nvSpPr>
        <p:spPr/>
        <p:txBody>
          <a:bodyPr/>
          <a:lstStyle/>
          <a:p>
            <a:fld id="{86CF74BF-1742-4ABE-A82E-B255F08EB838}" type="datetimeFigureOut">
              <a:rPr lang="zh-CN" altLang="en-US" smtClean="0"/>
              <a:t>2024/3/25</a:t>
            </a:fld>
            <a:endParaRPr lang="zh-CN" altLang="en-US"/>
          </a:p>
        </p:txBody>
      </p:sp>
      <p:sp>
        <p:nvSpPr>
          <p:cNvPr id="6" name="页脚占位符 5">
            <a:extLst>
              <a:ext uri="{FF2B5EF4-FFF2-40B4-BE49-F238E27FC236}">
                <a16:creationId xmlns:a16="http://schemas.microsoft.com/office/drawing/2014/main" id="{7F05768C-2079-2EC0-A130-4BCEAEB6CA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DE8C31-1A2D-4DF0-8E6F-152626686B0B}"/>
              </a:ext>
            </a:extLst>
          </p:cNvPr>
          <p:cNvSpPr>
            <a:spLocks noGrp="1"/>
          </p:cNvSpPr>
          <p:nvPr>
            <p:ph type="sldNum" sz="quarter" idx="12"/>
          </p:nvPr>
        </p:nvSpPr>
        <p:spPr/>
        <p:txBody>
          <a:bodyPr/>
          <a:lstStyle/>
          <a:p>
            <a:fld id="{6ED30764-39A7-47FF-A13B-209A8AC209CB}" type="slidenum">
              <a:rPr lang="zh-CN" altLang="en-US" smtClean="0"/>
              <a:t>‹#›</a:t>
            </a:fld>
            <a:endParaRPr lang="zh-CN" altLang="en-US"/>
          </a:p>
        </p:txBody>
      </p:sp>
    </p:spTree>
    <p:extLst>
      <p:ext uri="{BB962C8B-B14F-4D97-AF65-F5344CB8AC3E}">
        <p14:creationId xmlns:p14="http://schemas.microsoft.com/office/powerpoint/2010/main" val="251457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0A477-FB49-DC42-7D32-5068FE488E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346684-F98D-53E7-DD46-4E63319F32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B90B26-C5E6-5A08-D0C7-60C4EB21E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3C260DE-DBD4-D245-14C6-52CFA77F92E5}"/>
              </a:ext>
            </a:extLst>
          </p:cNvPr>
          <p:cNvSpPr>
            <a:spLocks noGrp="1"/>
          </p:cNvSpPr>
          <p:nvPr>
            <p:ph type="dt" sz="half" idx="10"/>
          </p:nvPr>
        </p:nvSpPr>
        <p:spPr/>
        <p:txBody>
          <a:bodyPr/>
          <a:lstStyle/>
          <a:p>
            <a:fld id="{86CF74BF-1742-4ABE-A82E-B255F08EB838}" type="datetimeFigureOut">
              <a:rPr lang="zh-CN" altLang="en-US" smtClean="0"/>
              <a:t>2024/3/25</a:t>
            </a:fld>
            <a:endParaRPr lang="zh-CN" altLang="en-US"/>
          </a:p>
        </p:txBody>
      </p:sp>
      <p:sp>
        <p:nvSpPr>
          <p:cNvPr id="6" name="页脚占位符 5">
            <a:extLst>
              <a:ext uri="{FF2B5EF4-FFF2-40B4-BE49-F238E27FC236}">
                <a16:creationId xmlns:a16="http://schemas.microsoft.com/office/drawing/2014/main" id="{B0B45C1F-EA1C-3125-81A7-8E2F6DB3F2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D3A555-422B-56E3-C691-29C68ED4310C}"/>
              </a:ext>
            </a:extLst>
          </p:cNvPr>
          <p:cNvSpPr>
            <a:spLocks noGrp="1"/>
          </p:cNvSpPr>
          <p:nvPr>
            <p:ph type="sldNum" sz="quarter" idx="12"/>
          </p:nvPr>
        </p:nvSpPr>
        <p:spPr/>
        <p:txBody>
          <a:bodyPr/>
          <a:lstStyle/>
          <a:p>
            <a:fld id="{6ED30764-39A7-47FF-A13B-209A8AC209CB}" type="slidenum">
              <a:rPr lang="zh-CN" altLang="en-US" smtClean="0"/>
              <a:t>‹#›</a:t>
            </a:fld>
            <a:endParaRPr lang="zh-CN" altLang="en-US"/>
          </a:p>
        </p:txBody>
      </p:sp>
    </p:spTree>
    <p:extLst>
      <p:ext uri="{BB962C8B-B14F-4D97-AF65-F5344CB8AC3E}">
        <p14:creationId xmlns:p14="http://schemas.microsoft.com/office/powerpoint/2010/main" val="251561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7FFFB50-1825-C899-879D-10906A080A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EEA63E4-12DA-E045-3D55-AA632222F1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06A45-BF46-E93B-6DC4-A17D51A0A3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F74BF-1742-4ABE-A82E-B255F08EB838}" type="datetimeFigureOut">
              <a:rPr lang="zh-CN" altLang="en-US" smtClean="0"/>
              <a:t>2024/3/25</a:t>
            </a:fld>
            <a:endParaRPr lang="zh-CN" altLang="en-US"/>
          </a:p>
        </p:txBody>
      </p:sp>
      <p:sp>
        <p:nvSpPr>
          <p:cNvPr id="5" name="页脚占位符 4">
            <a:extLst>
              <a:ext uri="{FF2B5EF4-FFF2-40B4-BE49-F238E27FC236}">
                <a16:creationId xmlns:a16="http://schemas.microsoft.com/office/drawing/2014/main" id="{8FF219E2-46F3-3E7C-CCFA-CD8EA6541A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14F3AF4-2E4E-141D-A674-C452EACA60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D30764-39A7-47FF-A13B-209A8AC209CB}" type="slidenum">
              <a:rPr lang="zh-CN" altLang="en-US" smtClean="0"/>
              <a:t>‹#›</a:t>
            </a:fld>
            <a:endParaRPr lang="zh-CN" altLang="en-US"/>
          </a:p>
        </p:txBody>
      </p:sp>
    </p:spTree>
    <p:extLst>
      <p:ext uri="{BB962C8B-B14F-4D97-AF65-F5344CB8AC3E}">
        <p14:creationId xmlns:p14="http://schemas.microsoft.com/office/powerpoint/2010/main" val="17958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ChangeArrowheads="1"/>
          </p:cNvSpPr>
          <p:nvPr/>
        </p:nvSpPr>
        <p:spPr bwMode="auto">
          <a:xfrm>
            <a:off x="1981200" y="20466"/>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3.4  </a:t>
            </a:r>
            <a:r>
              <a:rPr lang="zh-CN" altLang="en-US" sz="4400" dirty="0"/>
              <a:t>任务的结束</a:t>
            </a:r>
          </a:p>
        </p:txBody>
      </p:sp>
      <p:sp>
        <p:nvSpPr>
          <p:cNvPr id="189443" name="Rectangle 3"/>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案例分析</a:t>
            </a:r>
          </a:p>
        </p:txBody>
      </p:sp>
      <p:sp>
        <p:nvSpPr>
          <p:cNvPr id="189444" name="Rectangle 4"/>
          <p:cNvSpPr>
            <a:spLocks noChangeArrowheads="1"/>
          </p:cNvSpPr>
          <p:nvPr/>
        </p:nvSpPr>
        <p:spPr bwMode="auto">
          <a:xfrm>
            <a:off x="875731" y="2490907"/>
            <a:ext cx="10440537"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在实际的系统中，可能有一些任务很少运行。在</a:t>
            </a:r>
            <a:r>
              <a:rPr lang="en-US" altLang="zh-CN" sz="2800" dirty="0" err="1">
                <a:latin typeface="华文新魏" panose="02010800040101010101" pitchFamily="2" charset="-122"/>
                <a:ea typeface="华文新魏" panose="02010800040101010101" pitchFamily="2" charset="-122"/>
              </a:rPr>
              <a:t>μC</a:t>
            </a:r>
            <a:r>
              <a:rPr lang="en-US" altLang="zh-CN" sz="2800" dirty="0">
                <a:latin typeface="华文新魏" panose="02010800040101010101" pitchFamily="2" charset="-122"/>
                <a:ea typeface="华文新魏" panose="02010800040101010101" pitchFamily="2" charset="-122"/>
              </a:rPr>
              <a:t>/OS-Ⅱ</a:t>
            </a:r>
            <a:r>
              <a:rPr lang="zh-CN" altLang="en-US" sz="2800" dirty="0">
                <a:latin typeface="华文新魏" panose="02010800040101010101" pitchFamily="2" charset="-122"/>
                <a:ea typeface="华文新魏" panose="02010800040101010101" pitchFamily="2" charset="-122"/>
              </a:rPr>
              <a:t>中，如果有多个任务不可能同时运行，也可以将它们设置为</a:t>
            </a:r>
            <a:r>
              <a:rPr lang="zh-CN" altLang="en-US" sz="2800" dirty="0">
                <a:solidFill>
                  <a:srgbClr val="00B050"/>
                </a:solidFill>
                <a:latin typeface="华文新魏" panose="02010800040101010101" pitchFamily="2" charset="-122"/>
                <a:ea typeface="华文新魏" panose="02010800040101010101" pitchFamily="2" charset="-122"/>
              </a:rPr>
              <a:t>同一个优先级</a:t>
            </a:r>
            <a:r>
              <a:rPr lang="zh-CN" altLang="en-US" sz="2800" dirty="0">
                <a:latin typeface="华文新魏" panose="02010800040101010101" pitchFamily="2" charset="-122"/>
                <a:ea typeface="华文新魏" panose="02010800040101010101" pitchFamily="2" charset="-122"/>
              </a:rPr>
              <a:t>，它们运行完毕后</a:t>
            </a:r>
            <a:r>
              <a:rPr lang="zh-CN" altLang="en-US" sz="2800" dirty="0">
                <a:solidFill>
                  <a:srgbClr val="FF0000"/>
                </a:solidFill>
                <a:latin typeface="华文新魏" panose="02010800040101010101" pitchFamily="2" charset="-122"/>
                <a:ea typeface="华文新魏" panose="02010800040101010101" pitchFamily="2" charset="-122"/>
              </a:rPr>
              <a:t>删除自身</a:t>
            </a:r>
            <a:r>
              <a:rPr lang="zh-CN" altLang="en-US" sz="2800" dirty="0">
                <a:latin typeface="华文新魏" panose="02010800040101010101" pitchFamily="2" charset="-122"/>
                <a:ea typeface="华文新魏" panose="02010800040101010101" pitchFamily="2" charset="-122"/>
              </a:rPr>
              <a:t>，这样就可以极大地减少对</a:t>
            </a:r>
            <a:r>
              <a:rPr lang="en-US" altLang="zh-CN" sz="2800" dirty="0">
                <a:latin typeface="华文新魏" panose="02010800040101010101" pitchFamily="2" charset="-122"/>
                <a:ea typeface="华文新魏" panose="02010800040101010101" pitchFamily="2" charset="-122"/>
              </a:rPr>
              <a:t>RAM</a:t>
            </a:r>
            <a:r>
              <a:rPr lang="zh-CN" altLang="en-US" sz="2800" dirty="0">
                <a:latin typeface="华文新魏" panose="02010800040101010101" pitchFamily="2" charset="-122"/>
                <a:ea typeface="华文新魏" panose="02010800040101010101" pitchFamily="2" charset="-122"/>
              </a:rPr>
              <a:t>的需求（可以使用同一个堆栈），也就意味着成本的降低，这些任务一般是由</a:t>
            </a:r>
            <a:r>
              <a:rPr lang="zh-CN" altLang="en-US" sz="2800" dirty="0">
                <a:solidFill>
                  <a:srgbClr val="0070C0"/>
                </a:solidFill>
                <a:latin typeface="华文新魏" panose="02010800040101010101" pitchFamily="2" charset="-122"/>
                <a:ea typeface="华文新魏" panose="02010800040101010101" pitchFamily="2" charset="-122"/>
              </a:rPr>
              <a:t>人机界面（如键盘）启动</a:t>
            </a:r>
            <a:r>
              <a:rPr lang="zh-CN" altLang="en-US" sz="2800" dirty="0">
                <a:latin typeface="华文新魏" panose="02010800040101010101" pitchFamily="2" charset="-122"/>
                <a:ea typeface="华文新魏" panose="02010800040101010101" pitchFamily="2" charset="-122"/>
              </a:rPr>
              <a:t>的。</a:t>
            </a:r>
          </a:p>
          <a:p>
            <a:pPr eaLnBrk="1" hangingPunct="1">
              <a:spcBef>
                <a:spcPct val="50000"/>
              </a:spcBef>
            </a:pPr>
            <a:r>
              <a:rPr lang="zh-CN" altLang="en-US" sz="2800" dirty="0">
                <a:latin typeface="华文新魏" panose="02010800040101010101" pitchFamily="2" charset="-122"/>
                <a:ea typeface="华文新魏" panose="02010800040101010101" pitchFamily="2" charset="-122"/>
              </a:rPr>
              <a:t>     为了支持此功能，就需要</a:t>
            </a:r>
            <a:r>
              <a:rPr lang="en-US" altLang="zh-CN" sz="2800" dirty="0" err="1">
                <a:latin typeface="华文新魏" panose="02010800040101010101" pitchFamily="2" charset="-122"/>
                <a:ea typeface="华文新魏" panose="02010800040101010101" pitchFamily="2" charset="-122"/>
              </a:rPr>
              <a:t>μC</a:t>
            </a:r>
            <a:r>
              <a:rPr lang="en-US" altLang="zh-CN" sz="2800" dirty="0">
                <a:latin typeface="华文新魏" panose="02010800040101010101" pitchFamily="2" charset="-122"/>
                <a:ea typeface="华文新魏" panose="02010800040101010101" pitchFamily="2" charset="-122"/>
              </a:rPr>
              <a:t>/OS-Ⅱ</a:t>
            </a:r>
            <a:r>
              <a:rPr lang="zh-CN" altLang="en-US" sz="2800" dirty="0">
                <a:latin typeface="华文新魏" panose="02010800040101010101" pitchFamily="2" charset="-122"/>
                <a:ea typeface="华文新魏" panose="02010800040101010101" pitchFamily="2" charset="-122"/>
              </a:rPr>
              <a:t>微小内核支持任务删除功能。</a:t>
            </a:r>
          </a:p>
        </p:txBody>
      </p:sp>
      <p:sp>
        <p:nvSpPr>
          <p:cNvPr id="5" name="燕尾形 4">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89442"/>
                                        </p:tgtEl>
                                        <p:attrNameLst>
                                          <p:attrName>style.visibility</p:attrName>
                                        </p:attrNameLst>
                                      </p:cBhvr>
                                      <p:to>
                                        <p:strVal val="visible"/>
                                      </p:to>
                                    </p:set>
                                    <p:animEffect transition="in" filter="slide(fromTop)">
                                      <p:cBhvr>
                                        <p:cTn id="7" dur="500"/>
                                        <p:tgtEl>
                                          <p:spTgt spid="189442"/>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89443"/>
                                        </p:tgtEl>
                                        <p:attrNameLst>
                                          <p:attrName>style.visibility</p:attrName>
                                        </p:attrNameLst>
                                      </p:cBhvr>
                                      <p:to>
                                        <p:strVal val="visible"/>
                                      </p:to>
                                    </p:set>
                                    <p:anim calcmode="lin" valueType="num">
                                      <p:cBhvr additive="base">
                                        <p:cTn id="11" dur="500" fill="hold"/>
                                        <p:tgtEl>
                                          <p:spTgt spid="189443"/>
                                        </p:tgtEl>
                                        <p:attrNameLst>
                                          <p:attrName>ppt_x</p:attrName>
                                        </p:attrNameLst>
                                      </p:cBhvr>
                                      <p:tavLst>
                                        <p:tav tm="0">
                                          <p:val>
                                            <p:strVal val="1+#ppt_w/2"/>
                                          </p:val>
                                        </p:tav>
                                        <p:tav tm="100000">
                                          <p:val>
                                            <p:strVal val="#ppt_x"/>
                                          </p:val>
                                        </p:tav>
                                      </p:tavLst>
                                    </p:anim>
                                    <p:anim calcmode="lin" valueType="num">
                                      <p:cBhvr additive="base">
                                        <p:cTn id="12" dur="500" fill="hold"/>
                                        <p:tgtEl>
                                          <p:spTgt spid="18944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89444"/>
                                        </p:tgtEl>
                                        <p:attrNameLst>
                                          <p:attrName>style.visibility</p:attrName>
                                        </p:attrNameLst>
                                      </p:cBhvr>
                                      <p:to>
                                        <p:strVal val="visible"/>
                                      </p:to>
                                    </p:set>
                                    <p:animEffect transition="in" filter="wipe(up)">
                                      <p:cBhvr>
                                        <p:cTn id="16" dur="500"/>
                                        <p:tgtEl>
                                          <p:spTgt spid="189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p:bldP spid="189443" grpId="0"/>
      <p:bldP spid="1894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a:t>
            </a:r>
            <a:r>
              <a:rPr lang="en-US" altLang="zh-CN" dirty="0"/>
              <a:t>----</a:t>
            </a:r>
            <a:r>
              <a:rPr lang="zh-CN" altLang="en-US" dirty="0"/>
              <a:t>小结</a:t>
            </a:r>
          </a:p>
        </p:txBody>
      </p:sp>
      <p:sp>
        <p:nvSpPr>
          <p:cNvPr id="4" name="流程图: 可选过程 3"/>
          <p:cNvSpPr/>
          <p:nvPr/>
        </p:nvSpPr>
        <p:spPr>
          <a:xfrm>
            <a:off x="1996225" y="2021983"/>
            <a:ext cx="1970468" cy="618186"/>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系统初始化（</a:t>
            </a:r>
            <a:r>
              <a:rPr lang="en-US" altLang="zh-CN" dirty="0"/>
              <a:t>TCB</a:t>
            </a:r>
            <a:r>
              <a:rPr lang="zh-CN" altLang="en-US" dirty="0"/>
              <a:t>、就绪表）</a:t>
            </a:r>
          </a:p>
        </p:txBody>
      </p:sp>
      <p:sp>
        <p:nvSpPr>
          <p:cNvPr id="6" name="流程图: 可选过程 5"/>
          <p:cNvSpPr/>
          <p:nvPr/>
        </p:nvSpPr>
        <p:spPr>
          <a:xfrm>
            <a:off x="1996225" y="3810000"/>
            <a:ext cx="1970468" cy="631065"/>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Osstart</a:t>
            </a:r>
            <a:r>
              <a:rPr lang="zh-CN" altLang="en-US" dirty="0"/>
              <a:t>第一次判断最高优先级</a:t>
            </a:r>
          </a:p>
        </p:txBody>
      </p:sp>
      <p:sp>
        <p:nvSpPr>
          <p:cNvPr id="7" name="流程图: 可选过程 6"/>
          <p:cNvSpPr/>
          <p:nvPr/>
        </p:nvSpPr>
        <p:spPr>
          <a:xfrm>
            <a:off x="1996225" y="2965417"/>
            <a:ext cx="1970468" cy="631065"/>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任务创建时填就绪表</a:t>
            </a:r>
          </a:p>
        </p:txBody>
      </p:sp>
      <p:cxnSp>
        <p:nvCxnSpPr>
          <p:cNvPr id="9" name="直接箭头连接符 8"/>
          <p:cNvCxnSpPr>
            <a:stCxn id="4" idx="2"/>
          </p:cNvCxnSpPr>
          <p:nvPr/>
        </p:nvCxnSpPr>
        <p:spPr>
          <a:xfrm>
            <a:off x="2981459" y="2640169"/>
            <a:ext cx="0" cy="325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6" idx="0"/>
          </p:cNvCxnSpPr>
          <p:nvPr/>
        </p:nvCxnSpPr>
        <p:spPr>
          <a:xfrm>
            <a:off x="2981459" y="3596482"/>
            <a:ext cx="0" cy="213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流程图: 预定义过程 11"/>
          <p:cNvSpPr/>
          <p:nvPr/>
        </p:nvSpPr>
        <p:spPr>
          <a:xfrm>
            <a:off x="1580072" y="4916453"/>
            <a:ext cx="2802774" cy="1097981"/>
          </a:xfrm>
          <a:prstGeom prst="flowChartPredefinedProcess">
            <a:avLst/>
          </a:prstGeom>
        </p:spPr>
        <p:style>
          <a:lnRef idx="0">
            <a:schemeClr val="accent3"/>
          </a:lnRef>
          <a:fillRef idx="3">
            <a:schemeClr val="accent3"/>
          </a:fillRef>
          <a:effectRef idx="3">
            <a:schemeClr val="accent3"/>
          </a:effectRef>
          <a:fontRef idx="minor">
            <a:schemeClr val="lt1"/>
          </a:fontRef>
        </p:style>
        <p:txBody>
          <a:bodyPr lIns="0" rIns="0" rtlCol="0" anchor="ctr"/>
          <a:lstStyle/>
          <a:p>
            <a:pPr algn="ctr"/>
            <a:r>
              <a:rPr lang="zh-CN" altLang="en-US"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延时函数中当前任务脱离就绪，调度函数判断最高优先级</a:t>
            </a:r>
          </a:p>
        </p:txBody>
      </p:sp>
      <p:sp>
        <p:nvSpPr>
          <p:cNvPr id="17" name="流程图: 准备 16"/>
          <p:cNvSpPr/>
          <p:nvPr/>
        </p:nvSpPr>
        <p:spPr>
          <a:xfrm>
            <a:off x="7877908" y="1501082"/>
            <a:ext cx="2940148" cy="829994"/>
          </a:xfrm>
          <a:prstGeom prst="flowChartPreparati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err="1"/>
              <a:t>Timeticks</a:t>
            </a:r>
            <a:r>
              <a:rPr lang="zh-CN" altLang="en-US" dirty="0"/>
              <a:t>中延时结束时，该任务就绪</a:t>
            </a:r>
          </a:p>
        </p:txBody>
      </p:sp>
      <p:sp>
        <p:nvSpPr>
          <p:cNvPr id="18" name="剪去对角的矩形 17"/>
          <p:cNvSpPr/>
          <p:nvPr/>
        </p:nvSpPr>
        <p:spPr>
          <a:xfrm>
            <a:off x="7877908" y="3164532"/>
            <a:ext cx="2940148" cy="659712"/>
          </a:xfrm>
          <a:prstGeom prst="snip2Diag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latin typeface="Arial" panose="020B0604020202020204" pitchFamily="34" charset="0"/>
                <a:ea typeface="华文新魏" panose="02010800040101010101" pitchFamily="2" charset="-122"/>
              </a:rPr>
              <a:t>void  </a:t>
            </a:r>
            <a:r>
              <a:rPr lang="en-US" altLang="zh-CN" dirty="0" err="1">
                <a:latin typeface="Arial" panose="020B0604020202020204" pitchFamily="34" charset="0"/>
                <a:ea typeface="华文新魏" panose="02010800040101010101" pitchFamily="2" charset="-122"/>
              </a:rPr>
              <a:t>OSIntExit</a:t>
            </a:r>
            <a:r>
              <a:rPr lang="en-US" altLang="zh-CN" dirty="0">
                <a:latin typeface="Arial" panose="020B0604020202020204" pitchFamily="34" charset="0"/>
                <a:ea typeface="华文新魏" panose="02010800040101010101" pitchFamily="2" charset="-122"/>
              </a:rPr>
              <a:t> (void)</a:t>
            </a:r>
          </a:p>
          <a:p>
            <a:pPr algn="ctr"/>
            <a:r>
              <a:rPr lang="zh-CN" altLang="en-US" dirty="0"/>
              <a:t>当前任务脱离就绪、调度</a:t>
            </a:r>
          </a:p>
        </p:txBody>
      </p:sp>
      <p:cxnSp>
        <p:nvCxnSpPr>
          <p:cNvPr id="20" name="直接箭头连接符 19"/>
          <p:cNvCxnSpPr>
            <a:stCxn id="17" idx="2"/>
            <a:endCxn id="18" idx="3"/>
          </p:cNvCxnSpPr>
          <p:nvPr/>
        </p:nvCxnSpPr>
        <p:spPr>
          <a:xfrm>
            <a:off x="9347982" y="2331076"/>
            <a:ext cx="0" cy="83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2981459" y="4441065"/>
            <a:ext cx="0" cy="42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5247249" y="2965417"/>
            <a:ext cx="1899139" cy="105794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ln w="0"/>
                <a:solidFill>
                  <a:schemeClr val="tx1"/>
                </a:solidFill>
                <a:effectLst>
                  <a:outerShdw blurRad="38100" dist="19050" dir="2700000" algn="tl" rotWithShape="0">
                    <a:schemeClr val="dk1">
                      <a:alpha val="40000"/>
                    </a:schemeClr>
                  </a:outerShdw>
                </a:effectLst>
              </a:rPr>
              <a:t>调度函数</a:t>
            </a:r>
            <a:endParaRPr lang="en-US" altLang="zh-CN" dirty="0">
              <a:ln w="0"/>
              <a:solidFill>
                <a:schemeClr val="tx1"/>
              </a:solidFill>
              <a:effectLst>
                <a:outerShdw blurRad="38100" dist="19050" dir="2700000" algn="tl" rotWithShape="0">
                  <a:schemeClr val="dk1">
                    <a:alpha val="40000"/>
                  </a:schemeClr>
                </a:outerShdw>
              </a:effectLst>
            </a:endParaRPr>
          </a:p>
          <a:p>
            <a:pPr algn="ctr"/>
            <a:r>
              <a:rPr lang="zh-CN" altLang="en-US" dirty="0">
                <a:ln w="0"/>
                <a:solidFill>
                  <a:schemeClr val="tx1"/>
                </a:solidFill>
                <a:effectLst>
                  <a:outerShdw blurRad="38100" dist="19050" dir="2700000" algn="tl" rotWithShape="0">
                    <a:schemeClr val="dk1">
                      <a:alpha val="40000"/>
                    </a:schemeClr>
                  </a:outerShdw>
                </a:effectLst>
              </a:rPr>
              <a:t>判断最高优先级</a:t>
            </a:r>
          </a:p>
        </p:txBody>
      </p:sp>
      <p:cxnSp>
        <p:nvCxnSpPr>
          <p:cNvPr id="26" name="肘形连接符 25"/>
          <p:cNvCxnSpPr>
            <a:stCxn id="12" idx="3"/>
            <a:endCxn id="24" idx="2"/>
          </p:cNvCxnSpPr>
          <p:nvPr/>
        </p:nvCxnSpPr>
        <p:spPr>
          <a:xfrm flipV="1">
            <a:off x="4382846" y="3494389"/>
            <a:ext cx="864403" cy="19710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流程图: 准备 28"/>
          <p:cNvSpPr/>
          <p:nvPr/>
        </p:nvSpPr>
        <p:spPr>
          <a:xfrm>
            <a:off x="7877908" y="4654583"/>
            <a:ext cx="3052689" cy="810860"/>
          </a:xfrm>
          <a:prstGeom prst="flowChartPreparati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dirty="0"/>
              <a:t>各种中断函数</a:t>
            </a:r>
            <a:endParaRPr lang="en-US" altLang="zh-CN" dirty="0"/>
          </a:p>
          <a:p>
            <a:pPr algn="ctr"/>
            <a:r>
              <a:rPr lang="zh-CN" altLang="en-US" dirty="0"/>
              <a:t>执行完毕</a:t>
            </a:r>
          </a:p>
        </p:txBody>
      </p:sp>
      <p:cxnSp>
        <p:nvCxnSpPr>
          <p:cNvPr id="31" name="肘形连接符 30"/>
          <p:cNvCxnSpPr>
            <a:stCxn id="29" idx="3"/>
            <a:endCxn id="18" idx="0"/>
          </p:cNvCxnSpPr>
          <p:nvPr/>
        </p:nvCxnSpPr>
        <p:spPr>
          <a:xfrm flipH="1" flipV="1">
            <a:off x="10818056" y="3494388"/>
            <a:ext cx="112541" cy="1565625"/>
          </a:xfrm>
          <a:prstGeom prst="bentConnector3">
            <a:avLst>
              <a:gd name="adj1" fmla="val -2031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8" idx="2"/>
            <a:endCxn id="24" idx="6"/>
          </p:cNvCxnSpPr>
          <p:nvPr/>
        </p:nvCxnSpPr>
        <p:spPr>
          <a:xfrm flipH="1">
            <a:off x="7146388" y="3494388"/>
            <a:ext cx="7315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5141741" y="1523333"/>
            <a:ext cx="2110154" cy="63720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err="1"/>
              <a:t>Taskdel</a:t>
            </a:r>
            <a:r>
              <a:rPr lang="zh-CN" altLang="en-US" dirty="0"/>
              <a:t>当前任务脱离就绪、调度</a:t>
            </a:r>
          </a:p>
        </p:txBody>
      </p:sp>
      <p:cxnSp>
        <p:nvCxnSpPr>
          <p:cNvPr id="8" name="直接箭头连接符 7"/>
          <p:cNvCxnSpPr>
            <a:stCxn id="3" idx="2"/>
            <a:endCxn id="24" idx="0"/>
          </p:cNvCxnSpPr>
          <p:nvPr/>
        </p:nvCxnSpPr>
        <p:spPr>
          <a:xfrm>
            <a:off x="6196818" y="2160540"/>
            <a:ext cx="1" cy="804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zh-CN" altLang="en-US" dirty="0"/>
              <a:t>目录</a:t>
            </a:r>
          </a:p>
        </p:txBody>
      </p:sp>
      <p:sp>
        <p:nvSpPr>
          <p:cNvPr id="147459" name="Rectangle 3"/>
          <p:cNvSpPr>
            <a:spLocks noGrp="1" noChangeArrowheads="1"/>
          </p:cNvSpPr>
          <p:nvPr>
            <p:ph idx="1"/>
          </p:nvPr>
        </p:nvSpPr>
        <p:spPr>
          <a:noFill/>
        </p:spPr>
        <p:txBody>
          <a:bodyPr/>
          <a:lstStyle/>
          <a:p>
            <a:pPr eaLnBrk="1" hangingPunct="1">
              <a:spcBef>
                <a:spcPct val="50000"/>
              </a:spcBef>
              <a:buClr>
                <a:srgbClr val="FF0000"/>
              </a:buClr>
              <a:buFont typeface="Wingdings" panose="05000000000000000000" pitchFamily="2" charset="2"/>
              <a:buChar char="Ø"/>
            </a:pPr>
            <a:r>
              <a:rPr lang="zh-CN" altLang="en-US">
                <a:solidFill>
                  <a:srgbClr val="C0C0C0"/>
                </a:solidFill>
              </a:rPr>
              <a:t>概述</a:t>
            </a:r>
          </a:p>
          <a:p>
            <a:pPr eaLnBrk="1" hangingPunct="1">
              <a:spcBef>
                <a:spcPct val="50000"/>
              </a:spcBef>
              <a:buClr>
                <a:srgbClr val="FF0000"/>
              </a:buClr>
              <a:buFont typeface="Wingdings" panose="05000000000000000000" pitchFamily="2" charset="2"/>
              <a:buChar char="Ø"/>
            </a:pPr>
            <a:r>
              <a:rPr lang="zh-CN" altLang="en-US">
                <a:solidFill>
                  <a:srgbClr val="C0C0C0"/>
                </a:solidFill>
              </a:rPr>
              <a:t>最小内核</a:t>
            </a:r>
          </a:p>
          <a:p>
            <a:pPr eaLnBrk="1" hangingPunct="1">
              <a:spcBef>
                <a:spcPct val="50000"/>
              </a:spcBef>
              <a:buClr>
                <a:srgbClr val="FF0000"/>
              </a:buClr>
              <a:buFont typeface="Wingdings" panose="05000000000000000000" pitchFamily="2" charset="2"/>
              <a:buChar char="Ø"/>
            </a:pPr>
            <a:r>
              <a:rPr lang="zh-CN" altLang="en-US">
                <a:solidFill>
                  <a:srgbClr val="C0C0C0"/>
                </a:solidFill>
              </a:rPr>
              <a:t>临界区与中断管理</a:t>
            </a:r>
          </a:p>
          <a:p>
            <a:pPr eaLnBrk="1" hangingPunct="1">
              <a:spcBef>
                <a:spcPct val="50000"/>
              </a:spcBef>
              <a:buClr>
                <a:srgbClr val="FF0000"/>
              </a:buClr>
              <a:buFont typeface="Wingdings" panose="05000000000000000000" pitchFamily="2" charset="2"/>
              <a:buChar char="Ø"/>
            </a:pPr>
            <a:r>
              <a:rPr lang="zh-CN" altLang="en-US">
                <a:solidFill>
                  <a:srgbClr val="C0C0C0"/>
                </a:solidFill>
              </a:rPr>
              <a:t>任务的结束</a:t>
            </a:r>
          </a:p>
          <a:p>
            <a:pPr eaLnBrk="1" hangingPunct="1">
              <a:spcBef>
                <a:spcPct val="50000"/>
              </a:spcBef>
              <a:buClr>
                <a:srgbClr val="FF0000"/>
              </a:buClr>
              <a:buFont typeface="Wingdings" panose="05000000000000000000" pitchFamily="2" charset="2"/>
              <a:buChar char="Ø"/>
            </a:pPr>
            <a:r>
              <a:rPr lang="zh-CN" altLang="en-US">
                <a:solidFill>
                  <a:srgbClr val="FF0000"/>
                </a:solidFill>
                <a:hlinkClick r:id="rId2" action="ppaction://hlinksldjump"/>
              </a:rPr>
              <a:t>信号量</a:t>
            </a:r>
            <a:endParaRPr lang="zh-CN" altLang="en-US">
              <a:solidFill>
                <a:srgbClr val="FF0000"/>
              </a:solidFill>
            </a:endParaRPr>
          </a:p>
          <a:p>
            <a:pPr eaLnBrk="1" hangingPunct="1">
              <a:spcBef>
                <a:spcPct val="50000"/>
              </a:spcBef>
              <a:buClr>
                <a:srgbClr val="FF0000"/>
              </a:buClr>
              <a:buFont typeface="Wingdings" panose="05000000000000000000" pitchFamily="2" charset="2"/>
              <a:buChar char="Ø"/>
            </a:pPr>
            <a:r>
              <a:rPr lang="zh-CN" altLang="en-US">
                <a:solidFill>
                  <a:srgbClr val="C0C0C0"/>
                </a:solidFill>
              </a:rPr>
              <a:t>删除信号量</a:t>
            </a:r>
          </a:p>
        </p:txBody>
      </p:sp>
      <p:sp>
        <p:nvSpPr>
          <p:cNvPr id="4" name="燕尾形 3">
            <a:hlinkClick r:id="" action="ppaction://noaction"/>
          </p:cNvPr>
          <p:cNvSpPr/>
          <p:nvPr/>
        </p:nvSpPr>
        <p:spPr>
          <a:xfrm>
            <a:off x="10134600"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ChangeArrowheads="1"/>
          </p:cNvSpPr>
          <p:nvPr/>
        </p:nvSpPr>
        <p:spPr bwMode="auto">
          <a:xfrm>
            <a:off x="1981200" y="-34121"/>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3.5  </a:t>
            </a:r>
            <a:r>
              <a:rPr lang="zh-CN" altLang="en-US" sz="4400" dirty="0"/>
              <a:t>信号量</a:t>
            </a:r>
          </a:p>
        </p:txBody>
      </p:sp>
      <p:sp>
        <p:nvSpPr>
          <p:cNvPr id="200707" name="Rectangle 3"/>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事件与信息量 </a:t>
            </a:r>
          </a:p>
        </p:txBody>
      </p:sp>
      <p:sp>
        <p:nvSpPr>
          <p:cNvPr id="200708" name="Rectangle 4"/>
          <p:cNvSpPr>
            <a:spLocks noChangeArrowheads="1"/>
          </p:cNvSpPr>
          <p:nvPr/>
        </p:nvSpPr>
        <p:spPr bwMode="auto">
          <a:xfrm>
            <a:off x="1009935" y="2363456"/>
            <a:ext cx="10003808"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我们知道酒店的桌子数是</a:t>
            </a:r>
            <a:r>
              <a:rPr lang="zh-CN" altLang="en-US" sz="2800" dirty="0">
                <a:solidFill>
                  <a:srgbClr val="FF0000"/>
                </a:solidFill>
                <a:latin typeface="华文新魏" panose="02010800040101010101" pitchFamily="2" charset="-122"/>
                <a:ea typeface="华文新魏" panose="02010800040101010101" pitchFamily="2" charset="-122"/>
              </a:rPr>
              <a:t>固定</a:t>
            </a:r>
            <a:r>
              <a:rPr lang="zh-CN" altLang="en-US" sz="2800" dirty="0">
                <a:latin typeface="华文新魏" panose="02010800040101010101" pitchFamily="2" charset="-122"/>
                <a:ea typeface="华文新魏" panose="02010800040101010101" pitchFamily="2" charset="-122"/>
              </a:rPr>
              <a:t>的，现在设一个</a:t>
            </a:r>
            <a:r>
              <a:rPr lang="zh-CN" altLang="en-US" sz="2800" dirty="0">
                <a:solidFill>
                  <a:srgbClr val="00B050"/>
                </a:solidFill>
                <a:latin typeface="华文新魏" panose="02010800040101010101" pitchFamily="2" charset="-122"/>
                <a:ea typeface="华文新魏" panose="02010800040101010101" pitchFamily="2" charset="-122"/>
              </a:rPr>
              <a:t>计数器</a:t>
            </a:r>
            <a:r>
              <a:rPr lang="zh-CN" altLang="en-US" sz="2800" dirty="0">
                <a:latin typeface="华文新魏" panose="02010800040101010101" pitchFamily="2" charset="-122"/>
                <a:ea typeface="华文新魏" panose="02010800040101010101" pitchFamily="2" charset="-122"/>
              </a:rPr>
              <a:t>，其初值为</a:t>
            </a:r>
            <a:r>
              <a:rPr lang="zh-CN" altLang="en-US" sz="2800" dirty="0">
                <a:solidFill>
                  <a:srgbClr val="0070C0"/>
                </a:solidFill>
                <a:latin typeface="华文新魏" panose="02010800040101010101" pitchFamily="2" charset="-122"/>
                <a:ea typeface="华文新魏" panose="02010800040101010101" pitchFamily="2" charset="-122"/>
              </a:rPr>
              <a:t>最大桌子数</a:t>
            </a:r>
            <a:r>
              <a:rPr lang="zh-CN" altLang="en-US" sz="2800" dirty="0">
                <a:latin typeface="华文新魏" panose="02010800040101010101" pitchFamily="2" charset="-122"/>
                <a:ea typeface="华文新魏" panose="02010800040101010101" pitchFamily="2" charset="-122"/>
              </a:rPr>
              <a:t>。假设一人占用一张桌子，因此每进去一人计数器就会自动减</a:t>
            </a:r>
            <a:r>
              <a:rPr lang="en-US" altLang="zh-CN" sz="2800" dirty="0">
                <a:latin typeface="华文新魏" panose="02010800040101010101" pitchFamily="2" charset="-122"/>
                <a:ea typeface="华文新魏" panose="02010800040101010101" pitchFamily="2" charset="-122"/>
              </a:rPr>
              <a:t>1</a:t>
            </a:r>
            <a:r>
              <a:rPr lang="zh-CN" altLang="en-US" sz="2800" dirty="0">
                <a:latin typeface="华文新魏" panose="02010800040101010101" pitchFamily="2" charset="-122"/>
                <a:ea typeface="华文新魏" panose="02010800040101010101" pitchFamily="2" charset="-122"/>
              </a:rPr>
              <a:t>，每出来一人计数器才会自动加</a:t>
            </a:r>
            <a:r>
              <a:rPr lang="en-US" altLang="zh-CN" sz="2800" dirty="0">
                <a:latin typeface="华文新魏" panose="02010800040101010101" pitchFamily="2" charset="-122"/>
                <a:ea typeface="华文新魏" panose="02010800040101010101" pitchFamily="2" charset="-122"/>
              </a:rPr>
              <a:t>1</a:t>
            </a:r>
            <a:r>
              <a:rPr lang="zh-CN" altLang="en-US" sz="2800" dirty="0">
                <a:latin typeface="华文新魏" panose="02010800040101010101" pitchFamily="2" charset="-122"/>
                <a:ea typeface="华文新魏" panose="02010800040101010101" pitchFamily="2" charset="-122"/>
              </a:rPr>
              <a:t>。如果计数器大于</a:t>
            </a:r>
            <a:r>
              <a:rPr lang="en-US" altLang="zh-CN" sz="2800" dirty="0">
                <a:latin typeface="华文新魏" panose="02010800040101010101" pitchFamily="2" charset="-122"/>
                <a:ea typeface="华文新魏" panose="02010800040101010101" pitchFamily="2" charset="-122"/>
              </a:rPr>
              <a:t>0</a:t>
            </a:r>
            <a:r>
              <a:rPr lang="zh-CN" altLang="en-US" sz="2800" dirty="0">
                <a:latin typeface="华文新魏" panose="02010800040101010101" pitchFamily="2" charset="-122"/>
                <a:ea typeface="华文新魏" panose="02010800040101010101" pitchFamily="2" charset="-122"/>
              </a:rPr>
              <a:t>，就可以进去吃饭，否则只好等待，这种计数信号就是信号量。</a:t>
            </a:r>
          </a:p>
          <a:p>
            <a:pPr eaLnBrk="1" hangingPunct="1">
              <a:spcBef>
                <a:spcPct val="50000"/>
              </a:spcBef>
            </a:pPr>
            <a:r>
              <a:rPr lang="zh-CN" altLang="en-US" sz="2800" dirty="0">
                <a:latin typeface="华文新魏" panose="02010800040101010101" pitchFamily="2" charset="-122"/>
                <a:ea typeface="华文新魏" panose="02010800040101010101" pitchFamily="2" charset="-122"/>
              </a:rPr>
              <a:t>      在嵌入式实时多任务系统中，为了使系统达到高效处理和快速响应的目的，于是大量采用</a:t>
            </a:r>
            <a:r>
              <a:rPr lang="zh-CN" altLang="en-US" sz="2800" dirty="0">
                <a:ea typeface="华文新魏" panose="02010800040101010101" pitchFamily="2" charset="-122"/>
              </a:rPr>
              <a:t>“</a:t>
            </a:r>
            <a:r>
              <a:rPr lang="zh-CN" altLang="en-US" sz="2800" dirty="0">
                <a:solidFill>
                  <a:srgbClr val="0070C0"/>
                </a:solidFill>
                <a:latin typeface="华文新魏" panose="02010800040101010101" pitchFamily="2" charset="-122"/>
                <a:ea typeface="华文新魏" panose="02010800040101010101" pitchFamily="2" charset="-122"/>
              </a:rPr>
              <a:t>事件驱动</a:t>
            </a:r>
            <a:r>
              <a:rPr lang="zh-CN" altLang="en-US" sz="2800" dirty="0">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的方式来编写任务。用于任务</a:t>
            </a:r>
            <a:r>
              <a:rPr lang="zh-CN" altLang="en-US" sz="2800" dirty="0">
                <a:solidFill>
                  <a:srgbClr val="00B050"/>
                </a:solidFill>
                <a:latin typeface="华文新魏" panose="02010800040101010101" pitchFamily="2" charset="-122"/>
                <a:ea typeface="华文新魏" panose="02010800040101010101" pitchFamily="2" charset="-122"/>
              </a:rPr>
              <a:t>同步和通信</a:t>
            </a:r>
            <a:r>
              <a:rPr lang="zh-CN" altLang="en-US" sz="2800" dirty="0">
                <a:latin typeface="华文新魏" panose="02010800040101010101" pitchFamily="2" charset="-122"/>
                <a:ea typeface="华文新魏" panose="02010800040101010101" pitchFamily="2" charset="-122"/>
              </a:rPr>
              <a:t>的</a:t>
            </a:r>
            <a:r>
              <a:rPr lang="zh-CN" altLang="en-US" sz="2800" dirty="0">
                <a:solidFill>
                  <a:srgbClr val="FF0000"/>
                </a:solidFill>
                <a:latin typeface="华文新魏" panose="02010800040101010101" pitchFamily="2" charset="-122"/>
                <a:ea typeface="华文新魏" panose="02010800040101010101" pitchFamily="2" charset="-122"/>
              </a:rPr>
              <a:t>信号量、消息邮箱和消息队列</a:t>
            </a:r>
            <a:r>
              <a:rPr lang="zh-CN" altLang="en-US" sz="2800" dirty="0">
                <a:latin typeface="华文新魏" panose="02010800040101010101" pitchFamily="2" charset="-122"/>
                <a:ea typeface="华文新魏" panose="02010800040101010101" pitchFamily="2" charset="-122"/>
              </a:rPr>
              <a:t>都叫做</a:t>
            </a:r>
            <a:r>
              <a:rPr lang="zh-CN" altLang="en-US" sz="2800" dirty="0">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事件</a:t>
            </a:r>
            <a:r>
              <a:rPr lang="zh-CN" altLang="en-US" sz="2800" dirty="0">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a:t>
            </a:r>
          </a:p>
        </p:txBody>
      </p:sp>
      <p:sp>
        <p:nvSpPr>
          <p:cNvPr id="5" name="燕尾形 4">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200706"/>
                                        </p:tgtEl>
                                        <p:attrNameLst>
                                          <p:attrName>style.visibility</p:attrName>
                                        </p:attrNameLst>
                                      </p:cBhvr>
                                      <p:to>
                                        <p:strVal val="visible"/>
                                      </p:to>
                                    </p:set>
                                    <p:animEffect transition="in" filter="slide(fromTop)">
                                      <p:cBhvr>
                                        <p:cTn id="7" dur="500"/>
                                        <p:tgtEl>
                                          <p:spTgt spid="200706"/>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00707"/>
                                        </p:tgtEl>
                                        <p:attrNameLst>
                                          <p:attrName>style.visibility</p:attrName>
                                        </p:attrNameLst>
                                      </p:cBhvr>
                                      <p:to>
                                        <p:strVal val="visible"/>
                                      </p:to>
                                    </p:set>
                                    <p:anim calcmode="lin" valueType="num">
                                      <p:cBhvr additive="base">
                                        <p:cTn id="11" dur="500" fill="hold"/>
                                        <p:tgtEl>
                                          <p:spTgt spid="200707"/>
                                        </p:tgtEl>
                                        <p:attrNameLst>
                                          <p:attrName>ppt_x</p:attrName>
                                        </p:attrNameLst>
                                      </p:cBhvr>
                                      <p:tavLst>
                                        <p:tav tm="0">
                                          <p:val>
                                            <p:strVal val="1+#ppt_w/2"/>
                                          </p:val>
                                        </p:tav>
                                        <p:tav tm="100000">
                                          <p:val>
                                            <p:strVal val="#ppt_x"/>
                                          </p:val>
                                        </p:tav>
                                      </p:tavLst>
                                    </p:anim>
                                    <p:anim calcmode="lin" valueType="num">
                                      <p:cBhvr additive="base">
                                        <p:cTn id="12" dur="500" fill="hold"/>
                                        <p:tgtEl>
                                          <p:spTgt spid="20070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200708"/>
                                        </p:tgtEl>
                                        <p:attrNameLst>
                                          <p:attrName>style.visibility</p:attrName>
                                        </p:attrNameLst>
                                      </p:cBhvr>
                                      <p:to>
                                        <p:strVal val="visible"/>
                                      </p:to>
                                    </p:set>
                                    <p:animEffect transition="in" filter="wipe(up)">
                                      <p:cBhvr>
                                        <p:cTn id="16" dur="500"/>
                                        <p:tgtEl>
                                          <p:spTgt spid="200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p:bldP spid="200707" grpId="0"/>
      <p:bldP spid="20070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信号量含义</a:t>
            </a:r>
          </a:p>
        </p:txBody>
      </p:sp>
      <p:sp>
        <p:nvSpPr>
          <p:cNvPr id="10" name="内容占位符 9"/>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80063" y="1600647"/>
            <a:ext cx="11447732" cy="3548128"/>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pic>
        <p:nvPicPr>
          <p:cNvPr id="5" name="图片 4"/>
          <p:cNvPicPr>
            <a:picLocks noChangeAspect="1"/>
          </p:cNvPicPr>
          <p:nvPr/>
        </p:nvPicPr>
        <p:blipFill>
          <a:blip r:embed="rId3"/>
          <a:stretch>
            <a:fillRect/>
          </a:stretch>
        </p:blipFill>
        <p:spPr>
          <a:xfrm>
            <a:off x="180062" y="1502171"/>
            <a:ext cx="11594595" cy="4273535"/>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pic>
        <p:nvPicPr>
          <p:cNvPr id="6" name="图片 5"/>
          <p:cNvPicPr>
            <a:picLocks noChangeAspect="1"/>
          </p:cNvPicPr>
          <p:nvPr/>
        </p:nvPicPr>
        <p:blipFill>
          <a:blip r:embed="rId4"/>
          <a:stretch>
            <a:fillRect/>
          </a:stretch>
        </p:blipFill>
        <p:spPr>
          <a:xfrm>
            <a:off x="286753" y="1445899"/>
            <a:ext cx="11383514" cy="3984229"/>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pic>
        <p:nvPicPr>
          <p:cNvPr id="7" name="图片 6"/>
          <p:cNvPicPr>
            <a:picLocks noChangeAspect="1"/>
          </p:cNvPicPr>
          <p:nvPr/>
        </p:nvPicPr>
        <p:blipFill>
          <a:blip r:embed="rId5"/>
          <a:stretch>
            <a:fillRect/>
          </a:stretch>
        </p:blipFill>
        <p:spPr>
          <a:xfrm>
            <a:off x="75673" y="1319294"/>
            <a:ext cx="11586064" cy="3970158"/>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pic>
        <p:nvPicPr>
          <p:cNvPr id="8" name="图片 7"/>
          <p:cNvPicPr>
            <a:picLocks noChangeAspect="1"/>
          </p:cNvPicPr>
          <p:nvPr/>
        </p:nvPicPr>
        <p:blipFill>
          <a:blip r:embed="rId6"/>
          <a:stretch>
            <a:fillRect/>
          </a:stretch>
        </p:blipFill>
        <p:spPr>
          <a:xfrm>
            <a:off x="67143" y="1320926"/>
            <a:ext cx="12005775" cy="4179541"/>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pic>
        <p:nvPicPr>
          <p:cNvPr id="9" name="图片 8"/>
          <p:cNvPicPr>
            <a:picLocks noChangeAspect="1"/>
          </p:cNvPicPr>
          <p:nvPr/>
        </p:nvPicPr>
        <p:blipFill>
          <a:blip r:embed="rId7"/>
          <a:stretch>
            <a:fillRect/>
          </a:stretch>
        </p:blipFill>
        <p:spPr>
          <a:xfrm>
            <a:off x="-11509" y="1178618"/>
            <a:ext cx="12164525" cy="4251510"/>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42"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1000"/>
                                        <p:tgtEl>
                                          <p:spTgt spid="5"/>
                                        </p:tgtEl>
                                      </p:cBhvr>
                                    </p:animEffect>
                                    <p:anim calcmode="lin" valueType="num">
                                      <p:cBhvr>
                                        <p:cTn id="10" dur="1000" fill="hold"/>
                                        <p:tgtEl>
                                          <p:spTgt spid="5"/>
                                        </p:tgtEl>
                                        <p:attrNameLst>
                                          <p:attrName>ppt_x</p:attrName>
                                        </p:attrNameLst>
                                      </p:cBhvr>
                                      <p:tavLst>
                                        <p:tav tm="0">
                                          <p:val>
                                            <p:strVal val="#ppt_x"/>
                                          </p:val>
                                        </p:tav>
                                        <p:tav tm="100000">
                                          <p:val>
                                            <p:strVal val="#ppt_x"/>
                                          </p:val>
                                        </p:tav>
                                      </p:tavLst>
                                    </p:anim>
                                    <p:anim calcmode="lin" valueType="num">
                                      <p:cBhvr>
                                        <p:cTn id="1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5"/>
                                        </p:tgtEl>
                                        <p:attrNameLst>
                                          <p:attrName>style.visibility</p:attrName>
                                        </p:attrNameLst>
                                      </p:cBhvr>
                                      <p:to>
                                        <p:strVal val="hidden"/>
                                      </p:to>
                                    </p:set>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42"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7"/>
                                        </p:tgtEl>
                                        <p:attrNameLst>
                                          <p:attrName>style.visibility</p:attrName>
                                        </p:attrNameLst>
                                      </p:cBhvr>
                                      <p:to>
                                        <p:strVal val="hidden"/>
                                      </p:to>
                                    </p:set>
                                  </p:childTnLst>
                                </p:cTn>
                              </p:par>
                              <p:par>
                                <p:cTn id="34" presetID="42"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42"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anim calcmode="lin" valueType="num">
                                      <p:cBhvr>
                                        <p:cTn id="46" dur="1000" fill="hold"/>
                                        <p:tgtEl>
                                          <p:spTgt spid="9"/>
                                        </p:tgtEl>
                                        <p:attrNameLst>
                                          <p:attrName>ppt_x</p:attrName>
                                        </p:attrNameLst>
                                      </p:cBhvr>
                                      <p:tavLst>
                                        <p:tav tm="0">
                                          <p:val>
                                            <p:strVal val="#ppt_x"/>
                                          </p:val>
                                        </p:tav>
                                        <p:tav tm="100000">
                                          <p:val>
                                            <p:strVal val="#ppt_x"/>
                                          </p:val>
                                        </p:tav>
                                      </p:tavLst>
                                    </p:anim>
                                    <p:anim calcmode="lin" valueType="num">
                                      <p:cBhvr>
                                        <p:cTn id="4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信号量含义</a:t>
            </a:r>
          </a:p>
        </p:txBody>
      </p:sp>
      <p:sp>
        <p:nvSpPr>
          <p:cNvPr id="10" name="内容占位符 9"/>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80063" y="1600647"/>
            <a:ext cx="11447732" cy="3548128"/>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pic>
        <p:nvPicPr>
          <p:cNvPr id="5" name="图片 4"/>
          <p:cNvPicPr>
            <a:picLocks noChangeAspect="1"/>
          </p:cNvPicPr>
          <p:nvPr/>
        </p:nvPicPr>
        <p:blipFill>
          <a:blip r:embed="rId3"/>
          <a:stretch>
            <a:fillRect/>
          </a:stretch>
        </p:blipFill>
        <p:spPr>
          <a:xfrm>
            <a:off x="180062" y="1502171"/>
            <a:ext cx="11594595" cy="4273535"/>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pic>
        <p:nvPicPr>
          <p:cNvPr id="6" name="图片 5"/>
          <p:cNvPicPr>
            <a:picLocks noChangeAspect="1"/>
          </p:cNvPicPr>
          <p:nvPr/>
        </p:nvPicPr>
        <p:blipFill>
          <a:blip r:embed="rId4"/>
          <a:stretch>
            <a:fillRect/>
          </a:stretch>
        </p:blipFill>
        <p:spPr>
          <a:xfrm>
            <a:off x="286753" y="1445899"/>
            <a:ext cx="11383514" cy="3984229"/>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pic>
        <p:nvPicPr>
          <p:cNvPr id="7" name="图片 6"/>
          <p:cNvPicPr>
            <a:picLocks noChangeAspect="1"/>
          </p:cNvPicPr>
          <p:nvPr/>
        </p:nvPicPr>
        <p:blipFill>
          <a:blip r:embed="rId5"/>
          <a:stretch>
            <a:fillRect/>
          </a:stretch>
        </p:blipFill>
        <p:spPr>
          <a:xfrm>
            <a:off x="75673" y="1319294"/>
            <a:ext cx="11586064" cy="3970158"/>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pic>
        <p:nvPicPr>
          <p:cNvPr id="8" name="图片 7"/>
          <p:cNvPicPr>
            <a:picLocks noChangeAspect="1"/>
          </p:cNvPicPr>
          <p:nvPr/>
        </p:nvPicPr>
        <p:blipFill>
          <a:blip r:embed="rId6"/>
          <a:stretch>
            <a:fillRect/>
          </a:stretch>
        </p:blipFill>
        <p:spPr>
          <a:xfrm>
            <a:off x="67143" y="1320926"/>
            <a:ext cx="12005775" cy="4179541"/>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pic>
        <p:nvPicPr>
          <p:cNvPr id="9" name="图片 8"/>
          <p:cNvPicPr>
            <a:picLocks noChangeAspect="1"/>
          </p:cNvPicPr>
          <p:nvPr/>
        </p:nvPicPr>
        <p:blipFill>
          <a:blip r:embed="rId7"/>
          <a:stretch>
            <a:fillRect/>
          </a:stretch>
        </p:blipFill>
        <p:spPr>
          <a:xfrm>
            <a:off x="-11509" y="1178618"/>
            <a:ext cx="12164525" cy="4251510"/>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spTree>
    <p:extLst>
      <p:ext uri="{BB962C8B-B14F-4D97-AF65-F5344CB8AC3E}">
        <p14:creationId xmlns:p14="http://schemas.microsoft.com/office/powerpoint/2010/main" val="339348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42"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1000"/>
                                        <p:tgtEl>
                                          <p:spTgt spid="5"/>
                                        </p:tgtEl>
                                      </p:cBhvr>
                                    </p:animEffect>
                                    <p:anim calcmode="lin" valueType="num">
                                      <p:cBhvr>
                                        <p:cTn id="10" dur="1000" fill="hold"/>
                                        <p:tgtEl>
                                          <p:spTgt spid="5"/>
                                        </p:tgtEl>
                                        <p:attrNameLst>
                                          <p:attrName>ppt_x</p:attrName>
                                        </p:attrNameLst>
                                      </p:cBhvr>
                                      <p:tavLst>
                                        <p:tav tm="0">
                                          <p:val>
                                            <p:strVal val="#ppt_x"/>
                                          </p:val>
                                        </p:tav>
                                        <p:tav tm="100000">
                                          <p:val>
                                            <p:strVal val="#ppt_x"/>
                                          </p:val>
                                        </p:tav>
                                      </p:tavLst>
                                    </p:anim>
                                    <p:anim calcmode="lin" valueType="num">
                                      <p:cBhvr>
                                        <p:cTn id="1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5"/>
                                        </p:tgtEl>
                                        <p:attrNameLst>
                                          <p:attrName>style.visibility</p:attrName>
                                        </p:attrNameLst>
                                      </p:cBhvr>
                                      <p:to>
                                        <p:strVal val="hidden"/>
                                      </p:to>
                                    </p:set>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42"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7"/>
                                        </p:tgtEl>
                                        <p:attrNameLst>
                                          <p:attrName>style.visibility</p:attrName>
                                        </p:attrNameLst>
                                      </p:cBhvr>
                                      <p:to>
                                        <p:strVal val="hidden"/>
                                      </p:to>
                                    </p:set>
                                  </p:childTnLst>
                                </p:cTn>
                              </p:par>
                              <p:par>
                                <p:cTn id="34" presetID="42"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42"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anim calcmode="lin" valueType="num">
                                      <p:cBhvr>
                                        <p:cTn id="46" dur="1000" fill="hold"/>
                                        <p:tgtEl>
                                          <p:spTgt spid="9"/>
                                        </p:tgtEl>
                                        <p:attrNameLst>
                                          <p:attrName>ppt_x</p:attrName>
                                        </p:attrNameLst>
                                      </p:cBhvr>
                                      <p:tavLst>
                                        <p:tav tm="0">
                                          <p:val>
                                            <p:strVal val="#ppt_x"/>
                                          </p:val>
                                        </p:tav>
                                        <p:tav tm="100000">
                                          <p:val>
                                            <p:strVal val="#ppt_x"/>
                                          </p:val>
                                        </p:tav>
                                      </p:tavLst>
                                    </p:anim>
                                    <p:anim calcmode="lin" valueType="num">
                                      <p:cBhvr>
                                        <p:cTn id="4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信号量含义</a:t>
            </a:r>
          </a:p>
        </p:txBody>
      </p:sp>
      <p:sp>
        <p:nvSpPr>
          <p:cNvPr id="10" name="内容占位符 9"/>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80063" y="1600647"/>
            <a:ext cx="11447732" cy="3548128"/>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pic>
        <p:nvPicPr>
          <p:cNvPr id="5" name="图片 4"/>
          <p:cNvPicPr>
            <a:picLocks noChangeAspect="1"/>
          </p:cNvPicPr>
          <p:nvPr/>
        </p:nvPicPr>
        <p:blipFill>
          <a:blip r:embed="rId3"/>
          <a:stretch>
            <a:fillRect/>
          </a:stretch>
        </p:blipFill>
        <p:spPr>
          <a:xfrm>
            <a:off x="180062" y="1502171"/>
            <a:ext cx="11594595" cy="4273535"/>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pic>
        <p:nvPicPr>
          <p:cNvPr id="6" name="图片 5"/>
          <p:cNvPicPr>
            <a:picLocks noChangeAspect="1"/>
          </p:cNvPicPr>
          <p:nvPr/>
        </p:nvPicPr>
        <p:blipFill>
          <a:blip r:embed="rId4"/>
          <a:stretch>
            <a:fillRect/>
          </a:stretch>
        </p:blipFill>
        <p:spPr>
          <a:xfrm>
            <a:off x="286753" y="1445899"/>
            <a:ext cx="11383514" cy="3984229"/>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pic>
        <p:nvPicPr>
          <p:cNvPr id="7" name="图片 6"/>
          <p:cNvPicPr>
            <a:picLocks noChangeAspect="1"/>
          </p:cNvPicPr>
          <p:nvPr/>
        </p:nvPicPr>
        <p:blipFill>
          <a:blip r:embed="rId5"/>
          <a:stretch>
            <a:fillRect/>
          </a:stretch>
        </p:blipFill>
        <p:spPr>
          <a:xfrm>
            <a:off x="75673" y="1319294"/>
            <a:ext cx="11586064" cy="3970158"/>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pic>
        <p:nvPicPr>
          <p:cNvPr id="8" name="图片 7"/>
          <p:cNvPicPr>
            <a:picLocks noChangeAspect="1"/>
          </p:cNvPicPr>
          <p:nvPr/>
        </p:nvPicPr>
        <p:blipFill>
          <a:blip r:embed="rId6"/>
          <a:stretch>
            <a:fillRect/>
          </a:stretch>
        </p:blipFill>
        <p:spPr>
          <a:xfrm>
            <a:off x="67143" y="1320926"/>
            <a:ext cx="12005775" cy="4179541"/>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pic>
        <p:nvPicPr>
          <p:cNvPr id="9" name="图片 8"/>
          <p:cNvPicPr>
            <a:picLocks noChangeAspect="1"/>
          </p:cNvPicPr>
          <p:nvPr/>
        </p:nvPicPr>
        <p:blipFill>
          <a:blip r:embed="rId7"/>
          <a:stretch>
            <a:fillRect/>
          </a:stretch>
        </p:blipFill>
        <p:spPr>
          <a:xfrm>
            <a:off x="-11509" y="1178618"/>
            <a:ext cx="12164525" cy="4251510"/>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spTree>
    <p:extLst>
      <p:ext uri="{BB962C8B-B14F-4D97-AF65-F5344CB8AC3E}">
        <p14:creationId xmlns:p14="http://schemas.microsoft.com/office/powerpoint/2010/main" val="227027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42"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1000"/>
                                        <p:tgtEl>
                                          <p:spTgt spid="5"/>
                                        </p:tgtEl>
                                      </p:cBhvr>
                                    </p:animEffect>
                                    <p:anim calcmode="lin" valueType="num">
                                      <p:cBhvr>
                                        <p:cTn id="10" dur="1000" fill="hold"/>
                                        <p:tgtEl>
                                          <p:spTgt spid="5"/>
                                        </p:tgtEl>
                                        <p:attrNameLst>
                                          <p:attrName>ppt_x</p:attrName>
                                        </p:attrNameLst>
                                      </p:cBhvr>
                                      <p:tavLst>
                                        <p:tav tm="0">
                                          <p:val>
                                            <p:strVal val="#ppt_x"/>
                                          </p:val>
                                        </p:tav>
                                        <p:tav tm="100000">
                                          <p:val>
                                            <p:strVal val="#ppt_x"/>
                                          </p:val>
                                        </p:tav>
                                      </p:tavLst>
                                    </p:anim>
                                    <p:anim calcmode="lin" valueType="num">
                                      <p:cBhvr>
                                        <p:cTn id="1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5"/>
                                        </p:tgtEl>
                                        <p:attrNameLst>
                                          <p:attrName>style.visibility</p:attrName>
                                        </p:attrNameLst>
                                      </p:cBhvr>
                                      <p:to>
                                        <p:strVal val="hidden"/>
                                      </p:to>
                                    </p:set>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42"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7"/>
                                        </p:tgtEl>
                                        <p:attrNameLst>
                                          <p:attrName>style.visibility</p:attrName>
                                        </p:attrNameLst>
                                      </p:cBhvr>
                                      <p:to>
                                        <p:strVal val="hidden"/>
                                      </p:to>
                                    </p:set>
                                  </p:childTnLst>
                                </p:cTn>
                              </p:par>
                              <p:par>
                                <p:cTn id="34" presetID="42"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42"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anim calcmode="lin" valueType="num">
                                      <p:cBhvr>
                                        <p:cTn id="46" dur="1000" fill="hold"/>
                                        <p:tgtEl>
                                          <p:spTgt spid="9"/>
                                        </p:tgtEl>
                                        <p:attrNameLst>
                                          <p:attrName>ppt_x</p:attrName>
                                        </p:attrNameLst>
                                      </p:cBhvr>
                                      <p:tavLst>
                                        <p:tav tm="0">
                                          <p:val>
                                            <p:strVal val="#ppt_x"/>
                                          </p:val>
                                        </p:tav>
                                        <p:tav tm="100000">
                                          <p:val>
                                            <p:strVal val="#ppt_x"/>
                                          </p:val>
                                        </p:tav>
                                      </p:tavLst>
                                    </p:anim>
                                    <p:anim calcmode="lin" valueType="num">
                                      <p:cBhvr>
                                        <p:cTn id="4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349" y="1303786"/>
            <a:ext cx="10287011" cy="49605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111" y="1425551"/>
            <a:ext cx="10501954" cy="419732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1981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3.5  </a:t>
            </a:r>
            <a:r>
              <a:rPr lang="zh-CN" altLang="en-US" sz="4400" dirty="0"/>
              <a:t>信号量</a:t>
            </a:r>
          </a:p>
        </p:txBody>
      </p:sp>
      <p:sp>
        <p:nvSpPr>
          <p:cNvPr id="149507" name="Rectangle 3"/>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dirty="0"/>
              <a:t>事件与信</a:t>
            </a:r>
            <a:r>
              <a:rPr lang="zh-CN" altLang="en-US" sz="3200" dirty="0">
                <a:latin typeface="华文新魏" panose="02010800040101010101" pitchFamily="2" charset="-122"/>
                <a:ea typeface="华文新魏" panose="02010800040101010101" pitchFamily="2" charset="-122"/>
                <a:sym typeface="+mn-ea"/>
              </a:rPr>
              <a:t>号</a:t>
            </a:r>
            <a:r>
              <a:rPr lang="zh-CN" altLang="en-US" sz="3200" dirty="0"/>
              <a:t>量（都抄上） </a:t>
            </a:r>
          </a:p>
        </p:txBody>
      </p:sp>
      <p:sp>
        <p:nvSpPr>
          <p:cNvPr id="201732" name="Rectangle 4"/>
          <p:cNvSpPr>
            <a:spLocks noChangeArrowheads="1"/>
          </p:cNvSpPr>
          <p:nvPr/>
        </p:nvSpPr>
        <p:spPr bwMode="auto">
          <a:xfrm>
            <a:off x="1175982" y="2403145"/>
            <a:ext cx="9840036"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dirty="0">
                <a:solidFill>
                  <a:srgbClr val="C00000"/>
                </a:solidFill>
                <a:latin typeface="华文新魏" panose="02010800040101010101" pitchFamily="2" charset="-122"/>
                <a:ea typeface="华文新魏" panose="02010800040101010101" pitchFamily="2" charset="-122"/>
              </a:rPr>
              <a:t>      </a:t>
            </a:r>
            <a:r>
              <a:rPr lang="zh-CN" altLang="en-US" sz="3200" dirty="0">
                <a:solidFill>
                  <a:srgbClr val="C00000"/>
                </a:solidFill>
                <a:latin typeface="华文新魏" panose="02010800040101010101" pitchFamily="2" charset="-122"/>
                <a:ea typeface="华文新魏" panose="02010800040101010101" pitchFamily="2" charset="-122"/>
              </a:rPr>
              <a:t>信号量就像数量有限的通行证，任务要运行下去就必须先拿到通行证。如果信号量已被别的任务占用，那么该任务只能被挂起，直到信号量被当前使用者释放为止。</a:t>
            </a:r>
          </a:p>
          <a:p>
            <a:pPr eaLnBrk="1" hangingPunct="1">
              <a:spcBef>
                <a:spcPct val="50000"/>
              </a:spcBef>
            </a:pPr>
            <a:r>
              <a:rPr lang="zh-CN" altLang="en-US" sz="3200" dirty="0">
                <a:solidFill>
                  <a:srgbClr val="C00000"/>
                </a:solidFill>
                <a:latin typeface="华文新魏" panose="02010800040101010101" pitchFamily="2" charset="-122"/>
                <a:ea typeface="华文新魏" panose="02010800040101010101" pitchFamily="2" charset="-122"/>
              </a:rPr>
              <a:t>      信号量的值可以是</a:t>
            </a:r>
            <a:r>
              <a:rPr lang="en-US" altLang="zh-CN" sz="3200" dirty="0">
                <a:solidFill>
                  <a:srgbClr val="C00000"/>
                </a:solidFill>
                <a:latin typeface="华文新魏" panose="02010800040101010101" pitchFamily="2" charset="-122"/>
                <a:ea typeface="华文新魏" panose="02010800040101010101" pitchFamily="2" charset="-122"/>
              </a:rPr>
              <a:t>0</a:t>
            </a:r>
            <a:r>
              <a:rPr lang="zh-CN" altLang="en-US" sz="3200" dirty="0">
                <a:solidFill>
                  <a:srgbClr val="C00000"/>
                </a:solidFill>
                <a:latin typeface="华文新魏" panose="02010800040101010101" pitchFamily="2" charset="-122"/>
                <a:ea typeface="华文新魏" panose="02010800040101010101" pitchFamily="2" charset="-122"/>
              </a:rPr>
              <a:t>到</a:t>
            </a:r>
            <a:r>
              <a:rPr lang="en-US" altLang="zh-CN" sz="3200" dirty="0">
                <a:solidFill>
                  <a:srgbClr val="C00000"/>
                </a:solidFill>
                <a:latin typeface="华文新魏" panose="02010800040101010101" pitchFamily="2" charset="-122"/>
                <a:ea typeface="华文新魏" panose="02010800040101010101" pitchFamily="2" charset="-122"/>
              </a:rPr>
              <a:t>255</a:t>
            </a:r>
            <a:r>
              <a:rPr lang="zh-CN" altLang="en-US" sz="3200" dirty="0">
                <a:solidFill>
                  <a:srgbClr val="C00000"/>
                </a:solidFill>
                <a:latin typeface="华文新魏" panose="02010800040101010101" pitchFamily="2" charset="-122"/>
                <a:ea typeface="华文新魏" panose="02010800040101010101" pitchFamily="2" charset="-122"/>
              </a:rPr>
              <a:t>、</a:t>
            </a:r>
            <a:r>
              <a:rPr lang="en-US" altLang="zh-CN" sz="3200" dirty="0">
                <a:solidFill>
                  <a:srgbClr val="C00000"/>
                </a:solidFill>
                <a:latin typeface="华文新魏" panose="02010800040101010101" pitchFamily="2" charset="-122"/>
                <a:ea typeface="华文新魏" panose="02010800040101010101" pitchFamily="2" charset="-122"/>
              </a:rPr>
              <a:t>0</a:t>
            </a:r>
            <a:r>
              <a:rPr lang="zh-CN" altLang="en-US" sz="3200" dirty="0">
                <a:solidFill>
                  <a:srgbClr val="C00000"/>
                </a:solidFill>
                <a:latin typeface="华文新魏" panose="02010800040101010101" pitchFamily="2" charset="-122"/>
                <a:ea typeface="华文新魏" panose="02010800040101010101" pitchFamily="2" charset="-122"/>
              </a:rPr>
              <a:t>到</a:t>
            </a:r>
            <a:r>
              <a:rPr lang="en-US" altLang="zh-CN" sz="3200" dirty="0">
                <a:solidFill>
                  <a:srgbClr val="C00000"/>
                </a:solidFill>
                <a:latin typeface="华文新魏" panose="02010800040101010101" pitchFamily="2" charset="-122"/>
                <a:ea typeface="华文新魏" panose="02010800040101010101" pitchFamily="2" charset="-122"/>
              </a:rPr>
              <a:t>65535</a:t>
            </a:r>
            <a:r>
              <a:rPr lang="zh-CN" altLang="en-US" sz="3200" dirty="0">
                <a:solidFill>
                  <a:srgbClr val="C00000"/>
                </a:solidFill>
                <a:latin typeface="华文新魏" panose="02010800040101010101" pitchFamily="2" charset="-122"/>
                <a:ea typeface="华文新魏" panose="02010800040101010101" pitchFamily="2" charset="-122"/>
              </a:rPr>
              <a:t>或</a:t>
            </a:r>
            <a:r>
              <a:rPr lang="en-US" altLang="zh-CN" sz="3200" dirty="0">
                <a:solidFill>
                  <a:srgbClr val="C00000"/>
                </a:solidFill>
                <a:latin typeface="华文新魏" panose="02010800040101010101" pitchFamily="2" charset="-122"/>
                <a:ea typeface="华文新魏" panose="02010800040101010101" pitchFamily="2" charset="-122"/>
              </a:rPr>
              <a:t>0</a:t>
            </a:r>
            <a:r>
              <a:rPr lang="zh-CN" altLang="en-US" sz="3200" dirty="0">
                <a:solidFill>
                  <a:srgbClr val="C00000"/>
                </a:solidFill>
                <a:latin typeface="华文新魏" panose="02010800040101010101" pitchFamily="2" charset="-122"/>
                <a:ea typeface="华文新魏" panose="02010800040101010101" pitchFamily="2" charset="-122"/>
              </a:rPr>
              <a:t>到</a:t>
            </a:r>
            <a:r>
              <a:rPr lang="en-US" altLang="zh-CN" sz="3200" dirty="0">
                <a:solidFill>
                  <a:srgbClr val="C00000"/>
                </a:solidFill>
                <a:latin typeface="华文新魏" panose="02010800040101010101" pitchFamily="2" charset="-122"/>
                <a:ea typeface="华文新魏" panose="02010800040101010101" pitchFamily="2" charset="-122"/>
              </a:rPr>
              <a:t>4294967295</a:t>
            </a:r>
            <a:r>
              <a:rPr lang="zh-CN" altLang="en-US" sz="3200" dirty="0">
                <a:solidFill>
                  <a:srgbClr val="C00000"/>
                </a:solidFill>
                <a:latin typeface="华文新魏" panose="02010800040101010101" pitchFamily="2" charset="-122"/>
                <a:ea typeface="华文新魏" panose="02010800040101010101" pitchFamily="2" charset="-122"/>
              </a:rPr>
              <a:t>，取决于信号量规约机制使用的是</a:t>
            </a:r>
            <a:r>
              <a:rPr lang="en-US" altLang="zh-CN" sz="3200" dirty="0">
                <a:solidFill>
                  <a:srgbClr val="C00000"/>
                </a:solidFill>
                <a:latin typeface="华文新魏" panose="02010800040101010101" pitchFamily="2" charset="-122"/>
                <a:ea typeface="华文新魏" panose="02010800040101010101" pitchFamily="2" charset="-122"/>
              </a:rPr>
              <a:t>8</a:t>
            </a:r>
            <a:r>
              <a:rPr lang="zh-CN" altLang="en-US" sz="3200" dirty="0">
                <a:solidFill>
                  <a:srgbClr val="C00000"/>
                </a:solidFill>
                <a:latin typeface="华文新魏" panose="02010800040101010101" pitchFamily="2" charset="-122"/>
                <a:ea typeface="华文新魏" panose="02010800040101010101" pitchFamily="2" charset="-122"/>
              </a:rPr>
              <a:t>位、</a:t>
            </a:r>
            <a:r>
              <a:rPr lang="en-US" altLang="zh-CN" sz="3200" dirty="0">
                <a:solidFill>
                  <a:srgbClr val="C00000"/>
                </a:solidFill>
                <a:latin typeface="华文新魏" panose="02010800040101010101" pitchFamily="2" charset="-122"/>
                <a:ea typeface="华文新魏" panose="02010800040101010101" pitchFamily="2" charset="-122"/>
              </a:rPr>
              <a:t>16</a:t>
            </a:r>
            <a:r>
              <a:rPr lang="zh-CN" altLang="en-US" sz="3200" dirty="0">
                <a:solidFill>
                  <a:srgbClr val="C00000"/>
                </a:solidFill>
                <a:latin typeface="华文新魏" panose="02010800040101010101" pitchFamily="2" charset="-122"/>
                <a:ea typeface="华文新魏" panose="02010800040101010101" pitchFamily="2" charset="-122"/>
              </a:rPr>
              <a:t>位还是</a:t>
            </a:r>
            <a:r>
              <a:rPr lang="en-US" altLang="zh-CN" sz="3200" dirty="0">
                <a:solidFill>
                  <a:srgbClr val="C00000"/>
                </a:solidFill>
                <a:latin typeface="华文新魏" panose="02010800040101010101" pitchFamily="2" charset="-122"/>
                <a:ea typeface="华文新魏" panose="02010800040101010101" pitchFamily="2" charset="-122"/>
              </a:rPr>
              <a:t>32</a:t>
            </a:r>
            <a:r>
              <a:rPr lang="zh-CN" altLang="en-US" sz="3200" dirty="0">
                <a:solidFill>
                  <a:srgbClr val="C00000"/>
                </a:solidFill>
                <a:latin typeface="华文新魏" panose="02010800040101010101" pitchFamily="2" charset="-122"/>
                <a:ea typeface="华文新魏" panose="02010800040101010101" pitchFamily="2" charset="-122"/>
              </a:rPr>
              <a:t>位。对于</a:t>
            </a:r>
            <a:r>
              <a:rPr lang="en-US" altLang="zh-CN" sz="3200" dirty="0" err="1">
                <a:solidFill>
                  <a:srgbClr val="C00000"/>
                </a:solidFill>
                <a:latin typeface="华文新魏" panose="02010800040101010101" pitchFamily="2" charset="-122"/>
                <a:ea typeface="华文新魏" panose="02010800040101010101" pitchFamily="2" charset="-122"/>
              </a:rPr>
              <a:t>μC</a:t>
            </a:r>
            <a:r>
              <a:rPr lang="en-US" altLang="zh-CN" sz="3200" dirty="0">
                <a:solidFill>
                  <a:srgbClr val="C00000"/>
                </a:solidFill>
                <a:latin typeface="华文新魏" panose="02010800040101010101" pitchFamily="2" charset="-122"/>
                <a:ea typeface="华文新魏" panose="02010800040101010101" pitchFamily="2" charset="-122"/>
              </a:rPr>
              <a:t>/OS-II</a:t>
            </a:r>
            <a:r>
              <a:rPr lang="zh-CN" altLang="en-US" sz="3200" dirty="0">
                <a:solidFill>
                  <a:srgbClr val="C00000"/>
                </a:solidFill>
                <a:latin typeface="华文新魏" panose="02010800040101010101" pitchFamily="2" charset="-122"/>
                <a:ea typeface="华文新魏" panose="02010800040101010101" pitchFamily="2" charset="-122"/>
              </a:rPr>
              <a:t>来说，信号量使用</a:t>
            </a:r>
            <a:r>
              <a:rPr lang="en-US" altLang="zh-CN" sz="3200" dirty="0">
                <a:solidFill>
                  <a:srgbClr val="C00000"/>
                </a:solidFill>
                <a:latin typeface="华文新魏" panose="02010800040101010101" pitchFamily="2" charset="-122"/>
                <a:ea typeface="华文新魏" panose="02010800040101010101" pitchFamily="2" charset="-122"/>
              </a:rPr>
              <a:t>16</a:t>
            </a:r>
            <a:r>
              <a:rPr lang="zh-CN" altLang="en-US" sz="3200" dirty="0">
                <a:solidFill>
                  <a:srgbClr val="C00000"/>
                </a:solidFill>
                <a:latin typeface="华文新魏" panose="02010800040101010101" pitchFamily="2" charset="-122"/>
                <a:ea typeface="华文新魏" panose="02010800040101010101" pitchFamily="2" charset="-122"/>
              </a:rPr>
              <a:t>位，其取值范围为</a:t>
            </a:r>
            <a:r>
              <a:rPr lang="en-US" altLang="zh-CN" sz="3200" dirty="0">
                <a:solidFill>
                  <a:srgbClr val="C00000"/>
                </a:solidFill>
                <a:latin typeface="华文新魏" panose="02010800040101010101" pitchFamily="2" charset="-122"/>
                <a:ea typeface="华文新魏" panose="02010800040101010101" pitchFamily="2" charset="-122"/>
              </a:rPr>
              <a:t>0</a:t>
            </a:r>
            <a:r>
              <a:rPr lang="zh-CN" altLang="en-US" sz="3200" dirty="0">
                <a:solidFill>
                  <a:srgbClr val="C00000"/>
                </a:solidFill>
                <a:latin typeface="华文新魏" panose="02010800040101010101" pitchFamily="2" charset="-122"/>
                <a:ea typeface="华文新魏" panose="02010800040101010101" pitchFamily="2" charset="-122"/>
              </a:rPr>
              <a:t>～</a:t>
            </a:r>
            <a:r>
              <a:rPr lang="en-US" altLang="zh-CN" sz="3200" dirty="0">
                <a:solidFill>
                  <a:srgbClr val="C00000"/>
                </a:solidFill>
                <a:latin typeface="华文新魏" panose="02010800040101010101" pitchFamily="2" charset="-122"/>
                <a:ea typeface="华文新魏" panose="02010800040101010101" pitchFamily="2" charset="-122"/>
              </a:rPr>
              <a:t>65535</a:t>
            </a:r>
            <a:r>
              <a:rPr lang="zh-CN" altLang="en-US" sz="3200" dirty="0">
                <a:solidFill>
                  <a:srgbClr val="C00000"/>
                </a:solidFill>
                <a:latin typeface="华文新魏" panose="02010800040101010101" pitchFamily="2" charset="-122"/>
                <a:ea typeface="华文新魏" panose="02010800040101010101" pitchFamily="2" charset="-122"/>
              </a:rPr>
              <a:t>。</a:t>
            </a:r>
          </a:p>
        </p:txBody>
      </p:sp>
      <p:sp>
        <p:nvSpPr>
          <p:cNvPr id="6" name="燕尾形 5">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1732"/>
                                        </p:tgtEl>
                                        <p:attrNameLst>
                                          <p:attrName>style.visibility</p:attrName>
                                        </p:attrNameLst>
                                      </p:cBhvr>
                                      <p:to>
                                        <p:strVal val="visible"/>
                                      </p:to>
                                    </p:set>
                                    <p:animEffect transition="in" filter="wipe(up)">
                                      <p:cBhvr>
                                        <p:cTn id="7" dur="500"/>
                                        <p:tgtEl>
                                          <p:spTgt spid="201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信号量功能分析</a:t>
            </a:r>
          </a:p>
        </p:txBody>
      </p:sp>
      <p:graphicFrame>
        <p:nvGraphicFramePr>
          <p:cNvPr id="4" name="内容占位符 3"/>
          <p:cNvGraphicFramePr>
            <a:graphicFrameLocks noGrp="1"/>
          </p:cNvGraphicFramePr>
          <p:nvPr>
            <p:ph idx="1"/>
          </p:nvPr>
        </p:nvGraphicFramePr>
        <p:xfrm>
          <a:off x="660400" y="1950720"/>
          <a:ext cx="10972800" cy="3437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1981200" y="8870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3.4  </a:t>
            </a:r>
            <a:r>
              <a:rPr lang="zh-CN" altLang="en-US" sz="4400" dirty="0"/>
              <a:t>任务的结束</a:t>
            </a:r>
          </a:p>
        </p:txBody>
      </p:sp>
      <p:sp>
        <p:nvSpPr>
          <p:cNvPr id="190467" name="Rectangle 3"/>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案例分析</a:t>
            </a:r>
          </a:p>
        </p:txBody>
      </p:sp>
      <p:grpSp>
        <p:nvGrpSpPr>
          <p:cNvPr id="2" name="Group 4"/>
          <p:cNvGrpSpPr/>
          <p:nvPr/>
        </p:nvGrpSpPr>
        <p:grpSpPr bwMode="auto">
          <a:xfrm>
            <a:off x="3505200" y="2362200"/>
            <a:ext cx="5181600" cy="2819400"/>
            <a:chOff x="1104" y="1488"/>
            <a:chExt cx="3264" cy="1776"/>
          </a:xfrm>
        </p:grpSpPr>
        <p:sp>
          <p:nvSpPr>
            <p:cNvPr id="139270" name="Text Box 5"/>
            <p:cNvSpPr txBox="1">
              <a:spLocks noChangeArrowheads="1"/>
            </p:cNvSpPr>
            <p:nvPr/>
          </p:nvSpPr>
          <p:spPr bwMode="auto">
            <a:xfrm>
              <a:off x="1364" y="1499"/>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TaskKey()</a:t>
              </a:r>
            </a:p>
          </p:txBody>
        </p:sp>
        <p:sp>
          <p:nvSpPr>
            <p:cNvPr id="139271" name="AutoShape 6"/>
            <p:cNvSpPr>
              <a:spLocks noChangeArrowheads="1"/>
            </p:cNvSpPr>
            <p:nvPr/>
          </p:nvSpPr>
          <p:spPr bwMode="auto">
            <a:xfrm>
              <a:off x="1321" y="2086"/>
              <a:ext cx="907" cy="181"/>
            </a:xfrm>
            <a:prstGeom prst="roundRect">
              <a:avLst>
                <a:gd name="adj" fmla="val 16667"/>
              </a:avLst>
            </a:prstGeom>
            <a:solidFill>
              <a:srgbClr val="FFFF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While(1)</a:t>
              </a:r>
            </a:p>
          </p:txBody>
        </p:sp>
        <p:sp>
          <p:nvSpPr>
            <p:cNvPr id="139272" name="AutoShape 7"/>
            <p:cNvSpPr>
              <a:spLocks noChangeArrowheads="1"/>
            </p:cNvSpPr>
            <p:nvPr/>
          </p:nvSpPr>
          <p:spPr bwMode="auto">
            <a:xfrm>
              <a:off x="1104" y="2758"/>
              <a:ext cx="1334" cy="170"/>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dirty="0" err="1"/>
                <a:t>OSTaskCreat</a:t>
              </a:r>
              <a:r>
                <a:rPr lang="en-US" altLang="zh-CN" sz="1400" dirty="0"/>
                <a:t>(TaskKey1); </a:t>
              </a:r>
            </a:p>
          </p:txBody>
        </p:sp>
        <p:sp>
          <p:nvSpPr>
            <p:cNvPr id="139273" name="AutoShape 8"/>
            <p:cNvSpPr>
              <a:spLocks noChangeArrowheads="1"/>
            </p:cNvSpPr>
            <p:nvPr/>
          </p:nvSpPr>
          <p:spPr bwMode="auto">
            <a:xfrm>
              <a:off x="1321" y="1739"/>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t>初始化代码</a:t>
              </a:r>
            </a:p>
          </p:txBody>
        </p:sp>
        <p:sp>
          <p:nvSpPr>
            <p:cNvPr id="139274" name="AutoShape 9"/>
            <p:cNvSpPr>
              <a:spLocks noChangeArrowheads="1"/>
            </p:cNvSpPr>
            <p:nvPr/>
          </p:nvSpPr>
          <p:spPr bwMode="auto">
            <a:xfrm>
              <a:off x="1316" y="2422"/>
              <a:ext cx="907" cy="181"/>
            </a:xfrm>
            <a:prstGeom prst="roundRect">
              <a:avLst>
                <a:gd name="adj" fmla="val 16667"/>
              </a:avLst>
            </a:prstGeom>
            <a:solidFill>
              <a:srgbClr val="FFFF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 </a:t>
              </a:r>
              <a:r>
                <a:rPr lang="en-US" altLang="zh-CN" sz="1400"/>
                <a:t>key = keyin();</a:t>
              </a:r>
            </a:p>
          </p:txBody>
        </p:sp>
        <p:cxnSp>
          <p:nvCxnSpPr>
            <p:cNvPr id="139275" name="AutoShape 10"/>
            <p:cNvCxnSpPr>
              <a:cxnSpLocks noChangeShapeType="1"/>
              <a:stCxn id="139273" idx="2"/>
              <a:endCxn id="139271" idx="0"/>
            </p:cNvCxnSpPr>
            <p:nvPr/>
          </p:nvCxnSpPr>
          <p:spPr bwMode="auto">
            <a:xfrm>
              <a:off x="1775" y="1920"/>
              <a:ext cx="0" cy="166"/>
            </a:xfrm>
            <a:prstGeom prst="straightConnector1">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139276" name="AutoShape 11"/>
            <p:cNvCxnSpPr>
              <a:cxnSpLocks noChangeShapeType="1"/>
              <a:stCxn id="139271" idx="2"/>
              <a:endCxn id="139274" idx="0"/>
            </p:cNvCxnSpPr>
            <p:nvPr/>
          </p:nvCxnSpPr>
          <p:spPr bwMode="auto">
            <a:xfrm flipH="1">
              <a:off x="1770" y="2267"/>
              <a:ext cx="5" cy="155"/>
            </a:xfrm>
            <a:prstGeom prst="straightConnector1">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139277" name="AutoShape 12"/>
            <p:cNvCxnSpPr>
              <a:cxnSpLocks noChangeShapeType="1"/>
              <a:stCxn id="139274" idx="2"/>
              <a:endCxn id="139272" idx="0"/>
            </p:cNvCxnSpPr>
            <p:nvPr/>
          </p:nvCxnSpPr>
          <p:spPr bwMode="auto">
            <a:xfrm>
              <a:off x="1770" y="2603"/>
              <a:ext cx="1" cy="155"/>
            </a:xfrm>
            <a:prstGeom prst="straightConnector1">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sp>
          <p:nvSpPr>
            <p:cNvPr id="139278" name="AutoShape 13"/>
            <p:cNvSpPr>
              <a:spLocks noChangeArrowheads="1"/>
            </p:cNvSpPr>
            <p:nvPr/>
          </p:nvSpPr>
          <p:spPr bwMode="auto">
            <a:xfrm>
              <a:off x="3125" y="1719"/>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t>任务处理</a:t>
              </a:r>
            </a:p>
          </p:txBody>
        </p:sp>
        <p:sp>
          <p:nvSpPr>
            <p:cNvPr id="139279" name="Rectangle 14"/>
            <p:cNvSpPr>
              <a:spLocks noChangeArrowheads="1"/>
            </p:cNvSpPr>
            <p:nvPr/>
          </p:nvSpPr>
          <p:spPr bwMode="auto">
            <a:xfrm>
              <a:off x="3124" y="1488"/>
              <a:ext cx="8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TaskKey1()</a:t>
              </a:r>
            </a:p>
          </p:txBody>
        </p:sp>
        <p:sp>
          <p:nvSpPr>
            <p:cNvPr id="139280" name="AutoShape 15"/>
            <p:cNvSpPr>
              <a:spLocks noChangeArrowheads="1"/>
            </p:cNvSpPr>
            <p:nvPr/>
          </p:nvSpPr>
          <p:spPr bwMode="auto">
            <a:xfrm>
              <a:off x="2784" y="2055"/>
              <a:ext cx="1584"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OSTaskDel(OS_PRIO_SELF); </a:t>
              </a:r>
            </a:p>
          </p:txBody>
        </p:sp>
        <p:cxnSp>
          <p:nvCxnSpPr>
            <p:cNvPr id="139281" name="AutoShape 16"/>
            <p:cNvCxnSpPr>
              <a:cxnSpLocks noChangeShapeType="1"/>
              <a:stCxn id="139283" idx="3"/>
              <a:endCxn id="139278" idx="1"/>
            </p:cNvCxnSpPr>
            <p:nvPr/>
          </p:nvCxnSpPr>
          <p:spPr bwMode="auto">
            <a:xfrm flipV="1">
              <a:off x="2223" y="1810"/>
              <a:ext cx="902" cy="1364"/>
            </a:xfrm>
            <a:prstGeom prst="bentConnector3">
              <a:avLst>
                <a:gd name="adj1" fmla="val 49889"/>
              </a:avLst>
            </a:prstGeom>
            <a:noFill/>
            <a:ln w="19050">
              <a:solidFill>
                <a:schemeClr val="tx1"/>
              </a:solidFill>
              <a:miter lim="800000"/>
              <a:tailEnd type="triangle" w="med" len="lg"/>
            </a:ln>
            <a:extLst>
              <a:ext uri="{909E8E84-426E-40DD-AFC4-6F175D3DCCD1}">
                <a14:hiddenFill xmlns:a14="http://schemas.microsoft.com/office/drawing/2010/main">
                  <a:noFill/>
                </a14:hiddenFill>
              </a:ext>
            </a:extLst>
          </p:spPr>
        </p:cxnSp>
        <p:cxnSp>
          <p:nvCxnSpPr>
            <p:cNvPr id="139282" name="AutoShape 17"/>
            <p:cNvCxnSpPr>
              <a:cxnSpLocks noChangeShapeType="1"/>
              <a:stCxn id="139278" idx="2"/>
              <a:endCxn id="139280" idx="0"/>
            </p:cNvCxnSpPr>
            <p:nvPr/>
          </p:nvCxnSpPr>
          <p:spPr bwMode="auto">
            <a:xfrm flipH="1">
              <a:off x="3576" y="1900"/>
              <a:ext cx="3" cy="155"/>
            </a:xfrm>
            <a:prstGeom prst="straightConnector1">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sp>
          <p:nvSpPr>
            <p:cNvPr id="139283" name="AutoShape 18"/>
            <p:cNvSpPr>
              <a:spLocks noChangeArrowheads="1"/>
            </p:cNvSpPr>
            <p:nvPr/>
          </p:nvSpPr>
          <p:spPr bwMode="auto">
            <a:xfrm>
              <a:off x="1316" y="3083"/>
              <a:ext cx="907" cy="181"/>
            </a:xfrm>
            <a:prstGeom prst="roundRect">
              <a:avLst>
                <a:gd name="adj" fmla="val 16667"/>
              </a:avLst>
            </a:prstGeom>
            <a:solidFill>
              <a:srgbClr val="FFFF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OSTimeDly();</a:t>
              </a:r>
            </a:p>
          </p:txBody>
        </p:sp>
        <p:cxnSp>
          <p:nvCxnSpPr>
            <p:cNvPr id="139284" name="AutoShape 19"/>
            <p:cNvCxnSpPr>
              <a:cxnSpLocks noChangeShapeType="1"/>
              <a:stCxn id="139272" idx="2"/>
              <a:endCxn id="139283" idx="0"/>
            </p:cNvCxnSpPr>
            <p:nvPr/>
          </p:nvCxnSpPr>
          <p:spPr bwMode="auto">
            <a:xfrm flipH="1">
              <a:off x="1770" y="2928"/>
              <a:ext cx="1" cy="155"/>
            </a:xfrm>
            <a:prstGeom prst="straightConnector1">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139285" name="AutoShape 20"/>
            <p:cNvCxnSpPr>
              <a:cxnSpLocks noChangeShapeType="1"/>
              <a:stCxn id="139283" idx="2"/>
              <a:endCxn id="139271" idx="1"/>
            </p:cNvCxnSpPr>
            <p:nvPr/>
          </p:nvCxnSpPr>
          <p:spPr bwMode="auto">
            <a:xfrm rot="16200000" flipV="1">
              <a:off x="1002" y="2496"/>
              <a:ext cx="1087" cy="449"/>
            </a:xfrm>
            <a:prstGeom prst="bentConnector4">
              <a:avLst>
                <a:gd name="adj1" fmla="val -13157"/>
                <a:gd name="adj2" fmla="val 167704"/>
              </a:avLst>
            </a:prstGeom>
            <a:noFill/>
            <a:ln w="19050">
              <a:solidFill>
                <a:schemeClr val="tx1"/>
              </a:solidFill>
              <a:miter lim="800000"/>
              <a:tailEnd type="triangle" w="med" len="lg"/>
            </a:ln>
            <a:extLst>
              <a:ext uri="{909E8E84-426E-40DD-AFC4-6F175D3DCCD1}">
                <a14:hiddenFill xmlns:a14="http://schemas.microsoft.com/office/drawing/2010/main">
                  <a:noFill/>
                </a14:hiddenFill>
              </a:ext>
            </a:extLst>
          </p:spPr>
        </p:cxnSp>
      </p:grpSp>
      <p:sp>
        <p:nvSpPr>
          <p:cNvPr id="21" name="燕尾形 20">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90467"/>
                                        </p:tgtEl>
                                        <p:attrNameLst>
                                          <p:attrName>style.visibility</p:attrName>
                                        </p:attrNameLst>
                                      </p:cBhvr>
                                      <p:to>
                                        <p:strVal val="visible"/>
                                      </p:to>
                                    </p:set>
                                    <p:anim calcmode="lin" valueType="num">
                                      <p:cBhvr additive="base">
                                        <p:cTn id="7" dur="500" fill="hold"/>
                                        <p:tgtEl>
                                          <p:spTgt spid="190467"/>
                                        </p:tgtEl>
                                        <p:attrNameLst>
                                          <p:attrName>ppt_x</p:attrName>
                                        </p:attrNameLst>
                                      </p:cBhvr>
                                      <p:tavLst>
                                        <p:tav tm="0">
                                          <p:val>
                                            <p:strVal val="1+#ppt_w/2"/>
                                          </p:val>
                                        </p:tav>
                                        <p:tav tm="100000">
                                          <p:val>
                                            <p:strVal val="#ppt_x"/>
                                          </p:val>
                                        </p:tav>
                                      </p:tavLst>
                                    </p:anim>
                                    <p:anim calcmode="lin" valueType="num">
                                      <p:cBhvr additive="base">
                                        <p:cTn id="8" dur="500" fill="hold"/>
                                        <p:tgtEl>
                                          <p:spTgt spid="19046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1981200" y="75059"/>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3.5  </a:t>
            </a:r>
            <a:r>
              <a:rPr lang="zh-CN" altLang="en-US" sz="4400" dirty="0"/>
              <a:t>信号量</a:t>
            </a:r>
          </a:p>
        </p:txBody>
      </p:sp>
      <p:sp>
        <p:nvSpPr>
          <p:cNvPr id="150531" name="Rectangle 3"/>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事件控制块 </a:t>
            </a:r>
          </a:p>
        </p:txBody>
      </p:sp>
      <p:sp>
        <p:nvSpPr>
          <p:cNvPr id="202756" name="Rectangle 4"/>
          <p:cNvSpPr>
            <a:spLocks noChangeArrowheads="1"/>
          </p:cNvSpPr>
          <p:nvPr/>
        </p:nvSpPr>
        <p:spPr bwMode="auto">
          <a:xfrm>
            <a:off x="1296537" y="2534894"/>
            <a:ext cx="9730854"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latin typeface="华文新魏" panose="02010800040101010101" pitchFamily="2" charset="-122"/>
                <a:ea typeface="华文新魏" panose="02010800040101010101" pitchFamily="2" charset="-122"/>
              </a:rPr>
              <a:t>   </a:t>
            </a:r>
            <a:r>
              <a:rPr lang="en-US" altLang="zh-CN" sz="3200" dirty="0">
                <a:ea typeface="华文新魏" panose="02010800040101010101" pitchFamily="2" charset="-122"/>
              </a:rPr>
              <a:t>µ</a:t>
            </a:r>
            <a:r>
              <a:rPr lang="en-US" altLang="zh-CN" sz="3200" dirty="0">
                <a:latin typeface="华文新魏" panose="02010800040101010101" pitchFamily="2" charset="-122"/>
                <a:ea typeface="华文新魏" panose="02010800040101010101" pitchFamily="2" charset="-122"/>
              </a:rPr>
              <a:t>C/OS-II</a:t>
            </a:r>
            <a:r>
              <a:rPr lang="zh-CN" altLang="en-US" sz="3200" dirty="0">
                <a:latin typeface="华文新魏" panose="02010800040101010101" pitchFamily="2" charset="-122"/>
                <a:ea typeface="华文新魏" panose="02010800040101010101" pitchFamily="2" charset="-122"/>
              </a:rPr>
              <a:t>将信号量、互斥信号量、消息邮箱、消息队列等统称为</a:t>
            </a:r>
            <a:r>
              <a:rPr lang="zh-CN" altLang="en-US" sz="3200" dirty="0">
                <a:ea typeface="华文新魏" panose="02010800040101010101" pitchFamily="2" charset="-122"/>
              </a:rPr>
              <a:t>“</a:t>
            </a:r>
            <a:r>
              <a:rPr lang="zh-CN" altLang="en-US" sz="3200" dirty="0">
                <a:solidFill>
                  <a:srgbClr val="FF0000"/>
                </a:solidFill>
                <a:latin typeface="华文新魏" panose="02010800040101010101" pitchFamily="2" charset="-122"/>
                <a:ea typeface="华文新魏" panose="02010800040101010101" pitchFamily="2" charset="-122"/>
              </a:rPr>
              <a:t>事件</a:t>
            </a:r>
            <a:r>
              <a:rPr lang="zh-CN" altLang="en-US" sz="3200" dirty="0">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，然后通过一个称为</a:t>
            </a:r>
            <a:r>
              <a:rPr lang="zh-CN" altLang="en-US" sz="3200" dirty="0">
                <a:ea typeface="华文新魏" panose="02010800040101010101" pitchFamily="2" charset="-122"/>
              </a:rPr>
              <a:t>“</a:t>
            </a:r>
            <a:r>
              <a:rPr lang="zh-CN" altLang="en-US" sz="3200" dirty="0">
                <a:solidFill>
                  <a:srgbClr val="FF0000"/>
                </a:solidFill>
                <a:latin typeface="华文新魏" panose="02010800040101010101" pitchFamily="2" charset="-122"/>
                <a:ea typeface="华文新魏" panose="02010800040101010101" pitchFamily="2" charset="-122"/>
              </a:rPr>
              <a:t>事件控制块（</a:t>
            </a:r>
            <a:r>
              <a:rPr lang="en-US" altLang="zh-CN" sz="3200" dirty="0">
                <a:solidFill>
                  <a:srgbClr val="FF0000"/>
                </a:solidFill>
                <a:latin typeface="华文新魏" panose="02010800040101010101" pitchFamily="2" charset="-122"/>
                <a:ea typeface="华文新魏" panose="02010800040101010101" pitchFamily="2" charset="-122"/>
              </a:rPr>
              <a:t>ECB</a:t>
            </a:r>
            <a:r>
              <a:rPr lang="zh-CN" altLang="en-US" sz="3200" dirty="0">
                <a:solidFill>
                  <a:srgbClr val="FF0000"/>
                </a:solidFill>
                <a:latin typeface="华文新魏" panose="02010800040101010101" pitchFamily="2" charset="-122"/>
                <a:ea typeface="华文新魏" panose="02010800040101010101" pitchFamily="2" charset="-122"/>
              </a:rPr>
              <a:t>）</a:t>
            </a:r>
            <a:r>
              <a:rPr lang="zh-CN" altLang="en-US" sz="3200" dirty="0">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的数据结构来管理事件，也就是说，任务和中断服务程序可以通过</a:t>
            </a:r>
            <a:r>
              <a:rPr lang="en-US" altLang="zh-CN" sz="3200" dirty="0">
                <a:solidFill>
                  <a:srgbClr val="0070C0"/>
                </a:solidFill>
                <a:latin typeface="华文新魏" panose="02010800040101010101" pitchFamily="2" charset="-122"/>
                <a:ea typeface="华文新魏" panose="02010800040101010101" pitchFamily="2" charset="-122"/>
              </a:rPr>
              <a:t>ECB</a:t>
            </a:r>
            <a:r>
              <a:rPr lang="zh-CN" altLang="en-US" sz="3200" dirty="0">
                <a:latin typeface="华文新魏" panose="02010800040101010101" pitchFamily="2" charset="-122"/>
                <a:ea typeface="华文新魏" panose="02010800040101010101" pitchFamily="2" charset="-122"/>
              </a:rPr>
              <a:t>向</a:t>
            </a:r>
            <a:r>
              <a:rPr lang="zh-CN" altLang="en-US" sz="3200" dirty="0">
                <a:solidFill>
                  <a:srgbClr val="00B050"/>
                </a:solidFill>
                <a:latin typeface="华文新魏" panose="02010800040101010101" pitchFamily="2" charset="-122"/>
                <a:ea typeface="华文新魏" panose="02010800040101010101" pitchFamily="2" charset="-122"/>
              </a:rPr>
              <a:t>另外的任务</a:t>
            </a:r>
            <a:r>
              <a:rPr lang="zh-CN" altLang="en-US" sz="3200" dirty="0">
                <a:latin typeface="华文新魏" panose="02010800040101010101" pitchFamily="2" charset="-122"/>
                <a:ea typeface="华文新魏" panose="02010800040101010101" pitchFamily="2" charset="-122"/>
              </a:rPr>
              <a:t>程序发送信号，任务也可以等待另一个任务或者中断服务程序给它发送信号。</a:t>
            </a:r>
          </a:p>
        </p:txBody>
      </p:sp>
      <p:sp>
        <p:nvSpPr>
          <p:cNvPr id="6" name="燕尾形 5">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2756"/>
                                        </p:tgtEl>
                                        <p:attrNameLst>
                                          <p:attrName>style.visibility</p:attrName>
                                        </p:attrNameLst>
                                      </p:cBhvr>
                                      <p:to>
                                        <p:strVal val="visible"/>
                                      </p:to>
                                    </p:set>
                                    <p:animEffect transition="in" filter="wipe(up)">
                                      <p:cBhvr>
                                        <p:cTn id="7" dur="500"/>
                                        <p:tgtEl>
                                          <p:spTgt spid="202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p:cNvSpPr>
          <p:nvPr/>
        </p:nvSpPr>
        <p:spPr bwMode="auto">
          <a:xfrm>
            <a:off x="1981200" y="75061"/>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3.5  </a:t>
            </a:r>
            <a:r>
              <a:rPr lang="zh-CN" altLang="en-US" sz="4400" dirty="0"/>
              <a:t>信号量</a:t>
            </a:r>
          </a:p>
        </p:txBody>
      </p:sp>
      <p:sp>
        <p:nvSpPr>
          <p:cNvPr id="151555" name="Rectangle 3"/>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事件控制块 </a:t>
            </a:r>
          </a:p>
        </p:txBody>
      </p:sp>
      <p:sp>
        <p:nvSpPr>
          <p:cNvPr id="203780" name="Rectangle 4"/>
          <p:cNvSpPr>
            <a:spLocks noChangeArrowheads="1"/>
          </p:cNvSpPr>
          <p:nvPr/>
        </p:nvSpPr>
        <p:spPr bwMode="auto">
          <a:xfrm>
            <a:off x="5410200" y="2895600"/>
            <a:ext cx="4114800" cy="1709738"/>
          </a:xfrm>
          <a:prstGeom prst="rect">
            <a:avLst/>
          </a:prstGeom>
          <a:solidFill>
            <a:srgbClr val="DDDDDD"/>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en-US" altLang="zh-CN" sz="1400">
                <a:latin typeface="Arial" panose="020B0604020202020204" pitchFamily="34" charset="0"/>
              </a:rPr>
              <a:t>typedef struct {</a:t>
            </a:r>
          </a:p>
          <a:p>
            <a:pPr>
              <a:defRPr/>
            </a:pPr>
            <a:r>
              <a:rPr lang="en-US" altLang="zh-CN" sz="1400">
                <a:latin typeface="Arial" panose="020B0604020202020204" pitchFamily="34" charset="0"/>
              </a:rPr>
              <a:t>    INT8U 	OSEventType; </a:t>
            </a:r>
          </a:p>
          <a:p>
            <a:pPr>
              <a:defRPr/>
            </a:pPr>
            <a:r>
              <a:rPr lang="en-US" altLang="zh-CN" sz="1400">
                <a:latin typeface="Arial" panose="020B0604020202020204" pitchFamily="34" charset="0"/>
              </a:rPr>
              <a:t>    INT16U 	OSEventCnt;</a:t>
            </a:r>
          </a:p>
          <a:p>
            <a:pPr>
              <a:defRPr/>
            </a:pPr>
            <a:r>
              <a:rPr lang="en-US" altLang="zh-CN" sz="1400">
                <a:latin typeface="Arial" panose="020B0604020202020204" pitchFamily="34" charset="0"/>
              </a:rPr>
              <a:t>    void   	*OSEventPtr;</a:t>
            </a:r>
          </a:p>
          <a:p>
            <a:pPr>
              <a:defRPr/>
            </a:pPr>
            <a:r>
              <a:rPr lang="en-US" altLang="zh-CN" sz="1400">
                <a:latin typeface="Arial" panose="020B0604020202020204" pitchFamily="34" charset="0"/>
              </a:rPr>
              <a:t>    INT8U 	OSEventGrp;</a:t>
            </a:r>
          </a:p>
          <a:p>
            <a:pPr>
              <a:defRPr/>
            </a:pPr>
            <a:r>
              <a:rPr lang="en-US" altLang="zh-CN" sz="1400">
                <a:latin typeface="Arial" panose="020B0604020202020204" pitchFamily="34" charset="0"/>
              </a:rPr>
              <a:t>    INT8U   	OSEventTbl[OS_EVENT_TBL_SIZE];</a:t>
            </a:r>
          </a:p>
          <a:p>
            <a:pPr>
              <a:defRPr/>
            </a:pPr>
            <a:r>
              <a:rPr lang="en-US" altLang="zh-CN" sz="1400">
                <a:latin typeface="Arial" panose="020B0604020202020204" pitchFamily="34" charset="0"/>
              </a:rPr>
              <a:t>} OS_EVENT;</a:t>
            </a:r>
          </a:p>
        </p:txBody>
      </p:sp>
      <p:sp>
        <p:nvSpPr>
          <p:cNvPr id="203781" name="Text Box 5"/>
          <p:cNvSpPr txBox="1">
            <a:spLocks noChangeArrowheads="1"/>
          </p:cNvSpPr>
          <p:nvPr/>
        </p:nvSpPr>
        <p:spPr bwMode="auto">
          <a:xfrm>
            <a:off x="6650038" y="4876800"/>
            <a:ext cx="1655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ea typeface="华文新魏" panose="02010800040101010101" pitchFamily="2" charset="-122"/>
              </a:rPr>
              <a:t>事件控制块定义</a:t>
            </a:r>
          </a:p>
        </p:txBody>
      </p:sp>
      <p:sp>
        <p:nvSpPr>
          <p:cNvPr id="203782" name="Text Box 6"/>
          <p:cNvSpPr txBox="1">
            <a:spLocks noChangeArrowheads="1"/>
          </p:cNvSpPr>
          <p:nvPr/>
        </p:nvSpPr>
        <p:spPr bwMode="auto">
          <a:xfrm>
            <a:off x="2797176" y="4876800"/>
            <a:ext cx="2232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ea typeface="华文新魏" panose="02010800040101010101" pitchFamily="2" charset="-122"/>
              </a:rPr>
              <a:t>事件控制块成员示意图</a:t>
            </a:r>
          </a:p>
        </p:txBody>
      </p:sp>
      <p:grpSp>
        <p:nvGrpSpPr>
          <p:cNvPr id="2" name="Group 7"/>
          <p:cNvGrpSpPr/>
          <p:nvPr/>
        </p:nvGrpSpPr>
        <p:grpSpPr bwMode="auto">
          <a:xfrm>
            <a:off x="2057400" y="2514600"/>
            <a:ext cx="2438400" cy="2209800"/>
            <a:chOff x="0" y="1584"/>
            <a:chExt cx="1536" cy="1392"/>
          </a:xfrm>
        </p:grpSpPr>
        <p:grpSp>
          <p:nvGrpSpPr>
            <p:cNvPr id="151588" name="Group 8"/>
            <p:cNvGrpSpPr/>
            <p:nvPr/>
          </p:nvGrpSpPr>
          <p:grpSpPr bwMode="auto">
            <a:xfrm>
              <a:off x="808" y="1584"/>
              <a:ext cx="728" cy="1392"/>
              <a:chOff x="927" y="1680"/>
              <a:chExt cx="728" cy="1392"/>
            </a:xfrm>
          </p:grpSpPr>
          <p:sp>
            <p:nvSpPr>
              <p:cNvPr id="151590" name="Text Box 9"/>
              <p:cNvSpPr txBox="1">
                <a:spLocks noChangeArrowheads="1"/>
              </p:cNvSpPr>
              <p:nvPr/>
            </p:nvSpPr>
            <p:spPr bwMode="auto">
              <a:xfrm>
                <a:off x="929" y="1680"/>
                <a:ext cx="7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a:t>OS_EVENT</a:t>
                </a:r>
              </a:p>
            </p:txBody>
          </p:sp>
          <p:sp>
            <p:nvSpPr>
              <p:cNvPr id="203786" name="Rectangle 10"/>
              <p:cNvSpPr>
                <a:spLocks noChangeArrowheads="1"/>
              </p:cNvSpPr>
              <p:nvPr/>
            </p:nvSpPr>
            <p:spPr bwMode="auto">
              <a:xfrm>
                <a:off x="929" y="1873"/>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400">
                    <a:latin typeface="Arial" panose="020B0604020202020204" pitchFamily="34" charset="0"/>
                  </a:rPr>
                  <a:t>OSEventType</a:t>
                </a:r>
              </a:p>
            </p:txBody>
          </p:sp>
          <p:sp>
            <p:nvSpPr>
              <p:cNvPr id="203787" name="Rectangle 11"/>
              <p:cNvSpPr>
                <a:spLocks noChangeArrowheads="1"/>
              </p:cNvSpPr>
              <p:nvPr/>
            </p:nvSpPr>
            <p:spPr bwMode="auto">
              <a:xfrm>
                <a:off x="929" y="2054"/>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400">
                    <a:latin typeface="Arial" panose="020B0604020202020204" pitchFamily="34" charset="0"/>
                  </a:rPr>
                  <a:t>OSEventCnt</a:t>
                </a:r>
              </a:p>
            </p:txBody>
          </p:sp>
          <p:sp>
            <p:nvSpPr>
              <p:cNvPr id="203788" name="Rectangle 12"/>
              <p:cNvSpPr>
                <a:spLocks noChangeArrowheads="1"/>
              </p:cNvSpPr>
              <p:nvPr/>
            </p:nvSpPr>
            <p:spPr bwMode="auto">
              <a:xfrm>
                <a:off x="929" y="2235"/>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tIns="0" bIns="0" anchorCtr="1"/>
              <a:lstStyle/>
              <a:p>
                <a:pPr>
                  <a:defRPr/>
                </a:pPr>
                <a:r>
                  <a:rPr lang="en-US" altLang="zh-CN" sz="1400">
                    <a:latin typeface="Arial" panose="020B0604020202020204" pitchFamily="34" charset="0"/>
                  </a:rPr>
                  <a:t>OSEventPtr</a:t>
                </a:r>
              </a:p>
            </p:txBody>
          </p:sp>
          <p:sp>
            <p:nvSpPr>
              <p:cNvPr id="203789" name="Rectangle 13"/>
              <p:cNvSpPr>
                <a:spLocks noChangeArrowheads="1"/>
              </p:cNvSpPr>
              <p:nvPr/>
            </p:nvSpPr>
            <p:spPr bwMode="auto">
              <a:xfrm>
                <a:off x="929" y="2417"/>
                <a:ext cx="726"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p>
                <a:pPr>
                  <a:defRPr/>
                </a:pPr>
                <a:r>
                  <a:rPr lang="en-US" altLang="zh-CN" sz="1400">
                    <a:latin typeface="Arial" panose="020B0604020202020204" pitchFamily="34" charset="0"/>
                  </a:rPr>
                  <a:t>OSEventGrp</a:t>
                </a:r>
              </a:p>
            </p:txBody>
          </p:sp>
          <p:sp>
            <p:nvSpPr>
              <p:cNvPr id="203790" name="Rectangle 14"/>
              <p:cNvSpPr>
                <a:spLocks noChangeArrowheads="1"/>
              </p:cNvSpPr>
              <p:nvPr/>
            </p:nvSpPr>
            <p:spPr bwMode="auto">
              <a:xfrm>
                <a:off x="929" y="2592"/>
                <a:ext cx="91"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t>7</a:t>
                </a:r>
              </a:p>
            </p:txBody>
          </p:sp>
          <p:sp>
            <p:nvSpPr>
              <p:cNvPr id="203791" name="Rectangle 15"/>
              <p:cNvSpPr>
                <a:spLocks noChangeArrowheads="1"/>
              </p:cNvSpPr>
              <p:nvPr/>
            </p:nvSpPr>
            <p:spPr bwMode="auto">
              <a:xfrm>
                <a:off x="1021" y="2592"/>
                <a:ext cx="91"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t>6</a:t>
                </a:r>
              </a:p>
            </p:txBody>
          </p:sp>
          <p:sp>
            <p:nvSpPr>
              <p:cNvPr id="203792" name="Rectangle 16"/>
              <p:cNvSpPr>
                <a:spLocks noChangeArrowheads="1"/>
              </p:cNvSpPr>
              <p:nvPr/>
            </p:nvSpPr>
            <p:spPr bwMode="auto">
              <a:xfrm>
                <a:off x="1116" y="2592"/>
                <a:ext cx="91"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t>5</a:t>
                </a:r>
              </a:p>
            </p:txBody>
          </p:sp>
          <p:sp>
            <p:nvSpPr>
              <p:cNvPr id="203793" name="Rectangle 17"/>
              <p:cNvSpPr>
                <a:spLocks noChangeArrowheads="1"/>
              </p:cNvSpPr>
              <p:nvPr/>
            </p:nvSpPr>
            <p:spPr bwMode="auto">
              <a:xfrm>
                <a:off x="1204" y="2592"/>
                <a:ext cx="91"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t>4</a:t>
                </a:r>
              </a:p>
            </p:txBody>
          </p:sp>
          <p:sp>
            <p:nvSpPr>
              <p:cNvPr id="203794" name="Rectangle 18"/>
              <p:cNvSpPr>
                <a:spLocks noChangeArrowheads="1"/>
              </p:cNvSpPr>
              <p:nvPr/>
            </p:nvSpPr>
            <p:spPr bwMode="auto">
              <a:xfrm>
                <a:off x="1292" y="2592"/>
                <a:ext cx="91"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t>3</a:t>
                </a:r>
              </a:p>
            </p:txBody>
          </p:sp>
          <p:sp>
            <p:nvSpPr>
              <p:cNvPr id="203795" name="Rectangle 19"/>
              <p:cNvSpPr>
                <a:spLocks noChangeArrowheads="1"/>
              </p:cNvSpPr>
              <p:nvPr/>
            </p:nvSpPr>
            <p:spPr bwMode="auto">
              <a:xfrm>
                <a:off x="1380" y="2592"/>
                <a:ext cx="91"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t>2</a:t>
                </a:r>
              </a:p>
            </p:txBody>
          </p:sp>
          <p:sp>
            <p:nvSpPr>
              <p:cNvPr id="203796" name="Rectangle 20"/>
              <p:cNvSpPr>
                <a:spLocks noChangeArrowheads="1"/>
              </p:cNvSpPr>
              <p:nvPr/>
            </p:nvSpPr>
            <p:spPr bwMode="auto">
              <a:xfrm>
                <a:off x="1468" y="2592"/>
                <a:ext cx="91"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t>1</a:t>
                </a:r>
              </a:p>
            </p:txBody>
          </p:sp>
          <p:sp>
            <p:nvSpPr>
              <p:cNvPr id="203797" name="Rectangle 21"/>
              <p:cNvSpPr>
                <a:spLocks noChangeArrowheads="1"/>
              </p:cNvSpPr>
              <p:nvPr/>
            </p:nvSpPr>
            <p:spPr bwMode="auto">
              <a:xfrm>
                <a:off x="1561" y="2592"/>
                <a:ext cx="91"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t>0</a:t>
                </a:r>
              </a:p>
            </p:txBody>
          </p:sp>
          <p:sp>
            <p:nvSpPr>
              <p:cNvPr id="203798" name="Rectangle 22"/>
              <p:cNvSpPr>
                <a:spLocks noChangeArrowheads="1"/>
              </p:cNvSpPr>
              <p:nvPr/>
            </p:nvSpPr>
            <p:spPr bwMode="auto">
              <a:xfrm>
                <a:off x="927" y="2891"/>
                <a:ext cx="91"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p>
                <a:pPr>
                  <a:defRPr/>
                </a:pPr>
                <a:r>
                  <a:rPr lang="en-US" altLang="zh-CN" sz="1000">
                    <a:latin typeface="Arial" panose="020B0604020202020204" pitchFamily="34" charset="0"/>
                  </a:rPr>
                  <a:t>63</a:t>
                </a:r>
              </a:p>
            </p:txBody>
          </p:sp>
          <p:sp>
            <p:nvSpPr>
              <p:cNvPr id="203799" name="Rectangle 23"/>
              <p:cNvSpPr>
                <a:spLocks noChangeArrowheads="1"/>
              </p:cNvSpPr>
              <p:nvPr/>
            </p:nvSpPr>
            <p:spPr bwMode="auto">
              <a:xfrm>
                <a:off x="1019" y="2891"/>
                <a:ext cx="91"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p>
                <a:pPr>
                  <a:defRPr/>
                </a:pPr>
                <a:r>
                  <a:rPr lang="en-US" altLang="zh-CN" sz="1000">
                    <a:latin typeface="Arial" panose="020B0604020202020204" pitchFamily="34" charset="0"/>
                  </a:rPr>
                  <a:t>62</a:t>
                </a:r>
              </a:p>
            </p:txBody>
          </p:sp>
          <p:sp>
            <p:nvSpPr>
              <p:cNvPr id="203800" name="Rectangle 24"/>
              <p:cNvSpPr>
                <a:spLocks noChangeArrowheads="1"/>
              </p:cNvSpPr>
              <p:nvPr/>
            </p:nvSpPr>
            <p:spPr bwMode="auto">
              <a:xfrm>
                <a:off x="1114" y="2891"/>
                <a:ext cx="91"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p>
                <a:pPr>
                  <a:defRPr/>
                </a:pPr>
                <a:r>
                  <a:rPr lang="en-US" altLang="zh-CN" sz="1000">
                    <a:latin typeface="Arial" panose="020B0604020202020204" pitchFamily="34" charset="0"/>
                  </a:rPr>
                  <a:t>61</a:t>
                </a:r>
              </a:p>
            </p:txBody>
          </p:sp>
          <p:sp>
            <p:nvSpPr>
              <p:cNvPr id="203801" name="Rectangle 25"/>
              <p:cNvSpPr>
                <a:spLocks noChangeArrowheads="1"/>
              </p:cNvSpPr>
              <p:nvPr/>
            </p:nvSpPr>
            <p:spPr bwMode="auto">
              <a:xfrm>
                <a:off x="1202" y="2891"/>
                <a:ext cx="91"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p>
                <a:pPr>
                  <a:defRPr/>
                </a:pPr>
                <a:r>
                  <a:rPr lang="en-US" altLang="zh-CN" sz="1000">
                    <a:latin typeface="Arial" panose="020B0604020202020204" pitchFamily="34" charset="0"/>
                  </a:rPr>
                  <a:t>60</a:t>
                </a:r>
              </a:p>
            </p:txBody>
          </p:sp>
          <p:sp>
            <p:nvSpPr>
              <p:cNvPr id="203802" name="Rectangle 26"/>
              <p:cNvSpPr>
                <a:spLocks noChangeArrowheads="1"/>
              </p:cNvSpPr>
              <p:nvPr/>
            </p:nvSpPr>
            <p:spPr bwMode="auto">
              <a:xfrm>
                <a:off x="1290" y="2891"/>
                <a:ext cx="91"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p>
                <a:pPr>
                  <a:defRPr/>
                </a:pPr>
                <a:r>
                  <a:rPr lang="en-US" altLang="zh-CN" sz="1000">
                    <a:latin typeface="Arial" panose="020B0604020202020204" pitchFamily="34" charset="0"/>
                  </a:rPr>
                  <a:t>59</a:t>
                </a:r>
              </a:p>
            </p:txBody>
          </p:sp>
          <p:sp>
            <p:nvSpPr>
              <p:cNvPr id="203803" name="Rectangle 27"/>
              <p:cNvSpPr>
                <a:spLocks noChangeArrowheads="1"/>
              </p:cNvSpPr>
              <p:nvPr/>
            </p:nvSpPr>
            <p:spPr bwMode="auto">
              <a:xfrm>
                <a:off x="1378" y="2891"/>
                <a:ext cx="91"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p>
                <a:pPr>
                  <a:defRPr/>
                </a:pPr>
                <a:r>
                  <a:rPr lang="en-US" altLang="zh-CN" sz="1000">
                    <a:latin typeface="Arial" panose="020B0604020202020204" pitchFamily="34" charset="0"/>
                  </a:rPr>
                  <a:t>58</a:t>
                </a:r>
              </a:p>
            </p:txBody>
          </p:sp>
          <p:sp>
            <p:nvSpPr>
              <p:cNvPr id="203804" name="Rectangle 28"/>
              <p:cNvSpPr>
                <a:spLocks noChangeArrowheads="1"/>
              </p:cNvSpPr>
              <p:nvPr/>
            </p:nvSpPr>
            <p:spPr bwMode="auto">
              <a:xfrm>
                <a:off x="1466" y="2891"/>
                <a:ext cx="91"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p>
                <a:pPr>
                  <a:defRPr/>
                </a:pPr>
                <a:r>
                  <a:rPr lang="en-US" altLang="zh-CN" sz="1000">
                    <a:latin typeface="Arial" panose="020B0604020202020204" pitchFamily="34" charset="0"/>
                  </a:rPr>
                  <a:t>57</a:t>
                </a:r>
              </a:p>
            </p:txBody>
          </p:sp>
          <p:sp>
            <p:nvSpPr>
              <p:cNvPr id="203805" name="Rectangle 29"/>
              <p:cNvSpPr>
                <a:spLocks noChangeArrowheads="1"/>
              </p:cNvSpPr>
              <p:nvPr/>
            </p:nvSpPr>
            <p:spPr bwMode="auto">
              <a:xfrm>
                <a:off x="1559" y="2891"/>
                <a:ext cx="91"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p>
                <a:pPr>
                  <a:defRPr/>
                </a:pPr>
                <a:r>
                  <a:rPr lang="en-US" altLang="zh-CN" sz="1000">
                    <a:latin typeface="Arial" panose="020B0604020202020204" pitchFamily="34" charset="0"/>
                  </a:rPr>
                  <a:t>56</a:t>
                </a:r>
              </a:p>
            </p:txBody>
          </p:sp>
          <p:sp>
            <p:nvSpPr>
              <p:cNvPr id="151611" name="Text Box 30"/>
              <p:cNvSpPr txBox="1">
                <a:spLocks noChangeArrowheads="1"/>
              </p:cNvSpPr>
              <p:nvPr/>
            </p:nvSpPr>
            <p:spPr bwMode="auto">
              <a:xfrm>
                <a:off x="1132" y="2706"/>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a:t>
                </a:r>
              </a:p>
            </p:txBody>
          </p:sp>
        </p:grpSp>
        <p:sp>
          <p:nvSpPr>
            <p:cNvPr id="151589" name="Text Box 31"/>
            <p:cNvSpPr txBox="1">
              <a:spLocks noChangeArrowheads="1"/>
            </p:cNvSpPr>
            <p:nvPr/>
          </p:nvSpPr>
          <p:spPr bwMode="auto">
            <a:xfrm>
              <a:off x="0" y="2640"/>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OSEventTbl[ ]</a:t>
              </a:r>
            </a:p>
          </p:txBody>
        </p:sp>
      </p:grpSp>
      <p:sp>
        <p:nvSpPr>
          <p:cNvPr id="203808" name="AutoShape 32"/>
          <p:cNvSpPr>
            <a:spLocks noChangeArrowheads="1"/>
          </p:cNvSpPr>
          <p:nvPr/>
        </p:nvSpPr>
        <p:spPr bwMode="auto">
          <a:xfrm>
            <a:off x="4495800" y="2057400"/>
            <a:ext cx="1447800" cy="685800"/>
          </a:xfrm>
          <a:prstGeom prst="wedgeRoundRectCallout">
            <a:avLst>
              <a:gd name="adj1" fmla="val -44519"/>
              <a:gd name="adj2" fmla="val 79398"/>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定义事件的具体类型</a:t>
            </a:r>
          </a:p>
        </p:txBody>
      </p:sp>
      <p:graphicFrame>
        <p:nvGraphicFramePr>
          <p:cNvPr id="203809" name="Group 33"/>
          <p:cNvGraphicFramePr>
            <a:graphicFrameLocks noGrp="1"/>
          </p:cNvGraphicFramePr>
          <p:nvPr/>
        </p:nvGraphicFramePr>
        <p:xfrm>
          <a:off x="5410200" y="2824164"/>
          <a:ext cx="4191000" cy="1908175"/>
        </p:xfrm>
        <a:graphic>
          <a:graphicData uri="http://schemas.openxmlformats.org/drawingml/2006/table">
            <a:tbl>
              <a:tblPr/>
              <a:tblGrid>
                <a:gridCol w="2846388">
                  <a:extLst>
                    <a:ext uri="{9D8B030D-6E8A-4147-A177-3AD203B41FA5}">
                      <a16:colId xmlns:a16="http://schemas.microsoft.com/office/drawing/2014/main" val="20000"/>
                    </a:ext>
                  </a:extLst>
                </a:gridCol>
                <a:gridCol w="1344612">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bg1"/>
                          </a:solidFill>
                          <a:effectLst/>
                          <a:latin typeface="Arial" panose="020B0604020202020204" pitchFamily="34" charset="0"/>
                          <a:ea typeface="宋体" panose="02010600030101010101" pitchFamily="2" charset="-122"/>
                        </a:rPr>
                        <a:t>宏名</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bg1"/>
                          </a:solidFill>
                          <a:effectLst/>
                          <a:latin typeface="Arial" panose="020B0604020202020204" pitchFamily="34" charset="0"/>
                          <a:ea typeface="宋体" panose="02010600030101010101" pitchFamily="2" charset="-122"/>
                        </a:rPr>
                        <a:t>说明</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9999FF"/>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OS_EVENT_SEM</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信号量</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E7FFFF"/>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OS_EVENT_TYPE_UNUSED</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未分配</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E7FFFF"/>
                    </a:solid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OS_EVENT_TYPE_MBOX</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消息邮箱</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E7FFFF"/>
                    </a:solid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OS_EVENT_TYPE_Q</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消息队列</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E7FFFF"/>
                    </a:solidFill>
                  </a:tcPr>
                </a:tc>
                <a:extLst>
                  <a:ext uri="{0D108BD9-81ED-4DB2-BD59-A6C34878D82A}">
                    <a16:rowId xmlns:a16="http://schemas.microsoft.com/office/drawing/2014/main" val="10004"/>
                  </a:ext>
                </a:extLst>
              </a:tr>
              <a:tr h="3841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OS_EVENT_TYPE_MUTEX</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互斥信号量</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E7FFFF"/>
                    </a:solidFill>
                  </a:tcPr>
                </a:tc>
                <a:extLst>
                  <a:ext uri="{0D108BD9-81ED-4DB2-BD59-A6C34878D82A}">
                    <a16:rowId xmlns:a16="http://schemas.microsoft.com/office/drawing/2014/main" val="10005"/>
                  </a:ext>
                </a:extLst>
              </a:tr>
            </a:tbl>
          </a:graphicData>
        </a:graphic>
      </p:graphicFrame>
      <p:sp>
        <p:nvSpPr>
          <p:cNvPr id="203832" name="AutoShape 56"/>
          <p:cNvSpPr>
            <a:spLocks noChangeArrowheads="1"/>
          </p:cNvSpPr>
          <p:nvPr/>
        </p:nvSpPr>
        <p:spPr bwMode="auto">
          <a:xfrm>
            <a:off x="4495800" y="2362200"/>
            <a:ext cx="1219200" cy="685800"/>
          </a:xfrm>
          <a:prstGeom prst="wedgeRoundRectCallout">
            <a:avLst>
              <a:gd name="adj1" fmla="val -42708"/>
              <a:gd name="adj2" fmla="val 76620"/>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信号量的计数器</a:t>
            </a:r>
          </a:p>
        </p:txBody>
      </p:sp>
      <p:sp>
        <p:nvSpPr>
          <p:cNvPr id="203833" name="AutoShape 57"/>
          <p:cNvSpPr>
            <a:spLocks noChangeArrowheads="1"/>
          </p:cNvSpPr>
          <p:nvPr/>
        </p:nvSpPr>
        <p:spPr bwMode="auto">
          <a:xfrm>
            <a:off x="4495800" y="1981200"/>
            <a:ext cx="2286000" cy="1371600"/>
          </a:xfrm>
          <a:prstGeom prst="wedgeRoundRectCallout">
            <a:avLst>
              <a:gd name="adj1" fmla="val -46528"/>
              <a:gd name="adj2" fmla="val 62847"/>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定义邮箱或者消息队列时才使用，用于指向一个消息或消息队列控制块</a:t>
            </a:r>
          </a:p>
        </p:txBody>
      </p:sp>
      <p:sp>
        <p:nvSpPr>
          <p:cNvPr id="203834" name="AutoShape 58"/>
          <p:cNvSpPr>
            <a:spLocks noChangeArrowheads="1"/>
          </p:cNvSpPr>
          <p:nvPr/>
        </p:nvSpPr>
        <p:spPr bwMode="auto">
          <a:xfrm>
            <a:off x="419100" y="2514600"/>
            <a:ext cx="2286000" cy="1066800"/>
          </a:xfrm>
          <a:prstGeom prst="wedgeRoundRectCallout">
            <a:avLst>
              <a:gd name="adj1" fmla="val 76667"/>
              <a:gd name="adj2" fmla="val 101512"/>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构成事件控制块的等待任务列表，类似于任务就绪表</a:t>
            </a:r>
          </a:p>
        </p:txBody>
      </p:sp>
      <p:sp>
        <p:nvSpPr>
          <p:cNvPr id="38" name="燕尾形 37">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7" presetClass="entr" presetSubtype="0" fill="hold" grpId="0" nodeType="afterEffect">
                                  <p:stCondLst>
                                    <p:cond delay="0"/>
                                  </p:stCondLst>
                                  <p:iterate type="lt">
                                    <p:tmPct val="50000"/>
                                  </p:iterate>
                                  <p:childTnLst>
                                    <p:set>
                                      <p:cBhvr>
                                        <p:cTn id="10" dur="1" fill="hold">
                                          <p:stCondLst>
                                            <p:cond delay="0"/>
                                          </p:stCondLst>
                                        </p:cTn>
                                        <p:tgtEl>
                                          <p:spTgt spid="203782"/>
                                        </p:tgtEl>
                                        <p:attrNameLst>
                                          <p:attrName>style.visibility</p:attrName>
                                        </p:attrNameLst>
                                      </p:cBhvr>
                                      <p:to>
                                        <p:strVal val="visible"/>
                                      </p:to>
                                    </p:set>
                                    <p:anim calcmode="discrete" valueType="clr">
                                      <p:cBhvr override="childStyle">
                                        <p:cTn id="11" dur="80"/>
                                        <p:tgtEl>
                                          <p:spTgt spid="203782"/>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03782"/>
                                        </p:tgtEl>
                                        <p:attrNameLst>
                                          <p:attrName>fillcolor</p:attrName>
                                        </p:attrNameLst>
                                      </p:cBhvr>
                                      <p:tavLst>
                                        <p:tav tm="0">
                                          <p:val>
                                            <p:clrVal>
                                              <a:schemeClr val="accent2"/>
                                            </p:clrVal>
                                          </p:val>
                                        </p:tav>
                                        <p:tav tm="50000">
                                          <p:val>
                                            <p:clrVal>
                                              <a:schemeClr val="hlink"/>
                                            </p:clrVal>
                                          </p:val>
                                        </p:tav>
                                      </p:tavLst>
                                    </p:anim>
                                    <p:set>
                                      <p:cBhvr>
                                        <p:cTn id="13" dur="80"/>
                                        <p:tgtEl>
                                          <p:spTgt spid="203782"/>
                                        </p:tgtEl>
                                        <p:attrNameLst>
                                          <p:attrName>fill.type</p:attrName>
                                        </p:attrNameLst>
                                      </p:cBhvr>
                                      <p:to>
                                        <p:strVal val="solid"/>
                                      </p:to>
                                    </p:set>
                                  </p:childTnLst>
                                </p:cTn>
                              </p:par>
                            </p:childTnLst>
                          </p:cTn>
                        </p:par>
                        <p:par>
                          <p:cTn id="14" fill="hold">
                            <p:stCondLst>
                              <p:cond delay="439"/>
                            </p:stCondLst>
                            <p:childTnLst>
                              <p:par>
                                <p:cTn id="15" presetID="12" presetClass="entr" presetSubtype="1" fill="hold" grpId="0" nodeType="afterEffect">
                                  <p:stCondLst>
                                    <p:cond delay="0"/>
                                  </p:stCondLst>
                                  <p:childTnLst>
                                    <p:set>
                                      <p:cBhvr>
                                        <p:cTn id="16" dur="1" fill="hold">
                                          <p:stCondLst>
                                            <p:cond delay="0"/>
                                          </p:stCondLst>
                                        </p:cTn>
                                        <p:tgtEl>
                                          <p:spTgt spid="203780"/>
                                        </p:tgtEl>
                                        <p:attrNameLst>
                                          <p:attrName>style.visibility</p:attrName>
                                        </p:attrNameLst>
                                      </p:cBhvr>
                                      <p:to>
                                        <p:strVal val="visible"/>
                                      </p:to>
                                    </p:set>
                                    <p:animEffect transition="in" filter="slide(fromTop)">
                                      <p:cBhvr>
                                        <p:cTn id="17" dur="500"/>
                                        <p:tgtEl>
                                          <p:spTgt spid="203780"/>
                                        </p:tgtEl>
                                      </p:cBhvr>
                                    </p:animEffect>
                                  </p:childTnLst>
                                </p:cTn>
                              </p:par>
                            </p:childTnLst>
                          </p:cTn>
                        </p:par>
                        <p:par>
                          <p:cTn id="18" fill="hold">
                            <p:stCondLst>
                              <p:cond delay="939"/>
                            </p:stCondLst>
                            <p:childTnLst>
                              <p:par>
                                <p:cTn id="19" presetID="27" presetClass="entr" presetSubtype="0" fill="hold" grpId="0" nodeType="afterEffect">
                                  <p:stCondLst>
                                    <p:cond delay="0"/>
                                  </p:stCondLst>
                                  <p:iterate type="lt">
                                    <p:tmPct val="50000"/>
                                  </p:iterate>
                                  <p:childTnLst>
                                    <p:set>
                                      <p:cBhvr>
                                        <p:cTn id="20" dur="1" fill="hold">
                                          <p:stCondLst>
                                            <p:cond delay="0"/>
                                          </p:stCondLst>
                                        </p:cTn>
                                        <p:tgtEl>
                                          <p:spTgt spid="203781"/>
                                        </p:tgtEl>
                                        <p:attrNameLst>
                                          <p:attrName>style.visibility</p:attrName>
                                        </p:attrNameLst>
                                      </p:cBhvr>
                                      <p:to>
                                        <p:strVal val="visible"/>
                                      </p:to>
                                    </p:set>
                                    <p:anim calcmode="discrete" valueType="clr">
                                      <p:cBhvr override="childStyle">
                                        <p:cTn id="21" dur="80"/>
                                        <p:tgtEl>
                                          <p:spTgt spid="203781"/>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03781"/>
                                        </p:tgtEl>
                                        <p:attrNameLst>
                                          <p:attrName>fillcolor</p:attrName>
                                        </p:attrNameLst>
                                      </p:cBhvr>
                                      <p:tavLst>
                                        <p:tav tm="0">
                                          <p:val>
                                            <p:clrVal>
                                              <a:schemeClr val="accent2"/>
                                            </p:clrVal>
                                          </p:val>
                                        </p:tav>
                                        <p:tav tm="50000">
                                          <p:val>
                                            <p:clrVal>
                                              <a:schemeClr val="hlink"/>
                                            </p:clrVal>
                                          </p:val>
                                        </p:tav>
                                      </p:tavLst>
                                    </p:anim>
                                    <p:set>
                                      <p:cBhvr>
                                        <p:cTn id="23" dur="80"/>
                                        <p:tgtEl>
                                          <p:spTgt spid="203781"/>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03780"/>
                                        </p:tgtEl>
                                        <p:attrNameLst>
                                          <p:attrName>style.visibility</p:attrName>
                                        </p:attrNameLst>
                                      </p:cBhvr>
                                      <p:to>
                                        <p:strVal val="hidden"/>
                                      </p:to>
                                    </p:set>
                                  </p:childTnLst>
                                </p:cTn>
                              </p:par>
                              <p:par>
                                <p:cTn id="28" presetID="1" presetClass="exit" presetSubtype="0" fill="hold" grpId="1" nodeType="withEffect">
                                  <p:stCondLst>
                                    <p:cond delay="0"/>
                                  </p:stCondLst>
                                  <p:iterate type="lt">
                                    <p:tmAbs val="0"/>
                                  </p:iterate>
                                  <p:childTnLst>
                                    <p:set>
                                      <p:cBhvr>
                                        <p:cTn id="29" dur="1" fill="hold">
                                          <p:stCondLst>
                                            <p:cond delay="0"/>
                                          </p:stCondLst>
                                        </p:cTn>
                                        <p:tgtEl>
                                          <p:spTgt spid="203781"/>
                                        </p:tgtEl>
                                        <p:attrNameLst>
                                          <p:attrName>style.visibility</p:attrName>
                                        </p:attrNameLst>
                                      </p:cBhvr>
                                      <p:to>
                                        <p:strVal val="hidden"/>
                                      </p:to>
                                    </p:set>
                                  </p:childTnLst>
                                </p:cTn>
                              </p:par>
                            </p:childTnLst>
                          </p:cTn>
                        </p:par>
                        <p:par>
                          <p:cTn id="30" fill="hold">
                            <p:stCondLst>
                              <p:cond delay="1"/>
                            </p:stCondLst>
                            <p:childTnLst>
                              <p:par>
                                <p:cTn id="31" presetID="12" presetClass="entr" presetSubtype="1" fill="hold" grpId="0" nodeType="afterEffect">
                                  <p:stCondLst>
                                    <p:cond delay="0"/>
                                  </p:stCondLst>
                                  <p:childTnLst>
                                    <p:set>
                                      <p:cBhvr>
                                        <p:cTn id="32" dur="1" fill="hold">
                                          <p:stCondLst>
                                            <p:cond delay="0"/>
                                          </p:stCondLst>
                                        </p:cTn>
                                        <p:tgtEl>
                                          <p:spTgt spid="203808"/>
                                        </p:tgtEl>
                                        <p:attrNameLst>
                                          <p:attrName>style.visibility</p:attrName>
                                        </p:attrNameLst>
                                      </p:cBhvr>
                                      <p:to>
                                        <p:strVal val="visible"/>
                                      </p:to>
                                    </p:set>
                                    <p:animEffect transition="in" filter="slide(fromTop)">
                                      <p:cBhvr>
                                        <p:cTn id="33" dur="500"/>
                                        <p:tgtEl>
                                          <p:spTgt spid="203808"/>
                                        </p:tgtEl>
                                      </p:cBhvr>
                                    </p:animEffect>
                                  </p:childTnLst>
                                </p:cTn>
                              </p:par>
                            </p:childTnLst>
                          </p:cTn>
                        </p:par>
                        <p:par>
                          <p:cTn id="34" fill="hold">
                            <p:stCondLst>
                              <p:cond delay="501"/>
                            </p:stCondLst>
                            <p:childTnLst>
                              <p:par>
                                <p:cTn id="35" presetID="9" presetClass="entr" presetSubtype="0" fill="hold" nodeType="afterEffect">
                                  <p:stCondLst>
                                    <p:cond delay="0"/>
                                  </p:stCondLst>
                                  <p:childTnLst>
                                    <p:set>
                                      <p:cBhvr>
                                        <p:cTn id="36" dur="1" fill="hold">
                                          <p:stCondLst>
                                            <p:cond delay="0"/>
                                          </p:stCondLst>
                                        </p:cTn>
                                        <p:tgtEl>
                                          <p:spTgt spid="203809"/>
                                        </p:tgtEl>
                                        <p:attrNameLst>
                                          <p:attrName>style.visibility</p:attrName>
                                        </p:attrNameLst>
                                      </p:cBhvr>
                                      <p:to>
                                        <p:strVal val="visible"/>
                                      </p:to>
                                    </p:set>
                                    <p:animEffect transition="in" filter="dissolve">
                                      <p:cBhvr>
                                        <p:cTn id="37" dur="500"/>
                                        <p:tgtEl>
                                          <p:spTgt spid="20380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203809"/>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203808"/>
                                        </p:tgtEl>
                                        <p:attrNameLst>
                                          <p:attrName>style.visibility</p:attrName>
                                        </p:attrNameLst>
                                      </p:cBhvr>
                                      <p:to>
                                        <p:strVal val="hidden"/>
                                      </p:to>
                                    </p:set>
                                  </p:childTnLst>
                                </p:cTn>
                              </p:par>
                              <p:par>
                                <p:cTn id="44" presetID="12" presetClass="entr" presetSubtype="1" fill="hold" grpId="0" nodeType="withEffect">
                                  <p:stCondLst>
                                    <p:cond delay="0"/>
                                  </p:stCondLst>
                                  <p:childTnLst>
                                    <p:set>
                                      <p:cBhvr>
                                        <p:cTn id="45" dur="1" fill="hold">
                                          <p:stCondLst>
                                            <p:cond delay="0"/>
                                          </p:stCondLst>
                                        </p:cTn>
                                        <p:tgtEl>
                                          <p:spTgt spid="203832"/>
                                        </p:tgtEl>
                                        <p:attrNameLst>
                                          <p:attrName>style.visibility</p:attrName>
                                        </p:attrNameLst>
                                      </p:cBhvr>
                                      <p:to>
                                        <p:strVal val="visible"/>
                                      </p:to>
                                    </p:set>
                                    <p:animEffect transition="in" filter="slide(fromTop)">
                                      <p:cBhvr>
                                        <p:cTn id="46" dur="500"/>
                                        <p:tgtEl>
                                          <p:spTgt spid="20383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03832"/>
                                        </p:tgtEl>
                                        <p:attrNameLst>
                                          <p:attrName>style.visibility</p:attrName>
                                        </p:attrNameLst>
                                      </p:cBhvr>
                                      <p:to>
                                        <p:strVal val="hidden"/>
                                      </p:to>
                                    </p:set>
                                  </p:childTnLst>
                                </p:cTn>
                              </p:par>
                              <p:par>
                                <p:cTn id="51" presetID="12" presetClass="entr" presetSubtype="1" fill="hold" grpId="0" nodeType="withEffect">
                                  <p:stCondLst>
                                    <p:cond delay="0"/>
                                  </p:stCondLst>
                                  <p:childTnLst>
                                    <p:set>
                                      <p:cBhvr>
                                        <p:cTn id="52" dur="1" fill="hold">
                                          <p:stCondLst>
                                            <p:cond delay="0"/>
                                          </p:stCondLst>
                                        </p:cTn>
                                        <p:tgtEl>
                                          <p:spTgt spid="203833"/>
                                        </p:tgtEl>
                                        <p:attrNameLst>
                                          <p:attrName>style.visibility</p:attrName>
                                        </p:attrNameLst>
                                      </p:cBhvr>
                                      <p:to>
                                        <p:strVal val="visible"/>
                                      </p:to>
                                    </p:set>
                                    <p:animEffect transition="in" filter="slide(fromTop)">
                                      <p:cBhvr>
                                        <p:cTn id="53" dur="500"/>
                                        <p:tgtEl>
                                          <p:spTgt spid="20383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203833"/>
                                        </p:tgtEl>
                                        <p:attrNameLst>
                                          <p:attrName>style.visibility</p:attrName>
                                        </p:attrNameLst>
                                      </p:cBhvr>
                                      <p:to>
                                        <p:strVal val="hidden"/>
                                      </p:to>
                                    </p:set>
                                  </p:childTnLst>
                                </p:cTn>
                              </p:par>
                              <p:par>
                                <p:cTn id="58" presetID="12" presetClass="entr" presetSubtype="1" fill="hold" grpId="0" nodeType="withEffect">
                                  <p:stCondLst>
                                    <p:cond delay="0"/>
                                  </p:stCondLst>
                                  <p:childTnLst>
                                    <p:set>
                                      <p:cBhvr>
                                        <p:cTn id="59" dur="1" fill="hold">
                                          <p:stCondLst>
                                            <p:cond delay="0"/>
                                          </p:stCondLst>
                                        </p:cTn>
                                        <p:tgtEl>
                                          <p:spTgt spid="203834"/>
                                        </p:tgtEl>
                                        <p:attrNameLst>
                                          <p:attrName>style.visibility</p:attrName>
                                        </p:attrNameLst>
                                      </p:cBhvr>
                                      <p:to>
                                        <p:strVal val="visible"/>
                                      </p:to>
                                    </p:set>
                                    <p:animEffect transition="in" filter="slide(fromTop)">
                                      <p:cBhvr>
                                        <p:cTn id="60" dur="500"/>
                                        <p:tgtEl>
                                          <p:spTgt spid="203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animBg="1"/>
      <p:bldP spid="203780" grpId="1" animBg="1"/>
      <p:bldP spid="203781" grpId="0"/>
      <p:bldP spid="203781" grpId="1"/>
      <p:bldP spid="203782" grpId="0"/>
      <p:bldP spid="203808" grpId="0" animBg="1"/>
      <p:bldP spid="203808" grpId="1" animBg="1"/>
      <p:bldP spid="203832" grpId="0" animBg="1"/>
      <p:bldP spid="203832" grpId="1" animBg="1"/>
      <p:bldP spid="203833" grpId="0" animBg="1"/>
      <p:bldP spid="203833" grpId="1" animBg="1"/>
      <p:bldP spid="2038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1981200" y="6821"/>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3.4  </a:t>
            </a:r>
            <a:r>
              <a:rPr lang="zh-CN" altLang="en-US" sz="4400" dirty="0"/>
              <a:t>任务的结束</a:t>
            </a:r>
          </a:p>
        </p:txBody>
      </p:sp>
      <p:sp>
        <p:nvSpPr>
          <p:cNvPr id="191491" name="Rectangle 3"/>
          <p:cNvSpPr>
            <a:spLocks noChangeArrowheads="1"/>
          </p:cNvSpPr>
          <p:nvPr/>
        </p:nvSpPr>
        <p:spPr bwMode="auto">
          <a:xfrm>
            <a:off x="935318" y="1392988"/>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dirty="0"/>
              <a:t>改进的任务控制块 </a:t>
            </a:r>
          </a:p>
        </p:txBody>
      </p:sp>
      <p:sp>
        <p:nvSpPr>
          <p:cNvPr id="191492" name="Rectangle 4"/>
          <p:cNvSpPr>
            <a:spLocks noChangeArrowheads="1"/>
          </p:cNvSpPr>
          <p:nvPr/>
        </p:nvSpPr>
        <p:spPr bwMode="auto">
          <a:xfrm>
            <a:off x="455706" y="2675218"/>
            <a:ext cx="6834188"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删除任务一个很重要的工作就是将任务对应的任务控制块从已经使用的任务控制块链表中删除，放到空闲任务控制块链表中。</a:t>
            </a:r>
          </a:p>
          <a:p>
            <a:pPr eaLnBrk="1" hangingPunct="1">
              <a:spcBef>
                <a:spcPct val="50000"/>
              </a:spcBef>
            </a:pPr>
            <a:r>
              <a:rPr lang="zh-CN" altLang="en-US" sz="2400" dirty="0">
                <a:latin typeface="华文新魏" panose="02010800040101010101" pitchFamily="2" charset="-122"/>
                <a:ea typeface="华文新魏" panose="02010800040101010101" pitchFamily="2" charset="-122"/>
              </a:rPr>
              <a:t>      为了加快删除任务的速度（同时使删除任务花费的</a:t>
            </a:r>
            <a:r>
              <a:rPr lang="zh-CN" altLang="en-US" sz="2400" dirty="0">
                <a:solidFill>
                  <a:srgbClr val="FF0000"/>
                </a:solidFill>
                <a:latin typeface="华文新魏" panose="02010800040101010101" pitchFamily="2" charset="-122"/>
                <a:ea typeface="华文新魏" panose="02010800040101010101" pitchFamily="2" charset="-122"/>
              </a:rPr>
              <a:t>时间固定</a:t>
            </a:r>
            <a:r>
              <a:rPr lang="zh-CN" altLang="en-US" sz="2400" dirty="0">
                <a:latin typeface="华文新魏" panose="02010800040101010101" pitchFamily="2" charset="-122"/>
                <a:ea typeface="华文新魏" panose="02010800040101010101" pitchFamily="2" charset="-122"/>
              </a:rPr>
              <a:t>），任务控制块增加了一个指向链表前一个元素的</a:t>
            </a:r>
            <a:r>
              <a:rPr lang="en-US" altLang="zh-CN" sz="2400" dirty="0" err="1">
                <a:latin typeface="华文新魏" panose="02010800040101010101" pitchFamily="2" charset="-122"/>
                <a:ea typeface="华文新魏" panose="02010800040101010101" pitchFamily="2" charset="-122"/>
              </a:rPr>
              <a:t>OSTCBPrev</a:t>
            </a:r>
            <a:r>
              <a:rPr lang="zh-CN" altLang="en-US" sz="2400" dirty="0">
                <a:latin typeface="华文新魏" panose="02010800040101010101" pitchFamily="2" charset="-122"/>
                <a:ea typeface="华文新魏" panose="02010800040101010101" pitchFamily="2" charset="-122"/>
              </a:rPr>
              <a:t>指针。  </a:t>
            </a:r>
          </a:p>
        </p:txBody>
      </p:sp>
      <p:sp>
        <p:nvSpPr>
          <p:cNvPr id="191493" name="Rectangle 5"/>
          <p:cNvSpPr>
            <a:spLocks noChangeArrowheads="1"/>
          </p:cNvSpPr>
          <p:nvPr/>
        </p:nvSpPr>
        <p:spPr bwMode="auto">
          <a:xfrm>
            <a:off x="8041995" y="2369021"/>
            <a:ext cx="3429000" cy="2667000"/>
          </a:xfrm>
          <a:prstGeom prst="rect">
            <a:avLst/>
          </a:prstGeom>
          <a:solidFill>
            <a:srgbClr val="DDDDDD"/>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en-US" altLang="zh-CN" sz="1400" dirty="0">
                <a:latin typeface="Arial" panose="020B0604020202020204" pitchFamily="34" charset="0"/>
              </a:rPr>
              <a:t>typedef struct </a:t>
            </a:r>
            <a:r>
              <a:rPr lang="en-US" altLang="zh-CN" sz="1400" dirty="0" err="1">
                <a:latin typeface="Arial" panose="020B0604020202020204" pitchFamily="34" charset="0"/>
              </a:rPr>
              <a:t>os_tcb</a:t>
            </a:r>
            <a:r>
              <a:rPr lang="en-US" altLang="zh-CN" sz="1400" dirty="0">
                <a:latin typeface="Arial" panose="020B0604020202020204" pitchFamily="34" charset="0"/>
              </a:rPr>
              <a:t> {</a:t>
            </a:r>
          </a:p>
          <a:p>
            <a:pPr>
              <a:defRPr/>
            </a:pPr>
            <a:r>
              <a:rPr lang="en-US" altLang="zh-CN" sz="1400" dirty="0">
                <a:latin typeface="Arial" panose="020B0604020202020204" pitchFamily="34" charset="0"/>
              </a:rPr>
              <a:t>    OS_STK     	*</a:t>
            </a:r>
            <a:r>
              <a:rPr lang="en-US" altLang="zh-CN" sz="1400" dirty="0" err="1">
                <a:latin typeface="Arial" panose="020B0604020202020204" pitchFamily="34" charset="0"/>
              </a:rPr>
              <a:t>OSTCBStkPtr</a:t>
            </a:r>
            <a:r>
              <a:rPr lang="en-US" altLang="zh-CN" sz="1400" dirty="0">
                <a:latin typeface="Arial" panose="020B0604020202020204" pitchFamily="34" charset="0"/>
              </a:rPr>
              <a:t>;</a:t>
            </a:r>
          </a:p>
          <a:p>
            <a:pPr>
              <a:defRPr/>
            </a:pPr>
            <a:r>
              <a:rPr lang="en-US" altLang="zh-CN" sz="1400" dirty="0">
                <a:latin typeface="Arial" panose="020B0604020202020204" pitchFamily="34" charset="0"/>
              </a:rPr>
              <a:t>    struct </a:t>
            </a:r>
            <a:r>
              <a:rPr lang="en-US" altLang="zh-CN" sz="1400" dirty="0" err="1">
                <a:latin typeface="Arial" panose="020B0604020202020204" pitchFamily="34" charset="0"/>
              </a:rPr>
              <a:t>os_tcb</a:t>
            </a:r>
            <a:r>
              <a:rPr lang="en-US" altLang="zh-CN" sz="1400" dirty="0">
                <a:latin typeface="Arial" panose="020B0604020202020204" pitchFamily="34" charset="0"/>
              </a:rPr>
              <a:t> 	*</a:t>
            </a:r>
            <a:r>
              <a:rPr lang="en-US" altLang="zh-CN" sz="1400" dirty="0" err="1">
                <a:latin typeface="Arial" panose="020B0604020202020204" pitchFamily="34" charset="0"/>
              </a:rPr>
              <a:t>OSTCBNext</a:t>
            </a:r>
            <a:r>
              <a:rPr lang="en-US" altLang="zh-CN" sz="1400" dirty="0">
                <a:latin typeface="Arial" panose="020B0604020202020204" pitchFamily="34" charset="0"/>
              </a:rPr>
              <a:t>;</a:t>
            </a:r>
          </a:p>
          <a:p>
            <a:pPr>
              <a:defRPr/>
            </a:pPr>
            <a:r>
              <a:rPr lang="en-US" altLang="zh-CN" sz="1400" i="1" dirty="0">
                <a:solidFill>
                  <a:srgbClr val="FF0000"/>
                </a:solidFill>
                <a:latin typeface="Arial" panose="020B0604020202020204" pitchFamily="34" charset="0"/>
              </a:rPr>
              <a:t>    struct </a:t>
            </a:r>
            <a:r>
              <a:rPr lang="en-US" altLang="zh-CN" sz="1400" i="1" dirty="0" err="1">
                <a:solidFill>
                  <a:srgbClr val="FF0000"/>
                </a:solidFill>
                <a:latin typeface="Arial" panose="020B0604020202020204" pitchFamily="34" charset="0"/>
              </a:rPr>
              <a:t>os_tcb</a:t>
            </a:r>
            <a:r>
              <a:rPr lang="en-US" altLang="zh-CN" sz="1400" i="1" dirty="0">
                <a:solidFill>
                  <a:srgbClr val="FF0000"/>
                </a:solidFill>
                <a:latin typeface="Arial" panose="020B0604020202020204" pitchFamily="34" charset="0"/>
              </a:rPr>
              <a:t> 	*</a:t>
            </a:r>
            <a:r>
              <a:rPr lang="en-US" altLang="zh-CN" sz="1400" i="1" dirty="0" err="1">
                <a:solidFill>
                  <a:srgbClr val="FF0000"/>
                </a:solidFill>
                <a:latin typeface="Arial" panose="020B0604020202020204" pitchFamily="34" charset="0"/>
              </a:rPr>
              <a:t>OSTCBPrev</a:t>
            </a:r>
            <a:r>
              <a:rPr lang="en-US" altLang="zh-CN" sz="1400" i="1" dirty="0">
                <a:solidFill>
                  <a:srgbClr val="FF0000"/>
                </a:solidFill>
                <a:latin typeface="Arial" panose="020B0604020202020204" pitchFamily="34" charset="0"/>
              </a:rPr>
              <a:t>;</a:t>
            </a:r>
          </a:p>
          <a:p>
            <a:pPr>
              <a:defRPr/>
            </a:pPr>
            <a:r>
              <a:rPr lang="en-US" altLang="zh-CN" sz="1400" dirty="0">
                <a:latin typeface="Arial" panose="020B0604020202020204" pitchFamily="34" charset="0"/>
              </a:rPr>
              <a:t>    INT16U     	</a:t>
            </a:r>
            <a:r>
              <a:rPr lang="en-US" altLang="zh-CN" sz="1400" dirty="0" err="1">
                <a:latin typeface="Arial" panose="020B0604020202020204" pitchFamily="34" charset="0"/>
              </a:rPr>
              <a:t>OSTCBDly</a:t>
            </a:r>
            <a:r>
              <a:rPr lang="en-US" altLang="zh-CN" sz="1400" dirty="0">
                <a:latin typeface="Arial" panose="020B0604020202020204" pitchFamily="34" charset="0"/>
              </a:rPr>
              <a:t>;</a:t>
            </a:r>
          </a:p>
          <a:p>
            <a:pPr>
              <a:defRPr/>
            </a:pPr>
            <a:r>
              <a:rPr lang="en-US" altLang="zh-CN" sz="1400" dirty="0">
                <a:latin typeface="Arial" panose="020B0604020202020204" pitchFamily="34" charset="0"/>
              </a:rPr>
              <a:t>    INT8U      	</a:t>
            </a:r>
            <a:r>
              <a:rPr lang="en-US" altLang="zh-CN" sz="1400" dirty="0" err="1">
                <a:latin typeface="Arial" panose="020B0604020202020204" pitchFamily="34" charset="0"/>
              </a:rPr>
              <a:t>OSTCBStat</a:t>
            </a:r>
            <a:r>
              <a:rPr lang="en-US" altLang="zh-CN" sz="1400" dirty="0">
                <a:latin typeface="Arial" panose="020B0604020202020204" pitchFamily="34" charset="0"/>
              </a:rPr>
              <a:t>;</a:t>
            </a:r>
          </a:p>
          <a:p>
            <a:pPr>
              <a:defRPr/>
            </a:pPr>
            <a:r>
              <a:rPr lang="en-US" altLang="zh-CN" sz="1400" dirty="0">
                <a:latin typeface="Arial" panose="020B0604020202020204" pitchFamily="34" charset="0"/>
              </a:rPr>
              <a:t>    INT8U      	</a:t>
            </a:r>
            <a:r>
              <a:rPr lang="en-US" altLang="zh-CN" sz="1400" dirty="0" err="1">
                <a:latin typeface="Arial" panose="020B0604020202020204" pitchFamily="34" charset="0"/>
              </a:rPr>
              <a:t>OSTCBPrio</a:t>
            </a:r>
            <a:r>
              <a:rPr lang="en-US" altLang="zh-CN" sz="1400" dirty="0">
                <a:latin typeface="Arial" panose="020B0604020202020204" pitchFamily="34" charset="0"/>
              </a:rPr>
              <a:t>;</a:t>
            </a:r>
          </a:p>
          <a:p>
            <a:pPr>
              <a:defRPr/>
            </a:pPr>
            <a:r>
              <a:rPr lang="en-US" altLang="zh-CN" sz="1400" dirty="0">
                <a:latin typeface="Arial" panose="020B0604020202020204" pitchFamily="34" charset="0"/>
              </a:rPr>
              <a:t>    INT8U      	OSTCBX;</a:t>
            </a:r>
          </a:p>
          <a:p>
            <a:pPr>
              <a:defRPr/>
            </a:pPr>
            <a:r>
              <a:rPr lang="en-US" altLang="zh-CN" sz="1400" dirty="0">
                <a:latin typeface="Arial" panose="020B0604020202020204" pitchFamily="34" charset="0"/>
              </a:rPr>
              <a:t>    INT8U      	OSTCBY;</a:t>
            </a:r>
          </a:p>
          <a:p>
            <a:pPr>
              <a:defRPr/>
            </a:pPr>
            <a:r>
              <a:rPr lang="en-US" altLang="zh-CN" sz="1400" dirty="0">
                <a:latin typeface="Arial" panose="020B0604020202020204" pitchFamily="34" charset="0"/>
              </a:rPr>
              <a:t>    INT8U      	</a:t>
            </a:r>
            <a:r>
              <a:rPr lang="en-US" altLang="zh-CN" sz="1400" dirty="0" err="1">
                <a:latin typeface="Arial" panose="020B0604020202020204" pitchFamily="34" charset="0"/>
              </a:rPr>
              <a:t>OSTCBBitX</a:t>
            </a:r>
            <a:r>
              <a:rPr lang="en-US" altLang="zh-CN" sz="1400" dirty="0">
                <a:latin typeface="Arial" panose="020B0604020202020204" pitchFamily="34" charset="0"/>
              </a:rPr>
              <a:t>;</a:t>
            </a:r>
          </a:p>
          <a:p>
            <a:pPr>
              <a:defRPr/>
            </a:pPr>
            <a:r>
              <a:rPr lang="en-US" altLang="zh-CN" sz="1400" dirty="0">
                <a:latin typeface="Arial" panose="020B0604020202020204" pitchFamily="34" charset="0"/>
              </a:rPr>
              <a:t>    INT8U       	</a:t>
            </a:r>
            <a:r>
              <a:rPr lang="en-US" altLang="zh-CN" sz="1400" dirty="0" err="1">
                <a:latin typeface="Arial" panose="020B0604020202020204" pitchFamily="34" charset="0"/>
              </a:rPr>
              <a:t>OSTCBBitY</a:t>
            </a:r>
            <a:r>
              <a:rPr lang="en-US" altLang="zh-CN" sz="1400" dirty="0">
                <a:latin typeface="Arial" panose="020B0604020202020204" pitchFamily="34" charset="0"/>
              </a:rPr>
              <a:t>;</a:t>
            </a:r>
          </a:p>
          <a:p>
            <a:pPr>
              <a:defRPr/>
            </a:pPr>
            <a:r>
              <a:rPr lang="en-US" altLang="zh-CN" sz="1400" dirty="0">
                <a:latin typeface="Arial" panose="020B0604020202020204" pitchFamily="34" charset="0"/>
              </a:rPr>
              <a:t>} OS_TCB;</a:t>
            </a:r>
          </a:p>
        </p:txBody>
      </p:sp>
      <p:sp>
        <p:nvSpPr>
          <p:cNvPr id="6" name="燕尾形 5">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91491"/>
                                        </p:tgtEl>
                                        <p:attrNameLst>
                                          <p:attrName>style.visibility</p:attrName>
                                        </p:attrNameLst>
                                      </p:cBhvr>
                                      <p:to>
                                        <p:strVal val="visible"/>
                                      </p:to>
                                    </p:set>
                                    <p:anim calcmode="lin" valueType="num">
                                      <p:cBhvr additive="base">
                                        <p:cTn id="7" dur="500" fill="hold"/>
                                        <p:tgtEl>
                                          <p:spTgt spid="191491"/>
                                        </p:tgtEl>
                                        <p:attrNameLst>
                                          <p:attrName>ppt_x</p:attrName>
                                        </p:attrNameLst>
                                      </p:cBhvr>
                                      <p:tavLst>
                                        <p:tav tm="0">
                                          <p:val>
                                            <p:strVal val="1+#ppt_w/2"/>
                                          </p:val>
                                        </p:tav>
                                        <p:tav tm="100000">
                                          <p:val>
                                            <p:strVal val="#ppt_x"/>
                                          </p:val>
                                        </p:tav>
                                      </p:tavLst>
                                    </p:anim>
                                    <p:anim calcmode="lin" valueType="num">
                                      <p:cBhvr additive="base">
                                        <p:cTn id="8" dur="500" fill="hold"/>
                                        <p:tgtEl>
                                          <p:spTgt spid="19149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91492"/>
                                        </p:tgtEl>
                                        <p:attrNameLst>
                                          <p:attrName>style.visibility</p:attrName>
                                        </p:attrNameLst>
                                      </p:cBhvr>
                                      <p:to>
                                        <p:strVal val="visible"/>
                                      </p:to>
                                    </p:set>
                                    <p:animEffect transition="in" filter="wipe(up)">
                                      <p:cBhvr>
                                        <p:cTn id="12" dur="500"/>
                                        <p:tgtEl>
                                          <p:spTgt spid="19149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91493"/>
                                        </p:tgtEl>
                                        <p:attrNameLst>
                                          <p:attrName>style.visibility</p:attrName>
                                        </p:attrNameLst>
                                      </p:cBhvr>
                                      <p:to>
                                        <p:strVal val="visible"/>
                                      </p:to>
                                    </p:set>
                                    <p:animEffect transition="in" filter="slide(fromTop)">
                                      <p:cBhvr>
                                        <p:cTn id="17" dur="500"/>
                                        <p:tgtEl>
                                          <p:spTgt spid="191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p:bldP spid="191492" grpId="0"/>
      <p:bldP spid="19149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ChangeArrowheads="1"/>
          </p:cNvSpPr>
          <p:nvPr/>
        </p:nvSpPr>
        <p:spPr bwMode="auto">
          <a:xfrm>
            <a:off x="1981200" y="3411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3.4  </a:t>
            </a:r>
            <a:r>
              <a:rPr lang="zh-CN" altLang="en-US" sz="4400" dirty="0"/>
              <a:t>任务的结束</a:t>
            </a:r>
          </a:p>
        </p:txBody>
      </p:sp>
      <p:sp>
        <p:nvSpPr>
          <p:cNvPr id="141315" name="Rectangle 3"/>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改进的任务控制块 </a:t>
            </a:r>
          </a:p>
        </p:txBody>
      </p:sp>
      <p:sp>
        <p:nvSpPr>
          <p:cNvPr id="192516" name="Rectangle 4"/>
          <p:cNvSpPr>
            <a:spLocks noChangeArrowheads="1"/>
          </p:cNvSpPr>
          <p:nvPr/>
        </p:nvSpPr>
        <p:spPr bwMode="auto">
          <a:xfrm>
            <a:off x="2667000" y="2357865"/>
            <a:ext cx="68341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使用的任务控制块链表改造成</a:t>
            </a:r>
            <a:r>
              <a:rPr lang="zh-CN" altLang="en-US" sz="2400" dirty="0">
                <a:solidFill>
                  <a:srgbClr val="FF0000"/>
                </a:solidFill>
                <a:latin typeface="华文新魏" panose="02010800040101010101" pitchFamily="2" charset="-122"/>
                <a:ea typeface="华文新魏" panose="02010800040101010101" pitchFamily="2" charset="-122"/>
              </a:rPr>
              <a:t>双向</a:t>
            </a:r>
            <a:r>
              <a:rPr lang="zh-CN" altLang="en-US" sz="2400" dirty="0">
                <a:latin typeface="华文新魏" panose="02010800040101010101" pitchFamily="2" charset="-122"/>
                <a:ea typeface="华文新魏" panose="02010800040101010101" pitchFamily="2" charset="-122"/>
              </a:rPr>
              <a:t>链表，于是单向链表就变成了双向链表。 </a:t>
            </a:r>
          </a:p>
        </p:txBody>
      </p:sp>
      <p:grpSp>
        <p:nvGrpSpPr>
          <p:cNvPr id="2" name="Group 5"/>
          <p:cNvGrpSpPr/>
          <p:nvPr/>
        </p:nvGrpSpPr>
        <p:grpSpPr bwMode="auto">
          <a:xfrm>
            <a:off x="2438400" y="3352801"/>
            <a:ext cx="7315200" cy="2670175"/>
            <a:chOff x="624" y="2208"/>
            <a:chExt cx="4608" cy="1682"/>
          </a:xfrm>
        </p:grpSpPr>
        <p:grpSp>
          <p:nvGrpSpPr>
            <p:cNvPr id="141320" name="Group 6"/>
            <p:cNvGrpSpPr/>
            <p:nvPr/>
          </p:nvGrpSpPr>
          <p:grpSpPr bwMode="auto">
            <a:xfrm>
              <a:off x="624" y="2448"/>
              <a:ext cx="817" cy="328"/>
              <a:chOff x="672" y="2736"/>
              <a:chExt cx="817" cy="328"/>
            </a:xfrm>
          </p:grpSpPr>
          <p:sp>
            <p:nvSpPr>
              <p:cNvPr id="192519" name="Rectangle 7"/>
              <p:cNvSpPr>
                <a:spLocks noChangeArrowheads="1"/>
              </p:cNvSpPr>
              <p:nvPr/>
            </p:nvSpPr>
            <p:spPr bwMode="auto">
              <a:xfrm>
                <a:off x="762" y="2928"/>
                <a:ext cx="635"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41391" name="Text Box 8"/>
              <p:cNvSpPr txBox="1">
                <a:spLocks noChangeArrowheads="1"/>
              </p:cNvSpPr>
              <p:nvPr/>
            </p:nvSpPr>
            <p:spPr bwMode="auto">
              <a:xfrm>
                <a:off x="672" y="2736"/>
                <a:ext cx="8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OSTCBFreeList</a:t>
                </a:r>
              </a:p>
            </p:txBody>
          </p:sp>
        </p:grpSp>
        <p:grpSp>
          <p:nvGrpSpPr>
            <p:cNvPr id="141321" name="Group 9"/>
            <p:cNvGrpSpPr/>
            <p:nvPr/>
          </p:nvGrpSpPr>
          <p:grpSpPr bwMode="auto">
            <a:xfrm>
              <a:off x="720" y="3170"/>
              <a:ext cx="636" cy="319"/>
              <a:chOff x="720" y="3205"/>
              <a:chExt cx="636" cy="319"/>
            </a:xfrm>
          </p:grpSpPr>
          <p:sp>
            <p:nvSpPr>
              <p:cNvPr id="192522" name="Rectangle 10"/>
              <p:cNvSpPr>
                <a:spLocks noChangeArrowheads="1"/>
              </p:cNvSpPr>
              <p:nvPr/>
            </p:nvSpPr>
            <p:spPr bwMode="auto">
              <a:xfrm>
                <a:off x="720" y="3388"/>
                <a:ext cx="635"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41389" name="Text Box 11"/>
              <p:cNvSpPr txBox="1">
                <a:spLocks noChangeArrowheads="1"/>
              </p:cNvSpPr>
              <p:nvPr/>
            </p:nvSpPr>
            <p:spPr bwMode="auto">
              <a:xfrm>
                <a:off x="721" y="3205"/>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OSTCBList</a:t>
                </a:r>
              </a:p>
            </p:txBody>
          </p:sp>
        </p:grpSp>
        <p:grpSp>
          <p:nvGrpSpPr>
            <p:cNvPr id="141322" name="Group 12"/>
            <p:cNvGrpSpPr/>
            <p:nvPr/>
          </p:nvGrpSpPr>
          <p:grpSpPr bwMode="auto">
            <a:xfrm>
              <a:off x="3798" y="3382"/>
              <a:ext cx="544" cy="173"/>
              <a:chOff x="2925" y="2341"/>
              <a:chExt cx="544" cy="173"/>
            </a:xfrm>
          </p:grpSpPr>
          <p:sp>
            <p:nvSpPr>
              <p:cNvPr id="141386" name="Line 13"/>
              <p:cNvSpPr>
                <a:spLocks noChangeShapeType="1"/>
              </p:cNvSpPr>
              <p:nvPr/>
            </p:nvSpPr>
            <p:spPr bwMode="auto">
              <a:xfrm>
                <a:off x="2925" y="2424"/>
                <a:ext cx="181"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1387" name="Text Box 14"/>
              <p:cNvSpPr txBox="1">
                <a:spLocks noChangeArrowheads="1"/>
              </p:cNvSpPr>
              <p:nvPr/>
            </p:nvSpPr>
            <p:spPr bwMode="auto">
              <a:xfrm>
                <a:off x="3061" y="2341"/>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NULL</a:t>
                </a:r>
              </a:p>
            </p:txBody>
          </p:sp>
        </p:grpSp>
        <p:grpSp>
          <p:nvGrpSpPr>
            <p:cNvPr id="141323" name="Group 15"/>
            <p:cNvGrpSpPr/>
            <p:nvPr/>
          </p:nvGrpSpPr>
          <p:grpSpPr bwMode="auto">
            <a:xfrm>
              <a:off x="4272" y="2363"/>
              <a:ext cx="960" cy="1525"/>
              <a:chOff x="4416" y="2419"/>
              <a:chExt cx="960" cy="1525"/>
            </a:xfrm>
          </p:grpSpPr>
          <p:sp>
            <p:nvSpPr>
              <p:cNvPr id="192528" name="Rectangle 16"/>
              <p:cNvSpPr>
                <a:spLocks noChangeArrowheads="1"/>
              </p:cNvSpPr>
              <p:nvPr/>
            </p:nvSpPr>
            <p:spPr bwMode="auto">
              <a:xfrm>
                <a:off x="4608" y="2592"/>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92529" name="Rectangle 17"/>
              <p:cNvSpPr>
                <a:spLocks noChangeArrowheads="1"/>
              </p:cNvSpPr>
              <p:nvPr/>
            </p:nvSpPr>
            <p:spPr bwMode="auto">
              <a:xfrm>
                <a:off x="4608" y="2729"/>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92530" name="Rectangle 18"/>
              <p:cNvSpPr>
                <a:spLocks noChangeArrowheads="1"/>
              </p:cNvSpPr>
              <p:nvPr/>
            </p:nvSpPr>
            <p:spPr bwMode="auto">
              <a:xfrm>
                <a:off x="4608" y="2861"/>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92531" name="Rectangle 19"/>
              <p:cNvSpPr>
                <a:spLocks noChangeArrowheads="1"/>
              </p:cNvSpPr>
              <p:nvPr/>
            </p:nvSpPr>
            <p:spPr bwMode="auto">
              <a:xfrm>
                <a:off x="4608" y="2997"/>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92532" name="Rectangle 20"/>
              <p:cNvSpPr>
                <a:spLocks noChangeArrowheads="1"/>
              </p:cNvSpPr>
              <p:nvPr/>
            </p:nvSpPr>
            <p:spPr bwMode="auto">
              <a:xfrm>
                <a:off x="4608" y="3133"/>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&amp;OSTCBTbl[1]</a:t>
                </a:r>
              </a:p>
            </p:txBody>
          </p:sp>
          <p:sp>
            <p:nvSpPr>
              <p:cNvPr id="192533" name="Rectangle 21"/>
              <p:cNvSpPr>
                <a:spLocks noChangeArrowheads="1"/>
              </p:cNvSpPr>
              <p:nvPr/>
            </p:nvSpPr>
            <p:spPr bwMode="auto">
              <a:xfrm>
                <a:off x="4608" y="3269"/>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&amp;OSTCBTbl[2]</a:t>
                </a:r>
              </a:p>
            </p:txBody>
          </p:sp>
          <p:sp>
            <p:nvSpPr>
              <p:cNvPr id="192534" name="Rectangle 22"/>
              <p:cNvSpPr>
                <a:spLocks noChangeArrowheads="1"/>
              </p:cNvSpPr>
              <p:nvPr/>
            </p:nvSpPr>
            <p:spPr bwMode="auto">
              <a:xfrm>
                <a:off x="4608" y="3406"/>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tIns="0" anchor="ctr"/>
              <a:lstStyle/>
              <a:p>
                <a:pPr algn="ctr">
                  <a:defRPr/>
                </a:pPr>
                <a:endParaRPr lang="zh-CN" altLang="zh-CN" sz="1200">
                  <a:latin typeface="Arial" panose="020B0604020202020204" pitchFamily="34" charset="0"/>
                </a:endParaRPr>
              </a:p>
            </p:txBody>
          </p:sp>
          <p:sp>
            <p:nvSpPr>
              <p:cNvPr id="192535" name="Rectangle 23"/>
              <p:cNvSpPr>
                <a:spLocks noChangeArrowheads="1"/>
              </p:cNvSpPr>
              <p:nvPr/>
            </p:nvSpPr>
            <p:spPr bwMode="auto">
              <a:xfrm>
                <a:off x="4608" y="3540"/>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41373" name="Text Box 24"/>
              <p:cNvSpPr txBox="1">
                <a:spLocks noChangeArrowheads="1"/>
              </p:cNvSpPr>
              <p:nvPr/>
            </p:nvSpPr>
            <p:spPr bwMode="auto">
              <a:xfrm>
                <a:off x="4559" y="2419"/>
                <a:ext cx="8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dirty="0"/>
                  <a:t>OSTCBPrioTbl[ ]</a:t>
                </a:r>
              </a:p>
            </p:txBody>
          </p:sp>
          <p:sp>
            <p:nvSpPr>
              <p:cNvPr id="192537" name="Rectangle 25"/>
              <p:cNvSpPr>
                <a:spLocks noChangeArrowheads="1"/>
              </p:cNvSpPr>
              <p:nvPr/>
            </p:nvSpPr>
            <p:spPr bwMode="auto">
              <a:xfrm>
                <a:off x="4608" y="3672"/>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41375" name="Rectangle 26"/>
              <p:cNvSpPr>
                <a:spLocks noChangeArrowheads="1"/>
              </p:cNvSpPr>
              <p:nvPr/>
            </p:nvSpPr>
            <p:spPr bwMode="auto">
              <a:xfrm>
                <a:off x="4416" y="2582"/>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[0]</a:t>
                </a:r>
              </a:p>
            </p:txBody>
          </p:sp>
          <p:sp>
            <p:nvSpPr>
              <p:cNvPr id="141376" name="Rectangle 27"/>
              <p:cNvSpPr>
                <a:spLocks noChangeArrowheads="1"/>
              </p:cNvSpPr>
              <p:nvPr/>
            </p:nvSpPr>
            <p:spPr bwMode="auto">
              <a:xfrm>
                <a:off x="4416" y="2713"/>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[1]</a:t>
                </a:r>
              </a:p>
            </p:txBody>
          </p:sp>
          <p:sp>
            <p:nvSpPr>
              <p:cNvPr id="141377" name="Rectangle 28"/>
              <p:cNvSpPr>
                <a:spLocks noChangeArrowheads="1"/>
              </p:cNvSpPr>
              <p:nvPr/>
            </p:nvSpPr>
            <p:spPr bwMode="auto">
              <a:xfrm>
                <a:off x="4416" y="2855"/>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[2]</a:t>
                </a:r>
              </a:p>
            </p:txBody>
          </p:sp>
          <p:sp>
            <p:nvSpPr>
              <p:cNvPr id="141378" name="Rectangle 29"/>
              <p:cNvSpPr>
                <a:spLocks noChangeArrowheads="1"/>
              </p:cNvSpPr>
              <p:nvPr/>
            </p:nvSpPr>
            <p:spPr bwMode="auto">
              <a:xfrm>
                <a:off x="4416" y="2994"/>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[3]</a:t>
                </a:r>
              </a:p>
            </p:txBody>
          </p:sp>
          <p:sp>
            <p:nvSpPr>
              <p:cNvPr id="141379" name="Rectangle 30"/>
              <p:cNvSpPr>
                <a:spLocks noChangeArrowheads="1"/>
              </p:cNvSpPr>
              <p:nvPr/>
            </p:nvSpPr>
            <p:spPr bwMode="auto">
              <a:xfrm>
                <a:off x="4416" y="3128"/>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[4]</a:t>
                </a:r>
              </a:p>
            </p:txBody>
          </p:sp>
          <p:sp>
            <p:nvSpPr>
              <p:cNvPr id="141380" name="Rectangle 31"/>
              <p:cNvSpPr>
                <a:spLocks noChangeArrowheads="1"/>
              </p:cNvSpPr>
              <p:nvPr/>
            </p:nvSpPr>
            <p:spPr bwMode="auto">
              <a:xfrm>
                <a:off x="4416" y="3259"/>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[5]</a:t>
                </a:r>
              </a:p>
            </p:txBody>
          </p:sp>
          <p:sp>
            <p:nvSpPr>
              <p:cNvPr id="141381" name="Rectangle 32"/>
              <p:cNvSpPr>
                <a:spLocks noChangeArrowheads="1"/>
              </p:cNvSpPr>
              <p:nvPr/>
            </p:nvSpPr>
            <p:spPr bwMode="auto">
              <a:xfrm>
                <a:off x="4416" y="3401"/>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[6]</a:t>
                </a:r>
              </a:p>
            </p:txBody>
          </p:sp>
          <p:sp>
            <p:nvSpPr>
              <p:cNvPr id="141382" name="Rectangle 33"/>
              <p:cNvSpPr>
                <a:spLocks noChangeArrowheads="1"/>
              </p:cNvSpPr>
              <p:nvPr/>
            </p:nvSpPr>
            <p:spPr bwMode="auto">
              <a:xfrm>
                <a:off x="4416" y="3532"/>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[7]</a:t>
                </a:r>
              </a:p>
            </p:txBody>
          </p:sp>
          <p:sp>
            <p:nvSpPr>
              <p:cNvPr id="141383" name="Rectangle 34"/>
              <p:cNvSpPr>
                <a:spLocks noChangeArrowheads="1"/>
              </p:cNvSpPr>
              <p:nvPr/>
            </p:nvSpPr>
            <p:spPr bwMode="auto">
              <a:xfrm>
                <a:off x="4416" y="3666"/>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[8]</a:t>
                </a:r>
              </a:p>
            </p:txBody>
          </p:sp>
          <p:sp>
            <p:nvSpPr>
              <p:cNvPr id="192547" name="Rectangle 35"/>
              <p:cNvSpPr>
                <a:spLocks noChangeArrowheads="1"/>
              </p:cNvSpPr>
              <p:nvPr/>
            </p:nvSpPr>
            <p:spPr bwMode="auto">
              <a:xfrm>
                <a:off x="4608" y="3808"/>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&amp;OSTCBTbl[0]</a:t>
                </a:r>
              </a:p>
            </p:txBody>
          </p:sp>
          <p:sp>
            <p:nvSpPr>
              <p:cNvPr id="141385" name="Rectangle 36"/>
              <p:cNvSpPr>
                <a:spLocks noChangeArrowheads="1"/>
              </p:cNvSpPr>
              <p:nvPr/>
            </p:nvSpPr>
            <p:spPr bwMode="auto">
              <a:xfrm>
                <a:off x="4416" y="3800"/>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[9]</a:t>
                </a:r>
              </a:p>
            </p:txBody>
          </p:sp>
        </p:grpSp>
        <p:grpSp>
          <p:nvGrpSpPr>
            <p:cNvPr id="141324" name="Group 37"/>
            <p:cNvGrpSpPr/>
            <p:nvPr/>
          </p:nvGrpSpPr>
          <p:grpSpPr bwMode="auto">
            <a:xfrm>
              <a:off x="2208" y="2666"/>
              <a:ext cx="816" cy="310"/>
              <a:chOff x="20" y="1042"/>
              <a:chExt cx="816" cy="310"/>
            </a:xfrm>
          </p:grpSpPr>
          <p:sp>
            <p:nvSpPr>
              <p:cNvPr id="141363" name="Text Box 38"/>
              <p:cNvSpPr txBox="1">
                <a:spLocks noChangeArrowheads="1"/>
              </p:cNvSpPr>
              <p:nvPr/>
            </p:nvSpPr>
            <p:spPr bwMode="auto">
              <a:xfrm>
                <a:off x="20" y="1042"/>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200"/>
                  <a:t>OSTCBHighRdy</a:t>
                </a:r>
              </a:p>
            </p:txBody>
          </p:sp>
          <p:sp>
            <p:nvSpPr>
              <p:cNvPr id="192551" name="Rectangle 39"/>
              <p:cNvSpPr>
                <a:spLocks noChangeArrowheads="1"/>
              </p:cNvSpPr>
              <p:nvPr/>
            </p:nvSpPr>
            <p:spPr bwMode="auto">
              <a:xfrm>
                <a:off x="92" y="1216"/>
                <a:ext cx="680"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&amp;OSTCBTbl[1]</a:t>
                </a:r>
              </a:p>
            </p:txBody>
          </p:sp>
        </p:grpSp>
        <p:grpSp>
          <p:nvGrpSpPr>
            <p:cNvPr id="141325" name="Group 40"/>
            <p:cNvGrpSpPr/>
            <p:nvPr/>
          </p:nvGrpSpPr>
          <p:grpSpPr bwMode="auto">
            <a:xfrm>
              <a:off x="3072" y="2666"/>
              <a:ext cx="816" cy="310"/>
              <a:chOff x="20" y="1042"/>
              <a:chExt cx="816" cy="310"/>
            </a:xfrm>
          </p:grpSpPr>
          <p:sp>
            <p:nvSpPr>
              <p:cNvPr id="141361" name="Text Box 41"/>
              <p:cNvSpPr txBox="1">
                <a:spLocks noChangeArrowheads="1"/>
              </p:cNvSpPr>
              <p:nvPr/>
            </p:nvSpPr>
            <p:spPr bwMode="auto">
              <a:xfrm>
                <a:off x="20" y="1042"/>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200" dirty="0"/>
                  <a:t>OSTCBCur</a:t>
                </a:r>
              </a:p>
            </p:txBody>
          </p:sp>
          <p:sp>
            <p:nvSpPr>
              <p:cNvPr id="192554" name="Rectangle 42"/>
              <p:cNvSpPr>
                <a:spLocks noChangeArrowheads="1"/>
              </p:cNvSpPr>
              <p:nvPr/>
            </p:nvSpPr>
            <p:spPr bwMode="auto">
              <a:xfrm>
                <a:off x="92" y="1216"/>
                <a:ext cx="680"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&amp;OSTCBTbl[1]</a:t>
                </a:r>
              </a:p>
            </p:txBody>
          </p:sp>
        </p:grpSp>
        <p:grpSp>
          <p:nvGrpSpPr>
            <p:cNvPr id="141326" name="Group 43"/>
            <p:cNvGrpSpPr/>
            <p:nvPr/>
          </p:nvGrpSpPr>
          <p:grpSpPr bwMode="auto">
            <a:xfrm>
              <a:off x="2208" y="2208"/>
              <a:ext cx="816" cy="310"/>
              <a:chOff x="20" y="1042"/>
              <a:chExt cx="816" cy="310"/>
            </a:xfrm>
          </p:grpSpPr>
          <p:sp>
            <p:nvSpPr>
              <p:cNvPr id="141359" name="Text Box 44"/>
              <p:cNvSpPr txBox="1">
                <a:spLocks noChangeArrowheads="1"/>
              </p:cNvSpPr>
              <p:nvPr/>
            </p:nvSpPr>
            <p:spPr bwMode="auto">
              <a:xfrm>
                <a:off x="20" y="1042"/>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200"/>
                  <a:t>OSPrioHighRdy</a:t>
                </a:r>
              </a:p>
            </p:txBody>
          </p:sp>
          <p:sp>
            <p:nvSpPr>
              <p:cNvPr id="192557" name="Rectangle 45"/>
              <p:cNvSpPr>
                <a:spLocks noChangeArrowheads="1"/>
              </p:cNvSpPr>
              <p:nvPr/>
            </p:nvSpPr>
            <p:spPr bwMode="auto">
              <a:xfrm>
                <a:off x="92" y="1216"/>
                <a:ext cx="680"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4</a:t>
                </a:r>
              </a:p>
            </p:txBody>
          </p:sp>
        </p:grpSp>
        <p:grpSp>
          <p:nvGrpSpPr>
            <p:cNvPr id="141327" name="Group 46"/>
            <p:cNvGrpSpPr/>
            <p:nvPr/>
          </p:nvGrpSpPr>
          <p:grpSpPr bwMode="auto">
            <a:xfrm>
              <a:off x="3072" y="2208"/>
              <a:ext cx="816" cy="310"/>
              <a:chOff x="20" y="1042"/>
              <a:chExt cx="816" cy="310"/>
            </a:xfrm>
          </p:grpSpPr>
          <p:sp>
            <p:nvSpPr>
              <p:cNvPr id="141357" name="Text Box 47"/>
              <p:cNvSpPr txBox="1">
                <a:spLocks noChangeArrowheads="1"/>
              </p:cNvSpPr>
              <p:nvPr/>
            </p:nvSpPr>
            <p:spPr bwMode="auto">
              <a:xfrm>
                <a:off x="20" y="1042"/>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200"/>
                  <a:t>OSPrioCur</a:t>
                </a:r>
              </a:p>
            </p:txBody>
          </p:sp>
          <p:sp>
            <p:nvSpPr>
              <p:cNvPr id="192560" name="Rectangle 48"/>
              <p:cNvSpPr>
                <a:spLocks noChangeArrowheads="1"/>
              </p:cNvSpPr>
              <p:nvPr/>
            </p:nvSpPr>
            <p:spPr bwMode="auto">
              <a:xfrm>
                <a:off x="92" y="1216"/>
                <a:ext cx="680"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4</a:t>
                </a:r>
              </a:p>
            </p:txBody>
          </p:sp>
        </p:grpSp>
        <p:grpSp>
          <p:nvGrpSpPr>
            <p:cNvPr id="141328" name="Group 49"/>
            <p:cNvGrpSpPr/>
            <p:nvPr/>
          </p:nvGrpSpPr>
          <p:grpSpPr bwMode="auto">
            <a:xfrm>
              <a:off x="1492" y="3170"/>
              <a:ext cx="680" cy="720"/>
              <a:chOff x="1492" y="3170"/>
              <a:chExt cx="680" cy="720"/>
            </a:xfrm>
          </p:grpSpPr>
          <p:sp>
            <p:nvSpPr>
              <p:cNvPr id="192562" name="Rectangle 50"/>
              <p:cNvSpPr>
                <a:spLocks noChangeArrowheads="1"/>
              </p:cNvSpPr>
              <p:nvPr/>
            </p:nvSpPr>
            <p:spPr bwMode="auto">
              <a:xfrm>
                <a:off x="1537" y="3343"/>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141353" name="Text Box 51"/>
              <p:cNvSpPr txBox="1">
                <a:spLocks noChangeArrowheads="1"/>
              </p:cNvSpPr>
              <p:nvPr/>
            </p:nvSpPr>
            <p:spPr bwMode="auto">
              <a:xfrm>
                <a:off x="1492" y="3170"/>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OSTCBTbl[2]</a:t>
                </a:r>
              </a:p>
            </p:txBody>
          </p:sp>
          <p:sp>
            <p:nvSpPr>
              <p:cNvPr id="192564" name="Rectangle 52"/>
              <p:cNvSpPr>
                <a:spLocks noChangeArrowheads="1"/>
              </p:cNvSpPr>
              <p:nvPr/>
            </p:nvSpPr>
            <p:spPr bwMode="auto">
              <a:xfrm>
                <a:off x="1537" y="3434"/>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192565" name="Rectangle 53"/>
              <p:cNvSpPr>
                <a:spLocks noChangeArrowheads="1"/>
              </p:cNvSpPr>
              <p:nvPr/>
            </p:nvSpPr>
            <p:spPr bwMode="auto">
              <a:xfrm>
                <a:off x="1536" y="3527"/>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OSTCBPrev</a:t>
                </a:r>
              </a:p>
            </p:txBody>
          </p:sp>
          <p:sp>
            <p:nvSpPr>
              <p:cNvPr id="192566" name="Rectangle 54"/>
              <p:cNvSpPr>
                <a:spLocks noChangeArrowheads="1"/>
              </p:cNvSpPr>
              <p:nvPr/>
            </p:nvSpPr>
            <p:spPr bwMode="auto">
              <a:xfrm>
                <a:off x="1537" y="3618"/>
                <a:ext cx="635" cy="272"/>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141329" name="Group 55"/>
            <p:cNvGrpSpPr/>
            <p:nvPr/>
          </p:nvGrpSpPr>
          <p:grpSpPr bwMode="auto">
            <a:xfrm>
              <a:off x="2296" y="3168"/>
              <a:ext cx="680" cy="720"/>
              <a:chOff x="1492" y="3170"/>
              <a:chExt cx="680" cy="720"/>
            </a:xfrm>
          </p:grpSpPr>
          <p:sp>
            <p:nvSpPr>
              <p:cNvPr id="192568" name="Rectangle 56"/>
              <p:cNvSpPr>
                <a:spLocks noChangeArrowheads="1"/>
              </p:cNvSpPr>
              <p:nvPr/>
            </p:nvSpPr>
            <p:spPr bwMode="auto">
              <a:xfrm>
                <a:off x="1537" y="3343"/>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141348" name="Text Box 57"/>
              <p:cNvSpPr txBox="1">
                <a:spLocks noChangeArrowheads="1"/>
              </p:cNvSpPr>
              <p:nvPr/>
            </p:nvSpPr>
            <p:spPr bwMode="auto">
              <a:xfrm>
                <a:off x="1492" y="3170"/>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OSTCBTbl[1]</a:t>
                </a:r>
              </a:p>
            </p:txBody>
          </p:sp>
          <p:sp>
            <p:nvSpPr>
              <p:cNvPr id="192570" name="Rectangle 58"/>
              <p:cNvSpPr>
                <a:spLocks noChangeArrowheads="1"/>
              </p:cNvSpPr>
              <p:nvPr/>
            </p:nvSpPr>
            <p:spPr bwMode="auto">
              <a:xfrm>
                <a:off x="1537" y="3434"/>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192571" name="Rectangle 59"/>
              <p:cNvSpPr>
                <a:spLocks noChangeArrowheads="1"/>
              </p:cNvSpPr>
              <p:nvPr/>
            </p:nvSpPr>
            <p:spPr bwMode="auto">
              <a:xfrm>
                <a:off x="1536" y="3527"/>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OSTCBPrev</a:t>
                </a:r>
              </a:p>
            </p:txBody>
          </p:sp>
          <p:sp>
            <p:nvSpPr>
              <p:cNvPr id="192572" name="Rectangle 60"/>
              <p:cNvSpPr>
                <a:spLocks noChangeArrowheads="1"/>
              </p:cNvSpPr>
              <p:nvPr/>
            </p:nvSpPr>
            <p:spPr bwMode="auto">
              <a:xfrm>
                <a:off x="1537" y="3618"/>
                <a:ext cx="635" cy="272"/>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141330" name="Group 61"/>
            <p:cNvGrpSpPr/>
            <p:nvPr/>
          </p:nvGrpSpPr>
          <p:grpSpPr bwMode="auto">
            <a:xfrm>
              <a:off x="3112" y="3168"/>
              <a:ext cx="680" cy="720"/>
              <a:chOff x="1492" y="3170"/>
              <a:chExt cx="680" cy="720"/>
            </a:xfrm>
          </p:grpSpPr>
          <p:sp>
            <p:nvSpPr>
              <p:cNvPr id="192574" name="Rectangle 62"/>
              <p:cNvSpPr>
                <a:spLocks noChangeArrowheads="1"/>
              </p:cNvSpPr>
              <p:nvPr/>
            </p:nvSpPr>
            <p:spPr bwMode="auto">
              <a:xfrm>
                <a:off x="1537" y="3343"/>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141343" name="Text Box 63"/>
              <p:cNvSpPr txBox="1">
                <a:spLocks noChangeArrowheads="1"/>
              </p:cNvSpPr>
              <p:nvPr/>
            </p:nvSpPr>
            <p:spPr bwMode="auto">
              <a:xfrm>
                <a:off x="1492" y="3170"/>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OSTCBTbl[0]</a:t>
                </a:r>
              </a:p>
            </p:txBody>
          </p:sp>
          <p:sp>
            <p:nvSpPr>
              <p:cNvPr id="192576" name="Rectangle 64"/>
              <p:cNvSpPr>
                <a:spLocks noChangeArrowheads="1"/>
              </p:cNvSpPr>
              <p:nvPr/>
            </p:nvSpPr>
            <p:spPr bwMode="auto">
              <a:xfrm>
                <a:off x="1537" y="3434"/>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192577" name="Rectangle 65"/>
              <p:cNvSpPr>
                <a:spLocks noChangeArrowheads="1"/>
              </p:cNvSpPr>
              <p:nvPr/>
            </p:nvSpPr>
            <p:spPr bwMode="auto">
              <a:xfrm>
                <a:off x="1536" y="3527"/>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OSTCBPrev</a:t>
                </a:r>
              </a:p>
            </p:txBody>
          </p:sp>
          <p:sp>
            <p:nvSpPr>
              <p:cNvPr id="192578" name="Rectangle 66"/>
              <p:cNvSpPr>
                <a:spLocks noChangeArrowheads="1"/>
              </p:cNvSpPr>
              <p:nvPr/>
            </p:nvSpPr>
            <p:spPr bwMode="auto">
              <a:xfrm>
                <a:off x="1537" y="3618"/>
                <a:ext cx="635" cy="272"/>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cxnSp>
          <p:nvCxnSpPr>
            <p:cNvPr id="141331" name="AutoShape 67"/>
            <p:cNvCxnSpPr>
              <a:cxnSpLocks noChangeShapeType="1"/>
              <a:stCxn id="192522" idx="3"/>
              <a:endCxn id="192562" idx="1"/>
            </p:cNvCxnSpPr>
            <p:nvPr/>
          </p:nvCxnSpPr>
          <p:spPr bwMode="auto">
            <a:xfrm flipV="1">
              <a:off x="1355" y="3389"/>
              <a:ext cx="182" cy="32"/>
            </a:xfrm>
            <a:prstGeom prst="bentConnector3">
              <a:avLst>
                <a:gd name="adj1" fmla="val 49449"/>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41332" name="AutoShape 68"/>
            <p:cNvCxnSpPr>
              <a:cxnSpLocks noChangeShapeType="1"/>
              <a:stCxn id="192564" idx="3"/>
              <a:endCxn id="192568" idx="1"/>
            </p:cNvCxnSpPr>
            <p:nvPr/>
          </p:nvCxnSpPr>
          <p:spPr bwMode="auto">
            <a:xfrm flipV="1">
              <a:off x="2172" y="3387"/>
              <a:ext cx="169" cy="93"/>
            </a:xfrm>
            <a:prstGeom prst="bentConnector3">
              <a:avLst>
                <a:gd name="adj1" fmla="val 39644"/>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41333" name="AutoShape 69"/>
            <p:cNvCxnSpPr>
              <a:cxnSpLocks noChangeShapeType="1"/>
              <a:stCxn id="192570" idx="3"/>
              <a:endCxn id="192574" idx="1"/>
            </p:cNvCxnSpPr>
            <p:nvPr/>
          </p:nvCxnSpPr>
          <p:spPr bwMode="auto">
            <a:xfrm flipV="1">
              <a:off x="2976" y="3387"/>
              <a:ext cx="181" cy="91"/>
            </a:xfrm>
            <a:prstGeom prst="bentConnector3">
              <a:avLst>
                <a:gd name="adj1" fmla="val 4972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41334" name="AutoShape 70"/>
            <p:cNvCxnSpPr>
              <a:cxnSpLocks noChangeShapeType="1"/>
              <a:stCxn id="192577" idx="1"/>
              <a:endCxn id="192568" idx="3"/>
            </p:cNvCxnSpPr>
            <p:nvPr/>
          </p:nvCxnSpPr>
          <p:spPr bwMode="auto">
            <a:xfrm rot="10800000">
              <a:off x="2976" y="3387"/>
              <a:ext cx="180" cy="184"/>
            </a:xfrm>
            <a:prstGeom prst="bentConnector3">
              <a:avLst>
                <a:gd name="adj1" fmla="val 3222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41335" name="AutoShape 71"/>
            <p:cNvCxnSpPr>
              <a:cxnSpLocks noChangeShapeType="1"/>
              <a:stCxn id="192571" idx="1"/>
              <a:endCxn id="192562" idx="3"/>
            </p:cNvCxnSpPr>
            <p:nvPr/>
          </p:nvCxnSpPr>
          <p:spPr bwMode="auto">
            <a:xfrm rot="10800000">
              <a:off x="2172" y="3389"/>
              <a:ext cx="168" cy="182"/>
            </a:xfrm>
            <a:prstGeom prst="bentConnector3">
              <a:avLst>
                <a:gd name="adj1" fmla="val 37500"/>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grpSp>
          <p:nvGrpSpPr>
            <p:cNvPr id="141336" name="Group 72"/>
            <p:cNvGrpSpPr/>
            <p:nvPr/>
          </p:nvGrpSpPr>
          <p:grpSpPr bwMode="auto">
            <a:xfrm>
              <a:off x="1344" y="2640"/>
              <a:ext cx="544" cy="173"/>
              <a:chOff x="2925" y="2341"/>
              <a:chExt cx="544" cy="173"/>
            </a:xfrm>
          </p:grpSpPr>
          <p:sp>
            <p:nvSpPr>
              <p:cNvPr id="141340" name="Line 73"/>
              <p:cNvSpPr>
                <a:spLocks noChangeShapeType="1"/>
              </p:cNvSpPr>
              <p:nvPr/>
            </p:nvSpPr>
            <p:spPr bwMode="auto">
              <a:xfrm>
                <a:off x="2925" y="2424"/>
                <a:ext cx="181"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1341" name="Text Box 74"/>
              <p:cNvSpPr txBox="1">
                <a:spLocks noChangeArrowheads="1"/>
              </p:cNvSpPr>
              <p:nvPr/>
            </p:nvSpPr>
            <p:spPr bwMode="auto">
              <a:xfrm>
                <a:off x="3061" y="2341"/>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NULL</a:t>
                </a:r>
              </a:p>
            </p:txBody>
          </p:sp>
        </p:grpSp>
        <p:grpSp>
          <p:nvGrpSpPr>
            <p:cNvPr id="141337" name="Group 75"/>
            <p:cNvGrpSpPr/>
            <p:nvPr/>
          </p:nvGrpSpPr>
          <p:grpSpPr bwMode="auto">
            <a:xfrm>
              <a:off x="1048" y="3481"/>
              <a:ext cx="488" cy="173"/>
              <a:chOff x="616" y="3696"/>
              <a:chExt cx="488" cy="173"/>
            </a:xfrm>
          </p:grpSpPr>
          <p:sp>
            <p:nvSpPr>
              <p:cNvPr id="141338" name="Text Box 76"/>
              <p:cNvSpPr txBox="1">
                <a:spLocks noChangeArrowheads="1"/>
              </p:cNvSpPr>
              <p:nvPr/>
            </p:nvSpPr>
            <p:spPr bwMode="auto">
              <a:xfrm>
                <a:off x="616" y="3696"/>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NULL</a:t>
                </a:r>
              </a:p>
            </p:txBody>
          </p:sp>
          <p:cxnSp>
            <p:nvCxnSpPr>
              <p:cNvPr id="141339" name="AutoShape 77"/>
              <p:cNvCxnSpPr>
                <a:cxnSpLocks noChangeShapeType="1"/>
              </p:cNvCxnSpPr>
              <p:nvPr/>
            </p:nvCxnSpPr>
            <p:spPr bwMode="auto">
              <a:xfrm flipH="1" flipV="1">
                <a:off x="912" y="3783"/>
                <a:ext cx="192" cy="9"/>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grpSp>
      </p:grpSp>
      <p:sp>
        <p:nvSpPr>
          <p:cNvPr id="192590" name="Rectangle 78"/>
          <p:cNvSpPr>
            <a:spLocks noChangeArrowheads="1"/>
          </p:cNvSpPr>
          <p:nvPr/>
        </p:nvSpPr>
        <p:spPr bwMode="auto">
          <a:xfrm>
            <a:off x="2438400" y="4724400"/>
            <a:ext cx="5791200" cy="15240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 name="燕尾形 78">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92516">
                                            <p:txEl>
                                              <p:pRg st="0" end="0"/>
                                            </p:txEl>
                                          </p:spTgt>
                                        </p:tgtEl>
                                        <p:attrNameLst>
                                          <p:attrName>style.visibility</p:attrName>
                                        </p:attrNameLst>
                                      </p:cBhvr>
                                      <p:to>
                                        <p:strVal val="visible"/>
                                      </p:to>
                                    </p:set>
                                    <p:animEffect transition="in" filter="wipe(up)">
                                      <p:cBhvr>
                                        <p:cTn id="7" dur="500"/>
                                        <p:tgtEl>
                                          <p:spTgt spid="192516">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92590"/>
                                        </p:tgtEl>
                                        <p:attrNameLst>
                                          <p:attrName>style.visibility</p:attrName>
                                        </p:attrNameLst>
                                      </p:cBhvr>
                                      <p:to>
                                        <p:strVal val="visible"/>
                                      </p:to>
                                    </p:set>
                                    <p:animEffect transition="in" filter="wipe(up)">
                                      <p:cBhvr>
                                        <p:cTn id="15" dur="500"/>
                                        <p:tgtEl>
                                          <p:spTgt spid="192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9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ChangeArrowheads="1"/>
          </p:cNvSpPr>
          <p:nvPr/>
        </p:nvSpPr>
        <p:spPr bwMode="auto">
          <a:xfrm>
            <a:off x="1981200" y="-34121"/>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3.4  </a:t>
            </a:r>
            <a:r>
              <a:rPr lang="zh-CN" altLang="en-US" sz="4400" dirty="0"/>
              <a:t>任务的结束</a:t>
            </a:r>
          </a:p>
        </p:txBody>
      </p:sp>
      <p:sp>
        <p:nvSpPr>
          <p:cNvPr id="193539" name="Rectangle 3"/>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改进的</a:t>
            </a:r>
            <a:r>
              <a:rPr lang="en-US" altLang="zh-CN" sz="3200"/>
              <a:t>TCB</a:t>
            </a:r>
            <a:r>
              <a:rPr lang="zh-CN" altLang="en-US" sz="3200"/>
              <a:t>初始化 </a:t>
            </a:r>
          </a:p>
        </p:txBody>
      </p:sp>
      <p:sp>
        <p:nvSpPr>
          <p:cNvPr id="193540" name="Rectangle 4"/>
          <p:cNvSpPr>
            <a:spLocks noChangeArrowheads="1"/>
          </p:cNvSpPr>
          <p:nvPr/>
        </p:nvSpPr>
        <p:spPr bwMode="auto">
          <a:xfrm>
            <a:off x="2667000" y="2311312"/>
            <a:ext cx="68341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华文新魏" panose="02010800040101010101" pitchFamily="2" charset="-122"/>
                <a:ea typeface="华文新魏" panose="02010800040101010101" pitchFamily="2" charset="-122"/>
              </a:rPr>
              <a:t>      </a:t>
            </a:r>
            <a:r>
              <a:rPr lang="zh-CN" altLang="en-US" sz="2400">
                <a:latin typeface="华文新魏" panose="02010800040101010101" pitchFamily="2" charset="-122"/>
                <a:ea typeface="华文新魏" panose="02010800040101010101" pitchFamily="2" charset="-122"/>
              </a:rPr>
              <a:t>任务控制块链表已经改造成了双向链表，新增元素的前一个元素为空，原来的链表头元素的前一个元素为新加入的元素。</a:t>
            </a:r>
          </a:p>
        </p:txBody>
      </p:sp>
      <p:sp>
        <p:nvSpPr>
          <p:cNvPr id="193541" name="Rectangle 5"/>
          <p:cNvSpPr>
            <a:spLocks noChangeArrowheads="1"/>
          </p:cNvSpPr>
          <p:nvPr/>
        </p:nvSpPr>
        <p:spPr bwMode="auto">
          <a:xfrm>
            <a:off x="3886200" y="3810000"/>
            <a:ext cx="3505200" cy="2057400"/>
          </a:xfrm>
          <a:prstGeom prst="rect">
            <a:avLst/>
          </a:prstGeom>
          <a:solidFill>
            <a:srgbClr val="DDDDDD"/>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en-US" altLang="zh-CN" sz="1400">
                <a:latin typeface="Arial" panose="020B0604020202020204" pitchFamily="34" charset="0"/>
              </a:rPr>
              <a:t>INT8U  OS_TCBInit ()</a:t>
            </a:r>
            <a:endParaRPr lang="pt-BR" altLang="zh-CN" sz="1400">
              <a:latin typeface="Arial" panose="020B0604020202020204" pitchFamily="34" charset="0"/>
            </a:endParaRPr>
          </a:p>
          <a:p>
            <a:pPr>
              <a:defRPr/>
            </a:pPr>
            <a:r>
              <a:rPr lang="pt-BR" altLang="zh-CN" sz="1400">
                <a:latin typeface="Arial" panose="020B0604020202020204" pitchFamily="34" charset="0"/>
              </a:rPr>
              <a:t>{</a:t>
            </a:r>
            <a:r>
              <a:rPr lang="en-US" altLang="zh-CN" sz="1400">
                <a:latin typeface="Arial" panose="020B0604020202020204" pitchFamily="34" charset="0"/>
              </a:rPr>
              <a:t> </a:t>
            </a:r>
          </a:p>
          <a:p>
            <a:pPr>
              <a:defRPr/>
            </a:pPr>
            <a:r>
              <a:rPr lang="en-US" altLang="zh-CN" sz="1400">
                <a:latin typeface="Arial" panose="020B0604020202020204" pitchFamily="34" charset="0"/>
              </a:rPr>
              <a:t>……</a:t>
            </a:r>
          </a:p>
          <a:p>
            <a:pPr>
              <a:defRPr/>
            </a:pPr>
            <a:r>
              <a:rPr lang="en-US" altLang="zh-CN" sz="1400" i="1">
                <a:solidFill>
                  <a:srgbClr val="FF0000"/>
                </a:solidFill>
                <a:latin typeface="Arial" panose="020B0604020202020204" pitchFamily="34" charset="0"/>
              </a:rPr>
              <a:t>    ptcb-&gt;OSTCBPrev 	= (OS_TCB *)0;</a:t>
            </a:r>
          </a:p>
          <a:p>
            <a:pPr>
              <a:defRPr/>
            </a:pPr>
            <a:r>
              <a:rPr lang="en-US" altLang="zh-CN" sz="1400" i="1">
                <a:solidFill>
                  <a:srgbClr val="FF0000"/>
                </a:solidFill>
                <a:latin typeface="Arial" panose="020B0604020202020204" pitchFamily="34" charset="0"/>
              </a:rPr>
              <a:t>    if (OSTCBList != (OS_TCB *)0) {</a:t>
            </a:r>
          </a:p>
          <a:p>
            <a:pPr>
              <a:defRPr/>
            </a:pPr>
            <a:r>
              <a:rPr lang="en-US" altLang="zh-CN" sz="1400" i="1">
                <a:solidFill>
                  <a:srgbClr val="FF0000"/>
                </a:solidFill>
                <a:latin typeface="Arial" panose="020B0604020202020204" pitchFamily="34" charset="0"/>
              </a:rPr>
              <a:t>    OSTCBList-&gt;OSTCBPrev = ptcb;</a:t>
            </a:r>
          </a:p>
          <a:p>
            <a:pPr>
              <a:defRPr/>
            </a:pPr>
            <a:r>
              <a:rPr lang="en-US" altLang="zh-CN" sz="1400" i="1">
                <a:solidFill>
                  <a:srgbClr val="FF0000"/>
                </a:solidFill>
                <a:latin typeface="Arial" panose="020B0604020202020204" pitchFamily="34" charset="0"/>
              </a:rPr>
              <a:t>    }</a:t>
            </a:r>
          </a:p>
          <a:p>
            <a:pPr>
              <a:defRPr/>
            </a:pPr>
            <a:r>
              <a:rPr lang="en-US" altLang="zh-CN" sz="1400">
                <a:latin typeface="Arial" panose="020B0604020202020204" pitchFamily="34" charset="0"/>
              </a:rPr>
              <a:t>……</a:t>
            </a:r>
          </a:p>
          <a:p>
            <a:pPr>
              <a:defRPr/>
            </a:pPr>
            <a:r>
              <a:rPr lang="en-US" altLang="zh-CN" sz="1400">
                <a:latin typeface="Arial" panose="020B0604020202020204" pitchFamily="34" charset="0"/>
              </a:rPr>
              <a:t>}</a:t>
            </a:r>
          </a:p>
        </p:txBody>
      </p:sp>
      <p:sp>
        <p:nvSpPr>
          <p:cNvPr id="193542" name="AutoShape 6"/>
          <p:cNvSpPr>
            <a:spLocks noChangeArrowheads="1"/>
          </p:cNvSpPr>
          <p:nvPr/>
        </p:nvSpPr>
        <p:spPr bwMode="auto">
          <a:xfrm>
            <a:off x="7162800" y="3352800"/>
            <a:ext cx="2362200" cy="1219200"/>
          </a:xfrm>
          <a:prstGeom prst="cloudCallout">
            <a:avLst>
              <a:gd name="adj1" fmla="val -50269"/>
              <a:gd name="adj2" fmla="val 79426"/>
            </a:avLst>
          </a:prstGeom>
          <a:solidFill>
            <a:srgbClr val="FFFF99"/>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华文新魏" panose="02010800040101010101" pitchFamily="2" charset="-122"/>
                <a:ea typeface="华文新魏" panose="02010800040101010101" pitchFamily="2" charset="-122"/>
              </a:rPr>
              <a:t>增加了几行代码后，新的</a:t>
            </a:r>
            <a:r>
              <a:rPr lang="en-US" altLang="zh-CN" sz="1400">
                <a:latin typeface="华文新魏" panose="02010800040101010101" pitchFamily="2" charset="-122"/>
                <a:ea typeface="华文新魏" panose="02010800040101010101" pitchFamily="2" charset="-122"/>
              </a:rPr>
              <a:t>TCB</a:t>
            </a:r>
            <a:r>
              <a:rPr lang="zh-CN" altLang="en-US" sz="1400">
                <a:latin typeface="华文新魏" panose="02010800040101010101" pitchFamily="2" charset="-122"/>
                <a:ea typeface="华文新魏" panose="02010800040101010101" pitchFamily="2" charset="-122"/>
              </a:rPr>
              <a:t>初始化代码就完成了</a:t>
            </a:r>
            <a:r>
              <a:rPr lang="zh-CN" altLang="en-US"/>
              <a:t> </a:t>
            </a:r>
          </a:p>
        </p:txBody>
      </p:sp>
      <p:sp>
        <p:nvSpPr>
          <p:cNvPr id="7" name="燕尾形 6">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93539"/>
                                        </p:tgtEl>
                                        <p:attrNameLst>
                                          <p:attrName>style.visibility</p:attrName>
                                        </p:attrNameLst>
                                      </p:cBhvr>
                                      <p:to>
                                        <p:strVal val="visible"/>
                                      </p:to>
                                    </p:set>
                                    <p:anim calcmode="lin" valueType="num">
                                      <p:cBhvr additive="base">
                                        <p:cTn id="7" dur="500" fill="hold"/>
                                        <p:tgtEl>
                                          <p:spTgt spid="193539"/>
                                        </p:tgtEl>
                                        <p:attrNameLst>
                                          <p:attrName>ppt_x</p:attrName>
                                        </p:attrNameLst>
                                      </p:cBhvr>
                                      <p:tavLst>
                                        <p:tav tm="0">
                                          <p:val>
                                            <p:strVal val="1+#ppt_w/2"/>
                                          </p:val>
                                        </p:tav>
                                        <p:tav tm="100000">
                                          <p:val>
                                            <p:strVal val="#ppt_x"/>
                                          </p:val>
                                        </p:tav>
                                      </p:tavLst>
                                    </p:anim>
                                    <p:anim calcmode="lin" valueType="num">
                                      <p:cBhvr additive="base">
                                        <p:cTn id="8" dur="500" fill="hold"/>
                                        <p:tgtEl>
                                          <p:spTgt spid="1935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93540"/>
                                        </p:tgtEl>
                                        <p:attrNameLst>
                                          <p:attrName>style.visibility</p:attrName>
                                        </p:attrNameLst>
                                      </p:cBhvr>
                                      <p:to>
                                        <p:strVal val="visible"/>
                                      </p:to>
                                    </p:set>
                                    <p:animEffect transition="in" filter="wipe(up)">
                                      <p:cBhvr>
                                        <p:cTn id="12" dur="500"/>
                                        <p:tgtEl>
                                          <p:spTgt spid="193540"/>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193541"/>
                                        </p:tgtEl>
                                        <p:attrNameLst>
                                          <p:attrName>style.visibility</p:attrName>
                                        </p:attrNameLst>
                                      </p:cBhvr>
                                      <p:to>
                                        <p:strVal val="visible"/>
                                      </p:to>
                                    </p:set>
                                    <p:animEffect transition="in" filter="slide(fromTop)">
                                      <p:cBhvr>
                                        <p:cTn id="16" dur="500"/>
                                        <p:tgtEl>
                                          <p:spTgt spid="193541"/>
                                        </p:tgtEl>
                                      </p:cBhvr>
                                    </p:animEffect>
                                  </p:childTnLst>
                                </p:cTn>
                              </p:par>
                            </p:childTnLst>
                          </p:cTn>
                        </p:par>
                        <p:par>
                          <p:cTn id="17" fill="hold">
                            <p:stCondLst>
                              <p:cond delay="1500"/>
                            </p:stCondLst>
                            <p:childTnLst>
                              <p:par>
                                <p:cTn id="18" presetID="47" presetClass="entr" presetSubtype="0" fill="hold" grpId="0" nodeType="afterEffect">
                                  <p:stCondLst>
                                    <p:cond delay="0"/>
                                  </p:stCondLst>
                                  <p:childTnLst>
                                    <p:set>
                                      <p:cBhvr>
                                        <p:cTn id="19" dur="1" fill="hold">
                                          <p:stCondLst>
                                            <p:cond delay="0"/>
                                          </p:stCondLst>
                                        </p:cTn>
                                        <p:tgtEl>
                                          <p:spTgt spid="193542"/>
                                        </p:tgtEl>
                                        <p:attrNameLst>
                                          <p:attrName>style.visibility</p:attrName>
                                        </p:attrNameLst>
                                      </p:cBhvr>
                                      <p:to>
                                        <p:strVal val="visible"/>
                                      </p:to>
                                    </p:set>
                                    <p:animEffect transition="in" filter="fade">
                                      <p:cBhvr>
                                        <p:cTn id="20" dur="1000"/>
                                        <p:tgtEl>
                                          <p:spTgt spid="193542"/>
                                        </p:tgtEl>
                                      </p:cBhvr>
                                    </p:animEffect>
                                    <p:anim calcmode="lin" valueType="num">
                                      <p:cBhvr>
                                        <p:cTn id="21" dur="1000" fill="hold"/>
                                        <p:tgtEl>
                                          <p:spTgt spid="193542"/>
                                        </p:tgtEl>
                                        <p:attrNameLst>
                                          <p:attrName>ppt_x</p:attrName>
                                        </p:attrNameLst>
                                      </p:cBhvr>
                                      <p:tavLst>
                                        <p:tav tm="0">
                                          <p:val>
                                            <p:strVal val="#ppt_x"/>
                                          </p:val>
                                        </p:tav>
                                        <p:tav tm="100000">
                                          <p:val>
                                            <p:strVal val="#ppt_x"/>
                                          </p:val>
                                        </p:tav>
                                      </p:tavLst>
                                    </p:anim>
                                    <p:anim calcmode="lin" valueType="num">
                                      <p:cBhvr>
                                        <p:cTn id="22" dur="1000" fill="hold"/>
                                        <p:tgtEl>
                                          <p:spTgt spid="1935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p:bldP spid="193540" grpId="0"/>
      <p:bldP spid="193541" grpId="0" animBg="1"/>
      <p:bldP spid="1935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1981200" y="8870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3.4  </a:t>
            </a:r>
            <a:r>
              <a:rPr lang="zh-CN" altLang="en-US" sz="4400" dirty="0"/>
              <a:t>任务的结束</a:t>
            </a:r>
          </a:p>
        </p:txBody>
      </p:sp>
      <p:sp>
        <p:nvSpPr>
          <p:cNvPr id="194563" name="Rectangle 3"/>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删除任务 </a:t>
            </a:r>
          </a:p>
        </p:txBody>
      </p:sp>
      <p:sp>
        <p:nvSpPr>
          <p:cNvPr id="194564" name="Rectangle 4"/>
          <p:cNvSpPr>
            <a:spLocks noChangeArrowheads="1"/>
          </p:cNvSpPr>
          <p:nvPr/>
        </p:nvSpPr>
        <p:spPr bwMode="auto">
          <a:xfrm>
            <a:off x="1569493" y="2535456"/>
            <a:ext cx="907152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dirty="0">
                <a:latin typeface="华文新魏" panose="02010800040101010101" pitchFamily="2" charset="-122"/>
                <a:ea typeface="华文新魏" panose="02010800040101010101" pitchFamily="2" charset="-122"/>
              </a:rPr>
              <a:t>      </a:t>
            </a:r>
            <a:r>
              <a:rPr lang="zh-CN" altLang="en-US" sz="3200" dirty="0">
                <a:latin typeface="华文新魏" panose="02010800040101010101" pitchFamily="2" charset="-122"/>
                <a:ea typeface="华文新魏" panose="02010800040101010101" pitchFamily="2" charset="-122"/>
              </a:rPr>
              <a:t>通过调用函数</a:t>
            </a:r>
            <a:r>
              <a:rPr lang="en-US" altLang="zh-CN" sz="3200" dirty="0" err="1">
                <a:latin typeface="华文新魏" panose="02010800040101010101" pitchFamily="2" charset="-122"/>
                <a:ea typeface="华文新魏" panose="02010800040101010101" pitchFamily="2" charset="-122"/>
              </a:rPr>
              <a:t>OSTaskDel</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，可以让处于</a:t>
            </a:r>
            <a:r>
              <a:rPr lang="zh-CN" altLang="en-US" sz="3200" dirty="0">
                <a:solidFill>
                  <a:srgbClr val="FF0000"/>
                </a:solidFill>
                <a:latin typeface="华文新魏" panose="02010800040101010101" pitchFamily="2" charset="-122"/>
                <a:ea typeface="华文新魏" panose="02010800040101010101" pitchFamily="2" charset="-122"/>
              </a:rPr>
              <a:t>就绪</a:t>
            </a:r>
            <a:r>
              <a:rPr lang="zh-CN" altLang="en-US" sz="3200" dirty="0">
                <a:latin typeface="华文新魏" panose="02010800040101010101" pitchFamily="2" charset="-122"/>
                <a:ea typeface="华文新魏" panose="02010800040101010101" pitchFamily="2" charset="-122"/>
              </a:rPr>
              <a:t>态、运行态和等待态的任务回到</a:t>
            </a:r>
            <a:r>
              <a:rPr lang="zh-CN" altLang="en-US" sz="3200" dirty="0">
                <a:solidFill>
                  <a:srgbClr val="00B050"/>
                </a:solidFill>
                <a:latin typeface="华文新魏" panose="02010800040101010101" pitchFamily="2" charset="-122"/>
                <a:ea typeface="华文新魏" panose="02010800040101010101" pitchFamily="2" charset="-122"/>
              </a:rPr>
              <a:t>睡眠态</a:t>
            </a:r>
            <a:r>
              <a:rPr lang="zh-CN" altLang="en-US" sz="3200" dirty="0">
                <a:latin typeface="华文新魏" panose="02010800040101010101" pitchFamily="2" charset="-122"/>
                <a:ea typeface="华文新魏" panose="02010800040101010101" pitchFamily="2" charset="-122"/>
              </a:rPr>
              <a:t>，也就是说任务被删除。</a:t>
            </a:r>
          </a:p>
          <a:p>
            <a:pPr eaLnBrk="1" hangingPunct="1">
              <a:spcBef>
                <a:spcPct val="50000"/>
              </a:spcBef>
            </a:pPr>
            <a:r>
              <a:rPr lang="zh-CN" altLang="en-US" sz="3200" dirty="0">
                <a:latin typeface="华文新魏" panose="02010800040101010101" pitchFamily="2" charset="-122"/>
                <a:ea typeface="华文新魏" panose="02010800040101010101" pitchFamily="2" charset="-122"/>
              </a:rPr>
              <a:t>      删除一个任务，其实际上就是将该任务从任务控制块链表中删除，并将它</a:t>
            </a:r>
            <a:r>
              <a:rPr lang="zh-CN" altLang="en-US" sz="3200" dirty="0">
                <a:solidFill>
                  <a:srgbClr val="0070C0"/>
                </a:solidFill>
                <a:latin typeface="华文新魏" panose="02010800040101010101" pitchFamily="2" charset="-122"/>
                <a:ea typeface="华文新魏" panose="02010800040101010101" pitchFamily="2" charset="-122"/>
              </a:rPr>
              <a:t>归还给空任务控制块链表</a:t>
            </a:r>
            <a:r>
              <a:rPr lang="zh-CN" altLang="en-US" sz="3200" dirty="0">
                <a:latin typeface="华文新魏" panose="02010800040101010101" pitchFamily="2" charset="-122"/>
                <a:ea typeface="华文新魏" panose="02010800040101010101" pitchFamily="2" charset="-122"/>
              </a:rPr>
              <a:t>。 </a:t>
            </a:r>
          </a:p>
        </p:txBody>
      </p:sp>
      <p:sp>
        <p:nvSpPr>
          <p:cNvPr id="5" name="燕尾形 4">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additive="base">
                                        <p:cTn id="7" dur="500" fill="hold"/>
                                        <p:tgtEl>
                                          <p:spTgt spid="194563"/>
                                        </p:tgtEl>
                                        <p:attrNameLst>
                                          <p:attrName>ppt_x</p:attrName>
                                        </p:attrNameLst>
                                      </p:cBhvr>
                                      <p:tavLst>
                                        <p:tav tm="0">
                                          <p:val>
                                            <p:strVal val="1+#ppt_w/2"/>
                                          </p:val>
                                        </p:tav>
                                        <p:tav tm="100000">
                                          <p:val>
                                            <p:strVal val="#ppt_x"/>
                                          </p:val>
                                        </p:tav>
                                      </p:tavLst>
                                    </p:anim>
                                    <p:anim calcmode="lin" valueType="num">
                                      <p:cBhvr additive="base">
                                        <p:cTn id="8" dur="500" fill="hold"/>
                                        <p:tgtEl>
                                          <p:spTgt spid="19456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94564"/>
                                        </p:tgtEl>
                                        <p:attrNameLst>
                                          <p:attrName>style.visibility</p:attrName>
                                        </p:attrNameLst>
                                      </p:cBhvr>
                                      <p:to>
                                        <p:strVal val="visible"/>
                                      </p:to>
                                    </p:set>
                                    <p:animEffect transition="in" filter="wipe(up)">
                                      <p:cBhvr>
                                        <p:cTn id="12" dur="500"/>
                                        <p:tgtEl>
                                          <p:spTgt spid="194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p:bldP spid="1945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1878013" y="309563"/>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dirty="0"/>
              <a:t>删除任务 </a:t>
            </a:r>
          </a:p>
        </p:txBody>
      </p:sp>
      <p:sp>
        <p:nvSpPr>
          <p:cNvPr id="197635" name="Rectangle 3"/>
          <p:cNvSpPr>
            <a:spLocks noChangeArrowheads="1"/>
          </p:cNvSpPr>
          <p:nvPr/>
        </p:nvSpPr>
        <p:spPr bwMode="auto">
          <a:xfrm>
            <a:off x="1828800" y="1371600"/>
            <a:ext cx="5562600" cy="4953000"/>
          </a:xfrm>
          <a:prstGeom prst="rect">
            <a:avLst/>
          </a:prstGeom>
          <a:solidFill>
            <a:srgbClr val="DDDDDD"/>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en-US" altLang="zh-CN" sz="1400" dirty="0">
                <a:latin typeface="Arial" panose="020B0604020202020204" pitchFamily="34" charset="0"/>
              </a:rPr>
              <a:t>INT8U  </a:t>
            </a:r>
            <a:r>
              <a:rPr lang="en-US" altLang="zh-CN" sz="1400" dirty="0" err="1">
                <a:latin typeface="Arial" panose="020B0604020202020204" pitchFamily="34" charset="0"/>
              </a:rPr>
              <a:t>OSTaskDel</a:t>
            </a:r>
            <a:r>
              <a:rPr lang="en-US" altLang="zh-CN" sz="1400" dirty="0">
                <a:latin typeface="Arial" panose="020B0604020202020204" pitchFamily="34" charset="0"/>
              </a:rPr>
              <a:t> (INT8U </a:t>
            </a:r>
            <a:r>
              <a:rPr lang="en-US" altLang="zh-CN" sz="1400" dirty="0" err="1">
                <a:latin typeface="Arial" panose="020B0604020202020204" pitchFamily="34" charset="0"/>
              </a:rPr>
              <a:t>prio</a:t>
            </a:r>
            <a:r>
              <a:rPr lang="en-US" altLang="zh-CN" sz="1400" dirty="0">
                <a:latin typeface="Arial" panose="020B0604020202020204" pitchFamily="34" charset="0"/>
              </a:rPr>
              <a:t>)</a:t>
            </a:r>
          </a:p>
          <a:p>
            <a:pPr>
              <a:defRPr/>
            </a:pPr>
            <a:r>
              <a:rPr lang="en-US" altLang="zh-CN" sz="1400" dirty="0">
                <a:latin typeface="Arial" panose="020B0604020202020204" pitchFamily="34" charset="0"/>
              </a:rPr>
              <a:t>{</a:t>
            </a:r>
          </a:p>
          <a:p>
            <a:pPr>
              <a:defRPr/>
            </a:pPr>
            <a:r>
              <a:rPr lang="en-US" altLang="zh-CN" sz="1400" dirty="0">
                <a:latin typeface="Arial" panose="020B0604020202020204" pitchFamily="34" charset="0"/>
              </a:rPr>
              <a:t>    OS_TCB       *</a:t>
            </a:r>
            <a:r>
              <a:rPr lang="en-US" altLang="zh-CN" sz="1400" dirty="0" err="1">
                <a:latin typeface="Arial" panose="020B0604020202020204" pitchFamily="34" charset="0"/>
              </a:rPr>
              <a:t>ptcb</a:t>
            </a:r>
            <a:r>
              <a:rPr lang="en-US" altLang="zh-CN" sz="1400" dirty="0">
                <a:latin typeface="Arial" panose="020B0604020202020204" pitchFamily="34" charset="0"/>
              </a:rPr>
              <a:t>;</a:t>
            </a:r>
          </a:p>
          <a:p>
            <a:pPr>
              <a:defRPr/>
            </a:pPr>
            <a:r>
              <a:rPr lang="en-US" altLang="zh-CN" sz="1400" dirty="0">
                <a:latin typeface="Arial" panose="020B0604020202020204" pitchFamily="34" charset="0"/>
              </a:rPr>
              <a:t>    if (OSIntNesting &gt; 0) {</a:t>
            </a:r>
          </a:p>
          <a:p>
            <a:pPr>
              <a:defRPr/>
            </a:pPr>
            <a:r>
              <a:rPr lang="en-US" altLang="zh-CN" sz="1400" dirty="0">
                <a:latin typeface="Arial" panose="020B0604020202020204" pitchFamily="34" charset="0"/>
              </a:rPr>
              <a:t>        return (OS_TASK_DEL_ISR);</a:t>
            </a:r>
          </a:p>
          <a:p>
            <a:pPr>
              <a:defRPr/>
            </a:pPr>
            <a:r>
              <a:rPr lang="en-US" altLang="zh-CN" sz="1400" dirty="0">
                <a:latin typeface="Arial" panose="020B0604020202020204" pitchFamily="34" charset="0"/>
              </a:rPr>
              <a:t>    }</a:t>
            </a:r>
          </a:p>
          <a:p>
            <a:pPr>
              <a:defRPr/>
            </a:pPr>
            <a:r>
              <a:rPr lang="en-US" altLang="zh-CN" sz="1400" dirty="0">
                <a:latin typeface="Arial" panose="020B0604020202020204" pitchFamily="34" charset="0"/>
              </a:rPr>
              <a:t>    if (</a:t>
            </a:r>
            <a:r>
              <a:rPr lang="en-US" altLang="zh-CN" sz="1400" dirty="0" err="1">
                <a:latin typeface="Arial" panose="020B0604020202020204" pitchFamily="34" charset="0"/>
              </a:rPr>
              <a:t>prio</a:t>
            </a:r>
            <a:r>
              <a:rPr lang="en-US" altLang="zh-CN" sz="1400" dirty="0">
                <a:latin typeface="Arial" panose="020B0604020202020204" pitchFamily="34" charset="0"/>
              </a:rPr>
              <a:t> == OS_IDLE_PRIO) {</a:t>
            </a:r>
          </a:p>
          <a:p>
            <a:pPr>
              <a:defRPr/>
            </a:pPr>
            <a:r>
              <a:rPr lang="en-US" altLang="zh-CN" sz="1400" dirty="0">
                <a:latin typeface="Arial" panose="020B0604020202020204" pitchFamily="34" charset="0"/>
              </a:rPr>
              <a:t>        return (OS_TASK_DEL_IDLE);</a:t>
            </a:r>
          </a:p>
          <a:p>
            <a:pPr>
              <a:defRPr/>
            </a:pPr>
            <a:r>
              <a:rPr lang="en-US" altLang="zh-CN" sz="1400" dirty="0">
                <a:latin typeface="Arial" panose="020B0604020202020204" pitchFamily="34" charset="0"/>
              </a:rPr>
              <a:t>    }</a:t>
            </a:r>
          </a:p>
          <a:p>
            <a:pPr>
              <a:defRPr/>
            </a:pPr>
            <a:r>
              <a:rPr lang="en-US" altLang="zh-CN" sz="1400" dirty="0">
                <a:latin typeface="Arial" panose="020B0604020202020204" pitchFamily="34" charset="0"/>
              </a:rPr>
              <a:t>    if (</a:t>
            </a:r>
            <a:r>
              <a:rPr lang="en-US" altLang="zh-CN" sz="1400" dirty="0" err="1">
                <a:latin typeface="Arial" panose="020B0604020202020204" pitchFamily="34" charset="0"/>
              </a:rPr>
              <a:t>prio</a:t>
            </a:r>
            <a:r>
              <a:rPr lang="en-US" altLang="zh-CN" sz="1400" dirty="0">
                <a:latin typeface="Arial" panose="020B0604020202020204" pitchFamily="34" charset="0"/>
              </a:rPr>
              <a:t> &gt;= OS_LOWEST_PRIO &amp;&amp; </a:t>
            </a:r>
            <a:r>
              <a:rPr lang="en-US" altLang="zh-CN" sz="1400" dirty="0" err="1">
                <a:latin typeface="Arial" panose="020B0604020202020204" pitchFamily="34" charset="0"/>
              </a:rPr>
              <a:t>prio</a:t>
            </a:r>
            <a:r>
              <a:rPr lang="en-US" altLang="zh-CN" sz="1400" dirty="0">
                <a:latin typeface="Arial" panose="020B0604020202020204" pitchFamily="34" charset="0"/>
              </a:rPr>
              <a:t> != OS_PRIO_SELF) {</a:t>
            </a:r>
          </a:p>
          <a:p>
            <a:pPr>
              <a:defRPr/>
            </a:pPr>
            <a:r>
              <a:rPr lang="en-US" altLang="zh-CN" sz="1400" dirty="0">
                <a:latin typeface="Arial" panose="020B0604020202020204" pitchFamily="34" charset="0"/>
              </a:rPr>
              <a:t>        return (OS_PRIO_INVALID);</a:t>
            </a:r>
          </a:p>
          <a:p>
            <a:pPr>
              <a:defRPr/>
            </a:pPr>
            <a:r>
              <a:rPr lang="en-US" altLang="zh-CN" sz="1400" dirty="0">
                <a:latin typeface="Arial" panose="020B0604020202020204" pitchFamily="34" charset="0"/>
              </a:rPr>
              <a:t>    }</a:t>
            </a:r>
          </a:p>
          <a:p>
            <a:pPr>
              <a:defRPr/>
            </a:pPr>
            <a:r>
              <a:rPr lang="en-US" altLang="zh-CN" sz="1400" dirty="0">
                <a:latin typeface="Arial" panose="020B0604020202020204" pitchFamily="34" charset="0"/>
              </a:rPr>
              <a:t>    OS_ENTER_CRITICAL();</a:t>
            </a:r>
          </a:p>
          <a:p>
            <a:pPr>
              <a:defRPr/>
            </a:pPr>
            <a:r>
              <a:rPr lang="en-US" altLang="zh-CN" sz="1400" dirty="0">
                <a:latin typeface="Arial" panose="020B0604020202020204" pitchFamily="34" charset="0"/>
              </a:rPr>
              <a:t>    if (</a:t>
            </a:r>
            <a:r>
              <a:rPr lang="en-US" altLang="zh-CN" sz="1400" dirty="0" err="1">
                <a:latin typeface="Arial" panose="020B0604020202020204" pitchFamily="34" charset="0"/>
              </a:rPr>
              <a:t>prio</a:t>
            </a:r>
            <a:r>
              <a:rPr lang="en-US" altLang="zh-CN" sz="1400" dirty="0">
                <a:latin typeface="Arial" panose="020B0604020202020204" pitchFamily="34" charset="0"/>
              </a:rPr>
              <a:t> == OS_PRIO_SELF) {</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prio</a:t>
            </a:r>
            <a:r>
              <a:rPr lang="en-US" altLang="zh-CN" sz="1400" dirty="0">
                <a:latin typeface="Arial" panose="020B0604020202020204" pitchFamily="34" charset="0"/>
              </a:rPr>
              <a:t> = OSTCBCur-&gt;</a:t>
            </a:r>
            <a:r>
              <a:rPr lang="en-US" altLang="zh-CN" sz="1400" dirty="0" err="1">
                <a:latin typeface="Arial" panose="020B0604020202020204" pitchFamily="34" charset="0"/>
              </a:rPr>
              <a:t>OSTCBPrio</a:t>
            </a:r>
            <a:r>
              <a:rPr lang="en-US" altLang="zh-CN" sz="1400" dirty="0">
                <a:latin typeface="Arial" panose="020B0604020202020204" pitchFamily="34" charset="0"/>
              </a:rPr>
              <a:t>;</a:t>
            </a:r>
          </a:p>
          <a:p>
            <a:pPr>
              <a:defRPr/>
            </a:pPr>
            <a:r>
              <a:rPr lang="en-US" altLang="zh-CN" sz="1400" dirty="0">
                <a:latin typeface="Arial" panose="020B0604020202020204" pitchFamily="34" charset="0"/>
              </a:rPr>
              <a:t>    }</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ptcb</a:t>
            </a:r>
            <a:r>
              <a:rPr lang="en-US" altLang="zh-CN" sz="1400" dirty="0">
                <a:latin typeface="Arial" panose="020B0604020202020204" pitchFamily="34" charset="0"/>
              </a:rPr>
              <a:t> = OSTCBPrioTbl[</a:t>
            </a:r>
            <a:r>
              <a:rPr lang="en-US" altLang="zh-CN" sz="1400" dirty="0" err="1">
                <a:latin typeface="Arial" panose="020B0604020202020204" pitchFamily="34" charset="0"/>
              </a:rPr>
              <a:t>prio</a:t>
            </a:r>
            <a:r>
              <a:rPr lang="en-US" altLang="zh-CN" sz="1400" dirty="0">
                <a:latin typeface="Arial" panose="020B0604020202020204" pitchFamily="34" charset="0"/>
              </a:rPr>
              <a:t>];</a:t>
            </a:r>
          </a:p>
          <a:p>
            <a:pPr>
              <a:defRPr/>
            </a:pPr>
            <a:r>
              <a:rPr lang="en-US" altLang="zh-CN" sz="1400" dirty="0">
                <a:latin typeface="Arial" panose="020B0604020202020204" pitchFamily="34" charset="0"/>
              </a:rPr>
              <a:t>    if (</a:t>
            </a:r>
            <a:r>
              <a:rPr lang="en-US" altLang="zh-CN" sz="1400" dirty="0" err="1">
                <a:latin typeface="Arial" panose="020B0604020202020204" pitchFamily="34" charset="0"/>
              </a:rPr>
              <a:t>ptcb</a:t>
            </a:r>
            <a:r>
              <a:rPr lang="en-US" altLang="zh-CN" sz="1400" dirty="0">
                <a:latin typeface="Arial" panose="020B0604020202020204" pitchFamily="34" charset="0"/>
              </a:rPr>
              <a:t> != (OS_TCB *)0) {</a:t>
            </a:r>
          </a:p>
          <a:p>
            <a:pPr>
              <a:defRPr/>
            </a:pPr>
            <a:r>
              <a:rPr lang="en-US" altLang="zh-CN" sz="1400" dirty="0">
                <a:latin typeface="Arial" panose="020B0604020202020204" pitchFamily="34" charset="0"/>
              </a:rPr>
              <a:t>    if ((</a:t>
            </a:r>
            <a:r>
              <a:rPr lang="en-US" altLang="zh-CN" sz="1400" dirty="0" err="1">
                <a:latin typeface="Arial" panose="020B0604020202020204" pitchFamily="34" charset="0"/>
              </a:rPr>
              <a:t>OSRdyTbl</a:t>
            </a:r>
            <a:r>
              <a:rPr lang="en-US" altLang="zh-CN" sz="1400" dirty="0">
                <a:latin typeface="Arial" panose="020B0604020202020204" pitchFamily="34" charset="0"/>
              </a:rPr>
              <a:t>[</a:t>
            </a:r>
            <a:r>
              <a:rPr lang="en-US" altLang="zh-CN" sz="1400" dirty="0" err="1">
                <a:latin typeface="Arial" panose="020B0604020202020204" pitchFamily="34" charset="0"/>
              </a:rPr>
              <a:t>ptcb</a:t>
            </a:r>
            <a:r>
              <a:rPr lang="en-US" altLang="zh-CN" sz="1400" dirty="0">
                <a:latin typeface="Arial" panose="020B0604020202020204" pitchFamily="34" charset="0"/>
              </a:rPr>
              <a:t>-&gt;OSTCBY] &amp;=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OSTCBBitX</a:t>
            </a:r>
            <a:r>
              <a:rPr lang="en-US" altLang="zh-CN" sz="1400" dirty="0">
                <a:latin typeface="Arial" panose="020B0604020202020204" pitchFamily="34" charset="0"/>
              </a:rPr>
              <a:t>) == 0x00) {</a:t>
            </a:r>
          </a:p>
          <a:p>
            <a:pPr>
              <a:defRPr/>
            </a:pPr>
            <a:r>
              <a:rPr lang="en-US" altLang="zh-CN" sz="1400" dirty="0">
                <a:latin typeface="Arial" panose="020B0604020202020204" pitchFamily="34" charset="0"/>
              </a:rPr>
              <a:t>            OSRdyGrp &amp;=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OSTCBBitY</a:t>
            </a:r>
            <a:r>
              <a:rPr lang="en-US" altLang="zh-CN" sz="1400" dirty="0">
                <a:latin typeface="Arial" panose="020B0604020202020204" pitchFamily="34" charset="0"/>
              </a:rPr>
              <a:t>;</a:t>
            </a:r>
          </a:p>
          <a:p>
            <a:pPr>
              <a:defRPr/>
            </a:pPr>
            <a:r>
              <a:rPr lang="en-US" altLang="zh-CN" sz="1400" dirty="0">
                <a:latin typeface="Arial" panose="020B0604020202020204" pitchFamily="34" charset="0"/>
              </a:rPr>
              <a:t>        }</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OSTCBDly</a:t>
            </a:r>
            <a:r>
              <a:rPr lang="en-US" altLang="zh-CN" sz="1400" dirty="0">
                <a:latin typeface="Arial" panose="020B0604020202020204" pitchFamily="34" charset="0"/>
              </a:rPr>
              <a:t>	= 0;</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OSTCBStat</a:t>
            </a:r>
            <a:r>
              <a:rPr lang="en-US" altLang="zh-CN" sz="1400" dirty="0">
                <a:latin typeface="Arial" panose="020B0604020202020204" pitchFamily="34" charset="0"/>
              </a:rPr>
              <a:t>	= OS_STAT_RDY;</a:t>
            </a:r>
          </a:p>
        </p:txBody>
      </p:sp>
      <p:sp>
        <p:nvSpPr>
          <p:cNvPr id="197636" name="AutoShape 4"/>
          <p:cNvSpPr>
            <a:spLocks noChangeArrowheads="1"/>
          </p:cNvSpPr>
          <p:nvPr/>
        </p:nvSpPr>
        <p:spPr bwMode="auto">
          <a:xfrm>
            <a:off x="7880350" y="1371600"/>
            <a:ext cx="863600" cy="287338"/>
          </a:xfrm>
          <a:prstGeom prst="roundRect">
            <a:avLst>
              <a:gd name="adj" fmla="val 16667"/>
            </a:avLst>
          </a:prstGeom>
          <a:solidFill>
            <a:srgbClr val="CCFF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开始</a:t>
            </a:r>
          </a:p>
        </p:txBody>
      </p:sp>
      <p:sp>
        <p:nvSpPr>
          <p:cNvPr id="197637" name="AutoShape 5"/>
          <p:cNvSpPr>
            <a:spLocks noChangeArrowheads="1"/>
          </p:cNvSpPr>
          <p:nvPr/>
        </p:nvSpPr>
        <p:spPr bwMode="auto">
          <a:xfrm>
            <a:off x="7543800" y="2657476"/>
            <a:ext cx="1582738" cy="576263"/>
          </a:xfrm>
          <a:prstGeom prst="diamond">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删除空闲任务</a:t>
            </a:r>
          </a:p>
        </p:txBody>
      </p:sp>
      <p:sp>
        <p:nvSpPr>
          <p:cNvPr id="197638" name="AutoShape 6"/>
          <p:cNvSpPr>
            <a:spLocks noChangeArrowheads="1"/>
          </p:cNvSpPr>
          <p:nvPr/>
        </p:nvSpPr>
        <p:spPr bwMode="auto">
          <a:xfrm>
            <a:off x="7543800" y="3443288"/>
            <a:ext cx="1582738" cy="576262"/>
          </a:xfrm>
          <a:prstGeom prst="diamond">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任务优先级有效</a:t>
            </a:r>
          </a:p>
        </p:txBody>
      </p:sp>
      <p:sp>
        <p:nvSpPr>
          <p:cNvPr id="197639" name="AutoShape 7"/>
          <p:cNvSpPr>
            <a:spLocks noChangeArrowheads="1"/>
          </p:cNvSpPr>
          <p:nvPr/>
        </p:nvSpPr>
        <p:spPr bwMode="auto">
          <a:xfrm>
            <a:off x="7551739" y="4200525"/>
            <a:ext cx="1582737" cy="431800"/>
          </a:xfrm>
          <a:prstGeom prst="diamond">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删除自身</a:t>
            </a:r>
          </a:p>
        </p:txBody>
      </p:sp>
      <p:sp>
        <p:nvSpPr>
          <p:cNvPr id="197640" name="Rectangle 8"/>
          <p:cNvSpPr>
            <a:spLocks noChangeArrowheads="1"/>
          </p:cNvSpPr>
          <p:nvPr/>
        </p:nvSpPr>
        <p:spPr bwMode="auto">
          <a:xfrm>
            <a:off x="7773989" y="4829175"/>
            <a:ext cx="1150937" cy="287338"/>
          </a:xfrm>
          <a:prstGeom prst="rect">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获得任务</a:t>
            </a:r>
            <a:r>
              <a:rPr lang="en-US" altLang="zh-CN" sz="1400">
                <a:ea typeface="华文新魏" panose="02010800040101010101" pitchFamily="2" charset="-122"/>
              </a:rPr>
              <a:t>TCB</a:t>
            </a:r>
          </a:p>
        </p:txBody>
      </p:sp>
      <p:sp>
        <p:nvSpPr>
          <p:cNvPr id="197641" name="AutoShape 9"/>
          <p:cNvSpPr>
            <a:spLocks noChangeArrowheads="1"/>
          </p:cNvSpPr>
          <p:nvPr/>
        </p:nvSpPr>
        <p:spPr bwMode="auto">
          <a:xfrm>
            <a:off x="7561264" y="5334000"/>
            <a:ext cx="1582737" cy="431800"/>
          </a:xfrm>
          <a:prstGeom prst="diamond">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有效</a:t>
            </a:r>
          </a:p>
        </p:txBody>
      </p:sp>
      <p:sp>
        <p:nvSpPr>
          <p:cNvPr id="197642" name="Rectangle 10"/>
          <p:cNvSpPr>
            <a:spLocks noChangeArrowheads="1"/>
          </p:cNvSpPr>
          <p:nvPr/>
        </p:nvSpPr>
        <p:spPr bwMode="auto">
          <a:xfrm>
            <a:off x="7600950" y="5969000"/>
            <a:ext cx="1582738" cy="431800"/>
          </a:xfrm>
          <a:prstGeom prst="rect">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把任务从就绪表中</a:t>
            </a:r>
          </a:p>
          <a:p>
            <a:pPr algn="ctr" eaLnBrk="1" hangingPunct="1"/>
            <a:r>
              <a:rPr lang="zh-CN" altLang="en-US" sz="1400">
                <a:ea typeface="华文新魏" panose="02010800040101010101" pitchFamily="2" charset="-122"/>
              </a:rPr>
              <a:t>删除</a:t>
            </a:r>
          </a:p>
        </p:txBody>
      </p:sp>
      <p:sp>
        <p:nvSpPr>
          <p:cNvPr id="197643" name="Rectangle 11"/>
          <p:cNvSpPr>
            <a:spLocks noChangeArrowheads="1"/>
          </p:cNvSpPr>
          <p:nvPr/>
        </p:nvSpPr>
        <p:spPr bwMode="auto">
          <a:xfrm>
            <a:off x="2057400" y="2057400"/>
            <a:ext cx="2971800" cy="6096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7644" name="AutoShape 12"/>
          <p:cNvSpPr>
            <a:spLocks noChangeArrowheads="1"/>
          </p:cNvSpPr>
          <p:nvPr/>
        </p:nvSpPr>
        <p:spPr bwMode="auto">
          <a:xfrm>
            <a:off x="7543800" y="1862138"/>
            <a:ext cx="1582738" cy="576262"/>
          </a:xfrm>
          <a:prstGeom prst="diamond">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在</a:t>
            </a:r>
            <a:r>
              <a:rPr lang="en-US" altLang="zh-CN" sz="1400">
                <a:ea typeface="华文新魏" panose="02010800040101010101" pitchFamily="2" charset="-122"/>
              </a:rPr>
              <a:t>ISR</a:t>
            </a:r>
            <a:r>
              <a:rPr lang="zh-CN" altLang="en-US" sz="1400">
                <a:ea typeface="华文新魏" panose="02010800040101010101" pitchFamily="2" charset="-122"/>
              </a:rPr>
              <a:t>中</a:t>
            </a:r>
          </a:p>
        </p:txBody>
      </p:sp>
      <p:sp>
        <p:nvSpPr>
          <p:cNvPr id="197645" name="Line 13"/>
          <p:cNvSpPr>
            <a:spLocks noChangeShapeType="1"/>
          </p:cNvSpPr>
          <p:nvPr/>
        </p:nvSpPr>
        <p:spPr bwMode="auto">
          <a:xfrm>
            <a:off x="8334375" y="1666875"/>
            <a:ext cx="0"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7646" name="Rectangle 14"/>
          <p:cNvSpPr>
            <a:spLocks noChangeArrowheads="1"/>
          </p:cNvSpPr>
          <p:nvPr/>
        </p:nvSpPr>
        <p:spPr bwMode="auto">
          <a:xfrm>
            <a:off x="2057400" y="2695575"/>
            <a:ext cx="2971800" cy="6096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7647" name="Rectangle 15"/>
          <p:cNvSpPr>
            <a:spLocks noChangeArrowheads="1"/>
          </p:cNvSpPr>
          <p:nvPr/>
        </p:nvSpPr>
        <p:spPr bwMode="auto">
          <a:xfrm>
            <a:off x="2057400" y="3333750"/>
            <a:ext cx="4953000" cy="6096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7648" name="Rectangle 16"/>
          <p:cNvSpPr>
            <a:spLocks noChangeArrowheads="1"/>
          </p:cNvSpPr>
          <p:nvPr/>
        </p:nvSpPr>
        <p:spPr bwMode="auto">
          <a:xfrm>
            <a:off x="2057400" y="4181475"/>
            <a:ext cx="2971800" cy="6096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7649" name="Line 17"/>
          <p:cNvSpPr>
            <a:spLocks noChangeShapeType="1"/>
          </p:cNvSpPr>
          <p:nvPr/>
        </p:nvSpPr>
        <p:spPr bwMode="auto">
          <a:xfrm>
            <a:off x="8353425" y="5114925"/>
            <a:ext cx="0"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7650" name="Rectangle 18"/>
          <p:cNvSpPr>
            <a:spLocks noChangeArrowheads="1"/>
          </p:cNvSpPr>
          <p:nvPr/>
        </p:nvSpPr>
        <p:spPr bwMode="auto">
          <a:xfrm>
            <a:off x="2057400" y="4810125"/>
            <a:ext cx="2971800" cy="2286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7651" name="Rectangle 19"/>
          <p:cNvSpPr>
            <a:spLocks noChangeArrowheads="1"/>
          </p:cNvSpPr>
          <p:nvPr/>
        </p:nvSpPr>
        <p:spPr bwMode="auto">
          <a:xfrm>
            <a:off x="2057400" y="5019675"/>
            <a:ext cx="2971800" cy="2286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7652" name="Rectangle 20"/>
          <p:cNvSpPr>
            <a:spLocks noChangeArrowheads="1"/>
          </p:cNvSpPr>
          <p:nvPr/>
        </p:nvSpPr>
        <p:spPr bwMode="auto">
          <a:xfrm>
            <a:off x="2057400" y="5257800"/>
            <a:ext cx="5334000" cy="10668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21"/>
          <p:cNvGrpSpPr/>
          <p:nvPr/>
        </p:nvGrpSpPr>
        <p:grpSpPr bwMode="auto">
          <a:xfrm>
            <a:off x="9048751" y="1905000"/>
            <a:ext cx="1590675" cy="382588"/>
            <a:chOff x="4740" y="1200"/>
            <a:chExt cx="1002" cy="241"/>
          </a:xfrm>
        </p:grpSpPr>
        <p:sp>
          <p:nvSpPr>
            <p:cNvPr id="144442" name="AutoShape 22"/>
            <p:cNvSpPr>
              <a:spLocks noChangeArrowheads="1"/>
            </p:cNvSpPr>
            <p:nvPr/>
          </p:nvSpPr>
          <p:spPr bwMode="auto">
            <a:xfrm>
              <a:off x="4926" y="1260"/>
              <a:ext cx="816" cy="181"/>
            </a:xfrm>
            <a:prstGeom prst="roundRect">
              <a:avLst>
                <a:gd name="adj" fmla="val 16667"/>
              </a:avLst>
            </a:prstGeom>
            <a:solidFill>
              <a:srgbClr val="CCFF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返回“在</a:t>
              </a:r>
              <a:r>
                <a:rPr lang="en-US" altLang="zh-CN" sz="1400">
                  <a:ea typeface="华文新魏" panose="02010800040101010101" pitchFamily="2" charset="-122"/>
                </a:rPr>
                <a:t>ISR</a:t>
              </a:r>
              <a:r>
                <a:rPr lang="zh-CN" altLang="en-US" sz="1400">
                  <a:ea typeface="华文新魏" panose="02010800040101010101" pitchFamily="2" charset="-122"/>
                </a:rPr>
                <a:t>中”</a:t>
              </a:r>
            </a:p>
          </p:txBody>
        </p:sp>
        <p:sp>
          <p:nvSpPr>
            <p:cNvPr id="144443" name="Line 23"/>
            <p:cNvSpPr>
              <a:spLocks noChangeShapeType="1"/>
            </p:cNvSpPr>
            <p:nvPr/>
          </p:nvSpPr>
          <p:spPr bwMode="auto">
            <a:xfrm>
              <a:off x="4788" y="1356"/>
              <a:ext cx="136"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44" name="Text Box 24"/>
            <p:cNvSpPr txBox="1">
              <a:spLocks noChangeArrowheads="1"/>
            </p:cNvSpPr>
            <p:nvPr/>
          </p:nvSpPr>
          <p:spPr bwMode="auto">
            <a:xfrm>
              <a:off x="4740" y="120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Y</a:t>
              </a:r>
            </a:p>
          </p:txBody>
        </p:sp>
      </p:grpSp>
      <p:grpSp>
        <p:nvGrpSpPr>
          <p:cNvPr id="3" name="Group 25"/>
          <p:cNvGrpSpPr/>
          <p:nvPr/>
        </p:nvGrpSpPr>
        <p:grpSpPr bwMode="auto">
          <a:xfrm>
            <a:off x="9048750" y="3457576"/>
            <a:ext cx="1524000" cy="485775"/>
            <a:chOff x="4740" y="2178"/>
            <a:chExt cx="960" cy="306"/>
          </a:xfrm>
        </p:grpSpPr>
        <p:sp>
          <p:nvSpPr>
            <p:cNvPr id="144438" name="AutoShape 26"/>
            <p:cNvSpPr>
              <a:spLocks noChangeArrowheads="1"/>
            </p:cNvSpPr>
            <p:nvPr/>
          </p:nvSpPr>
          <p:spPr bwMode="auto">
            <a:xfrm>
              <a:off x="4929" y="2212"/>
              <a:ext cx="771" cy="272"/>
            </a:xfrm>
            <a:prstGeom prst="roundRect">
              <a:avLst>
                <a:gd name="adj" fmla="val 16667"/>
              </a:avLst>
            </a:prstGeom>
            <a:solidFill>
              <a:srgbClr val="CCFF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返回</a:t>
              </a:r>
            </a:p>
            <a:p>
              <a:pPr algn="ctr" eaLnBrk="1" hangingPunct="1"/>
              <a:r>
                <a:rPr lang="zh-CN" altLang="en-US" sz="1400">
                  <a:ea typeface="华文新魏" panose="02010800040101010101" pitchFamily="2" charset="-122"/>
                </a:rPr>
                <a:t>“错误优先级”</a:t>
              </a:r>
            </a:p>
          </p:txBody>
        </p:sp>
        <p:grpSp>
          <p:nvGrpSpPr>
            <p:cNvPr id="144439" name="Group 27"/>
            <p:cNvGrpSpPr/>
            <p:nvPr/>
          </p:nvGrpSpPr>
          <p:grpSpPr bwMode="auto">
            <a:xfrm>
              <a:off x="4740" y="2178"/>
              <a:ext cx="240" cy="192"/>
              <a:chOff x="4740" y="2178"/>
              <a:chExt cx="240" cy="192"/>
            </a:xfrm>
          </p:grpSpPr>
          <p:sp>
            <p:nvSpPr>
              <p:cNvPr id="144440" name="Line 28"/>
              <p:cNvSpPr>
                <a:spLocks noChangeShapeType="1"/>
              </p:cNvSpPr>
              <p:nvPr/>
            </p:nvSpPr>
            <p:spPr bwMode="auto">
              <a:xfrm>
                <a:off x="4788" y="2352"/>
                <a:ext cx="136"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41" name="Text Box 29"/>
              <p:cNvSpPr txBox="1">
                <a:spLocks noChangeArrowheads="1"/>
              </p:cNvSpPr>
              <p:nvPr/>
            </p:nvSpPr>
            <p:spPr bwMode="auto">
              <a:xfrm>
                <a:off x="4740" y="217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a:t>
                </a:r>
              </a:p>
            </p:txBody>
          </p:sp>
        </p:grpSp>
      </p:grpSp>
      <p:grpSp>
        <p:nvGrpSpPr>
          <p:cNvPr id="5" name="Group 30"/>
          <p:cNvGrpSpPr/>
          <p:nvPr/>
        </p:nvGrpSpPr>
        <p:grpSpPr bwMode="auto">
          <a:xfrm>
            <a:off x="9048750" y="2667001"/>
            <a:ext cx="1519238" cy="479425"/>
            <a:chOff x="4740" y="1680"/>
            <a:chExt cx="957" cy="302"/>
          </a:xfrm>
        </p:grpSpPr>
        <p:sp>
          <p:nvSpPr>
            <p:cNvPr id="144434" name="AutoShape 31"/>
            <p:cNvSpPr>
              <a:spLocks noChangeArrowheads="1"/>
            </p:cNvSpPr>
            <p:nvPr/>
          </p:nvSpPr>
          <p:spPr bwMode="auto">
            <a:xfrm>
              <a:off x="4926" y="1710"/>
              <a:ext cx="771" cy="272"/>
            </a:xfrm>
            <a:prstGeom prst="roundRect">
              <a:avLst>
                <a:gd name="adj" fmla="val 16667"/>
              </a:avLst>
            </a:prstGeom>
            <a:solidFill>
              <a:srgbClr val="CCFF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返回“不能删</a:t>
              </a:r>
            </a:p>
            <a:p>
              <a:pPr algn="ctr" eaLnBrk="1" hangingPunct="1"/>
              <a:r>
                <a:rPr lang="zh-CN" altLang="en-US" sz="1400">
                  <a:ea typeface="华文新魏" panose="02010800040101010101" pitchFamily="2" charset="-122"/>
                </a:rPr>
                <a:t>除空闲任务”</a:t>
              </a:r>
            </a:p>
          </p:txBody>
        </p:sp>
        <p:grpSp>
          <p:nvGrpSpPr>
            <p:cNvPr id="144435" name="Group 32"/>
            <p:cNvGrpSpPr/>
            <p:nvPr/>
          </p:nvGrpSpPr>
          <p:grpSpPr bwMode="auto">
            <a:xfrm>
              <a:off x="4740" y="1680"/>
              <a:ext cx="240" cy="192"/>
              <a:chOff x="4740" y="1680"/>
              <a:chExt cx="240" cy="192"/>
            </a:xfrm>
          </p:grpSpPr>
          <p:sp>
            <p:nvSpPr>
              <p:cNvPr id="144436" name="Line 33"/>
              <p:cNvSpPr>
                <a:spLocks noChangeShapeType="1"/>
              </p:cNvSpPr>
              <p:nvPr/>
            </p:nvSpPr>
            <p:spPr bwMode="auto">
              <a:xfrm>
                <a:off x="4788" y="1854"/>
                <a:ext cx="136"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37" name="Text Box 34"/>
              <p:cNvSpPr txBox="1">
                <a:spLocks noChangeArrowheads="1"/>
              </p:cNvSpPr>
              <p:nvPr/>
            </p:nvSpPr>
            <p:spPr bwMode="auto">
              <a:xfrm>
                <a:off x="4740" y="168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Y</a:t>
                </a:r>
              </a:p>
            </p:txBody>
          </p:sp>
        </p:grpSp>
      </p:grpSp>
      <p:grpSp>
        <p:nvGrpSpPr>
          <p:cNvPr id="7" name="Group 35"/>
          <p:cNvGrpSpPr/>
          <p:nvPr/>
        </p:nvGrpSpPr>
        <p:grpSpPr bwMode="auto">
          <a:xfrm>
            <a:off x="9048750" y="4143375"/>
            <a:ext cx="1455738" cy="495300"/>
            <a:chOff x="4740" y="2610"/>
            <a:chExt cx="917" cy="312"/>
          </a:xfrm>
        </p:grpSpPr>
        <p:sp>
          <p:nvSpPr>
            <p:cNvPr id="144430" name="Rectangle 36"/>
            <p:cNvSpPr>
              <a:spLocks noChangeArrowheads="1"/>
            </p:cNvSpPr>
            <p:nvPr/>
          </p:nvSpPr>
          <p:spPr bwMode="auto">
            <a:xfrm>
              <a:off x="4932" y="2650"/>
              <a:ext cx="725" cy="272"/>
            </a:xfrm>
            <a:prstGeom prst="rect">
              <a:avLst/>
            </a:prstGeom>
            <a:solidFill>
              <a:srgbClr val="CCFFFF"/>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获得当前</a:t>
              </a:r>
            </a:p>
            <a:p>
              <a:pPr algn="ctr" eaLnBrk="1" hangingPunct="1"/>
              <a:r>
                <a:rPr lang="zh-CN" altLang="en-US" sz="1400">
                  <a:ea typeface="华文新魏" panose="02010800040101010101" pitchFamily="2" charset="-122"/>
                </a:rPr>
                <a:t>任务优先级</a:t>
              </a:r>
            </a:p>
          </p:txBody>
        </p:sp>
        <p:grpSp>
          <p:nvGrpSpPr>
            <p:cNvPr id="144431" name="Group 37"/>
            <p:cNvGrpSpPr/>
            <p:nvPr/>
          </p:nvGrpSpPr>
          <p:grpSpPr bwMode="auto">
            <a:xfrm>
              <a:off x="4740" y="2610"/>
              <a:ext cx="240" cy="192"/>
              <a:chOff x="4740" y="2610"/>
              <a:chExt cx="240" cy="192"/>
            </a:xfrm>
          </p:grpSpPr>
          <p:sp>
            <p:nvSpPr>
              <p:cNvPr id="144432" name="Line 38"/>
              <p:cNvSpPr>
                <a:spLocks noChangeShapeType="1"/>
              </p:cNvSpPr>
              <p:nvPr/>
            </p:nvSpPr>
            <p:spPr bwMode="auto">
              <a:xfrm>
                <a:off x="4800" y="2784"/>
                <a:ext cx="136"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33" name="Text Box 39"/>
              <p:cNvSpPr txBox="1">
                <a:spLocks noChangeArrowheads="1"/>
              </p:cNvSpPr>
              <p:nvPr/>
            </p:nvSpPr>
            <p:spPr bwMode="auto">
              <a:xfrm>
                <a:off x="4740" y="261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Y</a:t>
                </a:r>
              </a:p>
            </p:txBody>
          </p:sp>
        </p:grpSp>
      </p:grpSp>
      <p:grpSp>
        <p:nvGrpSpPr>
          <p:cNvPr id="9" name="Group 40"/>
          <p:cNvGrpSpPr/>
          <p:nvPr/>
        </p:nvGrpSpPr>
        <p:grpSpPr bwMode="auto">
          <a:xfrm>
            <a:off x="9048750" y="5257801"/>
            <a:ext cx="1524000" cy="498475"/>
            <a:chOff x="4740" y="3312"/>
            <a:chExt cx="960" cy="314"/>
          </a:xfrm>
        </p:grpSpPr>
        <p:sp>
          <p:nvSpPr>
            <p:cNvPr id="144427" name="AutoShape 41"/>
            <p:cNvSpPr>
              <a:spLocks noChangeArrowheads="1"/>
            </p:cNvSpPr>
            <p:nvPr/>
          </p:nvSpPr>
          <p:spPr bwMode="auto">
            <a:xfrm>
              <a:off x="4929" y="3354"/>
              <a:ext cx="771" cy="272"/>
            </a:xfrm>
            <a:prstGeom prst="roundRect">
              <a:avLst>
                <a:gd name="adj" fmla="val 16667"/>
              </a:avLst>
            </a:prstGeom>
            <a:solidFill>
              <a:srgbClr val="CCFF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返回“删除错误”</a:t>
              </a:r>
            </a:p>
          </p:txBody>
        </p:sp>
        <p:sp>
          <p:nvSpPr>
            <p:cNvPr id="144428" name="Line 42"/>
            <p:cNvSpPr>
              <a:spLocks noChangeShapeType="1"/>
            </p:cNvSpPr>
            <p:nvPr/>
          </p:nvSpPr>
          <p:spPr bwMode="auto">
            <a:xfrm>
              <a:off x="4788" y="3498"/>
              <a:ext cx="136"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29" name="Text Box 43"/>
            <p:cNvSpPr txBox="1">
              <a:spLocks noChangeArrowheads="1"/>
            </p:cNvSpPr>
            <p:nvPr/>
          </p:nvSpPr>
          <p:spPr bwMode="auto">
            <a:xfrm>
              <a:off x="4740" y="3312"/>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a:t>
              </a:r>
            </a:p>
          </p:txBody>
        </p:sp>
      </p:grpSp>
      <p:grpSp>
        <p:nvGrpSpPr>
          <p:cNvPr id="10" name="Group 44"/>
          <p:cNvGrpSpPr/>
          <p:nvPr/>
        </p:nvGrpSpPr>
        <p:grpSpPr bwMode="auto">
          <a:xfrm>
            <a:off x="8334375" y="2400300"/>
            <a:ext cx="381000" cy="304800"/>
            <a:chOff x="4290" y="1512"/>
            <a:chExt cx="240" cy="192"/>
          </a:xfrm>
        </p:grpSpPr>
        <p:sp>
          <p:nvSpPr>
            <p:cNvPr id="144425" name="Line 45"/>
            <p:cNvSpPr>
              <a:spLocks noChangeShapeType="1"/>
            </p:cNvSpPr>
            <p:nvPr/>
          </p:nvSpPr>
          <p:spPr bwMode="auto">
            <a:xfrm>
              <a:off x="4296" y="1536"/>
              <a:ext cx="0" cy="136"/>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26" name="Text Box 46"/>
            <p:cNvSpPr txBox="1">
              <a:spLocks noChangeArrowheads="1"/>
            </p:cNvSpPr>
            <p:nvPr/>
          </p:nvSpPr>
          <p:spPr bwMode="auto">
            <a:xfrm>
              <a:off x="4290" y="1512"/>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a:t>
              </a:r>
            </a:p>
          </p:txBody>
        </p:sp>
      </p:grpSp>
      <p:grpSp>
        <p:nvGrpSpPr>
          <p:cNvPr id="11" name="Group 47"/>
          <p:cNvGrpSpPr/>
          <p:nvPr/>
        </p:nvGrpSpPr>
        <p:grpSpPr bwMode="auto">
          <a:xfrm>
            <a:off x="8324850" y="3181350"/>
            <a:ext cx="381000" cy="304800"/>
            <a:chOff x="4284" y="2004"/>
            <a:chExt cx="240" cy="192"/>
          </a:xfrm>
        </p:grpSpPr>
        <p:sp>
          <p:nvSpPr>
            <p:cNvPr id="144423" name="Line 48"/>
            <p:cNvSpPr>
              <a:spLocks noChangeShapeType="1"/>
            </p:cNvSpPr>
            <p:nvPr/>
          </p:nvSpPr>
          <p:spPr bwMode="auto">
            <a:xfrm>
              <a:off x="4296" y="2028"/>
              <a:ext cx="0" cy="136"/>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24" name="Text Box 49"/>
            <p:cNvSpPr txBox="1">
              <a:spLocks noChangeArrowheads="1"/>
            </p:cNvSpPr>
            <p:nvPr/>
          </p:nvSpPr>
          <p:spPr bwMode="auto">
            <a:xfrm>
              <a:off x="4284" y="200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a:t>
              </a:r>
            </a:p>
          </p:txBody>
        </p:sp>
      </p:grpSp>
      <p:grpSp>
        <p:nvGrpSpPr>
          <p:cNvPr id="12" name="Group 50"/>
          <p:cNvGrpSpPr/>
          <p:nvPr/>
        </p:nvGrpSpPr>
        <p:grpSpPr bwMode="auto">
          <a:xfrm>
            <a:off x="7981950" y="4572000"/>
            <a:ext cx="381000" cy="304800"/>
            <a:chOff x="4068" y="2880"/>
            <a:chExt cx="240" cy="192"/>
          </a:xfrm>
        </p:grpSpPr>
        <p:sp>
          <p:nvSpPr>
            <p:cNvPr id="144421" name="Line 51"/>
            <p:cNvSpPr>
              <a:spLocks noChangeShapeType="1"/>
            </p:cNvSpPr>
            <p:nvPr/>
          </p:nvSpPr>
          <p:spPr bwMode="auto">
            <a:xfrm>
              <a:off x="4302" y="2910"/>
              <a:ext cx="0" cy="136"/>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22" name="Text Box 52"/>
            <p:cNvSpPr txBox="1">
              <a:spLocks noChangeArrowheads="1"/>
            </p:cNvSpPr>
            <p:nvPr/>
          </p:nvSpPr>
          <p:spPr bwMode="auto">
            <a:xfrm>
              <a:off x="4068" y="288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a:t>
              </a:r>
            </a:p>
          </p:txBody>
        </p:sp>
      </p:grpSp>
      <p:grpSp>
        <p:nvGrpSpPr>
          <p:cNvPr id="13" name="Group 53"/>
          <p:cNvGrpSpPr/>
          <p:nvPr/>
        </p:nvGrpSpPr>
        <p:grpSpPr bwMode="auto">
          <a:xfrm>
            <a:off x="8324850" y="3952875"/>
            <a:ext cx="381000" cy="304800"/>
            <a:chOff x="4284" y="2490"/>
            <a:chExt cx="240" cy="192"/>
          </a:xfrm>
        </p:grpSpPr>
        <p:sp>
          <p:nvSpPr>
            <p:cNvPr id="144419" name="Line 54"/>
            <p:cNvSpPr>
              <a:spLocks noChangeShapeType="1"/>
            </p:cNvSpPr>
            <p:nvPr/>
          </p:nvSpPr>
          <p:spPr bwMode="auto">
            <a:xfrm>
              <a:off x="4296" y="2520"/>
              <a:ext cx="0" cy="136"/>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20" name="Text Box 55"/>
            <p:cNvSpPr txBox="1">
              <a:spLocks noChangeArrowheads="1"/>
            </p:cNvSpPr>
            <p:nvPr/>
          </p:nvSpPr>
          <p:spPr bwMode="auto">
            <a:xfrm>
              <a:off x="4284" y="249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Y</a:t>
              </a:r>
            </a:p>
          </p:txBody>
        </p:sp>
      </p:grpSp>
      <p:grpSp>
        <p:nvGrpSpPr>
          <p:cNvPr id="14" name="Group 56"/>
          <p:cNvGrpSpPr/>
          <p:nvPr/>
        </p:nvGrpSpPr>
        <p:grpSpPr bwMode="auto">
          <a:xfrm>
            <a:off x="8324850" y="5705475"/>
            <a:ext cx="381000" cy="304800"/>
            <a:chOff x="4284" y="3594"/>
            <a:chExt cx="240" cy="192"/>
          </a:xfrm>
        </p:grpSpPr>
        <p:sp>
          <p:nvSpPr>
            <p:cNvPr id="144417" name="Line 57"/>
            <p:cNvSpPr>
              <a:spLocks noChangeShapeType="1"/>
            </p:cNvSpPr>
            <p:nvPr/>
          </p:nvSpPr>
          <p:spPr bwMode="auto">
            <a:xfrm>
              <a:off x="4302" y="3624"/>
              <a:ext cx="0" cy="136"/>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18" name="Text Box 58"/>
            <p:cNvSpPr txBox="1">
              <a:spLocks noChangeArrowheads="1"/>
            </p:cNvSpPr>
            <p:nvPr/>
          </p:nvSpPr>
          <p:spPr bwMode="auto">
            <a:xfrm>
              <a:off x="4284" y="359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Y</a:t>
              </a:r>
            </a:p>
          </p:txBody>
        </p:sp>
      </p:grpSp>
      <p:cxnSp>
        <p:nvCxnSpPr>
          <p:cNvPr id="197691" name="AutoShape 59"/>
          <p:cNvCxnSpPr>
            <a:cxnSpLocks noChangeShapeType="1"/>
            <a:stCxn id="144430" idx="2"/>
            <a:endCxn id="144422" idx="3"/>
          </p:cNvCxnSpPr>
          <p:nvPr/>
        </p:nvCxnSpPr>
        <p:spPr bwMode="auto">
          <a:xfrm rot="5400000">
            <a:off x="9103520" y="3898107"/>
            <a:ext cx="85725" cy="1566863"/>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60" name="燕尾形 59">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97635"/>
                                        </p:tgtEl>
                                        <p:attrNameLst>
                                          <p:attrName>style.visibility</p:attrName>
                                        </p:attrNameLst>
                                      </p:cBhvr>
                                      <p:to>
                                        <p:strVal val="visible"/>
                                      </p:to>
                                    </p:set>
                                    <p:animEffect transition="in" filter="slide(fromTop)">
                                      <p:cBhvr>
                                        <p:cTn id="7" dur="500"/>
                                        <p:tgtEl>
                                          <p:spTgt spid="19763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7636"/>
                                        </p:tgtEl>
                                        <p:attrNameLst>
                                          <p:attrName>style.visibility</p:attrName>
                                        </p:attrNameLst>
                                      </p:cBhvr>
                                      <p:to>
                                        <p:strVal val="visible"/>
                                      </p:to>
                                    </p:set>
                                    <p:animEffect transition="in" filter="wipe(up)">
                                      <p:cBhvr>
                                        <p:cTn id="11" dur="500"/>
                                        <p:tgtEl>
                                          <p:spTgt spid="197636"/>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197643"/>
                                        </p:tgtEl>
                                        <p:attrNameLst>
                                          <p:attrName>style.visibility</p:attrName>
                                        </p:attrNameLst>
                                      </p:cBhvr>
                                      <p:to>
                                        <p:strVal val="visible"/>
                                      </p:to>
                                    </p:set>
                                    <p:anim calcmode="lin" valueType="num">
                                      <p:cBhvr>
                                        <p:cTn id="16" dur="500" fill="hold"/>
                                        <p:tgtEl>
                                          <p:spTgt spid="197643"/>
                                        </p:tgtEl>
                                        <p:attrNameLst>
                                          <p:attrName>ppt_w</p:attrName>
                                        </p:attrNameLst>
                                      </p:cBhvr>
                                      <p:tavLst>
                                        <p:tav tm="0">
                                          <p:val>
                                            <p:fltVal val="0"/>
                                          </p:val>
                                        </p:tav>
                                        <p:tav tm="100000">
                                          <p:val>
                                            <p:strVal val="#ppt_w"/>
                                          </p:val>
                                        </p:tav>
                                      </p:tavLst>
                                    </p:anim>
                                    <p:anim calcmode="lin" valueType="num">
                                      <p:cBhvr>
                                        <p:cTn id="17" dur="500" fill="hold"/>
                                        <p:tgtEl>
                                          <p:spTgt spid="197643"/>
                                        </p:tgtEl>
                                        <p:attrNameLst>
                                          <p:attrName>ppt_h</p:attrName>
                                        </p:attrNameLst>
                                      </p:cBhvr>
                                      <p:tavLst>
                                        <p:tav tm="0">
                                          <p:val>
                                            <p:fltVal val="0"/>
                                          </p:val>
                                        </p:tav>
                                        <p:tav tm="100000">
                                          <p:val>
                                            <p:strVal val="#ppt_h"/>
                                          </p:val>
                                        </p:tav>
                                      </p:tavLst>
                                    </p:anim>
                                    <p:animEffect transition="in" filter="fade">
                                      <p:cBhvr>
                                        <p:cTn id="18" dur="500"/>
                                        <p:tgtEl>
                                          <p:spTgt spid="197643"/>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97645"/>
                                        </p:tgtEl>
                                        <p:attrNameLst>
                                          <p:attrName>style.visibility</p:attrName>
                                        </p:attrNameLst>
                                      </p:cBhvr>
                                      <p:to>
                                        <p:strVal val="visible"/>
                                      </p:to>
                                    </p:set>
                                    <p:animEffect transition="in" filter="wipe(up)">
                                      <p:cBhvr>
                                        <p:cTn id="22" dur="500"/>
                                        <p:tgtEl>
                                          <p:spTgt spid="197645"/>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197644"/>
                                        </p:tgtEl>
                                        <p:attrNameLst>
                                          <p:attrName>style.visibility</p:attrName>
                                        </p:attrNameLst>
                                      </p:cBhvr>
                                      <p:to>
                                        <p:strVal val="visible"/>
                                      </p:to>
                                    </p:set>
                                    <p:animEffect transition="in" filter="wipe(up)">
                                      <p:cBhvr>
                                        <p:cTn id="26" dur="500"/>
                                        <p:tgtEl>
                                          <p:spTgt spid="197644"/>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par>
                                <p:cTn id="31" presetID="22" presetClass="entr" presetSubtype="8"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197643"/>
                                        </p:tgtEl>
                                        <p:attrNameLst>
                                          <p:attrName>style.visibility</p:attrName>
                                        </p:attrNameLst>
                                      </p:cBhvr>
                                      <p:to>
                                        <p:strVal val="hidden"/>
                                      </p:to>
                                    </p:set>
                                  </p:childTnLst>
                                </p:cTn>
                              </p:par>
                              <p:par>
                                <p:cTn id="38" presetID="1" presetClass="emph" presetSubtype="2" fill="hold" nodeType="withEffect">
                                  <p:stCondLst>
                                    <p:cond delay="0"/>
                                  </p:stCondLst>
                                  <p:childTnLst>
                                    <p:animClr clrSpc="rgb" dir="cw">
                                      <p:cBhvr>
                                        <p:cTn id="39" dur="500" fill="hold"/>
                                        <p:tgtEl>
                                          <p:spTgt spid="197644"/>
                                        </p:tgtEl>
                                        <p:attrNameLst>
                                          <p:attrName>fillcolor</p:attrName>
                                        </p:attrNameLst>
                                      </p:cBhvr>
                                      <p:to>
                                        <a:srgbClr val="CCFFFF"/>
                                      </p:to>
                                    </p:animClr>
                                    <p:set>
                                      <p:cBhvr>
                                        <p:cTn id="40" dur="500" fill="hold"/>
                                        <p:tgtEl>
                                          <p:spTgt spid="197644"/>
                                        </p:tgtEl>
                                        <p:attrNameLst>
                                          <p:attrName>fill.type</p:attrName>
                                        </p:attrNameLst>
                                      </p:cBhvr>
                                      <p:to>
                                        <p:strVal val="solid"/>
                                      </p:to>
                                    </p:set>
                                    <p:set>
                                      <p:cBhvr>
                                        <p:cTn id="41" dur="500" fill="hold"/>
                                        <p:tgtEl>
                                          <p:spTgt spid="197644"/>
                                        </p:tgtEl>
                                        <p:attrNameLst>
                                          <p:attrName>fill.on</p:attrName>
                                        </p:attrNameLst>
                                      </p:cBhvr>
                                      <p:to>
                                        <p:strVal val="true"/>
                                      </p:to>
                                    </p:set>
                                  </p:childTnLst>
                                </p:cTn>
                              </p:par>
                              <p:par>
                                <p:cTn id="42" presetID="53" presetClass="entr" presetSubtype="16" fill="hold" grpId="0" nodeType="withEffect">
                                  <p:stCondLst>
                                    <p:cond delay="0"/>
                                  </p:stCondLst>
                                  <p:childTnLst>
                                    <p:set>
                                      <p:cBhvr>
                                        <p:cTn id="43" dur="1" fill="hold">
                                          <p:stCondLst>
                                            <p:cond delay="0"/>
                                          </p:stCondLst>
                                        </p:cTn>
                                        <p:tgtEl>
                                          <p:spTgt spid="197646"/>
                                        </p:tgtEl>
                                        <p:attrNameLst>
                                          <p:attrName>style.visibility</p:attrName>
                                        </p:attrNameLst>
                                      </p:cBhvr>
                                      <p:to>
                                        <p:strVal val="visible"/>
                                      </p:to>
                                    </p:set>
                                    <p:anim calcmode="lin" valueType="num">
                                      <p:cBhvr>
                                        <p:cTn id="44" dur="500" fill="hold"/>
                                        <p:tgtEl>
                                          <p:spTgt spid="197646"/>
                                        </p:tgtEl>
                                        <p:attrNameLst>
                                          <p:attrName>ppt_w</p:attrName>
                                        </p:attrNameLst>
                                      </p:cBhvr>
                                      <p:tavLst>
                                        <p:tav tm="0">
                                          <p:val>
                                            <p:fltVal val="0"/>
                                          </p:val>
                                        </p:tav>
                                        <p:tav tm="100000">
                                          <p:val>
                                            <p:strVal val="#ppt_w"/>
                                          </p:val>
                                        </p:tav>
                                      </p:tavLst>
                                    </p:anim>
                                    <p:anim calcmode="lin" valueType="num">
                                      <p:cBhvr>
                                        <p:cTn id="45" dur="500" fill="hold"/>
                                        <p:tgtEl>
                                          <p:spTgt spid="197646"/>
                                        </p:tgtEl>
                                        <p:attrNameLst>
                                          <p:attrName>ppt_h</p:attrName>
                                        </p:attrNameLst>
                                      </p:cBhvr>
                                      <p:tavLst>
                                        <p:tav tm="0">
                                          <p:val>
                                            <p:fltVal val="0"/>
                                          </p:val>
                                        </p:tav>
                                        <p:tav tm="100000">
                                          <p:val>
                                            <p:strVal val="#ppt_h"/>
                                          </p:val>
                                        </p:tav>
                                      </p:tavLst>
                                    </p:anim>
                                    <p:animEffect transition="in" filter="fade">
                                      <p:cBhvr>
                                        <p:cTn id="46" dur="500"/>
                                        <p:tgtEl>
                                          <p:spTgt spid="197646"/>
                                        </p:tgtEl>
                                      </p:cBhvr>
                                    </p:animEffect>
                                  </p:childTnLst>
                                </p:cTn>
                              </p:par>
                            </p:childTnLst>
                          </p:cTn>
                        </p:par>
                        <p:par>
                          <p:cTn id="47" fill="hold">
                            <p:stCondLst>
                              <p:cond delay="0"/>
                            </p:stCondLst>
                            <p:childTnLst>
                              <p:par>
                                <p:cTn id="48" presetID="22" presetClass="entr" presetSubtype="1" fill="hold" grpId="0" nodeType="afterEffect">
                                  <p:stCondLst>
                                    <p:cond delay="0"/>
                                  </p:stCondLst>
                                  <p:childTnLst>
                                    <p:set>
                                      <p:cBhvr>
                                        <p:cTn id="49" dur="1" fill="hold">
                                          <p:stCondLst>
                                            <p:cond delay="0"/>
                                          </p:stCondLst>
                                        </p:cTn>
                                        <p:tgtEl>
                                          <p:spTgt spid="197637"/>
                                        </p:tgtEl>
                                        <p:attrNameLst>
                                          <p:attrName>style.visibility</p:attrName>
                                        </p:attrNameLst>
                                      </p:cBhvr>
                                      <p:to>
                                        <p:strVal val="visible"/>
                                      </p:to>
                                    </p:set>
                                    <p:animEffect transition="in" filter="wipe(up)">
                                      <p:cBhvr>
                                        <p:cTn id="50" dur="500"/>
                                        <p:tgtEl>
                                          <p:spTgt spid="197637"/>
                                        </p:tgtEl>
                                      </p:cBhvr>
                                    </p:animEffect>
                                  </p:childTnLst>
                                </p:cTn>
                              </p:par>
                            </p:childTnLst>
                          </p:cTn>
                        </p:par>
                        <p:par>
                          <p:cTn id="51" fill="hold">
                            <p:stCondLst>
                              <p:cond delay="500"/>
                            </p:stCondLst>
                            <p:childTnLst>
                              <p:par>
                                <p:cTn id="52" presetID="22" presetClass="entr" presetSubtype="1" fill="hold"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up)">
                                      <p:cBhvr>
                                        <p:cTn id="54" dur="500"/>
                                        <p:tgtEl>
                                          <p:spTgt spid="11"/>
                                        </p:tgtEl>
                                      </p:cBhvr>
                                    </p:animEffect>
                                  </p:childTnLst>
                                </p:cTn>
                              </p:par>
                              <p:par>
                                <p:cTn id="55" presetID="22" presetClass="entr" presetSubtype="8"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197646"/>
                                        </p:tgtEl>
                                        <p:attrNameLst>
                                          <p:attrName>style.visibility</p:attrName>
                                        </p:attrNameLst>
                                      </p:cBhvr>
                                      <p:to>
                                        <p:strVal val="hidden"/>
                                      </p:to>
                                    </p:set>
                                  </p:childTnLst>
                                </p:cTn>
                              </p:par>
                              <p:par>
                                <p:cTn id="62" presetID="1" presetClass="emph" presetSubtype="2" fill="hold" nodeType="withEffect">
                                  <p:stCondLst>
                                    <p:cond delay="0"/>
                                  </p:stCondLst>
                                  <p:childTnLst>
                                    <p:animClr clrSpc="rgb" dir="cw">
                                      <p:cBhvr>
                                        <p:cTn id="63" dur="500" fill="hold"/>
                                        <p:tgtEl>
                                          <p:spTgt spid="197637"/>
                                        </p:tgtEl>
                                        <p:attrNameLst>
                                          <p:attrName>fillcolor</p:attrName>
                                        </p:attrNameLst>
                                      </p:cBhvr>
                                      <p:to>
                                        <a:srgbClr val="CCFFFF"/>
                                      </p:to>
                                    </p:animClr>
                                    <p:set>
                                      <p:cBhvr>
                                        <p:cTn id="64" dur="500" fill="hold"/>
                                        <p:tgtEl>
                                          <p:spTgt spid="197637"/>
                                        </p:tgtEl>
                                        <p:attrNameLst>
                                          <p:attrName>fill.type</p:attrName>
                                        </p:attrNameLst>
                                      </p:cBhvr>
                                      <p:to>
                                        <p:strVal val="solid"/>
                                      </p:to>
                                    </p:set>
                                    <p:set>
                                      <p:cBhvr>
                                        <p:cTn id="65" dur="500" fill="hold"/>
                                        <p:tgtEl>
                                          <p:spTgt spid="197637"/>
                                        </p:tgtEl>
                                        <p:attrNameLst>
                                          <p:attrName>fill.on</p:attrName>
                                        </p:attrNameLst>
                                      </p:cBhvr>
                                      <p:to>
                                        <p:strVal val="true"/>
                                      </p:to>
                                    </p:set>
                                  </p:childTnLst>
                                </p:cTn>
                              </p:par>
                              <p:par>
                                <p:cTn id="66" presetID="53" presetClass="entr" presetSubtype="16" fill="hold" grpId="0" nodeType="withEffect">
                                  <p:stCondLst>
                                    <p:cond delay="0"/>
                                  </p:stCondLst>
                                  <p:childTnLst>
                                    <p:set>
                                      <p:cBhvr>
                                        <p:cTn id="67" dur="1" fill="hold">
                                          <p:stCondLst>
                                            <p:cond delay="0"/>
                                          </p:stCondLst>
                                        </p:cTn>
                                        <p:tgtEl>
                                          <p:spTgt spid="197647"/>
                                        </p:tgtEl>
                                        <p:attrNameLst>
                                          <p:attrName>style.visibility</p:attrName>
                                        </p:attrNameLst>
                                      </p:cBhvr>
                                      <p:to>
                                        <p:strVal val="visible"/>
                                      </p:to>
                                    </p:set>
                                    <p:anim calcmode="lin" valueType="num">
                                      <p:cBhvr>
                                        <p:cTn id="68" dur="500" fill="hold"/>
                                        <p:tgtEl>
                                          <p:spTgt spid="197647"/>
                                        </p:tgtEl>
                                        <p:attrNameLst>
                                          <p:attrName>ppt_w</p:attrName>
                                        </p:attrNameLst>
                                      </p:cBhvr>
                                      <p:tavLst>
                                        <p:tav tm="0">
                                          <p:val>
                                            <p:fltVal val="0"/>
                                          </p:val>
                                        </p:tav>
                                        <p:tav tm="100000">
                                          <p:val>
                                            <p:strVal val="#ppt_w"/>
                                          </p:val>
                                        </p:tav>
                                      </p:tavLst>
                                    </p:anim>
                                    <p:anim calcmode="lin" valueType="num">
                                      <p:cBhvr>
                                        <p:cTn id="69" dur="500" fill="hold"/>
                                        <p:tgtEl>
                                          <p:spTgt spid="197647"/>
                                        </p:tgtEl>
                                        <p:attrNameLst>
                                          <p:attrName>ppt_h</p:attrName>
                                        </p:attrNameLst>
                                      </p:cBhvr>
                                      <p:tavLst>
                                        <p:tav tm="0">
                                          <p:val>
                                            <p:fltVal val="0"/>
                                          </p:val>
                                        </p:tav>
                                        <p:tav tm="100000">
                                          <p:val>
                                            <p:strVal val="#ppt_h"/>
                                          </p:val>
                                        </p:tav>
                                      </p:tavLst>
                                    </p:anim>
                                    <p:animEffect transition="in" filter="fade">
                                      <p:cBhvr>
                                        <p:cTn id="70" dur="500"/>
                                        <p:tgtEl>
                                          <p:spTgt spid="197647"/>
                                        </p:tgtEl>
                                      </p:cBhvr>
                                    </p:animEffect>
                                  </p:childTnLst>
                                </p:cTn>
                              </p:par>
                            </p:childTnLst>
                          </p:cTn>
                        </p:par>
                        <p:par>
                          <p:cTn id="71" fill="hold">
                            <p:stCondLst>
                              <p:cond delay="0"/>
                            </p:stCondLst>
                            <p:childTnLst>
                              <p:par>
                                <p:cTn id="72" presetID="22" presetClass="entr" presetSubtype="1" fill="hold" grpId="0" nodeType="afterEffect">
                                  <p:stCondLst>
                                    <p:cond delay="0"/>
                                  </p:stCondLst>
                                  <p:childTnLst>
                                    <p:set>
                                      <p:cBhvr>
                                        <p:cTn id="73" dur="1" fill="hold">
                                          <p:stCondLst>
                                            <p:cond delay="0"/>
                                          </p:stCondLst>
                                        </p:cTn>
                                        <p:tgtEl>
                                          <p:spTgt spid="197638"/>
                                        </p:tgtEl>
                                        <p:attrNameLst>
                                          <p:attrName>style.visibility</p:attrName>
                                        </p:attrNameLst>
                                      </p:cBhvr>
                                      <p:to>
                                        <p:strVal val="visible"/>
                                      </p:to>
                                    </p:set>
                                    <p:animEffect transition="in" filter="wipe(up)">
                                      <p:cBhvr>
                                        <p:cTn id="74" dur="500"/>
                                        <p:tgtEl>
                                          <p:spTgt spid="197638"/>
                                        </p:tgtEl>
                                      </p:cBhvr>
                                    </p:animEffect>
                                  </p:childTnLst>
                                </p:cTn>
                              </p:par>
                            </p:childTnLst>
                          </p:cTn>
                        </p:par>
                        <p:par>
                          <p:cTn id="75" fill="hold">
                            <p:stCondLst>
                              <p:cond delay="500"/>
                            </p:stCondLst>
                            <p:childTnLst>
                              <p:par>
                                <p:cTn id="76" presetID="22" presetClass="entr" presetSubtype="1" fill="hold" nodeType="after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wipe(up)">
                                      <p:cBhvr>
                                        <p:cTn id="78" dur="500"/>
                                        <p:tgtEl>
                                          <p:spTgt spid="13"/>
                                        </p:tgtEl>
                                      </p:cBhvr>
                                    </p:animEffect>
                                  </p:childTnLst>
                                </p:cTn>
                              </p:par>
                              <p:par>
                                <p:cTn id="79" presetID="22" presetClass="entr" presetSubtype="8" fill="hold" nodeType="withEffect">
                                  <p:stCondLst>
                                    <p:cond delay="0"/>
                                  </p:stCondLst>
                                  <p:childTnLst>
                                    <p:set>
                                      <p:cBhvr>
                                        <p:cTn id="80" dur="1" fill="hold">
                                          <p:stCondLst>
                                            <p:cond delay="0"/>
                                          </p:stCondLst>
                                        </p:cTn>
                                        <p:tgtEl>
                                          <p:spTgt spid="3"/>
                                        </p:tgtEl>
                                        <p:attrNameLst>
                                          <p:attrName>style.visibility</p:attrName>
                                        </p:attrNameLst>
                                      </p:cBhvr>
                                      <p:to>
                                        <p:strVal val="visible"/>
                                      </p:to>
                                    </p:set>
                                    <p:animEffect transition="in" filter="wipe(left)">
                                      <p:cBhvr>
                                        <p:cTn id="81" dur="500"/>
                                        <p:tgtEl>
                                          <p:spTgt spid="3"/>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197647"/>
                                        </p:tgtEl>
                                        <p:attrNameLst>
                                          <p:attrName>style.visibility</p:attrName>
                                        </p:attrNameLst>
                                      </p:cBhvr>
                                      <p:to>
                                        <p:strVal val="hidden"/>
                                      </p:to>
                                    </p:set>
                                  </p:childTnLst>
                                </p:cTn>
                              </p:par>
                              <p:par>
                                <p:cTn id="86" presetID="1" presetClass="emph" presetSubtype="2" fill="hold" nodeType="withEffect">
                                  <p:stCondLst>
                                    <p:cond delay="0"/>
                                  </p:stCondLst>
                                  <p:childTnLst>
                                    <p:animClr clrSpc="rgb" dir="cw">
                                      <p:cBhvr>
                                        <p:cTn id="87" dur="500" fill="hold"/>
                                        <p:tgtEl>
                                          <p:spTgt spid="197638"/>
                                        </p:tgtEl>
                                        <p:attrNameLst>
                                          <p:attrName>fillcolor</p:attrName>
                                        </p:attrNameLst>
                                      </p:cBhvr>
                                      <p:to>
                                        <a:srgbClr val="CCFFFF"/>
                                      </p:to>
                                    </p:animClr>
                                    <p:set>
                                      <p:cBhvr>
                                        <p:cTn id="88" dur="500" fill="hold"/>
                                        <p:tgtEl>
                                          <p:spTgt spid="197638"/>
                                        </p:tgtEl>
                                        <p:attrNameLst>
                                          <p:attrName>fill.type</p:attrName>
                                        </p:attrNameLst>
                                      </p:cBhvr>
                                      <p:to>
                                        <p:strVal val="solid"/>
                                      </p:to>
                                    </p:set>
                                    <p:set>
                                      <p:cBhvr>
                                        <p:cTn id="89" dur="500" fill="hold"/>
                                        <p:tgtEl>
                                          <p:spTgt spid="197638"/>
                                        </p:tgtEl>
                                        <p:attrNameLst>
                                          <p:attrName>fill.on</p:attrName>
                                        </p:attrNameLst>
                                      </p:cBhvr>
                                      <p:to>
                                        <p:strVal val="true"/>
                                      </p:to>
                                    </p:set>
                                  </p:childTnLst>
                                </p:cTn>
                              </p:par>
                              <p:par>
                                <p:cTn id="90" presetID="53" presetClass="entr" presetSubtype="16" fill="hold" grpId="0" nodeType="withEffect">
                                  <p:stCondLst>
                                    <p:cond delay="0"/>
                                  </p:stCondLst>
                                  <p:childTnLst>
                                    <p:set>
                                      <p:cBhvr>
                                        <p:cTn id="91" dur="1" fill="hold">
                                          <p:stCondLst>
                                            <p:cond delay="0"/>
                                          </p:stCondLst>
                                        </p:cTn>
                                        <p:tgtEl>
                                          <p:spTgt spid="197648"/>
                                        </p:tgtEl>
                                        <p:attrNameLst>
                                          <p:attrName>style.visibility</p:attrName>
                                        </p:attrNameLst>
                                      </p:cBhvr>
                                      <p:to>
                                        <p:strVal val="visible"/>
                                      </p:to>
                                    </p:set>
                                    <p:anim calcmode="lin" valueType="num">
                                      <p:cBhvr>
                                        <p:cTn id="92" dur="500" fill="hold"/>
                                        <p:tgtEl>
                                          <p:spTgt spid="197648"/>
                                        </p:tgtEl>
                                        <p:attrNameLst>
                                          <p:attrName>ppt_w</p:attrName>
                                        </p:attrNameLst>
                                      </p:cBhvr>
                                      <p:tavLst>
                                        <p:tav tm="0">
                                          <p:val>
                                            <p:fltVal val="0"/>
                                          </p:val>
                                        </p:tav>
                                        <p:tav tm="100000">
                                          <p:val>
                                            <p:strVal val="#ppt_w"/>
                                          </p:val>
                                        </p:tav>
                                      </p:tavLst>
                                    </p:anim>
                                    <p:anim calcmode="lin" valueType="num">
                                      <p:cBhvr>
                                        <p:cTn id="93" dur="500" fill="hold"/>
                                        <p:tgtEl>
                                          <p:spTgt spid="197648"/>
                                        </p:tgtEl>
                                        <p:attrNameLst>
                                          <p:attrName>ppt_h</p:attrName>
                                        </p:attrNameLst>
                                      </p:cBhvr>
                                      <p:tavLst>
                                        <p:tav tm="0">
                                          <p:val>
                                            <p:fltVal val="0"/>
                                          </p:val>
                                        </p:tav>
                                        <p:tav tm="100000">
                                          <p:val>
                                            <p:strVal val="#ppt_h"/>
                                          </p:val>
                                        </p:tav>
                                      </p:tavLst>
                                    </p:anim>
                                    <p:animEffect transition="in" filter="fade">
                                      <p:cBhvr>
                                        <p:cTn id="94" dur="500"/>
                                        <p:tgtEl>
                                          <p:spTgt spid="197648"/>
                                        </p:tgtEl>
                                      </p:cBhvr>
                                    </p:animEffect>
                                  </p:childTnLst>
                                </p:cTn>
                              </p:par>
                            </p:childTnLst>
                          </p:cTn>
                        </p:par>
                        <p:par>
                          <p:cTn id="95" fill="hold">
                            <p:stCondLst>
                              <p:cond delay="0"/>
                            </p:stCondLst>
                            <p:childTnLst>
                              <p:par>
                                <p:cTn id="96" presetID="22" presetClass="entr" presetSubtype="1" fill="hold" grpId="0" nodeType="afterEffect">
                                  <p:stCondLst>
                                    <p:cond delay="0"/>
                                  </p:stCondLst>
                                  <p:childTnLst>
                                    <p:set>
                                      <p:cBhvr>
                                        <p:cTn id="97" dur="1" fill="hold">
                                          <p:stCondLst>
                                            <p:cond delay="0"/>
                                          </p:stCondLst>
                                        </p:cTn>
                                        <p:tgtEl>
                                          <p:spTgt spid="197639"/>
                                        </p:tgtEl>
                                        <p:attrNameLst>
                                          <p:attrName>style.visibility</p:attrName>
                                        </p:attrNameLst>
                                      </p:cBhvr>
                                      <p:to>
                                        <p:strVal val="visible"/>
                                      </p:to>
                                    </p:set>
                                    <p:animEffect transition="in" filter="wipe(up)">
                                      <p:cBhvr>
                                        <p:cTn id="98" dur="500"/>
                                        <p:tgtEl>
                                          <p:spTgt spid="197639"/>
                                        </p:tgtEl>
                                      </p:cBhvr>
                                    </p:animEffect>
                                  </p:childTnLst>
                                </p:cTn>
                              </p:par>
                            </p:childTnLst>
                          </p:cTn>
                        </p:par>
                        <p:par>
                          <p:cTn id="99" fill="hold">
                            <p:stCondLst>
                              <p:cond delay="500"/>
                            </p:stCondLst>
                            <p:childTnLst>
                              <p:par>
                                <p:cTn id="100" presetID="22" presetClass="entr" presetSubtype="8" fill="hold" nodeType="afterEffect">
                                  <p:stCondLst>
                                    <p:cond delay="0"/>
                                  </p:stCondLst>
                                  <p:childTnLst>
                                    <p:set>
                                      <p:cBhvr>
                                        <p:cTn id="101" dur="1" fill="hold">
                                          <p:stCondLst>
                                            <p:cond delay="0"/>
                                          </p:stCondLst>
                                        </p:cTn>
                                        <p:tgtEl>
                                          <p:spTgt spid="7"/>
                                        </p:tgtEl>
                                        <p:attrNameLst>
                                          <p:attrName>style.visibility</p:attrName>
                                        </p:attrNameLst>
                                      </p:cBhvr>
                                      <p:to>
                                        <p:strVal val="visible"/>
                                      </p:to>
                                    </p:set>
                                    <p:animEffect transition="in" filter="wipe(left)">
                                      <p:cBhvr>
                                        <p:cTn id="102" dur="500"/>
                                        <p:tgtEl>
                                          <p:spTgt spid="7"/>
                                        </p:tgtEl>
                                      </p:cBhvr>
                                    </p:animEffect>
                                  </p:childTnLst>
                                </p:cTn>
                              </p:par>
                            </p:childTnLst>
                          </p:cTn>
                        </p:par>
                        <p:par>
                          <p:cTn id="103" fill="hold">
                            <p:stCondLst>
                              <p:cond delay="1000"/>
                            </p:stCondLst>
                            <p:childTnLst>
                              <p:par>
                                <p:cTn id="104" presetID="22" presetClass="entr" presetSubtype="1" fill="hold" nodeType="afterEffect">
                                  <p:stCondLst>
                                    <p:cond delay="0"/>
                                  </p:stCondLst>
                                  <p:childTnLst>
                                    <p:set>
                                      <p:cBhvr>
                                        <p:cTn id="105" dur="1" fill="hold">
                                          <p:stCondLst>
                                            <p:cond delay="0"/>
                                          </p:stCondLst>
                                        </p:cTn>
                                        <p:tgtEl>
                                          <p:spTgt spid="12"/>
                                        </p:tgtEl>
                                        <p:attrNameLst>
                                          <p:attrName>style.visibility</p:attrName>
                                        </p:attrNameLst>
                                      </p:cBhvr>
                                      <p:to>
                                        <p:strVal val="visible"/>
                                      </p:to>
                                    </p:set>
                                    <p:animEffect transition="in" filter="wipe(up)">
                                      <p:cBhvr>
                                        <p:cTn id="106" dur="500"/>
                                        <p:tgtEl>
                                          <p:spTgt spid="12"/>
                                        </p:tgtEl>
                                      </p:cBhvr>
                                    </p:animEffect>
                                  </p:childTnLst>
                                </p:cTn>
                              </p:par>
                              <p:par>
                                <p:cTn id="107" presetID="22" presetClass="entr" presetSubtype="2" fill="hold" nodeType="withEffect">
                                  <p:stCondLst>
                                    <p:cond delay="0"/>
                                  </p:stCondLst>
                                  <p:childTnLst>
                                    <p:set>
                                      <p:cBhvr>
                                        <p:cTn id="108" dur="1" fill="hold">
                                          <p:stCondLst>
                                            <p:cond delay="0"/>
                                          </p:stCondLst>
                                        </p:cTn>
                                        <p:tgtEl>
                                          <p:spTgt spid="197691"/>
                                        </p:tgtEl>
                                        <p:attrNameLst>
                                          <p:attrName>style.visibility</p:attrName>
                                        </p:attrNameLst>
                                      </p:cBhvr>
                                      <p:to>
                                        <p:strVal val="visible"/>
                                      </p:to>
                                    </p:set>
                                    <p:animEffect transition="in" filter="wipe(right)">
                                      <p:cBhvr>
                                        <p:cTn id="109" dur="500"/>
                                        <p:tgtEl>
                                          <p:spTgt spid="197691"/>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197648"/>
                                        </p:tgtEl>
                                        <p:attrNameLst>
                                          <p:attrName>style.visibility</p:attrName>
                                        </p:attrNameLst>
                                      </p:cBhvr>
                                      <p:to>
                                        <p:strVal val="hidden"/>
                                      </p:to>
                                    </p:set>
                                  </p:childTnLst>
                                </p:cTn>
                              </p:par>
                              <p:par>
                                <p:cTn id="114" presetID="1" presetClass="emph" presetSubtype="2" fill="hold" nodeType="withEffect">
                                  <p:stCondLst>
                                    <p:cond delay="0"/>
                                  </p:stCondLst>
                                  <p:childTnLst>
                                    <p:animClr clrSpc="rgb" dir="cw">
                                      <p:cBhvr>
                                        <p:cTn id="115" dur="500" fill="hold"/>
                                        <p:tgtEl>
                                          <p:spTgt spid="197639"/>
                                        </p:tgtEl>
                                        <p:attrNameLst>
                                          <p:attrName>fillcolor</p:attrName>
                                        </p:attrNameLst>
                                      </p:cBhvr>
                                      <p:to>
                                        <a:srgbClr val="CCFFFF"/>
                                      </p:to>
                                    </p:animClr>
                                    <p:set>
                                      <p:cBhvr>
                                        <p:cTn id="116" dur="500" fill="hold"/>
                                        <p:tgtEl>
                                          <p:spTgt spid="197639"/>
                                        </p:tgtEl>
                                        <p:attrNameLst>
                                          <p:attrName>fill.type</p:attrName>
                                        </p:attrNameLst>
                                      </p:cBhvr>
                                      <p:to>
                                        <p:strVal val="solid"/>
                                      </p:to>
                                    </p:set>
                                    <p:set>
                                      <p:cBhvr>
                                        <p:cTn id="117" dur="500" fill="hold"/>
                                        <p:tgtEl>
                                          <p:spTgt spid="197639"/>
                                        </p:tgtEl>
                                        <p:attrNameLst>
                                          <p:attrName>fill.on</p:attrName>
                                        </p:attrNameLst>
                                      </p:cBhvr>
                                      <p:to>
                                        <p:strVal val="true"/>
                                      </p:to>
                                    </p:set>
                                  </p:childTnLst>
                                </p:cTn>
                              </p:par>
                              <p:par>
                                <p:cTn id="118" presetID="53" presetClass="entr" presetSubtype="16" fill="hold" grpId="0" nodeType="withEffect">
                                  <p:stCondLst>
                                    <p:cond delay="0"/>
                                  </p:stCondLst>
                                  <p:childTnLst>
                                    <p:set>
                                      <p:cBhvr>
                                        <p:cTn id="119" dur="1" fill="hold">
                                          <p:stCondLst>
                                            <p:cond delay="0"/>
                                          </p:stCondLst>
                                        </p:cTn>
                                        <p:tgtEl>
                                          <p:spTgt spid="197650"/>
                                        </p:tgtEl>
                                        <p:attrNameLst>
                                          <p:attrName>style.visibility</p:attrName>
                                        </p:attrNameLst>
                                      </p:cBhvr>
                                      <p:to>
                                        <p:strVal val="visible"/>
                                      </p:to>
                                    </p:set>
                                    <p:anim calcmode="lin" valueType="num">
                                      <p:cBhvr>
                                        <p:cTn id="120" dur="500" fill="hold"/>
                                        <p:tgtEl>
                                          <p:spTgt spid="197650"/>
                                        </p:tgtEl>
                                        <p:attrNameLst>
                                          <p:attrName>ppt_w</p:attrName>
                                        </p:attrNameLst>
                                      </p:cBhvr>
                                      <p:tavLst>
                                        <p:tav tm="0">
                                          <p:val>
                                            <p:fltVal val="0"/>
                                          </p:val>
                                        </p:tav>
                                        <p:tav tm="100000">
                                          <p:val>
                                            <p:strVal val="#ppt_w"/>
                                          </p:val>
                                        </p:tav>
                                      </p:tavLst>
                                    </p:anim>
                                    <p:anim calcmode="lin" valueType="num">
                                      <p:cBhvr>
                                        <p:cTn id="121" dur="500" fill="hold"/>
                                        <p:tgtEl>
                                          <p:spTgt spid="197650"/>
                                        </p:tgtEl>
                                        <p:attrNameLst>
                                          <p:attrName>ppt_h</p:attrName>
                                        </p:attrNameLst>
                                      </p:cBhvr>
                                      <p:tavLst>
                                        <p:tav tm="0">
                                          <p:val>
                                            <p:fltVal val="0"/>
                                          </p:val>
                                        </p:tav>
                                        <p:tav tm="100000">
                                          <p:val>
                                            <p:strVal val="#ppt_h"/>
                                          </p:val>
                                        </p:tav>
                                      </p:tavLst>
                                    </p:anim>
                                    <p:animEffect transition="in" filter="fade">
                                      <p:cBhvr>
                                        <p:cTn id="122" dur="500"/>
                                        <p:tgtEl>
                                          <p:spTgt spid="197650"/>
                                        </p:tgtEl>
                                      </p:cBhvr>
                                    </p:animEffect>
                                  </p:childTnLst>
                                </p:cTn>
                              </p:par>
                            </p:childTnLst>
                          </p:cTn>
                        </p:par>
                        <p:par>
                          <p:cTn id="123" fill="hold">
                            <p:stCondLst>
                              <p:cond delay="0"/>
                            </p:stCondLst>
                            <p:childTnLst>
                              <p:par>
                                <p:cTn id="124" presetID="22" presetClass="entr" presetSubtype="1" fill="hold" grpId="0" nodeType="afterEffect">
                                  <p:stCondLst>
                                    <p:cond delay="0"/>
                                  </p:stCondLst>
                                  <p:childTnLst>
                                    <p:set>
                                      <p:cBhvr>
                                        <p:cTn id="125" dur="1" fill="hold">
                                          <p:stCondLst>
                                            <p:cond delay="0"/>
                                          </p:stCondLst>
                                        </p:cTn>
                                        <p:tgtEl>
                                          <p:spTgt spid="197640"/>
                                        </p:tgtEl>
                                        <p:attrNameLst>
                                          <p:attrName>style.visibility</p:attrName>
                                        </p:attrNameLst>
                                      </p:cBhvr>
                                      <p:to>
                                        <p:strVal val="visible"/>
                                      </p:to>
                                    </p:set>
                                    <p:animEffect transition="in" filter="wipe(up)">
                                      <p:cBhvr>
                                        <p:cTn id="126" dur="500"/>
                                        <p:tgtEl>
                                          <p:spTgt spid="197640"/>
                                        </p:tgtEl>
                                      </p:cBhvr>
                                    </p:animEffect>
                                  </p:childTnLst>
                                </p:cTn>
                              </p:par>
                            </p:childTnLst>
                          </p:cTn>
                        </p:par>
                        <p:par>
                          <p:cTn id="127" fill="hold">
                            <p:stCondLst>
                              <p:cond delay="500"/>
                            </p:stCondLst>
                            <p:childTnLst>
                              <p:par>
                                <p:cTn id="128" presetID="22" presetClass="entr" presetSubtype="1" fill="hold" grpId="0" nodeType="afterEffect">
                                  <p:stCondLst>
                                    <p:cond delay="0"/>
                                  </p:stCondLst>
                                  <p:childTnLst>
                                    <p:set>
                                      <p:cBhvr>
                                        <p:cTn id="129" dur="1" fill="hold">
                                          <p:stCondLst>
                                            <p:cond delay="0"/>
                                          </p:stCondLst>
                                        </p:cTn>
                                        <p:tgtEl>
                                          <p:spTgt spid="197649"/>
                                        </p:tgtEl>
                                        <p:attrNameLst>
                                          <p:attrName>style.visibility</p:attrName>
                                        </p:attrNameLst>
                                      </p:cBhvr>
                                      <p:to>
                                        <p:strVal val="visible"/>
                                      </p:to>
                                    </p:set>
                                    <p:animEffect transition="in" filter="wipe(up)">
                                      <p:cBhvr>
                                        <p:cTn id="130" dur="500"/>
                                        <p:tgtEl>
                                          <p:spTgt spid="197649"/>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197650"/>
                                        </p:tgtEl>
                                        <p:attrNameLst>
                                          <p:attrName>style.visibility</p:attrName>
                                        </p:attrNameLst>
                                      </p:cBhvr>
                                      <p:to>
                                        <p:strVal val="hidden"/>
                                      </p:to>
                                    </p:set>
                                  </p:childTnLst>
                                </p:cTn>
                              </p:par>
                              <p:par>
                                <p:cTn id="135" presetID="1" presetClass="emph" presetSubtype="2" fill="hold" nodeType="withEffect">
                                  <p:stCondLst>
                                    <p:cond delay="0"/>
                                  </p:stCondLst>
                                  <p:childTnLst>
                                    <p:animClr clrSpc="rgb" dir="cw">
                                      <p:cBhvr>
                                        <p:cTn id="136" dur="500" fill="hold"/>
                                        <p:tgtEl>
                                          <p:spTgt spid="197640"/>
                                        </p:tgtEl>
                                        <p:attrNameLst>
                                          <p:attrName>fillcolor</p:attrName>
                                        </p:attrNameLst>
                                      </p:cBhvr>
                                      <p:to>
                                        <a:srgbClr val="CCFFFF"/>
                                      </p:to>
                                    </p:animClr>
                                    <p:set>
                                      <p:cBhvr>
                                        <p:cTn id="137" dur="500" fill="hold"/>
                                        <p:tgtEl>
                                          <p:spTgt spid="197640"/>
                                        </p:tgtEl>
                                        <p:attrNameLst>
                                          <p:attrName>fill.type</p:attrName>
                                        </p:attrNameLst>
                                      </p:cBhvr>
                                      <p:to>
                                        <p:strVal val="solid"/>
                                      </p:to>
                                    </p:set>
                                    <p:set>
                                      <p:cBhvr>
                                        <p:cTn id="138" dur="500" fill="hold"/>
                                        <p:tgtEl>
                                          <p:spTgt spid="197640"/>
                                        </p:tgtEl>
                                        <p:attrNameLst>
                                          <p:attrName>fill.on</p:attrName>
                                        </p:attrNameLst>
                                      </p:cBhvr>
                                      <p:to>
                                        <p:strVal val="true"/>
                                      </p:to>
                                    </p:set>
                                  </p:childTnLst>
                                </p:cTn>
                              </p:par>
                              <p:par>
                                <p:cTn id="139" presetID="53" presetClass="entr" presetSubtype="16" fill="hold" grpId="0" nodeType="withEffect">
                                  <p:stCondLst>
                                    <p:cond delay="0"/>
                                  </p:stCondLst>
                                  <p:childTnLst>
                                    <p:set>
                                      <p:cBhvr>
                                        <p:cTn id="140" dur="1" fill="hold">
                                          <p:stCondLst>
                                            <p:cond delay="0"/>
                                          </p:stCondLst>
                                        </p:cTn>
                                        <p:tgtEl>
                                          <p:spTgt spid="197651"/>
                                        </p:tgtEl>
                                        <p:attrNameLst>
                                          <p:attrName>style.visibility</p:attrName>
                                        </p:attrNameLst>
                                      </p:cBhvr>
                                      <p:to>
                                        <p:strVal val="visible"/>
                                      </p:to>
                                    </p:set>
                                    <p:anim calcmode="lin" valueType="num">
                                      <p:cBhvr>
                                        <p:cTn id="141" dur="500" fill="hold"/>
                                        <p:tgtEl>
                                          <p:spTgt spid="197651"/>
                                        </p:tgtEl>
                                        <p:attrNameLst>
                                          <p:attrName>ppt_w</p:attrName>
                                        </p:attrNameLst>
                                      </p:cBhvr>
                                      <p:tavLst>
                                        <p:tav tm="0">
                                          <p:val>
                                            <p:fltVal val="0"/>
                                          </p:val>
                                        </p:tav>
                                        <p:tav tm="100000">
                                          <p:val>
                                            <p:strVal val="#ppt_w"/>
                                          </p:val>
                                        </p:tav>
                                      </p:tavLst>
                                    </p:anim>
                                    <p:anim calcmode="lin" valueType="num">
                                      <p:cBhvr>
                                        <p:cTn id="142" dur="500" fill="hold"/>
                                        <p:tgtEl>
                                          <p:spTgt spid="197651"/>
                                        </p:tgtEl>
                                        <p:attrNameLst>
                                          <p:attrName>ppt_h</p:attrName>
                                        </p:attrNameLst>
                                      </p:cBhvr>
                                      <p:tavLst>
                                        <p:tav tm="0">
                                          <p:val>
                                            <p:fltVal val="0"/>
                                          </p:val>
                                        </p:tav>
                                        <p:tav tm="100000">
                                          <p:val>
                                            <p:strVal val="#ppt_h"/>
                                          </p:val>
                                        </p:tav>
                                      </p:tavLst>
                                    </p:anim>
                                    <p:animEffect transition="in" filter="fade">
                                      <p:cBhvr>
                                        <p:cTn id="143" dur="500"/>
                                        <p:tgtEl>
                                          <p:spTgt spid="197651"/>
                                        </p:tgtEl>
                                      </p:cBhvr>
                                    </p:animEffect>
                                  </p:childTnLst>
                                </p:cTn>
                              </p:par>
                            </p:childTnLst>
                          </p:cTn>
                        </p:par>
                        <p:par>
                          <p:cTn id="144" fill="hold">
                            <p:stCondLst>
                              <p:cond delay="0"/>
                            </p:stCondLst>
                            <p:childTnLst>
                              <p:par>
                                <p:cTn id="145" presetID="22" presetClass="entr" presetSubtype="1" fill="hold" grpId="0" nodeType="afterEffect">
                                  <p:stCondLst>
                                    <p:cond delay="0"/>
                                  </p:stCondLst>
                                  <p:childTnLst>
                                    <p:set>
                                      <p:cBhvr>
                                        <p:cTn id="146" dur="1" fill="hold">
                                          <p:stCondLst>
                                            <p:cond delay="0"/>
                                          </p:stCondLst>
                                        </p:cTn>
                                        <p:tgtEl>
                                          <p:spTgt spid="197641"/>
                                        </p:tgtEl>
                                        <p:attrNameLst>
                                          <p:attrName>style.visibility</p:attrName>
                                        </p:attrNameLst>
                                      </p:cBhvr>
                                      <p:to>
                                        <p:strVal val="visible"/>
                                      </p:to>
                                    </p:set>
                                    <p:animEffect transition="in" filter="wipe(up)">
                                      <p:cBhvr>
                                        <p:cTn id="147" dur="500"/>
                                        <p:tgtEl>
                                          <p:spTgt spid="197641"/>
                                        </p:tgtEl>
                                      </p:cBhvr>
                                    </p:animEffect>
                                  </p:childTnLst>
                                </p:cTn>
                              </p:par>
                            </p:childTnLst>
                          </p:cTn>
                        </p:par>
                        <p:par>
                          <p:cTn id="148" fill="hold">
                            <p:stCondLst>
                              <p:cond delay="500"/>
                            </p:stCondLst>
                            <p:childTnLst>
                              <p:par>
                                <p:cTn id="149" presetID="22" presetClass="entr" presetSubtype="1" fill="hold" nodeType="afterEffect">
                                  <p:stCondLst>
                                    <p:cond delay="0"/>
                                  </p:stCondLst>
                                  <p:childTnLst>
                                    <p:set>
                                      <p:cBhvr>
                                        <p:cTn id="150" dur="1" fill="hold">
                                          <p:stCondLst>
                                            <p:cond delay="0"/>
                                          </p:stCondLst>
                                        </p:cTn>
                                        <p:tgtEl>
                                          <p:spTgt spid="14"/>
                                        </p:tgtEl>
                                        <p:attrNameLst>
                                          <p:attrName>style.visibility</p:attrName>
                                        </p:attrNameLst>
                                      </p:cBhvr>
                                      <p:to>
                                        <p:strVal val="visible"/>
                                      </p:to>
                                    </p:set>
                                    <p:animEffect transition="in" filter="wipe(up)">
                                      <p:cBhvr>
                                        <p:cTn id="151" dur="500"/>
                                        <p:tgtEl>
                                          <p:spTgt spid="14"/>
                                        </p:tgtEl>
                                      </p:cBhvr>
                                    </p:animEffect>
                                  </p:childTnLst>
                                </p:cTn>
                              </p:par>
                              <p:par>
                                <p:cTn id="152" presetID="22" presetClass="entr" presetSubtype="8" fill="hold" nodeType="withEffect">
                                  <p:stCondLst>
                                    <p:cond delay="0"/>
                                  </p:stCondLst>
                                  <p:childTnLst>
                                    <p:set>
                                      <p:cBhvr>
                                        <p:cTn id="153" dur="1" fill="hold">
                                          <p:stCondLst>
                                            <p:cond delay="0"/>
                                          </p:stCondLst>
                                        </p:cTn>
                                        <p:tgtEl>
                                          <p:spTgt spid="9"/>
                                        </p:tgtEl>
                                        <p:attrNameLst>
                                          <p:attrName>style.visibility</p:attrName>
                                        </p:attrNameLst>
                                      </p:cBhvr>
                                      <p:to>
                                        <p:strVal val="visible"/>
                                      </p:to>
                                    </p:set>
                                    <p:animEffect transition="in" filter="wipe(left)">
                                      <p:cBhvr>
                                        <p:cTn id="154" dur="500"/>
                                        <p:tgtEl>
                                          <p:spTgt spid="9"/>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grpId="1" nodeType="clickEffect">
                                  <p:stCondLst>
                                    <p:cond delay="0"/>
                                  </p:stCondLst>
                                  <p:childTnLst>
                                    <p:set>
                                      <p:cBhvr>
                                        <p:cTn id="158" dur="1" fill="hold">
                                          <p:stCondLst>
                                            <p:cond delay="0"/>
                                          </p:stCondLst>
                                        </p:cTn>
                                        <p:tgtEl>
                                          <p:spTgt spid="197651"/>
                                        </p:tgtEl>
                                        <p:attrNameLst>
                                          <p:attrName>style.visibility</p:attrName>
                                        </p:attrNameLst>
                                      </p:cBhvr>
                                      <p:to>
                                        <p:strVal val="hidden"/>
                                      </p:to>
                                    </p:set>
                                  </p:childTnLst>
                                </p:cTn>
                              </p:par>
                              <p:par>
                                <p:cTn id="159" presetID="1" presetClass="emph" presetSubtype="2" fill="hold" nodeType="withEffect">
                                  <p:stCondLst>
                                    <p:cond delay="0"/>
                                  </p:stCondLst>
                                  <p:childTnLst>
                                    <p:animClr clrSpc="rgb" dir="cw">
                                      <p:cBhvr>
                                        <p:cTn id="160" dur="500" fill="hold"/>
                                        <p:tgtEl>
                                          <p:spTgt spid="197641"/>
                                        </p:tgtEl>
                                        <p:attrNameLst>
                                          <p:attrName>fillcolor</p:attrName>
                                        </p:attrNameLst>
                                      </p:cBhvr>
                                      <p:to>
                                        <a:srgbClr val="CCFFFF"/>
                                      </p:to>
                                    </p:animClr>
                                    <p:set>
                                      <p:cBhvr>
                                        <p:cTn id="161" dur="500" fill="hold"/>
                                        <p:tgtEl>
                                          <p:spTgt spid="197641"/>
                                        </p:tgtEl>
                                        <p:attrNameLst>
                                          <p:attrName>fill.type</p:attrName>
                                        </p:attrNameLst>
                                      </p:cBhvr>
                                      <p:to>
                                        <p:strVal val="solid"/>
                                      </p:to>
                                    </p:set>
                                    <p:set>
                                      <p:cBhvr>
                                        <p:cTn id="162" dur="500" fill="hold"/>
                                        <p:tgtEl>
                                          <p:spTgt spid="197641"/>
                                        </p:tgtEl>
                                        <p:attrNameLst>
                                          <p:attrName>fill.on</p:attrName>
                                        </p:attrNameLst>
                                      </p:cBhvr>
                                      <p:to>
                                        <p:strVal val="true"/>
                                      </p:to>
                                    </p:set>
                                  </p:childTnLst>
                                </p:cTn>
                              </p:par>
                              <p:par>
                                <p:cTn id="163" presetID="53" presetClass="entr" presetSubtype="16" fill="hold" grpId="0" nodeType="withEffect">
                                  <p:stCondLst>
                                    <p:cond delay="0"/>
                                  </p:stCondLst>
                                  <p:childTnLst>
                                    <p:set>
                                      <p:cBhvr>
                                        <p:cTn id="164" dur="1" fill="hold">
                                          <p:stCondLst>
                                            <p:cond delay="0"/>
                                          </p:stCondLst>
                                        </p:cTn>
                                        <p:tgtEl>
                                          <p:spTgt spid="197652"/>
                                        </p:tgtEl>
                                        <p:attrNameLst>
                                          <p:attrName>style.visibility</p:attrName>
                                        </p:attrNameLst>
                                      </p:cBhvr>
                                      <p:to>
                                        <p:strVal val="visible"/>
                                      </p:to>
                                    </p:set>
                                    <p:anim calcmode="lin" valueType="num">
                                      <p:cBhvr>
                                        <p:cTn id="165" dur="500" fill="hold"/>
                                        <p:tgtEl>
                                          <p:spTgt spid="197652"/>
                                        </p:tgtEl>
                                        <p:attrNameLst>
                                          <p:attrName>ppt_w</p:attrName>
                                        </p:attrNameLst>
                                      </p:cBhvr>
                                      <p:tavLst>
                                        <p:tav tm="0">
                                          <p:val>
                                            <p:fltVal val="0"/>
                                          </p:val>
                                        </p:tav>
                                        <p:tav tm="100000">
                                          <p:val>
                                            <p:strVal val="#ppt_w"/>
                                          </p:val>
                                        </p:tav>
                                      </p:tavLst>
                                    </p:anim>
                                    <p:anim calcmode="lin" valueType="num">
                                      <p:cBhvr>
                                        <p:cTn id="166" dur="500" fill="hold"/>
                                        <p:tgtEl>
                                          <p:spTgt spid="197652"/>
                                        </p:tgtEl>
                                        <p:attrNameLst>
                                          <p:attrName>ppt_h</p:attrName>
                                        </p:attrNameLst>
                                      </p:cBhvr>
                                      <p:tavLst>
                                        <p:tav tm="0">
                                          <p:val>
                                            <p:fltVal val="0"/>
                                          </p:val>
                                        </p:tav>
                                        <p:tav tm="100000">
                                          <p:val>
                                            <p:strVal val="#ppt_h"/>
                                          </p:val>
                                        </p:tav>
                                      </p:tavLst>
                                    </p:anim>
                                    <p:animEffect transition="in" filter="fade">
                                      <p:cBhvr>
                                        <p:cTn id="167" dur="500"/>
                                        <p:tgtEl>
                                          <p:spTgt spid="197652"/>
                                        </p:tgtEl>
                                      </p:cBhvr>
                                    </p:animEffect>
                                  </p:childTnLst>
                                </p:cTn>
                              </p:par>
                            </p:childTnLst>
                          </p:cTn>
                        </p:par>
                        <p:par>
                          <p:cTn id="168" fill="hold">
                            <p:stCondLst>
                              <p:cond delay="0"/>
                            </p:stCondLst>
                            <p:childTnLst>
                              <p:par>
                                <p:cTn id="169" presetID="22" presetClass="entr" presetSubtype="1" fill="hold" grpId="0" nodeType="afterEffect">
                                  <p:stCondLst>
                                    <p:cond delay="0"/>
                                  </p:stCondLst>
                                  <p:childTnLst>
                                    <p:set>
                                      <p:cBhvr>
                                        <p:cTn id="170" dur="1" fill="hold">
                                          <p:stCondLst>
                                            <p:cond delay="0"/>
                                          </p:stCondLst>
                                        </p:cTn>
                                        <p:tgtEl>
                                          <p:spTgt spid="197642"/>
                                        </p:tgtEl>
                                        <p:attrNameLst>
                                          <p:attrName>style.visibility</p:attrName>
                                        </p:attrNameLst>
                                      </p:cBhvr>
                                      <p:to>
                                        <p:strVal val="visible"/>
                                      </p:to>
                                    </p:set>
                                    <p:animEffect transition="in" filter="wipe(up)">
                                      <p:cBhvr>
                                        <p:cTn id="171" dur="500"/>
                                        <p:tgtEl>
                                          <p:spTgt spid="197642"/>
                                        </p:tgtEl>
                                      </p:cBhvr>
                                    </p:animEffec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1" nodeType="clickEffect">
                                  <p:stCondLst>
                                    <p:cond delay="0"/>
                                  </p:stCondLst>
                                  <p:childTnLst>
                                    <p:set>
                                      <p:cBhvr>
                                        <p:cTn id="175" dur="1" fill="hold">
                                          <p:stCondLst>
                                            <p:cond delay="0"/>
                                          </p:stCondLst>
                                        </p:cTn>
                                        <p:tgtEl>
                                          <p:spTgt spid="197652"/>
                                        </p:tgtEl>
                                        <p:attrNameLst>
                                          <p:attrName>style.visibility</p:attrName>
                                        </p:attrNameLst>
                                      </p:cBhvr>
                                      <p:to>
                                        <p:strVal val="hidden"/>
                                      </p:to>
                                    </p:set>
                                  </p:childTnLst>
                                </p:cTn>
                              </p:par>
                              <p:par>
                                <p:cTn id="176" presetID="1" presetClass="emph" presetSubtype="2" fill="hold" nodeType="withEffect">
                                  <p:stCondLst>
                                    <p:cond delay="0"/>
                                  </p:stCondLst>
                                  <p:childTnLst>
                                    <p:animClr clrSpc="rgb" dir="cw">
                                      <p:cBhvr>
                                        <p:cTn id="177" dur="500" fill="hold"/>
                                        <p:tgtEl>
                                          <p:spTgt spid="197642"/>
                                        </p:tgtEl>
                                        <p:attrNameLst>
                                          <p:attrName>fillcolor</p:attrName>
                                        </p:attrNameLst>
                                      </p:cBhvr>
                                      <p:to>
                                        <a:srgbClr val="CCFFFF"/>
                                      </p:to>
                                    </p:animClr>
                                    <p:set>
                                      <p:cBhvr>
                                        <p:cTn id="178" dur="500" fill="hold"/>
                                        <p:tgtEl>
                                          <p:spTgt spid="197642"/>
                                        </p:tgtEl>
                                        <p:attrNameLst>
                                          <p:attrName>fill.type</p:attrName>
                                        </p:attrNameLst>
                                      </p:cBhvr>
                                      <p:to>
                                        <p:strVal val="solid"/>
                                      </p:to>
                                    </p:set>
                                    <p:set>
                                      <p:cBhvr>
                                        <p:cTn id="179" dur="500" fill="hold"/>
                                        <p:tgtEl>
                                          <p:spTgt spid="19764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animBg="1"/>
      <p:bldP spid="197636" grpId="0" animBg="1"/>
      <p:bldP spid="197637" grpId="0" animBg="1"/>
      <p:bldP spid="197638" grpId="0" animBg="1"/>
      <p:bldP spid="197639" grpId="0" animBg="1"/>
      <p:bldP spid="197640" grpId="0" animBg="1"/>
      <p:bldP spid="197641" grpId="0" animBg="1"/>
      <p:bldP spid="197642" grpId="0" animBg="1"/>
      <p:bldP spid="197643" grpId="0" animBg="1"/>
      <p:bldP spid="197643" grpId="1" animBg="1"/>
      <p:bldP spid="197644" grpId="0" animBg="1"/>
      <p:bldP spid="197645" grpId="0" animBg="1"/>
      <p:bldP spid="197646" grpId="0" animBg="1"/>
      <p:bldP spid="197646" grpId="1" animBg="1"/>
      <p:bldP spid="197647" grpId="0" animBg="1"/>
      <p:bldP spid="197647" grpId="1" animBg="1"/>
      <p:bldP spid="197648" grpId="0" animBg="1"/>
      <p:bldP spid="197648" grpId="1" animBg="1"/>
      <p:bldP spid="197649" grpId="0" animBg="1"/>
      <p:bldP spid="197650" grpId="0" animBg="1"/>
      <p:bldP spid="197650" grpId="1" animBg="1"/>
      <p:bldP spid="197651" grpId="0" animBg="1"/>
      <p:bldP spid="197651" grpId="1" animBg="1"/>
      <p:bldP spid="197652" grpId="0" animBg="1"/>
      <p:bldP spid="19765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1981200" y="366213"/>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dirty="0"/>
              <a:t>删除任务 </a:t>
            </a:r>
          </a:p>
        </p:txBody>
      </p:sp>
      <p:sp>
        <p:nvSpPr>
          <p:cNvPr id="198659" name="Rectangle 3"/>
          <p:cNvSpPr>
            <a:spLocks noChangeArrowheads="1"/>
          </p:cNvSpPr>
          <p:nvPr/>
        </p:nvSpPr>
        <p:spPr bwMode="auto">
          <a:xfrm>
            <a:off x="1981200" y="1371600"/>
            <a:ext cx="5257800" cy="3733800"/>
          </a:xfrm>
          <a:prstGeom prst="rect">
            <a:avLst/>
          </a:prstGeom>
          <a:solidFill>
            <a:srgbClr val="DDDDDD"/>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en-US" altLang="zh-CN" sz="1400" dirty="0">
                <a:latin typeface="Arial" panose="020B0604020202020204" pitchFamily="34" charset="0"/>
              </a:rPr>
              <a:t>        OSTCBPrioTbl[</a:t>
            </a:r>
            <a:r>
              <a:rPr lang="en-US" altLang="zh-CN" sz="1400" dirty="0" err="1">
                <a:latin typeface="Arial" panose="020B0604020202020204" pitchFamily="34" charset="0"/>
              </a:rPr>
              <a:t>prio</a:t>
            </a:r>
            <a:r>
              <a:rPr lang="en-US" altLang="zh-CN" sz="1400" dirty="0">
                <a:latin typeface="Arial" panose="020B0604020202020204" pitchFamily="34" charset="0"/>
              </a:rPr>
              <a:t>] = (OS_TCB *)0;</a:t>
            </a:r>
          </a:p>
          <a:p>
            <a:pPr>
              <a:defRPr/>
            </a:pPr>
            <a:r>
              <a:rPr lang="en-US" altLang="zh-CN" sz="1400" dirty="0">
                <a:latin typeface="Arial" panose="020B0604020202020204" pitchFamily="34" charset="0"/>
              </a:rPr>
              <a:t>        if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OSTCBPrev</a:t>
            </a:r>
            <a:r>
              <a:rPr lang="en-US" altLang="zh-CN" sz="1400" dirty="0">
                <a:latin typeface="Arial" panose="020B0604020202020204" pitchFamily="34" charset="0"/>
              </a:rPr>
              <a:t> == (OS_TCB *)0) {</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OSTCBNext</a:t>
            </a:r>
            <a:r>
              <a:rPr lang="en-US" altLang="zh-CN" sz="1400" dirty="0">
                <a:latin typeface="Arial" panose="020B0604020202020204" pitchFamily="34" charset="0"/>
              </a:rPr>
              <a:t>-&gt;</a:t>
            </a:r>
            <a:r>
              <a:rPr lang="en-US" altLang="zh-CN" sz="1400" dirty="0" err="1">
                <a:latin typeface="Arial" panose="020B0604020202020204" pitchFamily="34" charset="0"/>
              </a:rPr>
              <a:t>OSTCBPrev</a:t>
            </a:r>
            <a:r>
              <a:rPr lang="en-US" altLang="zh-CN" sz="1400" dirty="0">
                <a:latin typeface="Arial" panose="020B0604020202020204" pitchFamily="34" charset="0"/>
              </a:rPr>
              <a:t> = (OS_TCB *)0;</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OSTCBList</a:t>
            </a:r>
            <a:r>
              <a:rPr lang="en-US" altLang="zh-CN" sz="1400" dirty="0">
                <a:latin typeface="Arial" panose="020B0604020202020204" pitchFamily="34" charset="0"/>
              </a:rPr>
              <a:t>                  =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OSTCBNext</a:t>
            </a:r>
            <a:r>
              <a:rPr lang="en-US" altLang="zh-CN" sz="1400" dirty="0">
                <a:latin typeface="Arial" panose="020B0604020202020204" pitchFamily="34" charset="0"/>
              </a:rPr>
              <a:t>;</a:t>
            </a:r>
          </a:p>
          <a:p>
            <a:pPr>
              <a:defRPr/>
            </a:pPr>
            <a:r>
              <a:rPr lang="en-US" altLang="zh-CN" sz="1400" dirty="0">
                <a:latin typeface="Arial" panose="020B0604020202020204" pitchFamily="34" charset="0"/>
              </a:rPr>
              <a:t>        } else {</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OSTCBPrev</a:t>
            </a:r>
            <a:r>
              <a:rPr lang="en-US" altLang="zh-CN" sz="1400" dirty="0">
                <a:latin typeface="Arial" panose="020B0604020202020204" pitchFamily="34" charset="0"/>
              </a:rPr>
              <a:t>-&gt;</a:t>
            </a:r>
            <a:r>
              <a:rPr lang="en-US" altLang="zh-CN" sz="1400" dirty="0" err="1">
                <a:latin typeface="Arial" panose="020B0604020202020204" pitchFamily="34" charset="0"/>
              </a:rPr>
              <a:t>OSTCBNext</a:t>
            </a:r>
            <a:r>
              <a:rPr lang="en-US" altLang="zh-CN" sz="1400" dirty="0">
                <a:latin typeface="Arial" panose="020B0604020202020204" pitchFamily="34" charset="0"/>
              </a:rPr>
              <a:t> =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OSTCBNext</a:t>
            </a:r>
            <a:r>
              <a:rPr lang="en-US" altLang="zh-CN" sz="1400" dirty="0">
                <a:latin typeface="Arial" panose="020B0604020202020204" pitchFamily="34" charset="0"/>
              </a:rPr>
              <a:t>;</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OSTCBNext</a:t>
            </a:r>
            <a:r>
              <a:rPr lang="en-US" altLang="zh-CN" sz="1400" dirty="0">
                <a:latin typeface="Arial" panose="020B0604020202020204" pitchFamily="34" charset="0"/>
              </a:rPr>
              <a:t>-&gt;</a:t>
            </a:r>
            <a:r>
              <a:rPr lang="en-US" altLang="zh-CN" sz="1400" dirty="0" err="1">
                <a:latin typeface="Arial" panose="020B0604020202020204" pitchFamily="34" charset="0"/>
              </a:rPr>
              <a:t>OSTCBPrev</a:t>
            </a:r>
            <a:r>
              <a:rPr lang="en-US" altLang="zh-CN" sz="1400" dirty="0">
                <a:latin typeface="Arial" panose="020B0604020202020204" pitchFamily="34" charset="0"/>
              </a:rPr>
              <a:t> =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OSTCBPrev</a:t>
            </a:r>
            <a:r>
              <a:rPr lang="en-US" altLang="zh-CN" sz="1400" dirty="0">
                <a:latin typeface="Arial" panose="020B0604020202020204" pitchFamily="34" charset="0"/>
              </a:rPr>
              <a:t>;</a:t>
            </a:r>
          </a:p>
          <a:p>
            <a:pPr>
              <a:defRPr/>
            </a:pPr>
            <a:r>
              <a:rPr lang="en-US" altLang="zh-CN" sz="1400" dirty="0">
                <a:latin typeface="Arial" panose="020B0604020202020204" pitchFamily="34" charset="0"/>
              </a:rPr>
              <a:t>        }</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OSTCBNext</a:t>
            </a:r>
            <a:r>
              <a:rPr lang="en-US" altLang="zh-CN" sz="1400" dirty="0">
                <a:latin typeface="Arial" panose="020B0604020202020204" pitchFamily="34" charset="0"/>
              </a:rPr>
              <a:t> = </a:t>
            </a:r>
            <a:r>
              <a:rPr lang="en-US" altLang="zh-CN" sz="1400" dirty="0" err="1">
                <a:latin typeface="Arial" panose="020B0604020202020204" pitchFamily="34" charset="0"/>
              </a:rPr>
              <a:t>OSTCBFreeList</a:t>
            </a:r>
            <a:r>
              <a:rPr lang="en-US" altLang="zh-CN" sz="1400" dirty="0">
                <a:latin typeface="Arial" panose="020B0604020202020204" pitchFamily="34" charset="0"/>
              </a:rPr>
              <a:t>;</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OSTCBFreeList</a:t>
            </a:r>
            <a:r>
              <a:rPr lang="en-US" altLang="zh-CN" sz="1400" dirty="0">
                <a:latin typeface="Arial" panose="020B0604020202020204" pitchFamily="34" charset="0"/>
              </a:rPr>
              <a:t>   = </a:t>
            </a:r>
            <a:r>
              <a:rPr lang="en-US" altLang="zh-CN" sz="1400" dirty="0" err="1">
                <a:latin typeface="Arial" panose="020B0604020202020204" pitchFamily="34" charset="0"/>
              </a:rPr>
              <a:t>ptcb</a:t>
            </a:r>
            <a:r>
              <a:rPr lang="en-US" altLang="zh-CN" sz="1400" dirty="0">
                <a:latin typeface="Arial" panose="020B0604020202020204" pitchFamily="34" charset="0"/>
              </a:rPr>
              <a:t>;</a:t>
            </a:r>
          </a:p>
          <a:p>
            <a:pPr>
              <a:defRPr/>
            </a:pPr>
            <a:r>
              <a:rPr lang="en-US" altLang="zh-CN" sz="1400" dirty="0">
                <a:latin typeface="Arial" panose="020B0604020202020204" pitchFamily="34" charset="0"/>
              </a:rPr>
              <a:t>        OS_EXIT_CRITICAL();</a:t>
            </a:r>
            <a:endParaRPr lang="pt-BR" altLang="zh-CN" sz="1400" dirty="0">
              <a:latin typeface="Arial" panose="020B0604020202020204" pitchFamily="34" charset="0"/>
            </a:endParaRPr>
          </a:p>
          <a:p>
            <a:pPr>
              <a:defRPr/>
            </a:pPr>
            <a:r>
              <a:rPr lang="pt-BR" altLang="zh-CN" sz="1400" dirty="0">
                <a:latin typeface="Arial" panose="020B0604020202020204" pitchFamily="34" charset="0"/>
              </a:rPr>
              <a:t>        OS_Sched();</a:t>
            </a:r>
          </a:p>
          <a:p>
            <a:pPr>
              <a:defRPr/>
            </a:pPr>
            <a:r>
              <a:rPr lang="pt-BR" altLang="zh-CN" sz="1400" dirty="0">
                <a:latin typeface="Arial" panose="020B0604020202020204" pitchFamily="34" charset="0"/>
              </a:rPr>
              <a:t>        return (OS_NO_ERR);</a:t>
            </a:r>
          </a:p>
          <a:p>
            <a:pPr>
              <a:defRPr/>
            </a:pPr>
            <a:r>
              <a:rPr lang="pt-BR" altLang="zh-CN" sz="1400" dirty="0">
                <a:latin typeface="Arial" panose="020B0604020202020204" pitchFamily="34" charset="0"/>
              </a:rPr>
              <a:t>    </a:t>
            </a:r>
            <a:r>
              <a:rPr lang="en-US" altLang="zh-CN" sz="1400" dirty="0">
                <a:latin typeface="Arial" panose="020B0604020202020204" pitchFamily="34" charset="0"/>
              </a:rPr>
              <a:t>}</a:t>
            </a:r>
          </a:p>
          <a:p>
            <a:pPr>
              <a:defRPr/>
            </a:pPr>
            <a:r>
              <a:rPr lang="en-US" altLang="zh-CN" sz="1400" dirty="0">
                <a:latin typeface="Arial" panose="020B0604020202020204" pitchFamily="34" charset="0"/>
              </a:rPr>
              <a:t>    OS_EXIT_CRITICAL();</a:t>
            </a:r>
            <a:endParaRPr lang="es-ES" altLang="zh-CN" sz="1400" dirty="0">
              <a:latin typeface="Arial" panose="020B0604020202020204" pitchFamily="34" charset="0"/>
            </a:endParaRPr>
          </a:p>
          <a:p>
            <a:pPr>
              <a:defRPr/>
            </a:pPr>
            <a:r>
              <a:rPr lang="es-ES" altLang="zh-CN" sz="1400" dirty="0">
                <a:latin typeface="Arial" panose="020B0604020202020204" pitchFamily="34" charset="0"/>
              </a:rPr>
              <a:t>    return (OS_TASK_DEL_ERR);</a:t>
            </a:r>
            <a:endParaRPr lang="en-US" altLang="zh-CN" sz="1400" dirty="0">
              <a:latin typeface="Arial" panose="020B0604020202020204" pitchFamily="34" charset="0"/>
            </a:endParaRPr>
          </a:p>
          <a:p>
            <a:pPr>
              <a:defRPr/>
            </a:pPr>
            <a:r>
              <a:rPr lang="en-US" altLang="zh-CN" sz="1400" dirty="0">
                <a:latin typeface="Arial" panose="020B0604020202020204" pitchFamily="34" charset="0"/>
              </a:rPr>
              <a:t>}</a:t>
            </a:r>
          </a:p>
        </p:txBody>
      </p:sp>
      <p:sp>
        <p:nvSpPr>
          <p:cNvPr id="198660" name="Rectangle 4"/>
          <p:cNvSpPr>
            <a:spLocks noChangeArrowheads="1"/>
          </p:cNvSpPr>
          <p:nvPr/>
        </p:nvSpPr>
        <p:spPr bwMode="auto">
          <a:xfrm>
            <a:off x="7542214" y="2274888"/>
            <a:ext cx="1582737" cy="431800"/>
          </a:xfrm>
          <a:prstGeom prst="rect">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把任务</a:t>
            </a:r>
            <a:r>
              <a:rPr lang="en-US" altLang="zh-CN" sz="1400">
                <a:ea typeface="华文新魏" panose="02010800040101010101" pitchFamily="2" charset="-122"/>
              </a:rPr>
              <a:t>TCB</a:t>
            </a:r>
            <a:r>
              <a:rPr lang="zh-CN" altLang="en-US" sz="1400">
                <a:ea typeface="华文新魏" panose="02010800040101010101" pitchFamily="2" charset="-122"/>
              </a:rPr>
              <a:t>从已</a:t>
            </a:r>
          </a:p>
          <a:p>
            <a:pPr algn="ctr" eaLnBrk="1" hangingPunct="1"/>
            <a:r>
              <a:rPr lang="zh-CN" altLang="en-US" sz="1400">
                <a:ea typeface="华文新魏" panose="02010800040101010101" pitchFamily="2" charset="-122"/>
              </a:rPr>
              <a:t>使用</a:t>
            </a:r>
            <a:r>
              <a:rPr lang="en-US" altLang="zh-CN" sz="1400">
                <a:ea typeface="华文新魏" panose="02010800040101010101" pitchFamily="2" charset="-122"/>
              </a:rPr>
              <a:t>TCB</a:t>
            </a:r>
            <a:r>
              <a:rPr lang="zh-CN" altLang="en-US" sz="1400">
                <a:ea typeface="华文新魏" panose="02010800040101010101" pitchFamily="2" charset="-122"/>
              </a:rPr>
              <a:t>表中删除</a:t>
            </a:r>
          </a:p>
        </p:txBody>
      </p:sp>
      <p:sp>
        <p:nvSpPr>
          <p:cNvPr id="198661" name="Rectangle 5"/>
          <p:cNvSpPr>
            <a:spLocks noChangeArrowheads="1"/>
          </p:cNvSpPr>
          <p:nvPr/>
        </p:nvSpPr>
        <p:spPr bwMode="auto">
          <a:xfrm>
            <a:off x="7542214" y="1608138"/>
            <a:ext cx="1582737" cy="431800"/>
          </a:xfrm>
          <a:prstGeom prst="rect">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把任务从优先级表</a:t>
            </a:r>
          </a:p>
          <a:p>
            <a:pPr algn="ctr" eaLnBrk="1" hangingPunct="1"/>
            <a:r>
              <a:rPr lang="zh-CN" altLang="en-US" sz="1400">
                <a:ea typeface="华文新魏" panose="02010800040101010101" pitchFamily="2" charset="-122"/>
              </a:rPr>
              <a:t>中删除</a:t>
            </a:r>
          </a:p>
        </p:txBody>
      </p:sp>
      <p:sp>
        <p:nvSpPr>
          <p:cNvPr id="198662" name="Rectangle 6"/>
          <p:cNvSpPr>
            <a:spLocks noChangeArrowheads="1"/>
          </p:cNvSpPr>
          <p:nvPr/>
        </p:nvSpPr>
        <p:spPr bwMode="auto">
          <a:xfrm>
            <a:off x="7473950" y="2941638"/>
            <a:ext cx="1727200" cy="431800"/>
          </a:xfrm>
          <a:prstGeom prst="rect">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把任务</a:t>
            </a:r>
            <a:r>
              <a:rPr lang="en-US" altLang="zh-CN" sz="1400">
                <a:ea typeface="华文新魏" panose="02010800040101010101" pitchFamily="2" charset="-122"/>
              </a:rPr>
              <a:t>TCB</a:t>
            </a:r>
            <a:r>
              <a:rPr lang="zh-CN" altLang="en-US" sz="1400">
                <a:ea typeface="华文新魏" panose="02010800040101010101" pitchFamily="2" charset="-122"/>
              </a:rPr>
              <a:t>加入到</a:t>
            </a:r>
          </a:p>
          <a:p>
            <a:pPr algn="ctr" eaLnBrk="1" hangingPunct="1"/>
            <a:r>
              <a:rPr lang="zh-CN" altLang="en-US" sz="1400">
                <a:ea typeface="华文新魏" panose="02010800040101010101" pitchFamily="2" charset="-122"/>
              </a:rPr>
              <a:t>空闲</a:t>
            </a:r>
            <a:r>
              <a:rPr lang="en-US" altLang="zh-CN" sz="1400">
                <a:ea typeface="华文新魏" panose="02010800040101010101" pitchFamily="2" charset="-122"/>
              </a:rPr>
              <a:t>TCB</a:t>
            </a:r>
            <a:r>
              <a:rPr lang="zh-CN" altLang="en-US" sz="1400">
                <a:ea typeface="华文新魏" panose="02010800040101010101" pitchFamily="2" charset="-122"/>
              </a:rPr>
              <a:t>表</a:t>
            </a:r>
          </a:p>
        </p:txBody>
      </p:sp>
      <p:sp>
        <p:nvSpPr>
          <p:cNvPr id="198663" name="Rectangle 7"/>
          <p:cNvSpPr>
            <a:spLocks noChangeArrowheads="1"/>
          </p:cNvSpPr>
          <p:nvPr/>
        </p:nvSpPr>
        <p:spPr bwMode="auto">
          <a:xfrm>
            <a:off x="7620001" y="3608389"/>
            <a:ext cx="1439863" cy="287337"/>
          </a:xfrm>
          <a:prstGeom prst="rect">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任务调度</a:t>
            </a:r>
          </a:p>
        </p:txBody>
      </p:sp>
      <p:sp>
        <p:nvSpPr>
          <p:cNvPr id="198664" name="AutoShape 8"/>
          <p:cNvSpPr>
            <a:spLocks noChangeArrowheads="1"/>
          </p:cNvSpPr>
          <p:nvPr/>
        </p:nvSpPr>
        <p:spPr bwMode="auto">
          <a:xfrm>
            <a:off x="7821613" y="4132264"/>
            <a:ext cx="1008062" cy="287337"/>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返回“无错”</a:t>
            </a:r>
          </a:p>
        </p:txBody>
      </p:sp>
      <p:sp>
        <p:nvSpPr>
          <p:cNvPr id="198665" name="Line 9"/>
          <p:cNvSpPr>
            <a:spLocks noChangeShapeType="1"/>
          </p:cNvSpPr>
          <p:nvPr/>
        </p:nvSpPr>
        <p:spPr bwMode="auto">
          <a:xfrm>
            <a:off x="8334375" y="2046288"/>
            <a:ext cx="0"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8666" name="Line 10"/>
          <p:cNvSpPr>
            <a:spLocks noChangeShapeType="1"/>
          </p:cNvSpPr>
          <p:nvPr/>
        </p:nvSpPr>
        <p:spPr bwMode="auto">
          <a:xfrm>
            <a:off x="8334375" y="2713038"/>
            <a:ext cx="0"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8667" name="Line 11"/>
          <p:cNvSpPr>
            <a:spLocks noChangeShapeType="1"/>
          </p:cNvSpPr>
          <p:nvPr/>
        </p:nvSpPr>
        <p:spPr bwMode="auto">
          <a:xfrm>
            <a:off x="8334375" y="3373438"/>
            <a:ext cx="0"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8668" name="Line 12"/>
          <p:cNvSpPr>
            <a:spLocks noChangeShapeType="1"/>
          </p:cNvSpPr>
          <p:nvPr/>
        </p:nvSpPr>
        <p:spPr bwMode="auto">
          <a:xfrm>
            <a:off x="8334375" y="3906838"/>
            <a:ext cx="0"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8669" name="Rectangle 13"/>
          <p:cNvSpPr>
            <a:spLocks noChangeArrowheads="1"/>
          </p:cNvSpPr>
          <p:nvPr/>
        </p:nvSpPr>
        <p:spPr bwMode="auto">
          <a:xfrm>
            <a:off x="2362200" y="1409700"/>
            <a:ext cx="3048000" cy="2286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8670" name="Rectangle 14"/>
          <p:cNvSpPr>
            <a:spLocks noChangeArrowheads="1"/>
          </p:cNvSpPr>
          <p:nvPr/>
        </p:nvSpPr>
        <p:spPr bwMode="auto">
          <a:xfrm>
            <a:off x="2362200" y="1638300"/>
            <a:ext cx="4724400" cy="15240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8671" name="Rectangle 15"/>
          <p:cNvSpPr>
            <a:spLocks noChangeArrowheads="1"/>
          </p:cNvSpPr>
          <p:nvPr/>
        </p:nvSpPr>
        <p:spPr bwMode="auto">
          <a:xfrm>
            <a:off x="2362200" y="3152775"/>
            <a:ext cx="3200400" cy="4191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8672" name="Rectangle 16"/>
          <p:cNvSpPr>
            <a:spLocks noChangeArrowheads="1"/>
          </p:cNvSpPr>
          <p:nvPr/>
        </p:nvSpPr>
        <p:spPr bwMode="auto">
          <a:xfrm>
            <a:off x="2362200" y="3762375"/>
            <a:ext cx="1371600" cy="24765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8673" name="Rectangle 17"/>
          <p:cNvSpPr>
            <a:spLocks noChangeArrowheads="1"/>
          </p:cNvSpPr>
          <p:nvPr/>
        </p:nvSpPr>
        <p:spPr bwMode="auto">
          <a:xfrm>
            <a:off x="2209800" y="4000500"/>
            <a:ext cx="2590800" cy="8382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燕尾形 17">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98659"/>
                                        </p:tgtEl>
                                        <p:attrNameLst>
                                          <p:attrName>style.visibility</p:attrName>
                                        </p:attrNameLst>
                                      </p:cBhvr>
                                      <p:to>
                                        <p:strVal val="visible"/>
                                      </p:to>
                                    </p:set>
                                    <p:animEffect transition="in" filter="slide(fromTop)">
                                      <p:cBhvr>
                                        <p:cTn id="7" dur="500"/>
                                        <p:tgtEl>
                                          <p:spTgt spid="198659"/>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98669"/>
                                        </p:tgtEl>
                                        <p:attrNameLst>
                                          <p:attrName>style.visibility</p:attrName>
                                        </p:attrNameLst>
                                      </p:cBhvr>
                                      <p:to>
                                        <p:strVal val="visible"/>
                                      </p:to>
                                    </p:set>
                                    <p:anim calcmode="lin" valueType="num">
                                      <p:cBhvr>
                                        <p:cTn id="11" dur="500" fill="hold"/>
                                        <p:tgtEl>
                                          <p:spTgt spid="198669"/>
                                        </p:tgtEl>
                                        <p:attrNameLst>
                                          <p:attrName>ppt_w</p:attrName>
                                        </p:attrNameLst>
                                      </p:cBhvr>
                                      <p:tavLst>
                                        <p:tav tm="0">
                                          <p:val>
                                            <p:fltVal val="0"/>
                                          </p:val>
                                        </p:tav>
                                        <p:tav tm="100000">
                                          <p:val>
                                            <p:strVal val="#ppt_w"/>
                                          </p:val>
                                        </p:tav>
                                      </p:tavLst>
                                    </p:anim>
                                    <p:anim calcmode="lin" valueType="num">
                                      <p:cBhvr>
                                        <p:cTn id="12" dur="500" fill="hold"/>
                                        <p:tgtEl>
                                          <p:spTgt spid="198669"/>
                                        </p:tgtEl>
                                        <p:attrNameLst>
                                          <p:attrName>ppt_h</p:attrName>
                                        </p:attrNameLst>
                                      </p:cBhvr>
                                      <p:tavLst>
                                        <p:tav tm="0">
                                          <p:val>
                                            <p:fltVal val="0"/>
                                          </p:val>
                                        </p:tav>
                                        <p:tav tm="100000">
                                          <p:val>
                                            <p:strVal val="#ppt_h"/>
                                          </p:val>
                                        </p:tav>
                                      </p:tavLst>
                                    </p:anim>
                                    <p:animEffect transition="in" filter="fade">
                                      <p:cBhvr>
                                        <p:cTn id="13" dur="500"/>
                                        <p:tgtEl>
                                          <p:spTgt spid="198669"/>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98661"/>
                                        </p:tgtEl>
                                        <p:attrNameLst>
                                          <p:attrName>style.visibility</p:attrName>
                                        </p:attrNameLst>
                                      </p:cBhvr>
                                      <p:to>
                                        <p:strVal val="visible"/>
                                      </p:to>
                                    </p:set>
                                    <p:animEffect transition="in" filter="wipe(up)">
                                      <p:cBhvr>
                                        <p:cTn id="17" dur="500"/>
                                        <p:tgtEl>
                                          <p:spTgt spid="198661"/>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98665"/>
                                        </p:tgtEl>
                                        <p:attrNameLst>
                                          <p:attrName>style.visibility</p:attrName>
                                        </p:attrNameLst>
                                      </p:cBhvr>
                                      <p:to>
                                        <p:strVal val="visible"/>
                                      </p:to>
                                    </p:set>
                                    <p:animEffect transition="in" filter="wipe(up)">
                                      <p:cBhvr>
                                        <p:cTn id="21" dur="500"/>
                                        <p:tgtEl>
                                          <p:spTgt spid="19866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198669"/>
                                        </p:tgtEl>
                                        <p:attrNameLst>
                                          <p:attrName>style.visibility</p:attrName>
                                        </p:attrNameLst>
                                      </p:cBhvr>
                                      <p:to>
                                        <p:strVal val="hidden"/>
                                      </p:to>
                                    </p:set>
                                  </p:childTnLst>
                                </p:cTn>
                              </p:par>
                              <p:par>
                                <p:cTn id="26" presetID="1" presetClass="emph" presetSubtype="2" fill="hold" nodeType="withEffect">
                                  <p:stCondLst>
                                    <p:cond delay="0"/>
                                  </p:stCondLst>
                                  <p:childTnLst>
                                    <p:animClr clrSpc="rgb" dir="cw">
                                      <p:cBhvr>
                                        <p:cTn id="27" dur="500" fill="hold"/>
                                        <p:tgtEl>
                                          <p:spTgt spid="198661"/>
                                        </p:tgtEl>
                                        <p:attrNameLst>
                                          <p:attrName>fillcolor</p:attrName>
                                        </p:attrNameLst>
                                      </p:cBhvr>
                                      <p:to>
                                        <a:srgbClr val="CCFFFF"/>
                                      </p:to>
                                    </p:animClr>
                                    <p:set>
                                      <p:cBhvr>
                                        <p:cTn id="28" dur="500" fill="hold"/>
                                        <p:tgtEl>
                                          <p:spTgt spid="198661"/>
                                        </p:tgtEl>
                                        <p:attrNameLst>
                                          <p:attrName>fill.type</p:attrName>
                                        </p:attrNameLst>
                                      </p:cBhvr>
                                      <p:to>
                                        <p:strVal val="solid"/>
                                      </p:to>
                                    </p:set>
                                    <p:set>
                                      <p:cBhvr>
                                        <p:cTn id="29" dur="500" fill="hold"/>
                                        <p:tgtEl>
                                          <p:spTgt spid="198661"/>
                                        </p:tgtEl>
                                        <p:attrNameLst>
                                          <p:attrName>fill.on</p:attrName>
                                        </p:attrNameLst>
                                      </p:cBhvr>
                                      <p:to>
                                        <p:strVal val="true"/>
                                      </p:to>
                                    </p:set>
                                  </p:childTnLst>
                                </p:cTn>
                              </p:par>
                              <p:par>
                                <p:cTn id="30" presetID="53" presetClass="entr" presetSubtype="16" fill="hold" grpId="0" nodeType="withEffect">
                                  <p:stCondLst>
                                    <p:cond delay="0"/>
                                  </p:stCondLst>
                                  <p:childTnLst>
                                    <p:set>
                                      <p:cBhvr>
                                        <p:cTn id="31" dur="1" fill="hold">
                                          <p:stCondLst>
                                            <p:cond delay="0"/>
                                          </p:stCondLst>
                                        </p:cTn>
                                        <p:tgtEl>
                                          <p:spTgt spid="198670"/>
                                        </p:tgtEl>
                                        <p:attrNameLst>
                                          <p:attrName>style.visibility</p:attrName>
                                        </p:attrNameLst>
                                      </p:cBhvr>
                                      <p:to>
                                        <p:strVal val="visible"/>
                                      </p:to>
                                    </p:set>
                                    <p:anim calcmode="lin" valueType="num">
                                      <p:cBhvr>
                                        <p:cTn id="32" dur="500" fill="hold"/>
                                        <p:tgtEl>
                                          <p:spTgt spid="198670"/>
                                        </p:tgtEl>
                                        <p:attrNameLst>
                                          <p:attrName>ppt_w</p:attrName>
                                        </p:attrNameLst>
                                      </p:cBhvr>
                                      <p:tavLst>
                                        <p:tav tm="0">
                                          <p:val>
                                            <p:fltVal val="0"/>
                                          </p:val>
                                        </p:tav>
                                        <p:tav tm="100000">
                                          <p:val>
                                            <p:strVal val="#ppt_w"/>
                                          </p:val>
                                        </p:tav>
                                      </p:tavLst>
                                    </p:anim>
                                    <p:anim calcmode="lin" valueType="num">
                                      <p:cBhvr>
                                        <p:cTn id="33" dur="500" fill="hold"/>
                                        <p:tgtEl>
                                          <p:spTgt spid="198670"/>
                                        </p:tgtEl>
                                        <p:attrNameLst>
                                          <p:attrName>ppt_h</p:attrName>
                                        </p:attrNameLst>
                                      </p:cBhvr>
                                      <p:tavLst>
                                        <p:tav tm="0">
                                          <p:val>
                                            <p:fltVal val="0"/>
                                          </p:val>
                                        </p:tav>
                                        <p:tav tm="100000">
                                          <p:val>
                                            <p:strVal val="#ppt_h"/>
                                          </p:val>
                                        </p:tav>
                                      </p:tavLst>
                                    </p:anim>
                                    <p:animEffect transition="in" filter="fade">
                                      <p:cBhvr>
                                        <p:cTn id="34" dur="500"/>
                                        <p:tgtEl>
                                          <p:spTgt spid="198670"/>
                                        </p:tgtEl>
                                      </p:cBhvr>
                                    </p:animEffect>
                                  </p:childTnLst>
                                </p:cTn>
                              </p:par>
                            </p:childTnLst>
                          </p:cTn>
                        </p:par>
                        <p:par>
                          <p:cTn id="35" fill="hold">
                            <p:stCondLst>
                              <p:cond delay="0"/>
                            </p:stCondLst>
                            <p:childTnLst>
                              <p:par>
                                <p:cTn id="36" presetID="22" presetClass="entr" presetSubtype="1" fill="hold" grpId="0" nodeType="afterEffect">
                                  <p:stCondLst>
                                    <p:cond delay="0"/>
                                  </p:stCondLst>
                                  <p:childTnLst>
                                    <p:set>
                                      <p:cBhvr>
                                        <p:cTn id="37" dur="1" fill="hold">
                                          <p:stCondLst>
                                            <p:cond delay="0"/>
                                          </p:stCondLst>
                                        </p:cTn>
                                        <p:tgtEl>
                                          <p:spTgt spid="198660"/>
                                        </p:tgtEl>
                                        <p:attrNameLst>
                                          <p:attrName>style.visibility</p:attrName>
                                        </p:attrNameLst>
                                      </p:cBhvr>
                                      <p:to>
                                        <p:strVal val="visible"/>
                                      </p:to>
                                    </p:set>
                                    <p:animEffect transition="in" filter="wipe(up)">
                                      <p:cBhvr>
                                        <p:cTn id="38" dur="500"/>
                                        <p:tgtEl>
                                          <p:spTgt spid="198660"/>
                                        </p:tgtEl>
                                      </p:cBhvr>
                                    </p:animEffec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198666"/>
                                        </p:tgtEl>
                                        <p:attrNameLst>
                                          <p:attrName>style.visibility</p:attrName>
                                        </p:attrNameLst>
                                      </p:cBhvr>
                                      <p:to>
                                        <p:strVal val="visible"/>
                                      </p:to>
                                    </p:set>
                                    <p:animEffect transition="in" filter="wipe(up)">
                                      <p:cBhvr>
                                        <p:cTn id="42" dur="500"/>
                                        <p:tgtEl>
                                          <p:spTgt spid="19866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98670"/>
                                        </p:tgtEl>
                                        <p:attrNameLst>
                                          <p:attrName>style.visibility</p:attrName>
                                        </p:attrNameLst>
                                      </p:cBhvr>
                                      <p:to>
                                        <p:strVal val="hidden"/>
                                      </p:to>
                                    </p:set>
                                  </p:childTnLst>
                                </p:cTn>
                              </p:par>
                              <p:par>
                                <p:cTn id="47" presetID="1" presetClass="emph" presetSubtype="2" fill="hold" nodeType="withEffect">
                                  <p:stCondLst>
                                    <p:cond delay="0"/>
                                  </p:stCondLst>
                                  <p:childTnLst>
                                    <p:animClr clrSpc="rgb" dir="cw">
                                      <p:cBhvr>
                                        <p:cTn id="48" dur="500" fill="hold"/>
                                        <p:tgtEl>
                                          <p:spTgt spid="198660"/>
                                        </p:tgtEl>
                                        <p:attrNameLst>
                                          <p:attrName>fillcolor</p:attrName>
                                        </p:attrNameLst>
                                      </p:cBhvr>
                                      <p:to>
                                        <a:srgbClr val="CCFFFF"/>
                                      </p:to>
                                    </p:animClr>
                                    <p:set>
                                      <p:cBhvr>
                                        <p:cTn id="49" dur="500" fill="hold"/>
                                        <p:tgtEl>
                                          <p:spTgt spid="198660"/>
                                        </p:tgtEl>
                                        <p:attrNameLst>
                                          <p:attrName>fill.type</p:attrName>
                                        </p:attrNameLst>
                                      </p:cBhvr>
                                      <p:to>
                                        <p:strVal val="solid"/>
                                      </p:to>
                                    </p:set>
                                    <p:set>
                                      <p:cBhvr>
                                        <p:cTn id="50" dur="500" fill="hold"/>
                                        <p:tgtEl>
                                          <p:spTgt spid="198660"/>
                                        </p:tgtEl>
                                        <p:attrNameLst>
                                          <p:attrName>fill.on</p:attrName>
                                        </p:attrNameLst>
                                      </p:cBhvr>
                                      <p:to>
                                        <p:strVal val="true"/>
                                      </p:to>
                                    </p:set>
                                  </p:childTnLst>
                                </p:cTn>
                              </p:par>
                              <p:par>
                                <p:cTn id="51" presetID="53" presetClass="entr" presetSubtype="16" fill="hold" grpId="0" nodeType="withEffect">
                                  <p:stCondLst>
                                    <p:cond delay="0"/>
                                  </p:stCondLst>
                                  <p:childTnLst>
                                    <p:set>
                                      <p:cBhvr>
                                        <p:cTn id="52" dur="1" fill="hold">
                                          <p:stCondLst>
                                            <p:cond delay="0"/>
                                          </p:stCondLst>
                                        </p:cTn>
                                        <p:tgtEl>
                                          <p:spTgt spid="198671"/>
                                        </p:tgtEl>
                                        <p:attrNameLst>
                                          <p:attrName>style.visibility</p:attrName>
                                        </p:attrNameLst>
                                      </p:cBhvr>
                                      <p:to>
                                        <p:strVal val="visible"/>
                                      </p:to>
                                    </p:set>
                                    <p:anim calcmode="lin" valueType="num">
                                      <p:cBhvr>
                                        <p:cTn id="53" dur="500" fill="hold"/>
                                        <p:tgtEl>
                                          <p:spTgt spid="198671"/>
                                        </p:tgtEl>
                                        <p:attrNameLst>
                                          <p:attrName>ppt_w</p:attrName>
                                        </p:attrNameLst>
                                      </p:cBhvr>
                                      <p:tavLst>
                                        <p:tav tm="0">
                                          <p:val>
                                            <p:fltVal val="0"/>
                                          </p:val>
                                        </p:tav>
                                        <p:tav tm="100000">
                                          <p:val>
                                            <p:strVal val="#ppt_w"/>
                                          </p:val>
                                        </p:tav>
                                      </p:tavLst>
                                    </p:anim>
                                    <p:anim calcmode="lin" valueType="num">
                                      <p:cBhvr>
                                        <p:cTn id="54" dur="500" fill="hold"/>
                                        <p:tgtEl>
                                          <p:spTgt spid="198671"/>
                                        </p:tgtEl>
                                        <p:attrNameLst>
                                          <p:attrName>ppt_h</p:attrName>
                                        </p:attrNameLst>
                                      </p:cBhvr>
                                      <p:tavLst>
                                        <p:tav tm="0">
                                          <p:val>
                                            <p:fltVal val="0"/>
                                          </p:val>
                                        </p:tav>
                                        <p:tav tm="100000">
                                          <p:val>
                                            <p:strVal val="#ppt_h"/>
                                          </p:val>
                                        </p:tav>
                                      </p:tavLst>
                                    </p:anim>
                                    <p:animEffect transition="in" filter="fade">
                                      <p:cBhvr>
                                        <p:cTn id="55" dur="500"/>
                                        <p:tgtEl>
                                          <p:spTgt spid="198671"/>
                                        </p:tgtEl>
                                      </p:cBhvr>
                                    </p:animEffect>
                                  </p:childTnLst>
                                </p:cTn>
                              </p:par>
                            </p:childTnLst>
                          </p:cTn>
                        </p:par>
                        <p:par>
                          <p:cTn id="56" fill="hold">
                            <p:stCondLst>
                              <p:cond delay="0"/>
                            </p:stCondLst>
                            <p:childTnLst>
                              <p:par>
                                <p:cTn id="57" presetID="22" presetClass="entr" presetSubtype="1" fill="hold" grpId="0" nodeType="afterEffect">
                                  <p:stCondLst>
                                    <p:cond delay="0"/>
                                  </p:stCondLst>
                                  <p:childTnLst>
                                    <p:set>
                                      <p:cBhvr>
                                        <p:cTn id="58" dur="1" fill="hold">
                                          <p:stCondLst>
                                            <p:cond delay="0"/>
                                          </p:stCondLst>
                                        </p:cTn>
                                        <p:tgtEl>
                                          <p:spTgt spid="198662"/>
                                        </p:tgtEl>
                                        <p:attrNameLst>
                                          <p:attrName>style.visibility</p:attrName>
                                        </p:attrNameLst>
                                      </p:cBhvr>
                                      <p:to>
                                        <p:strVal val="visible"/>
                                      </p:to>
                                    </p:set>
                                    <p:animEffect transition="in" filter="wipe(up)">
                                      <p:cBhvr>
                                        <p:cTn id="59" dur="500"/>
                                        <p:tgtEl>
                                          <p:spTgt spid="198662"/>
                                        </p:tgtEl>
                                      </p:cBhvr>
                                    </p:animEffect>
                                  </p:childTnLst>
                                </p:cTn>
                              </p:par>
                            </p:childTnLst>
                          </p:cTn>
                        </p:par>
                        <p:par>
                          <p:cTn id="60" fill="hold">
                            <p:stCondLst>
                              <p:cond delay="500"/>
                            </p:stCondLst>
                            <p:childTnLst>
                              <p:par>
                                <p:cTn id="61" presetID="22" presetClass="entr" presetSubtype="1" fill="hold" grpId="0" nodeType="afterEffect">
                                  <p:stCondLst>
                                    <p:cond delay="0"/>
                                  </p:stCondLst>
                                  <p:childTnLst>
                                    <p:set>
                                      <p:cBhvr>
                                        <p:cTn id="62" dur="1" fill="hold">
                                          <p:stCondLst>
                                            <p:cond delay="0"/>
                                          </p:stCondLst>
                                        </p:cTn>
                                        <p:tgtEl>
                                          <p:spTgt spid="198667"/>
                                        </p:tgtEl>
                                        <p:attrNameLst>
                                          <p:attrName>style.visibility</p:attrName>
                                        </p:attrNameLst>
                                      </p:cBhvr>
                                      <p:to>
                                        <p:strVal val="visible"/>
                                      </p:to>
                                    </p:set>
                                    <p:animEffect transition="in" filter="wipe(up)">
                                      <p:cBhvr>
                                        <p:cTn id="63" dur="500"/>
                                        <p:tgtEl>
                                          <p:spTgt spid="198667"/>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198671"/>
                                        </p:tgtEl>
                                        <p:attrNameLst>
                                          <p:attrName>style.visibility</p:attrName>
                                        </p:attrNameLst>
                                      </p:cBhvr>
                                      <p:to>
                                        <p:strVal val="hidden"/>
                                      </p:to>
                                    </p:set>
                                  </p:childTnLst>
                                </p:cTn>
                              </p:par>
                              <p:par>
                                <p:cTn id="68" presetID="1" presetClass="emph" presetSubtype="2" fill="hold" nodeType="withEffect">
                                  <p:stCondLst>
                                    <p:cond delay="0"/>
                                  </p:stCondLst>
                                  <p:childTnLst>
                                    <p:animClr clrSpc="rgb" dir="cw">
                                      <p:cBhvr>
                                        <p:cTn id="69" dur="500" fill="hold"/>
                                        <p:tgtEl>
                                          <p:spTgt spid="198662"/>
                                        </p:tgtEl>
                                        <p:attrNameLst>
                                          <p:attrName>fillcolor</p:attrName>
                                        </p:attrNameLst>
                                      </p:cBhvr>
                                      <p:to>
                                        <a:srgbClr val="CCFFFF"/>
                                      </p:to>
                                    </p:animClr>
                                    <p:set>
                                      <p:cBhvr>
                                        <p:cTn id="70" dur="500" fill="hold"/>
                                        <p:tgtEl>
                                          <p:spTgt spid="198662"/>
                                        </p:tgtEl>
                                        <p:attrNameLst>
                                          <p:attrName>fill.type</p:attrName>
                                        </p:attrNameLst>
                                      </p:cBhvr>
                                      <p:to>
                                        <p:strVal val="solid"/>
                                      </p:to>
                                    </p:set>
                                    <p:set>
                                      <p:cBhvr>
                                        <p:cTn id="71" dur="500" fill="hold"/>
                                        <p:tgtEl>
                                          <p:spTgt spid="198662"/>
                                        </p:tgtEl>
                                        <p:attrNameLst>
                                          <p:attrName>fill.on</p:attrName>
                                        </p:attrNameLst>
                                      </p:cBhvr>
                                      <p:to>
                                        <p:strVal val="true"/>
                                      </p:to>
                                    </p:set>
                                  </p:childTnLst>
                                </p:cTn>
                              </p:par>
                              <p:par>
                                <p:cTn id="72" presetID="53" presetClass="entr" presetSubtype="16" fill="hold" grpId="0" nodeType="withEffect">
                                  <p:stCondLst>
                                    <p:cond delay="0"/>
                                  </p:stCondLst>
                                  <p:childTnLst>
                                    <p:set>
                                      <p:cBhvr>
                                        <p:cTn id="73" dur="1" fill="hold">
                                          <p:stCondLst>
                                            <p:cond delay="0"/>
                                          </p:stCondLst>
                                        </p:cTn>
                                        <p:tgtEl>
                                          <p:spTgt spid="198672"/>
                                        </p:tgtEl>
                                        <p:attrNameLst>
                                          <p:attrName>style.visibility</p:attrName>
                                        </p:attrNameLst>
                                      </p:cBhvr>
                                      <p:to>
                                        <p:strVal val="visible"/>
                                      </p:to>
                                    </p:set>
                                    <p:anim calcmode="lin" valueType="num">
                                      <p:cBhvr>
                                        <p:cTn id="74" dur="500" fill="hold"/>
                                        <p:tgtEl>
                                          <p:spTgt spid="198672"/>
                                        </p:tgtEl>
                                        <p:attrNameLst>
                                          <p:attrName>ppt_w</p:attrName>
                                        </p:attrNameLst>
                                      </p:cBhvr>
                                      <p:tavLst>
                                        <p:tav tm="0">
                                          <p:val>
                                            <p:fltVal val="0"/>
                                          </p:val>
                                        </p:tav>
                                        <p:tav tm="100000">
                                          <p:val>
                                            <p:strVal val="#ppt_w"/>
                                          </p:val>
                                        </p:tav>
                                      </p:tavLst>
                                    </p:anim>
                                    <p:anim calcmode="lin" valueType="num">
                                      <p:cBhvr>
                                        <p:cTn id="75" dur="500" fill="hold"/>
                                        <p:tgtEl>
                                          <p:spTgt spid="198672"/>
                                        </p:tgtEl>
                                        <p:attrNameLst>
                                          <p:attrName>ppt_h</p:attrName>
                                        </p:attrNameLst>
                                      </p:cBhvr>
                                      <p:tavLst>
                                        <p:tav tm="0">
                                          <p:val>
                                            <p:fltVal val="0"/>
                                          </p:val>
                                        </p:tav>
                                        <p:tav tm="100000">
                                          <p:val>
                                            <p:strVal val="#ppt_h"/>
                                          </p:val>
                                        </p:tav>
                                      </p:tavLst>
                                    </p:anim>
                                    <p:animEffect transition="in" filter="fade">
                                      <p:cBhvr>
                                        <p:cTn id="76" dur="500"/>
                                        <p:tgtEl>
                                          <p:spTgt spid="198672"/>
                                        </p:tgtEl>
                                      </p:cBhvr>
                                    </p:animEffect>
                                  </p:childTnLst>
                                </p:cTn>
                              </p:par>
                            </p:childTnLst>
                          </p:cTn>
                        </p:par>
                        <p:par>
                          <p:cTn id="77" fill="hold">
                            <p:stCondLst>
                              <p:cond delay="0"/>
                            </p:stCondLst>
                            <p:childTnLst>
                              <p:par>
                                <p:cTn id="78" presetID="22" presetClass="entr" presetSubtype="1" fill="hold" grpId="0" nodeType="afterEffect">
                                  <p:stCondLst>
                                    <p:cond delay="0"/>
                                  </p:stCondLst>
                                  <p:childTnLst>
                                    <p:set>
                                      <p:cBhvr>
                                        <p:cTn id="79" dur="1" fill="hold">
                                          <p:stCondLst>
                                            <p:cond delay="0"/>
                                          </p:stCondLst>
                                        </p:cTn>
                                        <p:tgtEl>
                                          <p:spTgt spid="198663"/>
                                        </p:tgtEl>
                                        <p:attrNameLst>
                                          <p:attrName>style.visibility</p:attrName>
                                        </p:attrNameLst>
                                      </p:cBhvr>
                                      <p:to>
                                        <p:strVal val="visible"/>
                                      </p:to>
                                    </p:set>
                                    <p:animEffect transition="in" filter="wipe(up)">
                                      <p:cBhvr>
                                        <p:cTn id="80" dur="500"/>
                                        <p:tgtEl>
                                          <p:spTgt spid="198663"/>
                                        </p:tgtEl>
                                      </p:cBhvr>
                                    </p:animEffect>
                                  </p:childTnLst>
                                </p:cTn>
                              </p:par>
                            </p:childTnLst>
                          </p:cTn>
                        </p:par>
                        <p:par>
                          <p:cTn id="81" fill="hold">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198668"/>
                                        </p:tgtEl>
                                        <p:attrNameLst>
                                          <p:attrName>style.visibility</p:attrName>
                                        </p:attrNameLst>
                                      </p:cBhvr>
                                      <p:to>
                                        <p:strVal val="visible"/>
                                      </p:to>
                                    </p:set>
                                    <p:animEffect transition="in" filter="wipe(up)">
                                      <p:cBhvr>
                                        <p:cTn id="84" dur="500"/>
                                        <p:tgtEl>
                                          <p:spTgt spid="198668"/>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198672"/>
                                        </p:tgtEl>
                                        <p:attrNameLst>
                                          <p:attrName>style.visibility</p:attrName>
                                        </p:attrNameLst>
                                      </p:cBhvr>
                                      <p:to>
                                        <p:strVal val="hidden"/>
                                      </p:to>
                                    </p:set>
                                  </p:childTnLst>
                                </p:cTn>
                              </p:par>
                              <p:par>
                                <p:cTn id="89" presetID="1" presetClass="emph" presetSubtype="2" fill="hold" nodeType="withEffect">
                                  <p:stCondLst>
                                    <p:cond delay="0"/>
                                  </p:stCondLst>
                                  <p:childTnLst>
                                    <p:animClr clrSpc="rgb" dir="cw">
                                      <p:cBhvr>
                                        <p:cTn id="90" dur="500" fill="hold"/>
                                        <p:tgtEl>
                                          <p:spTgt spid="198663"/>
                                        </p:tgtEl>
                                        <p:attrNameLst>
                                          <p:attrName>fillcolor</p:attrName>
                                        </p:attrNameLst>
                                      </p:cBhvr>
                                      <p:to>
                                        <a:srgbClr val="CCFFFF"/>
                                      </p:to>
                                    </p:animClr>
                                    <p:set>
                                      <p:cBhvr>
                                        <p:cTn id="91" dur="500" fill="hold"/>
                                        <p:tgtEl>
                                          <p:spTgt spid="198663"/>
                                        </p:tgtEl>
                                        <p:attrNameLst>
                                          <p:attrName>fill.type</p:attrName>
                                        </p:attrNameLst>
                                      </p:cBhvr>
                                      <p:to>
                                        <p:strVal val="solid"/>
                                      </p:to>
                                    </p:set>
                                    <p:set>
                                      <p:cBhvr>
                                        <p:cTn id="92" dur="500" fill="hold"/>
                                        <p:tgtEl>
                                          <p:spTgt spid="198663"/>
                                        </p:tgtEl>
                                        <p:attrNameLst>
                                          <p:attrName>fill.on</p:attrName>
                                        </p:attrNameLst>
                                      </p:cBhvr>
                                      <p:to>
                                        <p:strVal val="true"/>
                                      </p:to>
                                    </p:set>
                                  </p:childTnLst>
                                </p:cTn>
                              </p:par>
                              <p:par>
                                <p:cTn id="93" presetID="53" presetClass="entr" presetSubtype="16" fill="hold" grpId="0" nodeType="withEffect">
                                  <p:stCondLst>
                                    <p:cond delay="0"/>
                                  </p:stCondLst>
                                  <p:childTnLst>
                                    <p:set>
                                      <p:cBhvr>
                                        <p:cTn id="94" dur="1" fill="hold">
                                          <p:stCondLst>
                                            <p:cond delay="0"/>
                                          </p:stCondLst>
                                        </p:cTn>
                                        <p:tgtEl>
                                          <p:spTgt spid="198673"/>
                                        </p:tgtEl>
                                        <p:attrNameLst>
                                          <p:attrName>style.visibility</p:attrName>
                                        </p:attrNameLst>
                                      </p:cBhvr>
                                      <p:to>
                                        <p:strVal val="visible"/>
                                      </p:to>
                                    </p:set>
                                    <p:anim calcmode="lin" valueType="num">
                                      <p:cBhvr>
                                        <p:cTn id="95" dur="500" fill="hold"/>
                                        <p:tgtEl>
                                          <p:spTgt spid="198673"/>
                                        </p:tgtEl>
                                        <p:attrNameLst>
                                          <p:attrName>ppt_w</p:attrName>
                                        </p:attrNameLst>
                                      </p:cBhvr>
                                      <p:tavLst>
                                        <p:tav tm="0">
                                          <p:val>
                                            <p:fltVal val="0"/>
                                          </p:val>
                                        </p:tav>
                                        <p:tav tm="100000">
                                          <p:val>
                                            <p:strVal val="#ppt_w"/>
                                          </p:val>
                                        </p:tav>
                                      </p:tavLst>
                                    </p:anim>
                                    <p:anim calcmode="lin" valueType="num">
                                      <p:cBhvr>
                                        <p:cTn id="96" dur="500" fill="hold"/>
                                        <p:tgtEl>
                                          <p:spTgt spid="198673"/>
                                        </p:tgtEl>
                                        <p:attrNameLst>
                                          <p:attrName>ppt_h</p:attrName>
                                        </p:attrNameLst>
                                      </p:cBhvr>
                                      <p:tavLst>
                                        <p:tav tm="0">
                                          <p:val>
                                            <p:fltVal val="0"/>
                                          </p:val>
                                        </p:tav>
                                        <p:tav tm="100000">
                                          <p:val>
                                            <p:strVal val="#ppt_h"/>
                                          </p:val>
                                        </p:tav>
                                      </p:tavLst>
                                    </p:anim>
                                    <p:animEffect transition="in" filter="fade">
                                      <p:cBhvr>
                                        <p:cTn id="97" dur="500"/>
                                        <p:tgtEl>
                                          <p:spTgt spid="198673"/>
                                        </p:tgtEl>
                                      </p:cBhvr>
                                    </p:animEffect>
                                  </p:childTnLst>
                                </p:cTn>
                              </p:par>
                            </p:childTnLst>
                          </p:cTn>
                        </p:par>
                        <p:par>
                          <p:cTn id="98" fill="hold">
                            <p:stCondLst>
                              <p:cond delay="0"/>
                            </p:stCondLst>
                            <p:childTnLst>
                              <p:par>
                                <p:cTn id="99" presetID="22" presetClass="entr" presetSubtype="1" fill="hold" grpId="0" nodeType="afterEffect">
                                  <p:stCondLst>
                                    <p:cond delay="0"/>
                                  </p:stCondLst>
                                  <p:childTnLst>
                                    <p:set>
                                      <p:cBhvr>
                                        <p:cTn id="100" dur="1" fill="hold">
                                          <p:stCondLst>
                                            <p:cond delay="0"/>
                                          </p:stCondLst>
                                        </p:cTn>
                                        <p:tgtEl>
                                          <p:spTgt spid="198664"/>
                                        </p:tgtEl>
                                        <p:attrNameLst>
                                          <p:attrName>style.visibility</p:attrName>
                                        </p:attrNameLst>
                                      </p:cBhvr>
                                      <p:to>
                                        <p:strVal val="visible"/>
                                      </p:to>
                                    </p:set>
                                    <p:animEffect transition="in" filter="wipe(up)">
                                      <p:cBhvr>
                                        <p:cTn id="101" dur="500"/>
                                        <p:tgtEl>
                                          <p:spTgt spid="19866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1" nodeType="clickEffect">
                                  <p:stCondLst>
                                    <p:cond delay="0"/>
                                  </p:stCondLst>
                                  <p:childTnLst>
                                    <p:set>
                                      <p:cBhvr>
                                        <p:cTn id="105" dur="1" fill="hold">
                                          <p:stCondLst>
                                            <p:cond delay="0"/>
                                          </p:stCondLst>
                                        </p:cTn>
                                        <p:tgtEl>
                                          <p:spTgt spid="198673"/>
                                        </p:tgtEl>
                                        <p:attrNameLst>
                                          <p:attrName>style.visibility</p:attrName>
                                        </p:attrNameLst>
                                      </p:cBhvr>
                                      <p:to>
                                        <p:strVal val="hidden"/>
                                      </p:to>
                                    </p:set>
                                  </p:childTnLst>
                                </p:cTn>
                              </p:par>
                              <p:par>
                                <p:cTn id="106" presetID="1" presetClass="emph" presetSubtype="2" fill="hold" nodeType="withEffect">
                                  <p:stCondLst>
                                    <p:cond delay="0"/>
                                  </p:stCondLst>
                                  <p:childTnLst>
                                    <p:animClr clrSpc="rgb" dir="cw">
                                      <p:cBhvr>
                                        <p:cTn id="107" dur="500" fill="hold"/>
                                        <p:tgtEl>
                                          <p:spTgt spid="198664"/>
                                        </p:tgtEl>
                                        <p:attrNameLst>
                                          <p:attrName>fillcolor</p:attrName>
                                        </p:attrNameLst>
                                      </p:cBhvr>
                                      <p:to>
                                        <a:srgbClr val="CCFFFF"/>
                                      </p:to>
                                    </p:animClr>
                                    <p:set>
                                      <p:cBhvr>
                                        <p:cTn id="108" dur="500" fill="hold"/>
                                        <p:tgtEl>
                                          <p:spTgt spid="198664"/>
                                        </p:tgtEl>
                                        <p:attrNameLst>
                                          <p:attrName>fill.type</p:attrName>
                                        </p:attrNameLst>
                                      </p:cBhvr>
                                      <p:to>
                                        <p:strVal val="solid"/>
                                      </p:to>
                                    </p:set>
                                    <p:set>
                                      <p:cBhvr>
                                        <p:cTn id="109" dur="500" fill="hold"/>
                                        <p:tgtEl>
                                          <p:spTgt spid="19866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animBg="1"/>
      <p:bldP spid="198660" grpId="0" animBg="1"/>
      <p:bldP spid="198661" grpId="0" animBg="1"/>
      <p:bldP spid="198662" grpId="0" animBg="1"/>
      <p:bldP spid="198663" grpId="0" animBg="1"/>
      <p:bldP spid="198664" grpId="0" animBg="1"/>
      <p:bldP spid="198665" grpId="0" animBg="1"/>
      <p:bldP spid="198666" grpId="0" animBg="1"/>
      <p:bldP spid="198667" grpId="0" animBg="1"/>
      <p:bldP spid="198668" grpId="0" animBg="1"/>
      <p:bldP spid="198669" grpId="0" animBg="1"/>
      <p:bldP spid="198669" grpId="1" animBg="1"/>
      <p:bldP spid="198670" grpId="0" animBg="1"/>
      <p:bldP spid="198670" grpId="1" animBg="1"/>
      <p:bldP spid="198671" grpId="0" animBg="1"/>
      <p:bldP spid="198671" grpId="1" animBg="1"/>
      <p:bldP spid="198672" grpId="0" animBg="1"/>
      <p:bldP spid="198672" grpId="1" animBg="1"/>
      <p:bldP spid="198673" grpId="0" animBg="1"/>
      <p:bldP spid="19867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ChangeArrowheads="1"/>
          </p:cNvSpPr>
          <p:nvPr/>
        </p:nvSpPr>
        <p:spPr bwMode="auto">
          <a:xfrm>
            <a:off x="846161" y="2975051"/>
            <a:ext cx="1027676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latin typeface="华文新魏" panose="02010800040101010101" pitchFamily="2" charset="-122"/>
                <a:ea typeface="华文新魏" panose="02010800040101010101" pitchFamily="2" charset="-122"/>
              </a:rPr>
              <a:t>      </a:t>
            </a:r>
            <a:r>
              <a:rPr lang="zh-CN" altLang="en-US" sz="3200" dirty="0">
                <a:latin typeface="华文新魏" panose="02010800040101010101" pitchFamily="2" charset="-122"/>
                <a:ea typeface="华文新魏" panose="02010800040101010101" pitchFamily="2" charset="-122"/>
              </a:rPr>
              <a:t>删除任务首先</a:t>
            </a:r>
            <a:r>
              <a:rPr lang="zh-CN" altLang="en-US" sz="3200" dirty="0">
                <a:solidFill>
                  <a:srgbClr val="0070C0"/>
                </a:solidFill>
                <a:latin typeface="华文新魏" panose="02010800040101010101" pitchFamily="2" charset="-122"/>
                <a:ea typeface="华文新魏" panose="02010800040101010101" pitchFamily="2" charset="-122"/>
              </a:rPr>
              <a:t>本任务</a:t>
            </a:r>
            <a:r>
              <a:rPr lang="zh-CN" altLang="en-US" sz="3200" dirty="0">
                <a:latin typeface="华文新魏" panose="02010800040101010101" pitchFamily="2" charset="-122"/>
                <a:ea typeface="华文新魏" panose="02010800040101010101" pitchFamily="2" charset="-122"/>
              </a:rPr>
              <a:t>从</a:t>
            </a:r>
            <a:r>
              <a:rPr lang="zh-CN" altLang="en-US" sz="3200" dirty="0">
                <a:solidFill>
                  <a:srgbClr val="00B050"/>
                </a:solidFill>
                <a:latin typeface="华文新魏" panose="02010800040101010101" pitchFamily="2" charset="-122"/>
                <a:ea typeface="华文新魏" panose="02010800040101010101" pitchFamily="2" charset="-122"/>
              </a:rPr>
              <a:t>就绪表</a:t>
            </a:r>
            <a:r>
              <a:rPr lang="zh-CN" altLang="en-US" sz="3200" dirty="0">
                <a:latin typeface="华文新魏" panose="02010800040101010101" pitchFamily="2" charset="-122"/>
                <a:ea typeface="华文新魏" panose="02010800040101010101" pitchFamily="2" charset="-122"/>
              </a:rPr>
              <a:t>中删除，然后本任务从</a:t>
            </a:r>
            <a:r>
              <a:rPr lang="zh-CN" altLang="en-US" sz="3200" dirty="0">
                <a:solidFill>
                  <a:srgbClr val="FF0000"/>
                </a:solidFill>
                <a:latin typeface="华文新魏" panose="02010800040101010101" pitchFamily="2" charset="-122"/>
                <a:ea typeface="华文新魏" panose="02010800040101010101" pitchFamily="2" charset="-122"/>
              </a:rPr>
              <a:t>索引表数组</a:t>
            </a:r>
            <a:r>
              <a:rPr lang="en-US" altLang="zh-CN" sz="3200" dirty="0">
                <a:latin typeface="华文新魏" panose="02010800040101010101" pitchFamily="2" charset="-122"/>
                <a:ea typeface="华文新魏" panose="02010800040101010101" pitchFamily="2" charset="-122"/>
              </a:rPr>
              <a:t>OSTCBPrioTbl[]</a:t>
            </a:r>
            <a:r>
              <a:rPr lang="zh-CN" altLang="en-US" sz="3200" dirty="0">
                <a:latin typeface="华文新魏" panose="02010800040101010101" pitchFamily="2" charset="-122"/>
                <a:ea typeface="华文新魏" panose="02010800040101010101" pitchFamily="2" charset="-122"/>
              </a:rPr>
              <a:t>中删除，接着本任务从已使用的</a:t>
            </a:r>
            <a:r>
              <a:rPr lang="zh-CN" altLang="en-US" sz="3200" dirty="0">
                <a:solidFill>
                  <a:srgbClr val="00B050"/>
                </a:solidFill>
                <a:latin typeface="华文新魏" panose="02010800040101010101" pitchFamily="2" charset="-122"/>
                <a:ea typeface="华文新魏" panose="02010800040101010101" pitchFamily="2" charset="-122"/>
              </a:rPr>
              <a:t>任务控制块链表</a:t>
            </a:r>
            <a:r>
              <a:rPr lang="zh-CN" altLang="en-US" sz="3200" dirty="0">
                <a:latin typeface="华文新魏" panose="02010800040101010101" pitchFamily="2" charset="-122"/>
                <a:ea typeface="华文新魏" panose="02010800040101010101" pitchFamily="2" charset="-122"/>
              </a:rPr>
              <a:t>中删除，最后将任务控制块</a:t>
            </a:r>
            <a:r>
              <a:rPr lang="zh-CN" altLang="en-US" sz="3200" dirty="0">
                <a:solidFill>
                  <a:srgbClr val="0070C0"/>
                </a:solidFill>
                <a:latin typeface="华文新魏" panose="02010800040101010101" pitchFamily="2" charset="-122"/>
                <a:ea typeface="华文新魏" panose="02010800040101010101" pitchFamily="2" charset="-122"/>
              </a:rPr>
              <a:t>加到空闲</a:t>
            </a:r>
            <a:r>
              <a:rPr lang="en-US" altLang="zh-CN" sz="3200" dirty="0">
                <a:solidFill>
                  <a:srgbClr val="0070C0"/>
                </a:solidFill>
                <a:latin typeface="华文新魏" panose="02010800040101010101" pitchFamily="2" charset="-122"/>
                <a:ea typeface="华文新魏" panose="02010800040101010101" pitchFamily="2" charset="-122"/>
              </a:rPr>
              <a:t>TCB</a:t>
            </a:r>
            <a:r>
              <a:rPr lang="zh-CN" altLang="en-US" sz="3200" dirty="0">
                <a:solidFill>
                  <a:srgbClr val="0070C0"/>
                </a:solidFill>
                <a:latin typeface="华文新魏" panose="02010800040101010101" pitchFamily="2" charset="-122"/>
                <a:ea typeface="华文新魏" panose="02010800040101010101" pitchFamily="2" charset="-122"/>
              </a:rPr>
              <a:t>链表</a:t>
            </a:r>
            <a:r>
              <a:rPr lang="zh-CN" altLang="en-US" sz="3200" dirty="0">
                <a:latin typeface="华文新魏" panose="02010800040101010101" pitchFamily="2" charset="-122"/>
                <a:ea typeface="华文新魏" panose="02010800040101010101" pitchFamily="2" charset="-122"/>
              </a:rPr>
              <a:t>中，启动调度器运行下一个优先级最高的就绪任务，任务删除结束。</a:t>
            </a:r>
          </a:p>
        </p:txBody>
      </p:sp>
      <p:sp>
        <p:nvSpPr>
          <p:cNvPr id="146435" name="Rectangle 3"/>
          <p:cNvSpPr>
            <a:spLocks noChangeArrowheads="1"/>
          </p:cNvSpPr>
          <p:nvPr/>
        </p:nvSpPr>
        <p:spPr bwMode="auto">
          <a:xfrm>
            <a:off x="1981200" y="88709"/>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3.4  </a:t>
            </a:r>
            <a:r>
              <a:rPr lang="zh-CN" altLang="en-US" sz="4400" dirty="0"/>
              <a:t>任务的结束</a:t>
            </a:r>
          </a:p>
        </p:txBody>
      </p:sp>
      <p:sp>
        <p:nvSpPr>
          <p:cNvPr id="215044" name="Rectangle 4"/>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删除任务小结 </a:t>
            </a:r>
          </a:p>
        </p:txBody>
      </p:sp>
      <p:sp>
        <p:nvSpPr>
          <p:cNvPr id="5" name="燕尾形 4">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15044"/>
                                        </p:tgtEl>
                                        <p:attrNameLst>
                                          <p:attrName>style.visibility</p:attrName>
                                        </p:attrNameLst>
                                      </p:cBhvr>
                                      <p:to>
                                        <p:strVal val="visible"/>
                                      </p:to>
                                    </p:set>
                                    <p:anim calcmode="lin" valueType="num">
                                      <p:cBhvr additive="base">
                                        <p:cTn id="7" dur="500" fill="hold"/>
                                        <p:tgtEl>
                                          <p:spTgt spid="215044"/>
                                        </p:tgtEl>
                                        <p:attrNameLst>
                                          <p:attrName>ppt_x</p:attrName>
                                        </p:attrNameLst>
                                      </p:cBhvr>
                                      <p:tavLst>
                                        <p:tav tm="0">
                                          <p:val>
                                            <p:strVal val="1+#ppt_w/2"/>
                                          </p:val>
                                        </p:tav>
                                        <p:tav tm="100000">
                                          <p:val>
                                            <p:strVal val="#ppt_x"/>
                                          </p:val>
                                        </p:tav>
                                      </p:tavLst>
                                    </p:anim>
                                    <p:anim calcmode="lin" valueType="num">
                                      <p:cBhvr additive="base">
                                        <p:cTn id="8" dur="500" fill="hold"/>
                                        <p:tgtEl>
                                          <p:spTgt spid="21504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15042"/>
                                        </p:tgtEl>
                                        <p:attrNameLst>
                                          <p:attrName>style.visibility</p:attrName>
                                        </p:attrNameLst>
                                      </p:cBhvr>
                                      <p:to>
                                        <p:strVal val="visible"/>
                                      </p:to>
                                    </p:set>
                                    <p:animEffect transition="in" filter="wipe(up)">
                                      <p:cBhvr>
                                        <p:cTn id="12" dur="500"/>
                                        <p:tgtEl>
                                          <p:spTgt spid="215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p:bldP spid="21504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1658</Words>
  <Application>Microsoft Office PowerPoint</Application>
  <PresentationFormat>宽屏</PresentationFormat>
  <Paragraphs>269</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等线 Light</vt:lpstr>
      <vt:lpstr>华文新魏</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逻辑----小结</vt:lpstr>
      <vt:lpstr>目录</vt:lpstr>
      <vt:lpstr>PowerPoint 演示文稿</vt:lpstr>
      <vt:lpstr>信号量含义</vt:lpstr>
      <vt:lpstr>信号量含义</vt:lpstr>
      <vt:lpstr>信号量含义</vt:lpstr>
      <vt:lpstr>示例</vt:lpstr>
      <vt:lpstr>示例</vt:lpstr>
      <vt:lpstr>PowerPoint 演示文稿</vt:lpstr>
      <vt:lpstr>信号量功能分析</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muyv ye</dc:creator>
  <cp:lastModifiedBy>muyv ye</cp:lastModifiedBy>
  <cp:revision>1</cp:revision>
  <dcterms:created xsi:type="dcterms:W3CDTF">2024-03-25T10:58:16Z</dcterms:created>
  <dcterms:modified xsi:type="dcterms:W3CDTF">2024-03-25T13:01:52Z</dcterms:modified>
</cp:coreProperties>
</file>