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380" r:id="rId6"/>
    <p:sldId id="260" r:id="rId7"/>
    <p:sldId id="261" r:id="rId8"/>
    <p:sldId id="262" r:id="rId9"/>
    <p:sldId id="263" r:id="rId10"/>
    <p:sldId id="264" r:id="rId11"/>
    <p:sldId id="265" r:id="rId12"/>
    <p:sldId id="266" r:id="rId13"/>
    <p:sldId id="267" r:id="rId14"/>
    <p:sldId id="321" r:id="rId15"/>
    <p:sldId id="324" r:id="rId16"/>
    <p:sldId id="323" r:id="rId17"/>
    <p:sldId id="269" r:id="rId18"/>
    <p:sldId id="270" r:id="rId19"/>
    <p:sldId id="271" r:id="rId20"/>
    <p:sldId id="272" r:id="rId21"/>
    <p:sldId id="273" r:id="rId22"/>
    <p:sldId id="840" r:id="rId23"/>
    <p:sldId id="274" r:id="rId24"/>
    <p:sldId id="275" r:id="rId25"/>
    <p:sldId id="276" r:id="rId26"/>
    <p:sldId id="277" r:id="rId27"/>
    <p:sldId id="278" r:id="rId28"/>
    <p:sldId id="279" r:id="rId29"/>
    <p:sldId id="280" r:id="rId30"/>
    <p:sldId id="281" r:id="rId31"/>
    <p:sldId id="282" r:id="rId32"/>
    <p:sldId id="284" r:id="rId33"/>
    <p:sldId id="322" r:id="rId34"/>
    <p:sldId id="285" r:id="rId35"/>
    <p:sldId id="286" r:id="rId36"/>
    <p:sldId id="287" r:id="rId37"/>
    <p:sldId id="288" r:id="rId38"/>
    <p:sldId id="289" r:id="rId39"/>
    <p:sldId id="290" r:id="rId40"/>
    <p:sldId id="295" r:id="rId41"/>
    <p:sldId id="296" r:id="rId42"/>
    <p:sldId id="297" r:id="rId43"/>
    <p:sldId id="298" r:id="rId44"/>
    <p:sldId id="299" r:id="rId45"/>
    <p:sldId id="300" r:id="rId46"/>
    <p:sldId id="301" r:id="rId47"/>
    <p:sldId id="302" r:id="rId48"/>
    <p:sldId id="303" r:id="rId49"/>
    <p:sldId id="304" r:id="rId50"/>
    <p:sldId id="305" r:id="rId51"/>
    <p:sldId id="320" r:id="rId52"/>
    <p:sldId id="385" r:id="rId53"/>
    <p:sldId id="1995" r:id="rId54"/>
    <p:sldId id="386" r:id="rId55"/>
    <p:sldId id="1074" r:id="rId56"/>
    <p:sldId id="325" r:id="rId57"/>
    <p:sldId id="326"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54"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4D7F1-588D-4BD9-B2CE-8180BBCAA900}" type="datetimeFigureOut">
              <a:rPr lang="zh-CN" altLang="en-US" smtClean="0"/>
              <a:t>2024/2/26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7B51B-F8D2-49EB-8F9C-3E55C913ECF9}" type="slidenum">
              <a:rPr lang="zh-CN" altLang="en-US" smtClean="0"/>
              <a:t>‹#›</a:t>
            </a:fld>
            <a:endParaRPr lang="zh-CN" altLang="en-US"/>
          </a:p>
        </p:txBody>
      </p:sp>
    </p:spTree>
    <p:extLst>
      <p:ext uri="{BB962C8B-B14F-4D97-AF65-F5344CB8AC3E}">
        <p14:creationId xmlns:p14="http://schemas.microsoft.com/office/powerpoint/2010/main" val="1815246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04F57-B548-233C-17D9-29F1690F47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70E703-8D65-7908-5AFB-F18F72EB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E6435F-3C05-D116-29B9-4AB1C77E7470}"/>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F0A6FBA4-27F1-A269-6968-3C3AD4A6C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3968DB-9E97-974F-8E71-55698749FBFD}"/>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5217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6B1A9-73F8-EAF4-D5EF-7D3FCFF94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D373EB-AFCF-FDF2-1EB9-A11CD648C1A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5308D0-1301-1CD9-9E40-5ACEDC7DF153}"/>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96DBCA88-BA5D-6FE5-B5BB-06CF2A3E4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443A01-DEBD-E857-6CCC-16C71E3580B1}"/>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1307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AB4654-8A54-91D8-E7AF-CC131232B8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BEDE706-9F53-BB89-475D-103BF37BD1C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A4177-87CD-F2C0-BE82-F8619D51BF47}"/>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BBAB65AA-8C0A-695D-29B8-97DF0553D0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58F681-A074-8A36-E4DD-8EAD2FF3DFA3}"/>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98181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F21DA-9F4C-0581-0DA1-869E1DE2DB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D5D0B1-CC54-3AC5-D58E-F8FA8D2453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40C1FF-1C3D-AC44-5297-F5DAB09E559E}"/>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56C22298-44CD-A518-A68D-B89E83EEB1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E19956-79B3-0CA9-EF14-C7547269355E}"/>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05863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42DD1-379E-EBFD-2904-1B2D728806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297F26-702A-4CB8-303A-700314276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430227-F13F-C0D9-143F-02EB4CE2383C}"/>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CC321B79-6647-B5D6-E2C3-F4087F5745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FECCB2-FAEF-4A2C-8BEE-C38E4AF5627B}"/>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52004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9E82-CF23-FEEB-88AA-08F9195E0D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971C28-16AB-A1FF-8D97-096D3BCFD5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5D8388-01BA-4645-60F8-2EB79A8F7B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8F5655-2CF3-12CC-D0B5-7DA40F5B7503}"/>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3B4BC000-AA41-BEE5-6B34-505EA4405C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307F58-A8A4-4133-2CA3-3E565F7CD8CD}"/>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479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BA964-2813-6B9B-87D9-2A0E93591C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651172-0288-6D05-68A3-AAFA9C133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4CE032-60BA-B286-99D4-C992EB32584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6C5506-D393-4278-6DCC-4556B2E2B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D66AB9-1074-2EC3-A23E-EF3F9583CF9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A9FBEB-4AFB-7F03-ACBD-994CD9ED98ED}"/>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8" name="页脚占位符 7">
            <a:extLst>
              <a:ext uri="{FF2B5EF4-FFF2-40B4-BE49-F238E27FC236}">
                <a16:creationId xmlns:a16="http://schemas.microsoft.com/office/drawing/2014/main" id="{535784EF-D45A-A7C4-B7C3-C48198C82B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AF2D5B-86C2-6853-EEDC-2BE598D9BB33}"/>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56668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7F61F-66E2-0A22-6A92-DC19A63533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3563B0-F6CB-70A2-049A-E62C98120B4F}"/>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4" name="页脚占位符 3">
            <a:extLst>
              <a:ext uri="{FF2B5EF4-FFF2-40B4-BE49-F238E27FC236}">
                <a16:creationId xmlns:a16="http://schemas.microsoft.com/office/drawing/2014/main" id="{84E3797E-B075-02B8-4031-BCDA0CAFB8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12F9DAD-D0F0-88B5-7213-1017A772B6BC}"/>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0979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950A38-5BCF-6D21-E0D3-3C02C41DF3D7}"/>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3" name="页脚占位符 2">
            <a:extLst>
              <a:ext uri="{FF2B5EF4-FFF2-40B4-BE49-F238E27FC236}">
                <a16:creationId xmlns:a16="http://schemas.microsoft.com/office/drawing/2014/main" id="{5747CAD9-7432-D9B1-3A8A-F65725CFFD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3373B9-2430-92A7-DE27-FA414457C5E7}"/>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3048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A5875-ECA1-B770-F042-AE3FFD4021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EAF3D8A-F294-A1DA-13E9-2A55EC4EF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EA12886-6AC1-AF1F-BD8F-6C4F33DDB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4664B7-E18A-8B7C-F2B8-5C043C541938}"/>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DC40ED9B-EE88-C70B-7AB4-053A568BF43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5DF410-2D8F-CB5B-EEF6-E94CA5CF621D}"/>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151246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FB0EE-72D8-D3FA-4EEA-AF6173620A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AAA3A7-C645-E202-8A3E-D25C6A2FEC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40CE81-3637-16D4-64BC-A3260B343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749DF4-7E60-398C-46CB-82919A93ED29}"/>
              </a:ext>
            </a:extLst>
          </p:cNvPr>
          <p:cNvSpPr>
            <a:spLocks noGrp="1"/>
          </p:cNvSpPr>
          <p:nvPr>
            <p:ph type="dt" sz="half" idx="10"/>
          </p:nvPr>
        </p:nvSpPr>
        <p:spPr/>
        <p:txBody>
          <a:bodyPr/>
          <a:lstStyle/>
          <a:p>
            <a:fld id="{A8730EE9-BDDC-4D13-A4BD-F9194E501C32}" type="datetimeFigureOut">
              <a:rPr lang="zh-CN" altLang="en-US" smtClean="0"/>
              <a:t>2024/2/26</a:t>
            </a:fld>
            <a:endParaRPr lang="zh-CN" altLang="en-US"/>
          </a:p>
        </p:txBody>
      </p:sp>
      <p:sp>
        <p:nvSpPr>
          <p:cNvPr id="6" name="页脚占位符 5">
            <a:extLst>
              <a:ext uri="{FF2B5EF4-FFF2-40B4-BE49-F238E27FC236}">
                <a16:creationId xmlns:a16="http://schemas.microsoft.com/office/drawing/2014/main" id="{CA2ABAAC-4C4B-A421-BE40-8241B1615E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B1397B-A3EF-9E04-AA03-3F73C64BC796}"/>
              </a:ext>
            </a:extLst>
          </p:cNvPr>
          <p:cNvSpPr>
            <a:spLocks noGrp="1"/>
          </p:cNvSpPr>
          <p:nvPr>
            <p:ph type="sldNum" sz="quarter" idx="12"/>
          </p:nvPr>
        </p:nvSpPr>
        <p:spPr/>
        <p:txBody>
          <a:body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66255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48459F-A1B7-D0F4-6B99-FA0FFC51E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74E60F-BA31-7F70-1B94-28951DDA7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EF3BAA-1A8D-C513-8DC8-B20F386CF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30EE9-BDDC-4D13-A4BD-F9194E501C32}" type="datetimeFigureOut">
              <a:rPr lang="zh-CN" altLang="en-US" smtClean="0"/>
              <a:t>2024/2/26</a:t>
            </a:fld>
            <a:endParaRPr lang="zh-CN" altLang="en-US"/>
          </a:p>
        </p:txBody>
      </p:sp>
      <p:sp>
        <p:nvSpPr>
          <p:cNvPr id="5" name="页脚占位符 4">
            <a:extLst>
              <a:ext uri="{FF2B5EF4-FFF2-40B4-BE49-F238E27FC236}">
                <a16:creationId xmlns:a16="http://schemas.microsoft.com/office/drawing/2014/main" id="{75924498-1A53-CAB8-C173-029B266AC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62A3A4-13F0-1E1B-B09B-69134CDF2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00266-A0A8-492A-9937-1341130739CF}" type="slidenum">
              <a:rPr lang="zh-CN" altLang="en-US" smtClean="0"/>
              <a:t>‹#›</a:t>
            </a:fld>
            <a:endParaRPr lang="zh-CN" altLang="en-US"/>
          </a:p>
        </p:txBody>
      </p:sp>
    </p:spTree>
    <p:extLst>
      <p:ext uri="{BB962C8B-B14F-4D97-AF65-F5344CB8AC3E}">
        <p14:creationId xmlns:p14="http://schemas.microsoft.com/office/powerpoint/2010/main" val="281853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file:///D:\&#36731;&#22411;&#24179;&#21488;\&#20013;&#21326;&#32593;--&#26032;&#38395;&#20013;&#24515;--&#32654;&#20891;&#22312;&#38463;&#23500;&#27735;&#39318;&#27425;&#23558;&#26426;&#22120;&#20154;&#24212;&#29992;&#20110;&#21453;&#24656;&#25112;(&#32452;&#22270;).files\323936105.jpg"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66367-1F22-96EC-2CA4-C2701E8552CC}"/>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5D4CC859-9B25-1C64-B0F8-42BC06EE620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777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4295776" y="2636839"/>
            <a:ext cx="58388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Font typeface="Wingdings" panose="05000000000000000000" pitchFamily="2" charset="2"/>
              <a:buChar char="q"/>
            </a:pPr>
            <a:r>
              <a:rPr kumimoji="1" lang="en-US" altLang="zh-CN" sz="2800" b="1">
                <a:solidFill>
                  <a:schemeClr val="accent2"/>
                </a:solidFill>
                <a:latin typeface="Times New Roman" panose="02020603050405020304" pitchFamily="18" charset="0"/>
              </a:rPr>
              <a:t>1. </a:t>
            </a:r>
            <a:r>
              <a:rPr kumimoji="1" lang="zh-CN" altLang="en-US" sz="2800" b="1">
                <a:solidFill>
                  <a:schemeClr val="accent2"/>
                </a:solidFill>
                <a:latin typeface="Times New Roman" panose="02020603050405020304" pitchFamily="18" charset="0"/>
              </a:rPr>
              <a:t>无所不在的嵌入式系统</a:t>
            </a:r>
          </a:p>
          <a:p>
            <a:pPr>
              <a:spcBef>
                <a:spcPct val="20000"/>
              </a:spcBef>
              <a:buClr>
                <a:schemeClr val="tx1"/>
              </a:buClr>
              <a:buFont typeface="Wingdings" panose="05000000000000000000" pitchFamily="2" charset="2"/>
              <a:buChar char="q"/>
            </a:pPr>
            <a:r>
              <a:rPr kumimoji="1" lang="en-US" altLang="zh-CN" sz="2800" b="1">
                <a:solidFill>
                  <a:schemeClr val="hlink"/>
                </a:solidFill>
                <a:latin typeface="Times New Roman" panose="02020603050405020304" pitchFamily="18" charset="0"/>
              </a:rPr>
              <a:t>2. </a:t>
            </a:r>
            <a:r>
              <a:rPr kumimoji="1" lang="zh-CN" altLang="en-US" sz="2800" b="1">
                <a:solidFill>
                  <a:schemeClr val="hlink"/>
                </a:solidFill>
                <a:latin typeface="Times New Roman" panose="02020603050405020304" pitchFamily="18" charset="0"/>
              </a:rPr>
              <a:t>嵌入式系统的定义</a:t>
            </a:r>
          </a:p>
          <a:p>
            <a:pPr>
              <a:spcBef>
                <a:spcPct val="20000"/>
              </a:spcBef>
              <a:buClr>
                <a:schemeClr val="tx1"/>
              </a:buClr>
              <a:buFont typeface="Wingdings" panose="05000000000000000000" pitchFamily="2" charset="2"/>
              <a:buChar char="q"/>
            </a:pPr>
            <a:r>
              <a:rPr kumimoji="1" lang="en-US" altLang="zh-CN" sz="2800" b="1">
                <a:solidFill>
                  <a:schemeClr val="hlink"/>
                </a:solidFill>
                <a:latin typeface="Times New Roman" panose="02020603050405020304" pitchFamily="18" charset="0"/>
              </a:rPr>
              <a:t>3. </a:t>
            </a:r>
            <a:r>
              <a:rPr kumimoji="1" lang="zh-CN" altLang="en-US" sz="2800" b="1">
                <a:solidFill>
                  <a:schemeClr val="hlink"/>
                </a:solidFill>
                <a:latin typeface="Times New Roman" panose="02020603050405020304" pitchFamily="18" charset="0"/>
              </a:rPr>
              <a:t>嵌入式系统的特征</a:t>
            </a:r>
          </a:p>
          <a:p>
            <a:pPr>
              <a:spcBef>
                <a:spcPct val="20000"/>
              </a:spcBef>
              <a:buClr>
                <a:schemeClr val="tx1"/>
              </a:buClr>
              <a:buFont typeface="Wingdings" panose="05000000000000000000" pitchFamily="2" charset="2"/>
              <a:buChar char="q"/>
            </a:pPr>
            <a:r>
              <a:rPr kumimoji="1" lang="en-US" altLang="zh-CN" sz="2800" b="1">
                <a:solidFill>
                  <a:schemeClr val="hlink"/>
                </a:solidFill>
                <a:latin typeface="Times New Roman" panose="02020603050405020304" pitchFamily="18" charset="0"/>
              </a:rPr>
              <a:t>4.</a:t>
            </a:r>
            <a:r>
              <a:rPr kumimoji="1" lang="zh-CN" altLang="en-US" sz="2800" b="1">
                <a:solidFill>
                  <a:schemeClr val="hlink"/>
                </a:solidFill>
                <a:latin typeface="Times New Roman" panose="02020603050405020304" pitchFamily="18" charset="0"/>
              </a:rPr>
              <a:t>嵌入式系统的分类</a:t>
            </a:r>
          </a:p>
          <a:p>
            <a:pPr>
              <a:spcBef>
                <a:spcPct val="20000"/>
              </a:spcBef>
              <a:buClr>
                <a:schemeClr val="tx1"/>
              </a:buClr>
              <a:buFont typeface="Wingdings" panose="05000000000000000000" pitchFamily="2" charset="2"/>
              <a:buChar char="q"/>
            </a:pPr>
            <a:r>
              <a:rPr kumimoji="1" lang="en-US" altLang="zh-CN" sz="2800" b="1">
                <a:solidFill>
                  <a:schemeClr val="hlink"/>
                </a:solidFill>
                <a:latin typeface="Times New Roman" panose="02020603050405020304" pitchFamily="18" charset="0"/>
              </a:rPr>
              <a:t>5.</a:t>
            </a:r>
            <a:r>
              <a:rPr kumimoji="1" lang="zh-CN" altLang="en-US" sz="2800" b="1">
                <a:solidFill>
                  <a:schemeClr val="hlink"/>
                </a:solidFill>
                <a:latin typeface="Times New Roman" panose="02020603050405020304" pitchFamily="18" charset="0"/>
              </a:rPr>
              <a:t>嵌入式系统基本结构</a:t>
            </a:r>
          </a:p>
          <a:p>
            <a:pPr>
              <a:spcBef>
                <a:spcPct val="20000"/>
              </a:spcBef>
              <a:buClr>
                <a:schemeClr val="tx1"/>
              </a:buClr>
              <a:buFont typeface="Wingdings" panose="05000000000000000000" pitchFamily="2" charset="2"/>
              <a:buChar char="q"/>
            </a:pPr>
            <a:r>
              <a:rPr kumimoji="1" lang="en-US" altLang="zh-CN" sz="2800" b="1">
                <a:solidFill>
                  <a:schemeClr val="hlink"/>
                </a:solidFill>
                <a:latin typeface="Times New Roman" panose="02020603050405020304" pitchFamily="18" charset="0"/>
              </a:rPr>
              <a:t>6.</a:t>
            </a:r>
            <a:r>
              <a:rPr kumimoji="1" lang="zh-CN" altLang="en-US" sz="2800" b="1">
                <a:solidFill>
                  <a:schemeClr val="hlink"/>
                </a:solidFill>
                <a:latin typeface="Times New Roman" panose="02020603050405020304" pitchFamily="18" charset="0"/>
              </a:rPr>
              <a:t>嵌入式应用开发</a:t>
            </a:r>
          </a:p>
        </p:txBody>
      </p:sp>
      <p:sp>
        <p:nvSpPr>
          <p:cNvPr id="4" name="标题 3"/>
          <p:cNvSpPr>
            <a:spLocks noGrp="1"/>
          </p:cNvSpPr>
          <p:nvPr>
            <p:ph type="title"/>
          </p:nvPr>
        </p:nvSpPr>
        <p:spPr/>
        <p:txBody>
          <a:bodyPr/>
          <a:lstStyle/>
          <a:p>
            <a:r>
              <a:rPr kumimoji="1" lang="zh-CN" altLang="en-US" sz="4000" dirty="0">
                <a:latin typeface="Times New Roman" panose="02020603050405020304" pitchFamily="18" charset="0"/>
              </a:rPr>
              <a:t>第</a:t>
            </a:r>
            <a:r>
              <a:rPr kumimoji="1" lang="en-US" altLang="zh-CN" sz="4000" dirty="0">
                <a:latin typeface="Times New Roman" panose="02020603050405020304" pitchFamily="18" charset="0"/>
              </a:rPr>
              <a:t>1</a:t>
            </a:r>
            <a:r>
              <a:rPr kumimoji="1" lang="zh-CN" altLang="en-US" sz="4000" dirty="0">
                <a:latin typeface="Times New Roman" panose="02020603050405020304" pitchFamily="18" charset="0"/>
              </a:rPr>
              <a:t>章  目录</a:t>
            </a:r>
            <a:endParaRPr lang="zh-CN" altLang="en-US" dirty="0"/>
          </a:p>
        </p:txBody>
      </p:sp>
      <p:sp>
        <p:nvSpPr>
          <p:cNvPr id="5" name="内容占位符 4"/>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kumimoji="1" lang="zh-CN" altLang="en-US" sz="3600" b="1">
                <a:solidFill>
                  <a:schemeClr val="accent2"/>
                </a:solidFill>
                <a:ea typeface="黑体" panose="02010609060101010101" pitchFamily="49" charset="-122"/>
              </a:rPr>
              <a:t>无所不在的嵌入式系统</a:t>
            </a:r>
          </a:p>
        </p:txBody>
      </p:sp>
      <p:sp>
        <p:nvSpPr>
          <p:cNvPr id="97284" name="Rectangle 4"/>
          <p:cNvSpPr>
            <a:spLocks noChangeArrowheads="1"/>
          </p:cNvSpPr>
          <p:nvPr/>
        </p:nvSpPr>
        <p:spPr bwMode="auto">
          <a:xfrm>
            <a:off x="2332038" y="1289050"/>
            <a:ext cx="734536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35000"/>
              </a:spcBef>
              <a:buFontTx/>
              <a:buChar char=" "/>
            </a:pPr>
            <a:r>
              <a:rPr lang="zh-CN" altLang="en-US" sz="4000" dirty="0">
                <a:ea typeface="隶书" panose="02010509060101010101" pitchFamily="49" charset="-122"/>
              </a:rPr>
              <a:t>　</a:t>
            </a:r>
            <a:r>
              <a:rPr lang="zh-CN" altLang="en-US" sz="3600" dirty="0">
                <a:ea typeface="隶书" panose="02010509060101010101" pitchFamily="49" charset="-122"/>
              </a:rPr>
              <a:t>　计算机将变得小巧玲珑，藏身在任何地方</a:t>
            </a:r>
            <a:r>
              <a:rPr lang="en-US" altLang="zh-CN" sz="3600" dirty="0">
                <a:ea typeface="隶书" panose="02010509060101010101" pitchFamily="49" charset="-122"/>
              </a:rPr>
              <a:t>, </a:t>
            </a:r>
            <a:r>
              <a:rPr lang="zh-CN" altLang="en-US" sz="3600" dirty="0">
                <a:ea typeface="隶书" panose="02010509060101010101" pitchFamily="49" charset="-122"/>
              </a:rPr>
              <a:t>又消失在所有地方；功能强大</a:t>
            </a:r>
            <a:r>
              <a:rPr lang="en-US" altLang="zh-CN" sz="3600" dirty="0">
                <a:ea typeface="隶书" panose="02010509060101010101" pitchFamily="49" charset="-122"/>
              </a:rPr>
              <a:t>, </a:t>
            </a:r>
            <a:r>
              <a:rPr lang="zh-CN" altLang="en-US" sz="3600" dirty="0">
                <a:ea typeface="隶书" panose="02010509060101010101" pitchFamily="49" charset="-122"/>
              </a:rPr>
              <a:t>无影无踪。</a:t>
            </a:r>
            <a:endParaRPr lang="zh-CN" altLang="en-US" sz="3600" dirty="0">
              <a:solidFill>
                <a:srgbClr val="800000"/>
              </a:solidFill>
              <a:ea typeface="隶书" panose="02010509060101010101" pitchFamily="49" charset="-122"/>
            </a:endParaRPr>
          </a:p>
        </p:txBody>
      </p:sp>
      <p:sp>
        <p:nvSpPr>
          <p:cNvPr id="97285" name="Rectangle 5"/>
          <p:cNvSpPr>
            <a:spLocks noChangeArrowheads="1"/>
          </p:cNvSpPr>
          <p:nvPr/>
        </p:nvSpPr>
        <p:spPr bwMode="auto">
          <a:xfrm>
            <a:off x="2438400" y="3733800"/>
            <a:ext cx="777240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40000"/>
              </a:lnSpc>
              <a:spcBef>
                <a:spcPct val="40000"/>
              </a:spcBef>
              <a:buFontTx/>
              <a:buChar char=" "/>
            </a:pPr>
            <a:r>
              <a:rPr lang="zh-CN" altLang="en-US" sz="3600" dirty="0">
                <a:solidFill>
                  <a:srgbClr val="CC0066"/>
                </a:solidFill>
                <a:ea typeface="隶书" panose="02010509060101010101" pitchFamily="49" charset="-122"/>
              </a:rPr>
              <a:t>　　计算机变得无处不在：例如在墙里、在手腕上、在手写纸上等等，随用随取、伸手可及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checkerboard(across)">
                                      <p:cBhvr>
                                        <p:cTn id="7" dur="5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30949" y="188793"/>
            <a:ext cx="3886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zh-CN" altLang="en-US" b="1" dirty="0"/>
              <a:t>嵌入式系统示例</a:t>
            </a:r>
          </a:p>
        </p:txBody>
      </p:sp>
      <p:sp>
        <p:nvSpPr>
          <p:cNvPr id="98307" name="Text Box 3"/>
          <p:cNvSpPr txBox="1">
            <a:spLocks noChangeArrowheads="1"/>
          </p:cNvSpPr>
          <p:nvPr/>
        </p:nvSpPr>
        <p:spPr bwMode="auto">
          <a:xfrm>
            <a:off x="3740875" y="264993"/>
            <a:ext cx="311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汽车控制系统</a:t>
            </a:r>
          </a:p>
        </p:txBody>
      </p:sp>
      <p:grpSp>
        <p:nvGrpSpPr>
          <p:cNvPr id="98308" name="Group 4"/>
          <p:cNvGrpSpPr/>
          <p:nvPr/>
        </p:nvGrpSpPr>
        <p:grpSpPr bwMode="auto">
          <a:xfrm>
            <a:off x="3260726" y="1649414"/>
            <a:ext cx="6264275" cy="4751387"/>
            <a:chOff x="884" y="845"/>
            <a:chExt cx="3946" cy="2993"/>
          </a:xfrm>
        </p:grpSpPr>
        <p:sp>
          <p:nvSpPr>
            <p:cNvPr id="98309" name="AutoShape 5"/>
            <p:cNvSpPr>
              <a:spLocks noChangeArrowheads="1"/>
            </p:cNvSpPr>
            <p:nvPr/>
          </p:nvSpPr>
          <p:spPr bwMode="auto">
            <a:xfrm>
              <a:off x="884" y="845"/>
              <a:ext cx="3946" cy="2993"/>
            </a:xfrm>
            <a:prstGeom prst="roundRect">
              <a:avLst>
                <a:gd name="adj" fmla="val 2306"/>
              </a:avLst>
            </a:prstGeom>
            <a:solidFill>
              <a:srgbClr val="C0C0C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8310" name="Picture 6"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935"/>
              <a:ext cx="3766" cy="282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内容占位符 4"/>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1+#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7" presetClass="entr" presetSubtype="0" fill="hold" grpId="0" nodeType="afterEffect">
                                  <p:stCondLst>
                                    <p:cond delay="0"/>
                                  </p:stCondLst>
                                  <p:iterate type="lt">
                                    <p:tmPct val="50000"/>
                                  </p:iterate>
                                  <p:childTnLst>
                                    <p:set>
                                      <p:cBhvr>
                                        <p:cTn id="11" dur="1" fill="hold">
                                          <p:stCondLst>
                                            <p:cond delay="0"/>
                                          </p:stCondLst>
                                        </p:cTn>
                                        <p:tgtEl>
                                          <p:spTgt spid="98307"/>
                                        </p:tgtEl>
                                        <p:attrNameLst>
                                          <p:attrName>style.visibility</p:attrName>
                                        </p:attrNameLst>
                                      </p:cBhvr>
                                      <p:to>
                                        <p:strVal val="visible"/>
                                      </p:to>
                                    </p:set>
                                    <p:anim calcmode="discrete" valueType="clr">
                                      <p:cBhvr override="childStyle">
                                        <p:cTn id="12" dur="80"/>
                                        <p:tgtEl>
                                          <p:spTgt spid="98307"/>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98307"/>
                                        </p:tgtEl>
                                        <p:attrNameLst>
                                          <p:attrName>fillcolor</p:attrName>
                                        </p:attrNameLst>
                                      </p:cBhvr>
                                      <p:tavLst>
                                        <p:tav tm="0">
                                          <p:val>
                                            <p:clrVal>
                                              <a:schemeClr val="accent2"/>
                                            </p:clrVal>
                                          </p:val>
                                        </p:tav>
                                        <p:tav tm="50000">
                                          <p:val>
                                            <p:clrVal>
                                              <a:schemeClr val="hlink"/>
                                            </p:clrVal>
                                          </p:val>
                                        </p:tav>
                                      </p:tavLst>
                                    </p:anim>
                                    <p:set>
                                      <p:cBhvr>
                                        <p:cTn id="14" dur="80"/>
                                        <p:tgtEl>
                                          <p:spTgt spid="98307"/>
                                        </p:tgtEl>
                                        <p:attrNameLst>
                                          <p:attrName>fill.type</p:attrName>
                                        </p:attrNameLst>
                                      </p:cBhvr>
                                      <p:to>
                                        <p:strVal val="solid"/>
                                      </p:to>
                                    </p:set>
                                  </p:childTnLst>
                                </p:cTn>
                              </p:par>
                            </p:childTnLst>
                          </p:cTn>
                        </p:par>
                        <p:par>
                          <p:cTn id="15" fill="hold">
                            <p:stCondLst>
                              <p:cond delay="860"/>
                            </p:stCondLst>
                            <p:childTnLst>
                              <p:par>
                                <p:cTn id="16" presetID="12" presetClass="entr" presetSubtype="2" fill="hold" nodeType="afterEffect">
                                  <p:stCondLst>
                                    <p:cond delay="0"/>
                                  </p:stCondLst>
                                  <p:childTnLst>
                                    <p:set>
                                      <p:cBhvr>
                                        <p:cTn id="17" dur="1" fill="hold">
                                          <p:stCondLst>
                                            <p:cond delay="0"/>
                                          </p:stCondLst>
                                        </p:cTn>
                                        <p:tgtEl>
                                          <p:spTgt spid="98308"/>
                                        </p:tgtEl>
                                        <p:attrNameLst>
                                          <p:attrName>style.visibility</p:attrName>
                                        </p:attrNameLst>
                                      </p:cBhvr>
                                      <p:to>
                                        <p:strVal val="visible"/>
                                      </p:to>
                                    </p:set>
                                    <p:animEffect transition="in" filter="slide(fromRight)">
                                      <p:cBhvr>
                                        <p:cTn id="18" dur="20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9330" name="Group 2"/>
          <p:cNvGrpSpPr/>
          <p:nvPr/>
        </p:nvGrpSpPr>
        <p:grpSpPr bwMode="auto">
          <a:xfrm>
            <a:off x="2927351" y="1341439"/>
            <a:ext cx="6264275" cy="4751387"/>
            <a:chOff x="884" y="845"/>
            <a:chExt cx="3946" cy="2993"/>
          </a:xfrm>
        </p:grpSpPr>
        <p:sp>
          <p:nvSpPr>
            <p:cNvPr id="99331" name="AutoShape 3"/>
            <p:cNvSpPr>
              <a:spLocks noChangeArrowheads="1"/>
            </p:cNvSpPr>
            <p:nvPr/>
          </p:nvSpPr>
          <p:spPr bwMode="auto">
            <a:xfrm>
              <a:off x="884" y="845"/>
              <a:ext cx="3946" cy="2993"/>
            </a:xfrm>
            <a:prstGeom prst="roundRect">
              <a:avLst>
                <a:gd name="adj" fmla="val 2306"/>
              </a:avLst>
            </a:prstGeom>
            <a:solidFill>
              <a:srgbClr val="C0C0C0"/>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9332"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935"/>
              <a:ext cx="3766" cy="28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9333" name="Group 5"/>
          <p:cNvGrpSpPr/>
          <p:nvPr/>
        </p:nvGrpSpPr>
        <p:grpSpPr bwMode="auto">
          <a:xfrm>
            <a:off x="2135188" y="1270000"/>
            <a:ext cx="7993062" cy="5111750"/>
            <a:chOff x="385" y="800"/>
            <a:chExt cx="5035" cy="3220"/>
          </a:xfrm>
        </p:grpSpPr>
        <p:sp>
          <p:nvSpPr>
            <p:cNvPr id="99334" name="AutoShape 6"/>
            <p:cNvSpPr>
              <a:spLocks noChangeArrowheads="1"/>
            </p:cNvSpPr>
            <p:nvPr/>
          </p:nvSpPr>
          <p:spPr bwMode="auto">
            <a:xfrm>
              <a:off x="385" y="800"/>
              <a:ext cx="4944" cy="3220"/>
            </a:xfrm>
            <a:prstGeom prst="roundRect">
              <a:avLst>
                <a:gd name="adj" fmla="val 1870"/>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99335" name="Picture 7"/>
            <p:cNvPicPr>
              <a:picLocks noChangeAspect="1" noChangeArrowheads="1"/>
            </p:cNvPicPr>
            <p:nvPr/>
          </p:nvPicPr>
          <p:blipFill>
            <a:blip r:embed="rId3">
              <a:extLst>
                <a:ext uri="{28A0092B-C50C-407E-A947-70E740481C1C}">
                  <a14:useLocalDpi xmlns:a14="http://schemas.microsoft.com/office/drawing/2010/main" val="0"/>
                </a:ext>
              </a:extLst>
            </a:blip>
            <a:srcRect r="15288"/>
            <a:stretch>
              <a:fillRect/>
            </a:stretch>
          </p:blipFill>
          <p:spPr bwMode="auto">
            <a:xfrm>
              <a:off x="468" y="1019"/>
              <a:ext cx="4272" cy="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6" name="Rectangle 8"/>
            <p:cNvSpPr>
              <a:spLocks noChangeArrowheads="1"/>
            </p:cNvSpPr>
            <p:nvPr/>
          </p:nvSpPr>
          <p:spPr bwMode="auto">
            <a:xfrm>
              <a:off x="476" y="3385"/>
              <a:ext cx="861" cy="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7" name="Rectangle 9"/>
            <p:cNvSpPr>
              <a:spLocks noChangeArrowheads="1"/>
            </p:cNvSpPr>
            <p:nvPr/>
          </p:nvSpPr>
          <p:spPr bwMode="auto">
            <a:xfrm>
              <a:off x="4740" y="3249"/>
              <a:ext cx="453" cy="6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338" name="Text Box 10"/>
            <p:cNvSpPr txBox="1">
              <a:spLocks noChangeArrowheads="1"/>
            </p:cNvSpPr>
            <p:nvPr/>
          </p:nvSpPr>
          <p:spPr bwMode="auto">
            <a:xfrm>
              <a:off x="4740" y="3249"/>
              <a:ext cx="680"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1400">
                  <a:latin typeface="Times New Roman" panose="02020603050405020304" pitchFamily="18" charset="0"/>
                </a:rPr>
                <a:t>马达</a:t>
              </a:r>
            </a:p>
            <a:p>
              <a:pPr>
                <a:spcBef>
                  <a:spcPct val="50000"/>
                </a:spcBef>
              </a:pPr>
              <a:r>
                <a:rPr kumimoji="1" lang="zh-CN" altLang="en-US" sz="1400">
                  <a:latin typeface="Times New Roman" panose="02020603050405020304" pitchFamily="18" charset="0"/>
                </a:rPr>
                <a:t>控制器</a:t>
              </a:r>
            </a:p>
            <a:p>
              <a:pPr>
                <a:spcBef>
                  <a:spcPct val="50000"/>
                </a:spcBef>
              </a:pPr>
              <a:r>
                <a:rPr kumimoji="1" lang="zh-CN" altLang="en-US" sz="1400">
                  <a:latin typeface="Times New Roman" panose="02020603050405020304" pitchFamily="18" charset="0"/>
                </a:rPr>
                <a:t>车灯</a:t>
              </a:r>
            </a:p>
          </p:txBody>
        </p:sp>
        <p:sp>
          <p:nvSpPr>
            <p:cNvPr id="99339" name="AutoShape 11"/>
            <p:cNvSpPr>
              <a:spLocks noChangeArrowheads="1"/>
            </p:cNvSpPr>
            <p:nvPr/>
          </p:nvSpPr>
          <p:spPr bwMode="auto">
            <a:xfrm>
              <a:off x="4377" y="3249"/>
              <a:ext cx="862" cy="635"/>
            </a:xfrm>
            <a:prstGeom prst="roundRect">
              <a:avLst>
                <a:gd name="adj" fmla="val 11708"/>
              </a:avLst>
            </a:prstGeom>
            <a:solidFill>
              <a:srgbClr val="FFFF99">
                <a:alpha val="2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9342" name="AutoShape 14"/>
          <p:cNvSpPr>
            <a:spLocks noChangeArrowheads="1"/>
          </p:cNvSpPr>
          <p:nvPr/>
        </p:nvSpPr>
        <p:spPr bwMode="auto">
          <a:xfrm>
            <a:off x="8688388" y="2060575"/>
            <a:ext cx="1223962" cy="647700"/>
          </a:xfrm>
          <a:prstGeom prst="wedgeRoundRectCallout">
            <a:avLst>
              <a:gd name="adj1" fmla="val -63361"/>
              <a:gd name="adj2" fmla="val 83579"/>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latin typeface="Times New Roman" panose="02020603050405020304" pitchFamily="18" charset="0"/>
                <a:ea typeface="华文新魏" panose="02010800040101010101" pitchFamily="2" charset="-122"/>
              </a:rPr>
              <a:t>尾灯控制系统</a:t>
            </a:r>
          </a:p>
        </p:txBody>
      </p:sp>
      <p:sp>
        <p:nvSpPr>
          <p:cNvPr id="99343" name="AutoShape 15"/>
          <p:cNvSpPr>
            <a:spLocks noChangeArrowheads="1"/>
          </p:cNvSpPr>
          <p:nvPr/>
        </p:nvSpPr>
        <p:spPr bwMode="auto">
          <a:xfrm>
            <a:off x="7680326" y="1196975"/>
            <a:ext cx="1223963" cy="647700"/>
          </a:xfrm>
          <a:prstGeom prst="wedgeRoundRectCallout">
            <a:avLst>
              <a:gd name="adj1" fmla="val -63361"/>
              <a:gd name="adj2" fmla="val 83579"/>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latin typeface="Times New Roman" panose="02020603050405020304" pitchFamily="18" charset="0"/>
                <a:ea typeface="华文新魏" panose="02010800040101010101" pitchFamily="2" charset="-122"/>
              </a:rPr>
              <a:t>后车门控制系统</a:t>
            </a:r>
          </a:p>
        </p:txBody>
      </p:sp>
      <p:sp>
        <p:nvSpPr>
          <p:cNvPr id="99344" name="AutoShape 16"/>
          <p:cNvSpPr>
            <a:spLocks noChangeArrowheads="1"/>
          </p:cNvSpPr>
          <p:nvPr/>
        </p:nvSpPr>
        <p:spPr bwMode="auto">
          <a:xfrm>
            <a:off x="3071813" y="1484313"/>
            <a:ext cx="1223962" cy="647700"/>
          </a:xfrm>
          <a:prstGeom prst="wedgeRoundRectCallout">
            <a:avLst>
              <a:gd name="adj1" fmla="val 100324"/>
              <a:gd name="adj2" fmla="val 28185"/>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latin typeface="Times New Roman" panose="02020603050405020304" pitchFamily="18" charset="0"/>
                <a:ea typeface="华文新魏" panose="02010800040101010101" pitchFamily="2" charset="-122"/>
              </a:rPr>
              <a:t>前车门控制系统</a:t>
            </a:r>
          </a:p>
        </p:txBody>
      </p:sp>
      <p:sp>
        <p:nvSpPr>
          <p:cNvPr id="99345" name="AutoShape 17"/>
          <p:cNvSpPr>
            <a:spLocks noChangeArrowheads="1"/>
          </p:cNvSpPr>
          <p:nvPr/>
        </p:nvSpPr>
        <p:spPr bwMode="auto">
          <a:xfrm>
            <a:off x="3143251" y="5300663"/>
            <a:ext cx="1223963" cy="647700"/>
          </a:xfrm>
          <a:prstGeom prst="wedgeRoundRectCallout">
            <a:avLst>
              <a:gd name="adj1" fmla="val 151426"/>
              <a:gd name="adj2" fmla="val -171079"/>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latin typeface="Times New Roman" panose="02020603050405020304" pitchFamily="18" charset="0"/>
                <a:ea typeface="华文新魏" panose="02010800040101010101" pitchFamily="2" charset="-122"/>
              </a:rPr>
              <a:t>座椅控制系统</a:t>
            </a:r>
          </a:p>
        </p:txBody>
      </p:sp>
      <p:sp>
        <p:nvSpPr>
          <p:cNvPr id="99346" name="AutoShape 18"/>
          <p:cNvSpPr>
            <a:spLocks noChangeArrowheads="1"/>
          </p:cNvSpPr>
          <p:nvPr/>
        </p:nvSpPr>
        <p:spPr bwMode="auto">
          <a:xfrm>
            <a:off x="2279651" y="2349500"/>
            <a:ext cx="1223963" cy="647700"/>
          </a:xfrm>
          <a:prstGeom prst="wedgeRoundRectCallout">
            <a:avLst>
              <a:gd name="adj1" fmla="val 65824"/>
              <a:gd name="adj2" fmla="val 137991"/>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a:latin typeface="Times New Roman" panose="02020603050405020304" pitchFamily="18" charset="0"/>
                <a:ea typeface="华文新魏" panose="02010800040101010101" pitchFamily="2" charset="-122"/>
              </a:rPr>
              <a:t>发动器控制系统</a:t>
            </a:r>
          </a:p>
        </p:txBody>
      </p:sp>
      <p:sp>
        <p:nvSpPr>
          <p:cNvPr id="99347" name="AutoShape 19"/>
          <p:cNvSpPr>
            <a:spLocks noChangeArrowheads="1"/>
          </p:cNvSpPr>
          <p:nvPr/>
        </p:nvSpPr>
        <p:spPr bwMode="auto">
          <a:xfrm>
            <a:off x="9191625" y="3095625"/>
            <a:ext cx="1225550" cy="1557338"/>
          </a:xfrm>
          <a:prstGeom prst="roundRect">
            <a:avLst>
              <a:gd name="adj" fmla="val 16667"/>
            </a:avLst>
          </a:prstGeom>
          <a:solidFill>
            <a:srgbClr val="FFFF99"/>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a:latin typeface="Times New Roman" panose="02020603050405020304" pitchFamily="18" charset="0"/>
                <a:ea typeface="华文新魏" panose="02010800040101010101" pitchFamily="2" charset="-122"/>
              </a:rPr>
              <a:t>所有的控制系统都是一个完整的嵌入式系统</a:t>
            </a:r>
          </a:p>
        </p:txBody>
      </p:sp>
      <p:sp>
        <p:nvSpPr>
          <p:cNvPr id="4" name="标题 3"/>
          <p:cNvSpPr>
            <a:spLocks noGrp="1"/>
          </p:cNvSpPr>
          <p:nvPr>
            <p:ph type="title"/>
          </p:nvPr>
        </p:nvSpPr>
        <p:spPr/>
        <p:txBody>
          <a:bodyPr/>
          <a:lstStyle/>
          <a:p>
            <a:r>
              <a:rPr kumimoji="1" lang="zh-CN" altLang="en-US" dirty="0">
                <a:latin typeface="Times New Roman" panose="02020603050405020304" pitchFamily="18" charset="0"/>
              </a:rPr>
              <a:t>汽车控制系统</a:t>
            </a:r>
            <a:endParaRPr lang="zh-CN" altLang="en-US" dirty="0"/>
          </a:p>
        </p:txBody>
      </p:sp>
      <p:sp>
        <p:nvSpPr>
          <p:cNvPr id="5" name="内容占位符 4"/>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9333"/>
                                        </p:tgtEl>
                                        <p:attrNameLst>
                                          <p:attrName>style.visibility</p:attrName>
                                        </p:attrNameLst>
                                      </p:cBhvr>
                                      <p:to>
                                        <p:strVal val="visible"/>
                                      </p:to>
                                    </p:set>
                                    <p:animEffect transition="in" filter="fade">
                                      <p:cBhvr>
                                        <p:cTn id="7" dur="2000"/>
                                        <p:tgtEl>
                                          <p:spTgt spid="99333"/>
                                        </p:tgtEl>
                                      </p:cBhvr>
                                    </p:animEffect>
                                  </p:childTnLst>
                                </p:cTn>
                              </p:par>
                            </p:childTnLst>
                          </p:cTn>
                        </p:par>
                        <p:par>
                          <p:cTn id="8" fill="hold">
                            <p:stCondLst>
                              <p:cond delay="2000"/>
                            </p:stCondLst>
                            <p:childTnLst>
                              <p:par>
                                <p:cTn id="9" presetID="2" presetClass="entr" presetSubtype="8" fill="hold" grpId="0" nodeType="afterEffect">
                                  <p:stCondLst>
                                    <p:cond delay="500"/>
                                  </p:stCondLst>
                                  <p:childTnLst>
                                    <p:set>
                                      <p:cBhvr>
                                        <p:cTn id="10" dur="1" fill="hold">
                                          <p:stCondLst>
                                            <p:cond delay="0"/>
                                          </p:stCondLst>
                                        </p:cTn>
                                        <p:tgtEl>
                                          <p:spTgt spid="99344"/>
                                        </p:tgtEl>
                                        <p:attrNameLst>
                                          <p:attrName>style.visibility</p:attrName>
                                        </p:attrNameLst>
                                      </p:cBhvr>
                                      <p:to>
                                        <p:strVal val="visible"/>
                                      </p:to>
                                    </p:set>
                                    <p:anim calcmode="lin" valueType="num">
                                      <p:cBhvr additive="base">
                                        <p:cTn id="11" dur="500" fill="hold"/>
                                        <p:tgtEl>
                                          <p:spTgt spid="99344"/>
                                        </p:tgtEl>
                                        <p:attrNameLst>
                                          <p:attrName>ppt_x</p:attrName>
                                        </p:attrNameLst>
                                      </p:cBhvr>
                                      <p:tavLst>
                                        <p:tav tm="0">
                                          <p:val>
                                            <p:strVal val="0-#ppt_w/2"/>
                                          </p:val>
                                        </p:tav>
                                        <p:tav tm="100000">
                                          <p:val>
                                            <p:strVal val="#ppt_x"/>
                                          </p:val>
                                        </p:tav>
                                      </p:tavLst>
                                    </p:anim>
                                    <p:anim calcmode="lin" valueType="num">
                                      <p:cBhvr additive="base">
                                        <p:cTn id="12" dur="500" fill="hold"/>
                                        <p:tgtEl>
                                          <p:spTgt spid="9934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99346"/>
                                        </p:tgtEl>
                                        <p:attrNameLst>
                                          <p:attrName>style.visibility</p:attrName>
                                        </p:attrNameLst>
                                      </p:cBhvr>
                                      <p:to>
                                        <p:strVal val="visible"/>
                                      </p:to>
                                    </p:set>
                                    <p:anim calcmode="lin" valueType="num">
                                      <p:cBhvr additive="base">
                                        <p:cTn id="15" dur="500" fill="hold"/>
                                        <p:tgtEl>
                                          <p:spTgt spid="99346"/>
                                        </p:tgtEl>
                                        <p:attrNameLst>
                                          <p:attrName>ppt_x</p:attrName>
                                        </p:attrNameLst>
                                      </p:cBhvr>
                                      <p:tavLst>
                                        <p:tav tm="0">
                                          <p:val>
                                            <p:strVal val="0-#ppt_w/2"/>
                                          </p:val>
                                        </p:tav>
                                        <p:tav tm="100000">
                                          <p:val>
                                            <p:strVal val="#ppt_x"/>
                                          </p:val>
                                        </p:tav>
                                      </p:tavLst>
                                    </p:anim>
                                    <p:anim calcmode="lin" valueType="num">
                                      <p:cBhvr additive="base">
                                        <p:cTn id="16" dur="500" fill="hold"/>
                                        <p:tgtEl>
                                          <p:spTgt spid="99346"/>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99345"/>
                                        </p:tgtEl>
                                        <p:attrNameLst>
                                          <p:attrName>style.visibility</p:attrName>
                                        </p:attrNameLst>
                                      </p:cBhvr>
                                      <p:to>
                                        <p:strVal val="visible"/>
                                      </p:to>
                                    </p:set>
                                    <p:anim calcmode="lin" valueType="num">
                                      <p:cBhvr additive="base">
                                        <p:cTn id="19" dur="500" fill="hold"/>
                                        <p:tgtEl>
                                          <p:spTgt spid="99345"/>
                                        </p:tgtEl>
                                        <p:attrNameLst>
                                          <p:attrName>ppt_x</p:attrName>
                                        </p:attrNameLst>
                                      </p:cBhvr>
                                      <p:tavLst>
                                        <p:tav tm="0">
                                          <p:val>
                                            <p:strVal val="#ppt_x"/>
                                          </p:val>
                                        </p:tav>
                                        <p:tav tm="100000">
                                          <p:val>
                                            <p:strVal val="#ppt_x"/>
                                          </p:val>
                                        </p:tav>
                                      </p:tavLst>
                                    </p:anim>
                                    <p:anim calcmode="lin" valueType="num">
                                      <p:cBhvr additive="base">
                                        <p:cTn id="20" dur="500" fill="hold"/>
                                        <p:tgtEl>
                                          <p:spTgt spid="99345"/>
                                        </p:tgtEl>
                                        <p:attrNameLst>
                                          <p:attrName>ppt_y</p:attrName>
                                        </p:attrNameLst>
                                      </p:cBhvr>
                                      <p:tavLst>
                                        <p:tav tm="0">
                                          <p:val>
                                            <p:strVal val="1+#ppt_h/2"/>
                                          </p:val>
                                        </p:tav>
                                        <p:tav tm="100000">
                                          <p:val>
                                            <p:strVal val="#ppt_y"/>
                                          </p:val>
                                        </p:tav>
                                      </p:tavLst>
                                    </p:anim>
                                  </p:childTnLst>
                                </p:cTn>
                              </p:par>
                              <p:par>
                                <p:cTn id="21" presetID="2" presetClass="entr" presetSubtype="2" fill="hold" grpId="0" nodeType="withEffect">
                                  <p:stCondLst>
                                    <p:cond delay="500"/>
                                  </p:stCondLst>
                                  <p:childTnLst>
                                    <p:set>
                                      <p:cBhvr>
                                        <p:cTn id="22" dur="1" fill="hold">
                                          <p:stCondLst>
                                            <p:cond delay="0"/>
                                          </p:stCondLst>
                                        </p:cTn>
                                        <p:tgtEl>
                                          <p:spTgt spid="99342"/>
                                        </p:tgtEl>
                                        <p:attrNameLst>
                                          <p:attrName>style.visibility</p:attrName>
                                        </p:attrNameLst>
                                      </p:cBhvr>
                                      <p:to>
                                        <p:strVal val="visible"/>
                                      </p:to>
                                    </p:set>
                                    <p:anim calcmode="lin" valueType="num">
                                      <p:cBhvr additive="base">
                                        <p:cTn id="23" dur="500" fill="hold"/>
                                        <p:tgtEl>
                                          <p:spTgt spid="99342"/>
                                        </p:tgtEl>
                                        <p:attrNameLst>
                                          <p:attrName>ppt_x</p:attrName>
                                        </p:attrNameLst>
                                      </p:cBhvr>
                                      <p:tavLst>
                                        <p:tav tm="0">
                                          <p:val>
                                            <p:strVal val="1+#ppt_w/2"/>
                                          </p:val>
                                        </p:tav>
                                        <p:tav tm="100000">
                                          <p:val>
                                            <p:strVal val="#ppt_x"/>
                                          </p:val>
                                        </p:tav>
                                      </p:tavLst>
                                    </p:anim>
                                    <p:anim calcmode="lin" valueType="num">
                                      <p:cBhvr additive="base">
                                        <p:cTn id="24" dur="500" fill="hold"/>
                                        <p:tgtEl>
                                          <p:spTgt spid="9934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500"/>
                                  </p:stCondLst>
                                  <p:childTnLst>
                                    <p:set>
                                      <p:cBhvr>
                                        <p:cTn id="26" dur="1" fill="hold">
                                          <p:stCondLst>
                                            <p:cond delay="0"/>
                                          </p:stCondLst>
                                        </p:cTn>
                                        <p:tgtEl>
                                          <p:spTgt spid="99343"/>
                                        </p:tgtEl>
                                        <p:attrNameLst>
                                          <p:attrName>style.visibility</p:attrName>
                                        </p:attrNameLst>
                                      </p:cBhvr>
                                      <p:to>
                                        <p:strVal val="visible"/>
                                      </p:to>
                                    </p:set>
                                    <p:anim calcmode="lin" valueType="num">
                                      <p:cBhvr additive="base">
                                        <p:cTn id="27" dur="500" fill="hold"/>
                                        <p:tgtEl>
                                          <p:spTgt spid="99343"/>
                                        </p:tgtEl>
                                        <p:attrNameLst>
                                          <p:attrName>ppt_x</p:attrName>
                                        </p:attrNameLst>
                                      </p:cBhvr>
                                      <p:tavLst>
                                        <p:tav tm="0">
                                          <p:val>
                                            <p:strVal val="1+#ppt_w/2"/>
                                          </p:val>
                                        </p:tav>
                                        <p:tav tm="100000">
                                          <p:val>
                                            <p:strVal val="#ppt_x"/>
                                          </p:val>
                                        </p:tav>
                                      </p:tavLst>
                                    </p:anim>
                                    <p:anim calcmode="lin" valueType="num">
                                      <p:cBhvr additive="base">
                                        <p:cTn id="28" dur="500" fill="hold"/>
                                        <p:tgtEl>
                                          <p:spTgt spid="99343"/>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2" presetClass="entr" presetSubtype="2" fill="hold" grpId="0" nodeType="afterEffect">
                                  <p:stCondLst>
                                    <p:cond delay="0"/>
                                  </p:stCondLst>
                                  <p:childTnLst>
                                    <p:set>
                                      <p:cBhvr>
                                        <p:cTn id="31" dur="1" fill="hold">
                                          <p:stCondLst>
                                            <p:cond delay="0"/>
                                          </p:stCondLst>
                                        </p:cTn>
                                        <p:tgtEl>
                                          <p:spTgt spid="99347"/>
                                        </p:tgtEl>
                                        <p:attrNameLst>
                                          <p:attrName>style.visibility</p:attrName>
                                        </p:attrNameLst>
                                      </p:cBhvr>
                                      <p:to>
                                        <p:strVal val="visible"/>
                                      </p:to>
                                    </p:set>
                                    <p:anim calcmode="lin" valueType="num">
                                      <p:cBhvr additive="base">
                                        <p:cTn id="32" dur="500" fill="hold"/>
                                        <p:tgtEl>
                                          <p:spTgt spid="99347"/>
                                        </p:tgtEl>
                                        <p:attrNameLst>
                                          <p:attrName>ppt_x</p:attrName>
                                        </p:attrNameLst>
                                      </p:cBhvr>
                                      <p:tavLst>
                                        <p:tav tm="0">
                                          <p:val>
                                            <p:strVal val="1+#ppt_w/2"/>
                                          </p:val>
                                        </p:tav>
                                        <p:tav tm="100000">
                                          <p:val>
                                            <p:strVal val="#ppt_x"/>
                                          </p:val>
                                        </p:tav>
                                      </p:tavLst>
                                    </p:anim>
                                    <p:anim calcmode="lin" valueType="num">
                                      <p:cBhvr additive="base">
                                        <p:cTn id="33" dur="500" fill="hold"/>
                                        <p:tgtEl>
                                          <p:spTgt spid="99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2" grpId="0" animBg="1"/>
      <p:bldP spid="99343" grpId="0" animBg="1"/>
      <p:bldP spid="99344" grpId="0" animBg="1"/>
      <p:bldP spid="99345" grpId="0" animBg="1"/>
      <p:bldP spid="99346" grpId="0" animBg="1"/>
      <p:bldP spid="993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嵌入式的展现形式？</a:t>
            </a:r>
          </a:p>
        </p:txBody>
      </p:sp>
      <p:sp>
        <p:nvSpPr>
          <p:cNvPr id="3" name="内容占位符 2"/>
          <p:cNvSpPr>
            <a:spLocks noGrp="1"/>
          </p:cNvSpPr>
          <p:nvPr>
            <p:ph idx="1"/>
          </p:nvPr>
        </p:nvSpPr>
        <p:spPr/>
        <p:txBody>
          <a:bodyPr/>
          <a:lstStyle/>
          <a:p>
            <a:r>
              <a:rPr lang="zh-CN" altLang="en-US" dirty="0">
                <a:solidFill>
                  <a:srgbClr val="FF0000"/>
                </a:solidFill>
              </a:rPr>
              <a:t>功能</a:t>
            </a:r>
            <a:r>
              <a:rPr lang="zh-CN" altLang="en-US" dirty="0"/>
              <a:t>越来越复杂</a:t>
            </a:r>
            <a:endParaRPr lang="en-US" altLang="zh-CN" dirty="0"/>
          </a:p>
          <a:p>
            <a:endParaRPr lang="en-US" altLang="zh-CN" dirty="0"/>
          </a:p>
          <a:p>
            <a:r>
              <a:rPr lang="zh-CN" altLang="en-US" dirty="0">
                <a:solidFill>
                  <a:srgbClr val="00B050"/>
                </a:solidFill>
              </a:rPr>
              <a:t>硬件</a:t>
            </a:r>
            <a:r>
              <a:rPr lang="zh-CN" altLang="en-US" dirty="0"/>
              <a:t>功能越来越复杂</a:t>
            </a:r>
            <a:endParaRPr lang="en-US" altLang="zh-CN" dirty="0"/>
          </a:p>
          <a:p>
            <a:endParaRPr lang="en-US" altLang="zh-CN" dirty="0"/>
          </a:p>
          <a:p>
            <a:r>
              <a:rPr lang="zh-CN" altLang="en-US" dirty="0">
                <a:solidFill>
                  <a:srgbClr val="0070C0"/>
                </a:solidFill>
              </a:rPr>
              <a:t>软件</a:t>
            </a:r>
            <a:r>
              <a:rPr lang="zh-CN" altLang="en-US" dirty="0"/>
              <a:t>编写工作量越来越大</a:t>
            </a:r>
            <a:endParaRPr lang="en-US" altLang="zh-CN" dirty="0"/>
          </a:p>
          <a:p>
            <a:endParaRPr lang="en-US" altLang="zh-CN" dirty="0"/>
          </a:p>
        </p:txBody>
      </p:sp>
      <p:sp>
        <p:nvSpPr>
          <p:cNvPr id="4" name="圆角矩形标注 3"/>
          <p:cNvSpPr/>
          <p:nvPr/>
        </p:nvSpPr>
        <p:spPr>
          <a:xfrm>
            <a:off x="6078828" y="2446986"/>
            <a:ext cx="3966693" cy="1184856"/>
          </a:xfrm>
          <a:prstGeom prst="wedgeRoundRectCallout">
            <a:avLst>
              <a:gd name="adj1" fmla="val -81547"/>
              <a:gd name="adj2" fmla="val 10489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所以，需要有一种新的</a:t>
            </a:r>
            <a:r>
              <a:rPr lang="zh-CN" altLang="en-US" sz="2400" dirty="0">
                <a:solidFill>
                  <a:srgbClr val="0070C0"/>
                </a:solidFill>
              </a:rPr>
              <a:t>驾驭硬</a:t>
            </a:r>
            <a:r>
              <a:rPr lang="zh-CN" altLang="en-US" sz="2400" dirty="0"/>
              <a:t>件的</a:t>
            </a:r>
            <a:r>
              <a:rPr lang="zh-CN" altLang="en-US" sz="2400" dirty="0">
                <a:solidFill>
                  <a:srgbClr val="FF0000"/>
                </a:solidFill>
              </a:rPr>
              <a:t>软件编程规范</a:t>
            </a:r>
            <a:endParaRPr lang="zh-CN" altLang="en-US" sz="2400" dirty="0"/>
          </a:p>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为什么需要嵌入式？</a:t>
            </a:r>
          </a:p>
        </p:txBody>
      </p:sp>
      <p:sp>
        <p:nvSpPr>
          <p:cNvPr id="3" name="内容占位符 2"/>
          <p:cNvSpPr>
            <a:spLocks noGrp="1"/>
          </p:cNvSpPr>
          <p:nvPr>
            <p:ph idx="1"/>
          </p:nvPr>
        </p:nvSpPr>
        <p:spPr/>
        <p:txBody>
          <a:bodyPr/>
          <a:lstStyle/>
          <a:p>
            <a:r>
              <a:rPr lang="zh-CN" altLang="en-US" dirty="0"/>
              <a:t>先看一段视频，很短。。。。。。。。。。。。。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举例说明：遥测与遥信的故事</a:t>
            </a:r>
          </a:p>
        </p:txBody>
      </p:sp>
      <p:sp>
        <p:nvSpPr>
          <p:cNvPr id="3" name="内容占位符 2"/>
          <p:cNvSpPr>
            <a:spLocks noGrp="1"/>
          </p:cNvSpPr>
          <p:nvPr>
            <p:ph idx="1"/>
          </p:nvPr>
        </p:nvSpPr>
        <p:spPr/>
        <p:txBody>
          <a:bodyPr/>
          <a:lstStyle/>
          <a:p>
            <a:r>
              <a:rPr lang="zh-CN" altLang="en-US" dirty="0">
                <a:solidFill>
                  <a:srgbClr val="FF0000"/>
                </a:solidFill>
              </a:rPr>
              <a:t>遥测</a:t>
            </a:r>
            <a:r>
              <a:rPr lang="en-US" altLang="zh-CN" dirty="0">
                <a:solidFill>
                  <a:srgbClr val="FF0000"/>
                </a:solidFill>
              </a:rPr>
              <a:t>(</a:t>
            </a:r>
            <a:r>
              <a:rPr lang="zh-CN" altLang="en-US" dirty="0">
                <a:solidFill>
                  <a:srgbClr val="FF0000"/>
                </a:solidFill>
              </a:rPr>
              <a:t>遥测信息</a:t>
            </a:r>
            <a:r>
              <a:rPr lang="en-US" altLang="zh-CN" dirty="0">
                <a:solidFill>
                  <a:srgbClr val="FF0000"/>
                </a:solidFill>
              </a:rPr>
              <a:t>)</a:t>
            </a:r>
            <a:r>
              <a:rPr lang="zh-CN" altLang="en-US" dirty="0"/>
              <a:t>：远程</a:t>
            </a:r>
            <a:r>
              <a:rPr lang="zh-CN" altLang="en-US" dirty="0">
                <a:solidFill>
                  <a:srgbClr val="00B050"/>
                </a:solidFill>
              </a:rPr>
              <a:t>测量</a:t>
            </a:r>
            <a:r>
              <a:rPr lang="zh-CN" altLang="en-US" dirty="0"/>
              <a:t>。采集并传送运行</a:t>
            </a:r>
            <a:r>
              <a:rPr lang="zh-CN" altLang="en-US" dirty="0">
                <a:solidFill>
                  <a:srgbClr val="FF0000"/>
                </a:solidFill>
              </a:rPr>
              <a:t>参数</a:t>
            </a:r>
            <a:r>
              <a:rPr lang="zh-CN" altLang="en-US" dirty="0"/>
              <a:t>，包括航天器飞行参量、宇航员生理参量</a:t>
            </a:r>
            <a:r>
              <a:rPr lang="en-US" altLang="zh-CN" dirty="0"/>
              <a:t>,</a:t>
            </a:r>
            <a:r>
              <a:rPr lang="zh-CN" altLang="en-US" dirty="0"/>
              <a:t>以及科学探测和军事侦察所得到的信息。</a:t>
            </a:r>
            <a:br>
              <a:rPr lang="zh-CN" altLang="en-US" dirty="0"/>
            </a:br>
            <a:endParaRPr lang="en-US" altLang="zh-CN" dirty="0"/>
          </a:p>
          <a:p>
            <a:r>
              <a:rPr lang="zh-CN" altLang="en-US" dirty="0">
                <a:solidFill>
                  <a:srgbClr val="FF0000"/>
                </a:solidFill>
              </a:rPr>
              <a:t>遥信</a:t>
            </a:r>
            <a:r>
              <a:rPr lang="en-US" altLang="zh-CN" dirty="0">
                <a:solidFill>
                  <a:srgbClr val="FF0000"/>
                </a:solidFill>
              </a:rPr>
              <a:t>(</a:t>
            </a:r>
            <a:r>
              <a:rPr lang="zh-CN" altLang="en-US" dirty="0">
                <a:solidFill>
                  <a:srgbClr val="FF0000"/>
                </a:solidFill>
              </a:rPr>
              <a:t>遥信信息</a:t>
            </a:r>
            <a:r>
              <a:rPr lang="en-US" altLang="zh-CN" dirty="0">
                <a:solidFill>
                  <a:srgbClr val="FF0000"/>
                </a:solidFill>
              </a:rPr>
              <a:t>)</a:t>
            </a:r>
            <a:r>
              <a:rPr lang="zh-CN" altLang="en-US" dirty="0"/>
              <a:t>：远程</a:t>
            </a:r>
            <a:r>
              <a:rPr lang="zh-CN" altLang="en-US" dirty="0">
                <a:solidFill>
                  <a:srgbClr val="00B050"/>
                </a:solidFill>
              </a:rPr>
              <a:t>信号</a:t>
            </a:r>
            <a:r>
              <a:rPr lang="zh-CN" altLang="en-US" dirty="0"/>
              <a:t>。采集并传送各种</a:t>
            </a:r>
            <a:r>
              <a:rPr lang="zh-CN" altLang="en-US" dirty="0">
                <a:solidFill>
                  <a:srgbClr val="FF0000"/>
                </a:solidFill>
              </a:rPr>
              <a:t>开关量</a:t>
            </a:r>
            <a:r>
              <a:rPr lang="zh-CN" altLang="en-US" dirty="0"/>
              <a:t>信息。</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4" y="1196312"/>
            <a:ext cx="7362825" cy="46291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962" y="1196312"/>
            <a:ext cx="4867275" cy="4219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嵌入式系统的概念</a:t>
            </a:r>
          </a:p>
        </p:txBody>
      </p:sp>
      <p:sp>
        <p:nvSpPr>
          <p:cNvPr id="9218" name="Rectangle 2"/>
          <p:cNvSpPr>
            <a:spLocks noGrp="1" noChangeArrowheads="1"/>
          </p:cNvSpPr>
          <p:nvPr>
            <p:ph idx="1"/>
          </p:nvPr>
        </p:nvSpPr>
        <p:spPr/>
        <p:txBody>
          <a:bodyPr/>
          <a:lstStyle/>
          <a:p>
            <a:r>
              <a:rPr lang="zh-CN" altLang="en-US" dirty="0"/>
              <a:t>什么叫“嵌入”？</a:t>
            </a:r>
          </a:p>
          <a:p>
            <a:pPr>
              <a:buFontTx/>
              <a:buNone/>
            </a:pPr>
            <a:endParaRPr lang="zh-CN" altLang="en-US" dirty="0"/>
          </a:p>
          <a:p>
            <a:pPr>
              <a:buFontTx/>
              <a:buNone/>
            </a:pPr>
            <a:r>
              <a:rPr lang="zh-CN" altLang="en-US" dirty="0"/>
              <a:t>原意：“紧紧地埋入 、镶入” </a:t>
            </a:r>
          </a:p>
          <a:p>
            <a:pPr>
              <a:buFontTx/>
              <a:buNone/>
            </a:pPr>
            <a:r>
              <a:rPr lang="zh-CN" altLang="en-US" dirty="0"/>
              <a:t>狭义：宿主、寄主</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嵌入式系统的概念</a:t>
            </a:r>
          </a:p>
        </p:txBody>
      </p:sp>
      <p:sp>
        <p:nvSpPr>
          <p:cNvPr id="5" name="内容占位符 4"/>
          <p:cNvSpPr>
            <a:spLocks noGrp="1"/>
          </p:cNvSpPr>
          <p:nvPr>
            <p:ph idx="1"/>
          </p:nvPr>
        </p:nvSpPr>
        <p:spPr>
          <a:xfrm>
            <a:off x="610196" y="1600647"/>
            <a:ext cx="10971609" cy="5011168"/>
          </a:xfrm>
        </p:spPr>
        <p:txBody>
          <a:bodyPr/>
          <a:lstStyle/>
          <a:p>
            <a:r>
              <a:rPr kumimoji="1" lang="en-US" altLang="zh-CN" sz="28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目前，对嵌入式系统的定义多种多样，但没有一种定义是全面的。下面给出两种比较合理定义： </a:t>
            </a:r>
          </a:p>
          <a:p>
            <a:endParaRPr kumimoji="1" lang="zh-CN" altLang="en-US" sz="1050" dirty="0">
              <a:latin typeface="Times New Roman" panose="02020603050405020304" pitchFamily="18" charset="0"/>
              <a:ea typeface="华文新魏" panose="02010800040101010101" pitchFamily="2" charset="-122"/>
            </a:endParaRPr>
          </a:p>
          <a:p>
            <a:pPr lvl="1">
              <a:buClr>
                <a:srgbClr val="0000FF"/>
              </a:buClr>
              <a:buFont typeface="Times New Roman" panose="02020603050405020304" pitchFamily="18" charset="0"/>
              <a:buChar char="●"/>
            </a:pPr>
            <a:r>
              <a:rPr kumimoji="1" lang="zh-CN" altLang="en-US" sz="2800" dirty="0">
                <a:latin typeface="Times New Roman" panose="02020603050405020304" pitchFamily="18" charset="0"/>
                <a:ea typeface="华文新魏" panose="02010800040101010101" pitchFamily="2" charset="-122"/>
              </a:rPr>
              <a:t>从</a:t>
            </a:r>
            <a:r>
              <a:rPr kumimoji="1" lang="zh-CN" altLang="en-US" sz="2800" dirty="0">
                <a:solidFill>
                  <a:srgbClr val="00B050"/>
                </a:solidFill>
                <a:latin typeface="Times New Roman" panose="02020603050405020304" pitchFamily="18" charset="0"/>
                <a:ea typeface="华文新魏" panose="02010800040101010101" pitchFamily="2" charset="-122"/>
              </a:rPr>
              <a:t>技术</a:t>
            </a:r>
            <a:r>
              <a:rPr kumimoji="1" lang="zh-CN" altLang="en-US" sz="2800" dirty="0">
                <a:latin typeface="Times New Roman" panose="02020603050405020304" pitchFamily="18" charset="0"/>
                <a:ea typeface="华文新魏" panose="02010800040101010101" pitchFamily="2" charset="-122"/>
              </a:rPr>
              <a:t>的角度定义：以</a:t>
            </a:r>
            <a:r>
              <a:rPr kumimoji="1" lang="zh-CN" altLang="en-US" sz="2800" dirty="0">
                <a:solidFill>
                  <a:srgbClr val="FF0000"/>
                </a:solidFill>
                <a:latin typeface="Times New Roman" panose="02020603050405020304" pitchFamily="18" charset="0"/>
                <a:ea typeface="华文新魏" panose="02010800040101010101" pitchFamily="2" charset="-122"/>
              </a:rPr>
              <a:t>应用为中心</a:t>
            </a:r>
            <a:r>
              <a:rPr kumimoji="1" lang="zh-CN" altLang="en-US" sz="2800" dirty="0">
                <a:latin typeface="Times New Roman" panose="02020603050405020304" pitchFamily="18" charset="0"/>
                <a:ea typeface="华文新魏" panose="02010800040101010101" pitchFamily="2" charset="-122"/>
              </a:rPr>
              <a:t>、以</a:t>
            </a:r>
            <a:r>
              <a:rPr kumimoji="1" lang="zh-CN" altLang="en-US" sz="2800" dirty="0">
                <a:solidFill>
                  <a:srgbClr val="00B050"/>
                </a:solidFill>
                <a:latin typeface="Times New Roman" panose="02020603050405020304" pitchFamily="18" charset="0"/>
                <a:ea typeface="华文新魏" panose="02010800040101010101" pitchFamily="2" charset="-122"/>
              </a:rPr>
              <a:t>计算机技术</a:t>
            </a:r>
            <a:r>
              <a:rPr kumimoji="1" lang="zh-CN" altLang="en-US" sz="2800" dirty="0">
                <a:latin typeface="Times New Roman" panose="02020603050405020304" pitchFamily="18" charset="0"/>
                <a:ea typeface="华文新魏" panose="02010800040101010101" pitchFamily="2" charset="-122"/>
              </a:rPr>
              <a:t>为</a:t>
            </a:r>
            <a:r>
              <a:rPr kumimoji="1" lang="zh-CN" altLang="en-US" sz="2800" dirty="0">
                <a:solidFill>
                  <a:srgbClr val="0070C0"/>
                </a:solidFill>
                <a:latin typeface="Times New Roman" panose="02020603050405020304" pitchFamily="18" charset="0"/>
                <a:ea typeface="华文新魏" panose="02010800040101010101" pitchFamily="2" charset="-122"/>
              </a:rPr>
              <a:t>基础</a:t>
            </a:r>
            <a:r>
              <a:rPr kumimoji="1" lang="zh-CN" altLang="en-US" sz="2800" dirty="0">
                <a:latin typeface="Times New Roman" panose="02020603050405020304" pitchFamily="18" charset="0"/>
                <a:ea typeface="华文新魏" panose="02010800040101010101" pitchFamily="2" charset="-122"/>
              </a:rPr>
              <a:t>、</a:t>
            </a:r>
            <a:r>
              <a:rPr kumimoji="1" lang="zh-CN" altLang="en-US" sz="2800" dirty="0">
                <a:solidFill>
                  <a:srgbClr val="FF0000"/>
                </a:solidFill>
                <a:latin typeface="Times New Roman" panose="02020603050405020304" pitchFamily="18" charset="0"/>
                <a:ea typeface="华文新魏" panose="02010800040101010101" pitchFamily="2" charset="-122"/>
              </a:rPr>
              <a:t>软件硬件可裁剪</a:t>
            </a:r>
            <a:r>
              <a:rPr kumimoji="1" lang="zh-CN" altLang="en-US" sz="2800" dirty="0">
                <a:latin typeface="Times New Roman" panose="02020603050405020304" pitchFamily="18" charset="0"/>
                <a:ea typeface="华文新魏" panose="02010800040101010101" pitchFamily="2" charset="-122"/>
              </a:rPr>
              <a:t>、适应应用系统对功能、可靠性、成本、体积、功耗严格要求的</a:t>
            </a:r>
            <a:r>
              <a:rPr kumimoji="1" lang="zh-CN" altLang="en-US" sz="2800" dirty="0">
                <a:solidFill>
                  <a:srgbClr val="00B050"/>
                </a:solidFill>
                <a:latin typeface="Times New Roman" panose="02020603050405020304" pitchFamily="18" charset="0"/>
                <a:ea typeface="华文新魏" panose="02010800040101010101" pitchFamily="2" charset="-122"/>
              </a:rPr>
              <a:t>专用计算机系统</a:t>
            </a:r>
            <a:r>
              <a:rPr kumimoji="1" lang="zh-CN" altLang="en-US" sz="2800" dirty="0">
                <a:latin typeface="Times New Roman" panose="02020603050405020304" pitchFamily="18" charset="0"/>
                <a:ea typeface="华文新魏" panose="02010800040101010101" pitchFamily="2" charset="-122"/>
              </a:rPr>
              <a:t>。</a:t>
            </a:r>
          </a:p>
          <a:p>
            <a:pPr lvl="1">
              <a:buClr>
                <a:srgbClr val="0000FF"/>
              </a:buClr>
              <a:buFont typeface="Times New Roman" panose="02020603050405020304" pitchFamily="18" charset="0"/>
              <a:buChar char="●"/>
            </a:pPr>
            <a:endParaRPr kumimoji="1" lang="zh-CN" altLang="en-US" sz="1050" dirty="0">
              <a:latin typeface="Times New Roman" panose="02020603050405020304" pitchFamily="18" charset="0"/>
              <a:ea typeface="华文新魏" panose="02010800040101010101" pitchFamily="2" charset="-122"/>
            </a:endParaRPr>
          </a:p>
          <a:p>
            <a:pPr lvl="1">
              <a:buClr>
                <a:srgbClr val="0000FF"/>
              </a:buClr>
              <a:buFont typeface="Times New Roman" panose="02020603050405020304" pitchFamily="18" charset="0"/>
              <a:buChar char="●"/>
            </a:pPr>
            <a:r>
              <a:rPr kumimoji="1" lang="zh-CN" altLang="en-US" sz="2800" dirty="0">
                <a:latin typeface="Times New Roman" panose="02020603050405020304" pitchFamily="18" charset="0"/>
                <a:ea typeface="华文新魏" panose="02010800040101010101" pitchFamily="2" charset="-122"/>
              </a:rPr>
              <a:t>从</a:t>
            </a:r>
            <a:r>
              <a:rPr kumimoji="1" lang="zh-CN" altLang="en-US" sz="2800" dirty="0">
                <a:solidFill>
                  <a:srgbClr val="00B050"/>
                </a:solidFill>
                <a:latin typeface="Times New Roman" panose="02020603050405020304" pitchFamily="18" charset="0"/>
                <a:ea typeface="华文新魏" panose="02010800040101010101" pitchFamily="2" charset="-122"/>
              </a:rPr>
              <a:t>系统</a:t>
            </a:r>
            <a:r>
              <a:rPr kumimoji="1" lang="zh-CN" altLang="en-US" sz="2800" dirty="0">
                <a:latin typeface="Times New Roman" panose="02020603050405020304" pitchFamily="18" charset="0"/>
                <a:ea typeface="华文新魏" panose="02010800040101010101" pitchFamily="2" charset="-122"/>
              </a:rPr>
              <a:t>的角度定义：嵌入式系统是设计完成复杂功能的硬件和软件，并使其紧密耦合在一起的计算机系统。术语嵌入式反映了这些系统通常是</a:t>
            </a:r>
            <a:r>
              <a:rPr kumimoji="1" lang="zh-CN" altLang="en-US" sz="2800" dirty="0">
                <a:solidFill>
                  <a:srgbClr val="00B050"/>
                </a:solidFill>
                <a:latin typeface="Times New Roman" panose="02020603050405020304" pitchFamily="18" charset="0"/>
                <a:ea typeface="华文新魏" panose="02010800040101010101" pitchFamily="2" charset="-122"/>
              </a:rPr>
              <a:t>更大系统</a:t>
            </a:r>
            <a:r>
              <a:rPr kumimoji="1" lang="zh-CN" altLang="en-US" sz="2800" dirty="0">
                <a:latin typeface="Times New Roman" panose="02020603050405020304" pitchFamily="18" charset="0"/>
                <a:ea typeface="华文新魏" panose="02010800040101010101" pitchFamily="2" charset="-122"/>
              </a:rPr>
              <a:t>中的</a:t>
            </a:r>
            <a:r>
              <a:rPr kumimoji="1" lang="zh-CN" altLang="en-US" sz="2800" dirty="0">
                <a:solidFill>
                  <a:srgbClr val="0070C0"/>
                </a:solidFill>
                <a:latin typeface="Times New Roman" panose="02020603050405020304" pitchFamily="18" charset="0"/>
                <a:ea typeface="华文新魏" panose="02010800040101010101" pitchFamily="2" charset="-122"/>
              </a:rPr>
              <a:t>一个完整的部分</a:t>
            </a:r>
            <a:r>
              <a:rPr kumimoji="1" lang="zh-CN" altLang="en-US" sz="2800" dirty="0">
                <a:latin typeface="Times New Roman" panose="02020603050405020304" pitchFamily="18" charset="0"/>
                <a:ea typeface="华文新魏" panose="02010800040101010101" pitchFamily="2" charset="-122"/>
              </a:rPr>
              <a:t>，称为</a:t>
            </a:r>
            <a:r>
              <a:rPr kumimoji="1" lang="zh-CN" altLang="en-US" sz="2800" dirty="0">
                <a:solidFill>
                  <a:srgbClr val="FF0000"/>
                </a:solidFill>
                <a:latin typeface="Times New Roman" panose="02020603050405020304" pitchFamily="18" charset="0"/>
                <a:ea typeface="华文新魏" panose="02010800040101010101" pitchFamily="2" charset="-122"/>
              </a:rPr>
              <a:t>嵌入的系统</a:t>
            </a:r>
            <a:r>
              <a:rPr kumimoji="1" lang="zh-CN" altLang="en-US" sz="2800" dirty="0">
                <a:latin typeface="Times New Roman" panose="02020603050405020304" pitchFamily="18" charset="0"/>
                <a:ea typeface="华文新魏" panose="02010800040101010101" pitchFamily="2" charset="-122"/>
              </a:rPr>
              <a:t>。嵌入的系统中可以共存多个嵌入式系统。</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现实中的嵌入式系统</a:t>
            </a:r>
          </a:p>
        </p:txBody>
      </p:sp>
      <p:sp>
        <p:nvSpPr>
          <p:cNvPr id="5" name="内容占位符 4"/>
          <p:cNvSpPr>
            <a:spLocks noGrp="1"/>
          </p:cNvSpPr>
          <p:nvPr>
            <p:ph idx="1"/>
          </p:nvPr>
        </p:nvSpPr>
        <p:spPr>
          <a:xfrm>
            <a:off x="610196" y="1600647"/>
            <a:ext cx="10971609" cy="4983033"/>
          </a:xfrm>
        </p:spPr>
        <p:txBody>
          <a:bodyPr/>
          <a:lstStyle/>
          <a:p>
            <a:r>
              <a:rPr kumimoji="1" lang="en-US" altLang="zh-CN" sz="3200" dirty="0">
                <a:latin typeface="Times New Roman" panose="02020603050405020304" pitchFamily="18" charset="0"/>
                <a:ea typeface="华文新魏" panose="02010800040101010101" pitchFamily="2" charset="-122"/>
              </a:rPr>
              <a:t> </a:t>
            </a:r>
            <a:r>
              <a:rPr kumimoji="1" lang="zh-CN" altLang="en-US" sz="3200" b="1" dirty="0">
                <a:solidFill>
                  <a:srgbClr val="FF0000"/>
                </a:solidFill>
                <a:latin typeface="Times New Roman" panose="02020603050405020304" pitchFamily="18" charset="0"/>
                <a:ea typeface="华文新魏" panose="02010800040101010101" pitchFamily="2" charset="-122"/>
              </a:rPr>
              <a:t>即使不可见，嵌入式系统也无处不在。</a:t>
            </a:r>
            <a:r>
              <a:rPr kumimoji="1" lang="zh-CN" altLang="en-US" sz="3200" dirty="0">
                <a:latin typeface="Times New Roman" panose="02020603050405020304" pitchFamily="18" charset="0"/>
                <a:ea typeface="华文新魏" panose="02010800040101010101" pitchFamily="2" charset="-122"/>
              </a:rPr>
              <a:t>嵌入式系统应用在工业自动化、国防、运输和航天领域中。例如神州飞船和长征火箭中有很多嵌入式系统，导弹的制导系统也是嵌入式系统，高档汽车中也有多达几十个嵌入式系统。</a:t>
            </a:r>
          </a:p>
          <a:p>
            <a:pPr marL="0" indent="0">
              <a:buNone/>
            </a:pPr>
            <a:r>
              <a:rPr kumimoji="1" lang="zh-CN" altLang="en-US" sz="3200" dirty="0">
                <a:latin typeface="Times New Roman" panose="02020603050405020304" pitchFamily="18" charset="0"/>
                <a:ea typeface="华文新魏" panose="02010800040101010101" pitchFamily="2" charset="-122"/>
              </a:rPr>
              <a:t>    </a:t>
            </a:r>
            <a:endParaRPr kumimoji="1" lang="en-US" altLang="zh-CN" sz="3200" dirty="0">
              <a:latin typeface="Times New Roman" panose="02020603050405020304" pitchFamily="18" charset="0"/>
              <a:ea typeface="华文新魏" panose="02010800040101010101" pitchFamily="2" charset="-122"/>
            </a:endParaRPr>
          </a:p>
          <a:p>
            <a:r>
              <a:rPr kumimoji="1" lang="zh-CN" altLang="en-US" sz="3200" dirty="0">
                <a:latin typeface="Times New Roman" panose="02020603050405020304" pitchFamily="18" charset="0"/>
                <a:ea typeface="华文新魏" panose="02010800040101010101" pitchFamily="2" charset="-122"/>
              </a:rPr>
              <a:t>在日常生活中，人们使用各种嵌入式系统，但未必知道它们。事实上，几乎所有带有一点“</a:t>
            </a:r>
            <a:r>
              <a:rPr kumimoji="1" lang="zh-CN" altLang="en-US" sz="3200" dirty="0">
                <a:solidFill>
                  <a:srgbClr val="FF0000"/>
                </a:solidFill>
                <a:latin typeface="Times New Roman" panose="02020603050405020304" pitchFamily="18" charset="0"/>
                <a:ea typeface="华文新魏" panose="02010800040101010101" pitchFamily="2" charset="-122"/>
              </a:rPr>
              <a:t>智能</a:t>
            </a:r>
            <a:r>
              <a:rPr kumimoji="1" lang="zh-CN" altLang="en-US" sz="3200" dirty="0">
                <a:latin typeface="Times New Roman" panose="02020603050405020304" pitchFamily="18" charset="0"/>
                <a:ea typeface="华文新魏" panose="02010800040101010101" pitchFamily="2" charset="-122"/>
              </a:rPr>
              <a:t>”的家电（全自动洗衣机、电脑电饭煲</a:t>
            </a:r>
            <a:r>
              <a:rPr kumimoji="1" lang="en-US" altLang="zh-CN" sz="3200" dirty="0">
                <a:latin typeface="Times New Roman" panose="02020603050405020304" pitchFamily="18" charset="0"/>
                <a:ea typeface="华文新魏" panose="02010800040101010101" pitchFamily="2" charset="-122"/>
              </a:rPr>
              <a:t>…</a:t>
            </a:r>
            <a:r>
              <a:rPr kumimoji="1" lang="zh-CN" altLang="en-US" sz="3200" dirty="0">
                <a:latin typeface="Times New Roman" panose="02020603050405020304" pitchFamily="18" charset="0"/>
                <a:ea typeface="华文新魏" panose="02010800040101010101" pitchFamily="2" charset="-122"/>
              </a:rPr>
              <a:t>）都是嵌入式系统。</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ctrTitle"/>
          </p:nvPr>
        </p:nvSpPr>
        <p:spPr>
          <a:xfrm>
            <a:off x="2286000" y="1600201"/>
            <a:ext cx="7772400" cy="1470025"/>
          </a:xfrm>
        </p:spPr>
        <p:txBody>
          <a:bodyPr anchor="ctr"/>
          <a:lstStyle/>
          <a:p>
            <a:pPr algn="ctr"/>
            <a:r>
              <a:rPr lang="zh-CN" altLang="en-US" sz="4400" dirty="0"/>
              <a:t>嵌入式系统</a:t>
            </a:r>
          </a:p>
        </p:txBody>
      </p:sp>
      <p:sp>
        <p:nvSpPr>
          <p:cNvPr id="82950" name="Rectangle 6"/>
          <p:cNvSpPr>
            <a:spLocks noGrp="1" noChangeArrowheads="1"/>
          </p:cNvSpPr>
          <p:nvPr>
            <p:ph type="subTitle" idx="1"/>
          </p:nvPr>
        </p:nvSpPr>
        <p:spPr>
          <a:xfrm>
            <a:off x="2895600" y="3886200"/>
            <a:ext cx="6400800" cy="1752600"/>
          </a:xfrm>
        </p:spPr>
        <p:txBody>
          <a:bodyPr/>
          <a:lstStyle/>
          <a:p>
            <a:pPr algn="r"/>
            <a:r>
              <a:rPr lang="zh-CN" altLang="en-US" sz="3200" dirty="0">
                <a:solidFill>
                  <a:srgbClr val="FFFF00"/>
                </a:solidFill>
              </a:rPr>
              <a:t>东北大学秦皇岛分校控制工程学院</a:t>
            </a:r>
            <a:endParaRPr lang="en-US" altLang="zh-CN"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67" name="Group 3"/>
          <p:cNvGrpSpPr/>
          <p:nvPr/>
        </p:nvGrpSpPr>
        <p:grpSpPr bwMode="auto">
          <a:xfrm>
            <a:off x="3106738" y="1582738"/>
            <a:ext cx="6265862" cy="4970462"/>
            <a:chOff x="793" y="709"/>
            <a:chExt cx="4174" cy="3311"/>
          </a:xfrm>
        </p:grpSpPr>
        <p:sp>
          <p:nvSpPr>
            <p:cNvPr id="11268" name="AutoShape 4"/>
            <p:cNvSpPr>
              <a:spLocks noChangeArrowheads="1"/>
            </p:cNvSpPr>
            <p:nvPr/>
          </p:nvSpPr>
          <p:spPr bwMode="auto">
            <a:xfrm>
              <a:off x="793" y="709"/>
              <a:ext cx="4174" cy="3311"/>
            </a:xfrm>
            <a:prstGeom prst="roundRect">
              <a:avLst>
                <a:gd name="adj" fmla="val 1963"/>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269" name="Picture 5"/>
            <p:cNvPicPr>
              <a:picLocks noChangeAspect="1" noChangeArrowheads="1"/>
            </p:cNvPicPr>
            <p:nvPr/>
          </p:nvPicPr>
          <p:blipFill>
            <a:blip r:embed="rId2">
              <a:clrChange>
                <a:clrFrom>
                  <a:srgbClr val="949AA5"/>
                </a:clrFrom>
                <a:clrTo>
                  <a:srgbClr val="949AA5">
                    <a:alpha val="0"/>
                  </a:srgbClr>
                </a:clrTo>
              </a:clrChange>
              <a:extLst>
                <a:ext uri="{28A0092B-C50C-407E-A947-70E740481C1C}">
                  <a14:useLocalDpi xmlns:a14="http://schemas.microsoft.com/office/drawing/2010/main" val="0"/>
                </a:ext>
              </a:extLst>
            </a:blip>
            <a:srcRect/>
            <a:stretch>
              <a:fillRect/>
            </a:stretch>
          </p:blipFill>
          <p:spPr bwMode="auto">
            <a:xfrm>
              <a:off x="885" y="799"/>
              <a:ext cx="3991" cy="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标题 3"/>
          <p:cNvSpPr>
            <a:spLocks noGrp="1"/>
          </p:cNvSpPr>
          <p:nvPr>
            <p:ph type="title"/>
          </p:nvPr>
        </p:nvSpPr>
        <p:spPr/>
        <p:txBody>
          <a:bodyPr/>
          <a:lstStyle/>
          <a:p>
            <a:r>
              <a:rPr lang="zh-CN" altLang="en-US" dirty="0"/>
              <a:t>现实中的嵌入式系统</a:t>
            </a:r>
          </a:p>
        </p:txBody>
      </p:sp>
      <p:sp>
        <p:nvSpPr>
          <p:cNvPr id="5" name="内容占位符 4"/>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heel(4)">
                                      <p:cBhvr>
                                        <p:cTn id="7" dur="1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未标题-1"/>
          <p:cNvPicPr>
            <a:picLocks noChangeAspect="1" noChangeArrowheads="1"/>
          </p:cNvPicPr>
          <p:nvPr/>
        </p:nvPicPr>
        <p:blipFill>
          <a:blip r:embed="rId2">
            <a:clrChange>
              <a:clrFrom>
                <a:srgbClr val="FFFFFF"/>
              </a:clrFrom>
              <a:clrTo>
                <a:srgbClr val="FFFFFF">
                  <a:alpha val="0"/>
                </a:srgbClr>
              </a:clrTo>
            </a:clrChange>
            <a:lum contrast="-12000"/>
            <a:extLst>
              <a:ext uri="{28A0092B-C50C-407E-A947-70E740481C1C}">
                <a14:useLocalDpi xmlns:a14="http://schemas.microsoft.com/office/drawing/2010/main" val="0"/>
              </a:ext>
            </a:extLst>
          </a:blip>
          <a:srcRect/>
          <a:stretch>
            <a:fillRect/>
          </a:stretch>
        </p:blipFill>
        <p:spPr bwMode="auto">
          <a:xfrm>
            <a:off x="1923052" y="1479554"/>
            <a:ext cx="2021147" cy="3997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292" name="Group 4"/>
          <p:cNvGraphicFramePr>
            <a:graphicFrameLocks noGrp="1"/>
          </p:cNvGraphicFramePr>
          <p:nvPr/>
        </p:nvGraphicFramePr>
        <p:xfrm>
          <a:off x="3944199" y="1479554"/>
          <a:ext cx="6591872" cy="4876800"/>
        </p:xfrm>
        <a:graphic>
          <a:graphicData uri="http://schemas.openxmlformats.org/drawingml/2006/table">
            <a:tbl>
              <a:tblPr/>
              <a:tblGrid>
                <a:gridCol w="1295244">
                  <a:extLst>
                    <a:ext uri="{9D8B030D-6E8A-4147-A177-3AD203B41FA5}">
                      <a16:colId xmlns:a16="http://schemas.microsoft.com/office/drawing/2014/main" val="20000"/>
                    </a:ext>
                  </a:extLst>
                </a:gridCol>
                <a:gridCol w="1341503">
                  <a:extLst>
                    <a:ext uri="{9D8B030D-6E8A-4147-A177-3AD203B41FA5}">
                      <a16:colId xmlns:a16="http://schemas.microsoft.com/office/drawing/2014/main" val="20001"/>
                    </a:ext>
                  </a:extLst>
                </a:gridCol>
                <a:gridCol w="1318375">
                  <a:extLst>
                    <a:ext uri="{9D8B030D-6E8A-4147-A177-3AD203B41FA5}">
                      <a16:colId xmlns:a16="http://schemas.microsoft.com/office/drawing/2014/main" val="20002"/>
                    </a:ext>
                  </a:extLst>
                </a:gridCol>
                <a:gridCol w="1318375">
                  <a:extLst>
                    <a:ext uri="{9D8B030D-6E8A-4147-A177-3AD203B41FA5}">
                      <a16:colId xmlns:a16="http://schemas.microsoft.com/office/drawing/2014/main" val="20003"/>
                    </a:ext>
                  </a:extLst>
                </a:gridCol>
                <a:gridCol w="1318375">
                  <a:extLst>
                    <a:ext uri="{9D8B030D-6E8A-4147-A177-3AD203B41FA5}">
                      <a16:colId xmlns:a16="http://schemas.microsoft.com/office/drawing/2014/main" val="20004"/>
                    </a:ext>
                  </a:extLst>
                </a:gridCol>
              </a:tblGrid>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iPhone A4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iPhone A5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iPad A4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iPad A5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架构</a:t>
                      </a:r>
                      <a:endParaRPr kumimoji="0" lang="zh-CN" altLang="en-US" sz="2000" b="0" i="0" u="none" strike="noStrike" cap="none" normalizeH="0" baseline="0" dirty="0">
                        <a:ln>
                          <a:noFill/>
                        </a:ln>
                        <a:solidFill>
                          <a:srgbClr val="00B05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ARMv7</a:t>
                      </a:r>
                      <a:endParaRPr kumimoji="0" lang="en-US" altLang="zh-CN" sz="2000" b="0" i="0" u="none" strike="noStrike" cap="none" normalizeH="0" baseline="0" dirty="0">
                        <a:ln>
                          <a:noFill/>
                        </a:ln>
                        <a:solidFill>
                          <a:srgbClr val="00B05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ARMv7</a:t>
                      </a:r>
                      <a:endParaRPr kumimoji="0" lang="en-US" altLang="zh-CN" sz="2000" b="0" i="0" u="none" strike="noStrike" cap="none" normalizeH="0" baseline="0">
                        <a:ln>
                          <a:noFill/>
                        </a:ln>
                        <a:solidFill>
                          <a:srgbClr val="00B05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ARMv7</a:t>
                      </a:r>
                      <a:endParaRPr kumimoji="0" lang="en-US" altLang="zh-CN" sz="2000" b="0" i="0" u="none" strike="noStrike" cap="none" normalizeH="0" baseline="0">
                        <a:ln>
                          <a:noFill/>
                        </a:ln>
                        <a:solidFill>
                          <a:srgbClr val="00B05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ARMv7</a:t>
                      </a:r>
                      <a:endParaRPr kumimoji="0" lang="en-US" altLang="zh-CN" sz="2000" b="0" i="0" u="none" strike="noStrike" cap="none" normalizeH="0" baseline="0" dirty="0">
                        <a:ln>
                          <a:noFill/>
                        </a:ln>
                        <a:solidFill>
                          <a:srgbClr val="00B050"/>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频率</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800MHz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运行频率</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731MHz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685MHz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984MHz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808MHz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87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处理器数量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核心</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87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一级指令缓存</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876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一级数据缓存</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32.0KB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二级缓存</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512KB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1.00MB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512KB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1.00MB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17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总线频率</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200.0MHz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100.0MHz</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250MHz</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标题 3"/>
          <p:cNvSpPr>
            <a:spLocks noGrp="1"/>
          </p:cNvSpPr>
          <p:nvPr>
            <p:ph type="title"/>
          </p:nvPr>
        </p:nvSpPr>
        <p:spPr/>
        <p:txBody>
          <a:bodyPr>
            <a:normAutofit/>
          </a:bodyPr>
          <a:lstStyle/>
          <a:p>
            <a:r>
              <a:rPr lang="zh-CN" altLang="en-US"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苹果</a:t>
            </a:r>
            <a:r>
              <a:rPr lang="en-US" altLang="zh-CN"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A4</a:t>
            </a:r>
            <a:r>
              <a:rPr lang="zh-CN" altLang="en-US"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A5</a:t>
            </a:r>
            <a:r>
              <a:rPr lang="zh-CN" altLang="en-US"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的一些数据对比</a:t>
            </a:r>
            <a:r>
              <a:rPr lang="en-US" altLang="zh-CN" sz="4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arn(inHorizontal)">
                                      <p:cBhvr>
                                        <p:cTn id="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有趣的图片</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7688" y="1600200"/>
            <a:ext cx="4896623" cy="452596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5188" y="1358900"/>
            <a:ext cx="3808412"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3"/>
          <p:cNvSpPr>
            <a:spLocks noChangeArrowheads="1"/>
          </p:cNvSpPr>
          <p:nvPr/>
        </p:nvSpPr>
        <p:spPr bwMode="auto">
          <a:xfrm>
            <a:off x="4524376" y="1355726"/>
            <a:ext cx="50006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dirty="0">
                <a:latin typeface="华文新魏" panose="02010800040101010101" pitchFamily="2" charset="-122"/>
                <a:ea typeface="华文新魏" panose="02010800040101010101" pitchFamily="2" charset="-122"/>
              </a:rPr>
              <a:t>CPU</a:t>
            </a:r>
            <a:r>
              <a:rPr lang="zh-CN" altLang="en-US" sz="2000" dirty="0">
                <a:latin typeface="华文新魏" panose="02010800040101010101" pitchFamily="2" charset="-122"/>
                <a:ea typeface="华文新魏" panose="02010800040101010101" pitchFamily="2" charset="-122"/>
              </a:rPr>
              <a:t>型号：高通 骁龙</a:t>
            </a:r>
            <a:r>
              <a:rPr lang="en-US" altLang="zh-CN" sz="2000" dirty="0">
                <a:latin typeface="华文新魏" panose="02010800040101010101" pitchFamily="2" charset="-122"/>
                <a:ea typeface="华文新魏" panose="02010800040101010101" pitchFamily="2" charset="-122"/>
              </a:rPr>
              <a:t>Snapdragon APQ8064</a:t>
            </a:r>
          </a:p>
        </p:txBody>
      </p:sp>
      <p:sp>
        <p:nvSpPr>
          <p:cNvPr id="13316" name="Rectangle 4"/>
          <p:cNvSpPr>
            <a:spLocks noChangeArrowheads="1"/>
          </p:cNvSpPr>
          <p:nvPr/>
        </p:nvSpPr>
        <p:spPr bwMode="auto">
          <a:xfrm>
            <a:off x="5943600" y="2422526"/>
            <a:ext cx="4267200" cy="253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000">
                <a:latin typeface="华文新魏" panose="02010800040101010101" pitchFamily="2" charset="-122"/>
                <a:ea typeface="华文新魏" panose="02010800040101010101" pitchFamily="2" charset="-122"/>
              </a:rPr>
              <a:t>APQ8064</a:t>
            </a:r>
            <a:r>
              <a:rPr lang="zh-CN" altLang="en-US" sz="2000">
                <a:latin typeface="华文新魏" panose="02010800040101010101" pitchFamily="2" charset="-122"/>
                <a:ea typeface="华文新魏" panose="02010800040101010101" pitchFamily="2" charset="-122"/>
              </a:rPr>
              <a:t>采用的</a:t>
            </a:r>
            <a:r>
              <a:rPr lang="en-US" altLang="zh-CN" sz="2000">
                <a:latin typeface="华文新魏" panose="02010800040101010101" pitchFamily="2" charset="-122"/>
                <a:ea typeface="华文新魏" panose="02010800040101010101" pitchFamily="2" charset="-122"/>
              </a:rPr>
              <a:t>Krait CPU</a:t>
            </a:r>
            <a:r>
              <a:rPr lang="zh-CN" altLang="en-US" sz="2000">
                <a:latin typeface="华文新魏" panose="02010800040101010101" pitchFamily="2" charset="-122"/>
                <a:ea typeface="华文新魏" panose="02010800040101010101" pitchFamily="2" charset="-122"/>
              </a:rPr>
              <a:t>微架构是高通公司</a:t>
            </a:r>
            <a:r>
              <a:rPr lang="zh-CN" altLang="en-US" sz="2000">
                <a:solidFill>
                  <a:schemeClr val="hlink"/>
                </a:solidFill>
                <a:latin typeface="华文新魏" panose="02010800040101010101" pitchFamily="2" charset="-122"/>
                <a:ea typeface="华文新魏" panose="02010800040101010101" pitchFamily="2" charset="-122"/>
              </a:rPr>
              <a:t>基于</a:t>
            </a:r>
            <a:r>
              <a:rPr lang="en-US" altLang="zh-CN" sz="2000">
                <a:solidFill>
                  <a:schemeClr val="hlink"/>
                </a:solidFill>
                <a:latin typeface="华文新魏" panose="02010800040101010101" pitchFamily="2" charset="-122"/>
                <a:ea typeface="华文新魏" panose="02010800040101010101" pitchFamily="2" charset="-122"/>
              </a:rPr>
              <a:t>ARMv7-A </a:t>
            </a:r>
            <a:r>
              <a:rPr lang="zh-CN" altLang="en-US" sz="2000">
                <a:solidFill>
                  <a:schemeClr val="hlink"/>
                </a:solidFill>
                <a:latin typeface="华文新魏" panose="02010800040101010101" pitchFamily="2" charset="-122"/>
                <a:ea typeface="华文新魏" panose="02010800040101010101" pitchFamily="2" charset="-122"/>
              </a:rPr>
              <a:t>指令集自主设计的新型高性能架构</a:t>
            </a:r>
            <a:r>
              <a:rPr lang="zh-CN" altLang="en-US" sz="2000">
                <a:latin typeface="华文新魏" panose="02010800040101010101" pitchFamily="2" charset="-122"/>
                <a:ea typeface="华文新魏" panose="02010800040101010101" pitchFamily="2" charset="-122"/>
              </a:rPr>
              <a:t>，采用异步对称式多核处理技术（</a:t>
            </a:r>
            <a:r>
              <a:rPr lang="en-US" altLang="zh-CN" sz="2000">
                <a:latin typeface="华文新魏" panose="02010800040101010101" pitchFamily="2" charset="-122"/>
                <a:ea typeface="华文新魏" panose="02010800040101010101" pitchFamily="2" charset="-122"/>
              </a:rPr>
              <a:t>aSMP</a:t>
            </a:r>
            <a:r>
              <a:rPr lang="zh-CN" altLang="en-US" sz="2000">
                <a:latin typeface="华文新魏" panose="02010800040101010101" pitchFamily="2" charset="-122"/>
                <a:ea typeface="华文新魏" panose="02010800040101010101" pitchFamily="2" charset="-122"/>
              </a:rPr>
              <a:t>），较高通第一代</a:t>
            </a:r>
            <a:r>
              <a:rPr lang="en-US" altLang="zh-CN" sz="2000">
                <a:latin typeface="华文新魏" panose="02010800040101010101" pitchFamily="2" charset="-122"/>
                <a:ea typeface="华文新魏" panose="02010800040101010101" pitchFamily="2" charset="-122"/>
              </a:rPr>
              <a:t>Scorpion CPU</a:t>
            </a:r>
            <a:r>
              <a:rPr lang="zh-CN" altLang="en-US" sz="2000">
                <a:latin typeface="华文新魏" panose="02010800040101010101" pitchFamily="2" charset="-122"/>
                <a:ea typeface="华文新魏" panose="02010800040101010101" pitchFamily="2" charset="-122"/>
              </a:rPr>
              <a:t>微架构在性能上提升</a:t>
            </a:r>
            <a:r>
              <a:rPr lang="en-US" altLang="zh-CN" sz="2000">
                <a:latin typeface="华文新魏" panose="02010800040101010101" pitchFamily="2" charset="-122"/>
                <a:ea typeface="华文新魏" panose="02010800040101010101" pitchFamily="2" charset="-122"/>
              </a:rPr>
              <a:t>60%</a:t>
            </a:r>
            <a:r>
              <a:rPr lang="zh-CN" altLang="en-US" sz="2000">
                <a:latin typeface="华文新魏" panose="02010800040101010101" pitchFamily="2" charset="-122"/>
                <a:ea typeface="华文新魏" panose="02010800040101010101" pitchFamily="2" charset="-122"/>
              </a:rPr>
              <a:t>以上，功耗降低</a:t>
            </a:r>
            <a:r>
              <a:rPr lang="en-US" altLang="zh-CN" sz="2000">
                <a:latin typeface="华文新魏" panose="02010800040101010101" pitchFamily="2" charset="-122"/>
                <a:ea typeface="华文新魏" panose="02010800040101010101" pitchFamily="2" charset="-122"/>
              </a:rPr>
              <a:t>65%</a:t>
            </a:r>
            <a:r>
              <a:rPr lang="zh-CN" altLang="en-US" sz="2000">
                <a:latin typeface="华文新魏" panose="02010800040101010101" pitchFamily="2" charset="-122"/>
                <a:ea typeface="华文新魏" panose="02010800040101010101" pitchFamily="2" charset="-122"/>
              </a:rPr>
              <a:t>。</a:t>
            </a:r>
            <a:r>
              <a:rPr lang="en-US" altLang="zh-CN" sz="2000">
                <a:latin typeface="华文新魏" panose="02010800040101010101" pitchFamily="2" charset="-122"/>
                <a:ea typeface="华文新魏" panose="02010800040101010101" pitchFamily="2" charset="-122"/>
              </a:rPr>
              <a:t>Krait</a:t>
            </a:r>
            <a:r>
              <a:rPr lang="zh-CN" altLang="en-US" sz="2000">
                <a:latin typeface="华文新魏" panose="02010800040101010101" pitchFamily="2" charset="-122"/>
                <a:ea typeface="华文新魏" panose="02010800040101010101" pitchFamily="2" charset="-122"/>
              </a:rPr>
              <a:t>的设计采用了使用新电路技术的定制设计流程以</a:t>
            </a:r>
            <a:r>
              <a:rPr lang="zh-CN" altLang="en-US" sz="2000">
                <a:solidFill>
                  <a:schemeClr val="hlink"/>
                </a:solidFill>
                <a:latin typeface="华文新魏" panose="02010800040101010101" pitchFamily="2" charset="-122"/>
                <a:ea typeface="华文新魏" panose="02010800040101010101" pitchFamily="2" charset="-122"/>
              </a:rPr>
              <a:t>提高性能，降低功耗</a:t>
            </a: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5"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1"/>
            <a:ext cx="7239000" cy="399256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normAutofit/>
          </a:bodyPr>
          <a:lstStyle/>
          <a:p>
            <a:r>
              <a:rPr lang="en-US" altLang="zh-CN" dirty="0"/>
              <a:t>1.1.2 </a:t>
            </a:r>
            <a:r>
              <a:rPr lang="zh-CN" altLang="en-US" dirty="0"/>
              <a:t>嵌入式系统的应用领域</a:t>
            </a:r>
          </a:p>
        </p:txBody>
      </p:sp>
      <p:sp>
        <p:nvSpPr>
          <p:cNvPr id="5" name="内容占位符 4"/>
          <p:cNvSpPr>
            <a:spLocks noGrp="1"/>
          </p:cNvSpPr>
          <p:nvPr>
            <p:ph idx="1"/>
          </p:nvPr>
        </p:nvSpPr>
        <p:spPr/>
        <p:txBody>
          <a:bodyPr/>
          <a:lstStyle/>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01378" name="Rectangle 2"/>
          <p:cNvSpPr>
            <a:spLocks noGrp="1" noChangeArrowheads="1"/>
          </p:cNvSpPr>
          <p:nvPr>
            <p:ph idx="1"/>
          </p:nvPr>
        </p:nvSpPr>
        <p:spPr>
          <a:xfrm>
            <a:off x="610196" y="1153551"/>
            <a:ext cx="10971609" cy="5514535"/>
          </a:xfrm>
          <a:noFill/>
        </p:spPr>
        <p:txBody>
          <a:bodyPr vert="horz" lIns="82550" tIns="41275" rIns="82550" bIns="41275" rtlCol="0">
            <a:noAutofit/>
          </a:bodyPr>
          <a:lstStyle/>
          <a:p>
            <a:pPr>
              <a:lnSpc>
                <a:spcPct val="90000"/>
              </a:lnSpc>
              <a:buFontTx/>
              <a:buNone/>
            </a:pPr>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消费类电子产品</a:t>
            </a:r>
            <a:r>
              <a:rPr lang="zh-CN" altLang="en-US" sz="2800" dirty="0">
                <a:latin typeface="华文新魏" panose="02010800040101010101" pitchFamily="2" charset="-122"/>
                <a:ea typeface="华文新魏" panose="02010800040101010101" pitchFamily="2" charset="-122"/>
              </a:rPr>
              <a:t>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    如智能冰箱、智能</a:t>
            </a:r>
            <a:r>
              <a:rPr lang="zh-CN" altLang="en-US" sz="2800" dirty="0">
                <a:solidFill>
                  <a:srgbClr val="FF0000"/>
                </a:solidFill>
                <a:latin typeface="华文新魏" panose="02010800040101010101" pitchFamily="2" charset="-122"/>
                <a:ea typeface="华文新魏" panose="02010800040101010101" pitchFamily="2" charset="-122"/>
              </a:rPr>
              <a:t>手机</a:t>
            </a:r>
            <a:r>
              <a:rPr lang="zh-CN" altLang="en-US" sz="2800" dirty="0">
                <a:latin typeface="华文新魏" panose="02010800040101010101" pitchFamily="2" charset="-122"/>
                <a:ea typeface="华文新魏" panose="02010800040101010101" pitchFamily="2" charset="-122"/>
              </a:rPr>
              <a:t>、智能电视、数码相机等。 </a:t>
            </a:r>
          </a:p>
          <a:p>
            <a:pPr>
              <a:lnSpc>
                <a:spcPct val="90000"/>
              </a:lnSpc>
              <a:buFontTx/>
              <a:buNone/>
            </a:pP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．智能仪器、仪表类应用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开发人员的必备工具，比如</a:t>
            </a:r>
            <a:r>
              <a:rPr lang="zh-CN" altLang="en-US" sz="2800" dirty="0">
                <a:solidFill>
                  <a:srgbClr val="00B050"/>
                </a:solidFill>
                <a:latin typeface="华文新魏" panose="02010800040101010101" pitchFamily="2" charset="-122"/>
                <a:ea typeface="华文新魏" panose="02010800040101010101" pitchFamily="2" charset="-122"/>
              </a:rPr>
              <a:t>网络分析仪、数字示波器、热成像仪</a:t>
            </a:r>
            <a:r>
              <a:rPr lang="zh-CN" altLang="en-US" sz="2800" dirty="0">
                <a:latin typeface="华文新魏" panose="02010800040101010101" pitchFamily="2" charset="-122"/>
                <a:ea typeface="华文新魏" panose="02010800040101010101" pitchFamily="2" charset="-122"/>
              </a:rPr>
              <a:t>等。</a:t>
            </a:r>
          </a:p>
          <a:p>
            <a:pPr>
              <a:lnSpc>
                <a:spcPct val="90000"/>
              </a:lnSpc>
              <a:buFontTx/>
              <a:buNone/>
            </a:pPr>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通信信息类</a:t>
            </a:r>
            <a:r>
              <a:rPr lang="zh-CN" altLang="en-US" sz="2800" dirty="0">
                <a:latin typeface="华文新魏" panose="02010800040101010101" pitchFamily="2" charset="-122"/>
                <a:ea typeface="华文新魏" panose="02010800040101010101" pitchFamily="2" charset="-122"/>
              </a:rPr>
              <a:t>产品应用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    这些产品多数应用于通信机柜设备中，如</a:t>
            </a:r>
            <a:r>
              <a:rPr lang="zh-CN" altLang="en-US" sz="2800" dirty="0">
                <a:solidFill>
                  <a:srgbClr val="FF0000"/>
                </a:solidFill>
                <a:latin typeface="华文新魏" panose="02010800040101010101" pitchFamily="2" charset="-122"/>
                <a:ea typeface="华文新魏" panose="02010800040101010101" pitchFamily="2" charset="-122"/>
              </a:rPr>
              <a:t>路由器</a:t>
            </a:r>
            <a:r>
              <a:rPr lang="zh-CN" altLang="en-US" sz="2800" dirty="0">
                <a:latin typeface="华文新魏" panose="02010800040101010101" pitchFamily="2" charset="-122"/>
                <a:ea typeface="华文新魏" panose="02010800040101010101" pitchFamily="2" charset="-122"/>
              </a:rPr>
              <a:t>、交换机等。</a:t>
            </a:r>
          </a:p>
          <a:p>
            <a:pPr>
              <a:lnSpc>
                <a:spcPct val="90000"/>
              </a:lnSpc>
              <a:buFontTx/>
              <a:buNone/>
            </a:pPr>
            <a:r>
              <a:rPr lang="en-US" altLang="zh-CN" sz="2800" dirty="0">
                <a:latin typeface="华文新魏" panose="02010800040101010101" pitchFamily="2" charset="-122"/>
                <a:ea typeface="华文新魏" panose="02010800040101010101" pitchFamily="2" charset="-122"/>
              </a:rPr>
              <a:t>4</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过程控制类</a:t>
            </a:r>
            <a:r>
              <a:rPr lang="zh-CN" altLang="en-US" sz="2800" dirty="0">
                <a:latin typeface="华文新魏" panose="02010800040101010101" pitchFamily="2" charset="-122"/>
                <a:ea typeface="华文新魏" panose="02010800040101010101" pitchFamily="2" charset="-122"/>
              </a:rPr>
              <a:t>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    过程控制类应用主要指在工业控制领域中的应用。</a:t>
            </a:r>
          </a:p>
          <a:p>
            <a:pPr>
              <a:lnSpc>
                <a:spcPct val="90000"/>
              </a:lnSpc>
              <a:buFontTx/>
              <a:buNone/>
            </a:pPr>
            <a:r>
              <a:rPr lang="en-US" altLang="zh-CN" sz="2800" dirty="0">
                <a:latin typeface="华文新魏" panose="02010800040101010101" pitchFamily="2" charset="-122"/>
                <a:ea typeface="华文新魏" panose="02010800040101010101" pitchFamily="2" charset="-122"/>
              </a:rPr>
              <a:t>5</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国防武器设备</a:t>
            </a:r>
            <a:r>
              <a:rPr lang="zh-CN" altLang="en-US" sz="2800" dirty="0">
                <a:latin typeface="华文新魏" panose="02010800040101010101" pitchFamily="2" charset="-122"/>
                <a:ea typeface="华文新魏" panose="02010800040101010101" pitchFamily="2" charset="-122"/>
              </a:rPr>
              <a:t>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    如</a:t>
            </a:r>
            <a:r>
              <a:rPr lang="zh-CN" altLang="en-US" sz="2800" dirty="0">
                <a:solidFill>
                  <a:srgbClr val="FF0000"/>
                </a:solidFill>
                <a:latin typeface="华文新魏" panose="02010800040101010101" pitchFamily="2" charset="-122"/>
                <a:ea typeface="华文新魏" panose="02010800040101010101" pitchFamily="2" charset="-122"/>
              </a:rPr>
              <a:t>雷达</a:t>
            </a:r>
            <a:r>
              <a:rPr lang="zh-CN" altLang="en-US" sz="2800" dirty="0">
                <a:latin typeface="华文新魏" panose="02010800040101010101" pitchFamily="2" charset="-122"/>
                <a:ea typeface="华文新魏" panose="02010800040101010101" pitchFamily="2" charset="-122"/>
              </a:rPr>
              <a:t>识别、军用数传电台、</a:t>
            </a:r>
            <a:r>
              <a:rPr lang="zh-CN" altLang="en-US" sz="2800" dirty="0">
                <a:solidFill>
                  <a:srgbClr val="FF0000"/>
                </a:solidFill>
                <a:latin typeface="华文新魏" panose="02010800040101010101" pitchFamily="2" charset="-122"/>
                <a:ea typeface="华文新魏" panose="02010800040101010101" pitchFamily="2" charset="-122"/>
              </a:rPr>
              <a:t>电子对抗设备</a:t>
            </a:r>
            <a:r>
              <a:rPr lang="zh-CN" altLang="en-US" sz="2800" dirty="0">
                <a:latin typeface="华文新魏" panose="02010800040101010101" pitchFamily="2" charset="-122"/>
                <a:ea typeface="华文新魏" panose="02010800040101010101" pitchFamily="2" charset="-122"/>
              </a:rPr>
              <a:t>等。</a:t>
            </a:r>
          </a:p>
          <a:p>
            <a:pPr>
              <a:lnSpc>
                <a:spcPct val="90000"/>
              </a:lnSpc>
              <a:buFontTx/>
              <a:buNone/>
            </a:pPr>
            <a:r>
              <a:rPr lang="en-US" altLang="zh-CN" sz="2800" dirty="0">
                <a:latin typeface="华文新魏" panose="02010800040101010101" pitchFamily="2" charset="-122"/>
                <a:ea typeface="华文新魏" panose="02010800040101010101" pitchFamily="2" charset="-122"/>
              </a:rPr>
              <a:t>6</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70C0"/>
                </a:solidFill>
                <a:latin typeface="华文新魏" panose="02010800040101010101" pitchFamily="2" charset="-122"/>
                <a:ea typeface="华文新魏" panose="02010800040101010101" pitchFamily="2" charset="-122"/>
              </a:rPr>
              <a:t>生物微电子</a:t>
            </a:r>
            <a:r>
              <a:rPr lang="zh-CN" altLang="en-US" sz="2800" dirty="0">
                <a:latin typeface="华文新魏" panose="02010800040101010101" pitchFamily="2" charset="-122"/>
                <a:ea typeface="华文新魏" panose="02010800040101010101" pitchFamily="2" charset="-122"/>
              </a:rPr>
              <a:t>应用</a:t>
            </a:r>
          </a:p>
          <a:p>
            <a:pPr>
              <a:lnSpc>
                <a:spcPct val="90000"/>
              </a:lnSpc>
              <a:buFontTx/>
              <a:buNone/>
            </a:pPr>
            <a:r>
              <a:rPr lang="zh-CN" altLang="en-US" sz="2800" dirty="0">
                <a:latin typeface="华文新魏" panose="02010800040101010101" pitchFamily="2" charset="-122"/>
                <a:ea typeface="华文新魏" panose="02010800040101010101" pitchFamily="2" charset="-122"/>
              </a:rPr>
              <a:t>    </a:t>
            </a:r>
            <a:r>
              <a:rPr lang="zh-CN" altLang="en-US" sz="2800" dirty="0">
                <a:solidFill>
                  <a:srgbClr val="FF0000"/>
                </a:solidFill>
                <a:latin typeface="华文新魏" panose="02010800040101010101" pitchFamily="2" charset="-122"/>
                <a:ea typeface="华文新魏" panose="02010800040101010101" pitchFamily="2" charset="-122"/>
              </a:rPr>
              <a:t>指纹识别</a:t>
            </a:r>
            <a:r>
              <a:rPr lang="zh-CN" altLang="en-US" sz="2800" dirty="0">
                <a:latin typeface="华文新魏" panose="02010800040101010101" pitchFamily="2" charset="-122"/>
                <a:ea typeface="华文新魏" panose="02010800040101010101" pitchFamily="2" charset="-122"/>
              </a:rPr>
              <a:t>、</a:t>
            </a:r>
            <a:r>
              <a:rPr lang="zh-CN" altLang="en-US" sz="2800" dirty="0">
                <a:solidFill>
                  <a:srgbClr val="00B050"/>
                </a:solidFill>
                <a:latin typeface="华文新魏" panose="02010800040101010101" pitchFamily="2" charset="-122"/>
                <a:ea typeface="华文新魏" panose="02010800040101010101" pitchFamily="2" charset="-122"/>
              </a:rPr>
              <a:t>生物传感器</a:t>
            </a:r>
            <a:r>
              <a:rPr lang="zh-CN" altLang="en-US" sz="2800" dirty="0">
                <a:latin typeface="华文新魏" panose="02010800040101010101" pitchFamily="2" charset="-122"/>
                <a:ea typeface="华文新魏" panose="02010800040101010101" pitchFamily="2" charset="-122"/>
              </a:rPr>
              <a:t>数据采集等。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descr="old_telep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4113" y="1484314"/>
            <a:ext cx="1511300" cy="1133475"/>
          </a:xfrm>
          <a:prstGeom prst="rect">
            <a:avLst/>
          </a:prstGeom>
          <a:noFill/>
          <a:extLst>
            <a:ext uri="{909E8E84-426E-40DD-AFC4-6F175D3DCCD1}">
              <a14:hiddenFill xmlns:a14="http://schemas.microsoft.com/office/drawing/2010/main">
                <a:solidFill>
                  <a:srgbClr val="FFFFFF"/>
                </a:solidFill>
              </a14:hiddenFill>
            </a:ext>
          </a:extLst>
        </p:spPr>
      </p:pic>
      <p:grpSp>
        <p:nvGrpSpPr>
          <p:cNvPr id="102403" name="Group 3"/>
          <p:cNvGrpSpPr/>
          <p:nvPr/>
        </p:nvGrpSpPr>
        <p:grpSpPr bwMode="auto">
          <a:xfrm>
            <a:off x="2438400" y="4191000"/>
            <a:ext cx="1295400" cy="901700"/>
            <a:chOff x="230" y="2032"/>
            <a:chExt cx="2584" cy="1339"/>
          </a:xfrm>
        </p:grpSpPr>
        <p:pic>
          <p:nvPicPr>
            <p:cNvPr id="102404" name="Picture 4" descr="Ma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 y="2032"/>
              <a:ext cx="1776" cy="1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05" name="Picture 5" descr="haris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0" y="2167"/>
              <a:ext cx="804" cy="787"/>
            </a:xfrm>
            <a:prstGeom prst="rect">
              <a:avLst/>
            </a:prstGeom>
            <a:noFill/>
            <a:extLst>
              <a:ext uri="{909E8E84-426E-40DD-AFC4-6F175D3DCCD1}">
                <a14:hiddenFill xmlns:a14="http://schemas.microsoft.com/office/drawing/2010/main">
                  <a:solidFill>
                    <a:srgbClr val="FFFFFF"/>
                  </a:solidFill>
                </a14:hiddenFill>
              </a:ext>
            </a:extLst>
          </p:spPr>
        </p:pic>
      </p:grpSp>
      <p:pic>
        <p:nvPicPr>
          <p:cNvPr id="102406" name="Picture 6" descr="archimed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014" y="5157789"/>
            <a:ext cx="1368425" cy="1165225"/>
          </a:xfrm>
          <a:prstGeom prst="rect">
            <a:avLst/>
          </a:prstGeom>
          <a:noFill/>
          <a:extLst>
            <a:ext uri="{909E8E84-426E-40DD-AFC4-6F175D3DCCD1}">
              <a14:hiddenFill xmlns:a14="http://schemas.microsoft.com/office/drawing/2010/main">
                <a:solidFill>
                  <a:srgbClr val="FFFFFF"/>
                </a:solidFill>
              </a14:hiddenFill>
            </a:ext>
          </a:extLst>
        </p:spPr>
      </p:pic>
      <p:pic>
        <p:nvPicPr>
          <p:cNvPr id="102407" name="Picture 7" descr="Picture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95551" y="2781300"/>
            <a:ext cx="1223963" cy="1054100"/>
          </a:xfrm>
          <a:prstGeom prst="rect">
            <a:avLst/>
          </a:prstGeom>
          <a:noFill/>
          <a:extLst>
            <a:ext uri="{909E8E84-426E-40DD-AFC4-6F175D3DCCD1}">
              <a14:hiddenFill xmlns:a14="http://schemas.microsoft.com/office/drawing/2010/main">
                <a:solidFill>
                  <a:srgbClr val="FFFFFF"/>
                </a:solidFill>
              </a14:hiddenFill>
            </a:ext>
          </a:extLst>
        </p:spPr>
      </p:pic>
      <p:sp>
        <p:nvSpPr>
          <p:cNvPr id="102408" name="AutoShape 8"/>
          <p:cNvSpPr>
            <a:spLocks noChangeArrowheads="1"/>
          </p:cNvSpPr>
          <p:nvPr/>
        </p:nvSpPr>
        <p:spPr bwMode="auto">
          <a:xfrm>
            <a:off x="4079876" y="3429001"/>
            <a:ext cx="1800225" cy="72072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2409" name="Picture 9" descr="connectivit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1" y="1981201"/>
            <a:ext cx="5661025" cy="459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0" name="Rectangle 10"/>
          <p:cNvSpPr>
            <a:spLocks noChangeArrowheads="1"/>
          </p:cNvSpPr>
          <p:nvPr/>
        </p:nvSpPr>
        <p:spPr bwMode="auto">
          <a:xfrm>
            <a:off x="3821721" y="1905000"/>
            <a:ext cx="2557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GB" sz="3200" b="1" dirty="0">
                <a:solidFill>
                  <a:srgbClr val="00B050"/>
                </a:solidFill>
              </a:rPr>
              <a:t>嵌入式应用</a:t>
            </a:r>
            <a:endParaRPr lang="zh-CN" altLang="en-US" sz="3200" b="1" dirty="0">
              <a:solidFill>
                <a:srgbClr val="00B050"/>
              </a:solidFill>
            </a:endParaRPr>
          </a:p>
        </p:txBody>
      </p:sp>
      <p:sp>
        <p:nvSpPr>
          <p:cNvPr id="102411" name="Rectangle 11"/>
          <p:cNvSpPr>
            <a:spLocks noGrp="1" noChangeArrowheads="1"/>
          </p:cNvSpPr>
          <p:nvPr>
            <p:ph type="title"/>
          </p:nvPr>
        </p:nvSpPr>
        <p:spPr>
          <a:noFill/>
        </p:spPr>
        <p:txBody>
          <a:bodyPr>
            <a:normAutofit/>
          </a:bodyPr>
          <a:lstStyle/>
          <a:p>
            <a:r>
              <a:rPr lang="zh-CN" altLang="en-US" sz="3600">
                <a:ea typeface="华文新魏" panose="02010800040101010101" pitchFamily="2" charset="-122"/>
              </a:rPr>
              <a:t>我们正步入一个崭新的“数字世界”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8"/>
                                        </p:tgtEl>
                                        <p:attrNameLst>
                                          <p:attrName>style.visibility</p:attrName>
                                        </p:attrNameLst>
                                      </p:cBhvr>
                                      <p:to>
                                        <p:strVal val="visible"/>
                                      </p:to>
                                    </p:set>
                                    <p:anim calcmode="lin" valueType="num">
                                      <p:cBhvr additive="base">
                                        <p:cTn id="7" dur="500" fill="hold"/>
                                        <p:tgtEl>
                                          <p:spTgt spid="102408"/>
                                        </p:tgtEl>
                                        <p:attrNameLst>
                                          <p:attrName>ppt_x</p:attrName>
                                        </p:attrNameLst>
                                      </p:cBhvr>
                                      <p:tavLst>
                                        <p:tav tm="0">
                                          <p:val>
                                            <p:strVal val="0-#ppt_w/2"/>
                                          </p:val>
                                        </p:tav>
                                        <p:tav tm="100000">
                                          <p:val>
                                            <p:strVal val="#ppt_x"/>
                                          </p:val>
                                        </p:tav>
                                      </p:tavLst>
                                    </p:anim>
                                    <p:anim calcmode="lin" valueType="num">
                                      <p:cBhvr additive="base">
                                        <p:cTn id="8" dur="500" fill="hold"/>
                                        <p:tgtEl>
                                          <p:spTgt spid="10240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2409"/>
                                        </p:tgtEl>
                                        <p:attrNameLst>
                                          <p:attrName>style.visibility</p:attrName>
                                        </p:attrNameLst>
                                      </p:cBhvr>
                                      <p:to>
                                        <p:strVal val="visible"/>
                                      </p:to>
                                    </p:set>
                                    <p:anim calcmode="lin" valueType="num">
                                      <p:cBhvr additive="base">
                                        <p:cTn id="11" dur="500" fill="hold"/>
                                        <p:tgtEl>
                                          <p:spTgt spid="102409"/>
                                        </p:tgtEl>
                                        <p:attrNameLst>
                                          <p:attrName>ppt_x</p:attrName>
                                        </p:attrNameLst>
                                      </p:cBhvr>
                                      <p:tavLst>
                                        <p:tav tm="0">
                                          <p:val>
                                            <p:strVal val="0-#ppt_w/2"/>
                                          </p:val>
                                        </p:tav>
                                        <p:tav tm="100000">
                                          <p:val>
                                            <p:strVal val="#ppt_x"/>
                                          </p:val>
                                        </p:tav>
                                      </p:tavLst>
                                    </p:anim>
                                    <p:anim calcmode="lin" valueType="num">
                                      <p:cBhvr additive="base">
                                        <p:cTn id="12" dur="500" fill="hold"/>
                                        <p:tgtEl>
                                          <p:spTgt spid="1024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嵌入式系统的应用领域</a:t>
            </a:r>
          </a:p>
        </p:txBody>
      </p:sp>
      <p:sp>
        <p:nvSpPr>
          <p:cNvPr id="103426" name="Rectangle 2"/>
          <p:cNvSpPr>
            <a:spLocks noGrp="1" noChangeArrowheads="1"/>
          </p:cNvSpPr>
          <p:nvPr>
            <p:ph idx="1"/>
          </p:nvPr>
        </p:nvSpPr>
        <p:spPr/>
        <p:txBody>
          <a:bodyPr/>
          <a:lstStyle/>
          <a:p>
            <a:r>
              <a:rPr lang="zh-CN" altLang="en-US" sz="3200" b="1" dirty="0">
                <a:ea typeface="华文新魏" panose="02010800040101010101" pitchFamily="2" charset="-122"/>
              </a:rPr>
              <a:t>医疗市场</a:t>
            </a:r>
          </a:p>
          <a:p>
            <a:pPr>
              <a:buFont typeface="Wingdings" panose="05000000000000000000" pitchFamily="2" charset="2"/>
              <a:buChar char="Ø"/>
            </a:pPr>
            <a:r>
              <a:rPr lang="zh-CN" altLang="en-US" sz="3200" dirty="0">
                <a:ea typeface="华文新魏" panose="02010800040101010101" pitchFamily="2" charset="-122"/>
              </a:rPr>
              <a:t>心脏除颤器</a:t>
            </a:r>
          </a:p>
          <a:p>
            <a:pPr>
              <a:buFont typeface="Wingdings" panose="05000000000000000000" pitchFamily="2" charset="2"/>
              <a:buChar char="Ø"/>
            </a:pPr>
            <a:r>
              <a:rPr lang="zh-CN" altLang="en-US" sz="3200" dirty="0">
                <a:ea typeface="华文新魏" panose="02010800040101010101" pitchFamily="2" charset="-122"/>
              </a:rPr>
              <a:t>心脏起搏器</a:t>
            </a:r>
          </a:p>
          <a:p>
            <a:pPr>
              <a:buFont typeface="Wingdings" panose="05000000000000000000" pitchFamily="2" charset="2"/>
              <a:buChar char="Ø"/>
            </a:pPr>
            <a:r>
              <a:rPr lang="zh-CN" altLang="en-US" sz="3200" dirty="0">
                <a:ea typeface="华文新魏" panose="02010800040101010101" pitchFamily="2" charset="-122"/>
              </a:rPr>
              <a:t>患者信息和监视系统</a:t>
            </a:r>
          </a:p>
          <a:p>
            <a:pPr>
              <a:buFont typeface="Wingdings" panose="05000000000000000000" pitchFamily="2" charset="2"/>
              <a:buChar char="Ø"/>
            </a:pPr>
            <a:r>
              <a:rPr lang="zh-CN" altLang="en-US" sz="3200" dirty="0">
                <a:ea typeface="华文新魏" panose="02010800040101010101" pitchFamily="2" charset="-122"/>
              </a:rPr>
              <a:t>理疗控制系统</a:t>
            </a:r>
          </a:p>
          <a:p>
            <a:pPr>
              <a:buFont typeface="Wingdings" panose="05000000000000000000" pitchFamily="2" charset="2"/>
              <a:buChar char="Ø"/>
            </a:pPr>
            <a:r>
              <a:rPr lang="zh-CN" altLang="en-US" sz="3200" dirty="0">
                <a:ea typeface="华文新魏" panose="02010800040101010101" pitchFamily="2" charset="-122"/>
              </a:rPr>
              <a:t>电磁成像系统等</a:t>
            </a:r>
          </a:p>
          <a:p>
            <a:endParaRPr lang="en-US" altLang="zh-CN" sz="3200" b="1" dirty="0">
              <a:ea typeface="华文新魏" panose="02010800040101010101" pitchFamily="2" charset="-122"/>
            </a:endParaRPr>
          </a:p>
        </p:txBody>
      </p:sp>
      <p:pic>
        <p:nvPicPr>
          <p:cNvPr id="103428"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1447800"/>
            <a:ext cx="35814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29" name="Rectangle 5"/>
          <p:cNvSpPr>
            <a:spLocks noChangeArrowheads="1"/>
          </p:cNvSpPr>
          <p:nvPr/>
        </p:nvSpPr>
        <p:spPr bwMode="auto">
          <a:xfrm>
            <a:off x="1082040" y="2241499"/>
            <a:ext cx="2026920" cy="457200"/>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3430" name="Rectangle 6"/>
          <p:cNvSpPr>
            <a:spLocks noChangeArrowheads="1"/>
          </p:cNvSpPr>
          <p:nvPr/>
        </p:nvSpPr>
        <p:spPr bwMode="auto">
          <a:xfrm>
            <a:off x="1082040" y="2825311"/>
            <a:ext cx="2026920" cy="457200"/>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34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1219201"/>
            <a:ext cx="436245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432" name="Rectangle 8"/>
          <p:cNvSpPr>
            <a:spLocks noChangeArrowheads="1"/>
          </p:cNvSpPr>
          <p:nvPr/>
        </p:nvSpPr>
        <p:spPr bwMode="auto">
          <a:xfrm>
            <a:off x="1082040" y="3409123"/>
            <a:ext cx="3642360" cy="457200"/>
          </a:xfrm>
          <a:prstGeom prst="rect">
            <a:avLst/>
          </a:prstGeom>
          <a:noFill/>
          <a:ln w="2857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103433" name="Picture 9" descr="104519255_d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362200"/>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slide(fromBottom)">
                                      <p:cBhvr>
                                        <p:cTn id="7" dur="500"/>
                                        <p:tgtEl>
                                          <p:spTgt spid="103429"/>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103428"/>
                                        </p:tgtEl>
                                        <p:attrNameLst>
                                          <p:attrName>style.visibility</p:attrName>
                                        </p:attrNameLst>
                                      </p:cBhvr>
                                      <p:to>
                                        <p:strVal val="visible"/>
                                      </p:to>
                                    </p:set>
                                    <p:anim calcmode="lin" valueType="num">
                                      <p:cBhvr>
                                        <p:cTn id="11" dur="1000" fill="hold"/>
                                        <p:tgtEl>
                                          <p:spTgt spid="103428"/>
                                        </p:tgtEl>
                                        <p:attrNameLst>
                                          <p:attrName>ppt_x</p:attrName>
                                        </p:attrNameLst>
                                      </p:cBhvr>
                                      <p:tavLst>
                                        <p:tav tm="0">
                                          <p:val>
                                            <p:strVal val="#ppt_x-.2"/>
                                          </p:val>
                                        </p:tav>
                                        <p:tav tm="100000">
                                          <p:val>
                                            <p:strVal val="#ppt_x"/>
                                          </p:val>
                                        </p:tav>
                                      </p:tavLst>
                                    </p:anim>
                                    <p:anim calcmode="lin" valueType="num">
                                      <p:cBhvr>
                                        <p:cTn id="12" dur="1000" fill="hold"/>
                                        <p:tgtEl>
                                          <p:spTgt spid="103428"/>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034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03430"/>
                                        </p:tgtEl>
                                        <p:attrNameLst>
                                          <p:attrName>style.visibility</p:attrName>
                                        </p:attrNameLst>
                                      </p:cBhvr>
                                      <p:to>
                                        <p:strVal val="visible"/>
                                      </p:to>
                                    </p:set>
                                    <p:animEffect transition="in" filter="slide(fromBottom)">
                                      <p:cBhvr>
                                        <p:cTn id="18" dur="500"/>
                                        <p:tgtEl>
                                          <p:spTgt spid="103430"/>
                                        </p:tgtEl>
                                      </p:cBhvr>
                                    </p:animEffect>
                                  </p:childTnLst>
                                </p:cTn>
                              </p:par>
                              <p:par>
                                <p:cTn id="19" presetID="22" presetClass="exit" presetSubtype="4" fill="hold" grpId="1" nodeType="withEffect">
                                  <p:stCondLst>
                                    <p:cond delay="0"/>
                                  </p:stCondLst>
                                  <p:childTnLst>
                                    <p:animEffect transition="out" filter="wipe(down)">
                                      <p:cBhvr>
                                        <p:cTn id="20" dur="500"/>
                                        <p:tgtEl>
                                          <p:spTgt spid="103429"/>
                                        </p:tgtEl>
                                      </p:cBhvr>
                                    </p:animEffect>
                                    <p:set>
                                      <p:cBhvr>
                                        <p:cTn id="21" dur="1" fill="hold">
                                          <p:stCondLst>
                                            <p:cond delay="499"/>
                                          </p:stCondLst>
                                        </p:cTn>
                                        <p:tgtEl>
                                          <p:spTgt spid="103429"/>
                                        </p:tgtEl>
                                        <p:attrNameLst>
                                          <p:attrName>style.visibility</p:attrName>
                                        </p:attrNameLst>
                                      </p:cBhvr>
                                      <p:to>
                                        <p:strVal val="hidden"/>
                                      </p:to>
                                    </p:set>
                                  </p:childTnLst>
                                </p:cTn>
                              </p:par>
                              <p:par>
                                <p:cTn id="22" presetID="22" presetClass="exit" presetSubtype="4" fill="hold" nodeType="withEffect">
                                  <p:stCondLst>
                                    <p:cond delay="0"/>
                                  </p:stCondLst>
                                  <p:childTnLst>
                                    <p:animEffect transition="out" filter="wipe(down)">
                                      <p:cBhvr>
                                        <p:cTn id="23" dur="500"/>
                                        <p:tgtEl>
                                          <p:spTgt spid="103428"/>
                                        </p:tgtEl>
                                      </p:cBhvr>
                                    </p:animEffect>
                                    <p:set>
                                      <p:cBhvr>
                                        <p:cTn id="24" dur="1" fill="hold">
                                          <p:stCondLst>
                                            <p:cond delay="499"/>
                                          </p:stCondLst>
                                        </p:cTn>
                                        <p:tgtEl>
                                          <p:spTgt spid="103428"/>
                                        </p:tgtEl>
                                        <p:attrNameLst>
                                          <p:attrName>style.visibility</p:attrName>
                                        </p:attrNameLst>
                                      </p:cBhvr>
                                      <p:to>
                                        <p:strVal val="hidden"/>
                                      </p:to>
                                    </p:set>
                                  </p:childTnLst>
                                </p:cTn>
                              </p:par>
                            </p:childTnLst>
                          </p:cTn>
                        </p:par>
                        <p:par>
                          <p:cTn id="25" fill="hold">
                            <p:stCondLst>
                              <p:cond delay="500"/>
                            </p:stCondLst>
                            <p:childTnLst>
                              <p:par>
                                <p:cTn id="26" presetID="29" presetClass="entr" presetSubtype="0" fill="hold" nodeType="afterEffect">
                                  <p:stCondLst>
                                    <p:cond delay="0"/>
                                  </p:stCondLst>
                                  <p:childTnLst>
                                    <p:set>
                                      <p:cBhvr>
                                        <p:cTn id="27" dur="1" fill="hold">
                                          <p:stCondLst>
                                            <p:cond delay="0"/>
                                          </p:stCondLst>
                                        </p:cTn>
                                        <p:tgtEl>
                                          <p:spTgt spid="103431"/>
                                        </p:tgtEl>
                                        <p:attrNameLst>
                                          <p:attrName>style.visibility</p:attrName>
                                        </p:attrNameLst>
                                      </p:cBhvr>
                                      <p:to>
                                        <p:strVal val="visible"/>
                                      </p:to>
                                    </p:set>
                                    <p:anim calcmode="lin" valueType="num">
                                      <p:cBhvr>
                                        <p:cTn id="28" dur="1000" fill="hold"/>
                                        <p:tgtEl>
                                          <p:spTgt spid="103431"/>
                                        </p:tgtEl>
                                        <p:attrNameLst>
                                          <p:attrName>ppt_x</p:attrName>
                                        </p:attrNameLst>
                                      </p:cBhvr>
                                      <p:tavLst>
                                        <p:tav tm="0">
                                          <p:val>
                                            <p:strVal val="#ppt_x-.2"/>
                                          </p:val>
                                        </p:tav>
                                        <p:tav tm="100000">
                                          <p:val>
                                            <p:strVal val="#ppt_x"/>
                                          </p:val>
                                        </p:tav>
                                      </p:tavLst>
                                    </p:anim>
                                    <p:anim calcmode="lin" valueType="num">
                                      <p:cBhvr>
                                        <p:cTn id="29" dur="1000" fill="hold"/>
                                        <p:tgtEl>
                                          <p:spTgt spid="103431"/>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343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03432"/>
                                        </p:tgtEl>
                                        <p:attrNameLst>
                                          <p:attrName>style.visibility</p:attrName>
                                        </p:attrNameLst>
                                      </p:cBhvr>
                                      <p:to>
                                        <p:strVal val="visible"/>
                                      </p:to>
                                    </p:set>
                                    <p:animEffect transition="in" filter="slide(fromBottom)">
                                      <p:cBhvr>
                                        <p:cTn id="35" dur="500"/>
                                        <p:tgtEl>
                                          <p:spTgt spid="103432"/>
                                        </p:tgtEl>
                                      </p:cBhvr>
                                    </p:animEffect>
                                  </p:childTnLst>
                                </p:cTn>
                              </p:par>
                              <p:par>
                                <p:cTn id="36" presetID="22" presetClass="exit" presetSubtype="4" fill="hold" grpId="1" nodeType="withEffect">
                                  <p:stCondLst>
                                    <p:cond delay="0"/>
                                  </p:stCondLst>
                                  <p:childTnLst>
                                    <p:animEffect transition="out" filter="wipe(down)">
                                      <p:cBhvr>
                                        <p:cTn id="37" dur="500"/>
                                        <p:tgtEl>
                                          <p:spTgt spid="103430"/>
                                        </p:tgtEl>
                                      </p:cBhvr>
                                    </p:animEffect>
                                    <p:set>
                                      <p:cBhvr>
                                        <p:cTn id="38" dur="1" fill="hold">
                                          <p:stCondLst>
                                            <p:cond delay="499"/>
                                          </p:stCondLst>
                                        </p:cTn>
                                        <p:tgtEl>
                                          <p:spTgt spid="103430"/>
                                        </p:tgtEl>
                                        <p:attrNameLst>
                                          <p:attrName>style.visibility</p:attrName>
                                        </p:attrNameLst>
                                      </p:cBhvr>
                                      <p:to>
                                        <p:strVal val="hidden"/>
                                      </p:to>
                                    </p:set>
                                  </p:childTnLst>
                                </p:cTn>
                              </p:par>
                              <p:par>
                                <p:cTn id="39" presetID="22" presetClass="exit" presetSubtype="4" fill="hold" nodeType="withEffect">
                                  <p:stCondLst>
                                    <p:cond delay="0"/>
                                  </p:stCondLst>
                                  <p:childTnLst>
                                    <p:animEffect transition="out" filter="wipe(down)">
                                      <p:cBhvr>
                                        <p:cTn id="40" dur="500"/>
                                        <p:tgtEl>
                                          <p:spTgt spid="103431"/>
                                        </p:tgtEl>
                                      </p:cBhvr>
                                    </p:animEffect>
                                    <p:set>
                                      <p:cBhvr>
                                        <p:cTn id="41" dur="1" fill="hold">
                                          <p:stCondLst>
                                            <p:cond delay="499"/>
                                          </p:stCondLst>
                                        </p:cTn>
                                        <p:tgtEl>
                                          <p:spTgt spid="103431"/>
                                        </p:tgtEl>
                                        <p:attrNameLst>
                                          <p:attrName>style.visibility</p:attrName>
                                        </p:attrNameLst>
                                      </p:cBhvr>
                                      <p:to>
                                        <p:strVal val="hidden"/>
                                      </p:to>
                                    </p:set>
                                  </p:childTnLst>
                                </p:cTn>
                              </p:par>
                            </p:childTnLst>
                          </p:cTn>
                        </p:par>
                        <p:par>
                          <p:cTn id="42" fill="hold">
                            <p:stCondLst>
                              <p:cond delay="500"/>
                            </p:stCondLst>
                            <p:childTnLst>
                              <p:par>
                                <p:cTn id="43" presetID="29" presetClass="entr" presetSubtype="0" fill="hold" nodeType="afterEffect">
                                  <p:stCondLst>
                                    <p:cond delay="0"/>
                                  </p:stCondLst>
                                  <p:childTnLst>
                                    <p:set>
                                      <p:cBhvr>
                                        <p:cTn id="44" dur="1" fill="hold">
                                          <p:stCondLst>
                                            <p:cond delay="0"/>
                                          </p:stCondLst>
                                        </p:cTn>
                                        <p:tgtEl>
                                          <p:spTgt spid="103433"/>
                                        </p:tgtEl>
                                        <p:attrNameLst>
                                          <p:attrName>style.visibility</p:attrName>
                                        </p:attrNameLst>
                                      </p:cBhvr>
                                      <p:to>
                                        <p:strVal val="visible"/>
                                      </p:to>
                                    </p:set>
                                    <p:anim calcmode="lin" valueType="num">
                                      <p:cBhvr>
                                        <p:cTn id="45" dur="1000" fill="hold"/>
                                        <p:tgtEl>
                                          <p:spTgt spid="103433"/>
                                        </p:tgtEl>
                                        <p:attrNameLst>
                                          <p:attrName>ppt_x</p:attrName>
                                        </p:attrNameLst>
                                      </p:cBhvr>
                                      <p:tavLst>
                                        <p:tav tm="0">
                                          <p:val>
                                            <p:strVal val="#ppt_x-.2"/>
                                          </p:val>
                                        </p:tav>
                                        <p:tav tm="100000">
                                          <p:val>
                                            <p:strVal val="#ppt_x"/>
                                          </p:val>
                                        </p:tav>
                                      </p:tavLst>
                                    </p:anim>
                                    <p:anim calcmode="lin" valueType="num">
                                      <p:cBhvr>
                                        <p:cTn id="46" dur="1000" fill="hold"/>
                                        <p:tgtEl>
                                          <p:spTgt spid="103433"/>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0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P spid="103429" grpId="1" animBg="1"/>
      <p:bldP spid="103430" grpId="0" animBg="1"/>
      <p:bldP spid="103430" grpId="1" animBg="1"/>
      <p:bldP spid="1034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嵌入式系统的应用领域</a:t>
            </a:r>
          </a:p>
        </p:txBody>
      </p:sp>
      <p:sp>
        <p:nvSpPr>
          <p:cNvPr id="104450" name="Rectangle 2"/>
          <p:cNvSpPr>
            <a:spLocks noGrp="1" noChangeArrowheads="1"/>
          </p:cNvSpPr>
          <p:nvPr>
            <p:ph idx="1"/>
          </p:nvPr>
        </p:nvSpPr>
        <p:spPr/>
        <p:txBody>
          <a:bodyPr>
            <a:normAutofit lnSpcReduction="10000"/>
          </a:bodyPr>
          <a:lstStyle/>
          <a:p>
            <a:pPr>
              <a:lnSpc>
                <a:spcPct val="80000"/>
              </a:lnSpc>
            </a:pPr>
            <a:r>
              <a:rPr lang="zh-CN" altLang="en-US" sz="2800" dirty="0">
                <a:solidFill>
                  <a:srgbClr val="FF0000"/>
                </a:solidFill>
                <a:latin typeface="华文新魏" panose="02010800040101010101" pitchFamily="2" charset="-122"/>
                <a:ea typeface="华文新魏" panose="02010800040101010101" pitchFamily="2" charset="-122"/>
              </a:rPr>
              <a:t>工业控制</a:t>
            </a:r>
          </a:p>
          <a:p>
            <a:pPr>
              <a:lnSpc>
                <a:spcPct val="80000"/>
              </a:lnSpc>
            </a:pPr>
            <a:r>
              <a:rPr lang="zh-CN" altLang="en-US" sz="2800" u="sng" dirty="0">
                <a:solidFill>
                  <a:schemeClr val="hlink"/>
                </a:solidFill>
                <a:latin typeface="华文新魏" panose="02010800040101010101" pitchFamily="2" charset="-122"/>
                <a:ea typeface="华文新魏" panose="02010800040101010101" pitchFamily="2" charset="-122"/>
              </a:rPr>
              <a:t>工业设备是机电产品中最大一类</a:t>
            </a:r>
          </a:p>
          <a:p>
            <a:pPr>
              <a:lnSpc>
                <a:spcPct val="80000"/>
              </a:lnSpc>
              <a:buFontTx/>
              <a:buNone/>
            </a:pPr>
            <a:r>
              <a:rPr lang="zh-CN" altLang="en-US" sz="2800" dirty="0">
                <a:latin typeface="华文新魏" panose="02010800040101010101" pitchFamily="2" charset="-122"/>
                <a:ea typeface="华文新魏" panose="02010800040101010101" pitchFamily="2" charset="-122"/>
              </a:rPr>
              <a:t>     － 过去在工业过程控制、数字机床、</a:t>
            </a:r>
            <a:r>
              <a:rPr lang="zh-CN" altLang="en-US" sz="2800" dirty="0">
                <a:solidFill>
                  <a:srgbClr val="00B050"/>
                </a:solidFill>
                <a:latin typeface="华文新魏" panose="02010800040101010101" pitchFamily="2" charset="-122"/>
                <a:ea typeface="华文新魏" panose="02010800040101010101" pitchFamily="2" charset="-122"/>
              </a:rPr>
              <a:t>电力系统</a:t>
            </a:r>
            <a:r>
              <a:rPr lang="zh-CN" altLang="en-US" sz="2800" dirty="0">
                <a:latin typeface="华文新魏" panose="02010800040101010101" pitchFamily="2" charset="-122"/>
                <a:ea typeface="华文新魏" panose="02010800040101010101" pitchFamily="2" charset="-122"/>
              </a:rPr>
              <a:t>、电网安全、电网设备监测、石油化工系统等方面，大部分低端型设备主要采用是８位单片机。</a:t>
            </a:r>
          </a:p>
          <a:p>
            <a:pPr>
              <a:lnSpc>
                <a:spcPct val="80000"/>
              </a:lnSpc>
              <a:buFontTx/>
              <a:buNone/>
            </a:pPr>
            <a:r>
              <a:rPr lang="zh-CN" altLang="en-US" sz="2800" dirty="0">
                <a:latin typeface="华文新魏" panose="02010800040101010101" pitchFamily="2" charset="-122"/>
                <a:ea typeface="华文新魏" panose="02010800040101010101" pitchFamily="2" charset="-122"/>
              </a:rPr>
              <a:t>     － 随着技术发展，目前许多设备除了进行实时控制，还须将设备状态，传感器的信息等在显示屏上实时显示。</a:t>
            </a:r>
          </a:p>
          <a:p>
            <a:pPr>
              <a:lnSpc>
                <a:spcPct val="80000"/>
              </a:lnSpc>
              <a:buFontTx/>
              <a:buNone/>
            </a:pPr>
            <a:r>
              <a:rPr lang="zh-CN" altLang="en-US" sz="2800" dirty="0">
                <a:latin typeface="华文新魏" panose="02010800040101010101" pitchFamily="2" charset="-122"/>
                <a:ea typeface="华文新魏" panose="02010800040101010101" pitchFamily="2" charset="-122"/>
              </a:rPr>
              <a:t>      － </a:t>
            </a:r>
            <a:r>
              <a:rPr lang="en-US" altLang="zh-CN" sz="2800" dirty="0">
                <a:latin typeface="华文新魏" panose="02010800040101010101" pitchFamily="2" charset="-122"/>
                <a:ea typeface="华文新魏" panose="02010800040101010101" pitchFamily="2" charset="-122"/>
                <a:cs typeface="Times New Roman" panose="02020603050405020304" pitchFamily="18" charset="0"/>
              </a:rPr>
              <a:t>8</a:t>
            </a:r>
            <a:r>
              <a:rPr lang="zh-CN" altLang="en-US" sz="2800" dirty="0">
                <a:latin typeface="华文新魏" panose="02010800040101010101" pitchFamily="2" charset="-122"/>
                <a:ea typeface="华文新魏" panose="02010800040101010101" pitchFamily="2" charset="-122"/>
              </a:rPr>
              <a:t>位单片机是无法满足这些要求，目前</a:t>
            </a:r>
            <a:r>
              <a:rPr lang="en-US" altLang="zh-CN" sz="2800" dirty="0">
                <a:latin typeface="华文新魏" panose="02010800040101010101" pitchFamily="2" charset="-122"/>
                <a:ea typeface="华文新魏" panose="02010800040101010101" pitchFamily="2" charset="-122"/>
              </a:rPr>
              <a:t>32</a:t>
            </a:r>
            <a:r>
              <a:rPr lang="zh-CN" altLang="en-US" sz="2800" dirty="0">
                <a:latin typeface="华文新魏" panose="02010800040101010101" pitchFamily="2" charset="-122"/>
                <a:ea typeface="华文新魏" panose="02010800040101010101" pitchFamily="2" charset="-122"/>
              </a:rPr>
              <a:t>位、</a:t>
            </a:r>
            <a:r>
              <a:rPr lang="en-US" altLang="zh-CN" sz="2800" dirty="0">
                <a:latin typeface="华文新魏" panose="02010800040101010101" pitchFamily="2" charset="-122"/>
                <a:ea typeface="华文新魏" panose="02010800040101010101" pitchFamily="2" charset="-122"/>
              </a:rPr>
              <a:t>64</a:t>
            </a:r>
            <a:r>
              <a:rPr lang="zh-CN" altLang="en-US" sz="2800" dirty="0">
                <a:latin typeface="华文新魏" panose="02010800040101010101" pitchFamily="2" charset="-122"/>
                <a:ea typeface="华文新魏" panose="02010800040101010101" pitchFamily="2" charset="-122"/>
              </a:rPr>
              <a:t>位的处理器逐渐替代了</a:t>
            </a:r>
            <a:r>
              <a:rPr lang="en-US" altLang="zh-CN" sz="2800" dirty="0">
                <a:latin typeface="华文新魏" panose="02010800040101010101" pitchFamily="2" charset="-122"/>
                <a:ea typeface="华文新魏" panose="02010800040101010101" pitchFamily="2" charset="-122"/>
              </a:rPr>
              <a:t>8</a:t>
            </a:r>
            <a:r>
              <a:rPr lang="zh-CN" altLang="en-US" sz="2800" dirty="0">
                <a:latin typeface="华文新魏" panose="02010800040101010101" pitchFamily="2" charset="-122"/>
                <a:ea typeface="华文新魏" panose="02010800040101010101" pitchFamily="2" charset="-122"/>
              </a:rPr>
              <a:t>位、</a:t>
            </a:r>
            <a:r>
              <a:rPr lang="en-US" altLang="zh-CN" sz="2800" dirty="0">
                <a:latin typeface="华文新魏" panose="02010800040101010101" pitchFamily="2" charset="-122"/>
                <a:ea typeface="华文新魏" panose="02010800040101010101" pitchFamily="2" charset="-122"/>
              </a:rPr>
              <a:t>16</a:t>
            </a:r>
            <a:r>
              <a:rPr lang="zh-CN" altLang="en-US" sz="2800" dirty="0">
                <a:latin typeface="华文新魏" panose="02010800040101010101" pitchFamily="2" charset="-122"/>
                <a:ea typeface="华文新魏" panose="02010800040101010101" pitchFamily="2" charset="-122"/>
              </a:rPr>
              <a:t>位处理器，成为工业控制设备的核心 </a:t>
            </a:r>
          </a:p>
          <a:p>
            <a:pPr>
              <a:lnSpc>
                <a:spcPct val="80000"/>
              </a:lnSpc>
            </a:pPr>
            <a:r>
              <a:rPr lang="zh-CN" altLang="en-US" sz="2800" dirty="0">
                <a:solidFill>
                  <a:srgbClr val="FF0000"/>
                </a:solidFill>
                <a:latin typeface="华文新魏" panose="02010800040101010101" pitchFamily="2" charset="-122"/>
                <a:ea typeface="华文新魏" panose="02010800040101010101" pitchFamily="2" charset="-122"/>
              </a:rPr>
              <a:t>汽车加油站</a:t>
            </a:r>
          </a:p>
          <a:p>
            <a:pPr>
              <a:lnSpc>
                <a:spcPct val="80000"/>
              </a:lnSpc>
            </a:pPr>
            <a:r>
              <a:rPr lang="zh-CN" altLang="en-US" sz="2800" dirty="0">
                <a:solidFill>
                  <a:srgbClr val="FF0000"/>
                </a:solidFill>
                <a:latin typeface="华文新魏" panose="02010800040101010101" pitchFamily="2" charset="-122"/>
                <a:ea typeface="华文新魏" panose="02010800040101010101" pitchFamily="2" charset="-122"/>
              </a:rPr>
              <a:t>数控系统</a:t>
            </a:r>
          </a:p>
          <a:p>
            <a:pPr>
              <a:lnSpc>
                <a:spcPct val="80000"/>
              </a:lnSpc>
            </a:pPr>
            <a:endParaRPr lang="en-US" altLang="zh-CN" sz="2800" dirty="0">
              <a:solidFill>
                <a:srgbClr val="FF0000"/>
              </a:solidFill>
              <a:latin typeface="华文新魏" panose="02010800040101010101" pitchFamily="2" charset="-122"/>
              <a:ea typeface="华文新魏" panose="02010800040101010101" pitchFamily="2" charset="-122"/>
            </a:endParaRPr>
          </a:p>
        </p:txBody>
      </p:sp>
      <p:pic>
        <p:nvPicPr>
          <p:cNvPr id="104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743200"/>
            <a:ext cx="49720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accent1">
                      <a:gamma/>
                      <a:shade val="60000"/>
                      <a:invGamma/>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p:cTn id="7" dur="1000" fill="hold"/>
                                        <p:tgtEl>
                                          <p:spTgt spid="104452"/>
                                        </p:tgtEl>
                                        <p:attrNameLst>
                                          <p:attrName>ppt_x</p:attrName>
                                        </p:attrNameLst>
                                      </p:cBhvr>
                                      <p:tavLst>
                                        <p:tav tm="0">
                                          <p:val>
                                            <p:strVal val="#ppt_x-.2"/>
                                          </p:val>
                                        </p:tav>
                                        <p:tav tm="100000">
                                          <p:val>
                                            <p:strVal val="#ppt_x"/>
                                          </p:val>
                                        </p:tav>
                                      </p:tavLst>
                                    </p:anim>
                                    <p:anim calcmode="lin" valueType="num">
                                      <p:cBhvr>
                                        <p:cTn id="8" dur="1000" fill="hold"/>
                                        <p:tgtEl>
                                          <p:spTgt spid="1044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嵌入式系统的应用领域</a:t>
            </a:r>
          </a:p>
        </p:txBody>
      </p:sp>
      <p:sp>
        <p:nvSpPr>
          <p:cNvPr id="105474" name="Rectangle 2"/>
          <p:cNvSpPr>
            <a:spLocks noGrp="1" noChangeArrowheads="1"/>
          </p:cNvSpPr>
          <p:nvPr>
            <p:ph idx="1"/>
          </p:nvPr>
        </p:nvSpPr>
        <p:spPr>
          <a:xfrm>
            <a:off x="610196" y="1371600"/>
            <a:ext cx="10971609" cy="4525119"/>
          </a:xfrm>
        </p:spPr>
        <p:txBody>
          <a:bodyPr/>
          <a:lstStyle/>
          <a:p>
            <a:r>
              <a:rPr lang="zh-CN" altLang="en-US" sz="2800" dirty="0">
                <a:ea typeface="华文新魏" panose="02010800040101010101" pitchFamily="2" charset="-122"/>
              </a:rPr>
              <a:t>军事方面</a:t>
            </a:r>
          </a:p>
        </p:txBody>
      </p:sp>
      <p:sp>
        <p:nvSpPr>
          <p:cNvPr id="105475" name="Rectangle 3"/>
          <p:cNvSpPr>
            <a:spLocks noChangeArrowheads="1"/>
          </p:cNvSpPr>
          <p:nvPr/>
        </p:nvSpPr>
        <p:spPr bwMode="auto">
          <a:xfrm>
            <a:off x="2590800" y="838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pPr>
            <a:endParaRPr lang="zh-CN" altLang="en-US" b="1" dirty="0"/>
          </a:p>
        </p:txBody>
      </p:sp>
      <p:sp>
        <p:nvSpPr>
          <p:cNvPr id="105476" name="Text Box 4"/>
          <p:cNvSpPr txBox="1">
            <a:spLocks noChangeArrowheads="1"/>
          </p:cNvSpPr>
          <p:nvPr/>
        </p:nvSpPr>
        <p:spPr bwMode="auto">
          <a:xfrm>
            <a:off x="6629400" y="4724400"/>
            <a:ext cx="3200400" cy="193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2" tIns="45717" rIns="91432" bIns="45717">
            <a:spAutoFit/>
          </a:bodyPr>
          <a:lstStyle/>
          <a:p>
            <a:pPr algn="just" eaLnBrk="0" hangingPunct="0">
              <a:spcBef>
                <a:spcPct val="50000"/>
              </a:spcBef>
            </a:pPr>
            <a:r>
              <a:rPr lang="zh-CN" altLang="en-US" sz="2400" b="1" dirty="0">
                <a:latin typeface="华文新魏" panose="02010800040101010101" pitchFamily="2" charset="-122"/>
                <a:ea typeface="华文新魏" panose="02010800040101010101" pitchFamily="2" charset="-122"/>
              </a:rPr>
              <a:t>阿富汗参加反恐作战的</a:t>
            </a:r>
            <a:r>
              <a:rPr lang="zh-CN" altLang="en-US" sz="2400" b="1" dirty="0">
                <a:latin typeface="Times New Roman" panose="02020603050405020304" pitchFamily="18" charset="0"/>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赫耳墨斯</a:t>
            </a:r>
            <a:r>
              <a:rPr lang="zh-CN" altLang="en-US" sz="2400" b="1" dirty="0">
                <a:latin typeface="Times New Roman" panose="02020603050405020304" pitchFamily="18" charset="0"/>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价值</a:t>
            </a:r>
            <a:r>
              <a:rPr lang="en-US" altLang="zh-CN" sz="2400" b="1" dirty="0">
                <a:latin typeface="华文新魏" panose="02010800040101010101" pitchFamily="2" charset="-122"/>
                <a:ea typeface="华文新魏" panose="02010800040101010101" pitchFamily="2" charset="-122"/>
              </a:rPr>
              <a:t>4</a:t>
            </a:r>
            <a:r>
              <a:rPr lang="zh-CN" altLang="en-US" sz="2400" b="1" dirty="0">
                <a:latin typeface="华文新魏" panose="02010800040101010101" pitchFamily="2" charset="-122"/>
                <a:ea typeface="华文新魏" panose="02010800040101010101" pitchFamily="2" charset="-122"/>
              </a:rPr>
              <a:t>万美元，可携带</a:t>
            </a:r>
            <a:r>
              <a:rPr lang="en-US" altLang="zh-CN" sz="2400" b="1" dirty="0">
                <a:latin typeface="华文新魏" panose="02010800040101010101" pitchFamily="2" charset="-122"/>
                <a:ea typeface="华文新魏" panose="02010800040101010101" pitchFamily="2" charset="-122"/>
              </a:rPr>
              <a:t>2</a:t>
            </a:r>
            <a:r>
              <a:rPr lang="zh-CN" altLang="en-US" sz="2400" b="1" dirty="0">
                <a:latin typeface="华文新魏" panose="02010800040101010101" pitchFamily="2" charset="-122"/>
                <a:ea typeface="华文新魏" panose="02010800040101010101" pitchFamily="2" charset="-122"/>
              </a:rPr>
              <a:t>架摄像机，发挥了很好作用。</a:t>
            </a:r>
          </a:p>
        </p:txBody>
      </p:sp>
      <p:pic>
        <p:nvPicPr>
          <p:cNvPr id="105477" name="Picture 5" descr="D:\轻型平台\中华网--新闻中心--美军在阿富汗首次将机器人应用于反恐战(组图).files\323936105.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55938" y="2274888"/>
            <a:ext cx="2678112"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54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255838"/>
            <a:ext cx="3157538"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kumimoji="1" lang="zh-CN" altLang="en-US" b="1" dirty="0">
                <a:solidFill>
                  <a:schemeClr val="tx1"/>
                </a:solidFill>
              </a:rPr>
              <a:t>希望大家有所收获</a:t>
            </a:r>
          </a:p>
        </p:txBody>
      </p:sp>
      <p:sp>
        <p:nvSpPr>
          <p:cNvPr id="93187" name="Rectangle 3"/>
          <p:cNvSpPr>
            <a:spLocks noGrp="1" noChangeArrowheads="1"/>
          </p:cNvSpPr>
          <p:nvPr>
            <p:ph idx="1"/>
          </p:nvPr>
        </p:nvSpPr>
        <p:spPr/>
        <p:txBody>
          <a:bodyPr>
            <a:normAutofit/>
          </a:bodyPr>
          <a:lstStyle/>
          <a:p>
            <a:pPr>
              <a:buFontTx/>
              <a:buNone/>
            </a:pPr>
            <a:r>
              <a:rPr lang="en-US" altLang="zh-CN"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1</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、形成</a:t>
            </a:r>
            <a:r>
              <a:rPr lang="zh-CN" altLang="en-US" sz="36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个人对嵌入式</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的</a:t>
            </a:r>
            <a:r>
              <a:rPr lang="zh-CN" altLang="en-US" sz="36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初步认知</a:t>
            </a:r>
            <a:endParaRPr lang="en-US" altLang="zh-CN" sz="36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buFontTx/>
              <a:buNone/>
            </a:pPr>
            <a:endParaRPr lang="zh-CN" altLang="en-US" sz="36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buFontTx/>
              <a:buNone/>
            </a:pPr>
            <a:r>
              <a:rPr lang="en-US" altLang="zh-CN"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、知其然知其所以然！！！</a:t>
            </a:r>
          </a:p>
          <a:p>
            <a:pPr>
              <a:buFontTx/>
              <a:buNone/>
            </a:pPr>
            <a:endPar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buFontTx/>
              <a:buNone/>
            </a:pPr>
            <a:r>
              <a:rPr lang="en-US" altLang="zh-CN"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3</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a:t>
            </a:r>
            <a:r>
              <a:rPr lang="zh-CN" altLang="en-US" sz="3600" dirty="0">
                <a:solidFill>
                  <a:srgbClr val="00B05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接触</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、获得嵌入式开发设计实践经验</a:t>
            </a:r>
          </a:p>
          <a:p>
            <a:pPr>
              <a:buFontTx/>
              <a:buNone/>
            </a:pPr>
            <a:endParaRPr lang="en-US" altLang="zh-CN"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2286000" y="1701225"/>
            <a:ext cx="7772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89803" dir="2700000" algn="ctr" rotWithShape="0">
                    <a:schemeClr val="bg2"/>
                  </a:outerShdw>
                </a:effectLst>
              </a14:hiddenEffects>
            </a:ext>
          </a:extLst>
        </p:spPr>
        <p:txBody>
          <a:bodyPr anchor="b">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b="1" dirty="0">
                <a:solidFill>
                  <a:schemeClr val="tx1"/>
                </a:solidFill>
                <a:ea typeface="华文新魏" panose="02010800040101010101" pitchFamily="2" charset="-122"/>
              </a:rPr>
              <a:t>微型飞行器</a:t>
            </a:r>
            <a:endParaRPr lang="zh-CN" altLang="en-US" sz="3200" dirty="0">
              <a:solidFill>
                <a:schemeClr val="tx1"/>
              </a:solidFill>
              <a:ea typeface="华文新魏" panose="02010800040101010101" pitchFamily="2" charset="-122"/>
            </a:endParaRPr>
          </a:p>
        </p:txBody>
      </p:sp>
      <p:pic>
        <p:nvPicPr>
          <p:cNvPr id="106499" name="Picture 3" descr="black widow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1100" y="2471738"/>
            <a:ext cx="5676900" cy="4386262"/>
          </a:xfrm>
          <a:prstGeom prst="rect">
            <a:avLst/>
          </a:prstGeom>
          <a:noFill/>
          <a:extLst>
            <a:ext uri="{909E8E84-426E-40DD-AFC4-6F175D3DCCD1}">
              <a14:hiddenFill xmlns:a14="http://schemas.microsoft.com/office/drawing/2010/main">
                <a:solidFill>
                  <a:srgbClr val="FFFFFF"/>
                </a:solidFill>
              </a14:hiddenFill>
            </a:ext>
          </a:extLst>
        </p:spPr>
      </p:pic>
      <p:pic>
        <p:nvPicPr>
          <p:cNvPr id="106500" name="Picture 4" descr="mav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47801"/>
            <a:ext cx="2667000" cy="2036763"/>
          </a:xfrm>
          <a:prstGeom prst="rect">
            <a:avLst/>
          </a:prstGeom>
          <a:noFill/>
          <a:extLst>
            <a:ext uri="{909E8E84-426E-40DD-AFC4-6F175D3DCCD1}">
              <a14:hiddenFill xmlns:a14="http://schemas.microsoft.com/office/drawing/2010/main">
                <a:solidFill>
                  <a:srgbClr val="FFFFFF"/>
                </a:solidFill>
              </a14:hiddenFill>
            </a:ext>
          </a:extLst>
        </p:spPr>
      </p:pic>
      <p:pic>
        <p:nvPicPr>
          <p:cNvPr id="106501" name="Picture 5" descr="mava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533401"/>
            <a:ext cx="2667000" cy="1979613"/>
          </a:xfrm>
          <a:prstGeom prst="rect">
            <a:avLst/>
          </a:prstGeom>
          <a:noFill/>
          <a:extLst>
            <a:ext uri="{909E8E84-426E-40DD-AFC4-6F175D3DCCD1}">
              <a14:hiddenFill xmlns:a14="http://schemas.microsoft.com/office/drawing/2010/main">
                <a:solidFill>
                  <a:srgbClr val="FFFFFF"/>
                </a:solidFill>
              </a14:hiddenFill>
            </a:ext>
          </a:extLst>
        </p:spPr>
      </p:pic>
      <p:pic>
        <p:nvPicPr>
          <p:cNvPr id="106502" name="Picture 6" descr="美军低调研制微型飞行器 外观极似小鸟、昆虫"/>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4221164"/>
            <a:ext cx="3635375" cy="192722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p:cNvSpPr>
            <a:spLocks noGrp="1"/>
          </p:cNvSpPr>
          <p:nvPr>
            <p:ph type="title"/>
          </p:nvPr>
        </p:nvSpPr>
        <p:spPr/>
        <p:txBody>
          <a:bodyPr/>
          <a:lstStyle/>
          <a:p>
            <a:r>
              <a:rPr lang="zh-CN" altLang="en-US" dirty="0"/>
              <a:t>嵌入式系统的应用领域</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嵌入式系统的应用领域</a:t>
            </a:r>
          </a:p>
        </p:txBody>
      </p:sp>
      <p:sp>
        <p:nvSpPr>
          <p:cNvPr id="107523" name="Rectangle 3"/>
          <p:cNvSpPr>
            <a:spLocks noGrp="1" noChangeArrowheads="1"/>
          </p:cNvSpPr>
          <p:nvPr>
            <p:ph idx="1"/>
          </p:nvPr>
        </p:nvSpPr>
        <p:spPr>
          <a:noFill/>
        </p:spPr>
        <p:txBody>
          <a:bodyPr>
            <a:normAutofit/>
          </a:bodyPr>
          <a:lstStyle/>
          <a:p>
            <a:pPr algn="just"/>
            <a:r>
              <a:rPr lang="zh-CN" altLang="en-US" dirty="0">
                <a:latin typeface="华文新魏" panose="02010800040101010101" pitchFamily="2" charset="-122"/>
                <a:ea typeface="华文新魏" panose="02010800040101010101" pitchFamily="2" charset="-122"/>
              </a:rPr>
              <a:t>最早的机器人技术是</a:t>
            </a:r>
            <a:r>
              <a:rPr lang="en-US" altLang="zh-CN" dirty="0">
                <a:latin typeface="华文新魏" panose="02010800040101010101" pitchFamily="2" charset="-122"/>
                <a:ea typeface="华文新魏" panose="02010800040101010101" pitchFamily="2" charset="-122"/>
              </a:rPr>
              <a:t>50</a:t>
            </a:r>
            <a:r>
              <a:rPr lang="zh-CN" altLang="en-US" dirty="0">
                <a:latin typeface="华文新魏" panose="02010800040101010101" pitchFamily="2" charset="-122"/>
                <a:ea typeface="华文新魏" panose="02010800040101010101" pitchFamily="2" charset="-122"/>
              </a:rPr>
              <a:t>年代</a:t>
            </a:r>
            <a:r>
              <a:rPr lang="en-US" altLang="zh-CN" dirty="0">
                <a:latin typeface="华文新魏" panose="02010800040101010101" pitchFamily="2" charset="-122"/>
                <a:ea typeface="华文新魏" panose="02010800040101010101" pitchFamily="2" charset="-122"/>
              </a:rPr>
              <a:t>MIT</a:t>
            </a:r>
            <a:r>
              <a:rPr lang="zh-CN" altLang="en-US" dirty="0">
                <a:latin typeface="华文新魏" panose="02010800040101010101" pitchFamily="2" charset="-122"/>
                <a:ea typeface="华文新魏" panose="02010800040101010101" pitchFamily="2" charset="-122"/>
              </a:rPr>
              <a:t>提出的数控技术。</a:t>
            </a:r>
          </a:p>
          <a:p>
            <a:pPr algn="just"/>
            <a:r>
              <a:rPr lang="zh-CN" altLang="en-US" dirty="0">
                <a:latin typeface="华文新魏" panose="02010800040101010101" pitchFamily="2" charset="-122"/>
                <a:ea typeface="华文新魏" panose="02010800040101010101" pitchFamily="2" charset="-122"/>
              </a:rPr>
              <a:t> </a:t>
            </a:r>
            <a:r>
              <a:rPr lang="zh-CN" altLang="en-US" dirty="0">
                <a:solidFill>
                  <a:srgbClr val="FF0000"/>
                </a:solidFill>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索杰纳</a:t>
            </a:r>
            <a:r>
              <a:rPr lang="zh-CN" altLang="en-US" dirty="0">
                <a:solidFill>
                  <a:srgbClr val="FF0000"/>
                </a:solidFill>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火星车</a:t>
            </a:r>
            <a:r>
              <a:rPr lang="zh-CN" altLang="en-US" dirty="0">
                <a:latin typeface="华文新魏" panose="02010800040101010101" pitchFamily="2" charset="-122"/>
                <a:ea typeface="华文新魏" panose="02010800040101010101" pitchFamily="2" charset="-122"/>
              </a:rPr>
              <a:t>就是一个价值</a:t>
            </a:r>
            <a:r>
              <a:rPr lang="en-US" altLang="zh-CN" dirty="0">
                <a:latin typeface="华文新魏" panose="02010800040101010101" pitchFamily="2" charset="-122"/>
                <a:ea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rPr>
              <a:t>亿美金的技术高密集移动机器人，采用的是美国风河公司的</a:t>
            </a:r>
            <a:r>
              <a:rPr lang="en-US" altLang="zh-CN" dirty="0" err="1">
                <a:solidFill>
                  <a:srgbClr val="00B050"/>
                </a:solidFill>
                <a:latin typeface="华文新魏" panose="02010800040101010101" pitchFamily="2" charset="-122"/>
                <a:ea typeface="华文新魏" panose="02010800040101010101" pitchFamily="2" charset="-122"/>
              </a:rPr>
              <a:t>Vxworks</a:t>
            </a:r>
            <a:r>
              <a:rPr lang="zh-CN" altLang="en-US" dirty="0">
                <a:solidFill>
                  <a:srgbClr val="00B050"/>
                </a:solidFill>
                <a:latin typeface="华文新魏" panose="02010800040101010101" pitchFamily="2" charset="-122"/>
                <a:ea typeface="华文新魏" panose="02010800040101010101" pitchFamily="2" charset="-122"/>
              </a:rPr>
              <a:t>嵌入式</a:t>
            </a:r>
            <a:r>
              <a:rPr lang="zh-CN" altLang="en-US" dirty="0">
                <a:latin typeface="华文新魏" panose="02010800040101010101" pitchFamily="2" charset="-122"/>
                <a:ea typeface="华文新魏" panose="02010800040101010101" pitchFamily="2" charset="-122"/>
              </a:rPr>
              <a:t>操作系统，带有机械手，可以采集火星上的各种地况，并且通过摄像头把火星上的图像发回地面指挥中心。这台火星车在火星上自主工作了</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个月。</a:t>
            </a:r>
          </a:p>
          <a:p>
            <a:pPr algn="just"/>
            <a:r>
              <a:rPr lang="zh-CN" altLang="en-US" dirty="0">
                <a:latin typeface="华文新魏" panose="02010800040101010101" pitchFamily="2" charset="-122"/>
                <a:ea typeface="华文新魏" panose="02010800040101010101" pitchFamily="2" charset="-122"/>
              </a:rPr>
              <a:t>以</a:t>
            </a:r>
            <a:r>
              <a:rPr lang="zh-CN" altLang="en-US" dirty="0">
                <a:solidFill>
                  <a:srgbClr val="FF0000"/>
                </a:solidFill>
                <a:latin typeface="华文新魏" panose="02010800040101010101" pitchFamily="2" charset="-122"/>
                <a:ea typeface="华文新魏" panose="02010800040101010101" pitchFamily="2" charset="-122"/>
              </a:rPr>
              <a:t>索尼的机器狗</a:t>
            </a:r>
            <a:r>
              <a:rPr lang="zh-CN" altLang="en-US" dirty="0">
                <a:latin typeface="华文新魏" panose="02010800040101010101" pitchFamily="2" charset="-122"/>
                <a:ea typeface="华文新魏" panose="02010800040101010101" pitchFamily="2" charset="-122"/>
              </a:rPr>
              <a:t>为代表的智能机器宠物，可以仅仅使用</a:t>
            </a:r>
            <a:r>
              <a:rPr lang="en-US" altLang="zh-CN" dirty="0">
                <a:latin typeface="华文新魏" panose="02010800040101010101" pitchFamily="2" charset="-122"/>
                <a:ea typeface="华文新魏" panose="02010800040101010101" pitchFamily="2" charset="-122"/>
              </a:rPr>
              <a:t>8</a:t>
            </a:r>
            <a:r>
              <a:rPr lang="zh-CN" altLang="en-US" dirty="0">
                <a:latin typeface="华文新魏" panose="02010800040101010101" pitchFamily="2" charset="-122"/>
                <a:ea typeface="华文新魏" panose="02010800040101010101" pitchFamily="2" charset="-122"/>
              </a:rPr>
              <a:t>位的</a:t>
            </a:r>
            <a:r>
              <a:rPr lang="en-US" altLang="zh-CN" dirty="0">
                <a:latin typeface="华文新魏" panose="02010800040101010101" pitchFamily="2" charset="-122"/>
                <a:ea typeface="华文新魏" panose="02010800040101010101" pitchFamily="2" charset="-122"/>
              </a:rPr>
              <a:t>AVR</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51</a:t>
            </a:r>
            <a:r>
              <a:rPr lang="zh-CN" altLang="en-US" dirty="0">
                <a:latin typeface="华文新魏" panose="02010800040101010101" pitchFamily="2" charset="-122"/>
                <a:ea typeface="华文新魏" panose="02010800040101010101" pitchFamily="2" charset="-122"/>
              </a:rPr>
              <a:t>单片机或者</a:t>
            </a:r>
            <a:r>
              <a:rPr lang="en-US" altLang="zh-CN" dirty="0">
                <a:latin typeface="华文新魏" panose="02010800040101010101" pitchFamily="2" charset="-122"/>
                <a:ea typeface="华文新魏" panose="02010800040101010101" pitchFamily="2" charset="-122"/>
              </a:rPr>
              <a:t>16</a:t>
            </a:r>
            <a:r>
              <a:rPr lang="zh-CN" altLang="en-US" dirty="0">
                <a:latin typeface="华文新魏" panose="02010800040101010101" pitchFamily="2" charset="-122"/>
                <a:ea typeface="华文新魏" panose="02010800040101010101" pitchFamily="2" charset="-122"/>
              </a:rPr>
              <a:t>位的</a:t>
            </a:r>
            <a:r>
              <a:rPr lang="en-US" altLang="zh-CN" dirty="0">
                <a:latin typeface="华文新魏" panose="02010800040101010101" pitchFamily="2" charset="-122"/>
                <a:ea typeface="华文新魏" panose="02010800040101010101" pitchFamily="2" charset="-122"/>
              </a:rPr>
              <a:t>DSP</a:t>
            </a:r>
            <a:r>
              <a:rPr lang="zh-CN" altLang="en-US" dirty="0">
                <a:latin typeface="华文新魏" panose="02010800040101010101" pitchFamily="2" charset="-122"/>
                <a:ea typeface="华文新魏" panose="02010800040101010101" pitchFamily="2" charset="-122"/>
              </a:rPr>
              <a:t>来控制舵机，进行图像处理。</a:t>
            </a:r>
          </a:p>
          <a:p>
            <a:pPr algn="just"/>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Windows CE</a:t>
            </a:r>
            <a:r>
              <a:rPr lang="zh-CN" altLang="en-US" dirty="0">
                <a:latin typeface="华文新魏" panose="02010800040101010101" pitchFamily="2" charset="-122"/>
                <a:ea typeface="华文新魏" panose="02010800040101010101" pitchFamily="2" charset="-122"/>
              </a:rPr>
              <a:t>等</a:t>
            </a:r>
            <a:r>
              <a:rPr lang="en-US" altLang="zh-CN" dirty="0">
                <a:latin typeface="华文新魏" panose="02010800040101010101" pitchFamily="2" charset="-122"/>
                <a:ea typeface="华文新魏" panose="02010800040101010101" pitchFamily="2" charset="-122"/>
              </a:rPr>
              <a:t>32</a:t>
            </a:r>
            <a:r>
              <a:rPr lang="zh-CN" altLang="en-US" dirty="0">
                <a:latin typeface="华文新魏" panose="02010800040101010101" pitchFamily="2" charset="-122"/>
                <a:ea typeface="华文新魏" panose="02010800040101010101" pitchFamily="2" charset="-122"/>
              </a:rPr>
              <a:t>位嵌入式操作系统的盛行，使得操控一个机器人只需要在手持</a:t>
            </a:r>
            <a:r>
              <a:rPr lang="en-US" altLang="zh-CN" dirty="0">
                <a:latin typeface="华文新魏" panose="02010800040101010101" pitchFamily="2" charset="-122"/>
                <a:ea typeface="华文新魏" panose="02010800040101010101" pitchFamily="2" charset="-122"/>
              </a:rPr>
              <a:t>PDA</a:t>
            </a:r>
            <a:r>
              <a:rPr lang="zh-CN" altLang="en-US" dirty="0">
                <a:latin typeface="华文新魏" panose="02010800040101010101" pitchFamily="2" charset="-122"/>
                <a:ea typeface="华文新魏" panose="02010800040101010101" pitchFamily="2" charset="-122"/>
              </a:rPr>
              <a:t>上获取远程机器人的信息，并且通过无线通讯控制机器人的运行。</a:t>
            </a:r>
          </a:p>
        </p:txBody>
      </p:sp>
      <p:pic>
        <p:nvPicPr>
          <p:cNvPr id="107524" name="Picture 4" descr="机器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1" y="4648201"/>
            <a:ext cx="2608263" cy="200342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7525" name="Picture 5" descr="机器狗"/>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1" y="2590801"/>
            <a:ext cx="2449513" cy="20050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7526" name="Object 6"/>
          <p:cNvGraphicFramePr>
            <a:graphicFrameLocks noChangeAspect="1"/>
          </p:cNvGraphicFramePr>
          <p:nvPr/>
        </p:nvGraphicFramePr>
        <p:xfrm>
          <a:off x="8048626" y="609600"/>
          <a:ext cx="2466975" cy="1905000"/>
        </p:xfrm>
        <a:graphic>
          <a:graphicData uri="http://schemas.openxmlformats.org/presentationml/2006/ole">
            <mc:AlternateContent xmlns:mc="http://schemas.openxmlformats.org/markup-compatibility/2006">
              <mc:Choice xmlns:v="urn:schemas-microsoft-com:vml" Requires="v">
                <p:oleObj name="Photo Editor 照片" r:id="rId4" imgW="2466975" imgH="1905000" progId="MSPhotoEd.3">
                  <p:embed/>
                </p:oleObj>
              </mc:Choice>
              <mc:Fallback>
                <p:oleObj name="Photo Editor 照片" r:id="rId4" imgW="2466975" imgH="1905000" progId="MSPhotoEd.3">
                  <p:embed/>
                  <p:pic>
                    <p:nvPicPr>
                      <p:cNvPr id="1075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26" y="609600"/>
                        <a:ext cx="24669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1.1.3 </a:t>
            </a:r>
            <a:r>
              <a:rPr lang="zh-CN" altLang="en-US" dirty="0"/>
              <a:t>嵌入式系统与单片机的区别</a:t>
            </a:r>
          </a:p>
        </p:txBody>
      </p:sp>
      <p:sp>
        <p:nvSpPr>
          <p:cNvPr id="14338" name="Rectangle 2"/>
          <p:cNvSpPr>
            <a:spLocks noGrp="1" noChangeArrowheads="1"/>
          </p:cNvSpPr>
          <p:nvPr>
            <p:ph idx="1"/>
          </p:nvPr>
        </p:nvSpPr>
        <p:spPr>
          <a:xfrm>
            <a:off x="610196" y="2156346"/>
            <a:ext cx="10971609" cy="3969420"/>
          </a:xfrm>
        </p:spPr>
        <p:txBody>
          <a:bodyPr/>
          <a:lstStyle/>
          <a:p>
            <a:pPr algn="just">
              <a:lnSpc>
                <a:spcPct val="80000"/>
              </a:lnSpc>
            </a:pP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目前嵌入式系统的主流是以</a:t>
            </a:r>
            <a:r>
              <a:rPr kumimoji="1" lang="en-US" altLang="zh-CN" sz="3200" dirty="0">
                <a:solidFill>
                  <a:srgbClr val="00B05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32</a:t>
            </a:r>
            <a:r>
              <a:rPr kumimoji="1" lang="zh-CN" altLang="en-US" sz="3200" dirty="0">
                <a:solidFill>
                  <a:srgbClr val="00B05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位</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嵌入式微处理器为核心的硬件设计和基于</a:t>
            </a:r>
            <a:r>
              <a:rPr kumimoji="1" lang="zh-CN" altLang="en-US" sz="32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实时操作系统</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a:t>
            </a:r>
            <a:r>
              <a:rPr kumimoji="1" lang="en-US" altLang="zh-CN"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RTOS</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）的软件设计</a:t>
            </a:r>
          </a:p>
          <a:p>
            <a:pPr algn="just">
              <a:lnSpc>
                <a:spcPct val="80000"/>
              </a:lnSpc>
            </a:pP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单片机系统多为</a:t>
            </a:r>
            <a:r>
              <a:rPr kumimoji="1" lang="en-US" altLang="zh-CN"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4</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位、</a:t>
            </a:r>
            <a:r>
              <a:rPr kumimoji="1" lang="en-US" altLang="zh-CN"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8</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位、</a:t>
            </a:r>
            <a:r>
              <a:rPr kumimoji="1" lang="en-US" altLang="zh-CN"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16</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位机，</a:t>
            </a:r>
            <a:r>
              <a:rPr kumimoji="1" lang="zh-CN" altLang="en-US" sz="32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不适合</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运行操作系统，难以进行较为复杂的运算及处理功能</a:t>
            </a:r>
          </a:p>
          <a:p>
            <a:pPr algn="just">
              <a:lnSpc>
                <a:spcPct val="80000"/>
              </a:lnSpc>
            </a:pP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嵌入式系统强调基于平台的设计、</a:t>
            </a:r>
            <a:r>
              <a:rPr kumimoji="1" lang="zh-CN" altLang="en-US" sz="32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软硬件协同设计</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，单片机大多采用软硬件流水设计</a:t>
            </a:r>
          </a:p>
          <a:p>
            <a:pPr algn="just">
              <a:lnSpc>
                <a:spcPct val="80000"/>
              </a:lnSpc>
            </a:pP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嵌入式系统设计的</a:t>
            </a:r>
            <a:r>
              <a:rPr kumimoji="1" lang="zh-CN" altLang="en-US" sz="32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核心是软件设计</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（占</a:t>
            </a:r>
            <a:r>
              <a:rPr kumimoji="1" lang="en-US" altLang="zh-CN"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70%</a:t>
            </a:r>
            <a:r>
              <a:rPr kumimoji="1" lang="zh-CN" altLang="en-US" sz="32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左右的工作量），单片机系统软硬件设计所占比例</a:t>
            </a:r>
            <a:r>
              <a:rPr kumimoji="1" lang="zh-CN" altLang="en-US" sz="32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基本相同</a:t>
            </a:r>
            <a:endParaRPr lang="zh-CN" altLang="en-US" sz="32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14340" name="Text Box 4"/>
          <p:cNvSpPr txBox="1">
            <a:spLocks noChangeArrowheads="1"/>
          </p:cNvSpPr>
          <p:nvPr/>
        </p:nvSpPr>
        <p:spPr bwMode="auto">
          <a:xfrm>
            <a:off x="543287" y="1266277"/>
            <a:ext cx="471635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FF0000"/>
                </a:solidFill>
                <a:latin typeface="华文新魏" panose="02010800040101010101" pitchFamily="2" charset="-122"/>
                <a:ea typeface="华文新魏" panose="02010800040101010101" pitchFamily="2" charset="-122"/>
              </a:rPr>
              <a:t>嵌入式系统 </a:t>
            </a:r>
            <a:r>
              <a:rPr kumimoji="1" lang="zh-CN" altLang="en-US" sz="3200" b="1"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 </a:t>
            </a:r>
            <a:r>
              <a:rPr kumimoji="1" lang="zh-CN" altLang="en-US" sz="3200" b="1" dirty="0">
                <a:solidFill>
                  <a:srgbClr val="FF0000"/>
                </a:solidFill>
                <a:latin typeface="华文新魏" panose="02010800040101010101" pitchFamily="2" charset="-122"/>
                <a:ea typeface="华文新魏" panose="02010800040101010101" pitchFamily="2" charset="-122"/>
              </a:rPr>
              <a:t>单片机系统</a:t>
            </a:r>
            <a:endParaRPr lang="zh-CN" altLang="en-US" sz="32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554" name="Rectangle 2"/>
          <p:cNvSpPr>
            <a:spLocks noGrp="1" noChangeArrowheads="1"/>
          </p:cNvSpPr>
          <p:nvPr>
            <p:ph type="title"/>
          </p:nvPr>
        </p:nvSpPr>
        <p:spPr/>
        <p:txBody>
          <a:bodyPr>
            <a:normAutofit/>
          </a:bodyPr>
          <a:lstStyle/>
          <a:p>
            <a:r>
              <a:rPr lang="zh-CN" altLang="en-US" dirty="0">
                <a:solidFill>
                  <a:schemeClr val="tx1"/>
                </a:solidFill>
                <a:ea typeface="黑体" panose="02010609060101010101" pitchFamily="49" charset="-122"/>
              </a:rPr>
              <a:t>嵌入式系统与单片机在学习方法上不同</a:t>
            </a:r>
          </a:p>
        </p:txBody>
      </p:sp>
      <p:sp>
        <p:nvSpPr>
          <p:cNvPr id="1815555" name="Rectangle 3"/>
          <p:cNvSpPr>
            <a:spLocks noGrp="1" noChangeArrowheads="1"/>
          </p:cNvSpPr>
          <p:nvPr>
            <p:ph idx="1"/>
          </p:nvPr>
        </p:nvSpPr>
        <p:spPr>
          <a:xfrm>
            <a:off x="1214652" y="1664008"/>
            <a:ext cx="9840036" cy="4532076"/>
          </a:xfrm>
        </p:spPr>
        <p:txBody>
          <a:bodyPr/>
          <a:lstStyle/>
          <a:p>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单片机学习一般从</a:t>
            </a:r>
            <a:r>
              <a:rPr lang="zh-CN" altLang="en-US" sz="3600" dirty="0">
                <a:solidFill>
                  <a:srgbClr val="00B05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硬件</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入手，从</a:t>
            </a:r>
            <a:r>
              <a:rPr lang="zh-CN" altLang="en-US" sz="36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硬件</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体系结构、汇编语言到硬件设计、</a:t>
            </a:r>
            <a:r>
              <a:rPr lang="zh-CN" altLang="en-US" sz="36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软件</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设计</a:t>
            </a:r>
          </a:p>
          <a:p>
            <a:endPar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嵌入式系统学习</a:t>
            </a:r>
            <a:r>
              <a:rPr lang="zh-CN" altLang="en-US" sz="3600" dirty="0">
                <a:solidFill>
                  <a:srgbClr val="0070C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可以从软件入手</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，从</a:t>
            </a:r>
            <a:r>
              <a:rPr lang="zh-CN" altLang="en-US" sz="3600" dirty="0">
                <a:solidFill>
                  <a:srgbClr val="FF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应用层编程</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到</a:t>
            </a:r>
            <a:r>
              <a:rPr lang="zh-CN" altLang="en-US" sz="3600" dirty="0">
                <a:solidFill>
                  <a:srgbClr val="00B05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操作系统移植</a:t>
            </a:r>
            <a:r>
              <a:rPr lang="zh-CN" altLang="en-US" sz="36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、硬件平台设计较好，按单片机设计的学习流程较难掌握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1.1.4 </a:t>
            </a:r>
            <a:r>
              <a:rPr lang="zh-CN" altLang="en-US" dirty="0"/>
              <a:t>嵌入式系统与</a:t>
            </a:r>
            <a:r>
              <a:rPr lang="en-US" altLang="zh-CN" dirty="0"/>
              <a:t>PC</a:t>
            </a:r>
            <a:r>
              <a:rPr lang="zh-CN" altLang="en-US" dirty="0"/>
              <a:t>机的区别</a:t>
            </a:r>
          </a:p>
        </p:txBody>
      </p:sp>
      <p:sp>
        <p:nvSpPr>
          <p:cNvPr id="15362" name="Rectangle 2"/>
          <p:cNvSpPr>
            <a:spLocks noGrp="1" noChangeArrowheads="1"/>
          </p:cNvSpPr>
          <p:nvPr>
            <p:ph idx="1"/>
          </p:nvPr>
        </p:nvSpPr>
        <p:spPr>
          <a:xfrm>
            <a:off x="610196" y="1728223"/>
            <a:ext cx="10971609" cy="4397544"/>
          </a:xfrm>
        </p:spPr>
        <p:txBody>
          <a:bodyPr>
            <a:normAutofit/>
          </a:bodyPr>
          <a:lstStyle/>
          <a:p>
            <a:pPr>
              <a:lnSpc>
                <a:spcPct val="90000"/>
              </a:lnSpc>
            </a:pPr>
            <a:r>
              <a:rPr lang="zh-CN" altLang="en-US" sz="3200" dirty="0">
                <a:latin typeface="华文新魏" panose="02010800040101010101" pitchFamily="2" charset="-122"/>
                <a:ea typeface="华文新魏" panose="02010800040101010101" pitchFamily="2" charset="-122"/>
              </a:rPr>
              <a:t>嵌入式系统一般是</a:t>
            </a:r>
            <a:r>
              <a:rPr lang="zh-CN" altLang="en-US" sz="3200" dirty="0">
                <a:solidFill>
                  <a:srgbClr val="0070C0"/>
                </a:solidFill>
                <a:latin typeface="华文新魏" panose="02010800040101010101" pitchFamily="2" charset="-122"/>
                <a:ea typeface="华文新魏" panose="02010800040101010101" pitchFamily="2" charset="-122"/>
              </a:rPr>
              <a:t>专用系统</a:t>
            </a:r>
            <a:r>
              <a:rPr lang="zh-CN" altLang="en-US" sz="3200" dirty="0">
                <a:latin typeface="华文新魏" panose="02010800040101010101" pitchFamily="2" charset="-122"/>
                <a:ea typeface="华文新魏" panose="02010800040101010101" pitchFamily="2" charset="-122"/>
              </a:rPr>
              <a:t>，而</a:t>
            </a:r>
            <a:r>
              <a:rPr lang="en-US" altLang="zh-CN" sz="3200" dirty="0">
                <a:latin typeface="华文新魏" panose="02010800040101010101" pitchFamily="2" charset="-122"/>
                <a:ea typeface="华文新魏" panose="02010800040101010101" pitchFamily="2" charset="-122"/>
              </a:rPr>
              <a:t>PC</a:t>
            </a:r>
            <a:r>
              <a:rPr lang="zh-CN" altLang="en-US" sz="3200" dirty="0">
                <a:latin typeface="华文新魏" panose="02010800040101010101" pitchFamily="2" charset="-122"/>
                <a:ea typeface="华文新魏" panose="02010800040101010101" pitchFamily="2" charset="-122"/>
              </a:rPr>
              <a:t>是通用计算平台</a:t>
            </a:r>
          </a:p>
          <a:p>
            <a:pPr>
              <a:lnSpc>
                <a:spcPct val="90000"/>
              </a:lnSpc>
            </a:pPr>
            <a:r>
              <a:rPr lang="zh-CN" altLang="en-US" sz="3200" dirty="0">
                <a:latin typeface="华文新魏" panose="02010800040101010101" pitchFamily="2" charset="-122"/>
                <a:ea typeface="华文新魏" panose="02010800040101010101" pitchFamily="2" charset="-122"/>
              </a:rPr>
              <a:t>嵌入式系统的</a:t>
            </a:r>
            <a:r>
              <a:rPr lang="zh-CN" altLang="en-US" sz="3200" dirty="0">
                <a:solidFill>
                  <a:srgbClr val="00B050"/>
                </a:solidFill>
                <a:latin typeface="华文新魏" panose="02010800040101010101" pitchFamily="2" charset="-122"/>
                <a:ea typeface="华文新魏" panose="02010800040101010101" pitchFamily="2" charset="-122"/>
              </a:rPr>
              <a:t>资源</a:t>
            </a:r>
            <a:r>
              <a:rPr lang="zh-CN" altLang="en-US" sz="3200" dirty="0">
                <a:latin typeface="华文新魏" panose="02010800040101010101" pitchFamily="2" charset="-122"/>
                <a:ea typeface="华文新魏" panose="02010800040101010101" pitchFamily="2" charset="-122"/>
              </a:rPr>
              <a:t>比</a:t>
            </a:r>
            <a:r>
              <a:rPr lang="en-US" altLang="zh-CN" sz="3200" dirty="0">
                <a:latin typeface="华文新魏" panose="02010800040101010101" pitchFamily="2" charset="-122"/>
                <a:ea typeface="华文新魏" panose="02010800040101010101" pitchFamily="2" charset="-122"/>
              </a:rPr>
              <a:t>PC</a:t>
            </a:r>
            <a:r>
              <a:rPr lang="zh-CN" altLang="en-US" sz="3200" dirty="0">
                <a:latin typeface="华文新魏" panose="02010800040101010101" pitchFamily="2" charset="-122"/>
                <a:ea typeface="华文新魏" panose="02010800040101010101" pitchFamily="2" charset="-122"/>
              </a:rPr>
              <a:t>少得多</a:t>
            </a:r>
          </a:p>
          <a:p>
            <a:pPr>
              <a:lnSpc>
                <a:spcPct val="90000"/>
              </a:lnSpc>
            </a:pPr>
            <a:r>
              <a:rPr lang="zh-CN" altLang="en-US" sz="3200" dirty="0">
                <a:latin typeface="华文新魏" panose="02010800040101010101" pitchFamily="2" charset="-122"/>
                <a:ea typeface="华文新魏" panose="02010800040101010101" pitchFamily="2" charset="-122"/>
              </a:rPr>
              <a:t>嵌入式</a:t>
            </a:r>
            <a:r>
              <a:rPr lang="zh-CN" altLang="en-US" sz="3200" dirty="0">
                <a:solidFill>
                  <a:srgbClr val="0070C0"/>
                </a:solidFill>
                <a:latin typeface="华文新魏" panose="02010800040101010101" pitchFamily="2" charset="-122"/>
                <a:ea typeface="华文新魏" panose="02010800040101010101" pitchFamily="2" charset="-122"/>
              </a:rPr>
              <a:t>系统软件故障</a:t>
            </a:r>
            <a:r>
              <a:rPr lang="zh-CN" altLang="en-US" sz="3200" dirty="0">
                <a:latin typeface="华文新魏" panose="02010800040101010101" pitchFamily="2" charset="-122"/>
                <a:ea typeface="华文新魏" panose="02010800040101010101" pitchFamily="2" charset="-122"/>
              </a:rPr>
              <a:t>带来的后果比</a:t>
            </a:r>
            <a:r>
              <a:rPr lang="en-US" altLang="zh-CN" sz="3200" dirty="0">
                <a:latin typeface="华文新魏" panose="02010800040101010101" pitchFamily="2" charset="-122"/>
                <a:ea typeface="华文新魏" panose="02010800040101010101" pitchFamily="2" charset="-122"/>
              </a:rPr>
              <a:t>PC</a:t>
            </a:r>
            <a:r>
              <a:rPr lang="zh-CN" altLang="en-US" sz="3200" dirty="0">
                <a:latin typeface="华文新魏" panose="02010800040101010101" pitchFamily="2" charset="-122"/>
                <a:ea typeface="华文新魏" panose="02010800040101010101" pitchFamily="2" charset="-122"/>
              </a:rPr>
              <a:t>机大得多</a:t>
            </a:r>
          </a:p>
          <a:p>
            <a:pPr>
              <a:lnSpc>
                <a:spcPct val="90000"/>
              </a:lnSpc>
            </a:pPr>
            <a:r>
              <a:rPr lang="zh-CN" altLang="en-US" sz="3200" dirty="0">
                <a:latin typeface="华文新魏" panose="02010800040101010101" pitchFamily="2" charset="-122"/>
                <a:ea typeface="华文新魏" panose="02010800040101010101" pitchFamily="2" charset="-122"/>
              </a:rPr>
              <a:t>嵌入式系统一般采用</a:t>
            </a:r>
            <a:r>
              <a:rPr lang="zh-CN" altLang="en-US" sz="3200" u="sng" dirty="0">
                <a:solidFill>
                  <a:srgbClr val="00B050"/>
                </a:solidFill>
                <a:latin typeface="华文新魏" panose="02010800040101010101" pitchFamily="2" charset="-122"/>
                <a:ea typeface="华文新魏" panose="02010800040101010101" pitchFamily="2" charset="-122"/>
              </a:rPr>
              <a:t>实时操作系统</a:t>
            </a:r>
          </a:p>
          <a:p>
            <a:pPr>
              <a:lnSpc>
                <a:spcPct val="90000"/>
              </a:lnSpc>
            </a:pPr>
            <a:r>
              <a:rPr lang="zh-CN" altLang="en-US" sz="3200" dirty="0">
                <a:latin typeface="华文新魏" panose="02010800040101010101" pitchFamily="2" charset="-122"/>
                <a:ea typeface="华文新魏" panose="02010800040101010101" pitchFamily="2" charset="-122"/>
              </a:rPr>
              <a:t>嵌入式系统大都有</a:t>
            </a:r>
            <a:r>
              <a:rPr lang="zh-CN" altLang="en-US" sz="3200" dirty="0">
                <a:solidFill>
                  <a:srgbClr val="0070C0"/>
                </a:solidFill>
                <a:latin typeface="华文新魏" panose="02010800040101010101" pitchFamily="2" charset="-122"/>
                <a:ea typeface="华文新魏" panose="02010800040101010101" pitchFamily="2" charset="-122"/>
              </a:rPr>
              <a:t>成本、功耗</a:t>
            </a:r>
            <a:r>
              <a:rPr lang="zh-CN" altLang="en-US" sz="3200" dirty="0">
                <a:latin typeface="华文新魏" panose="02010800040101010101" pitchFamily="2" charset="-122"/>
                <a:ea typeface="华文新魏" panose="02010800040101010101" pitchFamily="2" charset="-122"/>
              </a:rPr>
              <a:t>的要求</a:t>
            </a:r>
          </a:p>
          <a:p>
            <a:pPr>
              <a:lnSpc>
                <a:spcPct val="90000"/>
              </a:lnSpc>
            </a:pPr>
            <a:r>
              <a:rPr lang="zh-CN" altLang="en-US" sz="3200" dirty="0">
                <a:latin typeface="华文新魏" panose="02010800040101010101" pitchFamily="2" charset="-122"/>
                <a:ea typeface="华文新魏" panose="02010800040101010101" pitchFamily="2" charset="-122"/>
              </a:rPr>
              <a:t>嵌入式系统得到</a:t>
            </a:r>
            <a:r>
              <a:rPr lang="zh-CN" altLang="en-US" sz="3200" dirty="0">
                <a:solidFill>
                  <a:srgbClr val="00B050"/>
                </a:solidFill>
                <a:latin typeface="华文新魏" panose="02010800040101010101" pitchFamily="2" charset="-122"/>
                <a:ea typeface="华文新魏" panose="02010800040101010101" pitchFamily="2" charset="-122"/>
              </a:rPr>
              <a:t>多种微处理体系</a:t>
            </a:r>
            <a:r>
              <a:rPr lang="zh-CN" altLang="en-US" sz="3200" dirty="0">
                <a:latin typeface="华文新魏" panose="02010800040101010101" pitchFamily="2" charset="-122"/>
                <a:ea typeface="华文新魏" panose="02010800040101010101" pitchFamily="2" charset="-122"/>
              </a:rPr>
              <a:t>的支持</a:t>
            </a:r>
          </a:p>
          <a:p>
            <a:pPr>
              <a:lnSpc>
                <a:spcPct val="90000"/>
              </a:lnSpc>
            </a:pPr>
            <a:r>
              <a:rPr lang="zh-CN" altLang="en-US" sz="3200" dirty="0">
                <a:latin typeface="华文新魏" panose="02010800040101010101" pitchFamily="2" charset="-122"/>
                <a:ea typeface="华文新魏" panose="02010800040101010101" pitchFamily="2" charset="-122"/>
              </a:rPr>
              <a:t>嵌入式系统需要</a:t>
            </a:r>
            <a:r>
              <a:rPr lang="zh-CN" altLang="en-US" sz="3200" dirty="0">
                <a:solidFill>
                  <a:srgbClr val="0070C0"/>
                </a:solidFill>
                <a:latin typeface="华文新魏" panose="02010800040101010101" pitchFamily="2" charset="-122"/>
                <a:ea typeface="华文新魏" panose="02010800040101010101" pitchFamily="2" charset="-122"/>
              </a:rPr>
              <a:t>专用的开发工具</a:t>
            </a:r>
          </a:p>
        </p:txBody>
      </p:sp>
      <p:sp>
        <p:nvSpPr>
          <p:cNvPr id="15364" name="Text Box 4"/>
          <p:cNvSpPr txBox="1">
            <a:spLocks noChangeArrowheads="1"/>
          </p:cNvSpPr>
          <p:nvPr/>
        </p:nvSpPr>
        <p:spPr bwMode="auto">
          <a:xfrm>
            <a:off x="842425" y="1143447"/>
            <a:ext cx="3568606"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3200" b="1" dirty="0">
                <a:solidFill>
                  <a:srgbClr val="FF0000"/>
                </a:solidFill>
                <a:latin typeface="华文新魏" panose="02010800040101010101" pitchFamily="2" charset="-122"/>
                <a:ea typeface="华文新魏" panose="02010800040101010101" pitchFamily="2" charset="-122"/>
              </a:rPr>
              <a:t>嵌入式系统 </a:t>
            </a:r>
            <a:r>
              <a:rPr kumimoji="1" lang="zh-CN" altLang="en-US" sz="3200" b="1" dirty="0">
                <a:solidFill>
                  <a:srgbClr val="FF0000"/>
                </a:solidFill>
                <a:latin typeface="华文新魏" panose="02010800040101010101" pitchFamily="2" charset="-122"/>
                <a:ea typeface="华文新魏" panose="02010800040101010101" pitchFamily="2" charset="-122"/>
                <a:sym typeface="Symbol" panose="05050102010706020507" pitchFamily="18" charset="2"/>
              </a:rPr>
              <a:t> </a:t>
            </a:r>
            <a:r>
              <a:rPr kumimoji="1" lang="en-US" altLang="zh-CN" sz="3200" b="1" dirty="0">
                <a:solidFill>
                  <a:srgbClr val="FF0000"/>
                </a:solidFill>
                <a:latin typeface="华文新魏" panose="02010800040101010101" pitchFamily="2" charset="-122"/>
                <a:ea typeface="华文新魏" panose="02010800040101010101" pitchFamily="2" charset="-122"/>
              </a:rPr>
              <a:t>PC</a:t>
            </a:r>
            <a:r>
              <a:rPr kumimoji="1" lang="zh-CN" altLang="en-US" sz="3200" b="1" dirty="0">
                <a:solidFill>
                  <a:srgbClr val="FF0000"/>
                </a:solidFill>
                <a:latin typeface="华文新魏" panose="02010800040101010101" pitchFamily="2" charset="-122"/>
                <a:ea typeface="华文新魏" panose="02010800040101010101" pitchFamily="2" charset="-122"/>
              </a:rPr>
              <a:t>机</a:t>
            </a:r>
            <a:endParaRPr lang="zh-CN" altLang="en-US" sz="32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chor="ctr"/>
          <a:lstStyle/>
          <a:p>
            <a:pPr algn="l">
              <a:lnSpc>
                <a:spcPct val="70000"/>
              </a:lnSpc>
            </a:pPr>
            <a:r>
              <a:rPr lang="zh-CN" altLang="en-US" sz="4800">
                <a:solidFill>
                  <a:schemeClr val="accent2"/>
                </a:solidFill>
                <a:ea typeface="隶书" panose="02010509060101010101" pitchFamily="49" charset="-122"/>
              </a:rPr>
              <a:t>实时系统 </a:t>
            </a:r>
          </a:p>
        </p:txBody>
      </p:sp>
      <p:sp>
        <p:nvSpPr>
          <p:cNvPr id="109571" name="Rectangle 3"/>
          <p:cNvSpPr>
            <a:spLocks noChangeArrowheads="1"/>
          </p:cNvSpPr>
          <p:nvPr/>
        </p:nvSpPr>
        <p:spPr bwMode="auto">
          <a:xfrm>
            <a:off x="3404433" y="908050"/>
            <a:ext cx="8281987"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buFontTx/>
              <a:buChar char="•"/>
            </a:pPr>
            <a:r>
              <a:rPr kumimoji="1" lang="en-US" altLang="zh-CN" sz="3600" dirty="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POSIX 1003.b</a:t>
            </a:r>
            <a:r>
              <a:rPr kumimoji="1" lang="zh-CN" altLang="en-US" sz="4000" dirty="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定义</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能够在</a:t>
            </a:r>
            <a:r>
              <a:rPr kumimoji="1" lang="zh-CN" altLang="en-US" sz="4000" dirty="0">
                <a:solidFill>
                  <a:srgbClr val="0070C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限定响应时间</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内提供</a:t>
            </a:r>
            <a:r>
              <a:rPr kumimoji="1" lang="zh-CN" altLang="en-US" sz="4000" dirty="0">
                <a:solidFill>
                  <a:srgbClr val="00B05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所需水平服务</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的计算机系统 </a:t>
            </a:r>
          </a:p>
          <a:p>
            <a:pPr algn="just">
              <a:lnSpc>
                <a:spcPct val="110000"/>
              </a:lnSpc>
              <a:spcBef>
                <a:spcPct val="20000"/>
              </a:spcBef>
              <a:buFontTx/>
              <a:buChar char="•"/>
            </a:pPr>
            <a:r>
              <a:rPr kumimoji="1" lang="zh-CN" altLang="en-US" sz="4000" dirty="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一般性定义</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一个实时系统是指计算的正确性不仅取决于程序的逻辑正确性，</a:t>
            </a:r>
            <a:r>
              <a:rPr kumimoji="1" lang="zh-CN" altLang="en-US" sz="4000" dirty="0">
                <a:solidFill>
                  <a:srgbClr val="00B05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也取决于结果产生的时间</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：如果系统的时间约束条件得不到满足，将会发生系统</a:t>
            </a:r>
            <a:r>
              <a:rPr kumimoji="1" lang="zh-CN" altLang="en-US" sz="4000" dirty="0">
                <a:solidFill>
                  <a:srgbClr val="FF000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出错</a:t>
            </a:r>
            <a:r>
              <a:rPr kumimoji="1" lang="zh-CN" altLang="en-US" sz="4000" dirty="0">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a:t>
            </a:r>
          </a:p>
        </p:txBody>
      </p:sp>
      <p:sp>
        <p:nvSpPr>
          <p:cNvPr id="2" name="云形标注 1"/>
          <p:cNvSpPr/>
          <p:nvPr/>
        </p:nvSpPr>
        <p:spPr bwMode="auto">
          <a:xfrm>
            <a:off x="260400" y="2989748"/>
            <a:ext cx="2714812" cy="1950742"/>
          </a:xfrm>
          <a:prstGeom prst="cloudCallout">
            <a:avLst>
              <a:gd name="adj1" fmla="val 86999"/>
              <a:gd name="adj2" fmla="val -126567"/>
            </a:avLst>
          </a:prstGeom>
          <a:solidFill>
            <a:srgbClr val="0070C0"/>
          </a:solidFill>
          <a:ln w="254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lstStyle/>
          <a:p>
            <a:pPr algn="ctr" defTabSz="914400" eaLnBrk="0" fontAlgn="base" hangingPunct="0">
              <a:spcBef>
                <a:spcPct val="0"/>
              </a:spcBef>
              <a:spcAft>
                <a:spcPct val="0"/>
              </a:spcAft>
            </a:pPr>
            <a:r>
              <a:rPr lang="zh-CN" altLang="en-US" sz="2400" dirty="0">
                <a:solidFill>
                  <a:srgbClr val="FFFF00"/>
                </a:solidFill>
              </a:rPr>
              <a:t>一个用于实时</a:t>
            </a:r>
            <a:endParaRPr lang="en-US" altLang="zh-CN" sz="2400" dirty="0">
              <a:solidFill>
                <a:srgbClr val="FFFF00"/>
              </a:solidFill>
            </a:endParaRPr>
          </a:p>
          <a:p>
            <a:pPr algn="ctr" defTabSz="914400" eaLnBrk="0" fontAlgn="base" hangingPunct="0">
              <a:spcBef>
                <a:spcPct val="0"/>
              </a:spcBef>
              <a:spcAft>
                <a:spcPct val="0"/>
              </a:spcAft>
            </a:pPr>
            <a:r>
              <a:rPr lang="zh-CN" altLang="en-US" sz="2400" dirty="0">
                <a:solidFill>
                  <a:srgbClr val="FFFF00"/>
                </a:solidFill>
              </a:rPr>
              <a:t>编程的标准</a:t>
            </a:r>
            <a:endParaRPr kumimoji="0" lang="zh-CN" altLang="en-US"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chor="ctr"/>
          <a:lstStyle/>
          <a:p>
            <a:pPr algn="l">
              <a:lnSpc>
                <a:spcPct val="70000"/>
              </a:lnSpc>
            </a:pPr>
            <a:r>
              <a:rPr lang="zh-CN" altLang="en-US" sz="4400" dirty="0">
                <a:solidFill>
                  <a:srgbClr val="F5A02F"/>
                </a:solidFill>
                <a:ea typeface="隶书" panose="02010509060101010101" pitchFamily="49" charset="-122"/>
              </a:rPr>
              <a:t>特别注意 </a:t>
            </a:r>
          </a:p>
        </p:txBody>
      </p:sp>
      <p:sp>
        <p:nvSpPr>
          <p:cNvPr id="3" name="内容占位符 2"/>
          <p:cNvSpPr>
            <a:spLocks noGrp="1"/>
          </p:cNvSpPr>
          <p:nvPr>
            <p:ph idx="1"/>
          </p:nvPr>
        </p:nvSpPr>
        <p:spPr/>
        <p:txBody>
          <a:bodyPr/>
          <a:lstStyle/>
          <a:p>
            <a:endParaRPr lang="zh-CN" altLang="en-US"/>
          </a:p>
        </p:txBody>
      </p:sp>
      <p:sp>
        <p:nvSpPr>
          <p:cNvPr id="110595" name="Rectangle 3"/>
          <p:cNvSpPr>
            <a:spLocks noChangeArrowheads="1"/>
          </p:cNvSpPr>
          <p:nvPr/>
        </p:nvSpPr>
        <p:spPr bwMode="auto">
          <a:xfrm>
            <a:off x="602615" y="1372235"/>
            <a:ext cx="10815955" cy="525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40000"/>
              </a:lnSpc>
              <a:spcBef>
                <a:spcPct val="20000"/>
              </a:spcBef>
            </a:pPr>
            <a:r>
              <a:rPr kumimoji="1" lang="zh-CN" altLang="en-US" sz="48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a:t>
            </a:r>
            <a:r>
              <a:rPr kumimoji="1" lang="zh-CN" altLang="en-US" sz="4800" dirty="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实时</a:t>
            </a:r>
            <a:r>
              <a:rPr kumimoji="1" lang="zh-CN" altLang="en-US" sz="48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并不等于快！它是一个相对的概念，确切定义应该是</a:t>
            </a:r>
            <a:r>
              <a:rPr kumimoji="1" lang="zh-CN" altLang="en-US" sz="4800" dirty="0">
                <a:solidFill>
                  <a:srgbClr val="FF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“及时”</a:t>
            </a:r>
            <a:r>
              <a:rPr kumimoji="1" lang="zh-CN" altLang="en-US" sz="48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，即在系统允许的时间范围内完成任务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chor="ctr">
            <a:normAutofit/>
          </a:bodyPr>
          <a:lstStyle/>
          <a:p>
            <a:pPr algn="l">
              <a:lnSpc>
                <a:spcPct val="70000"/>
              </a:lnSpc>
            </a:pPr>
            <a:r>
              <a:rPr lang="zh-CN" altLang="en-US" sz="4400">
                <a:solidFill>
                  <a:srgbClr val="F5A02F"/>
                </a:solidFill>
                <a:ea typeface="隶书" panose="02010509060101010101" pitchFamily="49" charset="-122"/>
              </a:rPr>
              <a:t>实时系统衡量指标 </a:t>
            </a:r>
          </a:p>
        </p:txBody>
      </p:sp>
      <p:sp>
        <p:nvSpPr>
          <p:cNvPr id="3" name="内容占位符 2"/>
          <p:cNvSpPr>
            <a:spLocks noGrp="1"/>
          </p:cNvSpPr>
          <p:nvPr>
            <p:ph idx="1"/>
          </p:nvPr>
        </p:nvSpPr>
        <p:spPr/>
        <p:txBody>
          <a:bodyPr/>
          <a:lstStyle/>
          <a:p>
            <a:endParaRPr lang="zh-CN" altLang="en-US"/>
          </a:p>
        </p:txBody>
      </p:sp>
      <p:sp>
        <p:nvSpPr>
          <p:cNvPr id="111619" name="Rectangle 3">
            <a:hlinkClick r:id="rId2" action="ppaction://hlinksldjump"/>
          </p:cNvPr>
          <p:cNvSpPr>
            <a:spLocks noChangeArrowheads="1"/>
          </p:cNvSpPr>
          <p:nvPr/>
        </p:nvSpPr>
        <p:spPr bwMode="auto">
          <a:xfrm>
            <a:off x="3935413" y="1773239"/>
            <a:ext cx="4248150"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响应时间 </a:t>
            </a:r>
          </a:p>
          <a:p>
            <a:pPr>
              <a:lnSpc>
                <a:spcPct val="15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吞吐量 </a:t>
            </a:r>
          </a:p>
          <a:p>
            <a:pPr>
              <a:lnSpc>
                <a:spcPct val="15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生存时间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08965" y="188595"/>
            <a:ext cx="4852035" cy="777875"/>
          </a:xfrm>
        </p:spPr>
        <p:txBody>
          <a:bodyPr anchor="ctr">
            <a:normAutofit fontScale="90000"/>
          </a:bodyPr>
          <a:lstStyle/>
          <a:p>
            <a:pPr algn="l">
              <a:lnSpc>
                <a:spcPct val="70000"/>
              </a:lnSpc>
            </a:pPr>
            <a:r>
              <a:rPr lang="zh-CN" altLang="en-US" sz="4400">
                <a:solidFill>
                  <a:srgbClr val="F5A02F"/>
                </a:solidFill>
                <a:effectLst>
                  <a:outerShdw blurRad="38100" dist="38100" dir="2700000" algn="tl">
                    <a:srgbClr val="000000">
                      <a:alpha val="43137"/>
                    </a:srgbClr>
                  </a:outerShdw>
                </a:effectLst>
                <a:ea typeface="隶书" panose="02010509060101010101" pitchFamily="49" charset="-122"/>
              </a:rPr>
              <a:t>嵌入式系统的实时性</a:t>
            </a:r>
          </a:p>
        </p:txBody>
      </p:sp>
      <p:sp>
        <p:nvSpPr>
          <p:cNvPr id="3" name="内容占位符 2"/>
          <p:cNvSpPr>
            <a:spLocks noGrp="1"/>
          </p:cNvSpPr>
          <p:nvPr>
            <p:ph idx="1"/>
          </p:nvPr>
        </p:nvSpPr>
        <p:spPr/>
        <p:txBody>
          <a:bodyPr/>
          <a:lstStyle/>
          <a:p>
            <a:endParaRPr lang="zh-CN" altLang="en-US"/>
          </a:p>
        </p:txBody>
      </p:sp>
      <p:sp>
        <p:nvSpPr>
          <p:cNvPr id="112643" name="Rectangle 3">
            <a:hlinkClick r:id="rId2" action="ppaction://hlinksldjump"/>
          </p:cNvPr>
          <p:cNvSpPr>
            <a:spLocks noChangeArrowheads="1"/>
          </p:cNvSpPr>
          <p:nvPr/>
        </p:nvSpPr>
        <p:spPr bwMode="auto">
          <a:xfrm>
            <a:off x="838200" y="1673225"/>
            <a:ext cx="9095105" cy="348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10000"/>
              </a:spcBef>
              <a:buClr>
                <a:schemeClr val="tx2"/>
              </a:buClr>
              <a:buSzPct val="90000"/>
            </a:pPr>
            <a:r>
              <a:rPr kumimoji="1" lang="en-US" altLang="zh-CN" sz="72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a:t>
            </a:r>
            <a:r>
              <a:rPr kumimoji="1" lang="zh-CN" altLang="en-US" sz="48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从广义概念上讲，嵌入式系统都可以看成是一个</a:t>
            </a:r>
            <a:r>
              <a:rPr kumimoji="1" lang="zh-CN" altLang="en-US" sz="4800" dirty="0">
                <a:solidFill>
                  <a:srgbClr val="FF000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实时系统</a:t>
            </a:r>
            <a:r>
              <a:rPr kumimoji="1" lang="zh-CN" altLang="en-US" sz="48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a:t>
            </a:r>
            <a:r>
              <a:rPr kumimoji="1" lang="zh-CN" altLang="en-US" sz="72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p:spPr>
        <p:txBody>
          <a:bodyPr/>
          <a:lstStyle/>
          <a:p>
            <a:r>
              <a:rPr lang="zh-CN" altLang="en-US"/>
              <a:t>嵌入式实时操作系统</a:t>
            </a:r>
          </a:p>
        </p:txBody>
      </p:sp>
      <p:sp>
        <p:nvSpPr>
          <p:cNvPr id="144387" name="Rectangle 3"/>
          <p:cNvSpPr>
            <a:spLocks noGrp="1" noChangeArrowheads="1"/>
          </p:cNvSpPr>
          <p:nvPr>
            <p:ph idx="1"/>
          </p:nvPr>
        </p:nvSpPr>
        <p:spPr>
          <a:noFill/>
        </p:spPr>
        <p:txBody>
          <a:bodyPr/>
          <a:lstStyle/>
          <a:p>
            <a:r>
              <a:rPr lang="zh-CN" altLang="en-US"/>
              <a:t>实时操作系统的优缺点</a:t>
            </a:r>
          </a:p>
        </p:txBody>
      </p:sp>
      <p:sp>
        <p:nvSpPr>
          <p:cNvPr id="144388" name="Text Box 4"/>
          <p:cNvSpPr txBox="1">
            <a:spLocks noChangeArrowheads="1"/>
          </p:cNvSpPr>
          <p:nvPr/>
        </p:nvSpPr>
        <p:spPr bwMode="auto">
          <a:xfrm>
            <a:off x="918845" y="2202180"/>
            <a:ext cx="10374630"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kumimoji="1" lang="en-US" altLang="zh-CN"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 </a:t>
            </a:r>
            <a:r>
              <a:rPr kumimoji="1" lang="zh-CN" altLang="en-US"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优点</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：在嵌入式实时操作系统环境下开发实时应用程序使程序的</a:t>
            </a:r>
            <a:r>
              <a:rPr kumimoji="1" lang="zh-CN" altLang="en-US" sz="2800" dirty="0">
                <a:solidFill>
                  <a:schemeClr val="hlink"/>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设计和扩展变得容易</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，不需要大的改动就可以增加新的功能。通过将应用程序分割成若干独立的任务模块，使应用程序的设计过程大为</a:t>
            </a:r>
            <a:r>
              <a:rPr kumimoji="1" lang="zh-CN" altLang="en-US" sz="2800" dirty="0">
                <a:solidFill>
                  <a:schemeClr val="hlink"/>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简化</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；而且对实时性要求苛刻的事件都得到了快速、可靠的处理。通过有效的系统服务，嵌入式实时操作系统使得系统资源得到更好的利用。</a:t>
            </a:r>
          </a:p>
          <a:p>
            <a:endParaRPr kumimoji="1" lang="zh-CN" altLang="en-US" sz="12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endParaRPr>
          </a:p>
          <a:p>
            <a:r>
              <a:rPr kumimoji="1" lang="zh-CN" altLang="en-US"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缺点</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：但是，使用嵌入式实时操作系统还需要额外的</a:t>
            </a:r>
            <a:r>
              <a:rPr kumimoji="1" lang="en-US" altLang="zh-CN"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ROM/RAM</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开销，</a:t>
            </a:r>
            <a:r>
              <a:rPr kumimoji="1" lang="en-US" altLang="zh-CN"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2~5%</a:t>
            </a:r>
            <a:r>
              <a:rPr kumimoji="1" lang="zh-CN" altLang="en-US"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的</a:t>
            </a:r>
            <a:r>
              <a:rPr kumimoji="1" lang="en-US" altLang="zh-CN"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CPU</a:t>
            </a:r>
            <a:r>
              <a:rPr kumimoji="1" lang="zh-CN" altLang="en-US" sz="2800" dirty="0">
                <a:solidFill>
                  <a:srgbClr val="FF0066"/>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额外负荷</a:t>
            </a:r>
            <a:r>
              <a:rPr kumimoji="1" lang="zh-CN" altLang="en-US" sz="2800" dirty="0">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rPr>
              <a:t>，以及内核的费用。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7" presetClass="entr" presetSubtype="0" fill="hold" grpId="0" nodeType="afterEffect">
                                  <p:stCondLst>
                                    <p:cond delay="0"/>
                                  </p:stCondLst>
                                  <p:childTnLst>
                                    <p:set>
                                      <p:cBhvr>
                                        <p:cTn id="11" dur="1" fill="hold">
                                          <p:stCondLst>
                                            <p:cond delay="0"/>
                                          </p:stCondLst>
                                        </p:cTn>
                                        <p:tgtEl>
                                          <p:spTgt spid="144388"/>
                                        </p:tgtEl>
                                        <p:attrNameLst>
                                          <p:attrName>style.visibility</p:attrName>
                                        </p:attrNameLst>
                                      </p:cBhvr>
                                      <p:to>
                                        <p:strVal val="visible"/>
                                      </p:to>
                                    </p:set>
                                    <p:animEffect transition="in" filter="fade">
                                      <p:cBhvr>
                                        <p:cTn id="12" dur="1000"/>
                                        <p:tgtEl>
                                          <p:spTgt spid="144388"/>
                                        </p:tgtEl>
                                      </p:cBhvr>
                                    </p:animEffect>
                                    <p:anim calcmode="lin" valueType="num">
                                      <p:cBhvr>
                                        <p:cTn id="13" dur="1000" fill="hold"/>
                                        <p:tgtEl>
                                          <p:spTgt spid="144388"/>
                                        </p:tgtEl>
                                        <p:attrNameLst>
                                          <p:attrName>ppt_x</p:attrName>
                                        </p:attrNameLst>
                                      </p:cBhvr>
                                      <p:tavLst>
                                        <p:tav tm="0">
                                          <p:val>
                                            <p:strVal val="#ppt_x"/>
                                          </p:val>
                                        </p:tav>
                                        <p:tav tm="100000">
                                          <p:val>
                                            <p:strVal val="#ppt_x"/>
                                          </p:val>
                                        </p:tav>
                                      </p:tavLst>
                                    </p:anim>
                                    <p:anim calcmode="lin" valueType="num">
                                      <p:cBhvr>
                                        <p:cTn id="14" dur="900" decel="100000" fill="hold"/>
                                        <p:tgtEl>
                                          <p:spTgt spid="144388"/>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443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P spid="14438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dirty="0">
                <a:ea typeface="黑体" panose="02010609060101010101" pitchFamily="49" charset="-122"/>
              </a:rPr>
              <a:t>课程目的</a:t>
            </a:r>
          </a:p>
        </p:txBody>
      </p:sp>
      <p:sp>
        <p:nvSpPr>
          <p:cNvPr id="94211" name="Rectangle 3"/>
          <p:cNvSpPr>
            <a:spLocks noGrp="1" noChangeArrowheads="1"/>
          </p:cNvSpPr>
          <p:nvPr>
            <p:ph idx="1"/>
          </p:nvPr>
        </p:nvSpPr>
        <p:spPr/>
        <p:txBody>
          <a:bodyPr>
            <a:noAutofit/>
          </a:bodyPr>
          <a:lstStyle/>
          <a:p>
            <a:pPr lvl="1">
              <a:lnSpc>
                <a:spcPct val="90000"/>
              </a:lnSpc>
            </a:pPr>
            <a:r>
              <a:rPr kumimoji="1" lang="zh-CN" altLang="en-US" sz="3200" dirty="0"/>
              <a:t>嵌入式系统导论（概念、分类、发展历程、特点、</a:t>
            </a:r>
            <a:r>
              <a:rPr kumimoji="1" lang="zh-CN" altLang="en-US" sz="3200" dirty="0">
                <a:solidFill>
                  <a:srgbClr val="00B050"/>
                </a:solidFill>
              </a:rPr>
              <a:t>应用领域</a:t>
            </a:r>
            <a:r>
              <a:rPr kumimoji="1" lang="zh-CN" altLang="en-US" sz="3200" dirty="0"/>
              <a:t>、</a:t>
            </a:r>
            <a:r>
              <a:rPr kumimoji="1" lang="zh-CN" altLang="en-US" sz="3200" dirty="0">
                <a:solidFill>
                  <a:srgbClr val="0070C0"/>
                </a:solidFill>
              </a:rPr>
              <a:t>发展趋势</a:t>
            </a:r>
            <a:r>
              <a:rPr kumimoji="1" lang="zh-CN" altLang="en-US" sz="3200" dirty="0"/>
              <a:t>）</a:t>
            </a:r>
          </a:p>
          <a:p>
            <a:pPr lvl="1">
              <a:lnSpc>
                <a:spcPct val="90000"/>
              </a:lnSpc>
            </a:pPr>
            <a:r>
              <a:rPr kumimoji="1" lang="zh-CN" altLang="en-US" sz="3200" dirty="0"/>
              <a:t>嵌入式硬件系统（基本组成，嵌入式微处理器，外围电路等）</a:t>
            </a:r>
          </a:p>
          <a:p>
            <a:pPr lvl="1">
              <a:lnSpc>
                <a:spcPct val="90000"/>
              </a:lnSpc>
            </a:pPr>
            <a:r>
              <a:rPr kumimoji="1" lang="zh-CN" altLang="en-US" sz="3200" dirty="0"/>
              <a:t>嵌入式软件系统（分类、特点、体系结构、运行流程、</a:t>
            </a:r>
            <a:r>
              <a:rPr kumimoji="1" lang="zh-CN" altLang="en-US" sz="3200" dirty="0">
                <a:solidFill>
                  <a:srgbClr val="00B050"/>
                </a:solidFill>
              </a:rPr>
              <a:t>操作系统</a:t>
            </a:r>
            <a:r>
              <a:rPr kumimoji="1" lang="zh-CN" altLang="en-US" sz="3200" dirty="0"/>
              <a:t>、</a:t>
            </a:r>
            <a:r>
              <a:rPr kumimoji="1" lang="zh-CN" altLang="en-US" sz="3200" dirty="0">
                <a:solidFill>
                  <a:srgbClr val="0070C0"/>
                </a:solidFill>
              </a:rPr>
              <a:t>编程方法</a:t>
            </a:r>
            <a:r>
              <a:rPr kumimoji="1" lang="zh-CN" altLang="en-US" sz="3200" dirty="0"/>
              <a:t>）</a:t>
            </a:r>
          </a:p>
          <a:p>
            <a:pPr lvl="1">
              <a:lnSpc>
                <a:spcPct val="90000"/>
              </a:lnSpc>
            </a:pPr>
            <a:r>
              <a:rPr kumimoji="1" lang="zh-CN" altLang="en-US" sz="3200" dirty="0">
                <a:solidFill>
                  <a:schemeClr val="tx2"/>
                </a:solidFill>
              </a:rPr>
              <a:t>嵌入式系统领域的一些新动态和成果 </a:t>
            </a:r>
          </a:p>
          <a:p>
            <a:pPr lvl="1">
              <a:lnSpc>
                <a:spcPct val="110000"/>
              </a:lnSpc>
              <a:spcBef>
                <a:spcPct val="0"/>
              </a:spcBef>
              <a:buFontTx/>
              <a:buChar char="•"/>
            </a:pPr>
            <a:endParaRPr lang="zh-CN" altLang="en-US" sz="3200" dirty="0">
              <a:latin typeface="华文新魏" panose="02010800040101010101" pitchFamily="2" charset="-122"/>
              <a:ea typeface="华文新魏" panose="02010800040101010101" pitchFamily="2" charset="-122"/>
            </a:endParaRPr>
          </a:p>
          <a:p>
            <a:pPr algn="just">
              <a:lnSpc>
                <a:spcPct val="90000"/>
              </a:lnSpc>
            </a:pPr>
            <a:r>
              <a:rPr lang="zh-CN" altLang="en-US" sz="3600" dirty="0">
                <a:latin typeface="华文新魏" panose="02010800040101010101" pitchFamily="2" charset="-122"/>
                <a:ea typeface="华文新魏" panose="02010800040101010101" pitchFamily="2" charset="-122"/>
              </a:rPr>
              <a:t>学生基础：学过</a:t>
            </a:r>
            <a:r>
              <a:rPr lang="en-US" altLang="zh-CN" sz="3600" dirty="0">
                <a:latin typeface="华文新魏" panose="02010800040101010101" pitchFamily="2" charset="-122"/>
                <a:ea typeface="华文新魏" panose="02010800040101010101" pitchFamily="2" charset="-122"/>
              </a:rPr>
              <a:t>C</a:t>
            </a:r>
            <a:r>
              <a:rPr lang="zh-CN" altLang="en-US" sz="3600" dirty="0">
                <a:latin typeface="华文新魏" panose="02010800040101010101" pitchFamily="2" charset="-122"/>
                <a:ea typeface="华文新魏" panose="02010800040101010101" pitchFamily="2" charset="-122"/>
              </a:rPr>
              <a:t>语言、微机原理和单片机等</a:t>
            </a:r>
          </a:p>
          <a:p>
            <a:pPr algn="just">
              <a:lnSpc>
                <a:spcPct val="90000"/>
              </a:lnSpc>
            </a:pPr>
            <a:endParaRPr lang="en-US" altLang="zh-CN" sz="3600" dirty="0">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多种多样 </a:t>
            </a:r>
          </a:p>
        </p:txBody>
      </p:sp>
      <p:sp>
        <p:nvSpPr>
          <p:cNvPr id="3" name="内容占位符 2"/>
          <p:cNvSpPr>
            <a:spLocks noGrp="1"/>
          </p:cNvSpPr>
          <p:nvPr>
            <p:ph idx="1"/>
          </p:nvPr>
        </p:nvSpPr>
        <p:spPr/>
        <p:txBody>
          <a:bodyPr/>
          <a:lstStyle/>
          <a:p>
            <a:endParaRPr lang="zh-CN" altLang="en-US"/>
          </a:p>
        </p:txBody>
      </p:sp>
      <p:sp>
        <p:nvSpPr>
          <p:cNvPr id="117763" name="Rectangle 3">
            <a:hlinkClick r:id="rId2" action="ppaction://hlinksldjump"/>
          </p:cNvPr>
          <p:cNvSpPr>
            <a:spLocks noChangeArrowheads="1"/>
          </p:cNvSpPr>
          <p:nvPr/>
        </p:nvSpPr>
        <p:spPr bwMode="auto">
          <a:xfrm>
            <a:off x="2640013" y="1268414"/>
            <a:ext cx="74168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嵌入式处理器种类繁多</a:t>
            </a:r>
          </a:p>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外设随应用领域变化</a:t>
            </a:r>
          </a:p>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操作系统五花八门</a:t>
            </a:r>
          </a:p>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嵌入式开发工具不一</a:t>
            </a:r>
          </a:p>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嵌入式系统实时性多样化</a:t>
            </a:r>
          </a:p>
          <a:p>
            <a:pPr>
              <a:lnSpc>
                <a:spcPct val="110000"/>
              </a:lnSpc>
              <a:spcBef>
                <a:spcPct val="10000"/>
              </a:spcBef>
              <a:buClr>
                <a:schemeClr val="tx2"/>
              </a:buClr>
              <a:buSzPct val="90000"/>
              <a:buFontTx/>
              <a:buChar char="•"/>
            </a:pPr>
            <a:r>
              <a:rPr kumimoji="1" lang="zh-CN" altLang="en-US" sz="4400">
                <a:solidFill>
                  <a:schemeClr val="tx2"/>
                </a:solidFill>
                <a:latin typeface="Times New Roman" panose="02020603050405020304" pitchFamily="18" charset="0"/>
                <a:ea typeface="隶书" panose="02010509060101010101" pitchFamily="49" charset="-122"/>
              </a:rPr>
              <a:t>应用领域广泛</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及时响应 </a:t>
            </a:r>
          </a:p>
        </p:txBody>
      </p:sp>
      <p:sp>
        <p:nvSpPr>
          <p:cNvPr id="3" name="内容占位符 2"/>
          <p:cNvSpPr>
            <a:spLocks noGrp="1"/>
          </p:cNvSpPr>
          <p:nvPr>
            <p:ph idx="1"/>
          </p:nvPr>
        </p:nvSpPr>
        <p:spPr/>
        <p:txBody>
          <a:bodyPr/>
          <a:lstStyle/>
          <a:p>
            <a:endParaRPr lang="zh-CN" altLang="en-US"/>
          </a:p>
        </p:txBody>
      </p:sp>
      <p:sp>
        <p:nvSpPr>
          <p:cNvPr id="118787" name="Rectangle 3">
            <a:hlinkClick r:id="rId2" action="ppaction://hlinksldjump"/>
          </p:cNvPr>
          <p:cNvSpPr>
            <a:spLocks noChangeArrowheads="1"/>
          </p:cNvSpPr>
          <p:nvPr/>
        </p:nvSpPr>
        <p:spPr bwMode="auto">
          <a:xfrm>
            <a:off x="1233805" y="1484630"/>
            <a:ext cx="8246745" cy="446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pPr>
            <a:r>
              <a:rPr kumimoji="1" lang="en-US" altLang="zh-CN" sz="4400">
                <a:solidFill>
                  <a:schemeClr val="tx2"/>
                </a:solidFill>
                <a:latin typeface="Times New Roman" panose="02020603050405020304" pitchFamily="18" charset="0"/>
                <a:ea typeface="隶书" panose="02010509060101010101" pitchFamily="49" charset="-122"/>
              </a:rPr>
              <a:t>        </a:t>
            </a:r>
            <a:r>
              <a:rPr kumimoji="1" lang="zh-CN" altLang="en-US" sz="4400">
                <a:solidFill>
                  <a:schemeClr val="tx2"/>
                </a:solidFill>
                <a:latin typeface="Times New Roman" panose="02020603050405020304" pitchFamily="18" charset="0"/>
                <a:ea typeface="隶书" panose="02010509060101010101" pitchFamily="49" charset="-122"/>
              </a:rPr>
              <a:t>嵌入式系统需要实时性保障，能够尽可能快地对外部技术过程的请求发出响应，</a:t>
            </a:r>
            <a:r>
              <a:rPr kumimoji="1" lang="zh-CN" altLang="en-US" sz="4400" u="sng">
                <a:solidFill>
                  <a:srgbClr val="FF0000"/>
                </a:solidFill>
                <a:latin typeface="Times New Roman" panose="02020603050405020304" pitchFamily="18" charset="0"/>
                <a:ea typeface="隶书" panose="02010509060101010101" pitchFamily="49" charset="-122"/>
              </a:rPr>
              <a:t>及时</a:t>
            </a:r>
            <a:r>
              <a:rPr kumimoji="1" lang="zh-CN" altLang="en-US" sz="4400">
                <a:solidFill>
                  <a:schemeClr val="tx2"/>
                </a:solidFill>
                <a:latin typeface="Times New Roman" panose="02020603050405020304" pitchFamily="18" charset="0"/>
                <a:ea typeface="隶书" panose="02010509060101010101" pitchFamily="49" charset="-122"/>
              </a:rPr>
              <a:t>完成。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成本敏感 </a:t>
            </a:r>
          </a:p>
        </p:txBody>
      </p:sp>
      <p:sp>
        <p:nvSpPr>
          <p:cNvPr id="3" name="内容占位符 2"/>
          <p:cNvSpPr>
            <a:spLocks noGrp="1"/>
          </p:cNvSpPr>
          <p:nvPr>
            <p:ph idx="1"/>
          </p:nvPr>
        </p:nvSpPr>
        <p:spPr/>
        <p:txBody>
          <a:bodyPr/>
          <a:lstStyle/>
          <a:p>
            <a:endParaRPr lang="zh-CN" altLang="en-US"/>
          </a:p>
        </p:txBody>
      </p:sp>
      <p:sp>
        <p:nvSpPr>
          <p:cNvPr id="119811" name="Rectangle 3">
            <a:hlinkClick r:id="rId2" action="ppaction://hlinksldjump"/>
          </p:cNvPr>
          <p:cNvSpPr>
            <a:spLocks noChangeArrowheads="1"/>
          </p:cNvSpPr>
          <p:nvPr/>
        </p:nvSpPr>
        <p:spPr bwMode="auto">
          <a:xfrm>
            <a:off x="838200" y="1700530"/>
            <a:ext cx="932053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pPr>
            <a:r>
              <a:rPr kumimoji="1" lang="en-US" altLang="zh-CN" sz="4400">
                <a:solidFill>
                  <a:schemeClr val="tx2"/>
                </a:solidFill>
                <a:latin typeface="Times New Roman" panose="02020603050405020304" pitchFamily="18" charset="0"/>
                <a:ea typeface="隶书" panose="02010509060101010101" pitchFamily="49" charset="-122"/>
              </a:rPr>
              <a:t>       </a:t>
            </a:r>
            <a:r>
              <a:rPr kumimoji="1" lang="zh-CN" altLang="en-US" sz="4400">
                <a:solidFill>
                  <a:schemeClr val="tx2"/>
                </a:solidFill>
                <a:latin typeface="Times New Roman" panose="02020603050405020304" pitchFamily="18" charset="0"/>
                <a:ea typeface="隶书" panose="02010509060101010101" pitchFamily="49" charset="-122"/>
              </a:rPr>
              <a:t>嵌入式产品每一批次的产品数量大，单位成本对产品的市场前景和利润影响极大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开发困难 </a:t>
            </a:r>
          </a:p>
        </p:txBody>
      </p:sp>
      <p:sp>
        <p:nvSpPr>
          <p:cNvPr id="3" name="内容占位符 2"/>
          <p:cNvSpPr>
            <a:spLocks noGrp="1"/>
          </p:cNvSpPr>
          <p:nvPr>
            <p:ph idx="1"/>
          </p:nvPr>
        </p:nvSpPr>
        <p:spPr/>
        <p:txBody>
          <a:bodyPr/>
          <a:lstStyle/>
          <a:p>
            <a:endParaRPr lang="zh-CN" altLang="en-US"/>
          </a:p>
        </p:txBody>
      </p:sp>
      <p:graphicFrame>
        <p:nvGraphicFramePr>
          <p:cNvPr id="120835" name="Object 3"/>
          <p:cNvGraphicFramePr>
            <a:graphicFrameLocks noChangeAspect="1"/>
          </p:cNvGraphicFramePr>
          <p:nvPr/>
        </p:nvGraphicFramePr>
        <p:xfrm>
          <a:off x="3071813" y="1052514"/>
          <a:ext cx="6697662" cy="5000625"/>
        </p:xfrm>
        <a:graphic>
          <a:graphicData uri="http://schemas.openxmlformats.org/presentationml/2006/ole">
            <mc:AlternateContent xmlns:mc="http://schemas.openxmlformats.org/markup-compatibility/2006">
              <mc:Choice xmlns:v="urn:schemas-microsoft-com:vml" Requires="v">
                <p:oleObj name="Visio" r:id="rId2" imgW="3454400" imgH="2461260" progId="Visio.Drawing.11">
                  <p:embed/>
                </p:oleObj>
              </mc:Choice>
              <mc:Fallback>
                <p:oleObj name="Visio" r:id="rId2" imgW="3454400" imgH="2461260" progId="Visio.Drawing.11">
                  <p:embed/>
                  <p:pic>
                    <p:nvPicPr>
                      <p:cNvPr id="12083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1052514"/>
                        <a:ext cx="6697662" cy="5000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不可垄断 </a:t>
            </a:r>
          </a:p>
        </p:txBody>
      </p:sp>
      <p:sp>
        <p:nvSpPr>
          <p:cNvPr id="3" name="内容占位符 2"/>
          <p:cNvSpPr>
            <a:spLocks noGrp="1"/>
          </p:cNvSpPr>
          <p:nvPr>
            <p:ph idx="1"/>
          </p:nvPr>
        </p:nvSpPr>
        <p:spPr/>
        <p:txBody>
          <a:bodyPr/>
          <a:lstStyle/>
          <a:p>
            <a:endParaRPr lang="zh-CN" altLang="en-US"/>
          </a:p>
        </p:txBody>
      </p:sp>
      <p:sp>
        <p:nvSpPr>
          <p:cNvPr id="121859" name="Rectangle 3">
            <a:hlinkClick r:id="rId3" action="ppaction://hlinksldjump"/>
          </p:cNvPr>
          <p:cNvSpPr>
            <a:spLocks noChangeArrowheads="1"/>
          </p:cNvSpPr>
          <p:nvPr/>
        </p:nvSpPr>
        <p:spPr bwMode="auto">
          <a:xfrm>
            <a:off x="838835" y="1762125"/>
            <a:ext cx="849757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pPr>
            <a:r>
              <a:rPr kumimoji="1" lang="en-US" altLang="zh-CN" sz="4400" dirty="0">
                <a:solidFill>
                  <a:schemeClr val="tx2"/>
                </a:solidFill>
                <a:latin typeface="Times New Roman" panose="02020603050405020304" pitchFamily="18" charset="0"/>
                <a:ea typeface="隶书" panose="02010509060101010101" pitchFamily="49" charset="-122"/>
              </a:rPr>
              <a:t>      </a:t>
            </a:r>
            <a:r>
              <a:rPr kumimoji="1" lang="zh-CN" altLang="en-US" sz="4400" dirty="0">
                <a:solidFill>
                  <a:schemeClr val="tx2"/>
                </a:solidFill>
                <a:latin typeface="Times New Roman" panose="02020603050405020304" pitchFamily="18" charset="0"/>
                <a:ea typeface="隶书" panose="02010509060101010101" pitchFamily="49" charset="-122"/>
              </a:rPr>
              <a:t>嵌入式系统是一个</a:t>
            </a:r>
            <a:r>
              <a:rPr kumimoji="1" lang="zh-CN" altLang="en-US" sz="4400" dirty="0">
                <a:solidFill>
                  <a:srgbClr val="FF0000"/>
                </a:solidFill>
                <a:latin typeface="Times New Roman" panose="02020603050405020304" pitchFamily="18" charset="0"/>
                <a:ea typeface="隶书" panose="02010509060101010101" pitchFamily="49" charset="-122"/>
              </a:rPr>
              <a:t>分散</a:t>
            </a:r>
            <a:r>
              <a:rPr kumimoji="1" lang="zh-CN" altLang="en-US" sz="4400" dirty="0">
                <a:solidFill>
                  <a:schemeClr val="tx2"/>
                </a:solidFill>
                <a:latin typeface="Times New Roman" panose="02020603050405020304" pitchFamily="18" charset="0"/>
                <a:ea typeface="隶书" panose="02010509060101010101" pitchFamily="49" charset="-122"/>
              </a:rPr>
              <a:t>的工业。</a:t>
            </a:r>
            <a:r>
              <a:rPr kumimoji="1" lang="zh-CN" altLang="en-US" sz="4400" dirty="0">
                <a:solidFill>
                  <a:srgbClr val="00B050"/>
                </a:solidFill>
                <a:latin typeface="Times New Roman" panose="02020603050405020304" pitchFamily="18" charset="0"/>
                <a:ea typeface="隶书" panose="02010509060101010101" pitchFamily="49" charset="-122"/>
              </a:rPr>
              <a:t>没有</a:t>
            </a:r>
            <a:r>
              <a:rPr kumimoji="1" lang="zh-CN" altLang="en-US" sz="4400" dirty="0">
                <a:solidFill>
                  <a:schemeClr val="tx2"/>
                </a:solidFill>
                <a:latin typeface="Times New Roman" panose="02020603050405020304" pitchFamily="18" charset="0"/>
                <a:ea typeface="隶书" panose="02010509060101010101" pitchFamily="49" charset="-122"/>
              </a:rPr>
              <a:t>哪一个系列的处理器和操作系统能够垄断全部市场。</a:t>
            </a:r>
            <a:endParaRPr kumimoji="1" lang="zh-CN" altLang="en-US" sz="6600" dirty="0">
              <a:solidFill>
                <a:schemeClr val="tx2"/>
              </a:solidFill>
              <a:latin typeface="Times New Roman" panose="02020603050405020304" pitchFamily="18" charset="0"/>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其他：确定性 </a:t>
            </a:r>
          </a:p>
        </p:txBody>
      </p:sp>
      <p:sp>
        <p:nvSpPr>
          <p:cNvPr id="3" name="内容占位符 2"/>
          <p:cNvSpPr>
            <a:spLocks noGrp="1"/>
          </p:cNvSpPr>
          <p:nvPr>
            <p:ph idx="1"/>
          </p:nvPr>
        </p:nvSpPr>
        <p:spPr/>
        <p:txBody>
          <a:bodyPr/>
          <a:lstStyle/>
          <a:p>
            <a:endParaRPr lang="zh-CN" altLang="en-US" dirty="0"/>
          </a:p>
        </p:txBody>
      </p:sp>
      <p:sp>
        <p:nvSpPr>
          <p:cNvPr id="122883" name="Rectangle 3">
            <a:hlinkClick r:id="rId2" action="ppaction://hlinksldjump"/>
          </p:cNvPr>
          <p:cNvSpPr>
            <a:spLocks noChangeArrowheads="1"/>
          </p:cNvSpPr>
          <p:nvPr/>
        </p:nvSpPr>
        <p:spPr bwMode="auto">
          <a:xfrm>
            <a:off x="965200" y="1997710"/>
            <a:ext cx="9077960" cy="388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buFontTx/>
              <a:buChar char="•"/>
            </a:pP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任务</a:t>
            </a:r>
            <a:r>
              <a:rPr kumimoji="1" lang="zh-CN" altLang="en-US" sz="4400" dirty="0">
                <a:solidFill>
                  <a:srgbClr val="00B05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个数</a:t>
            </a: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确定</a:t>
            </a:r>
          </a:p>
          <a:p>
            <a:pPr>
              <a:lnSpc>
                <a:spcPct val="130000"/>
              </a:lnSpc>
              <a:spcBef>
                <a:spcPct val="10000"/>
              </a:spcBef>
              <a:buClr>
                <a:schemeClr val="tx2"/>
              </a:buClr>
              <a:buSzPct val="90000"/>
              <a:buFontTx/>
              <a:buChar char="•"/>
            </a:pPr>
            <a:r>
              <a:rPr kumimoji="1" lang="zh-CN" altLang="en-US" sz="4400" dirty="0">
                <a:solidFill>
                  <a:srgbClr val="FF000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每个</a:t>
            </a: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任务</a:t>
            </a:r>
            <a:r>
              <a:rPr kumimoji="1" lang="zh-CN" altLang="en-US" sz="4400" dirty="0">
                <a:solidFill>
                  <a:srgbClr val="0070C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执行时序</a:t>
            </a: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确定</a:t>
            </a:r>
          </a:p>
          <a:p>
            <a:pPr>
              <a:lnSpc>
                <a:spcPct val="130000"/>
              </a:lnSpc>
              <a:spcBef>
                <a:spcPct val="10000"/>
              </a:spcBef>
              <a:buClr>
                <a:schemeClr val="tx2"/>
              </a:buClr>
              <a:buSzPct val="90000"/>
              <a:buFontTx/>
              <a:buChar char="•"/>
            </a:pP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每个任务所占资源等确定</a:t>
            </a:r>
          </a:p>
          <a:p>
            <a:pPr>
              <a:lnSpc>
                <a:spcPct val="130000"/>
              </a:lnSpc>
              <a:spcBef>
                <a:spcPct val="10000"/>
              </a:spcBef>
              <a:buClr>
                <a:schemeClr val="tx2"/>
              </a:buClr>
              <a:buSzPct val="90000"/>
              <a:buFontTx/>
              <a:buChar char="•"/>
            </a:pPr>
            <a:r>
              <a:rPr kumimoji="1" lang="zh-CN" altLang="en-US" sz="44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任务间通信延迟确定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chor="ctr">
            <a:normAutofit/>
          </a:bodyPr>
          <a:lstStyle/>
          <a:p>
            <a:pPr algn="l">
              <a:lnSpc>
                <a:spcPct val="70000"/>
              </a:lnSpc>
            </a:pPr>
            <a:r>
              <a:rPr lang="en-US" altLang="zh-CN" sz="4400" dirty="0">
                <a:solidFill>
                  <a:schemeClr val="tx1"/>
                </a:solidFill>
                <a:ea typeface="隶书" panose="02010509060101010101" pitchFamily="49" charset="-122"/>
              </a:rPr>
              <a:t>1.4 </a:t>
            </a:r>
            <a:r>
              <a:rPr lang="zh-CN" altLang="en-US" sz="4400" dirty="0">
                <a:solidFill>
                  <a:schemeClr val="tx1"/>
                </a:solidFill>
                <a:ea typeface="隶书" panose="02010509060101010101" pitchFamily="49" charset="-122"/>
              </a:rPr>
              <a:t>发展历程 </a:t>
            </a:r>
          </a:p>
        </p:txBody>
      </p:sp>
      <p:sp>
        <p:nvSpPr>
          <p:cNvPr id="123907" name="Rectangle 3"/>
          <p:cNvSpPr>
            <a:spLocks noChangeArrowheads="1"/>
          </p:cNvSpPr>
          <p:nvPr/>
        </p:nvSpPr>
        <p:spPr bwMode="auto">
          <a:xfrm>
            <a:off x="1524001" y="1515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908" name="Object 4"/>
          <p:cNvGraphicFramePr>
            <a:graphicFrameLocks noChangeAspect="1"/>
          </p:cNvGraphicFramePr>
          <p:nvPr/>
        </p:nvGraphicFramePr>
        <p:xfrm>
          <a:off x="1524001" y="1271888"/>
          <a:ext cx="7337593" cy="5586112"/>
        </p:xfrm>
        <a:graphic>
          <a:graphicData uri="http://schemas.openxmlformats.org/presentationml/2006/ole">
            <mc:AlternateContent xmlns:mc="http://schemas.openxmlformats.org/markup-compatibility/2006">
              <mc:Choice xmlns:v="urn:schemas-microsoft-com:vml" Requires="v">
                <p:oleObj name="Visio" r:id="rId2" imgW="6039485" imgH="4594860" progId="Visio.Drawing.11">
                  <p:embed/>
                </p:oleObj>
              </mc:Choice>
              <mc:Fallback>
                <p:oleObj name="Visio" r:id="rId2" imgW="6039485" imgH="4594860" progId="Visio.Drawing.11">
                  <p:embed/>
                  <p:pic>
                    <p:nvPicPr>
                      <p:cNvPr id="1239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71888"/>
                        <a:ext cx="7337593" cy="5586112"/>
                      </a:xfrm>
                      <a:prstGeom prst="rect">
                        <a:avLst/>
                      </a:prstGeom>
                      <a:noFill/>
                      <a:ln>
                        <a:noFill/>
                      </a:ln>
                      <a:effec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chor="ctr">
            <a:normAutofit/>
          </a:bodyPr>
          <a:lstStyle/>
          <a:p>
            <a:pPr algn="l">
              <a:lnSpc>
                <a:spcPct val="70000"/>
              </a:lnSpc>
            </a:pPr>
            <a:r>
              <a:rPr lang="en-US" altLang="zh-CN" sz="4400">
                <a:solidFill>
                  <a:schemeClr val="tx1"/>
                </a:solidFill>
                <a:ea typeface="隶书" panose="02010509060101010101" pitchFamily="49" charset="-122"/>
              </a:rPr>
              <a:t>1.5 </a:t>
            </a:r>
            <a:r>
              <a:rPr lang="zh-CN" altLang="en-US" sz="4400">
                <a:solidFill>
                  <a:schemeClr val="tx1"/>
                </a:solidFill>
                <a:ea typeface="隶书" panose="02010509060101010101" pitchFamily="49" charset="-122"/>
              </a:rPr>
              <a:t>分类 </a:t>
            </a:r>
          </a:p>
        </p:txBody>
      </p:sp>
      <p:sp>
        <p:nvSpPr>
          <p:cNvPr id="3" name="内容占位符 2"/>
          <p:cNvSpPr>
            <a:spLocks noGrp="1"/>
          </p:cNvSpPr>
          <p:nvPr>
            <p:ph idx="1"/>
          </p:nvPr>
        </p:nvSpPr>
        <p:spPr/>
        <p:txBody>
          <a:bodyPr/>
          <a:lstStyle/>
          <a:p>
            <a:endParaRPr lang="zh-CN" altLang="en-US"/>
          </a:p>
        </p:txBody>
      </p:sp>
      <p:sp>
        <p:nvSpPr>
          <p:cNvPr id="124931" name="Rectangle 3"/>
          <p:cNvSpPr>
            <a:spLocks noChangeArrowheads="1"/>
          </p:cNvSpPr>
          <p:nvPr/>
        </p:nvSpPr>
        <p:spPr bwMode="auto">
          <a:xfrm>
            <a:off x="1524001" y="1515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4932" name="Rectangle 4"/>
          <p:cNvSpPr>
            <a:spLocks noChangeArrowheads="1"/>
          </p:cNvSpPr>
          <p:nvPr/>
        </p:nvSpPr>
        <p:spPr bwMode="auto">
          <a:xfrm>
            <a:off x="1524001" y="1177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4933" name="Text Box 5"/>
          <p:cNvSpPr txBox="1">
            <a:spLocks noChangeArrowheads="1"/>
          </p:cNvSpPr>
          <p:nvPr/>
        </p:nvSpPr>
        <p:spPr bwMode="auto">
          <a:xfrm>
            <a:off x="3048000" y="1676401"/>
            <a:ext cx="7239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kumimoji="1" lang="en-US" altLang="zh-CN" sz="4000">
                <a:solidFill>
                  <a:schemeClr val="tx2"/>
                </a:solidFill>
                <a:latin typeface="Times New Roman" panose="02020603050405020304" pitchFamily="18" charset="0"/>
                <a:ea typeface="隶书" panose="02010509060101010101" pitchFamily="49" charset="-122"/>
              </a:rPr>
              <a:t> </a:t>
            </a:r>
            <a:r>
              <a:rPr kumimoji="1" lang="zh-CN" altLang="en-US" sz="4000">
                <a:solidFill>
                  <a:schemeClr val="tx2"/>
                </a:solidFill>
                <a:latin typeface="Times New Roman" panose="02020603050405020304" pitchFamily="18" charset="0"/>
                <a:ea typeface="隶书" panose="02010509060101010101" pitchFamily="49" charset="-122"/>
              </a:rPr>
              <a:t>按处理器位数划分</a:t>
            </a:r>
          </a:p>
          <a:p>
            <a:pPr>
              <a:spcBef>
                <a:spcPct val="50000"/>
              </a:spcBef>
              <a:buFontTx/>
              <a:buChar char="•"/>
            </a:pPr>
            <a:r>
              <a:rPr kumimoji="1" lang="zh-CN" altLang="en-US" sz="4000">
                <a:solidFill>
                  <a:schemeClr val="tx2"/>
                </a:solidFill>
                <a:latin typeface="Times New Roman" panose="02020603050405020304" pitchFamily="18" charset="0"/>
                <a:ea typeface="隶书" panose="02010509060101010101" pitchFamily="49" charset="-122"/>
              </a:rPr>
              <a:t> 按应用类别划分</a:t>
            </a:r>
          </a:p>
          <a:p>
            <a:pPr>
              <a:spcBef>
                <a:spcPct val="50000"/>
              </a:spcBef>
              <a:buFontTx/>
              <a:buChar char="•"/>
            </a:pPr>
            <a:r>
              <a:rPr kumimoji="1" lang="zh-CN" altLang="en-US" sz="4000">
                <a:solidFill>
                  <a:schemeClr val="tx2"/>
                </a:solidFill>
                <a:latin typeface="Times New Roman" panose="02020603050405020304" pitchFamily="18" charset="0"/>
                <a:ea typeface="隶书" panose="02010509060101010101" pitchFamily="49" charset="-122"/>
              </a:rPr>
              <a:t> 按系统的实时性划分</a:t>
            </a:r>
          </a:p>
          <a:p>
            <a:pPr>
              <a:spcBef>
                <a:spcPct val="50000"/>
              </a:spcBef>
              <a:buFontTx/>
              <a:buChar char="•"/>
            </a:pPr>
            <a:r>
              <a:rPr kumimoji="1" lang="zh-CN" altLang="en-US" sz="4000">
                <a:solidFill>
                  <a:schemeClr val="tx2"/>
                </a:solidFill>
                <a:latin typeface="Times New Roman" panose="02020603050405020304" pitchFamily="18" charset="0"/>
                <a:ea typeface="隶书" panose="02010509060101010101" pitchFamily="49" charset="-122"/>
              </a:rPr>
              <a:t> 按工业界应用的复杂程度划分</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nchor="ctr">
            <a:normAutofit/>
          </a:bodyPr>
          <a:lstStyle/>
          <a:p>
            <a:pPr algn="l">
              <a:lnSpc>
                <a:spcPct val="70000"/>
              </a:lnSpc>
            </a:pPr>
            <a:r>
              <a:rPr lang="zh-CN" altLang="en-US" sz="4400" dirty="0">
                <a:solidFill>
                  <a:schemeClr val="tx1"/>
                </a:solidFill>
                <a:ea typeface="隶书" panose="02010509060101010101" pitchFamily="49" charset="-122"/>
              </a:rPr>
              <a:t>按处理器位数划分</a:t>
            </a:r>
          </a:p>
        </p:txBody>
      </p:sp>
      <p:sp>
        <p:nvSpPr>
          <p:cNvPr id="3" name="内容占位符 2"/>
          <p:cNvSpPr>
            <a:spLocks noGrp="1"/>
          </p:cNvSpPr>
          <p:nvPr>
            <p:ph idx="1"/>
          </p:nvPr>
        </p:nvSpPr>
        <p:spPr/>
        <p:txBody>
          <a:bodyPr/>
          <a:lstStyle/>
          <a:p>
            <a:endParaRPr lang="zh-CN" altLang="en-US"/>
          </a:p>
        </p:txBody>
      </p:sp>
      <p:sp>
        <p:nvSpPr>
          <p:cNvPr id="125955" name="Rectangle 3">
            <a:hlinkClick r:id="rId2" action="ppaction://hlinksldjump"/>
          </p:cNvPr>
          <p:cNvSpPr>
            <a:spLocks noChangeArrowheads="1"/>
          </p:cNvSpPr>
          <p:nvPr/>
        </p:nvSpPr>
        <p:spPr bwMode="auto">
          <a:xfrm>
            <a:off x="1191260" y="1701800"/>
            <a:ext cx="8145145" cy="367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spcBef>
                <a:spcPct val="10000"/>
              </a:spcBef>
              <a:buClr>
                <a:schemeClr val="tx2"/>
              </a:buClr>
              <a:buSzPct val="90000"/>
            </a:pPr>
            <a:r>
              <a:rPr kumimoji="1" lang="en-US" altLang="zh-CN" sz="4000" dirty="0">
                <a:solidFill>
                  <a:schemeClr val="tx2"/>
                </a:solidFill>
                <a:latin typeface="Times New Roman" panose="02020603050405020304" pitchFamily="18" charset="0"/>
                <a:ea typeface="隶书" panose="02010509060101010101" pitchFamily="49" charset="-122"/>
              </a:rPr>
              <a:t>        </a:t>
            </a:r>
            <a:r>
              <a:rPr kumimoji="1" lang="zh-CN" altLang="en-US" sz="4000" dirty="0">
                <a:solidFill>
                  <a:schemeClr val="tx2"/>
                </a:solidFill>
                <a:latin typeface="Times New Roman" panose="02020603050405020304" pitchFamily="18" charset="0"/>
                <a:ea typeface="隶书" panose="02010509060101010101" pitchFamily="49" charset="-122"/>
              </a:rPr>
              <a:t>按所采用的处理器位数，可以分为</a:t>
            </a:r>
            <a:r>
              <a:rPr kumimoji="1" lang="en-US" altLang="zh-CN" sz="4000" dirty="0">
                <a:solidFill>
                  <a:schemeClr val="tx2"/>
                </a:solidFill>
                <a:latin typeface="Times New Roman" panose="02020603050405020304" pitchFamily="18" charset="0"/>
                <a:ea typeface="隶书" panose="02010509060101010101" pitchFamily="49" charset="-122"/>
              </a:rPr>
              <a:t>4</a:t>
            </a:r>
            <a:r>
              <a:rPr kumimoji="1" lang="zh-CN" altLang="en-US" sz="4000" dirty="0">
                <a:solidFill>
                  <a:schemeClr val="tx2"/>
                </a:solidFill>
                <a:latin typeface="Times New Roman" panose="02020603050405020304" pitchFamily="18" charset="0"/>
                <a:ea typeface="隶书" panose="02010509060101010101" pitchFamily="49" charset="-122"/>
              </a:rPr>
              <a:t>位、</a:t>
            </a:r>
            <a:r>
              <a:rPr kumimoji="1" lang="en-US" altLang="zh-CN" sz="4000" dirty="0">
                <a:solidFill>
                  <a:schemeClr val="tx2"/>
                </a:solidFill>
                <a:latin typeface="Times New Roman" panose="02020603050405020304" pitchFamily="18" charset="0"/>
                <a:ea typeface="隶书" panose="02010509060101010101" pitchFamily="49" charset="-122"/>
              </a:rPr>
              <a:t>8</a:t>
            </a:r>
            <a:r>
              <a:rPr kumimoji="1" lang="zh-CN" altLang="en-US" sz="4000" dirty="0">
                <a:solidFill>
                  <a:schemeClr val="tx2"/>
                </a:solidFill>
                <a:latin typeface="Times New Roman" panose="02020603050405020304" pitchFamily="18" charset="0"/>
                <a:ea typeface="隶书" panose="02010509060101010101" pitchFamily="49" charset="-122"/>
              </a:rPr>
              <a:t>位、</a:t>
            </a:r>
            <a:r>
              <a:rPr kumimoji="1" lang="en-US" altLang="zh-CN" sz="4000" dirty="0">
                <a:solidFill>
                  <a:schemeClr val="tx2"/>
                </a:solidFill>
                <a:latin typeface="Times New Roman" panose="02020603050405020304" pitchFamily="18" charset="0"/>
                <a:ea typeface="隶书" panose="02010509060101010101" pitchFamily="49" charset="-122"/>
              </a:rPr>
              <a:t>16</a:t>
            </a:r>
            <a:r>
              <a:rPr kumimoji="1" lang="zh-CN" altLang="en-US" sz="4000" dirty="0">
                <a:solidFill>
                  <a:schemeClr val="tx2"/>
                </a:solidFill>
                <a:latin typeface="Times New Roman" panose="02020603050405020304" pitchFamily="18" charset="0"/>
                <a:ea typeface="隶书" panose="02010509060101010101" pitchFamily="49" charset="-122"/>
              </a:rPr>
              <a:t>位、</a:t>
            </a:r>
            <a:r>
              <a:rPr kumimoji="1" lang="en-US" altLang="zh-CN" sz="4000" dirty="0">
                <a:solidFill>
                  <a:schemeClr val="tx2"/>
                </a:solidFill>
                <a:latin typeface="Times New Roman" panose="02020603050405020304" pitchFamily="18" charset="0"/>
                <a:ea typeface="隶书" panose="02010509060101010101" pitchFamily="49" charset="-122"/>
              </a:rPr>
              <a:t>32</a:t>
            </a:r>
            <a:r>
              <a:rPr kumimoji="1" lang="zh-CN" altLang="en-US" sz="4000" dirty="0">
                <a:solidFill>
                  <a:schemeClr val="tx2"/>
                </a:solidFill>
                <a:latin typeface="Times New Roman" panose="02020603050405020304" pitchFamily="18" charset="0"/>
                <a:ea typeface="隶书" panose="02010509060101010101" pitchFamily="49" charset="-122"/>
              </a:rPr>
              <a:t>位和</a:t>
            </a:r>
            <a:r>
              <a:rPr kumimoji="1" lang="en-US" altLang="zh-CN" sz="4000" dirty="0">
                <a:solidFill>
                  <a:schemeClr val="tx2"/>
                </a:solidFill>
                <a:latin typeface="Times New Roman" panose="02020603050405020304" pitchFamily="18" charset="0"/>
                <a:ea typeface="隶书" panose="02010509060101010101" pitchFamily="49" charset="-122"/>
              </a:rPr>
              <a:t>64</a:t>
            </a:r>
            <a:r>
              <a:rPr kumimoji="1" lang="zh-CN" altLang="en-US" sz="4000" dirty="0">
                <a:solidFill>
                  <a:schemeClr val="tx2"/>
                </a:solidFill>
                <a:latin typeface="Times New Roman" panose="02020603050405020304" pitchFamily="18" charset="0"/>
                <a:ea typeface="隶书" panose="02010509060101010101" pitchFamily="49" charset="-122"/>
              </a:rPr>
              <a:t>位系统。</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chor="ctr">
            <a:normAutofit/>
          </a:bodyPr>
          <a:lstStyle/>
          <a:p>
            <a:pPr algn="l">
              <a:lnSpc>
                <a:spcPct val="70000"/>
              </a:lnSpc>
            </a:pPr>
            <a:r>
              <a:rPr lang="zh-CN" altLang="en-US" sz="4400" dirty="0">
                <a:solidFill>
                  <a:schemeClr val="tx1"/>
                </a:solidFill>
                <a:ea typeface="隶书" panose="02010509060101010101" pitchFamily="49" charset="-122"/>
              </a:rPr>
              <a:t>按系统实时性划分</a:t>
            </a:r>
          </a:p>
        </p:txBody>
      </p:sp>
      <p:sp>
        <p:nvSpPr>
          <p:cNvPr id="3" name="内容占位符 2"/>
          <p:cNvSpPr>
            <a:spLocks noGrp="1"/>
          </p:cNvSpPr>
          <p:nvPr>
            <p:ph idx="1"/>
          </p:nvPr>
        </p:nvSpPr>
        <p:spPr/>
        <p:txBody>
          <a:bodyPr/>
          <a:lstStyle/>
          <a:p>
            <a:endParaRPr lang="zh-CN" altLang="en-US"/>
          </a:p>
        </p:txBody>
      </p:sp>
      <p:sp>
        <p:nvSpPr>
          <p:cNvPr id="126979" name="Rectangle 3">
            <a:hlinkClick r:id="rId2" action="ppaction://hlinksldjump"/>
          </p:cNvPr>
          <p:cNvSpPr>
            <a:spLocks noChangeArrowheads="1"/>
          </p:cNvSpPr>
          <p:nvPr/>
        </p:nvSpPr>
        <p:spPr bwMode="auto">
          <a:xfrm>
            <a:off x="838835" y="1853565"/>
            <a:ext cx="1059307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buFontTx/>
              <a:buChar char="•"/>
            </a:pPr>
            <a:r>
              <a:rPr kumimoji="1" lang="zh-CN" altLang="en-US" sz="360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硬实时</a:t>
            </a:r>
            <a:r>
              <a:rPr kumimoji="1" lang="zh-CN" altLang="en-US" sz="360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汽车的</a:t>
            </a:r>
            <a:r>
              <a:rPr kumimoji="1" lang="en-US" altLang="zh-CN" sz="360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ABS</a:t>
            </a:r>
            <a:r>
              <a:rPr kumimoji="1" lang="zh-CN" altLang="en-US" sz="360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和安全气囊系统、飞行控制系统、核电控制系统</a:t>
            </a:r>
          </a:p>
          <a:p>
            <a:pPr>
              <a:lnSpc>
                <a:spcPct val="130000"/>
              </a:lnSpc>
              <a:spcBef>
                <a:spcPct val="10000"/>
              </a:spcBef>
              <a:buClr>
                <a:schemeClr val="tx2"/>
              </a:buClr>
              <a:buSzPct val="90000"/>
              <a:buFontTx/>
              <a:buChar char="•"/>
            </a:pPr>
            <a:r>
              <a:rPr kumimoji="1" lang="zh-CN" altLang="en-US" sz="360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软实时</a:t>
            </a:r>
            <a:r>
              <a:rPr kumimoji="1" lang="zh-CN" altLang="en-US" sz="360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电视信号、证券交易</a:t>
            </a:r>
          </a:p>
          <a:p>
            <a:pPr>
              <a:lnSpc>
                <a:spcPct val="130000"/>
              </a:lnSpc>
              <a:spcBef>
                <a:spcPct val="10000"/>
              </a:spcBef>
              <a:buClr>
                <a:schemeClr val="tx2"/>
              </a:buClr>
              <a:buSzPct val="90000"/>
              <a:buFontTx/>
              <a:buChar char="•"/>
            </a:pPr>
            <a:r>
              <a:rPr kumimoji="1" lang="zh-CN" altLang="en-US" sz="3600">
                <a:solidFill>
                  <a:srgbClr val="CC0066"/>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自适应实时</a:t>
            </a:r>
            <a:r>
              <a:rPr kumimoji="1" lang="zh-CN" altLang="en-US" sz="360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　自动调整满足环境需要，保证性能级别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考核方式及成绩评定方法</a:t>
            </a:r>
            <a:endParaRPr lang="zh-CN" altLang="en-US" dirty="0"/>
          </a:p>
        </p:txBody>
      </p:sp>
      <p:sp>
        <p:nvSpPr>
          <p:cNvPr id="3" name="内容占位符 2"/>
          <p:cNvSpPr>
            <a:spLocks noGrp="1"/>
          </p:cNvSpPr>
          <p:nvPr>
            <p:ph idx="1"/>
          </p:nvPr>
        </p:nvSpPr>
        <p:spPr/>
        <p:txBody>
          <a:bodyPr>
            <a:normAutofit/>
          </a:bodyPr>
          <a:lstStyle/>
          <a:p>
            <a:r>
              <a:rPr lang="zh-CN" altLang="zh-CN" sz="4400" b="1" dirty="0">
                <a:latin typeface="仿宋" panose="02010609060101010101" pitchFamily="49" charset="-122"/>
                <a:ea typeface="仿宋" panose="02010609060101010101" pitchFamily="49" charset="-122"/>
                <a:cs typeface="微软雅黑" panose="020B0503020204020204" pitchFamily="34" charset="-122"/>
              </a:rPr>
              <a:t>考核方式：开卷考试 ； </a:t>
            </a:r>
            <a:endParaRPr lang="en-US" altLang="zh-CN" sz="4400" b="1" dirty="0">
              <a:latin typeface="仿宋" panose="02010609060101010101" pitchFamily="49" charset="-122"/>
              <a:ea typeface="仿宋" panose="02010609060101010101" pitchFamily="49" charset="-122"/>
              <a:cs typeface="微软雅黑" panose="020B0503020204020204" pitchFamily="34" charset="-122"/>
            </a:endParaRPr>
          </a:p>
          <a:p>
            <a:endParaRPr lang="en-US" altLang="zh-CN" sz="4400" b="1" dirty="0">
              <a:latin typeface="仿宋" panose="02010609060101010101" pitchFamily="49" charset="-122"/>
              <a:ea typeface="仿宋" panose="02010609060101010101" pitchFamily="49" charset="-122"/>
              <a:cs typeface="微软雅黑" panose="020B0503020204020204" pitchFamily="34" charset="-122"/>
            </a:endParaRPr>
          </a:p>
          <a:p>
            <a:r>
              <a:rPr lang="zh-CN" altLang="zh-CN" sz="4400" b="1" dirty="0">
                <a:latin typeface="仿宋" panose="02010609060101010101" pitchFamily="49" charset="-122"/>
                <a:ea typeface="仿宋" panose="02010609060101010101" pitchFamily="49" charset="-122"/>
                <a:cs typeface="微软雅黑" panose="020B0503020204020204" pitchFamily="34" charset="-122"/>
              </a:rPr>
              <a:t>成绩评定方法：总成绩</a:t>
            </a:r>
            <a:r>
              <a:rPr lang="en-US" altLang="zh-CN" sz="4400" b="1" dirty="0">
                <a:latin typeface="仿宋" panose="02010609060101010101" pitchFamily="49" charset="-122"/>
                <a:ea typeface="仿宋" panose="02010609060101010101" pitchFamily="49" charset="-122"/>
                <a:cs typeface="微软雅黑" panose="020B0503020204020204" pitchFamily="34" charset="-122"/>
              </a:rPr>
              <a:t>=</a:t>
            </a:r>
            <a:r>
              <a:rPr lang="zh-CN" altLang="zh-CN" sz="4400" b="1" dirty="0">
                <a:latin typeface="仿宋" panose="02010609060101010101" pitchFamily="49" charset="-122"/>
                <a:ea typeface="仿宋" panose="02010609060101010101" pitchFamily="49" charset="-122"/>
                <a:cs typeface="微软雅黑" panose="020B0503020204020204" pitchFamily="34" charset="-122"/>
              </a:rPr>
              <a:t>平时成绩</a:t>
            </a:r>
            <a:r>
              <a:rPr lang="el-GR" altLang="zh-CN" sz="4400" b="1" dirty="0">
                <a:latin typeface="仿宋" panose="02010609060101010101" pitchFamily="49" charset="-122"/>
                <a:ea typeface="仿宋" panose="02010609060101010101" pitchFamily="49" charset="-122"/>
                <a:cs typeface="微软雅黑" panose="020B0503020204020204" pitchFamily="34" charset="-122"/>
              </a:rPr>
              <a:t>×</a:t>
            </a:r>
            <a:r>
              <a:rPr lang="en-US" altLang="zh-CN" sz="4400" b="1" dirty="0">
                <a:latin typeface="仿宋" panose="02010609060101010101" pitchFamily="49" charset="-122"/>
                <a:ea typeface="仿宋" panose="02010609060101010101" pitchFamily="49" charset="-122"/>
                <a:cs typeface="微软雅黑" panose="020B0503020204020204" pitchFamily="34" charset="-122"/>
              </a:rPr>
              <a:t>20% +</a:t>
            </a:r>
            <a:r>
              <a:rPr lang="zh-CN" altLang="zh-CN" sz="4400" b="1" dirty="0">
                <a:latin typeface="仿宋" panose="02010609060101010101" pitchFamily="49" charset="-122"/>
                <a:ea typeface="仿宋" panose="02010609060101010101" pitchFamily="49" charset="-122"/>
                <a:cs typeface="微软雅黑" panose="020B0503020204020204" pitchFamily="34" charset="-122"/>
              </a:rPr>
              <a:t>实验成绩</a:t>
            </a:r>
            <a:r>
              <a:rPr lang="el-GR" altLang="zh-CN" sz="4400" b="1" dirty="0">
                <a:latin typeface="仿宋" panose="02010609060101010101" pitchFamily="49" charset="-122"/>
                <a:ea typeface="仿宋" panose="02010609060101010101" pitchFamily="49" charset="-122"/>
                <a:cs typeface="微软雅黑" panose="020B0503020204020204" pitchFamily="34" charset="-122"/>
              </a:rPr>
              <a:t>×</a:t>
            </a:r>
            <a:r>
              <a:rPr lang="en-US" altLang="zh-CN" sz="4400" b="1" dirty="0">
                <a:latin typeface="仿宋" panose="02010609060101010101" pitchFamily="49" charset="-122"/>
                <a:ea typeface="仿宋" panose="02010609060101010101" pitchFamily="49" charset="-122"/>
                <a:cs typeface="微软雅黑" panose="020B0503020204020204" pitchFamily="34" charset="-122"/>
              </a:rPr>
              <a:t>20%+</a:t>
            </a:r>
            <a:r>
              <a:rPr lang="zh-CN" altLang="zh-CN" sz="4400" b="1" dirty="0">
                <a:latin typeface="仿宋" panose="02010609060101010101" pitchFamily="49" charset="-122"/>
                <a:ea typeface="仿宋" panose="02010609060101010101" pitchFamily="49" charset="-122"/>
                <a:cs typeface="微软雅黑" panose="020B0503020204020204" pitchFamily="34" charset="-122"/>
              </a:rPr>
              <a:t>期末成绩</a:t>
            </a:r>
            <a:r>
              <a:rPr lang="el-GR" altLang="zh-CN" sz="4400" b="1" dirty="0">
                <a:latin typeface="仿宋" panose="02010609060101010101" pitchFamily="49" charset="-122"/>
                <a:ea typeface="仿宋" panose="02010609060101010101" pitchFamily="49" charset="-122"/>
                <a:cs typeface="微软雅黑" panose="020B0503020204020204" pitchFamily="34" charset="-122"/>
              </a:rPr>
              <a:t>×</a:t>
            </a:r>
            <a:r>
              <a:rPr lang="en-US" altLang="zh-CN" sz="4400" b="1" dirty="0">
                <a:latin typeface="仿宋" panose="02010609060101010101" pitchFamily="49" charset="-122"/>
                <a:ea typeface="仿宋" panose="02010609060101010101" pitchFamily="49" charset="-122"/>
                <a:cs typeface="微软雅黑" panose="020B0503020204020204" pitchFamily="34" charset="-122"/>
              </a:rPr>
              <a:t>60%</a:t>
            </a:r>
            <a:endParaRPr lang="zh-CN" altLang="en-US" sz="4400" b="1" dirty="0">
              <a:latin typeface="仿宋" panose="02010609060101010101" pitchFamily="49" charset="-122"/>
              <a:ea typeface="仿宋" panose="02010609060101010101" pitchFamily="49" charset="-122"/>
              <a:cs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chor="ctr">
            <a:normAutofit/>
          </a:bodyPr>
          <a:lstStyle/>
          <a:p>
            <a:pPr algn="l">
              <a:lnSpc>
                <a:spcPct val="70000"/>
              </a:lnSpc>
            </a:pPr>
            <a:r>
              <a:rPr lang="zh-CN" altLang="en-US" sz="4400" dirty="0">
                <a:solidFill>
                  <a:schemeClr val="tx1"/>
                </a:solidFill>
                <a:ea typeface="隶书" panose="02010509060101010101" pitchFamily="49" charset="-122"/>
              </a:rPr>
              <a:t>按工业界应用的复杂程度划分</a:t>
            </a:r>
          </a:p>
        </p:txBody>
      </p:sp>
      <p:sp>
        <p:nvSpPr>
          <p:cNvPr id="3" name="内容占位符 2"/>
          <p:cNvSpPr>
            <a:spLocks noGrp="1"/>
          </p:cNvSpPr>
          <p:nvPr>
            <p:ph idx="1"/>
          </p:nvPr>
        </p:nvSpPr>
        <p:spPr/>
        <p:txBody>
          <a:bodyPr/>
          <a:lstStyle/>
          <a:p>
            <a:endParaRPr lang="zh-CN" altLang="en-US"/>
          </a:p>
        </p:txBody>
      </p:sp>
      <p:sp>
        <p:nvSpPr>
          <p:cNvPr id="128003" name="Rectangle 3">
            <a:hlinkClick r:id="rId2" action="ppaction://hlinksldjump"/>
          </p:cNvPr>
          <p:cNvSpPr>
            <a:spLocks noChangeArrowheads="1"/>
          </p:cNvSpPr>
          <p:nvPr/>
        </p:nvSpPr>
        <p:spPr bwMode="auto">
          <a:xfrm>
            <a:off x="2495550" y="1555751"/>
            <a:ext cx="770413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10000"/>
              </a:spcBef>
              <a:buClr>
                <a:schemeClr val="tx2"/>
              </a:buClr>
              <a:buSzPct val="90000"/>
              <a:buFontTx/>
              <a:buChar char="•"/>
            </a:pPr>
            <a:r>
              <a:rPr kumimoji="1" lang="zh-CN" altLang="en-US" sz="4000">
                <a:solidFill>
                  <a:schemeClr val="tx2"/>
                </a:solidFill>
                <a:latin typeface="Times New Roman" panose="02020603050405020304" pitchFamily="18" charset="0"/>
                <a:ea typeface="隶书" panose="02010509060101010101" pitchFamily="49" charset="-122"/>
              </a:rPr>
              <a:t>简单单处理器系统</a:t>
            </a:r>
          </a:p>
          <a:p>
            <a:pPr>
              <a:lnSpc>
                <a:spcPct val="130000"/>
              </a:lnSpc>
              <a:spcBef>
                <a:spcPct val="10000"/>
              </a:spcBef>
              <a:buClr>
                <a:schemeClr val="tx2"/>
              </a:buClr>
              <a:buSzPct val="90000"/>
              <a:buFontTx/>
              <a:buChar char="•"/>
            </a:pPr>
            <a:r>
              <a:rPr kumimoji="1" lang="zh-CN" altLang="en-US" sz="4000">
                <a:solidFill>
                  <a:schemeClr val="tx2"/>
                </a:solidFill>
                <a:latin typeface="Times New Roman" panose="02020603050405020304" pitchFamily="18" charset="0"/>
                <a:ea typeface="隶书" panose="02010509060101010101" pitchFamily="49" charset="-122"/>
              </a:rPr>
              <a:t>可扩展单处理器系统</a:t>
            </a:r>
          </a:p>
          <a:p>
            <a:pPr>
              <a:lnSpc>
                <a:spcPct val="130000"/>
              </a:lnSpc>
              <a:spcBef>
                <a:spcPct val="10000"/>
              </a:spcBef>
              <a:buClr>
                <a:schemeClr val="tx2"/>
              </a:buClr>
              <a:buSzPct val="90000"/>
              <a:buFontTx/>
              <a:buChar char="•"/>
            </a:pPr>
            <a:r>
              <a:rPr kumimoji="1" lang="zh-CN" altLang="en-US" sz="4000">
                <a:solidFill>
                  <a:schemeClr val="tx2"/>
                </a:solidFill>
                <a:latin typeface="Times New Roman" panose="02020603050405020304" pitchFamily="18" charset="0"/>
                <a:ea typeface="隶书" panose="02010509060101010101" pitchFamily="49" charset="-122"/>
              </a:rPr>
              <a:t>复杂嵌入式系统</a:t>
            </a:r>
          </a:p>
          <a:p>
            <a:pPr>
              <a:lnSpc>
                <a:spcPct val="130000"/>
              </a:lnSpc>
              <a:spcBef>
                <a:spcPct val="10000"/>
              </a:spcBef>
              <a:buClr>
                <a:schemeClr val="tx2"/>
              </a:buClr>
              <a:buSzPct val="90000"/>
              <a:buFontTx/>
              <a:buChar char="•"/>
            </a:pPr>
            <a:r>
              <a:rPr kumimoji="1" lang="zh-CN" altLang="en-US" sz="4000">
                <a:solidFill>
                  <a:schemeClr val="tx2"/>
                </a:solidFill>
                <a:latin typeface="Times New Roman" panose="02020603050405020304" pitchFamily="18" charset="0"/>
                <a:ea typeface="隶书" panose="02010509060101010101" pitchFamily="49" charset="-122"/>
              </a:rPr>
              <a:t>制造或过程控制中使用的计算机系统</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chor="ctr"/>
          <a:lstStyle/>
          <a:p>
            <a:pPr algn="l">
              <a:lnSpc>
                <a:spcPct val="70000"/>
              </a:lnSpc>
            </a:pPr>
            <a:r>
              <a:rPr lang="zh-CN" altLang="en-US" sz="4400" dirty="0">
                <a:solidFill>
                  <a:schemeClr val="tx1"/>
                </a:solidFill>
                <a:ea typeface="隶书" panose="02010509060101010101" pitchFamily="49" charset="-122"/>
              </a:rPr>
              <a:t>小结</a:t>
            </a:r>
          </a:p>
        </p:txBody>
      </p:sp>
      <p:sp>
        <p:nvSpPr>
          <p:cNvPr id="3" name="内容占位符 2"/>
          <p:cNvSpPr>
            <a:spLocks noGrp="1"/>
          </p:cNvSpPr>
          <p:nvPr>
            <p:ph idx="1"/>
          </p:nvPr>
        </p:nvSpPr>
        <p:spPr/>
        <p:txBody>
          <a:bodyPr/>
          <a:lstStyle/>
          <a:p>
            <a:endParaRPr lang="zh-CN" altLang="en-US"/>
          </a:p>
        </p:txBody>
      </p:sp>
      <p:sp>
        <p:nvSpPr>
          <p:cNvPr id="143363" name="Rectangle 3"/>
          <p:cNvSpPr>
            <a:spLocks noChangeArrowheads="1"/>
          </p:cNvSpPr>
          <p:nvPr/>
        </p:nvSpPr>
        <p:spPr bwMode="auto">
          <a:xfrm>
            <a:off x="1524001" y="710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364" name="Text Box 4"/>
          <p:cNvSpPr txBox="1">
            <a:spLocks noChangeArrowheads="1"/>
          </p:cNvSpPr>
          <p:nvPr/>
        </p:nvSpPr>
        <p:spPr bwMode="auto">
          <a:xfrm>
            <a:off x="961390" y="2000250"/>
            <a:ext cx="8550910" cy="32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33400">
              <a:defRPr>
                <a:solidFill>
                  <a:schemeClr val="tx1"/>
                </a:solidFill>
                <a:latin typeface="Arial" panose="020B0604020202020204" pitchFamily="34" charset="0"/>
                <a:ea typeface="宋体" panose="02010600030101010101" pitchFamily="2" charset="-122"/>
              </a:defRPr>
            </a:lvl1pPr>
            <a:lvl2pPr marL="1170305" indent="-457200">
              <a:defRPr>
                <a:solidFill>
                  <a:schemeClr val="tx1"/>
                </a:solidFill>
                <a:latin typeface="Arial" panose="020B0604020202020204" pitchFamily="34" charset="0"/>
                <a:ea typeface="宋体" panose="02010600030101010101" pitchFamily="2" charset="-122"/>
              </a:defRPr>
            </a:lvl2pPr>
            <a:lvl3pPr marL="1806575" indent="-457200">
              <a:defRPr>
                <a:solidFill>
                  <a:schemeClr val="tx1"/>
                </a:solidFill>
                <a:latin typeface="Arial" panose="020B0604020202020204" pitchFamily="34" charset="0"/>
                <a:ea typeface="宋体" panose="02010600030101010101" pitchFamily="2" charset="-122"/>
              </a:defRPr>
            </a:lvl3pPr>
            <a:lvl4pPr marL="2443480" indent="-457200">
              <a:defRPr>
                <a:solidFill>
                  <a:schemeClr val="tx1"/>
                </a:solidFill>
                <a:latin typeface="Arial" panose="020B0604020202020204" pitchFamily="34" charset="0"/>
                <a:ea typeface="宋体" panose="02010600030101010101" pitchFamily="2" charset="-122"/>
              </a:defRPr>
            </a:lvl4pPr>
            <a:lvl5pPr marL="3079750" indent="-457200">
              <a:defRPr>
                <a:solidFill>
                  <a:schemeClr val="tx1"/>
                </a:solidFill>
                <a:latin typeface="Arial" panose="020B0604020202020204" pitchFamily="34" charset="0"/>
                <a:ea typeface="宋体" panose="02010600030101010101" pitchFamily="2" charset="-122"/>
              </a:defRPr>
            </a:lvl5pPr>
            <a:lvl6pPr marL="353695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99415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45135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90855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pPr>
            <a:r>
              <a:rPr kumimoji="1" lang="zh-CN" altLang="en-US" sz="40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理解和掌握嵌入式系统的基本概念，了解嵌入式系统开发过程的</a:t>
            </a:r>
            <a:r>
              <a:rPr kumimoji="1" lang="zh-CN" altLang="en-US" sz="4000" dirty="0">
                <a:solidFill>
                  <a:srgbClr val="FF0000"/>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轮廓</a:t>
            </a:r>
            <a:r>
              <a:rPr kumimoji="1" lang="zh-CN" altLang="en-US" sz="4000" dirty="0">
                <a:solidFill>
                  <a:schemeClr val="tx2"/>
                </a:solidFill>
                <a:effectLst>
                  <a:outerShdw blurRad="38100" dist="38100" dir="2700000" algn="tl">
                    <a:srgbClr val="000000">
                      <a:alpha val="43137"/>
                    </a:srgbClr>
                  </a:outerShdw>
                </a:effectLst>
                <a:latin typeface="Times New Roman" panose="02020603050405020304" pitchFamily="18" charset="0"/>
                <a:ea typeface="隶书" panose="02010509060101010101" pitchFamily="49" charset="-122"/>
              </a:rPr>
              <a:t>，为进一步的学习奠定基础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发现问题</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4" y="1196312"/>
            <a:ext cx="7362825" cy="46291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2962" y="1196312"/>
            <a:ext cx="4867275" cy="42195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47C68-5B08-4876-8344-F0AFB994BE01}"/>
              </a:ext>
            </a:extLst>
          </p:cNvPr>
          <p:cNvSpPr>
            <a:spLocks noGrp="1"/>
          </p:cNvSpPr>
          <p:nvPr>
            <p:ph type="title"/>
          </p:nvPr>
        </p:nvSpPr>
        <p:spPr/>
        <p:txBody>
          <a:bodyPr/>
          <a:lstStyle/>
          <a:p>
            <a:r>
              <a:rPr lang="zh-CN" altLang="en-US" dirty="0"/>
              <a:t>拆分的思想</a:t>
            </a:r>
          </a:p>
        </p:txBody>
      </p:sp>
      <p:sp>
        <p:nvSpPr>
          <p:cNvPr id="3" name="内容占位符 2">
            <a:extLst>
              <a:ext uri="{FF2B5EF4-FFF2-40B4-BE49-F238E27FC236}">
                <a16:creationId xmlns:a16="http://schemas.microsoft.com/office/drawing/2014/main" id="{A74EA866-899D-4E20-903D-79D840B720BD}"/>
              </a:ext>
            </a:extLst>
          </p:cNvPr>
          <p:cNvSpPr>
            <a:spLocks noGrp="1"/>
          </p:cNvSpPr>
          <p:nvPr>
            <p:ph idx="1"/>
          </p:nvPr>
        </p:nvSpPr>
        <p:spPr/>
        <p:txBody>
          <a:bodyPr/>
          <a:lstStyle/>
          <a:p>
            <a:r>
              <a:rPr lang="zh-CN" altLang="en-US"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吴三桂撤藩</a:t>
            </a:r>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r>
              <a:rPr lang="zh-CN" altLang="en-US"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周培公献策：撤藩可分三步走！</a:t>
            </a:r>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r>
              <a:rPr lang="zh-CN" altLang="en-US"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问题迎刃而解。</a:t>
            </a:r>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r>
              <a:rPr lang="zh-CN" altLang="en-US"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品味：复杂问题拆分的关键：真诚面对</a:t>
            </a:r>
          </a:p>
        </p:txBody>
      </p:sp>
      <p:pic>
        <p:nvPicPr>
          <p:cNvPr id="5" name="图片 4">
            <a:extLst>
              <a:ext uri="{FF2B5EF4-FFF2-40B4-BE49-F238E27FC236}">
                <a16:creationId xmlns:a16="http://schemas.microsoft.com/office/drawing/2014/main" id="{5237116C-C17F-47DA-BA69-0E426BCFC1EC}"/>
              </a:ext>
            </a:extLst>
          </p:cNvPr>
          <p:cNvPicPr>
            <a:picLocks noChangeAspect="1"/>
          </p:cNvPicPr>
          <p:nvPr/>
        </p:nvPicPr>
        <p:blipFill>
          <a:blip r:embed="rId2"/>
          <a:stretch>
            <a:fillRect/>
          </a:stretch>
        </p:blipFill>
        <p:spPr>
          <a:xfrm>
            <a:off x="6781723" y="1227668"/>
            <a:ext cx="4944610" cy="3339638"/>
          </a:xfrm>
          <a:prstGeom prst="rect">
            <a:avLst/>
          </a:prstGeom>
        </p:spPr>
      </p:pic>
    </p:spTree>
    <p:extLst>
      <p:ext uri="{BB962C8B-B14F-4D97-AF65-F5344CB8AC3E}">
        <p14:creationId xmlns:p14="http://schemas.microsoft.com/office/powerpoint/2010/main" val="2639448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解决问题</a:t>
            </a:r>
          </a:p>
        </p:txBody>
      </p:sp>
      <p:sp>
        <p:nvSpPr>
          <p:cNvPr id="3" name="内容占位符 2"/>
          <p:cNvSpPr>
            <a:spLocks noGrp="1"/>
          </p:cNvSpPr>
          <p:nvPr>
            <p:ph idx="1"/>
          </p:nvPr>
        </p:nvSpPr>
        <p:spPr/>
        <p:txBody>
          <a:bodyPr/>
          <a:lstStyle/>
          <a:p>
            <a:r>
              <a:rPr lang="en-US" altLang="zh-CN" dirty="0">
                <a:effectLst>
                  <a:outerShdw blurRad="38100" dist="38100" dir="2700000" algn="tl">
                    <a:srgbClr val="000000">
                      <a:alpha val="43137"/>
                    </a:srgbClr>
                  </a:outerShdw>
                </a:effectLst>
              </a:rPr>
              <a:t>1</a:t>
            </a:r>
            <a:r>
              <a:rPr lang="zh-CN" altLang="en-US" dirty="0">
                <a:effectLst>
                  <a:outerShdw blurRad="38100" dist="38100" dir="2700000" algn="tl">
                    <a:srgbClr val="000000">
                      <a:alpha val="43137"/>
                    </a:srgbClr>
                  </a:outerShdw>
                </a:effectLst>
              </a:rPr>
              <a:t>、各种逻辑分析、关系处理复杂难度大</a:t>
            </a:r>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r>
              <a:rPr lang="en-US" altLang="zh-CN" dirty="0">
                <a:effectLst>
                  <a:outerShdw blurRad="38100" dist="38100" dir="2700000" algn="tl">
                    <a:srgbClr val="000000">
                      <a:alpha val="43137"/>
                    </a:srgbClr>
                  </a:outerShdw>
                </a:effectLst>
              </a:rPr>
              <a:t>2</a:t>
            </a:r>
            <a:r>
              <a:rPr lang="zh-CN" altLang="en-US" dirty="0">
                <a:effectLst>
                  <a:outerShdw blurRad="38100" dist="38100" dir="2700000" algn="tl">
                    <a:srgbClr val="000000">
                      <a:alpha val="43137"/>
                    </a:srgbClr>
                  </a:outerShdw>
                </a:effectLst>
              </a:rPr>
              <a:t>、功能</a:t>
            </a:r>
            <a:r>
              <a:rPr lang="zh-CN" altLang="en-US" dirty="0">
                <a:solidFill>
                  <a:srgbClr val="FF0000"/>
                </a:solidFill>
                <a:effectLst>
                  <a:outerShdw blurRad="38100" dist="38100" dir="2700000" algn="tl">
                    <a:srgbClr val="000000">
                      <a:alpha val="43137"/>
                    </a:srgbClr>
                  </a:outerShdw>
                </a:effectLst>
              </a:rPr>
              <a:t>任务</a:t>
            </a:r>
            <a:r>
              <a:rPr lang="zh-CN" altLang="en-US" dirty="0">
                <a:effectLst>
                  <a:outerShdw blurRad="38100" dist="38100" dir="2700000" algn="tl">
                    <a:srgbClr val="000000">
                      <a:alpha val="43137"/>
                    </a:srgbClr>
                  </a:outerShdw>
                </a:effectLst>
              </a:rPr>
              <a:t>与逻辑</a:t>
            </a:r>
            <a:r>
              <a:rPr lang="zh-CN" altLang="en-US" dirty="0">
                <a:solidFill>
                  <a:srgbClr val="0070C0"/>
                </a:solidFill>
                <a:effectLst>
                  <a:outerShdw blurRad="38100" dist="38100" dir="2700000" algn="tl">
                    <a:srgbClr val="000000">
                      <a:alpha val="43137"/>
                    </a:srgbClr>
                  </a:outerShdw>
                </a:effectLst>
              </a:rPr>
              <a:t>判断</a:t>
            </a:r>
            <a:r>
              <a:rPr lang="zh-CN" altLang="en-US" dirty="0">
                <a:effectLst>
                  <a:outerShdw blurRad="38100" dist="38100" dir="2700000" algn="tl">
                    <a:srgbClr val="000000">
                      <a:alpha val="43137"/>
                    </a:srgbClr>
                  </a:outerShdw>
                </a:effectLst>
              </a:rPr>
              <a:t>混杂缠绕。</a:t>
            </a:r>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endParaRPr lang="en-US" altLang="zh-CN" dirty="0">
              <a:effectLst>
                <a:outerShdw blurRad="38100" dist="38100" dir="2700000" algn="tl">
                  <a:srgbClr val="000000">
                    <a:alpha val="43137"/>
                  </a:srgbClr>
                </a:outerShdw>
              </a:effectLst>
            </a:endParaRPr>
          </a:p>
          <a:p>
            <a:r>
              <a:rPr lang="zh-CN" altLang="en-US" dirty="0">
                <a:effectLst>
                  <a:outerShdw blurRad="38100" dist="38100" dir="2700000" algn="tl">
                    <a:srgbClr val="000000">
                      <a:alpha val="43137"/>
                    </a:srgbClr>
                  </a:outerShdw>
                </a:effectLst>
              </a:rPr>
              <a:t>能否只编写功能</a:t>
            </a:r>
            <a:r>
              <a:rPr lang="zh-CN" altLang="en-US" dirty="0">
                <a:solidFill>
                  <a:srgbClr val="00B050"/>
                </a:solidFill>
                <a:effectLst>
                  <a:outerShdw blurRad="38100" dist="38100" dir="2700000" algn="tl">
                    <a:srgbClr val="000000">
                      <a:alpha val="43137"/>
                    </a:srgbClr>
                  </a:outerShdw>
                </a:effectLst>
              </a:rPr>
              <a:t>任务</a:t>
            </a:r>
            <a:r>
              <a:rPr lang="zh-CN" altLang="en-US" dirty="0">
                <a:effectLst>
                  <a:outerShdw blurRad="38100" dist="38100" dir="2700000" algn="tl">
                    <a:srgbClr val="000000">
                      <a:alpha val="43137"/>
                    </a:srgbClr>
                  </a:outerShdw>
                </a:effectLst>
              </a:rPr>
              <a:t>代码？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latin typeface="Berlin Sans FB Demi" panose="020E0802020502020306" pitchFamily="34" charset="0"/>
                <a:ea typeface="隶书" panose="02010509060101010101" pitchFamily="49" charset="-122"/>
              </a:rPr>
              <a:t>计算机操作系统</a:t>
            </a:r>
            <a:br>
              <a:rPr lang="zh-CN" altLang="en-US" dirty="0">
                <a:latin typeface="Berlin Sans FB Demi" panose="020E0802020502020306" pitchFamily="34" charset="0"/>
                <a:ea typeface="隶书" panose="020105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Operating System</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8549" y="1446667"/>
            <a:ext cx="47334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just" eaLnBrk="1" hangingPunct="1">
              <a:buFontTx/>
              <a:buChar char="•"/>
            </a:pPr>
            <a:r>
              <a:rPr lang="zh-CN" altLang="en-US" sz="3200" dirty="0">
                <a:latin typeface="黑体" panose="02010609060101010101" pitchFamily="49" charset="-122"/>
                <a:ea typeface="黑体" panose="02010609060101010101" pitchFamily="49" charset="-122"/>
              </a:rPr>
              <a:t>操作系统是一种为应用程序提供服务的</a:t>
            </a:r>
            <a:r>
              <a:rPr lang="zh-CN" altLang="en-US" sz="3200" dirty="0">
                <a:solidFill>
                  <a:srgbClr val="FF0000"/>
                </a:solidFill>
                <a:latin typeface="黑体" panose="02010609060101010101" pitchFamily="49" charset="-122"/>
                <a:ea typeface="黑体" panose="02010609060101010101" pitchFamily="49" charset="-122"/>
              </a:rPr>
              <a:t>系统软件</a:t>
            </a:r>
            <a:r>
              <a:rPr lang="zh-CN" altLang="en-US" sz="3200" dirty="0">
                <a:latin typeface="黑体" panose="02010609060101010101" pitchFamily="49" charset="-122"/>
                <a:ea typeface="黑体" panose="02010609060101010101" pitchFamily="49" charset="-122"/>
              </a:rPr>
              <a:t>，是一个完整计算机系统的有机组成部分。</a:t>
            </a:r>
          </a:p>
          <a:p>
            <a:pPr algn="just" eaLnBrk="1" hangingPunct="1"/>
            <a:endParaRPr lang="zh-CN" altLang="en-US" sz="3200" dirty="0">
              <a:solidFill>
                <a:srgbClr val="FF0000"/>
              </a:solidFill>
              <a:latin typeface="黑体" panose="02010609060101010101" pitchFamily="49" charset="-122"/>
              <a:ea typeface="黑体" panose="02010609060101010101" pitchFamily="49" charset="-122"/>
            </a:endParaRPr>
          </a:p>
          <a:p>
            <a:pPr algn="just" eaLnBrk="1" hangingPunct="1">
              <a:buFontTx/>
              <a:buChar char="•"/>
            </a:pPr>
            <a:r>
              <a:rPr lang="zh-CN" altLang="en-US" sz="3200" dirty="0">
                <a:latin typeface="黑体" panose="02010609060101010101" pitchFamily="49" charset="-122"/>
                <a:ea typeface="黑体" panose="02010609060101010101" pitchFamily="49" charset="-122"/>
              </a:rPr>
              <a:t>从层次来看，操作系统位于计算机硬件之上，应用软件之下。所以也把它叫做应用软件的运行</a:t>
            </a:r>
            <a:r>
              <a:rPr lang="zh-CN" altLang="en-US" sz="3200" dirty="0">
                <a:solidFill>
                  <a:srgbClr val="FF0000"/>
                </a:solidFill>
                <a:latin typeface="黑体" panose="02010609060101010101" pitchFamily="49" charset="-122"/>
                <a:ea typeface="黑体" panose="02010609060101010101" pitchFamily="49" charset="-122"/>
              </a:rPr>
              <a:t>平台</a:t>
            </a:r>
            <a:r>
              <a:rPr lang="zh-CN" altLang="en-US" sz="3200" dirty="0">
                <a:latin typeface="黑体" panose="02010609060101010101" pitchFamily="49" charset="-122"/>
                <a:ea typeface="黑体" panose="02010609060101010101" pitchFamily="49" charset="-122"/>
              </a:rPr>
              <a:t>。</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l="28125" t="28125" r="25000" b="23958"/>
          <a:stretch>
            <a:fillRect/>
          </a:stretch>
        </p:blipFill>
        <p:spPr bwMode="auto">
          <a:xfrm>
            <a:off x="6565226" y="1228299"/>
            <a:ext cx="4954624" cy="486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en-US" dirty="0">
                <a:latin typeface="Berlin Sans FB Demi" panose="020E0802020502020306" pitchFamily="34" charset="0"/>
                <a:ea typeface="隶书" panose="02010509060101010101" pitchFamily="49" charset="-122"/>
              </a:rPr>
              <a:t>什么是计算机操作系统</a:t>
            </a:r>
            <a:br>
              <a:rPr lang="zh-CN" altLang="en-US" dirty="0">
                <a:latin typeface="Berlin Sans FB Demi" panose="020E0802020502020306" pitchFamily="34" charset="0"/>
                <a:ea typeface="隶书" panose="020105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Operating System</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990601"/>
            <a:ext cx="4724400" cy="5719763"/>
          </a:xfrm>
          <a:prstGeom prst="rect">
            <a:avLst/>
          </a:prstGeom>
          <a:solidFill>
            <a:srgbClr val="72FCEF"/>
          </a:solidFill>
          <a:ln w="762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en-US" altLang="zh-CN" sz="2800">
              <a:solidFill>
                <a:schemeClr val="hlink"/>
              </a:solidFill>
              <a:latin typeface="黑体" panose="02010609060101010101" pitchFamily="49" charset="-122"/>
              <a:ea typeface="黑体" panose="02010609060101010101" pitchFamily="49" charset="-122"/>
            </a:endParaRPr>
          </a:p>
          <a:p>
            <a:pPr eaLnBrk="1" hangingPunct="1">
              <a:buFontTx/>
              <a:buChar char="•"/>
            </a:pPr>
            <a:r>
              <a:rPr lang="zh-CN" altLang="en-US" sz="2800">
                <a:latin typeface="黑体" panose="02010609060101010101" pitchFamily="49" charset="-122"/>
                <a:ea typeface="黑体" panose="02010609060101010101" pitchFamily="49" charset="-122"/>
              </a:rPr>
              <a:t>它在计算机应用程序与计算机硬件系统之间，</a:t>
            </a:r>
            <a:r>
              <a:rPr lang="zh-CN" altLang="en-US" sz="2800">
                <a:solidFill>
                  <a:srgbClr val="FF0000"/>
                </a:solidFill>
                <a:latin typeface="黑体" panose="02010609060101010101" pitchFamily="49" charset="-122"/>
                <a:ea typeface="黑体" panose="02010609060101010101" pitchFamily="49" charset="-122"/>
              </a:rPr>
              <a:t>屏蔽</a:t>
            </a:r>
            <a:r>
              <a:rPr lang="zh-CN" altLang="en-US" sz="2800">
                <a:latin typeface="黑体" panose="02010609060101010101" pitchFamily="49" charset="-122"/>
                <a:ea typeface="黑体" panose="02010609060101010101" pitchFamily="49" charset="-122"/>
              </a:rPr>
              <a:t>了计算机硬件工作的一些细节，并对系统中的资源进行有效的</a:t>
            </a:r>
            <a:r>
              <a:rPr lang="zh-CN" altLang="en-US" sz="2800">
                <a:solidFill>
                  <a:srgbClr val="FF0000"/>
                </a:solidFill>
                <a:latin typeface="黑体" panose="02010609060101010101" pitchFamily="49" charset="-122"/>
                <a:ea typeface="黑体" panose="02010609060101010101" pitchFamily="49" charset="-122"/>
              </a:rPr>
              <a:t>管理</a:t>
            </a:r>
            <a:r>
              <a:rPr lang="zh-CN" altLang="en-US" sz="2800">
                <a:latin typeface="黑体" panose="02010609060101010101" pitchFamily="49" charset="-122"/>
                <a:ea typeface="黑体" panose="02010609060101010101" pitchFamily="49" charset="-122"/>
              </a:rPr>
              <a:t>。</a:t>
            </a:r>
          </a:p>
          <a:p>
            <a:pPr eaLnBrk="1" hangingPunct="1"/>
            <a:endParaRPr lang="zh-CN" altLang="en-US" sz="2800">
              <a:latin typeface="黑体" panose="02010609060101010101" pitchFamily="49" charset="-122"/>
              <a:ea typeface="黑体" panose="02010609060101010101" pitchFamily="49" charset="-122"/>
            </a:endParaRPr>
          </a:p>
          <a:p>
            <a:pPr eaLnBrk="1" hangingPunct="1">
              <a:buFontTx/>
              <a:buChar char="•"/>
            </a:pPr>
            <a:r>
              <a:rPr lang="zh-CN" altLang="en-US" sz="2800">
                <a:latin typeface="黑体" panose="02010609060101010101" pitchFamily="49" charset="-122"/>
                <a:ea typeface="黑体" panose="02010609060101010101" pitchFamily="49" charset="-122"/>
              </a:rPr>
              <a:t>通过提供函数（应用程序接口（</a:t>
            </a:r>
            <a:r>
              <a:rPr lang="en-US" altLang="zh-CN" sz="2800">
                <a:solidFill>
                  <a:srgbClr val="FF0000"/>
                </a:solidFill>
                <a:latin typeface="黑体" panose="02010609060101010101" pitchFamily="49" charset="-122"/>
                <a:ea typeface="黑体" panose="02010609060101010101" pitchFamily="49" charset="-122"/>
              </a:rPr>
              <a:t>API</a:t>
            </a:r>
            <a:r>
              <a:rPr lang="zh-CN" altLang="en-US" sz="2800">
                <a:latin typeface="黑体" panose="02010609060101010101" pitchFamily="49" charset="-122"/>
                <a:ea typeface="黑体" panose="02010609060101010101" pitchFamily="49" charset="-122"/>
              </a:rPr>
              <a:t>）），从而使应用程序的设计人员得以在一个友好的平台上进行应用程序的设计和开发，大大地</a:t>
            </a:r>
            <a:r>
              <a:rPr lang="zh-CN" altLang="en-US" sz="2800">
                <a:solidFill>
                  <a:srgbClr val="FF0000"/>
                </a:solidFill>
                <a:latin typeface="黑体" panose="02010609060101010101" pitchFamily="49" charset="-122"/>
                <a:ea typeface="黑体" panose="02010609060101010101" pitchFamily="49" charset="-122"/>
              </a:rPr>
              <a:t>提高了应用程序的开发效率</a:t>
            </a:r>
            <a:r>
              <a:rPr lang="zh-CN" altLang="en-US" sz="2800">
                <a:latin typeface="黑体" panose="02010609060101010101" pitchFamily="49" charset="-122"/>
                <a:ea typeface="黑体" panose="02010609060101010101" pitchFamily="49" charset="-122"/>
              </a:rPr>
              <a:t>。 </a:t>
            </a:r>
          </a:p>
        </p:txBody>
      </p:sp>
      <p:sp>
        <p:nvSpPr>
          <p:cNvPr id="10244" name="AutoShape 4"/>
          <p:cNvSpPr>
            <a:spLocks noChangeArrowheads="1"/>
          </p:cNvSpPr>
          <p:nvPr/>
        </p:nvSpPr>
        <p:spPr bwMode="auto">
          <a:xfrm>
            <a:off x="1752600" y="1295400"/>
            <a:ext cx="5029200" cy="4876800"/>
          </a:xfrm>
          <a:prstGeom prst="wedgeRoundRectCallout">
            <a:avLst>
              <a:gd name="adj1" fmla="val 57227"/>
              <a:gd name="adj2" fmla="val 2995"/>
              <a:gd name="adj3" fmla="val 16667"/>
            </a:avLst>
          </a:prstGeom>
          <a:solidFill>
            <a:schemeClr val="accent1"/>
          </a:solidFill>
          <a:ln w="76200">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4000">
                <a:ea typeface="隶书" panose="02010509060101010101" pitchFamily="49" charset="-122"/>
              </a:rPr>
              <a:t>从用户的角度来看，它就是</a:t>
            </a:r>
            <a:r>
              <a:rPr lang="zh-CN" altLang="en-US" sz="4000">
                <a:solidFill>
                  <a:srgbClr val="FF0000"/>
                </a:solidFill>
                <a:ea typeface="隶书" panose="02010509060101010101" pitchFamily="49" charset="-122"/>
              </a:rPr>
              <a:t>一大堆函数</a:t>
            </a:r>
            <a:r>
              <a:rPr lang="zh-CN" altLang="en-US" sz="4000">
                <a:ea typeface="隶书" panose="02010509060101010101" pitchFamily="49" charset="-122"/>
              </a:rPr>
              <a:t>（</a:t>
            </a:r>
            <a:r>
              <a:rPr lang="en-US" altLang="zh-CN" sz="4000">
                <a:ea typeface="隶书" panose="02010509060101010101" pitchFamily="49" charset="-122"/>
              </a:rPr>
              <a:t>API</a:t>
            </a:r>
            <a:r>
              <a:rPr lang="zh-CN" altLang="en-US" sz="4000">
                <a:ea typeface="隶书" panose="02010509060101010101" pitchFamily="49" charset="-122"/>
              </a:rPr>
              <a:t>和系统函数），用户可以调用（普通调用或系统调用）它们来对系统资源进行操作。</a:t>
            </a:r>
          </a:p>
        </p:txBody>
      </p:sp>
      <p:grpSp>
        <p:nvGrpSpPr>
          <p:cNvPr id="7173" name="Group 5"/>
          <p:cNvGrpSpPr/>
          <p:nvPr/>
        </p:nvGrpSpPr>
        <p:grpSpPr bwMode="auto">
          <a:xfrm>
            <a:off x="7081839" y="2514600"/>
            <a:ext cx="2976563" cy="2971800"/>
            <a:chOff x="3165" y="1584"/>
            <a:chExt cx="1875" cy="1872"/>
          </a:xfrm>
        </p:grpSpPr>
        <p:sp>
          <p:nvSpPr>
            <p:cNvPr id="7174" name="Rectangle 6"/>
            <p:cNvSpPr>
              <a:spLocks noChangeArrowheads="1"/>
            </p:cNvSpPr>
            <p:nvPr/>
          </p:nvSpPr>
          <p:spPr bwMode="auto">
            <a:xfrm>
              <a:off x="3552" y="3072"/>
              <a:ext cx="1488" cy="384"/>
            </a:xfrm>
            <a:prstGeom prst="rect">
              <a:avLst/>
            </a:prstGeom>
            <a:solidFill>
              <a:schemeClr val="accent1"/>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计算机硬件</a:t>
              </a:r>
            </a:p>
          </p:txBody>
        </p:sp>
        <p:sp>
          <p:nvSpPr>
            <p:cNvPr id="7175" name="Rectangle 7"/>
            <p:cNvSpPr>
              <a:spLocks noChangeArrowheads="1"/>
            </p:cNvSpPr>
            <p:nvPr/>
          </p:nvSpPr>
          <p:spPr bwMode="auto">
            <a:xfrm>
              <a:off x="3552" y="2352"/>
              <a:ext cx="1488" cy="720"/>
            </a:xfrm>
            <a:prstGeom prst="rect">
              <a:avLst/>
            </a:prstGeom>
            <a:solidFill>
              <a:srgbClr val="FFCC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用汇编语言编写</a:t>
              </a:r>
            </a:p>
            <a:p>
              <a:pPr algn="ctr" eaLnBrk="1" hangingPunct="1"/>
              <a:r>
                <a:rPr lang="zh-CN" altLang="en-US"/>
                <a:t>的</a:t>
              </a:r>
            </a:p>
            <a:p>
              <a:pPr algn="ctr" eaLnBrk="1" hangingPunct="1"/>
              <a:r>
                <a:rPr lang="zh-CN" altLang="en-US"/>
                <a:t>硬件抽象层</a:t>
              </a:r>
            </a:p>
          </p:txBody>
        </p:sp>
        <p:sp>
          <p:nvSpPr>
            <p:cNvPr id="7176" name="Rectangle 8"/>
            <p:cNvSpPr>
              <a:spLocks noChangeArrowheads="1"/>
            </p:cNvSpPr>
            <p:nvPr/>
          </p:nvSpPr>
          <p:spPr bwMode="auto">
            <a:xfrm>
              <a:off x="3552" y="1968"/>
              <a:ext cx="1488" cy="384"/>
            </a:xfrm>
            <a:prstGeom prst="rect">
              <a:avLst/>
            </a:prstGeom>
            <a:solidFill>
              <a:srgbClr val="FFFF99"/>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高级语言的接口</a:t>
              </a:r>
            </a:p>
          </p:txBody>
        </p:sp>
        <p:sp>
          <p:nvSpPr>
            <p:cNvPr id="7177" name="Rectangle 9"/>
            <p:cNvSpPr>
              <a:spLocks noChangeArrowheads="1"/>
            </p:cNvSpPr>
            <p:nvPr/>
          </p:nvSpPr>
          <p:spPr bwMode="auto">
            <a:xfrm>
              <a:off x="3552" y="1584"/>
              <a:ext cx="1488" cy="384"/>
            </a:xfrm>
            <a:prstGeom prst="rect">
              <a:avLst/>
            </a:prstGeom>
            <a:solidFill>
              <a:srgbClr val="FFFFCC"/>
            </a:solidFill>
            <a:ln w="222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a:t>应用软件</a:t>
              </a:r>
            </a:p>
          </p:txBody>
        </p:sp>
        <p:sp>
          <p:nvSpPr>
            <p:cNvPr id="7178" name="Line 10"/>
            <p:cNvSpPr>
              <a:spLocks noChangeShapeType="1"/>
            </p:cNvSpPr>
            <p:nvPr/>
          </p:nvSpPr>
          <p:spPr bwMode="auto">
            <a:xfrm>
              <a:off x="3216" y="1968"/>
              <a:ext cx="288"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9" name="Line 11"/>
            <p:cNvSpPr>
              <a:spLocks noChangeShapeType="1"/>
            </p:cNvSpPr>
            <p:nvPr/>
          </p:nvSpPr>
          <p:spPr bwMode="auto">
            <a:xfrm>
              <a:off x="3216" y="3072"/>
              <a:ext cx="288"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0" name="Text Box 12"/>
            <p:cNvSpPr txBox="1">
              <a:spLocks noChangeArrowheads="1"/>
            </p:cNvSpPr>
            <p:nvPr/>
          </p:nvSpPr>
          <p:spPr bwMode="auto">
            <a:xfrm>
              <a:off x="3165" y="2112"/>
              <a:ext cx="349"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a:t>操作系统</a:t>
              </a:r>
            </a:p>
          </p:txBody>
        </p:sp>
        <p:sp>
          <p:nvSpPr>
            <p:cNvPr id="7181" name="Line 13"/>
            <p:cNvSpPr>
              <a:spLocks noChangeShapeType="1"/>
            </p:cNvSpPr>
            <p:nvPr/>
          </p:nvSpPr>
          <p:spPr bwMode="auto">
            <a:xfrm flipV="1">
              <a:off x="3312" y="1968"/>
              <a:ext cx="0" cy="14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82" name="Line 14"/>
            <p:cNvSpPr>
              <a:spLocks noChangeShapeType="1"/>
            </p:cNvSpPr>
            <p:nvPr/>
          </p:nvSpPr>
          <p:spPr bwMode="auto">
            <a:xfrm>
              <a:off x="3312" y="2928"/>
              <a:ext cx="0" cy="144"/>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标题 1"/>
          <p:cNvSpPr>
            <a:spLocks noGrp="1"/>
          </p:cNvSpPr>
          <p:nvPr>
            <p:ph type="title"/>
          </p:nvPr>
        </p:nvSpPr>
        <p:spPr/>
        <p:txBody>
          <a:bodyPr>
            <a:normAutofit/>
          </a:bodyPr>
          <a:lstStyle/>
          <a:p>
            <a:r>
              <a:rPr lang="zh-CN" altLang="en-US" dirty="0">
                <a:latin typeface="Berlin Sans FB Demi" panose="020E0802020502020306" pitchFamily="34" charset="0"/>
                <a:ea typeface="隶书" panose="02010509060101010101" pitchFamily="49" charset="-122"/>
              </a:rPr>
              <a:t>计算机操作系统的作用</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heckerboard(across)">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kumimoji="1" lang="en-US" altLang="zh-CN" sz="3200" b="1" dirty="0" err="1">
                <a:solidFill>
                  <a:schemeClr val="tx1"/>
                </a:solidFill>
              </a:rPr>
              <a:t>chatGPT</a:t>
            </a:r>
            <a:r>
              <a:rPr kumimoji="1" lang="zh-CN" altLang="en-US" sz="3200" b="1" dirty="0">
                <a:solidFill>
                  <a:schemeClr val="tx1"/>
                </a:solidFill>
              </a:rPr>
              <a:t>都来了，我还需要学编程吗？</a:t>
            </a:r>
          </a:p>
        </p:txBody>
      </p:sp>
      <p:sp>
        <p:nvSpPr>
          <p:cNvPr id="95235" name="Rectangle 3"/>
          <p:cNvSpPr>
            <a:spLocks noGrp="1" noChangeArrowheads="1"/>
          </p:cNvSpPr>
          <p:nvPr>
            <p:ph idx="1"/>
          </p:nvPr>
        </p:nvSpPr>
        <p:spPr/>
        <p:txBody>
          <a:bodyPr>
            <a:normAutofit/>
          </a:bodyPr>
          <a:lstStyle/>
          <a:p>
            <a:r>
              <a:rPr lang="zh-CN" altLang="en-US" sz="3600" b="1" dirty="0">
                <a:latin typeface="仿宋" panose="02010609060101010101" pitchFamily="49" charset="-122"/>
                <a:ea typeface="仿宋" panose="02010609060101010101" pitchFamily="49" charset="-122"/>
              </a:rPr>
              <a:t>冲击肯定有！！！</a:t>
            </a:r>
            <a:endParaRPr lang="en-US" altLang="zh-CN" sz="3600" b="1" dirty="0">
              <a:latin typeface="仿宋" panose="02010609060101010101" pitchFamily="49" charset="-122"/>
              <a:ea typeface="仿宋" panose="02010609060101010101" pitchFamily="49" charset="-122"/>
            </a:endParaRPr>
          </a:p>
          <a:p>
            <a:r>
              <a:rPr lang="zh-CN" altLang="en-US" sz="3600" b="1" dirty="0">
                <a:latin typeface="仿宋" panose="02010609060101010101" pitchFamily="49" charset="-122"/>
                <a:ea typeface="仿宋" panose="02010609060101010101" pitchFamily="49" charset="-122"/>
              </a:rPr>
              <a:t>程序员的</a:t>
            </a:r>
            <a:r>
              <a:rPr lang="zh-CN" altLang="en-US" sz="3600" b="1" dirty="0">
                <a:solidFill>
                  <a:srgbClr val="FF0066"/>
                </a:solidFill>
                <a:latin typeface="仿宋" panose="02010609060101010101" pitchFamily="49" charset="-122"/>
                <a:ea typeface="仿宋" panose="02010609060101010101" pitchFamily="49" charset="-122"/>
              </a:rPr>
              <a:t>编程能力和经验</a:t>
            </a:r>
            <a:r>
              <a:rPr lang="zh-CN" altLang="en-US" sz="3600" b="1" dirty="0">
                <a:latin typeface="仿宋" panose="02010609060101010101" pitchFamily="49" charset="-122"/>
                <a:ea typeface="仿宋" panose="02010609060101010101" pitchFamily="49" charset="-122"/>
              </a:rPr>
              <a:t>不仅仅体现在代码的</a:t>
            </a:r>
            <a:r>
              <a:rPr lang="zh-CN" altLang="en-US" sz="3600" b="1" dirty="0">
                <a:solidFill>
                  <a:srgbClr val="00B050"/>
                </a:solidFill>
                <a:latin typeface="仿宋" panose="02010609060101010101" pitchFamily="49" charset="-122"/>
                <a:ea typeface="仿宋" panose="02010609060101010101" pitchFamily="49" charset="-122"/>
              </a:rPr>
              <a:t>生成速度</a:t>
            </a:r>
            <a:r>
              <a:rPr lang="zh-CN" altLang="en-US" sz="3600" b="1" dirty="0">
                <a:latin typeface="仿宋" panose="02010609060101010101" pitchFamily="49" charset="-122"/>
                <a:ea typeface="仿宋" panose="02010609060101010101" pitchFamily="49" charset="-122"/>
              </a:rPr>
              <a:t>上，更重要的是他们所理解和掌握的</a:t>
            </a:r>
            <a:r>
              <a:rPr lang="zh-CN" altLang="en-US" sz="3600" b="1" dirty="0">
                <a:solidFill>
                  <a:srgbClr val="FF0000"/>
                </a:solidFill>
                <a:latin typeface="仿宋" panose="02010609060101010101" pitchFamily="49" charset="-122"/>
                <a:ea typeface="仿宋" panose="02010609060101010101" pitchFamily="49" charset="-122"/>
              </a:rPr>
              <a:t>编程思想、技巧和方法</a:t>
            </a:r>
            <a:r>
              <a:rPr lang="zh-CN" altLang="en-US" sz="3600" b="1" dirty="0">
                <a:latin typeface="仿宋" panose="02010609060101010101" pitchFamily="49" charset="-122"/>
                <a:ea typeface="仿宋" panose="02010609060101010101" pitchFamily="49" charset="-122"/>
              </a:rPr>
              <a:t>，以及他们在实际项目中所积累的</a:t>
            </a:r>
            <a:r>
              <a:rPr lang="zh-CN" altLang="en-US" sz="3600" b="1" dirty="0">
                <a:solidFill>
                  <a:srgbClr val="00B050"/>
                </a:solidFill>
                <a:latin typeface="仿宋" panose="02010609060101010101" pitchFamily="49" charset="-122"/>
                <a:ea typeface="仿宋" panose="02010609060101010101" pitchFamily="49" charset="-122"/>
              </a:rPr>
              <a:t>经验和能力</a:t>
            </a:r>
            <a:r>
              <a:rPr lang="zh-CN" altLang="en-US" sz="3600" b="1" dirty="0">
                <a:latin typeface="仿宋" panose="02010609060101010101" pitchFamily="49" charset="-122"/>
                <a:ea typeface="仿宋" panose="02010609060101010101" pitchFamily="49" charset="-122"/>
              </a:rPr>
              <a:t>。</a:t>
            </a:r>
            <a:endParaRPr lang="en-US" altLang="zh-CN" sz="3600" b="1" dirty="0">
              <a:latin typeface="仿宋" panose="02010609060101010101" pitchFamily="49" charset="-122"/>
              <a:ea typeface="仿宋" panose="02010609060101010101" pitchFamily="49" charset="-122"/>
            </a:endParaRPr>
          </a:p>
          <a:p>
            <a:endParaRPr lang="en-US" altLang="zh-CN" sz="3600" dirty="0"/>
          </a:p>
          <a:p>
            <a:r>
              <a:rPr lang="zh-CN" altLang="en-US" sz="4400" dirty="0">
                <a:solidFill>
                  <a:srgbClr val="C00000"/>
                </a:solidFill>
                <a:latin typeface="方正启体简体" panose="03000509000000000000" pitchFamily="65" charset="-122"/>
                <a:ea typeface="方正启体简体" panose="03000509000000000000" pitchFamily="65" charset="-122"/>
              </a:rPr>
              <a:t>编程艺术赏析；提升功力！！！！</a:t>
            </a:r>
            <a:endParaRPr lang="en-US" altLang="zh-CN" sz="4400" dirty="0">
              <a:solidFill>
                <a:srgbClr val="C00000"/>
              </a:solidFill>
              <a:latin typeface="方正启体简体" panose="03000509000000000000" pitchFamily="65" charset="-122"/>
              <a:ea typeface="方正启体简体" panose="03000509000000000000" pitchFamily="65" charset="-122"/>
            </a:endParaRPr>
          </a:p>
        </p:txBody>
      </p:sp>
      <p:pic>
        <p:nvPicPr>
          <p:cNvPr id="3" name="图片 2">
            <a:extLst>
              <a:ext uri="{FF2B5EF4-FFF2-40B4-BE49-F238E27FC236}">
                <a16:creationId xmlns:a16="http://schemas.microsoft.com/office/drawing/2014/main" id="{0CE39E02-ED4F-4BF6-952C-B53E243D76B0}"/>
              </a:ext>
            </a:extLst>
          </p:cNvPr>
          <p:cNvPicPr>
            <a:picLocks noChangeAspect="1"/>
          </p:cNvPicPr>
          <p:nvPr/>
        </p:nvPicPr>
        <p:blipFill>
          <a:blip r:embed="rId2"/>
          <a:stretch>
            <a:fillRect/>
          </a:stretch>
        </p:blipFill>
        <p:spPr>
          <a:xfrm>
            <a:off x="838732" y="1600202"/>
            <a:ext cx="4904762" cy="3180952"/>
          </a:xfrm>
          <a:prstGeom prst="rect">
            <a:avLst/>
          </a:prstGeom>
        </p:spPr>
      </p:pic>
      <p:pic>
        <p:nvPicPr>
          <p:cNvPr id="4" name="图片 3">
            <a:extLst>
              <a:ext uri="{FF2B5EF4-FFF2-40B4-BE49-F238E27FC236}">
                <a16:creationId xmlns:a16="http://schemas.microsoft.com/office/drawing/2014/main" id="{7D250BAA-555D-433E-A9C4-EEE6E622911E}"/>
              </a:ext>
            </a:extLst>
          </p:cNvPr>
          <p:cNvPicPr>
            <a:picLocks noChangeAspect="1"/>
          </p:cNvPicPr>
          <p:nvPr/>
        </p:nvPicPr>
        <p:blipFill>
          <a:blip r:embed="rId3"/>
          <a:stretch>
            <a:fillRect/>
          </a:stretch>
        </p:blipFill>
        <p:spPr>
          <a:xfrm>
            <a:off x="6448508" y="966738"/>
            <a:ext cx="3033467" cy="39956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wipe(down)">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wipe(down)">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5235">
                                            <p:txEl>
                                              <p:pRg st="3" end="3"/>
                                            </p:txEl>
                                          </p:spTgt>
                                        </p:tgtEl>
                                        <p:attrNameLst>
                                          <p:attrName>style.visibility</p:attrName>
                                        </p:attrNameLst>
                                      </p:cBhvr>
                                      <p:to>
                                        <p:strVal val="visible"/>
                                      </p:to>
                                    </p:set>
                                    <p:animEffect transition="in" filter="wipe(down)">
                                      <p:cBhvr>
                                        <p:cTn id="27" dur="500"/>
                                        <p:tgtEl>
                                          <p:spTgt spid="95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zh-CN" altLang="en-US" sz="4000"/>
              <a:t>目录</a:t>
            </a:r>
          </a:p>
        </p:txBody>
      </p:sp>
      <p:sp>
        <p:nvSpPr>
          <p:cNvPr id="4099" name="Rectangle 3"/>
          <p:cNvSpPr>
            <a:spLocks noGrp="1" noChangeArrowheads="1"/>
          </p:cNvSpPr>
          <p:nvPr>
            <p:ph idx="1"/>
          </p:nvPr>
        </p:nvSpPr>
        <p:spPr>
          <a:xfrm>
            <a:off x="1530749" y="1343069"/>
            <a:ext cx="9393613" cy="4704619"/>
          </a:xfrm>
        </p:spPr>
        <p:txBody>
          <a:bodyPr>
            <a:noAutofit/>
          </a:bodyPr>
          <a:lstStyle/>
          <a:p>
            <a:pPr>
              <a:lnSpc>
                <a:spcPct val="90000"/>
              </a:lnSpc>
              <a:buFontTx/>
              <a:buNone/>
            </a:pPr>
            <a:endParaRPr lang="zh-CN" altLang="en-US" sz="3600" dirty="0">
              <a:latin typeface="华文新魏" panose="02010800040101010101" pitchFamily="2" charset="-122"/>
              <a:ea typeface="华文新魏" panose="02010800040101010101" pitchFamily="2" charset="-122"/>
            </a:endParaRPr>
          </a:p>
          <a:p>
            <a:pPr>
              <a:lnSpc>
                <a:spcPct val="90000"/>
              </a:lnSpc>
              <a:buFontTx/>
              <a:buNone/>
            </a:pPr>
            <a:r>
              <a:rPr lang="zh-CN" altLang="en-US" sz="3600" dirty="0">
                <a:latin typeface="华文新魏" panose="02010800040101010101" pitchFamily="2" charset="-122"/>
                <a:ea typeface="华文新魏" panose="02010800040101010101" pitchFamily="2" charset="-122"/>
              </a:rPr>
              <a:t>第一章 嵌入式系统概论</a:t>
            </a:r>
          </a:p>
          <a:p>
            <a:pPr>
              <a:lnSpc>
                <a:spcPct val="90000"/>
              </a:lnSpc>
              <a:buFontTx/>
              <a:buNone/>
            </a:pPr>
            <a:r>
              <a:rPr lang="zh-CN" altLang="en-US" sz="3600" dirty="0">
                <a:latin typeface="华文新魏" panose="02010800040101010101" pitchFamily="2" charset="-122"/>
                <a:ea typeface="华文新魏" panose="02010800040101010101" pitchFamily="2" charset="-122"/>
              </a:rPr>
              <a:t>第</a:t>
            </a:r>
            <a:r>
              <a:rPr lang="zh-CN" altLang="en-US" sz="3600" dirty="0">
                <a:latin typeface="华文新魏" panose="02010800040101010101" pitchFamily="2" charset="-122"/>
                <a:ea typeface="华文新魏" panose="02010800040101010101" pitchFamily="2" charset="-122"/>
                <a:sym typeface="+mn-ea"/>
              </a:rPr>
              <a:t>二</a:t>
            </a:r>
            <a:r>
              <a:rPr lang="zh-CN" altLang="en-US" sz="3600" dirty="0">
                <a:latin typeface="华文新魏" panose="02010800040101010101" pitchFamily="2" charset="-122"/>
                <a:ea typeface="华文新魏" panose="02010800040101010101" pitchFamily="2" charset="-122"/>
              </a:rPr>
              <a:t>章 求同存异：操作系统原理都是</a:t>
            </a:r>
            <a:r>
              <a:rPr lang="zh-CN" altLang="en-US" sz="3600" dirty="0">
                <a:solidFill>
                  <a:srgbClr val="0070C0"/>
                </a:solidFill>
                <a:latin typeface="华文新魏" panose="02010800040101010101" pitchFamily="2" charset="-122"/>
                <a:ea typeface="华文新魏" panose="02010800040101010101" pitchFamily="2" charset="-122"/>
              </a:rPr>
              <a:t>一样的</a:t>
            </a:r>
            <a:endParaRPr lang="en-US" altLang="zh-CN" sz="3600" dirty="0">
              <a:solidFill>
                <a:srgbClr val="0070C0"/>
              </a:solidFill>
              <a:latin typeface="华文新魏" panose="02010800040101010101" pitchFamily="2" charset="-122"/>
              <a:ea typeface="华文新魏" panose="02010800040101010101" pitchFamily="2" charset="-122"/>
            </a:endParaRPr>
          </a:p>
          <a:p>
            <a:pPr>
              <a:lnSpc>
                <a:spcPct val="90000"/>
              </a:lnSpc>
              <a:buNone/>
            </a:pPr>
            <a:r>
              <a:rPr lang="zh-CN" altLang="en-US" sz="3600" dirty="0">
                <a:latin typeface="华文新魏" panose="02010800040101010101" pitchFamily="2" charset="-122"/>
                <a:ea typeface="华文新魏" panose="02010800040101010101" pitchFamily="2" charset="-122"/>
              </a:rPr>
              <a:t>第</a:t>
            </a:r>
            <a:r>
              <a:rPr lang="zh-CN" altLang="en-US" sz="3600" dirty="0">
                <a:latin typeface="华文新魏" panose="02010800040101010101" pitchFamily="2" charset="-122"/>
                <a:ea typeface="华文新魏" panose="02010800040101010101" pitchFamily="2" charset="-122"/>
                <a:sym typeface="+mn-ea"/>
              </a:rPr>
              <a:t>三</a:t>
            </a:r>
            <a:r>
              <a:rPr lang="zh-CN" altLang="en-US" sz="3600" dirty="0">
                <a:latin typeface="华文新魏" panose="02010800040101010101" pitchFamily="2" charset="-122"/>
                <a:ea typeface="华文新魏" panose="02010800040101010101" pitchFamily="2" charset="-122"/>
              </a:rPr>
              <a:t>章 嵌入式操作系统基本概念</a:t>
            </a:r>
            <a:endParaRPr lang="en-US" altLang="zh-CN" sz="3600" dirty="0">
              <a:latin typeface="华文新魏" panose="02010800040101010101" pitchFamily="2" charset="-122"/>
              <a:ea typeface="华文新魏" panose="02010800040101010101" pitchFamily="2" charset="-122"/>
            </a:endParaRPr>
          </a:p>
          <a:p>
            <a:pPr>
              <a:lnSpc>
                <a:spcPct val="90000"/>
              </a:lnSpc>
              <a:buFontTx/>
              <a:buNone/>
            </a:pPr>
            <a:r>
              <a:rPr lang="zh-CN" altLang="en-US" sz="3600" dirty="0">
                <a:latin typeface="华文新魏" panose="02010800040101010101" pitchFamily="2" charset="-122"/>
                <a:ea typeface="华文新魏" panose="02010800040101010101" pitchFamily="2" charset="-122"/>
              </a:rPr>
              <a:t>第</a:t>
            </a:r>
            <a:r>
              <a:rPr lang="zh-CN" altLang="en-US" sz="3600" dirty="0">
                <a:latin typeface="华文新魏" panose="02010800040101010101" pitchFamily="2" charset="-122"/>
                <a:ea typeface="华文新魏" panose="02010800040101010101" pitchFamily="2" charset="-122"/>
                <a:sym typeface="+mn-ea"/>
              </a:rPr>
              <a:t>四</a:t>
            </a:r>
            <a:r>
              <a:rPr lang="zh-CN" altLang="en-US" sz="3600" dirty="0">
                <a:latin typeface="华文新魏" panose="02010800040101010101" pitchFamily="2" charset="-122"/>
                <a:ea typeface="华文新魏" panose="02010800040101010101" pitchFamily="2" charset="-122"/>
              </a:rPr>
              <a:t>章 </a:t>
            </a:r>
            <a:r>
              <a:rPr lang="en-US" altLang="zh-CN" sz="3600" dirty="0" err="1">
                <a:latin typeface="华文新魏" panose="02010800040101010101" pitchFamily="2" charset="-122"/>
                <a:ea typeface="华文新魏" panose="02010800040101010101" pitchFamily="2" charset="-122"/>
              </a:rPr>
              <a:t>μC</a:t>
            </a:r>
            <a:r>
              <a:rPr lang="en-US" altLang="zh-CN" sz="3600" dirty="0">
                <a:latin typeface="华文新魏" panose="02010800040101010101" pitchFamily="2" charset="-122"/>
                <a:ea typeface="华文新魏" panose="02010800040101010101" pitchFamily="2" charset="-122"/>
              </a:rPr>
              <a:t>/OS-II</a:t>
            </a:r>
            <a:r>
              <a:rPr lang="zh-CN" altLang="en-US" sz="3600" dirty="0">
                <a:solidFill>
                  <a:srgbClr val="00B050"/>
                </a:solidFill>
                <a:latin typeface="华文新魏" panose="02010800040101010101" pitchFamily="2" charset="-122"/>
                <a:ea typeface="华文新魏" panose="02010800040101010101" pitchFamily="2" charset="-122"/>
              </a:rPr>
              <a:t>微小内核</a:t>
            </a:r>
            <a:r>
              <a:rPr lang="zh-CN" altLang="en-US" sz="3600" dirty="0">
                <a:latin typeface="华文新魏" panose="02010800040101010101" pitchFamily="2" charset="-122"/>
                <a:ea typeface="华文新魏" panose="02010800040101010101" pitchFamily="2" charset="-122"/>
              </a:rPr>
              <a:t>分析   </a:t>
            </a:r>
          </a:p>
          <a:p>
            <a:pPr>
              <a:lnSpc>
                <a:spcPct val="90000"/>
              </a:lnSpc>
              <a:buNone/>
            </a:pPr>
            <a:r>
              <a:rPr lang="zh-CN" altLang="en-US" sz="3600" dirty="0">
                <a:latin typeface="华文新魏" panose="02010800040101010101" pitchFamily="2" charset="-122"/>
                <a:ea typeface="华文新魏" panose="02010800040101010101" pitchFamily="2" charset="-122"/>
              </a:rPr>
              <a:t>第</a:t>
            </a:r>
            <a:r>
              <a:rPr lang="zh-CN" altLang="en-US" sz="3600" dirty="0">
                <a:latin typeface="华文新魏" panose="02010800040101010101" pitchFamily="2" charset="-122"/>
                <a:ea typeface="华文新魏" panose="02010800040101010101" pitchFamily="2" charset="-122"/>
                <a:sym typeface="+mn-ea"/>
              </a:rPr>
              <a:t>五</a:t>
            </a:r>
            <a:r>
              <a:rPr lang="zh-CN" altLang="en-US" sz="3600" dirty="0">
                <a:latin typeface="华文新魏" panose="02010800040101010101" pitchFamily="2" charset="-122"/>
                <a:ea typeface="华文新魏" panose="02010800040101010101" pitchFamily="2" charset="-122"/>
              </a:rPr>
              <a:t>章 </a:t>
            </a:r>
            <a:r>
              <a:rPr lang="en-US" altLang="zh-CN" sz="3600" dirty="0" err="1">
                <a:latin typeface="华文新魏" panose="02010800040101010101" pitchFamily="2" charset="-122"/>
                <a:ea typeface="华文新魏" panose="02010800040101010101" pitchFamily="2" charset="-122"/>
              </a:rPr>
              <a:t>μC</a:t>
            </a:r>
            <a:r>
              <a:rPr lang="en-US" altLang="zh-CN" sz="3600" dirty="0">
                <a:latin typeface="华文新魏" panose="02010800040101010101" pitchFamily="2" charset="-122"/>
                <a:ea typeface="华文新魏" panose="02010800040101010101" pitchFamily="2" charset="-122"/>
              </a:rPr>
              <a:t>/OS-II</a:t>
            </a:r>
            <a:r>
              <a:rPr lang="zh-CN" altLang="en-US" sz="3600" dirty="0">
                <a:solidFill>
                  <a:srgbClr val="0070C0"/>
                </a:solidFill>
                <a:latin typeface="华文新魏" panose="02010800040101010101" pitchFamily="2" charset="-122"/>
                <a:ea typeface="华文新魏" panose="02010800040101010101" pitchFamily="2" charset="-122"/>
              </a:rPr>
              <a:t>程序设计</a:t>
            </a:r>
            <a:r>
              <a:rPr lang="zh-CN" altLang="en-US" sz="3600" dirty="0">
                <a:latin typeface="华文新魏" panose="02010800040101010101" pitchFamily="2" charset="-122"/>
                <a:ea typeface="华文新魏" panose="02010800040101010101" pitchFamily="2" charset="-122"/>
              </a:rPr>
              <a:t>基础   </a:t>
            </a:r>
          </a:p>
          <a:p>
            <a:pPr>
              <a:lnSpc>
                <a:spcPct val="90000"/>
              </a:lnSpc>
              <a:buFontTx/>
              <a:buNone/>
            </a:pPr>
            <a:r>
              <a:rPr lang="zh-CN" altLang="en-US" sz="3600" dirty="0">
                <a:latin typeface="华文新魏" panose="02010800040101010101" pitchFamily="2" charset="-122"/>
                <a:ea typeface="华文新魏" panose="02010800040101010101" pitchFamily="2" charset="-122"/>
              </a:rPr>
              <a:t>第六章 前沿技术介绍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chor="ctr"/>
          <a:lstStyle/>
          <a:p>
            <a:r>
              <a:rPr lang="zh-CN" altLang="en-US" sz="4400"/>
              <a:t>第</a:t>
            </a:r>
            <a:r>
              <a:rPr lang="en-US" altLang="zh-CN" sz="4400"/>
              <a:t>1</a:t>
            </a:r>
            <a:r>
              <a:rPr lang="zh-CN" altLang="en-US" sz="4400"/>
              <a:t>章  嵌入式系统概论</a:t>
            </a:r>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09800" y="7731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kumimoji="1" lang="zh-CN" altLang="en-US" sz="4400" dirty="0">
              <a:solidFill>
                <a:schemeClr val="tx2"/>
              </a:solidFill>
              <a:latin typeface="Times New Roman" panose="02020603050405020304" pitchFamily="18" charset="0"/>
            </a:endParaRPr>
          </a:p>
        </p:txBody>
      </p:sp>
      <p:sp>
        <p:nvSpPr>
          <p:cNvPr id="6147" name="Rectangle 3"/>
          <p:cNvSpPr>
            <a:spLocks noChangeArrowheads="1"/>
          </p:cNvSpPr>
          <p:nvPr/>
        </p:nvSpPr>
        <p:spPr bwMode="auto">
          <a:xfrm>
            <a:off x="4295776" y="2636839"/>
            <a:ext cx="5838825" cy="30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1. </a:t>
            </a:r>
            <a:r>
              <a:rPr kumimoji="1" lang="zh-CN" altLang="en-US" sz="2800">
                <a:latin typeface="Times New Roman" panose="02020603050405020304" pitchFamily="18" charset="0"/>
              </a:rPr>
              <a:t>无所不在的嵌入式系统</a:t>
            </a:r>
          </a:p>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2. </a:t>
            </a:r>
            <a:r>
              <a:rPr kumimoji="1" lang="zh-CN" altLang="en-US" sz="2800">
                <a:latin typeface="Times New Roman" panose="02020603050405020304" pitchFamily="18" charset="0"/>
              </a:rPr>
              <a:t>嵌入式系统的定义</a:t>
            </a:r>
          </a:p>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3. </a:t>
            </a:r>
            <a:r>
              <a:rPr kumimoji="1" lang="zh-CN" altLang="en-US" sz="2800">
                <a:latin typeface="Times New Roman" panose="02020603050405020304" pitchFamily="18" charset="0"/>
              </a:rPr>
              <a:t>嵌入式系统的特征</a:t>
            </a:r>
          </a:p>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4.</a:t>
            </a:r>
            <a:r>
              <a:rPr kumimoji="1" lang="zh-CN" altLang="en-US" sz="2800">
                <a:latin typeface="Times New Roman" panose="02020603050405020304" pitchFamily="18" charset="0"/>
              </a:rPr>
              <a:t>嵌入式系统的分类</a:t>
            </a:r>
          </a:p>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5.</a:t>
            </a:r>
            <a:r>
              <a:rPr kumimoji="1" lang="zh-CN" altLang="en-US" sz="2800">
                <a:latin typeface="Times New Roman" panose="02020603050405020304" pitchFamily="18" charset="0"/>
              </a:rPr>
              <a:t>嵌入式系统基本结构</a:t>
            </a:r>
          </a:p>
          <a:p>
            <a:pPr>
              <a:spcBef>
                <a:spcPct val="20000"/>
              </a:spcBef>
              <a:buClr>
                <a:schemeClr val="tx1"/>
              </a:buClr>
              <a:buFont typeface="Wingdings" panose="05000000000000000000" pitchFamily="2" charset="2"/>
              <a:buChar char="q"/>
            </a:pPr>
            <a:r>
              <a:rPr kumimoji="1" lang="en-US" altLang="zh-CN" sz="2800">
                <a:latin typeface="Times New Roman" panose="02020603050405020304" pitchFamily="18" charset="0"/>
              </a:rPr>
              <a:t>6.</a:t>
            </a:r>
            <a:r>
              <a:rPr kumimoji="1" lang="zh-CN" altLang="en-US" sz="2800">
                <a:latin typeface="Times New Roman" panose="02020603050405020304" pitchFamily="18" charset="0"/>
              </a:rPr>
              <a:t>嵌入式应用开发</a:t>
            </a:r>
          </a:p>
        </p:txBody>
      </p:sp>
      <p:sp>
        <p:nvSpPr>
          <p:cNvPr id="4" name="标题 3"/>
          <p:cNvSpPr>
            <a:spLocks noGrp="1"/>
          </p:cNvSpPr>
          <p:nvPr>
            <p:ph type="title"/>
          </p:nvPr>
        </p:nvSpPr>
        <p:spPr/>
        <p:txBody>
          <a:bodyPr/>
          <a:lstStyle/>
          <a:p>
            <a:r>
              <a:rPr kumimoji="1" lang="zh-CN" altLang="en-US" sz="4000" dirty="0">
                <a:latin typeface="Times New Roman" panose="02020603050405020304" pitchFamily="18" charset="0"/>
              </a:rPr>
              <a:t>第</a:t>
            </a:r>
            <a:r>
              <a:rPr kumimoji="1" lang="en-US" altLang="zh-CN" sz="4000" dirty="0">
                <a:latin typeface="Times New Roman" panose="02020603050405020304" pitchFamily="18" charset="0"/>
              </a:rPr>
              <a:t>1</a:t>
            </a:r>
            <a:r>
              <a:rPr kumimoji="1" lang="zh-CN" altLang="en-US" sz="4000" dirty="0">
                <a:latin typeface="Times New Roman" panose="02020603050405020304" pitchFamily="18" charset="0"/>
              </a:rPr>
              <a:t>章  目录</a:t>
            </a:r>
            <a:endParaRPr lang="zh-CN" altLang="en-US" dirty="0"/>
          </a:p>
        </p:txBody>
      </p:sp>
      <p:sp>
        <p:nvSpPr>
          <p:cNvPr id="5" name="内容占位符 4"/>
          <p:cNvSpPr>
            <a:spLocks noGrp="1"/>
          </p:cNvSpPr>
          <p:nvPr>
            <p:ph idx="1"/>
          </p:nvPr>
        </p:nvSpPr>
        <p:spPr/>
        <p:txBody>
          <a:bodyPr/>
          <a:lstStyle/>
          <a:p>
            <a:pPr marL="0" indent="0">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2426</Words>
  <Application>Microsoft Office PowerPoint</Application>
  <PresentationFormat>宽屏</PresentationFormat>
  <Paragraphs>292</Paragraphs>
  <Slides>57</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1" baseType="lpstr">
      <vt:lpstr>等线</vt:lpstr>
      <vt:lpstr>等线 Light</vt:lpstr>
      <vt:lpstr>方正启体简体</vt:lpstr>
      <vt:lpstr>仿宋</vt:lpstr>
      <vt:lpstr>黑体</vt:lpstr>
      <vt:lpstr>华文新魏</vt:lpstr>
      <vt:lpstr>隶书</vt:lpstr>
      <vt:lpstr>Arial</vt:lpstr>
      <vt:lpstr>Berlin Sans FB Demi</vt:lpstr>
      <vt:lpstr>Times New Roman</vt:lpstr>
      <vt:lpstr>Wingdings</vt:lpstr>
      <vt:lpstr>Office 主题​​</vt:lpstr>
      <vt:lpstr>Photo Editor 照片</vt:lpstr>
      <vt:lpstr>Visio</vt:lpstr>
      <vt:lpstr>PowerPoint 演示文稿</vt:lpstr>
      <vt:lpstr>嵌入式系统</vt:lpstr>
      <vt:lpstr>希望大家有所收获</vt:lpstr>
      <vt:lpstr>课程目的</vt:lpstr>
      <vt:lpstr>考核方式及成绩评定方法</vt:lpstr>
      <vt:lpstr>chatGPT都来了，我还需要学编程吗？</vt:lpstr>
      <vt:lpstr>目录</vt:lpstr>
      <vt:lpstr>第1章  嵌入式系统概论</vt:lpstr>
      <vt:lpstr>第1章  目录</vt:lpstr>
      <vt:lpstr>第1章  目录</vt:lpstr>
      <vt:lpstr>无所不在的嵌入式系统</vt:lpstr>
      <vt:lpstr>PowerPoint 演示文稿</vt:lpstr>
      <vt:lpstr>汽车控制系统</vt:lpstr>
      <vt:lpstr>嵌入式的展现形式？</vt:lpstr>
      <vt:lpstr>为什么需要嵌入式？</vt:lpstr>
      <vt:lpstr>举例说明：遥测与遥信的故事</vt:lpstr>
      <vt:lpstr>嵌入式系统的概念</vt:lpstr>
      <vt:lpstr>嵌入式系统的概念</vt:lpstr>
      <vt:lpstr>现实中的嵌入式系统</vt:lpstr>
      <vt:lpstr>现实中的嵌入式系统</vt:lpstr>
      <vt:lpstr>苹果A4、 A5的一些数据对比:</vt:lpstr>
      <vt:lpstr>有趣的图片</vt:lpstr>
      <vt:lpstr>PowerPoint 演示文稿</vt:lpstr>
      <vt:lpstr>1.1.2 嵌入式系统的应用领域</vt:lpstr>
      <vt:lpstr>PowerPoint 演示文稿</vt:lpstr>
      <vt:lpstr>我们正步入一个崭新的“数字世界”</vt:lpstr>
      <vt:lpstr>嵌入式系统的应用领域</vt:lpstr>
      <vt:lpstr>嵌入式系统的应用领域</vt:lpstr>
      <vt:lpstr>嵌入式系统的应用领域</vt:lpstr>
      <vt:lpstr>嵌入式系统的应用领域</vt:lpstr>
      <vt:lpstr>嵌入式系统的应用领域</vt:lpstr>
      <vt:lpstr>1.1.3 嵌入式系统与单片机的区别</vt:lpstr>
      <vt:lpstr>嵌入式系统与单片机在学习方法上不同</vt:lpstr>
      <vt:lpstr>1.1.4 嵌入式系统与PC机的区别</vt:lpstr>
      <vt:lpstr>实时系统 </vt:lpstr>
      <vt:lpstr>特别注意 </vt:lpstr>
      <vt:lpstr>实时系统衡量指标 </vt:lpstr>
      <vt:lpstr>嵌入式系统的实时性</vt:lpstr>
      <vt:lpstr>嵌入式实时操作系统</vt:lpstr>
      <vt:lpstr>多种多样 </vt:lpstr>
      <vt:lpstr>及时响应 </vt:lpstr>
      <vt:lpstr>成本敏感 </vt:lpstr>
      <vt:lpstr>开发困难 </vt:lpstr>
      <vt:lpstr>不可垄断 </vt:lpstr>
      <vt:lpstr>其他：确定性 </vt:lpstr>
      <vt:lpstr>1.4 发展历程 </vt:lpstr>
      <vt:lpstr>1.5 分类 </vt:lpstr>
      <vt:lpstr>按处理器位数划分</vt:lpstr>
      <vt:lpstr>按系统实时性划分</vt:lpstr>
      <vt:lpstr>按工业界应用的复杂程度划分</vt:lpstr>
      <vt:lpstr>小结</vt:lpstr>
      <vt:lpstr>发现问题</vt:lpstr>
      <vt:lpstr>拆分的思想</vt:lpstr>
      <vt:lpstr>解决问题</vt:lpstr>
      <vt:lpstr>计算机操作系统 （Operating System，OS）</vt:lpstr>
      <vt:lpstr>什么是计算机操作系统 （Operating System，OS）</vt:lpstr>
      <vt:lpstr>计算机操作系统的作用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muyv ye</dc:creator>
  <cp:lastModifiedBy>muyv ye</cp:lastModifiedBy>
  <cp:revision>1</cp:revision>
  <dcterms:created xsi:type="dcterms:W3CDTF">2024-02-26T14:04:26Z</dcterms:created>
  <dcterms:modified xsi:type="dcterms:W3CDTF">2024-02-26T14:04:52Z</dcterms:modified>
</cp:coreProperties>
</file>