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7" r:id="rId2"/>
    <p:sldId id="1077" r:id="rId3"/>
    <p:sldId id="389" r:id="rId4"/>
    <p:sldId id="390" r:id="rId5"/>
    <p:sldId id="391" r:id="rId6"/>
    <p:sldId id="392" r:id="rId7"/>
    <p:sldId id="393" r:id="rId8"/>
    <p:sldId id="394" r:id="rId9"/>
    <p:sldId id="395" r:id="rId10"/>
    <p:sldId id="396" r:id="rId11"/>
    <p:sldId id="397" r:id="rId12"/>
    <p:sldId id="398"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556" r:id="rId32"/>
    <p:sldId id="553" r:id="rId33"/>
    <p:sldId id="554" r:id="rId34"/>
    <p:sldId id="555" r:id="rId35"/>
    <p:sldId id="417" r:id="rId36"/>
    <p:sldId id="418" r:id="rId37"/>
    <p:sldId id="419" r:id="rId38"/>
    <p:sldId id="420" r:id="rId39"/>
    <p:sldId id="421"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54" y="1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7C659AC-C917-45BA-863E-7656E6787F45}" type="doc">
      <dgm:prSet loTypeId="urn:microsoft.com/office/officeart/2005/8/layout/chevron2" loCatId="list" qsTypeId="urn:microsoft.com/office/officeart/2005/8/quickstyle/simple4#1" qsCatId="simple" csTypeId="urn:microsoft.com/office/officeart/2005/8/colors/colorful5#1" csCatId="colorful" phldr="1"/>
      <dgm:spPr/>
      <dgm:t>
        <a:bodyPr/>
        <a:lstStyle/>
        <a:p>
          <a:endParaRPr lang="zh-CN" altLang="en-US"/>
        </a:p>
      </dgm:t>
    </dgm:pt>
    <dgm:pt modelId="{C6DC532E-6932-484A-AB6F-62D3A9C66513}">
      <dgm:prSet phldrT="[文本]"/>
      <dgm:spPr/>
      <dgm:t>
        <a:bodyPr/>
        <a:lstStyle/>
        <a:p>
          <a:r>
            <a:rPr lang="zh-CN" altLang="en-US" dirty="0"/>
            <a:t>一</a:t>
          </a:r>
        </a:p>
      </dgm:t>
    </dgm:pt>
    <dgm:pt modelId="{E4BC6DD4-8D19-44CA-80DC-98FA87034A0D}" type="parTrans" cxnId="{3B1C2B83-717C-4273-A3E2-E85863613A90}">
      <dgm:prSet/>
      <dgm:spPr/>
      <dgm:t>
        <a:bodyPr/>
        <a:lstStyle/>
        <a:p>
          <a:endParaRPr lang="zh-CN" altLang="en-US"/>
        </a:p>
      </dgm:t>
    </dgm:pt>
    <dgm:pt modelId="{CB81860B-4FDB-4800-9497-AF6CFB8C33DC}" type="sibTrans" cxnId="{3B1C2B83-717C-4273-A3E2-E85863613A90}">
      <dgm:prSet/>
      <dgm:spPr/>
      <dgm:t>
        <a:bodyPr/>
        <a:lstStyle/>
        <a:p>
          <a:endParaRPr lang="zh-CN" altLang="en-US"/>
        </a:p>
      </dgm:t>
    </dgm:pt>
    <dgm:pt modelId="{C2FB64E7-6BB8-4233-888E-FA38BA6ADA81}">
      <dgm:prSet phldrT="[文本]"/>
      <dgm:spPr/>
      <dgm:t>
        <a:bodyPr/>
        <a:lstStyle/>
        <a:p>
          <a:r>
            <a:rPr lang="zh-CN" altLang="en-US">
              <a:ea typeface="华文新魏" panose="02010800040101010101" pitchFamily="2" charset="-122"/>
            </a:rPr>
            <a:t>为了学习嵌入式实时操作系统的基本原理，将</a:t>
          </a:r>
          <a:r>
            <a:rPr lang="en-US" altLang="zh-CN">
              <a:ea typeface="华文新魏" panose="02010800040101010101" pitchFamily="2" charset="-122"/>
            </a:rPr>
            <a:t>μC/OS-II V2.52</a:t>
          </a:r>
          <a:r>
            <a:rPr lang="zh-CN" altLang="en-US">
              <a:ea typeface="华文新魏" panose="02010800040101010101" pitchFamily="2" charset="-122"/>
            </a:rPr>
            <a:t>减为只具备基本功能的</a:t>
          </a:r>
          <a:r>
            <a:rPr lang="zh-CN" altLang="en-US">
              <a:solidFill>
                <a:srgbClr val="FF0066"/>
              </a:solidFill>
              <a:ea typeface="华文新魏" panose="02010800040101010101" pitchFamily="2" charset="-122"/>
            </a:rPr>
            <a:t>微小内核</a:t>
          </a:r>
          <a:r>
            <a:rPr lang="zh-CN" altLang="en-US">
              <a:ea typeface="华文新魏" panose="02010800040101010101" pitchFamily="2" charset="-122"/>
            </a:rPr>
            <a:t>。</a:t>
          </a:r>
          <a:endParaRPr lang="zh-CN" altLang="en-US" dirty="0"/>
        </a:p>
      </dgm:t>
    </dgm:pt>
    <dgm:pt modelId="{2F5031B9-62B9-4DC1-98A5-40EA17851E30}" type="parTrans" cxnId="{BEDBB72E-EA5D-44DC-A9DE-D77B848C6AA6}">
      <dgm:prSet/>
      <dgm:spPr/>
      <dgm:t>
        <a:bodyPr/>
        <a:lstStyle/>
        <a:p>
          <a:endParaRPr lang="zh-CN" altLang="en-US"/>
        </a:p>
      </dgm:t>
    </dgm:pt>
    <dgm:pt modelId="{4F01FEF3-27A7-497B-B2BB-23CE219C5535}" type="sibTrans" cxnId="{BEDBB72E-EA5D-44DC-A9DE-D77B848C6AA6}">
      <dgm:prSet/>
      <dgm:spPr/>
      <dgm:t>
        <a:bodyPr/>
        <a:lstStyle/>
        <a:p>
          <a:endParaRPr lang="zh-CN" altLang="en-US"/>
        </a:p>
      </dgm:t>
    </dgm:pt>
    <dgm:pt modelId="{E75E6DA5-6C59-46EA-A4EC-B4C4164A9245}">
      <dgm:prSet phldrT="[文本]"/>
      <dgm:spPr/>
      <dgm:t>
        <a:bodyPr/>
        <a:lstStyle/>
        <a:p>
          <a:r>
            <a:rPr lang="zh-CN" altLang="en-US" dirty="0"/>
            <a:t>二</a:t>
          </a:r>
        </a:p>
      </dgm:t>
    </dgm:pt>
    <dgm:pt modelId="{775FE955-970D-4EE5-83F4-AFDEB5C9A445}" type="parTrans" cxnId="{3AFEEA83-349B-4C07-BCCA-607C99040AD1}">
      <dgm:prSet/>
      <dgm:spPr/>
      <dgm:t>
        <a:bodyPr/>
        <a:lstStyle/>
        <a:p>
          <a:endParaRPr lang="zh-CN" altLang="en-US"/>
        </a:p>
      </dgm:t>
    </dgm:pt>
    <dgm:pt modelId="{476857E0-2235-43BA-B3B6-97669BC08ABE}" type="sibTrans" cxnId="{3AFEEA83-349B-4C07-BCCA-607C99040AD1}">
      <dgm:prSet/>
      <dgm:spPr/>
      <dgm:t>
        <a:bodyPr/>
        <a:lstStyle/>
        <a:p>
          <a:endParaRPr lang="zh-CN" altLang="en-US"/>
        </a:p>
      </dgm:t>
    </dgm:pt>
    <dgm:pt modelId="{0456AA5A-13F0-4DD9-919C-E2C28A1EBB27}">
      <dgm:prSet phldrT="[文本]"/>
      <dgm:spPr/>
      <dgm:t>
        <a:bodyPr/>
        <a:lstStyle/>
        <a:p>
          <a:r>
            <a:rPr lang="zh-CN" altLang="en-US">
              <a:ea typeface="华文新魏" panose="02010800040101010101" pitchFamily="2" charset="-122"/>
            </a:rPr>
            <a:t>通过分析仅仅</a:t>
          </a:r>
          <a:r>
            <a:rPr lang="en-US" altLang="zh-CN">
              <a:solidFill>
                <a:srgbClr val="00B050"/>
              </a:solidFill>
              <a:ea typeface="华文新魏" panose="02010800040101010101" pitchFamily="2" charset="-122"/>
            </a:rPr>
            <a:t>418</a:t>
          </a:r>
          <a:r>
            <a:rPr lang="zh-CN" altLang="en-US">
              <a:ea typeface="华文新魏" panose="02010800040101010101" pitchFamily="2" charset="-122"/>
            </a:rPr>
            <a:t>行的操作系统最小内核，带领初学者尽快入门。</a:t>
          </a:r>
          <a:endParaRPr lang="zh-CN" altLang="en-US" dirty="0"/>
        </a:p>
      </dgm:t>
    </dgm:pt>
    <dgm:pt modelId="{EC8B6E05-868F-45F9-AB38-2E87A282DCCB}" type="parTrans" cxnId="{18826E44-B866-42AD-98C1-F95113B2F2CA}">
      <dgm:prSet/>
      <dgm:spPr/>
      <dgm:t>
        <a:bodyPr/>
        <a:lstStyle/>
        <a:p>
          <a:endParaRPr lang="zh-CN" altLang="en-US"/>
        </a:p>
      </dgm:t>
    </dgm:pt>
    <dgm:pt modelId="{9D78F20F-ADC9-444F-BFE4-FDC3F06B9DF0}" type="sibTrans" cxnId="{18826E44-B866-42AD-98C1-F95113B2F2CA}">
      <dgm:prSet/>
      <dgm:spPr/>
      <dgm:t>
        <a:bodyPr/>
        <a:lstStyle/>
        <a:p>
          <a:endParaRPr lang="zh-CN" altLang="en-US"/>
        </a:p>
      </dgm:t>
    </dgm:pt>
    <dgm:pt modelId="{A8689CEA-F661-4BCE-ABE6-3113D37DB33A}">
      <dgm:prSet phldrT="[文本]"/>
      <dgm:spPr/>
      <dgm:t>
        <a:bodyPr/>
        <a:lstStyle/>
        <a:p>
          <a:r>
            <a:rPr lang="zh-CN" altLang="en-US" dirty="0"/>
            <a:t>三</a:t>
          </a:r>
        </a:p>
      </dgm:t>
    </dgm:pt>
    <dgm:pt modelId="{9754BF46-6636-44D8-9F04-39B9EB7D597A}" type="parTrans" cxnId="{9DBB6E67-63A7-4F45-ADAF-DE1AA1C13E2A}">
      <dgm:prSet/>
      <dgm:spPr/>
      <dgm:t>
        <a:bodyPr/>
        <a:lstStyle/>
        <a:p>
          <a:endParaRPr lang="zh-CN" altLang="en-US"/>
        </a:p>
      </dgm:t>
    </dgm:pt>
    <dgm:pt modelId="{B055EA86-811C-46B1-86E4-34F1B6E598CB}" type="sibTrans" cxnId="{9DBB6E67-63A7-4F45-ADAF-DE1AA1C13E2A}">
      <dgm:prSet/>
      <dgm:spPr/>
      <dgm:t>
        <a:bodyPr/>
        <a:lstStyle/>
        <a:p>
          <a:endParaRPr lang="zh-CN" altLang="en-US"/>
        </a:p>
      </dgm:t>
    </dgm:pt>
    <dgm:pt modelId="{B294D663-9FB2-4944-84A8-08BC6E14451E}">
      <dgm:prSet phldrT="[文本]" phldr="0" custT="0"/>
      <dgm:spPr/>
      <dgm:t>
        <a:bodyPr vert="horz" wrap="square"/>
        <a:lstStyle/>
        <a:p>
          <a:pPr>
            <a:lnSpc>
              <a:spcPct val="100000"/>
            </a:lnSpc>
            <a:spcBef>
              <a:spcPct val="0"/>
            </a:spcBef>
            <a:spcAft>
              <a:spcPct val="15000"/>
            </a:spcAft>
          </a:pPr>
          <a:r>
            <a:rPr lang="zh-CN" altLang="en-US">
              <a:ea typeface="华文新魏" panose="02010800040101010101" pitchFamily="2" charset="-122"/>
            </a:rPr>
            <a:t>学习方法：分析</a:t>
          </a:r>
          <a:r>
            <a:rPr lang="zh-CN" altLang="en-US">
              <a:solidFill>
                <a:srgbClr val="FF0066"/>
              </a:solidFill>
              <a:ea typeface="华文新魏" panose="02010800040101010101" pitchFamily="2" charset="-122"/>
            </a:rPr>
            <a:t>内核代码，动手完成各种实验。</a:t>
          </a:r>
        </a:p>
      </dgm:t>
    </dgm:pt>
    <dgm:pt modelId="{475A7618-7863-47D2-A2BF-5929DE125219}" type="parTrans" cxnId="{8279114D-479A-4DA4-9EE1-F9F76B2E016B}">
      <dgm:prSet/>
      <dgm:spPr/>
      <dgm:t>
        <a:bodyPr/>
        <a:lstStyle/>
        <a:p>
          <a:endParaRPr lang="zh-CN" altLang="en-US"/>
        </a:p>
      </dgm:t>
    </dgm:pt>
    <dgm:pt modelId="{DDA7C93F-4968-436D-A2F0-463A85A0654D}" type="sibTrans" cxnId="{8279114D-479A-4DA4-9EE1-F9F76B2E016B}">
      <dgm:prSet/>
      <dgm:spPr/>
      <dgm:t>
        <a:bodyPr/>
        <a:lstStyle/>
        <a:p>
          <a:endParaRPr lang="zh-CN" altLang="en-US"/>
        </a:p>
      </dgm:t>
    </dgm:pt>
    <dgm:pt modelId="{FE1749A9-1802-45CF-9CDC-EA9035DE687B}">
      <dgm:prSet phldrT="[文本]"/>
      <dgm:spPr/>
      <dgm:t>
        <a:bodyPr/>
        <a:lstStyle/>
        <a:p>
          <a:r>
            <a:rPr lang="zh-CN" altLang="en-US" dirty="0"/>
            <a:t>四</a:t>
          </a:r>
        </a:p>
      </dgm:t>
    </dgm:pt>
    <dgm:pt modelId="{8E8237D9-9094-4EBF-BB51-F6720CE93850}" type="parTrans" cxnId="{54487D9D-E476-4355-8C54-F6331333037E}">
      <dgm:prSet/>
      <dgm:spPr/>
      <dgm:t>
        <a:bodyPr/>
        <a:lstStyle/>
        <a:p>
          <a:endParaRPr lang="zh-CN" altLang="en-US"/>
        </a:p>
      </dgm:t>
    </dgm:pt>
    <dgm:pt modelId="{EF792BF9-7ECB-455D-930B-A23BF061160F}" type="sibTrans" cxnId="{54487D9D-E476-4355-8C54-F6331333037E}">
      <dgm:prSet/>
      <dgm:spPr/>
      <dgm:t>
        <a:bodyPr/>
        <a:lstStyle/>
        <a:p>
          <a:endParaRPr lang="zh-CN" altLang="en-US"/>
        </a:p>
      </dgm:t>
    </dgm:pt>
    <dgm:pt modelId="{B95EE195-5F28-4662-BB94-6B8D7EC080E2}">
      <dgm:prSet phldrT="[文本]"/>
      <dgm:spPr/>
      <dgm:t>
        <a:bodyPr/>
        <a:lstStyle/>
        <a:p>
          <a:r>
            <a:rPr lang="zh-CN" altLang="en-US">
              <a:ea typeface="华文新魏" panose="02010800040101010101" pitchFamily="2" charset="-122"/>
            </a:rPr>
            <a:t>思维方式：</a:t>
          </a:r>
          <a:r>
            <a:rPr lang="zh-CN" altLang="en-US">
              <a:solidFill>
                <a:srgbClr val="0070C0"/>
              </a:solidFill>
              <a:ea typeface="华文新魏" panose="02010800040101010101" pitchFamily="2" charset="-122"/>
            </a:rPr>
            <a:t>大师们</a:t>
          </a:r>
          <a:r>
            <a:rPr lang="zh-CN" altLang="en-US">
              <a:ea typeface="华文新魏" panose="02010800040101010101" pitchFamily="2" charset="-122"/>
            </a:rPr>
            <a:t>是怎么思考并写出</a:t>
          </a:r>
          <a:r>
            <a:rPr lang="en-US" altLang="zh-CN">
              <a:ea typeface="华文新魏" panose="02010800040101010101" pitchFamily="2" charset="-122"/>
            </a:rPr>
            <a:t>OS</a:t>
          </a:r>
          <a:r>
            <a:rPr lang="zh-CN" altLang="en-US">
              <a:ea typeface="华文新魏" panose="02010800040101010101" pitchFamily="2" charset="-122"/>
            </a:rPr>
            <a:t>？</a:t>
          </a:r>
          <a:endParaRPr lang="zh-CN" altLang="en-US" dirty="0"/>
        </a:p>
      </dgm:t>
    </dgm:pt>
    <dgm:pt modelId="{287349EC-8440-479A-A5B1-98F42F359E49}" type="parTrans" cxnId="{128278F5-F461-44DC-AA81-75A7C8F60D0E}">
      <dgm:prSet/>
      <dgm:spPr/>
      <dgm:t>
        <a:bodyPr/>
        <a:lstStyle/>
        <a:p>
          <a:endParaRPr lang="zh-CN" altLang="en-US"/>
        </a:p>
      </dgm:t>
    </dgm:pt>
    <dgm:pt modelId="{D1E93A57-D390-4C41-9E33-1B7CEF7795AC}" type="sibTrans" cxnId="{128278F5-F461-44DC-AA81-75A7C8F60D0E}">
      <dgm:prSet/>
      <dgm:spPr/>
      <dgm:t>
        <a:bodyPr/>
        <a:lstStyle/>
        <a:p>
          <a:endParaRPr lang="zh-CN" altLang="en-US"/>
        </a:p>
      </dgm:t>
    </dgm:pt>
    <dgm:pt modelId="{28C8A707-D682-4FB7-B1EF-265B5675CC96}">
      <dgm:prSet phldrT="[文本]"/>
      <dgm:spPr/>
      <dgm:t>
        <a:bodyPr/>
        <a:lstStyle/>
        <a:p>
          <a:r>
            <a:rPr lang="zh-CN" altLang="en-US" dirty="0"/>
            <a:t>五</a:t>
          </a:r>
        </a:p>
      </dgm:t>
    </dgm:pt>
    <dgm:pt modelId="{572CE702-2CBE-4697-875F-0A3E32B61DEB}" type="parTrans" cxnId="{4D73F0E3-4151-48F0-8D1F-13D212343391}">
      <dgm:prSet/>
      <dgm:spPr/>
      <dgm:t>
        <a:bodyPr/>
        <a:lstStyle/>
        <a:p>
          <a:endParaRPr lang="zh-CN" altLang="en-US"/>
        </a:p>
      </dgm:t>
    </dgm:pt>
    <dgm:pt modelId="{419E0F12-BC84-4093-B3C1-36D511974120}" type="sibTrans" cxnId="{4D73F0E3-4151-48F0-8D1F-13D212343391}">
      <dgm:prSet/>
      <dgm:spPr/>
      <dgm:t>
        <a:bodyPr/>
        <a:lstStyle/>
        <a:p>
          <a:endParaRPr lang="zh-CN" altLang="en-US"/>
        </a:p>
      </dgm:t>
    </dgm:pt>
    <dgm:pt modelId="{3E92BB6E-E4FE-4EC6-95AC-2CCC645C1C68}">
      <dgm:prSet phldrT="[文本]"/>
      <dgm:spPr/>
      <dgm:t>
        <a:bodyPr/>
        <a:lstStyle/>
        <a:p>
          <a:r>
            <a:rPr lang="zh-CN" altLang="en-US">
              <a:ea typeface="华文新魏" panose="02010800040101010101" pitchFamily="2" charset="-122"/>
            </a:rPr>
            <a:t>带着问题学习：如何能够</a:t>
          </a:r>
          <a:r>
            <a:rPr lang="zh-CN" altLang="en-US">
              <a:solidFill>
                <a:srgbClr val="FF0066"/>
              </a:solidFill>
              <a:ea typeface="华文新魏" panose="02010800040101010101" pitchFamily="2" charset="-122"/>
            </a:rPr>
            <a:t>避开</a:t>
          </a:r>
          <a:r>
            <a:rPr lang="zh-CN" altLang="en-US">
              <a:ea typeface="华文新魏" panose="02010800040101010101" pitchFamily="2" charset="-122"/>
            </a:rPr>
            <a:t>逻辑缠绕，怎么能够只写“</a:t>
          </a:r>
          <a:r>
            <a:rPr lang="zh-CN" altLang="en-US">
              <a:solidFill>
                <a:srgbClr val="00B050"/>
              </a:solidFill>
              <a:ea typeface="华文新魏" panose="02010800040101010101" pitchFamily="2" charset="-122"/>
            </a:rPr>
            <a:t>功能代码</a:t>
          </a:r>
          <a:r>
            <a:rPr lang="zh-CN" altLang="en-US">
              <a:ea typeface="华文新魏" panose="02010800040101010101" pitchFamily="2" charset="-122"/>
            </a:rPr>
            <a:t>”？</a:t>
          </a:r>
          <a:endParaRPr lang="zh-CN" altLang="en-US" dirty="0"/>
        </a:p>
      </dgm:t>
    </dgm:pt>
    <dgm:pt modelId="{B84066F9-6C67-4B4D-8DCB-7007EB33F29E}" type="parTrans" cxnId="{CC9A1CDB-FA79-435B-9974-C9135868BA51}">
      <dgm:prSet/>
      <dgm:spPr/>
      <dgm:t>
        <a:bodyPr/>
        <a:lstStyle/>
        <a:p>
          <a:endParaRPr lang="zh-CN" altLang="en-US"/>
        </a:p>
      </dgm:t>
    </dgm:pt>
    <dgm:pt modelId="{2974DD7C-3932-4A31-9388-EEBC03693D0B}" type="sibTrans" cxnId="{CC9A1CDB-FA79-435B-9974-C9135868BA51}">
      <dgm:prSet/>
      <dgm:spPr/>
      <dgm:t>
        <a:bodyPr/>
        <a:lstStyle/>
        <a:p>
          <a:endParaRPr lang="zh-CN" altLang="en-US"/>
        </a:p>
      </dgm:t>
    </dgm:pt>
    <dgm:pt modelId="{DF6EB5E2-2428-4919-926D-21684206F4DC}">
      <dgm:prSet phldrT="[文本]"/>
      <dgm:spPr/>
      <dgm:t>
        <a:bodyPr/>
        <a:lstStyle/>
        <a:p>
          <a:r>
            <a:rPr lang="zh-CN" altLang="en-US" dirty="0"/>
            <a:t>六</a:t>
          </a:r>
        </a:p>
      </dgm:t>
    </dgm:pt>
    <dgm:pt modelId="{4AA81D1C-9E3C-4EDA-BB30-997D988BFED8}" type="parTrans" cxnId="{10C7DDDD-ACF6-43C1-B03E-E749B54DDED8}">
      <dgm:prSet/>
      <dgm:spPr/>
      <dgm:t>
        <a:bodyPr/>
        <a:lstStyle/>
        <a:p>
          <a:endParaRPr lang="zh-CN" altLang="en-US"/>
        </a:p>
      </dgm:t>
    </dgm:pt>
    <dgm:pt modelId="{5EF115FB-6E4A-46BA-ABC2-93974D93D72F}" type="sibTrans" cxnId="{10C7DDDD-ACF6-43C1-B03E-E749B54DDED8}">
      <dgm:prSet/>
      <dgm:spPr/>
      <dgm:t>
        <a:bodyPr/>
        <a:lstStyle/>
        <a:p>
          <a:endParaRPr lang="zh-CN" altLang="en-US"/>
        </a:p>
      </dgm:t>
    </dgm:pt>
    <dgm:pt modelId="{79BE19C0-FFFB-4A9B-9462-A84A1884E5BD}">
      <dgm:prSet phldrT="[文本]"/>
      <dgm:spPr/>
      <dgm:t>
        <a:bodyPr/>
        <a:lstStyle/>
        <a:p>
          <a:r>
            <a:rPr lang="zh-CN" altLang="en-US">
              <a:solidFill>
                <a:srgbClr val="000000"/>
              </a:solidFill>
              <a:ea typeface="华文新魏" panose="02010800040101010101" pitchFamily="2" charset="-122"/>
            </a:rPr>
            <a:t>目的：上限</a:t>
          </a:r>
          <a:r>
            <a:rPr lang="zh-CN" altLang="en-US">
              <a:solidFill>
                <a:srgbClr val="0070C0"/>
              </a:solidFill>
              <a:ea typeface="华文新魏" panose="02010800040101010101" pitchFamily="2" charset="-122"/>
            </a:rPr>
            <a:t>写自己</a:t>
          </a:r>
          <a:r>
            <a:rPr lang="zh-CN" altLang="en-US">
              <a:solidFill>
                <a:srgbClr val="000000"/>
              </a:solidFill>
              <a:ea typeface="华文新魏" panose="02010800040101010101" pitchFamily="2" charset="-122"/>
            </a:rPr>
            <a:t>的</a:t>
          </a:r>
          <a:r>
            <a:rPr lang="en-US" altLang="zh-CN">
              <a:solidFill>
                <a:srgbClr val="000000"/>
              </a:solidFill>
              <a:ea typeface="华文新魏" panose="02010800040101010101" pitchFamily="2" charset="-122"/>
            </a:rPr>
            <a:t>RTOS</a:t>
          </a:r>
          <a:r>
            <a:rPr lang="zh-CN" altLang="en-US">
              <a:solidFill>
                <a:srgbClr val="000000"/>
              </a:solidFill>
              <a:ea typeface="华文新魏" panose="02010800040101010101" pitchFamily="2" charset="-122"/>
            </a:rPr>
            <a:t>；下限用现有的</a:t>
          </a:r>
          <a:r>
            <a:rPr lang="en-US" altLang="zh-CN">
              <a:solidFill>
                <a:srgbClr val="000000"/>
              </a:solidFill>
              <a:ea typeface="华文新魏" panose="02010800040101010101" pitchFamily="2" charset="-122"/>
            </a:rPr>
            <a:t>RTOS</a:t>
          </a:r>
          <a:r>
            <a:rPr lang="zh-CN" altLang="en-US">
              <a:solidFill>
                <a:srgbClr val="000000"/>
              </a:solidFill>
              <a:ea typeface="华文新魏" panose="02010800040101010101" pitchFamily="2" charset="-122"/>
            </a:rPr>
            <a:t>写程序。</a:t>
          </a:r>
          <a:endParaRPr lang="zh-CN" altLang="en-US" dirty="0"/>
        </a:p>
      </dgm:t>
    </dgm:pt>
    <dgm:pt modelId="{43645AF3-7CCA-4C3C-B323-8E9E008632ED}" type="parTrans" cxnId="{A13F69D9-9C68-4124-8B27-2798A0574687}">
      <dgm:prSet/>
      <dgm:spPr/>
      <dgm:t>
        <a:bodyPr/>
        <a:lstStyle/>
        <a:p>
          <a:endParaRPr lang="zh-CN" altLang="en-US"/>
        </a:p>
      </dgm:t>
    </dgm:pt>
    <dgm:pt modelId="{976AB5BF-1FD2-428E-B7A8-E7BF60E7E1E3}" type="sibTrans" cxnId="{A13F69D9-9C68-4124-8B27-2798A0574687}">
      <dgm:prSet/>
      <dgm:spPr/>
      <dgm:t>
        <a:bodyPr/>
        <a:lstStyle/>
        <a:p>
          <a:endParaRPr lang="zh-CN" altLang="en-US"/>
        </a:p>
      </dgm:t>
    </dgm:pt>
    <dgm:pt modelId="{0DFBA12E-E71D-46F7-8432-D7826BA09C74}" type="pres">
      <dgm:prSet presAssocID="{17C659AC-C917-45BA-863E-7656E6787F45}" presName="linearFlow" presStyleCnt="0">
        <dgm:presLayoutVars>
          <dgm:dir/>
          <dgm:animLvl val="lvl"/>
          <dgm:resizeHandles val="exact"/>
        </dgm:presLayoutVars>
      </dgm:prSet>
      <dgm:spPr/>
    </dgm:pt>
    <dgm:pt modelId="{FEDA46FF-4DB3-4936-9800-493C88F79972}" type="pres">
      <dgm:prSet presAssocID="{C6DC532E-6932-484A-AB6F-62D3A9C66513}" presName="composite" presStyleCnt="0"/>
      <dgm:spPr/>
    </dgm:pt>
    <dgm:pt modelId="{42B1A8E3-A314-4FF4-A230-59C1D0C06287}" type="pres">
      <dgm:prSet presAssocID="{C6DC532E-6932-484A-AB6F-62D3A9C66513}" presName="parentText" presStyleLbl="alignNode1" presStyleIdx="0" presStyleCnt="6">
        <dgm:presLayoutVars>
          <dgm:chMax val="1"/>
          <dgm:bulletEnabled val="1"/>
        </dgm:presLayoutVars>
      </dgm:prSet>
      <dgm:spPr/>
    </dgm:pt>
    <dgm:pt modelId="{ECB7301C-6001-494E-9F2A-BF7721A36C51}" type="pres">
      <dgm:prSet presAssocID="{C6DC532E-6932-484A-AB6F-62D3A9C66513}" presName="descendantText" presStyleLbl="alignAcc1" presStyleIdx="0" presStyleCnt="6">
        <dgm:presLayoutVars>
          <dgm:bulletEnabled val="1"/>
        </dgm:presLayoutVars>
      </dgm:prSet>
      <dgm:spPr/>
    </dgm:pt>
    <dgm:pt modelId="{18D9703D-1EE5-4433-BA61-2CF0487C30A9}" type="pres">
      <dgm:prSet presAssocID="{CB81860B-4FDB-4800-9497-AF6CFB8C33DC}" presName="sp" presStyleCnt="0"/>
      <dgm:spPr/>
    </dgm:pt>
    <dgm:pt modelId="{A8E45055-DEA9-4473-B5C3-1F6F1176B0E4}" type="pres">
      <dgm:prSet presAssocID="{E75E6DA5-6C59-46EA-A4EC-B4C4164A9245}" presName="composite" presStyleCnt="0"/>
      <dgm:spPr/>
    </dgm:pt>
    <dgm:pt modelId="{7F89011D-F36C-4A49-9A1F-F9314952F333}" type="pres">
      <dgm:prSet presAssocID="{E75E6DA5-6C59-46EA-A4EC-B4C4164A9245}" presName="parentText" presStyleLbl="alignNode1" presStyleIdx="1" presStyleCnt="6">
        <dgm:presLayoutVars>
          <dgm:chMax val="1"/>
          <dgm:bulletEnabled val="1"/>
        </dgm:presLayoutVars>
      </dgm:prSet>
      <dgm:spPr/>
    </dgm:pt>
    <dgm:pt modelId="{032E5E8C-31D0-4B6C-9F32-2117C6D2E0D2}" type="pres">
      <dgm:prSet presAssocID="{E75E6DA5-6C59-46EA-A4EC-B4C4164A9245}" presName="descendantText" presStyleLbl="alignAcc1" presStyleIdx="1" presStyleCnt="6">
        <dgm:presLayoutVars>
          <dgm:bulletEnabled val="1"/>
        </dgm:presLayoutVars>
      </dgm:prSet>
      <dgm:spPr/>
    </dgm:pt>
    <dgm:pt modelId="{7D1183FF-B9FE-40C0-A95C-536A0D89F0A0}" type="pres">
      <dgm:prSet presAssocID="{476857E0-2235-43BA-B3B6-97669BC08ABE}" presName="sp" presStyleCnt="0"/>
      <dgm:spPr/>
    </dgm:pt>
    <dgm:pt modelId="{0EDB2F26-3EC2-4AA9-9B74-11833150840E}" type="pres">
      <dgm:prSet presAssocID="{A8689CEA-F661-4BCE-ABE6-3113D37DB33A}" presName="composite" presStyleCnt="0"/>
      <dgm:spPr/>
    </dgm:pt>
    <dgm:pt modelId="{32583B4B-1EB2-45E3-9D0C-517A13C69E10}" type="pres">
      <dgm:prSet presAssocID="{A8689CEA-F661-4BCE-ABE6-3113D37DB33A}" presName="parentText" presStyleLbl="alignNode1" presStyleIdx="2" presStyleCnt="6">
        <dgm:presLayoutVars>
          <dgm:chMax val="1"/>
          <dgm:bulletEnabled val="1"/>
        </dgm:presLayoutVars>
      </dgm:prSet>
      <dgm:spPr/>
    </dgm:pt>
    <dgm:pt modelId="{2C94730A-939B-46B6-AFC7-3E0AED9FF59B}" type="pres">
      <dgm:prSet presAssocID="{A8689CEA-F661-4BCE-ABE6-3113D37DB33A}" presName="descendantText" presStyleLbl="alignAcc1" presStyleIdx="2" presStyleCnt="6">
        <dgm:presLayoutVars>
          <dgm:bulletEnabled val="1"/>
        </dgm:presLayoutVars>
      </dgm:prSet>
      <dgm:spPr/>
    </dgm:pt>
    <dgm:pt modelId="{79277165-31D3-47A5-92B2-BB428DC3EB8B}" type="pres">
      <dgm:prSet presAssocID="{B055EA86-811C-46B1-86E4-34F1B6E598CB}" presName="sp" presStyleCnt="0"/>
      <dgm:spPr/>
    </dgm:pt>
    <dgm:pt modelId="{30B9DD4A-1C1E-4496-A3D1-6076C7515417}" type="pres">
      <dgm:prSet presAssocID="{FE1749A9-1802-45CF-9CDC-EA9035DE687B}" presName="composite" presStyleCnt="0"/>
      <dgm:spPr/>
    </dgm:pt>
    <dgm:pt modelId="{3DA8AB85-2DBF-4EDE-87B1-A7B098C841F2}" type="pres">
      <dgm:prSet presAssocID="{FE1749A9-1802-45CF-9CDC-EA9035DE687B}" presName="parentText" presStyleLbl="alignNode1" presStyleIdx="3" presStyleCnt="6">
        <dgm:presLayoutVars>
          <dgm:chMax val="1"/>
          <dgm:bulletEnabled val="1"/>
        </dgm:presLayoutVars>
      </dgm:prSet>
      <dgm:spPr/>
    </dgm:pt>
    <dgm:pt modelId="{05449461-5ED8-47D5-BA72-BC0DA4A061A8}" type="pres">
      <dgm:prSet presAssocID="{FE1749A9-1802-45CF-9CDC-EA9035DE687B}" presName="descendantText" presStyleLbl="alignAcc1" presStyleIdx="3" presStyleCnt="6">
        <dgm:presLayoutVars>
          <dgm:bulletEnabled val="1"/>
        </dgm:presLayoutVars>
      </dgm:prSet>
      <dgm:spPr/>
    </dgm:pt>
    <dgm:pt modelId="{0DC51AEE-D2A9-41E9-B64C-FFBA67F01D16}" type="pres">
      <dgm:prSet presAssocID="{EF792BF9-7ECB-455D-930B-A23BF061160F}" presName="sp" presStyleCnt="0"/>
      <dgm:spPr/>
    </dgm:pt>
    <dgm:pt modelId="{9E3790AB-DD13-45FD-8EC8-0C30BB28D9EA}" type="pres">
      <dgm:prSet presAssocID="{28C8A707-D682-4FB7-B1EF-265B5675CC96}" presName="composite" presStyleCnt="0"/>
      <dgm:spPr/>
    </dgm:pt>
    <dgm:pt modelId="{200FB171-55D0-4F5B-9B64-69BB47100719}" type="pres">
      <dgm:prSet presAssocID="{28C8A707-D682-4FB7-B1EF-265B5675CC96}" presName="parentText" presStyleLbl="alignNode1" presStyleIdx="4" presStyleCnt="6">
        <dgm:presLayoutVars>
          <dgm:chMax val="1"/>
          <dgm:bulletEnabled val="1"/>
        </dgm:presLayoutVars>
      </dgm:prSet>
      <dgm:spPr/>
    </dgm:pt>
    <dgm:pt modelId="{C2CC2ACA-4B6B-44BB-820F-4DB7E923005F}" type="pres">
      <dgm:prSet presAssocID="{28C8A707-D682-4FB7-B1EF-265B5675CC96}" presName="descendantText" presStyleLbl="alignAcc1" presStyleIdx="4" presStyleCnt="6">
        <dgm:presLayoutVars>
          <dgm:bulletEnabled val="1"/>
        </dgm:presLayoutVars>
      </dgm:prSet>
      <dgm:spPr/>
    </dgm:pt>
    <dgm:pt modelId="{1108E7B1-2F1C-4ADA-97A5-D94D72613B06}" type="pres">
      <dgm:prSet presAssocID="{419E0F12-BC84-4093-B3C1-36D511974120}" presName="sp" presStyleCnt="0"/>
      <dgm:spPr/>
    </dgm:pt>
    <dgm:pt modelId="{80F4C1BB-6EEC-40E7-9136-27AA165302AB}" type="pres">
      <dgm:prSet presAssocID="{DF6EB5E2-2428-4919-926D-21684206F4DC}" presName="composite" presStyleCnt="0"/>
      <dgm:spPr/>
    </dgm:pt>
    <dgm:pt modelId="{DD601148-872A-4373-A98D-19EF2B61D6BE}" type="pres">
      <dgm:prSet presAssocID="{DF6EB5E2-2428-4919-926D-21684206F4DC}" presName="parentText" presStyleLbl="alignNode1" presStyleIdx="5" presStyleCnt="6">
        <dgm:presLayoutVars>
          <dgm:chMax val="1"/>
          <dgm:bulletEnabled val="1"/>
        </dgm:presLayoutVars>
      </dgm:prSet>
      <dgm:spPr/>
    </dgm:pt>
    <dgm:pt modelId="{46035665-7B3F-43F5-B495-1F1D99B53D60}" type="pres">
      <dgm:prSet presAssocID="{DF6EB5E2-2428-4919-926D-21684206F4DC}" presName="descendantText" presStyleLbl="alignAcc1" presStyleIdx="5" presStyleCnt="6">
        <dgm:presLayoutVars>
          <dgm:bulletEnabled val="1"/>
        </dgm:presLayoutVars>
      </dgm:prSet>
      <dgm:spPr/>
    </dgm:pt>
  </dgm:ptLst>
  <dgm:cxnLst>
    <dgm:cxn modelId="{0833E31C-BCD7-4EB1-B435-3E91B2446ECD}" type="presOf" srcId="{0456AA5A-13F0-4DD9-919C-E2C28A1EBB27}" destId="{032E5E8C-31D0-4B6C-9F32-2117C6D2E0D2}" srcOrd="0" destOrd="0" presId="urn:microsoft.com/office/officeart/2005/8/layout/chevron2"/>
    <dgm:cxn modelId="{BEDBB72E-EA5D-44DC-A9DE-D77B848C6AA6}" srcId="{C6DC532E-6932-484A-AB6F-62D3A9C66513}" destId="{C2FB64E7-6BB8-4233-888E-FA38BA6ADA81}" srcOrd="0" destOrd="0" parTransId="{2F5031B9-62B9-4DC1-98A5-40EA17851E30}" sibTransId="{4F01FEF3-27A7-497B-B2BB-23CE219C5535}"/>
    <dgm:cxn modelId="{86711D33-B113-48E8-9380-02871ADFB6B5}" type="presOf" srcId="{17C659AC-C917-45BA-863E-7656E6787F45}" destId="{0DFBA12E-E71D-46F7-8432-D7826BA09C74}" srcOrd="0" destOrd="0" presId="urn:microsoft.com/office/officeart/2005/8/layout/chevron2"/>
    <dgm:cxn modelId="{16226235-58F9-46DA-A902-224F406BF8C4}" type="presOf" srcId="{B95EE195-5F28-4662-BB94-6B8D7EC080E2}" destId="{05449461-5ED8-47D5-BA72-BC0DA4A061A8}" srcOrd="0" destOrd="0" presId="urn:microsoft.com/office/officeart/2005/8/layout/chevron2"/>
    <dgm:cxn modelId="{814E5763-146F-49DD-9F7B-C027336ED7F3}" type="presOf" srcId="{419E0F12-BC84-4093-B3C1-36D511974120}" destId="{1108E7B1-2F1C-4ADA-97A5-D94D72613B06}" srcOrd="0" destOrd="0" presId="urn:microsoft.com/office/officeart/2005/8/layout/chevron2"/>
    <dgm:cxn modelId="{18826E44-B866-42AD-98C1-F95113B2F2CA}" srcId="{E75E6DA5-6C59-46EA-A4EC-B4C4164A9245}" destId="{0456AA5A-13F0-4DD9-919C-E2C28A1EBB27}" srcOrd="0" destOrd="0" parTransId="{EC8B6E05-868F-45F9-AB38-2E87A282DCCB}" sibTransId="{9D78F20F-ADC9-444F-BFE4-FDC3F06B9DF0}"/>
    <dgm:cxn modelId="{4C2F3A47-2AA1-4F76-8CD5-26F005D01838}" type="presOf" srcId="{E75E6DA5-6C59-46EA-A4EC-B4C4164A9245}" destId="{7F89011D-F36C-4A49-9A1F-F9314952F333}" srcOrd="0" destOrd="0" presId="urn:microsoft.com/office/officeart/2005/8/layout/chevron2"/>
    <dgm:cxn modelId="{9DBB6E67-63A7-4F45-ADAF-DE1AA1C13E2A}" srcId="{17C659AC-C917-45BA-863E-7656E6787F45}" destId="{A8689CEA-F661-4BCE-ABE6-3113D37DB33A}" srcOrd="2" destOrd="0" parTransId="{9754BF46-6636-44D8-9F04-39B9EB7D597A}" sibTransId="{B055EA86-811C-46B1-86E4-34F1B6E598CB}"/>
    <dgm:cxn modelId="{8279114D-479A-4DA4-9EE1-F9F76B2E016B}" srcId="{A8689CEA-F661-4BCE-ABE6-3113D37DB33A}" destId="{B294D663-9FB2-4944-84A8-08BC6E14451E}" srcOrd="0" destOrd="0" parTransId="{475A7618-7863-47D2-A2BF-5929DE125219}" sibTransId="{DDA7C93F-4968-436D-A2F0-463A85A0654D}"/>
    <dgm:cxn modelId="{66BE5B7A-3F4D-4BFE-A41F-DABD26BFBEA0}" type="presOf" srcId="{B294D663-9FB2-4944-84A8-08BC6E14451E}" destId="{2C94730A-939B-46B6-AFC7-3E0AED9FF59B}" srcOrd="0" destOrd="0" presId="urn:microsoft.com/office/officeart/2005/8/layout/chevron2"/>
    <dgm:cxn modelId="{3CF4525A-7F6B-44F7-93FF-75D668CEE85F}" type="presOf" srcId="{EF792BF9-7ECB-455D-930B-A23BF061160F}" destId="{0DC51AEE-D2A9-41E9-B64C-FFBA67F01D16}" srcOrd="0" destOrd="0" presId="urn:microsoft.com/office/officeart/2005/8/layout/chevron2"/>
    <dgm:cxn modelId="{2B8CCE7B-9D49-41BE-8475-05DD89F2489C}" type="presOf" srcId="{CB81860B-4FDB-4800-9497-AF6CFB8C33DC}" destId="{18D9703D-1EE5-4433-BA61-2CF0487C30A9}" srcOrd="0" destOrd="0" presId="urn:microsoft.com/office/officeart/2005/8/layout/chevron2"/>
    <dgm:cxn modelId="{B60CEE7B-F89A-46EB-AEDA-EE50A100B722}" type="presOf" srcId="{C2FB64E7-6BB8-4233-888E-FA38BA6ADA81}" destId="{ECB7301C-6001-494E-9F2A-BF7721A36C51}" srcOrd="0" destOrd="0" presId="urn:microsoft.com/office/officeart/2005/8/layout/chevron2"/>
    <dgm:cxn modelId="{3B1C2B83-717C-4273-A3E2-E85863613A90}" srcId="{17C659AC-C917-45BA-863E-7656E6787F45}" destId="{C6DC532E-6932-484A-AB6F-62D3A9C66513}" srcOrd="0" destOrd="0" parTransId="{E4BC6DD4-8D19-44CA-80DC-98FA87034A0D}" sibTransId="{CB81860B-4FDB-4800-9497-AF6CFB8C33DC}"/>
    <dgm:cxn modelId="{3AFEEA83-349B-4C07-BCCA-607C99040AD1}" srcId="{17C659AC-C917-45BA-863E-7656E6787F45}" destId="{E75E6DA5-6C59-46EA-A4EC-B4C4164A9245}" srcOrd="1" destOrd="0" parTransId="{775FE955-970D-4EE5-83F4-AFDEB5C9A445}" sibTransId="{476857E0-2235-43BA-B3B6-97669BC08ABE}"/>
    <dgm:cxn modelId="{6B78A699-39EE-421E-842E-E4888C5D63A6}" type="presOf" srcId="{DF6EB5E2-2428-4919-926D-21684206F4DC}" destId="{DD601148-872A-4373-A98D-19EF2B61D6BE}" srcOrd="0" destOrd="0" presId="urn:microsoft.com/office/officeart/2005/8/layout/chevron2"/>
    <dgm:cxn modelId="{54487D9D-E476-4355-8C54-F6331333037E}" srcId="{17C659AC-C917-45BA-863E-7656E6787F45}" destId="{FE1749A9-1802-45CF-9CDC-EA9035DE687B}" srcOrd="3" destOrd="0" parTransId="{8E8237D9-9094-4EBF-BB51-F6720CE93850}" sibTransId="{EF792BF9-7ECB-455D-930B-A23BF061160F}"/>
    <dgm:cxn modelId="{4E2B7AC2-3274-4AB3-8B4A-C0722C5B4E6A}" type="presOf" srcId="{476857E0-2235-43BA-B3B6-97669BC08ABE}" destId="{7D1183FF-B9FE-40C0-A95C-536A0D89F0A0}" srcOrd="0" destOrd="0" presId="urn:microsoft.com/office/officeart/2005/8/layout/chevron2"/>
    <dgm:cxn modelId="{A13F69D9-9C68-4124-8B27-2798A0574687}" srcId="{DF6EB5E2-2428-4919-926D-21684206F4DC}" destId="{79BE19C0-FFFB-4A9B-9462-A84A1884E5BD}" srcOrd="0" destOrd="0" parTransId="{43645AF3-7CCA-4C3C-B323-8E9E008632ED}" sibTransId="{976AB5BF-1FD2-428E-B7A8-E7BF60E7E1E3}"/>
    <dgm:cxn modelId="{EF7291DA-4A76-4F99-984D-1C6A48FBFEE4}" type="presOf" srcId="{B055EA86-811C-46B1-86E4-34F1B6E598CB}" destId="{79277165-31D3-47A5-92B2-BB428DC3EB8B}" srcOrd="0" destOrd="0" presId="urn:microsoft.com/office/officeart/2005/8/layout/chevron2"/>
    <dgm:cxn modelId="{CC9A1CDB-FA79-435B-9974-C9135868BA51}" srcId="{28C8A707-D682-4FB7-B1EF-265B5675CC96}" destId="{3E92BB6E-E4FE-4EC6-95AC-2CCC645C1C68}" srcOrd="0" destOrd="0" parTransId="{B84066F9-6C67-4B4D-8DCB-7007EB33F29E}" sibTransId="{2974DD7C-3932-4A31-9388-EEBC03693D0B}"/>
    <dgm:cxn modelId="{10C7DDDD-ACF6-43C1-B03E-E749B54DDED8}" srcId="{17C659AC-C917-45BA-863E-7656E6787F45}" destId="{DF6EB5E2-2428-4919-926D-21684206F4DC}" srcOrd="5" destOrd="0" parTransId="{4AA81D1C-9E3C-4EDA-BB30-997D988BFED8}" sibTransId="{5EF115FB-6E4A-46BA-ABC2-93974D93D72F}"/>
    <dgm:cxn modelId="{990121DE-C344-46C7-8D80-D1E467E22B98}" type="presOf" srcId="{C6DC532E-6932-484A-AB6F-62D3A9C66513}" destId="{42B1A8E3-A314-4FF4-A230-59C1D0C06287}" srcOrd="0" destOrd="0" presId="urn:microsoft.com/office/officeart/2005/8/layout/chevron2"/>
    <dgm:cxn modelId="{825498DF-6575-49F4-B206-33CC939D61AB}" type="presOf" srcId="{A8689CEA-F661-4BCE-ABE6-3113D37DB33A}" destId="{32583B4B-1EB2-45E3-9D0C-517A13C69E10}" srcOrd="0" destOrd="0" presId="urn:microsoft.com/office/officeart/2005/8/layout/chevron2"/>
    <dgm:cxn modelId="{4D73F0E3-4151-48F0-8D1F-13D212343391}" srcId="{17C659AC-C917-45BA-863E-7656E6787F45}" destId="{28C8A707-D682-4FB7-B1EF-265B5675CC96}" srcOrd="4" destOrd="0" parTransId="{572CE702-2CBE-4697-875F-0A3E32B61DEB}" sibTransId="{419E0F12-BC84-4093-B3C1-36D511974120}"/>
    <dgm:cxn modelId="{859C4CE4-1B26-47FF-A692-462B0D248AA1}" type="presOf" srcId="{28C8A707-D682-4FB7-B1EF-265B5675CC96}" destId="{200FB171-55D0-4F5B-9B64-69BB47100719}" srcOrd="0" destOrd="0" presId="urn:microsoft.com/office/officeart/2005/8/layout/chevron2"/>
    <dgm:cxn modelId="{774FA3F0-7086-49FB-90F3-FF5775E08DDB}" type="presOf" srcId="{3E92BB6E-E4FE-4EC6-95AC-2CCC645C1C68}" destId="{C2CC2ACA-4B6B-44BB-820F-4DB7E923005F}" srcOrd="0" destOrd="0" presId="urn:microsoft.com/office/officeart/2005/8/layout/chevron2"/>
    <dgm:cxn modelId="{128278F5-F461-44DC-AA81-75A7C8F60D0E}" srcId="{FE1749A9-1802-45CF-9CDC-EA9035DE687B}" destId="{B95EE195-5F28-4662-BB94-6B8D7EC080E2}" srcOrd="0" destOrd="0" parTransId="{287349EC-8440-479A-A5B1-98F42F359E49}" sibTransId="{D1E93A57-D390-4C41-9E33-1B7CEF7795AC}"/>
    <dgm:cxn modelId="{DB752AFA-3A50-43E3-87B5-209E1B371BC4}" type="presOf" srcId="{79BE19C0-FFFB-4A9B-9462-A84A1884E5BD}" destId="{46035665-7B3F-43F5-B495-1F1D99B53D60}" srcOrd="0" destOrd="0" presId="urn:microsoft.com/office/officeart/2005/8/layout/chevron2"/>
    <dgm:cxn modelId="{570AC8FC-4E37-4010-B900-8FCAB1D257D5}" type="presOf" srcId="{FE1749A9-1802-45CF-9CDC-EA9035DE687B}" destId="{3DA8AB85-2DBF-4EDE-87B1-A7B098C841F2}" srcOrd="0" destOrd="0" presId="urn:microsoft.com/office/officeart/2005/8/layout/chevron2"/>
    <dgm:cxn modelId="{57C36A39-F20A-4984-9FB3-A9CFDDA5FDE2}" type="presParOf" srcId="{0DFBA12E-E71D-46F7-8432-D7826BA09C74}" destId="{FEDA46FF-4DB3-4936-9800-493C88F79972}" srcOrd="0" destOrd="0" presId="urn:microsoft.com/office/officeart/2005/8/layout/chevron2"/>
    <dgm:cxn modelId="{63FE0921-A683-46F6-AE24-359DFD710C35}" type="presParOf" srcId="{FEDA46FF-4DB3-4936-9800-493C88F79972}" destId="{42B1A8E3-A314-4FF4-A230-59C1D0C06287}" srcOrd="0" destOrd="0" presId="urn:microsoft.com/office/officeart/2005/8/layout/chevron2"/>
    <dgm:cxn modelId="{EB892989-F1A9-43A1-AF9F-6F764E7E39C0}" type="presParOf" srcId="{FEDA46FF-4DB3-4936-9800-493C88F79972}" destId="{ECB7301C-6001-494E-9F2A-BF7721A36C51}" srcOrd="1" destOrd="0" presId="urn:microsoft.com/office/officeart/2005/8/layout/chevron2"/>
    <dgm:cxn modelId="{BE6C9991-44CB-4D65-BFE8-0471244C534C}" type="presParOf" srcId="{0DFBA12E-E71D-46F7-8432-D7826BA09C74}" destId="{18D9703D-1EE5-4433-BA61-2CF0487C30A9}" srcOrd="1" destOrd="0" presId="urn:microsoft.com/office/officeart/2005/8/layout/chevron2"/>
    <dgm:cxn modelId="{333D0640-549B-4B05-B089-58B77B5871FF}" type="presParOf" srcId="{0DFBA12E-E71D-46F7-8432-D7826BA09C74}" destId="{A8E45055-DEA9-4473-B5C3-1F6F1176B0E4}" srcOrd="2" destOrd="0" presId="urn:microsoft.com/office/officeart/2005/8/layout/chevron2"/>
    <dgm:cxn modelId="{86AE6A18-8548-461D-8225-CA5B4D46F583}" type="presParOf" srcId="{A8E45055-DEA9-4473-B5C3-1F6F1176B0E4}" destId="{7F89011D-F36C-4A49-9A1F-F9314952F333}" srcOrd="0" destOrd="0" presId="urn:microsoft.com/office/officeart/2005/8/layout/chevron2"/>
    <dgm:cxn modelId="{3FDAB2BF-3753-49C4-9816-D45F74FC315F}" type="presParOf" srcId="{A8E45055-DEA9-4473-B5C3-1F6F1176B0E4}" destId="{032E5E8C-31D0-4B6C-9F32-2117C6D2E0D2}" srcOrd="1" destOrd="0" presId="urn:microsoft.com/office/officeart/2005/8/layout/chevron2"/>
    <dgm:cxn modelId="{6FE58816-BD49-4FAC-B173-00FDBDDD8565}" type="presParOf" srcId="{0DFBA12E-E71D-46F7-8432-D7826BA09C74}" destId="{7D1183FF-B9FE-40C0-A95C-536A0D89F0A0}" srcOrd="3" destOrd="0" presId="urn:microsoft.com/office/officeart/2005/8/layout/chevron2"/>
    <dgm:cxn modelId="{AED29608-EBC7-4F2E-8557-EAF16DCD8A43}" type="presParOf" srcId="{0DFBA12E-E71D-46F7-8432-D7826BA09C74}" destId="{0EDB2F26-3EC2-4AA9-9B74-11833150840E}" srcOrd="4" destOrd="0" presId="urn:microsoft.com/office/officeart/2005/8/layout/chevron2"/>
    <dgm:cxn modelId="{E46E7E2B-6E28-4C3E-9902-D84133FFC6E5}" type="presParOf" srcId="{0EDB2F26-3EC2-4AA9-9B74-11833150840E}" destId="{32583B4B-1EB2-45E3-9D0C-517A13C69E10}" srcOrd="0" destOrd="0" presId="urn:microsoft.com/office/officeart/2005/8/layout/chevron2"/>
    <dgm:cxn modelId="{43E97FF4-60DB-432F-B71C-8DA00643C859}" type="presParOf" srcId="{0EDB2F26-3EC2-4AA9-9B74-11833150840E}" destId="{2C94730A-939B-46B6-AFC7-3E0AED9FF59B}" srcOrd="1" destOrd="0" presId="urn:microsoft.com/office/officeart/2005/8/layout/chevron2"/>
    <dgm:cxn modelId="{8CEBCE15-D7EF-49C2-A74A-FFD55DB41FD4}" type="presParOf" srcId="{0DFBA12E-E71D-46F7-8432-D7826BA09C74}" destId="{79277165-31D3-47A5-92B2-BB428DC3EB8B}" srcOrd="5" destOrd="0" presId="urn:microsoft.com/office/officeart/2005/8/layout/chevron2"/>
    <dgm:cxn modelId="{745B6B79-630E-4382-990D-8C4BA6CEE56E}" type="presParOf" srcId="{0DFBA12E-E71D-46F7-8432-D7826BA09C74}" destId="{30B9DD4A-1C1E-4496-A3D1-6076C7515417}" srcOrd="6" destOrd="0" presId="urn:microsoft.com/office/officeart/2005/8/layout/chevron2"/>
    <dgm:cxn modelId="{8FDE95F7-0183-40DB-88A1-2D04677A6A01}" type="presParOf" srcId="{30B9DD4A-1C1E-4496-A3D1-6076C7515417}" destId="{3DA8AB85-2DBF-4EDE-87B1-A7B098C841F2}" srcOrd="0" destOrd="0" presId="urn:microsoft.com/office/officeart/2005/8/layout/chevron2"/>
    <dgm:cxn modelId="{0541DCFC-234E-4802-A148-25B457A6326E}" type="presParOf" srcId="{30B9DD4A-1C1E-4496-A3D1-6076C7515417}" destId="{05449461-5ED8-47D5-BA72-BC0DA4A061A8}" srcOrd="1" destOrd="0" presId="urn:microsoft.com/office/officeart/2005/8/layout/chevron2"/>
    <dgm:cxn modelId="{574DDBFB-4510-45E1-A520-662EF8B10342}" type="presParOf" srcId="{0DFBA12E-E71D-46F7-8432-D7826BA09C74}" destId="{0DC51AEE-D2A9-41E9-B64C-FFBA67F01D16}" srcOrd="7" destOrd="0" presId="urn:microsoft.com/office/officeart/2005/8/layout/chevron2"/>
    <dgm:cxn modelId="{94B6BA39-6608-4D0D-A9F4-91A9D09ACB5B}" type="presParOf" srcId="{0DFBA12E-E71D-46F7-8432-D7826BA09C74}" destId="{9E3790AB-DD13-45FD-8EC8-0C30BB28D9EA}" srcOrd="8" destOrd="0" presId="urn:microsoft.com/office/officeart/2005/8/layout/chevron2"/>
    <dgm:cxn modelId="{438B0254-F564-4A7F-B1A6-B70295DF826B}" type="presParOf" srcId="{9E3790AB-DD13-45FD-8EC8-0C30BB28D9EA}" destId="{200FB171-55D0-4F5B-9B64-69BB47100719}" srcOrd="0" destOrd="0" presId="urn:microsoft.com/office/officeart/2005/8/layout/chevron2"/>
    <dgm:cxn modelId="{75AF8D33-4289-4A36-A2ED-DD12C8E37AF6}" type="presParOf" srcId="{9E3790AB-DD13-45FD-8EC8-0C30BB28D9EA}" destId="{C2CC2ACA-4B6B-44BB-820F-4DB7E923005F}" srcOrd="1" destOrd="0" presId="urn:microsoft.com/office/officeart/2005/8/layout/chevron2"/>
    <dgm:cxn modelId="{8F88E47C-BFDE-4CD1-AF12-C7187AD7E35E}" type="presParOf" srcId="{0DFBA12E-E71D-46F7-8432-D7826BA09C74}" destId="{1108E7B1-2F1C-4ADA-97A5-D94D72613B06}" srcOrd="9" destOrd="0" presId="urn:microsoft.com/office/officeart/2005/8/layout/chevron2"/>
    <dgm:cxn modelId="{50C0B1B7-D9BE-45AF-8316-A9BB23AC9FD3}" type="presParOf" srcId="{0DFBA12E-E71D-46F7-8432-D7826BA09C74}" destId="{80F4C1BB-6EEC-40E7-9136-27AA165302AB}" srcOrd="10" destOrd="0" presId="urn:microsoft.com/office/officeart/2005/8/layout/chevron2"/>
    <dgm:cxn modelId="{4AE2F447-8ACF-4B31-B1F6-BB1BB25389DB}" type="presParOf" srcId="{80F4C1BB-6EEC-40E7-9136-27AA165302AB}" destId="{DD601148-872A-4373-A98D-19EF2B61D6BE}" srcOrd="0" destOrd="0" presId="urn:microsoft.com/office/officeart/2005/8/layout/chevron2"/>
    <dgm:cxn modelId="{0996D9D9-656D-4C97-A3EA-70AB64543197}" type="presParOf" srcId="{80F4C1BB-6EEC-40E7-9136-27AA165302AB}" destId="{46035665-7B3F-43F5-B495-1F1D99B53D6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1A8E3-A314-4FF4-A230-59C1D0C06287}">
      <dsp:nvSpPr>
        <dsp:cNvPr id="0" name=""/>
        <dsp:cNvSpPr/>
      </dsp:nvSpPr>
      <dsp:spPr>
        <a:xfrm rot="5400000">
          <a:off x="-141747" y="141829"/>
          <a:ext cx="944984" cy="661488"/>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一</a:t>
          </a:r>
        </a:p>
      </dsp:txBody>
      <dsp:txXfrm rot="-5400000">
        <a:off x="1" y="330825"/>
        <a:ext cx="661488" cy="283496"/>
      </dsp:txXfrm>
    </dsp:sp>
    <dsp:sp modelId="{ECB7301C-6001-494E-9F2A-BF7721A36C51}">
      <dsp:nvSpPr>
        <dsp:cNvPr id="0" name=""/>
        <dsp:cNvSpPr/>
      </dsp:nvSpPr>
      <dsp:spPr>
        <a:xfrm rot="5400000">
          <a:off x="5510024" y="-4848454"/>
          <a:ext cx="614239" cy="10311311"/>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a:ea typeface="华文新魏" panose="02010800040101010101" pitchFamily="2" charset="-122"/>
            </a:rPr>
            <a:t>为了学习嵌入式实时操作系统的基本原理，将</a:t>
          </a:r>
          <a:r>
            <a:rPr lang="en-US" altLang="zh-CN" sz="1900" kern="1200">
              <a:ea typeface="华文新魏" panose="02010800040101010101" pitchFamily="2" charset="-122"/>
            </a:rPr>
            <a:t>μC/OS-II V2.52</a:t>
          </a:r>
          <a:r>
            <a:rPr lang="zh-CN" altLang="en-US" sz="1900" kern="1200">
              <a:ea typeface="华文新魏" panose="02010800040101010101" pitchFamily="2" charset="-122"/>
            </a:rPr>
            <a:t>减为只具备基本功能的</a:t>
          </a:r>
          <a:r>
            <a:rPr lang="zh-CN" altLang="en-US" sz="1900" kern="1200">
              <a:solidFill>
                <a:srgbClr val="FF0066"/>
              </a:solidFill>
              <a:ea typeface="华文新魏" panose="02010800040101010101" pitchFamily="2" charset="-122"/>
            </a:rPr>
            <a:t>微小内核</a:t>
          </a:r>
          <a:r>
            <a:rPr lang="zh-CN" altLang="en-US" sz="1900" kern="1200">
              <a:ea typeface="华文新魏" panose="02010800040101010101" pitchFamily="2" charset="-122"/>
            </a:rPr>
            <a:t>。</a:t>
          </a:r>
          <a:endParaRPr lang="zh-CN" altLang="en-US" sz="1900" kern="1200" dirty="0"/>
        </a:p>
      </dsp:txBody>
      <dsp:txXfrm rot="-5400000">
        <a:off x="661489" y="30066"/>
        <a:ext cx="10281326" cy="554269"/>
      </dsp:txXfrm>
    </dsp:sp>
    <dsp:sp modelId="{7F89011D-F36C-4A49-9A1F-F9314952F333}">
      <dsp:nvSpPr>
        <dsp:cNvPr id="0" name=""/>
        <dsp:cNvSpPr/>
      </dsp:nvSpPr>
      <dsp:spPr>
        <a:xfrm rot="5400000">
          <a:off x="-141747" y="989119"/>
          <a:ext cx="944984" cy="661488"/>
        </a:xfrm>
        <a:prstGeom prst="chevron">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二</a:t>
          </a:r>
        </a:p>
      </dsp:txBody>
      <dsp:txXfrm rot="-5400000">
        <a:off x="1" y="1178115"/>
        <a:ext cx="661488" cy="283496"/>
      </dsp:txXfrm>
    </dsp:sp>
    <dsp:sp modelId="{032E5E8C-31D0-4B6C-9F32-2117C6D2E0D2}">
      <dsp:nvSpPr>
        <dsp:cNvPr id="0" name=""/>
        <dsp:cNvSpPr/>
      </dsp:nvSpPr>
      <dsp:spPr>
        <a:xfrm rot="5400000">
          <a:off x="5510024" y="-4001163"/>
          <a:ext cx="614239" cy="10311311"/>
        </a:xfrm>
        <a:prstGeom prst="round2SameRect">
          <a:avLst/>
        </a:prstGeom>
        <a:solidFill>
          <a:schemeClr val="lt1">
            <a:alpha val="90000"/>
            <a:hueOff val="0"/>
            <a:satOff val="0"/>
            <a:lumOff val="0"/>
            <a:alphaOff val="0"/>
          </a:schemeClr>
        </a:solidFill>
        <a:ln w="6350" cap="flat" cmpd="sng" algn="ctr">
          <a:solidFill>
            <a:schemeClr val="accent5">
              <a:hueOff val="-1351709"/>
              <a:satOff val="-3484"/>
              <a:lumOff val="-235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a:ea typeface="华文新魏" panose="02010800040101010101" pitchFamily="2" charset="-122"/>
            </a:rPr>
            <a:t>通过分析仅仅</a:t>
          </a:r>
          <a:r>
            <a:rPr lang="en-US" altLang="zh-CN" sz="1900" kern="1200">
              <a:solidFill>
                <a:srgbClr val="00B050"/>
              </a:solidFill>
              <a:ea typeface="华文新魏" panose="02010800040101010101" pitchFamily="2" charset="-122"/>
            </a:rPr>
            <a:t>418</a:t>
          </a:r>
          <a:r>
            <a:rPr lang="zh-CN" altLang="en-US" sz="1900" kern="1200">
              <a:ea typeface="华文新魏" panose="02010800040101010101" pitchFamily="2" charset="-122"/>
            </a:rPr>
            <a:t>行的操作系统最小内核，带领初学者尽快入门。</a:t>
          </a:r>
          <a:endParaRPr lang="zh-CN" altLang="en-US" sz="1900" kern="1200" dirty="0"/>
        </a:p>
      </dsp:txBody>
      <dsp:txXfrm rot="-5400000">
        <a:off x="661489" y="877357"/>
        <a:ext cx="10281326" cy="554269"/>
      </dsp:txXfrm>
    </dsp:sp>
    <dsp:sp modelId="{32583B4B-1EB2-45E3-9D0C-517A13C69E10}">
      <dsp:nvSpPr>
        <dsp:cNvPr id="0" name=""/>
        <dsp:cNvSpPr/>
      </dsp:nvSpPr>
      <dsp:spPr>
        <a:xfrm rot="5400000">
          <a:off x="-141747" y="1836410"/>
          <a:ext cx="944984" cy="661488"/>
        </a:xfrm>
        <a:prstGeom prst="chevron">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三</a:t>
          </a:r>
        </a:p>
      </dsp:txBody>
      <dsp:txXfrm rot="-5400000">
        <a:off x="1" y="2025406"/>
        <a:ext cx="661488" cy="283496"/>
      </dsp:txXfrm>
    </dsp:sp>
    <dsp:sp modelId="{2C94730A-939B-46B6-AFC7-3E0AED9FF59B}">
      <dsp:nvSpPr>
        <dsp:cNvPr id="0" name=""/>
        <dsp:cNvSpPr/>
      </dsp:nvSpPr>
      <dsp:spPr>
        <a:xfrm rot="5400000">
          <a:off x="5510024" y="-3153873"/>
          <a:ext cx="614239" cy="10311311"/>
        </a:xfrm>
        <a:prstGeom prst="round2SameRect">
          <a:avLst/>
        </a:prstGeom>
        <a:solidFill>
          <a:schemeClr val="lt1">
            <a:alpha val="90000"/>
            <a:hueOff val="0"/>
            <a:satOff val="0"/>
            <a:lumOff val="0"/>
            <a:alphaOff val="0"/>
          </a:schemeClr>
        </a:solidFill>
        <a:ln w="6350" cap="flat" cmpd="sng" algn="ctr">
          <a:solidFill>
            <a:schemeClr val="accent5">
              <a:hueOff val="-2703417"/>
              <a:satOff val="-6968"/>
              <a:lumOff val="-470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100000"/>
            </a:lnSpc>
            <a:spcBef>
              <a:spcPct val="0"/>
            </a:spcBef>
            <a:spcAft>
              <a:spcPct val="15000"/>
            </a:spcAft>
            <a:buChar char="•"/>
          </a:pPr>
          <a:r>
            <a:rPr lang="zh-CN" altLang="en-US" sz="1900" kern="1200">
              <a:ea typeface="华文新魏" panose="02010800040101010101" pitchFamily="2" charset="-122"/>
            </a:rPr>
            <a:t>学习方法：分析</a:t>
          </a:r>
          <a:r>
            <a:rPr lang="zh-CN" altLang="en-US" sz="1900" kern="1200">
              <a:solidFill>
                <a:srgbClr val="FF0066"/>
              </a:solidFill>
              <a:ea typeface="华文新魏" panose="02010800040101010101" pitchFamily="2" charset="-122"/>
            </a:rPr>
            <a:t>内核代码，动手完成各种实验。</a:t>
          </a:r>
        </a:p>
      </dsp:txBody>
      <dsp:txXfrm rot="-5400000">
        <a:off x="661489" y="1724647"/>
        <a:ext cx="10281326" cy="554269"/>
      </dsp:txXfrm>
    </dsp:sp>
    <dsp:sp modelId="{3DA8AB85-2DBF-4EDE-87B1-A7B098C841F2}">
      <dsp:nvSpPr>
        <dsp:cNvPr id="0" name=""/>
        <dsp:cNvSpPr/>
      </dsp:nvSpPr>
      <dsp:spPr>
        <a:xfrm rot="5400000">
          <a:off x="-141747" y="2683700"/>
          <a:ext cx="944984" cy="661488"/>
        </a:xfrm>
        <a:prstGeom prst="chevron">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四</a:t>
          </a:r>
        </a:p>
      </dsp:txBody>
      <dsp:txXfrm rot="-5400000">
        <a:off x="1" y="2872696"/>
        <a:ext cx="661488" cy="283496"/>
      </dsp:txXfrm>
    </dsp:sp>
    <dsp:sp modelId="{05449461-5ED8-47D5-BA72-BC0DA4A061A8}">
      <dsp:nvSpPr>
        <dsp:cNvPr id="0" name=""/>
        <dsp:cNvSpPr/>
      </dsp:nvSpPr>
      <dsp:spPr>
        <a:xfrm rot="5400000">
          <a:off x="5510024" y="-2306582"/>
          <a:ext cx="614239" cy="10311311"/>
        </a:xfrm>
        <a:prstGeom prst="round2SameRect">
          <a:avLst/>
        </a:prstGeom>
        <a:solidFill>
          <a:schemeClr val="lt1">
            <a:alpha val="90000"/>
            <a:hueOff val="0"/>
            <a:satOff val="0"/>
            <a:lumOff val="0"/>
            <a:alphaOff val="0"/>
          </a:schemeClr>
        </a:solidFill>
        <a:ln w="6350" cap="flat" cmpd="sng" algn="ctr">
          <a:solidFill>
            <a:schemeClr val="accent5">
              <a:hueOff val="-4055126"/>
              <a:satOff val="-10451"/>
              <a:lumOff val="-705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a:ea typeface="华文新魏" panose="02010800040101010101" pitchFamily="2" charset="-122"/>
            </a:rPr>
            <a:t>思维方式：</a:t>
          </a:r>
          <a:r>
            <a:rPr lang="zh-CN" altLang="en-US" sz="1900" kern="1200">
              <a:solidFill>
                <a:srgbClr val="0070C0"/>
              </a:solidFill>
              <a:ea typeface="华文新魏" panose="02010800040101010101" pitchFamily="2" charset="-122"/>
            </a:rPr>
            <a:t>大师们</a:t>
          </a:r>
          <a:r>
            <a:rPr lang="zh-CN" altLang="en-US" sz="1900" kern="1200">
              <a:ea typeface="华文新魏" panose="02010800040101010101" pitchFamily="2" charset="-122"/>
            </a:rPr>
            <a:t>是怎么思考并写出</a:t>
          </a:r>
          <a:r>
            <a:rPr lang="en-US" altLang="zh-CN" sz="1900" kern="1200">
              <a:ea typeface="华文新魏" panose="02010800040101010101" pitchFamily="2" charset="-122"/>
            </a:rPr>
            <a:t>OS</a:t>
          </a:r>
          <a:r>
            <a:rPr lang="zh-CN" altLang="en-US" sz="1900" kern="1200">
              <a:ea typeface="华文新魏" panose="02010800040101010101" pitchFamily="2" charset="-122"/>
            </a:rPr>
            <a:t>？</a:t>
          </a:r>
          <a:endParaRPr lang="zh-CN" altLang="en-US" sz="1900" kern="1200" dirty="0"/>
        </a:p>
      </dsp:txBody>
      <dsp:txXfrm rot="-5400000">
        <a:off x="661489" y="2571938"/>
        <a:ext cx="10281326" cy="554269"/>
      </dsp:txXfrm>
    </dsp:sp>
    <dsp:sp modelId="{200FB171-55D0-4F5B-9B64-69BB47100719}">
      <dsp:nvSpPr>
        <dsp:cNvPr id="0" name=""/>
        <dsp:cNvSpPr/>
      </dsp:nvSpPr>
      <dsp:spPr>
        <a:xfrm rot="5400000">
          <a:off x="-141747" y="3530991"/>
          <a:ext cx="944984" cy="661488"/>
        </a:xfrm>
        <a:prstGeom prst="chevron">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五</a:t>
          </a:r>
        </a:p>
      </dsp:txBody>
      <dsp:txXfrm rot="-5400000">
        <a:off x="1" y="3719987"/>
        <a:ext cx="661488" cy="283496"/>
      </dsp:txXfrm>
    </dsp:sp>
    <dsp:sp modelId="{C2CC2ACA-4B6B-44BB-820F-4DB7E923005F}">
      <dsp:nvSpPr>
        <dsp:cNvPr id="0" name=""/>
        <dsp:cNvSpPr/>
      </dsp:nvSpPr>
      <dsp:spPr>
        <a:xfrm rot="5400000">
          <a:off x="5510024" y="-1459291"/>
          <a:ext cx="614239" cy="10311311"/>
        </a:xfrm>
        <a:prstGeom prst="round2SameRect">
          <a:avLst/>
        </a:prstGeom>
        <a:solidFill>
          <a:schemeClr val="lt1">
            <a:alpha val="90000"/>
            <a:hueOff val="0"/>
            <a:satOff val="0"/>
            <a:lumOff val="0"/>
            <a:alphaOff val="0"/>
          </a:schemeClr>
        </a:solidFill>
        <a:ln w="6350" cap="flat" cmpd="sng" algn="ctr">
          <a:solidFill>
            <a:schemeClr val="accent5">
              <a:hueOff val="-5406834"/>
              <a:satOff val="-13935"/>
              <a:lumOff val="-941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a:ea typeface="华文新魏" panose="02010800040101010101" pitchFamily="2" charset="-122"/>
            </a:rPr>
            <a:t>带着问题学习：如何能够</a:t>
          </a:r>
          <a:r>
            <a:rPr lang="zh-CN" altLang="en-US" sz="1900" kern="1200">
              <a:solidFill>
                <a:srgbClr val="FF0066"/>
              </a:solidFill>
              <a:ea typeface="华文新魏" panose="02010800040101010101" pitchFamily="2" charset="-122"/>
            </a:rPr>
            <a:t>避开</a:t>
          </a:r>
          <a:r>
            <a:rPr lang="zh-CN" altLang="en-US" sz="1900" kern="1200">
              <a:ea typeface="华文新魏" panose="02010800040101010101" pitchFamily="2" charset="-122"/>
            </a:rPr>
            <a:t>逻辑缠绕，怎么能够只写“</a:t>
          </a:r>
          <a:r>
            <a:rPr lang="zh-CN" altLang="en-US" sz="1900" kern="1200">
              <a:solidFill>
                <a:srgbClr val="00B050"/>
              </a:solidFill>
              <a:ea typeface="华文新魏" panose="02010800040101010101" pitchFamily="2" charset="-122"/>
            </a:rPr>
            <a:t>功能代码</a:t>
          </a:r>
          <a:r>
            <a:rPr lang="zh-CN" altLang="en-US" sz="1900" kern="1200">
              <a:ea typeface="华文新魏" panose="02010800040101010101" pitchFamily="2" charset="-122"/>
            </a:rPr>
            <a:t>”？</a:t>
          </a:r>
          <a:endParaRPr lang="zh-CN" altLang="en-US" sz="1900" kern="1200" dirty="0"/>
        </a:p>
      </dsp:txBody>
      <dsp:txXfrm rot="-5400000">
        <a:off x="661489" y="3419229"/>
        <a:ext cx="10281326" cy="554269"/>
      </dsp:txXfrm>
    </dsp:sp>
    <dsp:sp modelId="{DD601148-872A-4373-A98D-19EF2B61D6BE}">
      <dsp:nvSpPr>
        <dsp:cNvPr id="0" name=""/>
        <dsp:cNvSpPr/>
      </dsp:nvSpPr>
      <dsp:spPr>
        <a:xfrm rot="5400000">
          <a:off x="-141747" y="4378282"/>
          <a:ext cx="944984" cy="661488"/>
        </a:xfrm>
        <a:prstGeom prst="chevron">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六</a:t>
          </a:r>
        </a:p>
      </dsp:txBody>
      <dsp:txXfrm rot="-5400000">
        <a:off x="1" y="4567278"/>
        <a:ext cx="661488" cy="283496"/>
      </dsp:txXfrm>
    </dsp:sp>
    <dsp:sp modelId="{46035665-7B3F-43F5-B495-1F1D99B53D60}">
      <dsp:nvSpPr>
        <dsp:cNvPr id="0" name=""/>
        <dsp:cNvSpPr/>
      </dsp:nvSpPr>
      <dsp:spPr>
        <a:xfrm rot="5400000">
          <a:off x="5510024" y="-612001"/>
          <a:ext cx="614239" cy="10311311"/>
        </a:xfrm>
        <a:prstGeom prst="round2Same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a:solidFill>
                <a:srgbClr val="000000"/>
              </a:solidFill>
              <a:ea typeface="华文新魏" panose="02010800040101010101" pitchFamily="2" charset="-122"/>
            </a:rPr>
            <a:t>目的：上限</a:t>
          </a:r>
          <a:r>
            <a:rPr lang="zh-CN" altLang="en-US" sz="1900" kern="1200">
              <a:solidFill>
                <a:srgbClr val="0070C0"/>
              </a:solidFill>
              <a:ea typeface="华文新魏" panose="02010800040101010101" pitchFamily="2" charset="-122"/>
            </a:rPr>
            <a:t>写自己</a:t>
          </a:r>
          <a:r>
            <a:rPr lang="zh-CN" altLang="en-US" sz="1900" kern="1200">
              <a:solidFill>
                <a:srgbClr val="000000"/>
              </a:solidFill>
              <a:ea typeface="华文新魏" panose="02010800040101010101" pitchFamily="2" charset="-122"/>
            </a:rPr>
            <a:t>的</a:t>
          </a:r>
          <a:r>
            <a:rPr lang="en-US" altLang="zh-CN" sz="1900" kern="1200">
              <a:solidFill>
                <a:srgbClr val="000000"/>
              </a:solidFill>
              <a:ea typeface="华文新魏" panose="02010800040101010101" pitchFamily="2" charset="-122"/>
            </a:rPr>
            <a:t>RTOS</a:t>
          </a:r>
          <a:r>
            <a:rPr lang="zh-CN" altLang="en-US" sz="1900" kern="1200">
              <a:solidFill>
                <a:srgbClr val="000000"/>
              </a:solidFill>
              <a:ea typeface="华文新魏" panose="02010800040101010101" pitchFamily="2" charset="-122"/>
            </a:rPr>
            <a:t>；下限用现有的</a:t>
          </a:r>
          <a:r>
            <a:rPr lang="en-US" altLang="zh-CN" sz="1900" kern="1200">
              <a:solidFill>
                <a:srgbClr val="000000"/>
              </a:solidFill>
              <a:ea typeface="华文新魏" panose="02010800040101010101" pitchFamily="2" charset="-122"/>
            </a:rPr>
            <a:t>RTOS</a:t>
          </a:r>
          <a:r>
            <a:rPr lang="zh-CN" altLang="en-US" sz="1900" kern="1200">
              <a:solidFill>
                <a:srgbClr val="000000"/>
              </a:solidFill>
              <a:ea typeface="华文新魏" panose="02010800040101010101" pitchFamily="2" charset="-122"/>
            </a:rPr>
            <a:t>写程序。</a:t>
          </a:r>
          <a:endParaRPr lang="zh-CN" altLang="en-US" sz="1900" kern="1200" dirty="0"/>
        </a:p>
      </dsp:txBody>
      <dsp:txXfrm rot="-5400000">
        <a:off x="661489" y="4266519"/>
        <a:ext cx="10281326" cy="5542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D30AE-957F-C714-71B7-BB209FF8A8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4A19527-F658-6562-A0C6-451576A5E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0FC5DD1-320E-5E71-8402-FC4CF4137AC3}"/>
              </a:ext>
            </a:extLst>
          </p:cNvPr>
          <p:cNvSpPr>
            <a:spLocks noGrp="1"/>
          </p:cNvSpPr>
          <p:nvPr>
            <p:ph type="dt" sz="half" idx="10"/>
          </p:nvPr>
        </p:nvSpPr>
        <p:spPr/>
        <p:txBody>
          <a:bodyPr/>
          <a:lstStyle/>
          <a:p>
            <a:fld id="{D2AF1FE2-DE14-4B49-910B-4B2D2B3C8D09}" type="datetimeFigureOut">
              <a:rPr lang="zh-CN" altLang="en-US" smtClean="0"/>
              <a:t>2024/3/5</a:t>
            </a:fld>
            <a:endParaRPr lang="zh-CN" altLang="en-US"/>
          </a:p>
        </p:txBody>
      </p:sp>
      <p:sp>
        <p:nvSpPr>
          <p:cNvPr id="5" name="页脚占位符 4">
            <a:extLst>
              <a:ext uri="{FF2B5EF4-FFF2-40B4-BE49-F238E27FC236}">
                <a16:creationId xmlns:a16="http://schemas.microsoft.com/office/drawing/2014/main" id="{B44F6F72-6074-05A6-0CDA-79A650FBC7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E8559-4F7F-6641-56C2-E83A01B70486}"/>
              </a:ext>
            </a:extLst>
          </p:cNvPr>
          <p:cNvSpPr>
            <a:spLocks noGrp="1"/>
          </p:cNvSpPr>
          <p:nvPr>
            <p:ph type="sldNum" sz="quarter" idx="12"/>
          </p:nvPr>
        </p:nvSpPr>
        <p:spPr/>
        <p:txBody>
          <a:bodyPr/>
          <a:lstStyle/>
          <a:p>
            <a:fld id="{A2CE5B2C-8587-4AEA-955B-63E1A61CD6C2}" type="slidenum">
              <a:rPr lang="zh-CN" altLang="en-US" smtClean="0"/>
              <a:t>‹#›</a:t>
            </a:fld>
            <a:endParaRPr lang="zh-CN" altLang="en-US"/>
          </a:p>
        </p:txBody>
      </p:sp>
    </p:spTree>
    <p:extLst>
      <p:ext uri="{BB962C8B-B14F-4D97-AF65-F5344CB8AC3E}">
        <p14:creationId xmlns:p14="http://schemas.microsoft.com/office/powerpoint/2010/main" val="1909712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4DA96-CBAD-0E43-34D2-C7995C3747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1154F2-8D07-CB6E-94F7-9A6D18AFB3B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C379C7-7F5A-A665-5949-2E327ED41E4E}"/>
              </a:ext>
            </a:extLst>
          </p:cNvPr>
          <p:cNvSpPr>
            <a:spLocks noGrp="1"/>
          </p:cNvSpPr>
          <p:nvPr>
            <p:ph type="dt" sz="half" idx="10"/>
          </p:nvPr>
        </p:nvSpPr>
        <p:spPr/>
        <p:txBody>
          <a:bodyPr/>
          <a:lstStyle/>
          <a:p>
            <a:fld id="{D2AF1FE2-DE14-4B49-910B-4B2D2B3C8D09}" type="datetimeFigureOut">
              <a:rPr lang="zh-CN" altLang="en-US" smtClean="0"/>
              <a:t>2024/3/5</a:t>
            </a:fld>
            <a:endParaRPr lang="zh-CN" altLang="en-US"/>
          </a:p>
        </p:txBody>
      </p:sp>
      <p:sp>
        <p:nvSpPr>
          <p:cNvPr id="5" name="页脚占位符 4">
            <a:extLst>
              <a:ext uri="{FF2B5EF4-FFF2-40B4-BE49-F238E27FC236}">
                <a16:creationId xmlns:a16="http://schemas.microsoft.com/office/drawing/2014/main" id="{3B7BDA88-1662-C073-8677-BF880B1794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251554-1D9A-069B-15AD-E90D36CC1BBB}"/>
              </a:ext>
            </a:extLst>
          </p:cNvPr>
          <p:cNvSpPr>
            <a:spLocks noGrp="1"/>
          </p:cNvSpPr>
          <p:nvPr>
            <p:ph type="sldNum" sz="quarter" idx="12"/>
          </p:nvPr>
        </p:nvSpPr>
        <p:spPr/>
        <p:txBody>
          <a:bodyPr/>
          <a:lstStyle/>
          <a:p>
            <a:fld id="{A2CE5B2C-8587-4AEA-955B-63E1A61CD6C2}" type="slidenum">
              <a:rPr lang="zh-CN" altLang="en-US" smtClean="0"/>
              <a:t>‹#›</a:t>
            </a:fld>
            <a:endParaRPr lang="zh-CN" altLang="en-US"/>
          </a:p>
        </p:txBody>
      </p:sp>
    </p:spTree>
    <p:extLst>
      <p:ext uri="{BB962C8B-B14F-4D97-AF65-F5344CB8AC3E}">
        <p14:creationId xmlns:p14="http://schemas.microsoft.com/office/powerpoint/2010/main" val="712539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E9B636-5753-847B-FF79-ECF735760E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CA10CBB-8263-BF7E-306F-52F39B86EC5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20935D-7D0F-0CF3-05CC-F77677962B92}"/>
              </a:ext>
            </a:extLst>
          </p:cNvPr>
          <p:cNvSpPr>
            <a:spLocks noGrp="1"/>
          </p:cNvSpPr>
          <p:nvPr>
            <p:ph type="dt" sz="half" idx="10"/>
          </p:nvPr>
        </p:nvSpPr>
        <p:spPr/>
        <p:txBody>
          <a:bodyPr/>
          <a:lstStyle/>
          <a:p>
            <a:fld id="{D2AF1FE2-DE14-4B49-910B-4B2D2B3C8D09}" type="datetimeFigureOut">
              <a:rPr lang="zh-CN" altLang="en-US" smtClean="0"/>
              <a:t>2024/3/5</a:t>
            </a:fld>
            <a:endParaRPr lang="zh-CN" altLang="en-US"/>
          </a:p>
        </p:txBody>
      </p:sp>
      <p:sp>
        <p:nvSpPr>
          <p:cNvPr id="5" name="页脚占位符 4">
            <a:extLst>
              <a:ext uri="{FF2B5EF4-FFF2-40B4-BE49-F238E27FC236}">
                <a16:creationId xmlns:a16="http://schemas.microsoft.com/office/drawing/2014/main" id="{81EF5ECD-F111-875B-C9A4-CA0BAB80D2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0817C8-7B29-337C-BEB7-0247CC29860E}"/>
              </a:ext>
            </a:extLst>
          </p:cNvPr>
          <p:cNvSpPr>
            <a:spLocks noGrp="1"/>
          </p:cNvSpPr>
          <p:nvPr>
            <p:ph type="sldNum" sz="quarter" idx="12"/>
          </p:nvPr>
        </p:nvSpPr>
        <p:spPr/>
        <p:txBody>
          <a:bodyPr/>
          <a:lstStyle/>
          <a:p>
            <a:fld id="{A2CE5B2C-8587-4AEA-955B-63E1A61CD6C2}" type="slidenum">
              <a:rPr lang="zh-CN" altLang="en-US" smtClean="0"/>
              <a:t>‹#›</a:t>
            </a:fld>
            <a:endParaRPr lang="zh-CN" altLang="en-US"/>
          </a:p>
        </p:txBody>
      </p:sp>
    </p:spTree>
    <p:extLst>
      <p:ext uri="{BB962C8B-B14F-4D97-AF65-F5344CB8AC3E}">
        <p14:creationId xmlns:p14="http://schemas.microsoft.com/office/powerpoint/2010/main" val="23979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E4335-616D-FADB-9118-696F19F5E4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7C8CDD-8294-46B7-3AC4-259B1419227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C08D10-27BE-C74C-5BDF-88E7B3923DA0}"/>
              </a:ext>
            </a:extLst>
          </p:cNvPr>
          <p:cNvSpPr>
            <a:spLocks noGrp="1"/>
          </p:cNvSpPr>
          <p:nvPr>
            <p:ph type="dt" sz="half" idx="10"/>
          </p:nvPr>
        </p:nvSpPr>
        <p:spPr/>
        <p:txBody>
          <a:bodyPr/>
          <a:lstStyle/>
          <a:p>
            <a:fld id="{D2AF1FE2-DE14-4B49-910B-4B2D2B3C8D09}" type="datetimeFigureOut">
              <a:rPr lang="zh-CN" altLang="en-US" smtClean="0"/>
              <a:t>2024/3/5</a:t>
            </a:fld>
            <a:endParaRPr lang="zh-CN" altLang="en-US"/>
          </a:p>
        </p:txBody>
      </p:sp>
      <p:sp>
        <p:nvSpPr>
          <p:cNvPr id="5" name="页脚占位符 4">
            <a:extLst>
              <a:ext uri="{FF2B5EF4-FFF2-40B4-BE49-F238E27FC236}">
                <a16:creationId xmlns:a16="http://schemas.microsoft.com/office/drawing/2014/main" id="{E740309D-233C-4F82-B5BD-BD6B37840D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E5343-BC4D-1686-E28B-FC0D970172FF}"/>
              </a:ext>
            </a:extLst>
          </p:cNvPr>
          <p:cNvSpPr>
            <a:spLocks noGrp="1"/>
          </p:cNvSpPr>
          <p:nvPr>
            <p:ph type="sldNum" sz="quarter" idx="12"/>
          </p:nvPr>
        </p:nvSpPr>
        <p:spPr/>
        <p:txBody>
          <a:bodyPr/>
          <a:lstStyle/>
          <a:p>
            <a:fld id="{A2CE5B2C-8587-4AEA-955B-63E1A61CD6C2}" type="slidenum">
              <a:rPr lang="zh-CN" altLang="en-US" smtClean="0"/>
              <a:t>‹#›</a:t>
            </a:fld>
            <a:endParaRPr lang="zh-CN" altLang="en-US"/>
          </a:p>
        </p:txBody>
      </p:sp>
    </p:spTree>
    <p:extLst>
      <p:ext uri="{BB962C8B-B14F-4D97-AF65-F5344CB8AC3E}">
        <p14:creationId xmlns:p14="http://schemas.microsoft.com/office/powerpoint/2010/main" val="342154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6C7FE-0853-B4BC-4144-BDF13C99B5B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57FAC1-5B2B-C1BF-5A31-F58FB8F425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5459436-22B0-EAD2-605C-AD2CAD548E5E}"/>
              </a:ext>
            </a:extLst>
          </p:cNvPr>
          <p:cNvSpPr>
            <a:spLocks noGrp="1"/>
          </p:cNvSpPr>
          <p:nvPr>
            <p:ph type="dt" sz="half" idx="10"/>
          </p:nvPr>
        </p:nvSpPr>
        <p:spPr/>
        <p:txBody>
          <a:bodyPr/>
          <a:lstStyle/>
          <a:p>
            <a:fld id="{D2AF1FE2-DE14-4B49-910B-4B2D2B3C8D09}" type="datetimeFigureOut">
              <a:rPr lang="zh-CN" altLang="en-US" smtClean="0"/>
              <a:t>2024/3/5</a:t>
            </a:fld>
            <a:endParaRPr lang="zh-CN" altLang="en-US"/>
          </a:p>
        </p:txBody>
      </p:sp>
      <p:sp>
        <p:nvSpPr>
          <p:cNvPr id="5" name="页脚占位符 4">
            <a:extLst>
              <a:ext uri="{FF2B5EF4-FFF2-40B4-BE49-F238E27FC236}">
                <a16:creationId xmlns:a16="http://schemas.microsoft.com/office/drawing/2014/main" id="{5CDCEE46-4E75-A286-3B7A-6E07BC09B3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59ED09-58FC-8133-D860-F458599ABE62}"/>
              </a:ext>
            </a:extLst>
          </p:cNvPr>
          <p:cNvSpPr>
            <a:spLocks noGrp="1"/>
          </p:cNvSpPr>
          <p:nvPr>
            <p:ph type="sldNum" sz="quarter" idx="12"/>
          </p:nvPr>
        </p:nvSpPr>
        <p:spPr/>
        <p:txBody>
          <a:bodyPr/>
          <a:lstStyle/>
          <a:p>
            <a:fld id="{A2CE5B2C-8587-4AEA-955B-63E1A61CD6C2}" type="slidenum">
              <a:rPr lang="zh-CN" altLang="en-US" smtClean="0"/>
              <a:t>‹#›</a:t>
            </a:fld>
            <a:endParaRPr lang="zh-CN" altLang="en-US"/>
          </a:p>
        </p:txBody>
      </p:sp>
    </p:spTree>
    <p:extLst>
      <p:ext uri="{BB962C8B-B14F-4D97-AF65-F5344CB8AC3E}">
        <p14:creationId xmlns:p14="http://schemas.microsoft.com/office/powerpoint/2010/main" val="507591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06A07-3537-A3CD-168D-4018B35DEC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CB40CD-C2CE-B46A-DC8E-45FFA9242EF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0B82D56-C7AC-929F-3CD6-3983ED2CD24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EA036E-0436-6AC3-D326-CFCF98DC0574}"/>
              </a:ext>
            </a:extLst>
          </p:cNvPr>
          <p:cNvSpPr>
            <a:spLocks noGrp="1"/>
          </p:cNvSpPr>
          <p:nvPr>
            <p:ph type="dt" sz="half" idx="10"/>
          </p:nvPr>
        </p:nvSpPr>
        <p:spPr/>
        <p:txBody>
          <a:bodyPr/>
          <a:lstStyle/>
          <a:p>
            <a:fld id="{D2AF1FE2-DE14-4B49-910B-4B2D2B3C8D09}" type="datetimeFigureOut">
              <a:rPr lang="zh-CN" altLang="en-US" smtClean="0"/>
              <a:t>2024/3/5</a:t>
            </a:fld>
            <a:endParaRPr lang="zh-CN" altLang="en-US"/>
          </a:p>
        </p:txBody>
      </p:sp>
      <p:sp>
        <p:nvSpPr>
          <p:cNvPr id="6" name="页脚占位符 5">
            <a:extLst>
              <a:ext uri="{FF2B5EF4-FFF2-40B4-BE49-F238E27FC236}">
                <a16:creationId xmlns:a16="http://schemas.microsoft.com/office/drawing/2014/main" id="{A557FCD3-1759-BC9A-546E-4CBCB22E31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AB499B-F279-82D4-6777-BE638CA1D87B}"/>
              </a:ext>
            </a:extLst>
          </p:cNvPr>
          <p:cNvSpPr>
            <a:spLocks noGrp="1"/>
          </p:cNvSpPr>
          <p:nvPr>
            <p:ph type="sldNum" sz="quarter" idx="12"/>
          </p:nvPr>
        </p:nvSpPr>
        <p:spPr/>
        <p:txBody>
          <a:bodyPr/>
          <a:lstStyle/>
          <a:p>
            <a:fld id="{A2CE5B2C-8587-4AEA-955B-63E1A61CD6C2}" type="slidenum">
              <a:rPr lang="zh-CN" altLang="en-US" smtClean="0"/>
              <a:t>‹#›</a:t>
            </a:fld>
            <a:endParaRPr lang="zh-CN" altLang="en-US"/>
          </a:p>
        </p:txBody>
      </p:sp>
    </p:spTree>
    <p:extLst>
      <p:ext uri="{BB962C8B-B14F-4D97-AF65-F5344CB8AC3E}">
        <p14:creationId xmlns:p14="http://schemas.microsoft.com/office/powerpoint/2010/main" val="345960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CAE91-DD92-9B00-F80B-8966674FFE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7704AE-B995-A1AC-AB37-B83EA0F4D1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DB724B0-F84E-5AA1-F024-7043D5272C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CFD0B2-FBA3-FD16-FFEB-718B1E445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D2FE651-D159-1F2E-5FC5-9E8AC0B1EFA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E1885FB-8661-3E79-6FF1-A151016AA51B}"/>
              </a:ext>
            </a:extLst>
          </p:cNvPr>
          <p:cNvSpPr>
            <a:spLocks noGrp="1"/>
          </p:cNvSpPr>
          <p:nvPr>
            <p:ph type="dt" sz="half" idx="10"/>
          </p:nvPr>
        </p:nvSpPr>
        <p:spPr/>
        <p:txBody>
          <a:bodyPr/>
          <a:lstStyle/>
          <a:p>
            <a:fld id="{D2AF1FE2-DE14-4B49-910B-4B2D2B3C8D09}" type="datetimeFigureOut">
              <a:rPr lang="zh-CN" altLang="en-US" smtClean="0"/>
              <a:t>2024/3/5</a:t>
            </a:fld>
            <a:endParaRPr lang="zh-CN" altLang="en-US"/>
          </a:p>
        </p:txBody>
      </p:sp>
      <p:sp>
        <p:nvSpPr>
          <p:cNvPr id="8" name="页脚占位符 7">
            <a:extLst>
              <a:ext uri="{FF2B5EF4-FFF2-40B4-BE49-F238E27FC236}">
                <a16:creationId xmlns:a16="http://schemas.microsoft.com/office/drawing/2014/main" id="{A5944BD1-E75C-64B1-D160-FC2E57D344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B481C9A-4B59-A0B5-9E32-FB0B8DD9AE39}"/>
              </a:ext>
            </a:extLst>
          </p:cNvPr>
          <p:cNvSpPr>
            <a:spLocks noGrp="1"/>
          </p:cNvSpPr>
          <p:nvPr>
            <p:ph type="sldNum" sz="quarter" idx="12"/>
          </p:nvPr>
        </p:nvSpPr>
        <p:spPr/>
        <p:txBody>
          <a:bodyPr/>
          <a:lstStyle/>
          <a:p>
            <a:fld id="{A2CE5B2C-8587-4AEA-955B-63E1A61CD6C2}" type="slidenum">
              <a:rPr lang="zh-CN" altLang="en-US" smtClean="0"/>
              <a:t>‹#›</a:t>
            </a:fld>
            <a:endParaRPr lang="zh-CN" altLang="en-US"/>
          </a:p>
        </p:txBody>
      </p:sp>
    </p:spTree>
    <p:extLst>
      <p:ext uri="{BB962C8B-B14F-4D97-AF65-F5344CB8AC3E}">
        <p14:creationId xmlns:p14="http://schemas.microsoft.com/office/powerpoint/2010/main" val="368187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9B998-70B3-7BC1-53DD-7B358A44CC7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3B8DB5-5405-3DBA-C4D9-8ED29C0B250C}"/>
              </a:ext>
            </a:extLst>
          </p:cNvPr>
          <p:cNvSpPr>
            <a:spLocks noGrp="1"/>
          </p:cNvSpPr>
          <p:nvPr>
            <p:ph type="dt" sz="half" idx="10"/>
          </p:nvPr>
        </p:nvSpPr>
        <p:spPr/>
        <p:txBody>
          <a:bodyPr/>
          <a:lstStyle/>
          <a:p>
            <a:fld id="{D2AF1FE2-DE14-4B49-910B-4B2D2B3C8D09}" type="datetimeFigureOut">
              <a:rPr lang="zh-CN" altLang="en-US" smtClean="0"/>
              <a:t>2024/3/5</a:t>
            </a:fld>
            <a:endParaRPr lang="zh-CN" altLang="en-US"/>
          </a:p>
        </p:txBody>
      </p:sp>
      <p:sp>
        <p:nvSpPr>
          <p:cNvPr id="4" name="页脚占位符 3">
            <a:extLst>
              <a:ext uri="{FF2B5EF4-FFF2-40B4-BE49-F238E27FC236}">
                <a16:creationId xmlns:a16="http://schemas.microsoft.com/office/drawing/2014/main" id="{52EAEFBB-6C4B-4E7D-9BA2-841B5429A85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DFD7421-8DC3-E35E-3086-EB06B8EBF355}"/>
              </a:ext>
            </a:extLst>
          </p:cNvPr>
          <p:cNvSpPr>
            <a:spLocks noGrp="1"/>
          </p:cNvSpPr>
          <p:nvPr>
            <p:ph type="sldNum" sz="quarter" idx="12"/>
          </p:nvPr>
        </p:nvSpPr>
        <p:spPr/>
        <p:txBody>
          <a:bodyPr/>
          <a:lstStyle/>
          <a:p>
            <a:fld id="{A2CE5B2C-8587-4AEA-955B-63E1A61CD6C2}" type="slidenum">
              <a:rPr lang="zh-CN" altLang="en-US" smtClean="0"/>
              <a:t>‹#›</a:t>
            </a:fld>
            <a:endParaRPr lang="zh-CN" altLang="en-US"/>
          </a:p>
        </p:txBody>
      </p:sp>
    </p:spTree>
    <p:extLst>
      <p:ext uri="{BB962C8B-B14F-4D97-AF65-F5344CB8AC3E}">
        <p14:creationId xmlns:p14="http://schemas.microsoft.com/office/powerpoint/2010/main" val="172837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FF41DA-6EF7-EF0A-821C-848BA2C8B3AF}"/>
              </a:ext>
            </a:extLst>
          </p:cNvPr>
          <p:cNvSpPr>
            <a:spLocks noGrp="1"/>
          </p:cNvSpPr>
          <p:nvPr>
            <p:ph type="dt" sz="half" idx="10"/>
          </p:nvPr>
        </p:nvSpPr>
        <p:spPr/>
        <p:txBody>
          <a:bodyPr/>
          <a:lstStyle/>
          <a:p>
            <a:fld id="{D2AF1FE2-DE14-4B49-910B-4B2D2B3C8D09}" type="datetimeFigureOut">
              <a:rPr lang="zh-CN" altLang="en-US" smtClean="0"/>
              <a:t>2024/3/5</a:t>
            </a:fld>
            <a:endParaRPr lang="zh-CN" altLang="en-US"/>
          </a:p>
        </p:txBody>
      </p:sp>
      <p:sp>
        <p:nvSpPr>
          <p:cNvPr id="3" name="页脚占位符 2">
            <a:extLst>
              <a:ext uri="{FF2B5EF4-FFF2-40B4-BE49-F238E27FC236}">
                <a16:creationId xmlns:a16="http://schemas.microsoft.com/office/drawing/2014/main" id="{ED64D51D-F987-FEDF-2CFD-07F1F36E89E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E08DB2-1EB7-3111-1FBA-9C205EC155F9}"/>
              </a:ext>
            </a:extLst>
          </p:cNvPr>
          <p:cNvSpPr>
            <a:spLocks noGrp="1"/>
          </p:cNvSpPr>
          <p:nvPr>
            <p:ph type="sldNum" sz="quarter" idx="12"/>
          </p:nvPr>
        </p:nvSpPr>
        <p:spPr/>
        <p:txBody>
          <a:bodyPr/>
          <a:lstStyle/>
          <a:p>
            <a:fld id="{A2CE5B2C-8587-4AEA-955B-63E1A61CD6C2}" type="slidenum">
              <a:rPr lang="zh-CN" altLang="en-US" smtClean="0"/>
              <a:t>‹#›</a:t>
            </a:fld>
            <a:endParaRPr lang="zh-CN" altLang="en-US"/>
          </a:p>
        </p:txBody>
      </p:sp>
    </p:spTree>
    <p:extLst>
      <p:ext uri="{BB962C8B-B14F-4D97-AF65-F5344CB8AC3E}">
        <p14:creationId xmlns:p14="http://schemas.microsoft.com/office/powerpoint/2010/main" val="2301010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C15AA-ED74-5E3C-8097-F745F1FB1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3B2E4EB-3E69-C286-CE2A-BC7A03D61F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0AC4E9C-7626-0526-0149-FC42480B8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D0729F-ABB0-A839-CBAC-602181578317}"/>
              </a:ext>
            </a:extLst>
          </p:cNvPr>
          <p:cNvSpPr>
            <a:spLocks noGrp="1"/>
          </p:cNvSpPr>
          <p:nvPr>
            <p:ph type="dt" sz="half" idx="10"/>
          </p:nvPr>
        </p:nvSpPr>
        <p:spPr/>
        <p:txBody>
          <a:bodyPr/>
          <a:lstStyle/>
          <a:p>
            <a:fld id="{D2AF1FE2-DE14-4B49-910B-4B2D2B3C8D09}" type="datetimeFigureOut">
              <a:rPr lang="zh-CN" altLang="en-US" smtClean="0"/>
              <a:t>2024/3/5</a:t>
            </a:fld>
            <a:endParaRPr lang="zh-CN" altLang="en-US"/>
          </a:p>
        </p:txBody>
      </p:sp>
      <p:sp>
        <p:nvSpPr>
          <p:cNvPr id="6" name="页脚占位符 5">
            <a:extLst>
              <a:ext uri="{FF2B5EF4-FFF2-40B4-BE49-F238E27FC236}">
                <a16:creationId xmlns:a16="http://schemas.microsoft.com/office/drawing/2014/main" id="{0E1A33FD-13D8-A0BD-DF21-6035B2ABA6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6C4B06-175C-C699-49CA-7994EE38665A}"/>
              </a:ext>
            </a:extLst>
          </p:cNvPr>
          <p:cNvSpPr>
            <a:spLocks noGrp="1"/>
          </p:cNvSpPr>
          <p:nvPr>
            <p:ph type="sldNum" sz="quarter" idx="12"/>
          </p:nvPr>
        </p:nvSpPr>
        <p:spPr/>
        <p:txBody>
          <a:bodyPr/>
          <a:lstStyle/>
          <a:p>
            <a:fld id="{A2CE5B2C-8587-4AEA-955B-63E1A61CD6C2}" type="slidenum">
              <a:rPr lang="zh-CN" altLang="en-US" smtClean="0"/>
              <a:t>‹#›</a:t>
            </a:fld>
            <a:endParaRPr lang="zh-CN" altLang="en-US"/>
          </a:p>
        </p:txBody>
      </p:sp>
    </p:spTree>
    <p:extLst>
      <p:ext uri="{BB962C8B-B14F-4D97-AF65-F5344CB8AC3E}">
        <p14:creationId xmlns:p14="http://schemas.microsoft.com/office/powerpoint/2010/main" val="119678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B5113-A059-1CF1-CB10-393812269E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34A71A2-06FD-2973-8744-7803A82CC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AC2A868-A8E4-BAA0-BA37-CFFC99E98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689BB3-3733-9710-0130-F8541E41074C}"/>
              </a:ext>
            </a:extLst>
          </p:cNvPr>
          <p:cNvSpPr>
            <a:spLocks noGrp="1"/>
          </p:cNvSpPr>
          <p:nvPr>
            <p:ph type="dt" sz="half" idx="10"/>
          </p:nvPr>
        </p:nvSpPr>
        <p:spPr/>
        <p:txBody>
          <a:bodyPr/>
          <a:lstStyle/>
          <a:p>
            <a:fld id="{D2AF1FE2-DE14-4B49-910B-4B2D2B3C8D09}" type="datetimeFigureOut">
              <a:rPr lang="zh-CN" altLang="en-US" smtClean="0"/>
              <a:t>2024/3/5</a:t>
            </a:fld>
            <a:endParaRPr lang="zh-CN" altLang="en-US"/>
          </a:p>
        </p:txBody>
      </p:sp>
      <p:sp>
        <p:nvSpPr>
          <p:cNvPr id="6" name="页脚占位符 5">
            <a:extLst>
              <a:ext uri="{FF2B5EF4-FFF2-40B4-BE49-F238E27FC236}">
                <a16:creationId xmlns:a16="http://schemas.microsoft.com/office/drawing/2014/main" id="{302C9966-D37B-3D3E-E9D5-08ED68F514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82C1AA-8D07-06F8-FDFB-1AC8ACDAC388}"/>
              </a:ext>
            </a:extLst>
          </p:cNvPr>
          <p:cNvSpPr>
            <a:spLocks noGrp="1"/>
          </p:cNvSpPr>
          <p:nvPr>
            <p:ph type="sldNum" sz="quarter" idx="12"/>
          </p:nvPr>
        </p:nvSpPr>
        <p:spPr/>
        <p:txBody>
          <a:bodyPr/>
          <a:lstStyle/>
          <a:p>
            <a:fld id="{A2CE5B2C-8587-4AEA-955B-63E1A61CD6C2}" type="slidenum">
              <a:rPr lang="zh-CN" altLang="en-US" smtClean="0"/>
              <a:t>‹#›</a:t>
            </a:fld>
            <a:endParaRPr lang="zh-CN" altLang="en-US"/>
          </a:p>
        </p:txBody>
      </p:sp>
    </p:spTree>
    <p:extLst>
      <p:ext uri="{BB962C8B-B14F-4D97-AF65-F5344CB8AC3E}">
        <p14:creationId xmlns:p14="http://schemas.microsoft.com/office/powerpoint/2010/main" val="3739748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612D6D2-3463-92E5-0858-B50506CB97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5F5309F-BC9E-D077-47E7-2F04EDFE2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CC7DBC-7E77-FA91-902D-B9837FCA8B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F1FE2-DE14-4B49-910B-4B2D2B3C8D09}" type="datetimeFigureOut">
              <a:rPr lang="zh-CN" altLang="en-US" smtClean="0"/>
              <a:t>2024/3/5</a:t>
            </a:fld>
            <a:endParaRPr lang="zh-CN" altLang="en-US"/>
          </a:p>
        </p:txBody>
      </p:sp>
      <p:sp>
        <p:nvSpPr>
          <p:cNvPr id="5" name="页脚占位符 4">
            <a:extLst>
              <a:ext uri="{FF2B5EF4-FFF2-40B4-BE49-F238E27FC236}">
                <a16:creationId xmlns:a16="http://schemas.microsoft.com/office/drawing/2014/main" id="{F24B6324-C8E2-65E4-42CB-DC48BF4EFB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AEDCB9-E0DD-D660-80DB-22DF132E55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E5B2C-8587-4AEA-955B-63E1A61CD6C2}" type="slidenum">
              <a:rPr lang="zh-CN" altLang="en-US" smtClean="0"/>
              <a:t>‹#›</a:t>
            </a:fld>
            <a:endParaRPr lang="zh-CN" altLang="en-US"/>
          </a:p>
        </p:txBody>
      </p:sp>
    </p:spTree>
    <p:extLst>
      <p:ext uri="{BB962C8B-B14F-4D97-AF65-F5344CB8AC3E}">
        <p14:creationId xmlns:p14="http://schemas.microsoft.com/office/powerpoint/2010/main" val="416505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slide" Target="slide22.xml"/><Relationship Id="rId4" Type="http://schemas.openxmlformats.org/officeDocument/2006/relationships/slide" Target="slide38.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zh-CN" altLang="en-US" dirty="0"/>
              <a:t>第三章</a:t>
            </a:r>
            <a:br>
              <a:rPr lang="en-US" altLang="zh-CN" dirty="0"/>
            </a:br>
            <a:r>
              <a:rPr lang="en-US" altLang="zh-CN" dirty="0" err="1"/>
              <a:t>μC</a:t>
            </a:r>
            <a:r>
              <a:rPr lang="en-US" altLang="zh-CN" dirty="0"/>
              <a:t>/OS-II</a:t>
            </a:r>
            <a:r>
              <a:rPr lang="zh-CN" altLang="en-US" dirty="0"/>
              <a:t>微小内核分析 </a:t>
            </a:r>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fltVal val="0"/>
                                          </p:val>
                                        </p:tav>
                                        <p:tav tm="100000">
                                          <p:val>
                                            <p:strVal val="#ppt_w"/>
                                          </p:val>
                                        </p:tav>
                                      </p:tavLst>
                                    </p:anim>
                                    <p:anim calcmode="lin" valueType="num">
                                      <p:cBhvr>
                                        <p:cTn id="8" dur="1000" fill="hold"/>
                                        <p:tgtEl>
                                          <p:spTgt spid="4098"/>
                                        </p:tgtEl>
                                        <p:attrNameLst>
                                          <p:attrName>ppt_h</p:attrName>
                                        </p:attrNameLst>
                                      </p:cBhvr>
                                      <p:tavLst>
                                        <p:tav tm="0">
                                          <p:val>
                                            <p:fltVal val="0"/>
                                          </p:val>
                                        </p:tav>
                                        <p:tav tm="100000">
                                          <p:val>
                                            <p:strVal val="#ppt_h"/>
                                          </p:val>
                                        </p:tav>
                                      </p:tavLst>
                                    </p:anim>
                                    <p:anim calcmode="lin" valueType="num">
                                      <p:cBhvr>
                                        <p:cTn id="9" dur="1000" fill="hold"/>
                                        <p:tgtEl>
                                          <p:spTgt spid="409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09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a:t>3.1  </a:t>
            </a:r>
            <a:r>
              <a:rPr lang="zh-CN" altLang="en-US" dirty="0"/>
              <a:t>概述</a:t>
            </a:r>
          </a:p>
        </p:txBody>
      </p:sp>
      <p:graphicFrame>
        <p:nvGraphicFramePr>
          <p:cNvPr id="24607" name="Group 31"/>
          <p:cNvGraphicFramePr>
            <a:graphicFrameLocks noGrp="1"/>
          </p:cNvGraphicFramePr>
          <p:nvPr>
            <p:ph idx="1"/>
          </p:nvPr>
        </p:nvGraphicFramePr>
        <p:xfrm>
          <a:off x="609600" y="2829060"/>
          <a:ext cx="10972800" cy="1584960"/>
        </p:xfrm>
        <a:graphic>
          <a:graphicData uri="http://schemas.openxmlformats.org/drawingml/2006/table">
            <a:tbl>
              <a:tblPr/>
              <a:tblGrid>
                <a:gridCol w="1889760">
                  <a:extLst>
                    <a:ext uri="{9D8B030D-6E8A-4147-A177-3AD203B41FA5}">
                      <a16:colId xmlns:a16="http://schemas.microsoft.com/office/drawing/2014/main" val="20000"/>
                    </a:ext>
                  </a:extLst>
                </a:gridCol>
                <a:gridCol w="4968240">
                  <a:extLst>
                    <a:ext uri="{9D8B030D-6E8A-4147-A177-3AD203B41FA5}">
                      <a16:colId xmlns:a16="http://schemas.microsoft.com/office/drawing/2014/main" val="20001"/>
                    </a:ext>
                  </a:extLst>
                </a:gridCol>
                <a:gridCol w="1744981">
                  <a:extLst>
                    <a:ext uri="{9D8B030D-6E8A-4147-A177-3AD203B41FA5}">
                      <a16:colId xmlns:a16="http://schemas.microsoft.com/office/drawing/2014/main" val="20002"/>
                    </a:ext>
                  </a:extLst>
                </a:gridCol>
                <a:gridCol w="2369819">
                  <a:extLst>
                    <a:ext uri="{9D8B030D-6E8A-4147-A177-3AD203B41FA5}">
                      <a16:colId xmlns:a16="http://schemas.microsoft.com/office/drawing/2014/main" val="20003"/>
                    </a:ext>
                  </a:extLst>
                </a:gridCol>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函数名称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OSStart </a:t>
                      </a: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所属文件</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OS_CORE.C</a:t>
                      </a: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函数原型</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void  OSStart(void)</a:t>
                      </a: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功能描述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启动</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μC/OS-II</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的多任务环境，无函数参数和返回值</a:t>
                      </a: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特殊说明</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在调用</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OSStart( )</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之前必须先调用</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OSInit ( )</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。在用户程序中</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OSStart( )</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只能被调用一次，第二次调用</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OSStart( )</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将不执行任何操作</a:t>
                      </a: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bl>
          </a:graphicData>
        </a:graphic>
      </p:graphicFrame>
      <p:sp>
        <p:nvSpPr>
          <p:cNvPr id="11267" name="Rectangle 3"/>
          <p:cNvSpPr>
            <a:spLocks noGrp="1" noChangeArrowheads="1"/>
          </p:cNvSpPr>
          <p:nvPr>
            <p:ph type="body" sz="half" idx="4294967295"/>
          </p:nvPr>
        </p:nvSpPr>
        <p:spPr>
          <a:xfrm>
            <a:off x="0" y="1600200"/>
            <a:ext cx="8229600" cy="609600"/>
          </a:xfrm>
        </p:spPr>
        <p:txBody>
          <a:bodyPr/>
          <a:lstStyle/>
          <a:p>
            <a:pPr eaLnBrk="1" hangingPunct="1"/>
            <a:r>
              <a:rPr lang="zh-CN" altLang="en-US"/>
              <a:t>函数说明</a:t>
            </a:r>
          </a:p>
        </p:txBody>
      </p:sp>
      <p:sp>
        <p:nvSpPr>
          <p:cNvPr id="24580" name="Text Box 4"/>
          <p:cNvSpPr txBox="1">
            <a:spLocks noChangeArrowheads="1"/>
          </p:cNvSpPr>
          <p:nvPr/>
        </p:nvSpPr>
        <p:spPr bwMode="auto">
          <a:xfrm>
            <a:off x="2667000" y="22860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     μC/OS-II </a:t>
            </a:r>
            <a:r>
              <a:rPr lang="zh-CN" altLang="en-US" sz="2400">
                <a:latin typeface="华文新魏" panose="02010800040101010101" pitchFamily="2" charset="-122"/>
                <a:ea typeface="华文新魏" panose="02010800040101010101" pitchFamily="2" charset="-122"/>
              </a:rPr>
              <a:t>微小内核</a:t>
            </a:r>
            <a:r>
              <a:rPr lang="en-US" altLang="zh-CN" sz="2400">
                <a:latin typeface="华文新魏" panose="02010800040101010101" pitchFamily="2" charset="-122"/>
                <a:ea typeface="华文新魏" panose="02010800040101010101" pitchFamily="2" charset="-122"/>
              </a:rPr>
              <a:t>SOURCE4</a:t>
            </a:r>
            <a:r>
              <a:rPr lang="zh-CN" altLang="en-US" sz="2400">
                <a:latin typeface="华文新魏" panose="02010800040101010101" pitchFamily="2" charset="-122"/>
                <a:ea typeface="华文新魏" panose="02010800040101010101" pitchFamily="2" charset="-122"/>
              </a:rPr>
              <a:t>提供</a:t>
            </a:r>
            <a:r>
              <a:rPr lang="en-US" altLang="zh-CN" sz="2400">
                <a:latin typeface="华文新魏" panose="02010800040101010101" pitchFamily="2" charset="-122"/>
                <a:ea typeface="华文新魏" panose="02010800040101010101" pitchFamily="2" charset="-122"/>
              </a:rPr>
              <a:t>OSStart</a:t>
            </a:r>
            <a:r>
              <a:rPr lang="zh-CN" altLang="en-US" sz="2400">
                <a:latin typeface="华文新魏" panose="02010800040101010101" pitchFamily="2" charset="-122"/>
                <a:ea typeface="华文新魏" panose="02010800040101010101" pitchFamily="2" charset="-122"/>
              </a:rPr>
              <a:t>函数。</a:t>
            </a:r>
            <a:r>
              <a:rPr lang="zh-CN" altLang="en-US"/>
              <a:t> </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wipe(up)">
                                      <p:cBhvr>
                                        <p:cTn id="7" dur="500"/>
                                        <p:tgtEl>
                                          <p:spTgt spid="2458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607"/>
                                        </p:tgtEl>
                                        <p:attrNameLst>
                                          <p:attrName>style.visibility</p:attrName>
                                        </p:attrNameLst>
                                      </p:cBhvr>
                                      <p:to>
                                        <p:strVal val="visible"/>
                                      </p:to>
                                    </p:set>
                                    <p:animEffect transition="in" filter="wipe(up)">
                                      <p:cBhvr>
                                        <p:cTn id="11" dur="500"/>
                                        <p:tgtEl>
                                          <p:spTgt spid="24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t>3.1  </a:t>
            </a:r>
            <a:r>
              <a:rPr lang="zh-CN" altLang="en-US" dirty="0"/>
              <a:t>概述</a:t>
            </a:r>
          </a:p>
        </p:txBody>
      </p:sp>
      <p:graphicFrame>
        <p:nvGraphicFramePr>
          <p:cNvPr id="25662" name="Group 62"/>
          <p:cNvGraphicFramePr>
            <a:graphicFrameLocks noGrp="1"/>
          </p:cNvGraphicFramePr>
          <p:nvPr>
            <p:ph idx="1"/>
          </p:nvPr>
        </p:nvGraphicFramePr>
        <p:xfrm>
          <a:off x="609600" y="2829061"/>
          <a:ext cx="10972801" cy="3462350"/>
        </p:xfrm>
        <a:graphic>
          <a:graphicData uri="http://schemas.openxmlformats.org/drawingml/2006/table">
            <a:tbl>
              <a:tblPr/>
              <a:tblGrid>
                <a:gridCol w="1449238">
                  <a:extLst>
                    <a:ext uri="{9D8B030D-6E8A-4147-A177-3AD203B41FA5}">
                      <a16:colId xmlns:a16="http://schemas.microsoft.com/office/drawing/2014/main" val="20000"/>
                    </a:ext>
                  </a:extLst>
                </a:gridCol>
                <a:gridCol w="5919878">
                  <a:extLst>
                    <a:ext uri="{9D8B030D-6E8A-4147-A177-3AD203B41FA5}">
                      <a16:colId xmlns:a16="http://schemas.microsoft.com/office/drawing/2014/main" val="20001"/>
                    </a:ext>
                  </a:extLst>
                </a:gridCol>
                <a:gridCol w="1615296">
                  <a:extLst>
                    <a:ext uri="{9D8B030D-6E8A-4147-A177-3AD203B41FA5}">
                      <a16:colId xmlns:a16="http://schemas.microsoft.com/office/drawing/2014/main" val="20002"/>
                    </a:ext>
                  </a:extLst>
                </a:gridCol>
                <a:gridCol w="1988389">
                  <a:extLst>
                    <a:ext uri="{9D8B030D-6E8A-4147-A177-3AD203B41FA5}">
                      <a16:colId xmlns:a16="http://schemas.microsoft.com/office/drawing/2014/main" val="20003"/>
                    </a:ext>
                  </a:extLst>
                </a:gridCol>
              </a:tblGrid>
              <a:tr h="33526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函数名称</a:t>
                      </a:r>
                      <a:endParaRPr kumimoji="0" lang="zh-CN" altLang="en-US" sz="16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24220" marR="12422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OSTaskCreate </a:t>
                      </a:r>
                    </a:p>
                  </a:txBody>
                  <a:tcPr marL="124220" marR="12422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所属文件</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24220" marR="12422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OS_TASK.C</a:t>
                      </a:r>
                    </a:p>
                  </a:txBody>
                  <a:tcPr marL="124220" marR="12422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60956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函数原型</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24220" marR="12422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INT8U  </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OSTaskCreate</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(*task)(void *</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pd</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pdata</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OS_STK *</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ptos</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INT8U </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prio</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124220" marR="12422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5790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功能描述</a:t>
                      </a:r>
                    </a:p>
                  </a:txBody>
                  <a:tcPr marL="124220" marR="12422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建立一个新任务。既可以在多任务环境启动之前，也可以在正在运行的任务中创建任务</a:t>
                      </a:r>
                    </a:p>
                  </a:txBody>
                  <a:tcPr marL="124220" marR="12422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87168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函数参数</a:t>
                      </a:r>
                    </a:p>
                  </a:txBody>
                  <a:tcPr marL="124220" marR="12422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task</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：指向任务代码的指针（函数指针）  </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pdata</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：传递给任务的参数</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一个变量指针</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ptos  </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：指向任务堆栈栈顶的指针              </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prio  </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：任务的优先级 </a:t>
                      </a:r>
                    </a:p>
                  </a:txBody>
                  <a:tcPr marL="124220" marR="12422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106674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特殊说明</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24220" marR="12422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任务堆栈必须声明为</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OS_STK</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类型。注意：在中断处理程序中不能建立任务。在任务中必须调用</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μC</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提供的下述过程之一：延时等待、任务挂起、等待事件发生（等待信号量，消息邮箱、消息队列），以便其它任务也能获得</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CPU</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的使用权 </a:t>
                      </a:r>
                    </a:p>
                  </a:txBody>
                  <a:tcPr marL="124220" marR="12422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bl>
          </a:graphicData>
        </a:graphic>
      </p:graphicFrame>
      <p:sp>
        <p:nvSpPr>
          <p:cNvPr id="12291" name="Rectangle 3"/>
          <p:cNvSpPr>
            <a:spLocks noGrp="1" noChangeArrowheads="1"/>
          </p:cNvSpPr>
          <p:nvPr>
            <p:ph type="body" sz="half" idx="4294967295"/>
          </p:nvPr>
        </p:nvSpPr>
        <p:spPr>
          <a:xfrm>
            <a:off x="0" y="1600200"/>
            <a:ext cx="8229600" cy="609600"/>
          </a:xfrm>
        </p:spPr>
        <p:txBody>
          <a:bodyPr/>
          <a:lstStyle/>
          <a:p>
            <a:pPr eaLnBrk="1" hangingPunct="1"/>
            <a:r>
              <a:rPr lang="zh-CN" altLang="en-US"/>
              <a:t>函数说明</a:t>
            </a:r>
          </a:p>
        </p:txBody>
      </p:sp>
      <p:sp>
        <p:nvSpPr>
          <p:cNvPr id="25604" name="Text Box 4"/>
          <p:cNvSpPr txBox="1">
            <a:spLocks noChangeArrowheads="1"/>
          </p:cNvSpPr>
          <p:nvPr/>
        </p:nvSpPr>
        <p:spPr bwMode="auto">
          <a:xfrm>
            <a:off x="2667000" y="2286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μC/OS-II </a:t>
            </a:r>
            <a:r>
              <a:rPr lang="zh-CN" altLang="en-US" sz="2400">
                <a:latin typeface="华文新魏" panose="02010800040101010101" pitchFamily="2" charset="-122"/>
                <a:ea typeface="华文新魏" panose="02010800040101010101" pitchFamily="2" charset="-122"/>
              </a:rPr>
              <a:t>微小内核</a:t>
            </a:r>
            <a:r>
              <a:rPr lang="en-US" altLang="zh-CN" sz="2400">
                <a:latin typeface="华文新魏" panose="02010800040101010101" pitchFamily="2" charset="-122"/>
                <a:ea typeface="华文新魏" panose="02010800040101010101" pitchFamily="2" charset="-122"/>
              </a:rPr>
              <a:t>SOURCE4</a:t>
            </a:r>
            <a:r>
              <a:rPr lang="zh-CN" altLang="en-US" sz="2400">
                <a:latin typeface="华文新魏" panose="02010800040101010101" pitchFamily="2" charset="-122"/>
                <a:ea typeface="华文新魏" panose="02010800040101010101" pitchFamily="2" charset="-122"/>
              </a:rPr>
              <a:t>提供</a:t>
            </a:r>
            <a:r>
              <a:rPr lang="en-US" altLang="zh-CN" sz="2400">
                <a:latin typeface="华文新魏" panose="02010800040101010101" pitchFamily="2" charset="-122"/>
                <a:ea typeface="华文新魏" panose="02010800040101010101" pitchFamily="2" charset="-122"/>
              </a:rPr>
              <a:t>OSTaskCreate</a:t>
            </a:r>
            <a:r>
              <a:rPr lang="zh-CN" altLang="en-US" sz="2400">
                <a:latin typeface="华文新魏" panose="02010800040101010101" pitchFamily="2" charset="-122"/>
                <a:ea typeface="华文新魏" panose="02010800040101010101" pitchFamily="2" charset="-122"/>
              </a:rPr>
              <a:t>函数。</a:t>
            </a:r>
            <a:r>
              <a:rPr lang="zh-CN" altLang="en-US"/>
              <a:t> </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wipe(up)">
                                      <p:cBhvr>
                                        <p:cTn id="7" dur="500"/>
                                        <p:tgtEl>
                                          <p:spTgt spid="2560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5662"/>
                                        </p:tgtEl>
                                        <p:attrNameLst>
                                          <p:attrName>style.visibility</p:attrName>
                                        </p:attrNameLst>
                                      </p:cBhvr>
                                      <p:to>
                                        <p:strVal val="visible"/>
                                      </p:to>
                                    </p:set>
                                    <p:animEffect transition="in" filter="wipe(up)">
                                      <p:cBhvr>
                                        <p:cTn id="11" dur="500"/>
                                        <p:tgtEl>
                                          <p:spTgt spid="25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a:t>3.1  </a:t>
            </a:r>
            <a:r>
              <a:rPr lang="zh-CN" altLang="en-US" dirty="0"/>
              <a:t>概述</a:t>
            </a:r>
          </a:p>
        </p:txBody>
      </p:sp>
      <p:graphicFrame>
        <p:nvGraphicFramePr>
          <p:cNvPr id="37935" name="Group 47"/>
          <p:cNvGraphicFramePr>
            <a:graphicFrameLocks noGrp="1"/>
          </p:cNvGraphicFramePr>
          <p:nvPr>
            <p:ph idx="1"/>
          </p:nvPr>
        </p:nvGraphicFramePr>
        <p:xfrm>
          <a:off x="609600" y="2841936"/>
          <a:ext cx="10972800" cy="3140075"/>
        </p:xfrm>
        <a:graphic>
          <a:graphicData uri="http://schemas.openxmlformats.org/drawingml/2006/table">
            <a:tbl>
              <a:tblPr/>
              <a:tblGrid>
                <a:gridCol w="1889760">
                  <a:extLst>
                    <a:ext uri="{9D8B030D-6E8A-4147-A177-3AD203B41FA5}">
                      <a16:colId xmlns:a16="http://schemas.microsoft.com/office/drawing/2014/main" val="20000"/>
                    </a:ext>
                  </a:extLst>
                </a:gridCol>
                <a:gridCol w="4968240">
                  <a:extLst>
                    <a:ext uri="{9D8B030D-6E8A-4147-A177-3AD203B41FA5}">
                      <a16:colId xmlns:a16="http://schemas.microsoft.com/office/drawing/2014/main" val="20001"/>
                    </a:ext>
                  </a:extLst>
                </a:gridCol>
                <a:gridCol w="1744981">
                  <a:extLst>
                    <a:ext uri="{9D8B030D-6E8A-4147-A177-3AD203B41FA5}">
                      <a16:colId xmlns:a16="http://schemas.microsoft.com/office/drawing/2014/main" val="20002"/>
                    </a:ext>
                  </a:extLst>
                </a:gridCol>
                <a:gridCol w="2369819">
                  <a:extLst>
                    <a:ext uri="{9D8B030D-6E8A-4147-A177-3AD203B41FA5}">
                      <a16:colId xmlns:a16="http://schemas.microsoft.com/office/drawing/2014/main" val="20003"/>
                    </a:ext>
                  </a:extLst>
                </a:gridCol>
              </a:tblGrid>
              <a:tr h="33534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函数名称</a:t>
                      </a:r>
                      <a:endParaRPr kumimoji="0" lang="zh-CN" altLang="en-US" sz="16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OSTimeDly </a:t>
                      </a:r>
                    </a:p>
                  </a:txBody>
                  <a:tcPr marL="146304" marR="146304"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所属文件</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OS_TIME.C</a:t>
                      </a:r>
                    </a:p>
                  </a:txBody>
                  <a:tcPr marL="146304" marR="146304"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33534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函数原型</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void  OSTimeDly (INT16U ticks)</a:t>
                      </a:r>
                    </a:p>
                  </a:txBody>
                  <a:tcPr marL="146304" marR="146304"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131090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功能描述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将一个任务延时若干个时钟节拍，无函数返回值。延时时间的长度可从</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到</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65535</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个时钟节拍，延时时间</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表示不进行延时，函数将立即返回调用者，延时的具体时间依赖于系统每秒钟有多少时钟节拍（由文件</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OS_CFG..H</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中的常量</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OS_TICKS_PER _SEC</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设定） </a:t>
                      </a:r>
                    </a:p>
                  </a:txBody>
                  <a:tcPr marL="146304" marR="146304"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3534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函数参数</a:t>
                      </a: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 </a:t>
                      </a:r>
                    </a:p>
                  </a:txBody>
                  <a:tcPr marL="146304" marR="146304"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ticks</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：要延时的时钟节拍数 </a:t>
                      </a:r>
                    </a:p>
                  </a:txBody>
                  <a:tcPr marL="146304" marR="146304"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82312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特殊说明</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延时时间</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表示不进行延时操作，而立即返回调用者。为了确保设定的延时时间，建议用户设定的时钟节拍数加</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。例如，希望延时</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个时钟节拍，可设定参数为</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11 </a:t>
                      </a:r>
                    </a:p>
                  </a:txBody>
                  <a:tcPr marL="146304" marR="146304"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bl>
          </a:graphicData>
        </a:graphic>
      </p:graphicFrame>
      <p:sp>
        <p:nvSpPr>
          <p:cNvPr id="13315" name="Rectangle 3"/>
          <p:cNvSpPr>
            <a:spLocks noGrp="1" noChangeArrowheads="1"/>
          </p:cNvSpPr>
          <p:nvPr>
            <p:ph type="body" sz="half" idx="4294967295"/>
          </p:nvPr>
        </p:nvSpPr>
        <p:spPr>
          <a:xfrm>
            <a:off x="0" y="1600200"/>
            <a:ext cx="8229600" cy="609600"/>
          </a:xfrm>
        </p:spPr>
        <p:txBody>
          <a:bodyPr/>
          <a:lstStyle/>
          <a:p>
            <a:pPr eaLnBrk="1" hangingPunct="1"/>
            <a:r>
              <a:rPr lang="zh-CN" altLang="en-US"/>
              <a:t>函数说明</a:t>
            </a:r>
          </a:p>
        </p:txBody>
      </p:sp>
      <p:sp>
        <p:nvSpPr>
          <p:cNvPr id="37892" name="Text Box 4"/>
          <p:cNvSpPr txBox="1">
            <a:spLocks noChangeArrowheads="1"/>
          </p:cNvSpPr>
          <p:nvPr/>
        </p:nvSpPr>
        <p:spPr bwMode="auto">
          <a:xfrm>
            <a:off x="2667000" y="22860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μC/OS-II </a:t>
            </a:r>
            <a:r>
              <a:rPr lang="zh-CN" altLang="en-US" sz="2400">
                <a:latin typeface="华文新魏" panose="02010800040101010101" pitchFamily="2" charset="-122"/>
                <a:ea typeface="华文新魏" panose="02010800040101010101" pitchFamily="2" charset="-122"/>
              </a:rPr>
              <a:t>微小内核</a:t>
            </a:r>
            <a:r>
              <a:rPr lang="en-US" altLang="zh-CN" sz="2400">
                <a:latin typeface="华文新魏" panose="02010800040101010101" pitchFamily="2" charset="-122"/>
                <a:ea typeface="华文新魏" panose="02010800040101010101" pitchFamily="2" charset="-122"/>
              </a:rPr>
              <a:t>SOURCE4</a:t>
            </a:r>
            <a:r>
              <a:rPr lang="zh-CN" altLang="en-US" sz="2400">
                <a:latin typeface="华文新魏" panose="02010800040101010101" pitchFamily="2" charset="-122"/>
                <a:ea typeface="华文新魏" panose="02010800040101010101" pitchFamily="2" charset="-122"/>
              </a:rPr>
              <a:t>提供</a:t>
            </a:r>
            <a:r>
              <a:rPr lang="en-US" altLang="zh-CN" sz="2400">
                <a:latin typeface="华文新魏" panose="02010800040101010101" pitchFamily="2" charset="-122"/>
                <a:ea typeface="华文新魏" panose="02010800040101010101" pitchFamily="2" charset="-122"/>
              </a:rPr>
              <a:t>OSTimeDly</a:t>
            </a:r>
            <a:r>
              <a:rPr lang="zh-CN" altLang="en-US" sz="2400">
                <a:latin typeface="华文新魏" panose="02010800040101010101" pitchFamily="2" charset="-122"/>
                <a:ea typeface="华文新魏" panose="02010800040101010101" pitchFamily="2" charset="-122"/>
              </a:rPr>
              <a:t>函数。</a:t>
            </a:r>
            <a:r>
              <a:rPr lang="zh-CN" altLang="en-US"/>
              <a:t> </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wipe(up)">
                                      <p:cBhvr>
                                        <p:cTn id="7" dur="500"/>
                                        <p:tgtEl>
                                          <p:spTgt spid="3789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7935"/>
                                        </p:tgtEl>
                                        <p:attrNameLst>
                                          <p:attrName>style.visibility</p:attrName>
                                        </p:attrNameLst>
                                      </p:cBhvr>
                                      <p:to>
                                        <p:strVal val="visible"/>
                                      </p:to>
                                    </p:set>
                                    <p:animEffect transition="in" filter="wipe(up)">
                                      <p:cBhvr>
                                        <p:cTn id="11" dur="500"/>
                                        <p:tgtEl>
                                          <p:spTgt spid="37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a:t>3.1  </a:t>
            </a:r>
            <a:r>
              <a:rPr lang="zh-CN" altLang="en-US" dirty="0"/>
              <a:t>概述</a:t>
            </a:r>
          </a:p>
        </p:txBody>
      </p:sp>
      <p:graphicFrame>
        <p:nvGraphicFramePr>
          <p:cNvPr id="38948" name="Group 36"/>
          <p:cNvGraphicFramePr>
            <a:graphicFrameLocks noGrp="1"/>
          </p:cNvGraphicFramePr>
          <p:nvPr>
            <p:ph idx="1"/>
          </p:nvPr>
        </p:nvGraphicFramePr>
        <p:xfrm>
          <a:off x="609600" y="2841934"/>
          <a:ext cx="10972800" cy="2560639"/>
        </p:xfrm>
        <a:graphic>
          <a:graphicData uri="http://schemas.openxmlformats.org/drawingml/2006/table">
            <a:tbl>
              <a:tblPr/>
              <a:tblGrid>
                <a:gridCol w="1889760">
                  <a:extLst>
                    <a:ext uri="{9D8B030D-6E8A-4147-A177-3AD203B41FA5}">
                      <a16:colId xmlns:a16="http://schemas.microsoft.com/office/drawing/2014/main" val="20000"/>
                    </a:ext>
                  </a:extLst>
                </a:gridCol>
                <a:gridCol w="4968240">
                  <a:extLst>
                    <a:ext uri="{9D8B030D-6E8A-4147-A177-3AD203B41FA5}">
                      <a16:colId xmlns:a16="http://schemas.microsoft.com/office/drawing/2014/main" val="20001"/>
                    </a:ext>
                  </a:extLst>
                </a:gridCol>
                <a:gridCol w="1744981">
                  <a:extLst>
                    <a:ext uri="{9D8B030D-6E8A-4147-A177-3AD203B41FA5}">
                      <a16:colId xmlns:a16="http://schemas.microsoft.com/office/drawing/2014/main" val="20002"/>
                    </a:ext>
                  </a:extLst>
                </a:gridCol>
                <a:gridCol w="2369819">
                  <a:extLst>
                    <a:ext uri="{9D8B030D-6E8A-4147-A177-3AD203B41FA5}">
                      <a16:colId xmlns:a16="http://schemas.microsoft.com/office/drawing/2014/main" val="20003"/>
                    </a:ext>
                  </a:extLst>
                </a:gridCol>
              </a:tblGrid>
              <a:tr h="33532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函数名称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OSTimeTick </a:t>
                      </a:r>
                    </a:p>
                  </a:txBody>
                  <a:tcPr marL="146304" marR="14630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所属文件</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OS_CORE.C</a:t>
                      </a:r>
                    </a:p>
                  </a:txBody>
                  <a:tcPr marL="146304" marR="14630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33532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函数原型</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void  OSTimeTick(void)</a:t>
                      </a:r>
                    </a:p>
                  </a:txBody>
                  <a:tcPr marL="146304" marR="14630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82306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功能描述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在每次时钟节拍中断服务程序中被调用，无函数参数和返回值。</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OSTimeTick()</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检查处于延时状态的任务是否达到延时时间，或正在等待事件的任务是否超时</a:t>
                      </a:r>
                    </a:p>
                  </a:txBody>
                  <a:tcPr marL="146304" marR="14630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106693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特殊说明</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OSTimeTick()</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的运行时间和系统中的任务数直接相关，在任务或中断中都可以调用。如果在任务中调用，任务的优先级应该很高（优先级数字很小），这是因为</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OSTimeTick()</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负责所有任务的延时操作 </a:t>
                      </a:r>
                    </a:p>
                  </a:txBody>
                  <a:tcPr marL="146304" marR="14630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bl>
          </a:graphicData>
        </a:graphic>
      </p:graphicFrame>
      <p:sp>
        <p:nvSpPr>
          <p:cNvPr id="14339" name="Rectangle 3"/>
          <p:cNvSpPr>
            <a:spLocks noGrp="1" noChangeArrowheads="1"/>
          </p:cNvSpPr>
          <p:nvPr>
            <p:ph type="body" sz="half" idx="4294967295"/>
          </p:nvPr>
        </p:nvSpPr>
        <p:spPr>
          <a:xfrm>
            <a:off x="0" y="1600200"/>
            <a:ext cx="8229600" cy="609600"/>
          </a:xfrm>
        </p:spPr>
        <p:txBody>
          <a:bodyPr/>
          <a:lstStyle/>
          <a:p>
            <a:pPr eaLnBrk="1" hangingPunct="1"/>
            <a:r>
              <a:rPr lang="zh-CN" altLang="en-US"/>
              <a:t>函数说明</a:t>
            </a:r>
          </a:p>
        </p:txBody>
      </p:sp>
      <p:sp>
        <p:nvSpPr>
          <p:cNvPr id="38916" name="Text Box 4"/>
          <p:cNvSpPr txBox="1">
            <a:spLocks noChangeArrowheads="1"/>
          </p:cNvSpPr>
          <p:nvPr/>
        </p:nvSpPr>
        <p:spPr bwMode="auto">
          <a:xfrm>
            <a:off x="2667000" y="22860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err="1">
                <a:latin typeface="华文新魏" panose="02010800040101010101" pitchFamily="2" charset="-122"/>
                <a:ea typeface="华文新魏" panose="02010800040101010101" pitchFamily="2" charset="-122"/>
              </a:rPr>
              <a:t>μC</a:t>
            </a:r>
            <a:r>
              <a:rPr lang="en-US" altLang="zh-CN" sz="2400" dirty="0">
                <a:latin typeface="华文新魏" panose="02010800040101010101" pitchFamily="2" charset="-122"/>
                <a:ea typeface="华文新魏" panose="02010800040101010101" pitchFamily="2" charset="-122"/>
              </a:rPr>
              <a:t>/OS-II </a:t>
            </a:r>
            <a:r>
              <a:rPr lang="zh-CN" altLang="en-US" sz="2400" dirty="0">
                <a:latin typeface="华文新魏" panose="02010800040101010101" pitchFamily="2" charset="-122"/>
                <a:ea typeface="华文新魏" panose="02010800040101010101" pitchFamily="2" charset="-122"/>
              </a:rPr>
              <a:t>微小内核</a:t>
            </a:r>
            <a:r>
              <a:rPr lang="en-US" altLang="zh-CN" sz="2400" dirty="0">
                <a:latin typeface="华文新魏" panose="02010800040101010101" pitchFamily="2" charset="-122"/>
                <a:ea typeface="华文新魏" panose="02010800040101010101" pitchFamily="2" charset="-122"/>
              </a:rPr>
              <a:t>SOURCE4</a:t>
            </a:r>
            <a:r>
              <a:rPr lang="zh-CN" altLang="en-US" sz="2400" dirty="0">
                <a:latin typeface="华文新魏" panose="02010800040101010101" pitchFamily="2" charset="-122"/>
                <a:ea typeface="华文新魏" panose="02010800040101010101" pitchFamily="2" charset="-122"/>
              </a:rPr>
              <a:t>提供</a:t>
            </a:r>
            <a:r>
              <a:rPr lang="en-US" altLang="zh-CN" sz="2400" dirty="0">
                <a:latin typeface="华文新魏" panose="02010800040101010101" pitchFamily="2" charset="-122"/>
                <a:ea typeface="华文新魏" panose="02010800040101010101" pitchFamily="2" charset="-122"/>
              </a:rPr>
              <a:t>OSTimeTick</a:t>
            </a:r>
            <a:r>
              <a:rPr lang="zh-CN" altLang="en-US" sz="2400" dirty="0">
                <a:latin typeface="华文新魏" panose="02010800040101010101" pitchFamily="2" charset="-122"/>
                <a:ea typeface="华文新魏" panose="02010800040101010101" pitchFamily="2" charset="-122"/>
              </a:rPr>
              <a:t>函数。</a:t>
            </a:r>
            <a:r>
              <a:rPr lang="zh-CN" altLang="en-US" dirty="0"/>
              <a:t> </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wipe(up)">
                                      <p:cBhvr>
                                        <p:cTn id="7" dur="500"/>
                                        <p:tgtEl>
                                          <p:spTgt spid="3891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948"/>
                                        </p:tgtEl>
                                        <p:attrNameLst>
                                          <p:attrName>style.visibility</p:attrName>
                                        </p:attrNameLst>
                                      </p:cBhvr>
                                      <p:to>
                                        <p:strVal val="visible"/>
                                      </p:to>
                                    </p:set>
                                    <p:animEffect transition="in" filter="wipe(up)">
                                      <p:cBhvr>
                                        <p:cTn id="11" dur="500"/>
                                        <p:tgtEl>
                                          <p:spTgt spid="38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a:t>3.1  </a:t>
            </a:r>
            <a:r>
              <a:rPr lang="zh-CN" altLang="en-US" dirty="0"/>
              <a:t>概述</a:t>
            </a:r>
          </a:p>
        </p:txBody>
      </p:sp>
      <p:graphicFrame>
        <p:nvGraphicFramePr>
          <p:cNvPr id="39984" name="Group 48"/>
          <p:cNvGraphicFramePr>
            <a:graphicFrameLocks noGrp="1"/>
          </p:cNvGraphicFramePr>
          <p:nvPr>
            <p:ph idx="1"/>
          </p:nvPr>
        </p:nvGraphicFramePr>
        <p:xfrm>
          <a:off x="609600" y="2790423"/>
          <a:ext cx="10972800" cy="3090864"/>
        </p:xfrm>
        <a:graphic>
          <a:graphicData uri="http://schemas.openxmlformats.org/drawingml/2006/table">
            <a:tbl>
              <a:tblPr/>
              <a:tblGrid>
                <a:gridCol w="1792224">
                  <a:extLst>
                    <a:ext uri="{9D8B030D-6E8A-4147-A177-3AD203B41FA5}">
                      <a16:colId xmlns:a16="http://schemas.microsoft.com/office/drawing/2014/main" val="20000"/>
                    </a:ext>
                  </a:extLst>
                </a:gridCol>
                <a:gridCol w="4773168">
                  <a:extLst>
                    <a:ext uri="{9D8B030D-6E8A-4147-A177-3AD203B41FA5}">
                      <a16:colId xmlns:a16="http://schemas.microsoft.com/office/drawing/2014/main" val="20001"/>
                    </a:ext>
                  </a:extLst>
                </a:gridCol>
                <a:gridCol w="1671067">
                  <a:extLst>
                    <a:ext uri="{9D8B030D-6E8A-4147-A177-3AD203B41FA5}">
                      <a16:colId xmlns:a16="http://schemas.microsoft.com/office/drawing/2014/main" val="20002"/>
                    </a:ext>
                  </a:extLst>
                </a:gridCol>
                <a:gridCol w="2736341">
                  <a:extLst>
                    <a:ext uri="{9D8B030D-6E8A-4147-A177-3AD203B41FA5}">
                      <a16:colId xmlns:a16="http://schemas.microsoft.com/office/drawing/2014/main" val="20003"/>
                    </a:ext>
                  </a:extLst>
                </a:gridCol>
              </a:tblGrid>
              <a:tr h="33530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函数名称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31674" marR="13167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OSTaskDel </a:t>
                      </a:r>
                    </a:p>
                  </a:txBody>
                  <a:tcPr marL="131674" marR="13167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所属文件</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31674" marR="13167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OS_TASK.C</a:t>
                      </a:r>
                    </a:p>
                  </a:txBody>
                  <a:tcPr marL="131674" marR="13167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33530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函数原型</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31674" marR="13167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INT8U  OSTaskDel (INT8U prio)</a:t>
                      </a:r>
                    </a:p>
                  </a:txBody>
                  <a:tcPr marL="131674" marR="13167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57915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功能描述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31674" marR="13167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删除一个指定优先级的任务。被删除的任务将回到休眠状态，任务被删除后可以用函数</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OSTaskCreate()</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重新建立</a:t>
                      </a:r>
                    </a:p>
                  </a:txBody>
                  <a:tcPr marL="131674" marR="13167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3530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函数参数</a:t>
                      </a:r>
                    </a:p>
                  </a:txBody>
                  <a:tcPr marL="131674" marR="13167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prio </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：指定要删除任务的优先级，如果为</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OS_PRIO_SELF</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则删除自身 </a:t>
                      </a:r>
                    </a:p>
                  </a:txBody>
                  <a:tcPr marL="131674" marR="13167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150580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函数返回值</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31674" marR="13167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OS_NO_ERR</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：函数调用成功</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OS_TASK_DEL_IDLE</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：错误，试图删除空闲任务（</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Idle task</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OS_TASK_DEL_ ERR</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：错误，指定要删除的任务不存在</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OS_PRIO_INVALID</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：参数指定的优先级大于</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OS_LOWEST_PRIO</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OS_TASK_DEL_ISR</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：错误，试图在中断处理程序中删除任务 </a:t>
                      </a:r>
                    </a:p>
                  </a:txBody>
                  <a:tcPr marL="131674" marR="13167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bl>
          </a:graphicData>
        </a:graphic>
      </p:graphicFrame>
      <p:sp>
        <p:nvSpPr>
          <p:cNvPr id="15363" name="Rectangle 3"/>
          <p:cNvSpPr>
            <a:spLocks noGrp="1" noChangeArrowheads="1"/>
          </p:cNvSpPr>
          <p:nvPr>
            <p:ph type="body" sz="half" idx="4294967295"/>
          </p:nvPr>
        </p:nvSpPr>
        <p:spPr>
          <a:xfrm>
            <a:off x="0" y="1600200"/>
            <a:ext cx="8229600" cy="609600"/>
          </a:xfrm>
        </p:spPr>
        <p:txBody>
          <a:bodyPr/>
          <a:lstStyle/>
          <a:p>
            <a:pPr eaLnBrk="1" hangingPunct="1"/>
            <a:r>
              <a:rPr lang="zh-CN" altLang="en-US"/>
              <a:t>函数说明</a:t>
            </a:r>
          </a:p>
        </p:txBody>
      </p:sp>
      <p:sp>
        <p:nvSpPr>
          <p:cNvPr id="39940" name="Text Box 4"/>
          <p:cNvSpPr txBox="1">
            <a:spLocks noChangeArrowheads="1"/>
          </p:cNvSpPr>
          <p:nvPr/>
        </p:nvSpPr>
        <p:spPr bwMode="auto">
          <a:xfrm>
            <a:off x="2667000" y="22860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μC/OS-II </a:t>
            </a:r>
            <a:r>
              <a:rPr lang="zh-CN" altLang="en-US" sz="2400">
                <a:latin typeface="华文新魏" panose="02010800040101010101" pitchFamily="2" charset="-122"/>
                <a:ea typeface="华文新魏" panose="02010800040101010101" pitchFamily="2" charset="-122"/>
              </a:rPr>
              <a:t>微小内核</a:t>
            </a:r>
            <a:r>
              <a:rPr lang="en-US" altLang="zh-CN" sz="2400">
                <a:latin typeface="华文新魏" panose="02010800040101010101" pitchFamily="2" charset="-122"/>
                <a:ea typeface="华文新魏" panose="02010800040101010101" pitchFamily="2" charset="-122"/>
              </a:rPr>
              <a:t>SOURCE4</a:t>
            </a:r>
            <a:r>
              <a:rPr lang="zh-CN" altLang="en-US" sz="2400">
                <a:latin typeface="华文新魏" panose="02010800040101010101" pitchFamily="2" charset="-122"/>
                <a:ea typeface="华文新魏" panose="02010800040101010101" pitchFamily="2" charset="-122"/>
              </a:rPr>
              <a:t>提供</a:t>
            </a:r>
            <a:r>
              <a:rPr lang="en-US" altLang="zh-CN" sz="2400">
                <a:latin typeface="华文新魏" panose="02010800040101010101" pitchFamily="2" charset="-122"/>
                <a:ea typeface="华文新魏" panose="02010800040101010101" pitchFamily="2" charset="-122"/>
              </a:rPr>
              <a:t>OSTaskDel</a:t>
            </a:r>
            <a:r>
              <a:rPr lang="zh-CN" altLang="en-US" sz="2400">
                <a:latin typeface="华文新魏" panose="02010800040101010101" pitchFamily="2" charset="-122"/>
                <a:ea typeface="华文新魏" panose="02010800040101010101" pitchFamily="2" charset="-122"/>
              </a:rPr>
              <a:t>函数。</a:t>
            </a:r>
            <a:r>
              <a:rPr lang="zh-CN" altLang="en-US"/>
              <a:t> </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wipe(up)">
                                      <p:cBhvr>
                                        <p:cTn id="7" dur="500"/>
                                        <p:tgtEl>
                                          <p:spTgt spid="3994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9984"/>
                                        </p:tgtEl>
                                        <p:attrNameLst>
                                          <p:attrName>style.visibility</p:attrName>
                                        </p:attrNameLst>
                                      </p:cBhvr>
                                      <p:to>
                                        <p:strVal val="visible"/>
                                      </p:to>
                                    </p:set>
                                    <p:animEffect transition="in" filter="wipe(up)">
                                      <p:cBhvr>
                                        <p:cTn id="11" dur="500"/>
                                        <p:tgtEl>
                                          <p:spTgt spid="39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dirty="0"/>
              <a:t>3.1  </a:t>
            </a:r>
            <a:r>
              <a:rPr lang="zh-CN" altLang="en-US" dirty="0"/>
              <a:t>概述</a:t>
            </a:r>
          </a:p>
        </p:txBody>
      </p:sp>
      <p:graphicFrame>
        <p:nvGraphicFramePr>
          <p:cNvPr id="40993" name="Group 33"/>
          <p:cNvGraphicFramePr>
            <a:graphicFrameLocks noGrp="1"/>
          </p:cNvGraphicFramePr>
          <p:nvPr>
            <p:ph idx="1"/>
          </p:nvPr>
        </p:nvGraphicFramePr>
        <p:xfrm>
          <a:off x="609600" y="3047999"/>
          <a:ext cx="10972800" cy="2316480"/>
        </p:xfrm>
        <a:graphic>
          <a:graphicData uri="http://schemas.openxmlformats.org/drawingml/2006/table">
            <a:tbl>
              <a:tblPr/>
              <a:tblGrid>
                <a:gridCol w="1889760">
                  <a:extLst>
                    <a:ext uri="{9D8B030D-6E8A-4147-A177-3AD203B41FA5}">
                      <a16:colId xmlns:a16="http://schemas.microsoft.com/office/drawing/2014/main" val="20000"/>
                    </a:ext>
                  </a:extLst>
                </a:gridCol>
                <a:gridCol w="4968240">
                  <a:extLst>
                    <a:ext uri="{9D8B030D-6E8A-4147-A177-3AD203B41FA5}">
                      <a16:colId xmlns:a16="http://schemas.microsoft.com/office/drawing/2014/main" val="20001"/>
                    </a:ext>
                  </a:extLst>
                </a:gridCol>
                <a:gridCol w="1744981">
                  <a:extLst>
                    <a:ext uri="{9D8B030D-6E8A-4147-A177-3AD203B41FA5}">
                      <a16:colId xmlns:a16="http://schemas.microsoft.com/office/drawing/2014/main" val="20002"/>
                    </a:ext>
                  </a:extLst>
                </a:gridCol>
                <a:gridCol w="2369819">
                  <a:extLst>
                    <a:ext uri="{9D8B030D-6E8A-4147-A177-3AD203B41FA5}">
                      <a16:colId xmlns:a16="http://schemas.microsoft.com/office/drawing/2014/main" val="20003"/>
                    </a:ext>
                  </a:extLst>
                </a:gridCol>
              </a:tblGrid>
              <a:tr h="1381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函数名称</a:t>
                      </a:r>
                      <a:endParaRPr kumimoji="0" lang="zh-CN" altLang="en-US" sz="16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OSIntEnter</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所属文件</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OS_CORE.C</a:t>
                      </a: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1381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函数原型</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void  OSIntEnter (void)</a:t>
                      </a: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5413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功能描述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通知</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μC/OS-Ⅱ</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一个中断服务已开始执行，这有助于</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μC/OS-Ⅱ</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掌握中断嵌套的情况。通常</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OSIntExit()</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和</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OSIntEnter()</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联合使用，无函数参数和返回值 </a:t>
                      </a: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特殊说明</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在中断服务程序中，如果保证直接递增</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OSIntNesting“</a:t>
                      </a: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原子操作</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”，中断服务程序使用直接递增</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OSIntNesting</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的方法而不调用</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OSIntEnter</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函数</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何为原子操作？在一个任务的执行过程中，如果有某些操作不希望在执行过程中被别的任务或中断打断，那么这些不希望被打断的操作就是原子操作</a:t>
                      </a: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bl>
          </a:graphicData>
        </a:graphic>
      </p:graphicFrame>
      <p:sp>
        <p:nvSpPr>
          <p:cNvPr id="16387" name="Rectangle 3"/>
          <p:cNvSpPr>
            <a:spLocks noGrp="1" noChangeArrowheads="1"/>
          </p:cNvSpPr>
          <p:nvPr>
            <p:ph type="body" sz="half" idx="4294967295"/>
          </p:nvPr>
        </p:nvSpPr>
        <p:spPr>
          <a:xfrm>
            <a:off x="0" y="1600200"/>
            <a:ext cx="8229600" cy="609600"/>
          </a:xfrm>
        </p:spPr>
        <p:txBody>
          <a:bodyPr/>
          <a:lstStyle/>
          <a:p>
            <a:pPr eaLnBrk="1" hangingPunct="1"/>
            <a:r>
              <a:rPr lang="zh-CN" altLang="en-US"/>
              <a:t>函数说明</a:t>
            </a:r>
          </a:p>
        </p:txBody>
      </p:sp>
      <p:sp>
        <p:nvSpPr>
          <p:cNvPr id="40964" name="Text Box 4"/>
          <p:cNvSpPr txBox="1">
            <a:spLocks noChangeArrowheads="1"/>
          </p:cNvSpPr>
          <p:nvPr/>
        </p:nvSpPr>
        <p:spPr bwMode="auto">
          <a:xfrm>
            <a:off x="2667000" y="22860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μC/OS-II </a:t>
            </a:r>
            <a:r>
              <a:rPr lang="zh-CN" altLang="en-US" sz="2400">
                <a:latin typeface="华文新魏" panose="02010800040101010101" pitchFamily="2" charset="-122"/>
                <a:ea typeface="华文新魏" panose="02010800040101010101" pitchFamily="2" charset="-122"/>
              </a:rPr>
              <a:t>微小内核</a:t>
            </a:r>
            <a:r>
              <a:rPr lang="en-US" altLang="zh-CN" sz="2400">
                <a:latin typeface="华文新魏" panose="02010800040101010101" pitchFamily="2" charset="-122"/>
                <a:ea typeface="华文新魏" panose="02010800040101010101" pitchFamily="2" charset="-122"/>
              </a:rPr>
              <a:t>SOURCE4</a:t>
            </a:r>
            <a:r>
              <a:rPr lang="zh-CN" altLang="en-US" sz="2400">
                <a:latin typeface="华文新魏" panose="02010800040101010101" pitchFamily="2" charset="-122"/>
                <a:ea typeface="华文新魏" panose="02010800040101010101" pitchFamily="2" charset="-122"/>
              </a:rPr>
              <a:t>提供</a:t>
            </a:r>
            <a:r>
              <a:rPr lang="en-US" altLang="zh-CN" sz="2400">
                <a:latin typeface="华文新魏" panose="02010800040101010101" pitchFamily="2" charset="-122"/>
                <a:ea typeface="华文新魏" panose="02010800040101010101" pitchFamily="2" charset="-122"/>
              </a:rPr>
              <a:t>OSIntEnter</a:t>
            </a:r>
            <a:r>
              <a:rPr lang="zh-CN" altLang="en-US" sz="2400">
                <a:latin typeface="华文新魏" panose="02010800040101010101" pitchFamily="2" charset="-122"/>
                <a:ea typeface="华文新魏" panose="02010800040101010101" pitchFamily="2" charset="-122"/>
              </a:rPr>
              <a:t>函数。</a:t>
            </a:r>
            <a:r>
              <a:rPr lang="zh-CN" altLang="en-US"/>
              <a:t> </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wipe(up)">
                                      <p:cBhvr>
                                        <p:cTn id="7" dur="500"/>
                                        <p:tgtEl>
                                          <p:spTgt spid="4096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0993"/>
                                        </p:tgtEl>
                                        <p:attrNameLst>
                                          <p:attrName>style.visibility</p:attrName>
                                        </p:attrNameLst>
                                      </p:cBhvr>
                                      <p:to>
                                        <p:strVal val="visible"/>
                                      </p:to>
                                    </p:set>
                                    <p:animEffect transition="in" filter="wipe(up)">
                                      <p:cBhvr>
                                        <p:cTn id="11" dur="500"/>
                                        <p:tgtEl>
                                          <p:spTgt spid="40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dirty="0"/>
              <a:t>3.1  </a:t>
            </a:r>
            <a:r>
              <a:rPr lang="zh-CN" altLang="en-US" dirty="0"/>
              <a:t>概述</a:t>
            </a:r>
          </a:p>
        </p:txBody>
      </p:sp>
      <p:graphicFrame>
        <p:nvGraphicFramePr>
          <p:cNvPr id="42015" name="Group 31"/>
          <p:cNvGraphicFramePr>
            <a:graphicFrameLocks noGrp="1"/>
          </p:cNvGraphicFramePr>
          <p:nvPr>
            <p:ph idx="1"/>
          </p:nvPr>
        </p:nvGraphicFramePr>
        <p:xfrm>
          <a:off x="609600" y="2803302"/>
          <a:ext cx="10972800" cy="2316480"/>
        </p:xfrm>
        <a:graphic>
          <a:graphicData uri="http://schemas.openxmlformats.org/drawingml/2006/table">
            <a:tbl>
              <a:tblPr/>
              <a:tblGrid>
                <a:gridCol w="1889760">
                  <a:extLst>
                    <a:ext uri="{9D8B030D-6E8A-4147-A177-3AD203B41FA5}">
                      <a16:colId xmlns:a16="http://schemas.microsoft.com/office/drawing/2014/main" val="20000"/>
                    </a:ext>
                  </a:extLst>
                </a:gridCol>
                <a:gridCol w="4968240">
                  <a:extLst>
                    <a:ext uri="{9D8B030D-6E8A-4147-A177-3AD203B41FA5}">
                      <a16:colId xmlns:a16="http://schemas.microsoft.com/office/drawing/2014/main" val="20001"/>
                    </a:ext>
                  </a:extLst>
                </a:gridCol>
                <a:gridCol w="1744981">
                  <a:extLst>
                    <a:ext uri="{9D8B030D-6E8A-4147-A177-3AD203B41FA5}">
                      <a16:colId xmlns:a16="http://schemas.microsoft.com/office/drawing/2014/main" val="20002"/>
                    </a:ext>
                  </a:extLst>
                </a:gridCol>
                <a:gridCol w="2369819">
                  <a:extLst>
                    <a:ext uri="{9D8B030D-6E8A-4147-A177-3AD203B41FA5}">
                      <a16:colId xmlns:a16="http://schemas.microsoft.com/office/drawing/2014/main" val="20003"/>
                    </a:ext>
                  </a:extLst>
                </a:gridCol>
              </a:tblGrid>
              <a:tr h="1381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函数名称</a:t>
                      </a:r>
                      <a:endParaRPr kumimoji="0" lang="zh-CN" altLang="en-US" sz="16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OSIntExit</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所属文件</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OS_CORE.C</a:t>
                      </a: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1381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函数原型</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void  OSIntExit(void)</a:t>
                      </a: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5413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功能描述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通知</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μC/OS-Ⅱ</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一个中断服务已执行完毕，这有助于</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μC/OS-Ⅱ</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掌握中断嵌套的情况。通常</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OSIntExit()</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和</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OSIntEnter()</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联合使用。当最后一层嵌套的中断执行完毕后，如果有更高优先级的任务准备就绪，</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μC/OS-Ⅱ</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会调用任务调度函数，在这种情况下，中断返回到更高优先级的任务而不是被中断了的任务。无函数参数和返回值 </a:t>
                      </a: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特殊说明</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在任务级不能调用该函数。即使中断服务程序使用直接递增</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OSIntNesting</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的方法（没有调用</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OSIntEnter</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），也必须调用</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OSIntExit</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函数 </a:t>
                      </a:r>
                    </a:p>
                  </a:txBody>
                  <a:tcPr marL="146304" marR="146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bl>
          </a:graphicData>
        </a:graphic>
      </p:graphicFrame>
      <p:sp>
        <p:nvSpPr>
          <p:cNvPr id="17411" name="Rectangle 3"/>
          <p:cNvSpPr>
            <a:spLocks noGrp="1" noChangeArrowheads="1"/>
          </p:cNvSpPr>
          <p:nvPr>
            <p:ph type="body" sz="half" idx="4294967295"/>
          </p:nvPr>
        </p:nvSpPr>
        <p:spPr>
          <a:xfrm>
            <a:off x="0" y="1600200"/>
            <a:ext cx="8229600" cy="609600"/>
          </a:xfrm>
        </p:spPr>
        <p:txBody>
          <a:bodyPr/>
          <a:lstStyle/>
          <a:p>
            <a:pPr eaLnBrk="1" hangingPunct="1"/>
            <a:r>
              <a:rPr lang="zh-CN" altLang="en-US"/>
              <a:t>函数说明</a:t>
            </a:r>
          </a:p>
        </p:txBody>
      </p:sp>
      <p:sp>
        <p:nvSpPr>
          <p:cNvPr id="41988" name="Text Box 4"/>
          <p:cNvSpPr txBox="1">
            <a:spLocks noChangeArrowheads="1"/>
          </p:cNvSpPr>
          <p:nvPr/>
        </p:nvSpPr>
        <p:spPr bwMode="auto">
          <a:xfrm>
            <a:off x="2667000" y="22860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μC/OS-II </a:t>
            </a:r>
            <a:r>
              <a:rPr lang="zh-CN" altLang="en-US" sz="2400">
                <a:latin typeface="华文新魏" panose="02010800040101010101" pitchFamily="2" charset="-122"/>
                <a:ea typeface="华文新魏" panose="02010800040101010101" pitchFamily="2" charset="-122"/>
              </a:rPr>
              <a:t>微小内核</a:t>
            </a:r>
            <a:r>
              <a:rPr lang="en-US" altLang="zh-CN" sz="2400">
                <a:latin typeface="华文新魏" panose="02010800040101010101" pitchFamily="2" charset="-122"/>
                <a:ea typeface="华文新魏" panose="02010800040101010101" pitchFamily="2" charset="-122"/>
              </a:rPr>
              <a:t>SOURCE4</a:t>
            </a:r>
            <a:r>
              <a:rPr lang="zh-CN" altLang="en-US" sz="2400">
                <a:latin typeface="华文新魏" panose="02010800040101010101" pitchFamily="2" charset="-122"/>
                <a:ea typeface="华文新魏" panose="02010800040101010101" pitchFamily="2" charset="-122"/>
              </a:rPr>
              <a:t>提供</a:t>
            </a:r>
            <a:r>
              <a:rPr lang="en-US" altLang="zh-CN" sz="2400">
                <a:latin typeface="华文新魏" panose="02010800040101010101" pitchFamily="2" charset="-122"/>
                <a:ea typeface="华文新魏" panose="02010800040101010101" pitchFamily="2" charset="-122"/>
              </a:rPr>
              <a:t>OSIntExit</a:t>
            </a:r>
            <a:r>
              <a:rPr lang="zh-CN" altLang="en-US" sz="2400">
                <a:latin typeface="华文新魏" panose="02010800040101010101" pitchFamily="2" charset="-122"/>
                <a:ea typeface="华文新魏" panose="02010800040101010101" pitchFamily="2" charset="-122"/>
              </a:rPr>
              <a:t>函数。</a:t>
            </a:r>
            <a:r>
              <a:rPr lang="zh-CN" altLang="en-US"/>
              <a:t> </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wipe(up)">
                                      <p:cBhvr>
                                        <p:cTn id="7" dur="500"/>
                                        <p:tgtEl>
                                          <p:spTgt spid="4198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2015"/>
                                        </p:tgtEl>
                                        <p:attrNameLst>
                                          <p:attrName>style.visibility</p:attrName>
                                        </p:attrNameLst>
                                      </p:cBhvr>
                                      <p:to>
                                        <p:strVal val="visible"/>
                                      </p:to>
                                    </p:set>
                                    <p:animEffect transition="in" filter="wipe(up)">
                                      <p:cBhvr>
                                        <p:cTn id="11" dur="500"/>
                                        <p:tgtEl>
                                          <p:spTgt spid="42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dirty="0"/>
              <a:t>3.1  </a:t>
            </a:r>
            <a:r>
              <a:rPr lang="zh-CN" altLang="en-US" dirty="0"/>
              <a:t>概述</a:t>
            </a:r>
          </a:p>
        </p:txBody>
      </p:sp>
      <p:graphicFrame>
        <p:nvGraphicFramePr>
          <p:cNvPr id="43042" name="Group 34"/>
          <p:cNvGraphicFramePr>
            <a:graphicFrameLocks noGrp="1"/>
          </p:cNvGraphicFramePr>
          <p:nvPr>
            <p:ph idx="1"/>
          </p:nvPr>
        </p:nvGraphicFramePr>
        <p:xfrm>
          <a:off x="609600" y="2854816"/>
          <a:ext cx="10972800" cy="2316197"/>
        </p:xfrm>
        <a:graphic>
          <a:graphicData uri="http://schemas.openxmlformats.org/drawingml/2006/table">
            <a:tbl>
              <a:tblPr/>
              <a:tblGrid>
                <a:gridCol w="1889760">
                  <a:extLst>
                    <a:ext uri="{9D8B030D-6E8A-4147-A177-3AD203B41FA5}">
                      <a16:colId xmlns:a16="http://schemas.microsoft.com/office/drawing/2014/main" val="20000"/>
                    </a:ext>
                  </a:extLst>
                </a:gridCol>
                <a:gridCol w="4968240">
                  <a:extLst>
                    <a:ext uri="{9D8B030D-6E8A-4147-A177-3AD203B41FA5}">
                      <a16:colId xmlns:a16="http://schemas.microsoft.com/office/drawing/2014/main" val="20001"/>
                    </a:ext>
                  </a:extLst>
                </a:gridCol>
                <a:gridCol w="1744981">
                  <a:extLst>
                    <a:ext uri="{9D8B030D-6E8A-4147-A177-3AD203B41FA5}">
                      <a16:colId xmlns:a16="http://schemas.microsoft.com/office/drawing/2014/main" val="20002"/>
                    </a:ext>
                  </a:extLst>
                </a:gridCol>
                <a:gridCol w="2369819">
                  <a:extLst>
                    <a:ext uri="{9D8B030D-6E8A-4147-A177-3AD203B41FA5}">
                      <a16:colId xmlns:a16="http://schemas.microsoft.com/office/drawing/2014/main" val="20003"/>
                    </a:ext>
                  </a:extLst>
                </a:gridCol>
              </a:tblGrid>
              <a:tr h="57904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函数名称</a:t>
                      </a:r>
                      <a:endParaRPr kumimoji="0" lang="zh-CN" altLang="en-US" sz="16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pt-BR"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OS_ENTER_CRITICAL()</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和</a:t>
                      </a:r>
                      <a:r>
                        <a:rPr kumimoji="0" lang="pt-BR"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OS_EXIT_CRITICAL() </a:t>
                      </a:r>
                      <a:endPar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46304" marR="146304"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所属文件</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移植代码</a:t>
                      </a:r>
                    </a:p>
                  </a:txBody>
                  <a:tcPr marL="146304" marR="146304"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33523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函数原型</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由移植代码决定 </a:t>
                      </a:r>
                    </a:p>
                  </a:txBody>
                  <a:tcPr marL="146304" marR="146304"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82284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功能描述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一般来说，</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OS_ENTER_CRITICAL()</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和</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OS_EXIT_CRITICAL()</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为定义的宏，用来禁止、打开</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CPU</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的中断，无函数参数和返回值 </a:t>
                      </a:r>
                    </a:p>
                  </a:txBody>
                  <a:tcPr marL="146304" marR="146304"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57904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特殊说明</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OS_ENTER_CRITICAL()</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和</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OS_EXIT_CRITICAL()</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必须成对使用 </a:t>
                      </a:r>
                    </a:p>
                  </a:txBody>
                  <a:tcPr marL="146304" marR="146304"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bl>
          </a:graphicData>
        </a:graphic>
      </p:graphicFrame>
      <p:sp>
        <p:nvSpPr>
          <p:cNvPr id="18435" name="Rectangle 3"/>
          <p:cNvSpPr>
            <a:spLocks noGrp="1" noChangeArrowheads="1"/>
          </p:cNvSpPr>
          <p:nvPr>
            <p:ph type="body" sz="half" idx="4294967295"/>
          </p:nvPr>
        </p:nvSpPr>
        <p:spPr>
          <a:xfrm>
            <a:off x="0" y="1600200"/>
            <a:ext cx="8229600" cy="609600"/>
          </a:xfrm>
        </p:spPr>
        <p:txBody>
          <a:bodyPr/>
          <a:lstStyle/>
          <a:p>
            <a:pPr eaLnBrk="1" hangingPunct="1"/>
            <a:r>
              <a:rPr lang="zh-CN" altLang="en-US"/>
              <a:t>函数说明</a:t>
            </a:r>
          </a:p>
        </p:txBody>
      </p:sp>
      <p:sp>
        <p:nvSpPr>
          <p:cNvPr id="43012" name="Text Box 4"/>
          <p:cNvSpPr txBox="1">
            <a:spLocks noChangeArrowheads="1"/>
          </p:cNvSpPr>
          <p:nvPr/>
        </p:nvSpPr>
        <p:spPr bwMode="auto">
          <a:xfrm>
            <a:off x="2514600" y="22860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μC/OS-II </a:t>
            </a:r>
            <a:r>
              <a:rPr lang="zh-CN" altLang="en-US" sz="2400">
                <a:latin typeface="华文新魏" panose="02010800040101010101" pitchFamily="2" charset="-122"/>
                <a:ea typeface="华文新魏" panose="02010800040101010101" pitchFamily="2" charset="-122"/>
              </a:rPr>
              <a:t>微小内核</a:t>
            </a:r>
            <a:r>
              <a:rPr lang="en-US" altLang="zh-CN" sz="2400">
                <a:latin typeface="华文新魏" panose="02010800040101010101" pitchFamily="2" charset="-122"/>
                <a:ea typeface="华文新魏" panose="02010800040101010101" pitchFamily="2" charset="-122"/>
              </a:rPr>
              <a:t>SOURCE4</a:t>
            </a:r>
            <a:r>
              <a:rPr lang="zh-CN" altLang="en-US" sz="2400">
                <a:latin typeface="华文新魏" panose="02010800040101010101" pitchFamily="2" charset="-122"/>
                <a:ea typeface="华文新魏" panose="02010800040101010101" pitchFamily="2" charset="-122"/>
              </a:rPr>
              <a:t>提供禁止</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允许中断函数。</a:t>
            </a:r>
            <a:r>
              <a:rPr lang="zh-CN" altLang="en-US"/>
              <a:t> </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wipe(up)">
                                      <p:cBhvr>
                                        <p:cTn id="7" dur="500"/>
                                        <p:tgtEl>
                                          <p:spTgt spid="430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3042"/>
                                        </p:tgtEl>
                                        <p:attrNameLst>
                                          <p:attrName>style.visibility</p:attrName>
                                        </p:attrNameLst>
                                      </p:cBhvr>
                                      <p:to>
                                        <p:strVal val="visible"/>
                                      </p:to>
                                    </p:set>
                                    <p:animEffect transition="in" filter="wipe(up)">
                                      <p:cBhvr>
                                        <p:cTn id="11" dur="500"/>
                                        <p:tgtEl>
                                          <p:spTgt spid="43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t>3.1  </a:t>
            </a:r>
            <a:r>
              <a:rPr lang="zh-CN" altLang="en-US" dirty="0"/>
              <a:t>概述</a:t>
            </a:r>
          </a:p>
        </p:txBody>
      </p:sp>
      <p:graphicFrame>
        <p:nvGraphicFramePr>
          <p:cNvPr id="44077" name="Group 45"/>
          <p:cNvGraphicFramePr>
            <a:graphicFrameLocks noGrp="1"/>
          </p:cNvGraphicFramePr>
          <p:nvPr>
            <p:ph idx="1"/>
          </p:nvPr>
        </p:nvGraphicFramePr>
        <p:xfrm>
          <a:off x="609600" y="2841939"/>
          <a:ext cx="10972800" cy="2305051"/>
        </p:xfrm>
        <a:graphic>
          <a:graphicData uri="http://schemas.openxmlformats.org/drawingml/2006/table">
            <a:tbl>
              <a:tblPr/>
              <a:tblGrid>
                <a:gridCol w="1948070">
                  <a:extLst>
                    <a:ext uri="{9D8B030D-6E8A-4147-A177-3AD203B41FA5}">
                      <a16:colId xmlns:a16="http://schemas.microsoft.com/office/drawing/2014/main" val="20000"/>
                    </a:ext>
                  </a:extLst>
                </a:gridCol>
                <a:gridCol w="5188226">
                  <a:extLst>
                    <a:ext uri="{9D8B030D-6E8A-4147-A177-3AD203B41FA5}">
                      <a16:colId xmlns:a16="http://schemas.microsoft.com/office/drawing/2014/main" val="20001"/>
                    </a:ext>
                  </a:extLst>
                </a:gridCol>
                <a:gridCol w="1816377">
                  <a:extLst>
                    <a:ext uri="{9D8B030D-6E8A-4147-A177-3AD203B41FA5}">
                      <a16:colId xmlns:a16="http://schemas.microsoft.com/office/drawing/2014/main" val="20002"/>
                    </a:ext>
                  </a:extLst>
                </a:gridCol>
                <a:gridCol w="2020127">
                  <a:extLst>
                    <a:ext uri="{9D8B030D-6E8A-4147-A177-3AD203B41FA5}">
                      <a16:colId xmlns:a16="http://schemas.microsoft.com/office/drawing/2014/main" val="20003"/>
                    </a:ext>
                  </a:extLst>
                </a:gridCol>
              </a:tblGrid>
              <a:tr h="33539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函数名称</a:t>
                      </a:r>
                      <a:endParaRPr kumimoji="0" lang="zh-CN" altLang="en-US" sz="16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3123" marR="143123" marT="45735" marB="457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OSSemCreate</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txBody>
                  <a:tcPr marL="143123" marR="143123" marT="45735" marB="457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所属文件</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3123" marR="143123" marT="45735" marB="457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OS_SEM.C</a:t>
                      </a:r>
                    </a:p>
                  </a:txBody>
                  <a:tcPr marL="143123" marR="143123" marT="45735" marB="457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33539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函数原型</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3123" marR="143123" marT="45735" marB="457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OS_EVENT  *</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OSSemCreate</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(INT16U </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cnt</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143123" marR="143123" marT="45735" marB="457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3539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功能描述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3123" marR="143123" marT="45735" marB="457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建立并初始化一个信号量</a:t>
                      </a:r>
                    </a:p>
                  </a:txBody>
                  <a:tcPr marL="143123" marR="143123" marT="45735" marB="457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3539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函数参数</a:t>
                      </a:r>
                    </a:p>
                  </a:txBody>
                  <a:tcPr marL="143123" marR="143123" marT="45735" marB="457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cnt </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：建立的信号量的初始值，可以取</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到</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65535</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之间的任何值</a:t>
                      </a:r>
                    </a:p>
                  </a:txBody>
                  <a:tcPr marL="143123" marR="143123" marT="45735" marB="457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62809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函数返回值</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3123" marR="143123" marT="45735" marB="457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正常 ：  指向分配给所建立的信号量的事件控制块的指针</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NULL </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：没有可用的事件控制块 </a:t>
                      </a:r>
                    </a:p>
                  </a:txBody>
                  <a:tcPr marL="143123" marR="143123" marT="45735" marB="457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33539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特殊说明</a:t>
                      </a:r>
                    </a:p>
                  </a:txBody>
                  <a:tcPr marL="143123" marR="143123" marT="45735" marB="457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必须先建立信号量，然后使用 </a:t>
                      </a:r>
                    </a:p>
                  </a:txBody>
                  <a:tcPr marL="143123" marR="143123" marT="45735" marB="457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sp>
        <p:nvSpPr>
          <p:cNvPr id="19459" name="Rectangle 3"/>
          <p:cNvSpPr>
            <a:spLocks noGrp="1" noChangeArrowheads="1"/>
          </p:cNvSpPr>
          <p:nvPr>
            <p:ph type="body" sz="half" idx="4294967295"/>
          </p:nvPr>
        </p:nvSpPr>
        <p:spPr>
          <a:xfrm>
            <a:off x="0" y="1600200"/>
            <a:ext cx="8229600" cy="609600"/>
          </a:xfrm>
        </p:spPr>
        <p:txBody>
          <a:bodyPr/>
          <a:lstStyle/>
          <a:p>
            <a:pPr eaLnBrk="1" hangingPunct="1"/>
            <a:r>
              <a:rPr lang="zh-CN" altLang="en-US"/>
              <a:t>函数说明</a:t>
            </a:r>
          </a:p>
        </p:txBody>
      </p:sp>
      <p:sp>
        <p:nvSpPr>
          <p:cNvPr id="44036" name="Text Box 4"/>
          <p:cNvSpPr txBox="1">
            <a:spLocks noChangeArrowheads="1"/>
          </p:cNvSpPr>
          <p:nvPr/>
        </p:nvSpPr>
        <p:spPr bwMode="auto">
          <a:xfrm>
            <a:off x="2667000" y="2286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μC/OS-II </a:t>
            </a:r>
            <a:r>
              <a:rPr lang="zh-CN" altLang="en-US" sz="2400">
                <a:latin typeface="华文新魏" panose="02010800040101010101" pitchFamily="2" charset="-122"/>
                <a:ea typeface="华文新魏" panose="02010800040101010101" pitchFamily="2" charset="-122"/>
              </a:rPr>
              <a:t>微小内核</a:t>
            </a:r>
            <a:r>
              <a:rPr lang="en-US" altLang="zh-CN" sz="2400">
                <a:latin typeface="华文新魏" panose="02010800040101010101" pitchFamily="2" charset="-122"/>
                <a:ea typeface="华文新魏" panose="02010800040101010101" pitchFamily="2" charset="-122"/>
              </a:rPr>
              <a:t>SOURCE4</a:t>
            </a:r>
            <a:r>
              <a:rPr lang="zh-CN" altLang="en-US" sz="2400">
                <a:latin typeface="华文新魏" panose="02010800040101010101" pitchFamily="2" charset="-122"/>
                <a:ea typeface="华文新魏" panose="02010800040101010101" pitchFamily="2" charset="-122"/>
              </a:rPr>
              <a:t>提供</a:t>
            </a:r>
            <a:r>
              <a:rPr lang="en-US" altLang="zh-CN" sz="2400">
                <a:latin typeface="华文新魏" panose="02010800040101010101" pitchFamily="2" charset="-122"/>
                <a:ea typeface="华文新魏" panose="02010800040101010101" pitchFamily="2" charset="-122"/>
              </a:rPr>
              <a:t>OSSemCreate</a:t>
            </a:r>
            <a:r>
              <a:rPr lang="zh-CN" altLang="en-US" sz="2400">
                <a:latin typeface="华文新魏" panose="02010800040101010101" pitchFamily="2" charset="-122"/>
                <a:ea typeface="华文新魏" panose="02010800040101010101" pitchFamily="2" charset="-122"/>
              </a:rPr>
              <a:t>函数。</a:t>
            </a:r>
            <a:r>
              <a:rPr lang="zh-CN" altLang="en-US"/>
              <a:t> </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wipe(up)">
                                      <p:cBhvr>
                                        <p:cTn id="7" dur="500"/>
                                        <p:tgtEl>
                                          <p:spTgt spid="4403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4077"/>
                                        </p:tgtEl>
                                        <p:attrNameLst>
                                          <p:attrName>style.visibility</p:attrName>
                                        </p:attrNameLst>
                                      </p:cBhvr>
                                      <p:to>
                                        <p:strVal val="visible"/>
                                      </p:to>
                                    </p:set>
                                    <p:animEffect transition="in" filter="wipe(up)">
                                      <p:cBhvr>
                                        <p:cTn id="11" dur="500"/>
                                        <p:tgtEl>
                                          <p:spTgt spid="44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t>3.1  </a:t>
            </a:r>
            <a:r>
              <a:rPr lang="zh-CN" altLang="en-US" dirty="0"/>
              <a:t>概述</a:t>
            </a:r>
          </a:p>
        </p:txBody>
      </p:sp>
      <p:graphicFrame>
        <p:nvGraphicFramePr>
          <p:cNvPr id="46125" name="Group 45"/>
          <p:cNvGraphicFramePr>
            <a:graphicFrameLocks noGrp="1"/>
          </p:cNvGraphicFramePr>
          <p:nvPr>
            <p:ph idx="1"/>
          </p:nvPr>
        </p:nvGraphicFramePr>
        <p:xfrm>
          <a:off x="609600" y="2829060"/>
          <a:ext cx="10972800" cy="2944814"/>
        </p:xfrm>
        <a:graphic>
          <a:graphicData uri="http://schemas.openxmlformats.org/drawingml/2006/table">
            <a:tbl>
              <a:tblPr/>
              <a:tblGrid>
                <a:gridCol w="1948070">
                  <a:extLst>
                    <a:ext uri="{9D8B030D-6E8A-4147-A177-3AD203B41FA5}">
                      <a16:colId xmlns:a16="http://schemas.microsoft.com/office/drawing/2014/main" val="20000"/>
                    </a:ext>
                  </a:extLst>
                </a:gridCol>
                <a:gridCol w="5188226">
                  <a:extLst>
                    <a:ext uri="{9D8B030D-6E8A-4147-A177-3AD203B41FA5}">
                      <a16:colId xmlns:a16="http://schemas.microsoft.com/office/drawing/2014/main" val="20001"/>
                    </a:ext>
                  </a:extLst>
                </a:gridCol>
                <a:gridCol w="1816377">
                  <a:extLst>
                    <a:ext uri="{9D8B030D-6E8A-4147-A177-3AD203B41FA5}">
                      <a16:colId xmlns:a16="http://schemas.microsoft.com/office/drawing/2014/main" val="20002"/>
                    </a:ext>
                  </a:extLst>
                </a:gridCol>
                <a:gridCol w="2020127">
                  <a:extLst>
                    <a:ext uri="{9D8B030D-6E8A-4147-A177-3AD203B41FA5}">
                      <a16:colId xmlns:a16="http://schemas.microsoft.com/office/drawing/2014/main" val="20003"/>
                    </a:ext>
                  </a:extLst>
                </a:gridCol>
              </a:tblGrid>
              <a:tr h="33533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函数名称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3123" marR="143123"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OSSemPend </a:t>
                      </a:r>
                    </a:p>
                  </a:txBody>
                  <a:tcPr marL="143123" marR="143123"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所属文件</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3123" marR="143123"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OS_SEM.C</a:t>
                      </a:r>
                    </a:p>
                  </a:txBody>
                  <a:tcPr marL="143123" marR="143123"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57920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函数原型</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3123" marR="143123"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void  OSSemPend (OS_EVENT *pevent, INT16U timeout, INT8U *err)</a:t>
                      </a:r>
                    </a:p>
                  </a:txBody>
                  <a:tcPr marL="143123" marR="143123"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106696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功能描述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3123" marR="143123"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等待信号量：当任务调用</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OSSemPend()</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函数时，如果信号量的值大于零，那么</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OSSemPend()</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函数对该值减一并返回：如果调用时信号量等于零，那么</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OSSemPend()</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函数将任务加入该信号量的等待列表，任务将等待直到获得信号量或超时 </a:t>
                      </a:r>
                    </a:p>
                  </a:txBody>
                  <a:tcPr marL="143123" marR="143123"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3533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函数参数</a:t>
                      </a:r>
                    </a:p>
                  </a:txBody>
                  <a:tcPr marL="143123" marR="143123"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cnt </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：建立的信号量的初始值，可以取</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到</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65535</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之间的任何值</a:t>
                      </a:r>
                    </a:p>
                  </a:txBody>
                  <a:tcPr marL="143123" marR="143123"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62798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特殊说明</a:t>
                      </a:r>
                    </a:p>
                  </a:txBody>
                  <a:tcPr marL="143123" marR="143123"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必须先建立信号量，然后使用，不允许在中断中调用该函数，</a:t>
                      </a: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因为中断不能被挂起 </a:t>
                      </a:r>
                    </a:p>
                  </a:txBody>
                  <a:tcPr marL="143123" marR="143123"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bl>
          </a:graphicData>
        </a:graphic>
      </p:graphicFrame>
      <p:sp>
        <p:nvSpPr>
          <p:cNvPr id="20483" name="Rectangle 3"/>
          <p:cNvSpPr>
            <a:spLocks noGrp="1" noChangeArrowheads="1"/>
          </p:cNvSpPr>
          <p:nvPr>
            <p:ph type="body" sz="half" idx="4294967295"/>
          </p:nvPr>
        </p:nvSpPr>
        <p:spPr>
          <a:xfrm>
            <a:off x="0" y="1600200"/>
            <a:ext cx="8229600" cy="609600"/>
          </a:xfrm>
        </p:spPr>
        <p:txBody>
          <a:bodyPr/>
          <a:lstStyle/>
          <a:p>
            <a:pPr eaLnBrk="1" hangingPunct="1"/>
            <a:r>
              <a:rPr lang="zh-CN" altLang="en-US"/>
              <a:t>函数说明</a:t>
            </a:r>
          </a:p>
        </p:txBody>
      </p:sp>
      <p:sp>
        <p:nvSpPr>
          <p:cNvPr id="46084" name="Text Box 4"/>
          <p:cNvSpPr txBox="1">
            <a:spLocks noChangeArrowheads="1"/>
          </p:cNvSpPr>
          <p:nvPr/>
        </p:nvSpPr>
        <p:spPr bwMode="auto">
          <a:xfrm>
            <a:off x="2667000" y="22860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μC/OS-II </a:t>
            </a:r>
            <a:r>
              <a:rPr lang="zh-CN" altLang="en-US" sz="2400">
                <a:latin typeface="华文新魏" panose="02010800040101010101" pitchFamily="2" charset="-122"/>
                <a:ea typeface="华文新魏" panose="02010800040101010101" pitchFamily="2" charset="-122"/>
              </a:rPr>
              <a:t>微小内核</a:t>
            </a:r>
            <a:r>
              <a:rPr lang="en-US" altLang="zh-CN" sz="2400">
                <a:latin typeface="华文新魏" panose="02010800040101010101" pitchFamily="2" charset="-122"/>
                <a:ea typeface="华文新魏" panose="02010800040101010101" pitchFamily="2" charset="-122"/>
              </a:rPr>
              <a:t>SOURCE4</a:t>
            </a:r>
            <a:r>
              <a:rPr lang="zh-CN" altLang="en-US" sz="2400">
                <a:latin typeface="华文新魏" panose="02010800040101010101" pitchFamily="2" charset="-122"/>
                <a:ea typeface="华文新魏" panose="02010800040101010101" pitchFamily="2" charset="-122"/>
              </a:rPr>
              <a:t>提供</a:t>
            </a:r>
            <a:r>
              <a:rPr lang="en-US" altLang="zh-CN" sz="2400">
                <a:latin typeface="华文新魏" panose="02010800040101010101" pitchFamily="2" charset="-122"/>
                <a:ea typeface="华文新魏" panose="02010800040101010101" pitchFamily="2" charset="-122"/>
              </a:rPr>
              <a:t>OSSemPend</a:t>
            </a:r>
            <a:r>
              <a:rPr lang="zh-CN" altLang="en-US" sz="2400">
                <a:latin typeface="华文新魏" panose="02010800040101010101" pitchFamily="2" charset="-122"/>
                <a:ea typeface="华文新魏" panose="02010800040101010101" pitchFamily="2" charset="-122"/>
              </a:rPr>
              <a:t>函数。</a:t>
            </a:r>
            <a:r>
              <a:rPr lang="zh-CN" altLang="en-US"/>
              <a:t> </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wipe(up)">
                                      <p:cBhvr>
                                        <p:cTn id="7" dur="500"/>
                                        <p:tgtEl>
                                          <p:spTgt spid="4608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6125"/>
                                        </p:tgtEl>
                                        <p:attrNameLst>
                                          <p:attrName>style.visibility</p:attrName>
                                        </p:attrNameLst>
                                      </p:cBhvr>
                                      <p:to>
                                        <p:strVal val="visible"/>
                                      </p:to>
                                    </p:set>
                                    <p:animEffect transition="in" filter="wipe(up)">
                                      <p:cBhvr>
                                        <p:cTn id="11" dur="500"/>
                                        <p:tgtEl>
                                          <p:spTgt spid="46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本章导读</a:t>
            </a:r>
          </a:p>
        </p:txBody>
      </p:sp>
      <p:graphicFrame>
        <p:nvGraphicFramePr>
          <p:cNvPr id="4" name="内容占位符 3"/>
          <p:cNvGraphicFramePr>
            <a:graphicFrameLocks noGrp="1"/>
          </p:cNvGraphicFramePr>
          <p:nvPr>
            <p:ph idx="1"/>
          </p:nvPr>
        </p:nvGraphicFramePr>
        <p:xfrm>
          <a:off x="609600" y="1219200"/>
          <a:ext cx="109728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42B1A8E3-A314-4FF4-A230-59C1D0C06287}"/>
                                            </p:graphicEl>
                                          </p:spTgt>
                                        </p:tgtEl>
                                        <p:attrNameLst>
                                          <p:attrName>style.visibility</p:attrName>
                                        </p:attrNameLst>
                                      </p:cBhvr>
                                      <p:to>
                                        <p:strVal val="visible"/>
                                      </p:to>
                                    </p:set>
                                    <p:anim calcmode="lin" valueType="num">
                                      <p:cBhvr additive="base">
                                        <p:cTn id="7" dur="500" fill="hold"/>
                                        <p:tgtEl>
                                          <p:spTgt spid="4">
                                            <p:graphicEl>
                                              <a:dgm id="{42B1A8E3-A314-4FF4-A230-59C1D0C0628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42B1A8E3-A314-4FF4-A230-59C1D0C06287}"/>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graphicEl>
                                              <a:dgm id="{ECB7301C-6001-494E-9F2A-BF7721A36C51}"/>
                                            </p:graphicEl>
                                          </p:spTgt>
                                        </p:tgtEl>
                                        <p:attrNameLst>
                                          <p:attrName>style.visibility</p:attrName>
                                        </p:attrNameLst>
                                      </p:cBhvr>
                                      <p:to>
                                        <p:strVal val="visible"/>
                                      </p:to>
                                    </p:set>
                                    <p:anim calcmode="lin" valueType="num">
                                      <p:cBhvr additive="base">
                                        <p:cTn id="11" dur="500" fill="hold"/>
                                        <p:tgtEl>
                                          <p:spTgt spid="4">
                                            <p:graphicEl>
                                              <a:dgm id="{ECB7301C-6001-494E-9F2A-BF7721A36C51}"/>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graphicEl>
                                              <a:dgm id="{ECB7301C-6001-494E-9F2A-BF7721A36C51}"/>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graphicEl>
                                              <a:dgm id="{7F89011D-F36C-4A49-9A1F-F9314952F333}"/>
                                            </p:graphicEl>
                                          </p:spTgt>
                                        </p:tgtEl>
                                        <p:attrNameLst>
                                          <p:attrName>style.visibility</p:attrName>
                                        </p:attrNameLst>
                                      </p:cBhvr>
                                      <p:to>
                                        <p:strVal val="visible"/>
                                      </p:to>
                                    </p:set>
                                    <p:anim calcmode="lin" valueType="num">
                                      <p:cBhvr additive="base">
                                        <p:cTn id="15" dur="500" fill="hold"/>
                                        <p:tgtEl>
                                          <p:spTgt spid="4">
                                            <p:graphicEl>
                                              <a:dgm id="{7F89011D-F36C-4A49-9A1F-F9314952F333}"/>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graphicEl>
                                              <a:dgm id="{7F89011D-F36C-4A49-9A1F-F9314952F333}"/>
                                            </p:graphic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graphicEl>
                                              <a:dgm id="{032E5E8C-31D0-4B6C-9F32-2117C6D2E0D2}"/>
                                            </p:graphicEl>
                                          </p:spTgt>
                                        </p:tgtEl>
                                        <p:attrNameLst>
                                          <p:attrName>style.visibility</p:attrName>
                                        </p:attrNameLst>
                                      </p:cBhvr>
                                      <p:to>
                                        <p:strVal val="visible"/>
                                      </p:to>
                                    </p:set>
                                    <p:anim calcmode="lin" valueType="num">
                                      <p:cBhvr additive="base">
                                        <p:cTn id="19" dur="500" fill="hold"/>
                                        <p:tgtEl>
                                          <p:spTgt spid="4">
                                            <p:graphicEl>
                                              <a:dgm id="{032E5E8C-31D0-4B6C-9F32-2117C6D2E0D2}"/>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032E5E8C-31D0-4B6C-9F32-2117C6D2E0D2}"/>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graphicEl>
                                              <a:dgm id="{32583B4B-1EB2-45E3-9D0C-517A13C69E10}"/>
                                            </p:graphicEl>
                                          </p:spTgt>
                                        </p:tgtEl>
                                        <p:attrNameLst>
                                          <p:attrName>style.visibility</p:attrName>
                                        </p:attrNameLst>
                                      </p:cBhvr>
                                      <p:to>
                                        <p:strVal val="visible"/>
                                      </p:to>
                                    </p:set>
                                    <p:anim calcmode="lin" valueType="num">
                                      <p:cBhvr additive="base">
                                        <p:cTn id="23" dur="500" fill="hold"/>
                                        <p:tgtEl>
                                          <p:spTgt spid="4">
                                            <p:graphicEl>
                                              <a:dgm id="{32583B4B-1EB2-45E3-9D0C-517A13C69E10}"/>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32583B4B-1EB2-45E3-9D0C-517A13C69E10}"/>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2C94730A-939B-46B6-AFC7-3E0AED9FF59B}"/>
                                            </p:graphicEl>
                                          </p:spTgt>
                                        </p:tgtEl>
                                        <p:attrNameLst>
                                          <p:attrName>style.visibility</p:attrName>
                                        </p:attrNameLst>
                                      </p:cBhvr>
                                      <p:to>
                                        <p:strVal val="visible"/>
                                      </p:to>
                                    </p:set>
                                    <p:anim calcmode="lin" valueType="num">
                                      <p:cBhvr additive="base">
                                        <p:cTn id="27" dur="500" fill="hold"/>
                                        <p:tgtEl>
                                          <p:spTgt spid="4">
                                            <p:graphicEl>
                                              <a:dgm id="{2C94730A-939B-46B6-AFC7-3E0AED9FF59B}"/>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2C94730A-939B-46B6-AFC7-3E0AED9FF59B}"/>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graphicEl>
                                              <a:dgm id="{3DA8AB85-2DBF-4EDE-87B1-A7B098C841F2}"/>
                                            </p:graphicEl>
                                          </p:spTgt>
                                        </p:tgtEl>
                                        <p:attrNameLst>
                                          <p:attrName>style.visibility</p:attrName>
                                        </p:attrNameLst>
                                      </p:cBhvr>
                                      <p:to>
                                        <p:strVal val="visible"/>
                                      </p:to>
                                    </p:set>
                                    <p:anim calcmode="lin" valueType="num">
                                      <p:cBhvr additive="base">
                                        <p:cTn id="31" dur="500" fill="hold"/>
                                        <p:tgtEl>
                                          <p:spTgt spid="4">
                                            <p:graphicEl>
                                              <a:dgm id="{3DA8AB85-2DBF-4EDE-87B1-A7B098C841F2}"/>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3DA8AB85-2DBF-4EDE-87B1-A7B098C841F2}"/>
                                            </p:graphic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graphicEl>
                                              <a:dgm id="{05449461-5ED8-47D5-BA72-BC0DA4A061A8}"/>
                                            </p:graphicEl>
                                          </p:spTgt>
                                        </p:tgtEl>
                                        <p:attrNameLst>
                                          <p:attrName>style.visibility</p:attrName>
                                        </p:attrNameLst>
                                      </p:cBhvr>
                                      <p:to>
                                        <p:strVal val="visible"/>
                                      </p:to>
                                    </p:set>
                                    <p:anim calcmode="lin" valueType="num">
                                      <p:cBhvr additive="base">
                                        <p:cTn id="35" dur="500" fill="hold"/>
                                        <p:tgtEl>
                                          <p:spTgt spid="4">
                                            <p:graphicEl>
                                              <a:dgm id="{05449461-5ED8-47D5-BA72-BC0DA4A061A8}"/>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graphicEl>
                                              <a:dgm id="{05449461-5ED8-47D5-BA72-BC0DA4A061A8}"/>
                                            </p:graphic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graphicEl>
                                              <a:dgm id="{200FB171-55D0-4F5B-9B64-69BB47100719}"/>
                                            </p:graphicEl>
                                          </p:spTgt>
                                        </p:tgtEl>
                                        <p:attrNameLst>
                                          <p:attrName>style.visibility</p:attrName>
                                        </p:attrNameLst>
                                      </p:cBhvr>
                                      <p:to>
                                        <p:strVal val="visible"/>
                                      </p:to>
                                    </p:set>
                                    <p:anim calcmode="lin" valueType="num">
                                      <p:cBhvr additive="base">
                                        <p:cTn id="39" dur="500" fill="hold"/>
                                        <p:tgtEl>
                                          <p:spTgt spid="4">
                                            <p:graphicEl>
                                              <a:dgm id="{200FB171-55D0-4F5B-9B64-69BB47100719}"/>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graphicEl>
                                              <a:dgm id="{200FB171-55D0-4F5B-9B64-69BB47100719}"/>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graphicEl>
                                              <a:dgm id="{C2CC2ACA-4B6B-44BB-820F-4DB7E923005F}"/>
                                            </p:graphicEl>
                                          </p:spTgt>
                                        </p:tgtEl>
                                        <p:attrNameLst>
                                          <p:attrName>style.visibility</p:attrName>
                                        </p:attrNameLst>
                                      </p:cBhvr>
                                      <p:to>
                                        <p:strVal val="visible"/>
                                      </p:to>
                                    </p:set>
                                    <p:anim calcmode="lin" valueType="num">
                                      <p:cBhvr additive="base">
                                        <p:cTn id="43" dur="500" fill="hold"/>
                                        <p:tgtEl>
                                          <p:spTgt spid="4">
                                            <p:graphicEl>
                                              <a:dgm id="{C2CC2ACA-4B6B-44BB-820F-4DB7E923005F}"/>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C2CC2ACA-4B6B-44BB-820F-4DB7E923005F}"/>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DD601148-872A-4373-A98D-19EF2B61D6BE}"/>
                                            </p:graphicEl>
                                          </p:spTgt>
                                        </p:tgtEl>
                                        <p:attrNameLst>
                                          <p:attrName>style.visibility</p:attrName>
                                        </p:attrNameLst>
                                      </p:cBhvr>
                                      <p:to>
                                        <p:strVal val="visible"/>
                                      </p:to>
                                    </p:set>
                                    <p:anim calcmode="lin" valueType="num">
                                      <p:cBhvr additive="base">
                                        <p:cTn id="47" dur="500" fill="hold"/>
                                        <p:tgtEl>
                                          <p:spTgt spid="4">
                                            <p:graphicEl>
                                              <a:dgm id="{DD601148-872A-4373-A98D-19EF2B61D6B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DD601148-872A-4373-A98D-19EF2B61D6B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graphicEl>
                                              <a:dgm id="{46035665-7B3F-43F5-B495-1F1D99B53D60}"/>
                                            </p:graphicEl>
                                          </p:spTgt>
                                        </p:tgtEl>
                                        <p:attrNameLst>
                                          <p:attrName>style.visibility</p:attrName>
                                        </p:attrNameLst>
                                      </p:cBhvr>
                                      <p:to>
                                        <p:strVal val="visible"/>
                                      </p:to>
                                    </p:set>
                                    <p:anim calcmode="lin" valueType="num">
                                      <p:cBhvr additive="base">
                                        <p:cTn id="51" dur="500" fill="hold"/>
                                        <p:tgtEl>
                                          <p:spTgt spid="4">
                                            <p:graphicEl>
                                              <a:dgm id="{46035665-7B3F-43F5-B495-1F1D99B53D60}"/>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graphicEl>
                                              <a:dgm id="{46035665-7B3F-43F5-B495-1F1D99B53D6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dirty="0"/>
              <a:t>3.1  </a:t>
            </a:r>
            <a:r>
              <a:rPr lang="zh-CN" altLang="en-US" dirty="0"/>
              <a:t>概述</a:t>
            </a:r>
          </a:p>
        </p:txBody>
      </p:sp>
      <p:graphicFrame>
        <p:nvGraphicFramePr>
          <p:cNvPr id="45097" name="Group 41"/>
          <p:cNvGraphicFramePr>
            <a:graphicFrameLocks noGrp="1"/>
          </p:cNvGraphicFramePr>
          <p:nvPr>
            <p:ph idx="1"/>
          </p:nvPr>
        </p:nvGraphicFramePr>
        <p:xfrm>
          <a:off x="609600" y="2764665"/>
          <a:ext cx="10972799" cy="3621088"/>
        </p:xfrm>
        <a:graphic>
          <a:graphicData uri="http://schemas.openxmlformats.org/drawingml/2006/table">
            <a:tbl>
              <a:tblPr/>
              <a:tblGrid>
                <a:gridCol w="1948992">
                  <a:extLst>
                    <a:ext uri="{9D8B030D-6E8A-4147-A177-3AD203B41FA5}">
                      <a16:colId xmlns:a16="http://schemas.microsoft.com/office/drawing/2014/main" val="20000"/>
                    </a:ext>
                  </a:extLst>
                </a:gridCol>
                <a:gridCol w="5187098">
                  <a:extLst>
                    <a:ext uri="{9D8B030D-6E8A-4147-A177-3AD203B41FA5}">
                      <a16:colId xmlns:a16="http://schemas.microsoft.com/office/drawing/2014/main" val="20001"/>
                    </a:ext>
                  </a:extLst>
                </a:gridCol>
                <a:gridCol w="1814660">
                  <a:extLst>
                    <a:ext uri="{9D8B030D-6E8A-4147-A177-3AD203B41FA5}">
                      <a16:colId xmlns:a16="http://schemas.microsoft.com/office/drawing/2014/main" val="20002"/>
                    </a:ext>
                  </a:extLst>
                </a:gridCol>
                <a:gridCol w="2022049">
                  <a:extLst>
                    <a:ext uri="{9D8B030D-6E8A-4147-A177-3AD203B41FA5}">
                      <a16:colId xmlns:a16="http://schemas.microsoft.com/office/drawing/2014/main" val="20003"/>
                    </a:ext>
                  </a:extLst>
                </a:gridCol>
              </a:tblGrid>
              <a:tr h="33528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函数名称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35746" marR="135746"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OSSemPost </a:t>
                      </a:r>
                    </a:p>
                  </a:txBody>
                  <a:tcPr marL="135746" marR="135746"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所属文件</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35746" marR="135746"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OS_SEM.C</a:t>
                      </a:r>
                    </a:p>
                  </a:txBody>
                  <a:tcPr marL="135746" marR="135746"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33528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函数原型</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35746" marR="135746"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INT8U  OSSemPost (OS_EVENT *pevent)</a:t>
                      </a:r>
                    </a:p>
                  </a:txBody>
                  <a:tcPr marL="135746" marR="135746"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10668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功能描述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35746" marR="135746"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发送信号量：如果指定的信号量是零或大于零，</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OSSemPost</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（）函数递增该信号量并返回。如果有任务在等待信号量，则最高优先级的任务将得到信号量并进入就绪状态。然后进行任务调度，决定当前运行的任务是否仍然为处于最高优先级的就绪态的任务</a:t>
                      </a:r>
                    </a:p>
                  </a:txBody>
                  <a:tcPr marL="135746" marR="135746"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3528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函数参数</a:t>
                      </a:r>
                    </a:p>
                  </a:txBody>
                  <a:tcPr marL="135746" marR="135746"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pevent </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：指向信号量的指针，</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OSSemCreate()</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的返回值</a:t>
                      </a:r>
                    </a:p>
                  </a:txBody>
                  <a:tcPr marL="135746" marR="135746"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12131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函数返回值</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35746" marR="135746"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OS_NO_ERR </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：发送信号量成功</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OS_SEM_OVF </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：信号量的值溢出</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OS_ERR_EVENT_TYPE  </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pevent </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不是指向信号量的指针</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OS_ERR_PEVENT_NULL </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：错误，</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pevent</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为</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NULL </a:t>
                      </a:r>
                    </a:p>
                  </a:txBody>
                  <a:tcPr marL="135746" marR="135746"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33528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特殊说明</a:t>
                      </a:r>
                    </a:p>
                  </a:txBody>
                  <a:tcPr marL="135746" marR="135746"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必须先建立信号量，然后使用 </a:t>
                      </a:r>
                    </a:p>
                  </a:txBody>
                  <a:tcPr marL="135746" marR="135746"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sp>
        <p:nvSpPr>
          <p:cNvPr id="21507" name="Rectangle 3"/>
          <p:cNvSpPr>
            <a:spLocks noGrp="1" noChangeArrowheads="1"/>
          </p:cNvSpPr>
          <p:nvPr>
            <p:ph type="body" sz="half" idx="4294967295"/>
          </p:nvPr>
        </p:nvSpPr>
        <p:spPr>
          <a:xfrm>
            <a:off x="0" y="1600200"/>
            <a:ext cx="8229600" cy="609600"/>
          </a:xfrm>
        </p:spPr>
        <p:txBody>
          <a:bodyPr/>
          <a:lstStyle/>
          <a:p>
            <a:pPr eaLnBrk="1" hangingPunct="1"/>
            <a:r>
              <a:rPr lang="zh-CN" altLang="en-US"/>
              <a:t>函数说明</a:t>
            </a:r>
          </a:p>
        </p:txBody>
      </p:sp>
      <p:sp>
        <p:nvSpPr>
          <p:cNvPr id="45060" name="Text Box 4"/>
          <p:cNvSpPr txBox="1">
            <a:spLocks noChangeArrowheads="1"/>
          </p:cNvSpPr>
          <p:nvPr/>
        </p:nvSpPr>
        <p:spPr bwMode="auto">
          <a:xfrm>
            <a:off x="2667000" y="22860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μC/OS-II </a:t>
            </a:r>
            <a:r>
              <a:rPr lang="zh-CN" altLang="en-US" sz="2400">
                <a:latin typeface="华文新魏" panose="02010800040101010101" pitchFamily="2" charset="-122"/>
                <a:ea typeface="华文新魏" panose="02010800040101010101" pitchFamily="2" charset="-122"/>
              </a:rPr>
              <a:t>微小内核</a:t>
            </a:r>
            <a:r>
              <a:rPr lang="en-US" altLang="zh-CN" sz="2400">
                <a:latin typeface="华文新魏" panose="02010800040101010101" pitchFamily="2" charset="-122"/>
                <a:ea typeface="华文新魏" panose="02010800040101010101" pitchFamily="2" charset="-122"/>
              </a:rPr>
              <a:t>SOURCE4</a:t>
            </a:r>
            <a:r>
              <a:rPr lang="zh-CN" altLang="en-US" sz="2400">
                <a:latin typeface="华文新魏" panose="02010800040101010101" pitchFamily="2" charset="-122"/>
                <a:ea typeface="华文新魏" panose="02010800040101010101" pitchFamily="2" charset="-122"/>
              </a:rPr>
              <a:t>提供</a:t>
            </a:r>
            <a:r>
              <a:rPr lang="en-US" altLang="zh-CN" sz="2400">
                <a:latin typeface="华文新魏" panose="02010800040101010101" pitchFamily="2" charset="-122"/>
                <a:ea typeface="华文新魏" panose="02010800040101010101" pitchFamily="2" charset="-122"/>
              </a:rPr>
              <a:t>OSSemPost</a:t>
            </a:r>
            <a:r>
              <a:rPr lang="zh-CN" altLang="en-US" sz="2400">
                <a:latin typeface="华文新魏" panose="02010800040101010101" pitchFamily="2" charset="-122"/>
                <a:ea typeface="华文新魏" panose="02010800040101010101" pitchFamily="2" charset="-122"/>
              </a:rPr>
              <a:t>函数。</a:t>
            </a:r>
            <a:r>
              <a:rPr lang="zh-CN" altLang="en-US"/>
              <a:t> </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wipe(up)">
                                      <p:cBhvr>
                                        <p:cTn id="7" dur="500"/>
                                        <p:tgtEl>
                                          <p:spTgt spid="4506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5097"/>
                                        </p:tgtEl>
                                        <p:attrNameLst>
                                          <p:attrName>style.visibility</p:attrName>
                                        </p:attrNameLst>
                                      </p:cBhvr>
                                      <p:to>
                                        <p:strVal val="visible"/>
                                      </p:to>
                                    </p:set>
                                    <p:animEffect transition="in" filter="wipe(up)">
                                      <p:cBhvr>
                                        <p:cTn id="11" dur="500"/>
                                        <p:tgtEl>
                                          <p:spTgt spid="45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a:t>3.1  </a:t>
            </a:r>
            <a:r>
              <a:rPr lang="zh-CN" altLang="en-US" dirty="0"/>
              <a:t>概述</a:t>
            </a:r>
          </a:p>
        </p:txBody>
      </p:sp>
      <p:graphicFrame>
        <p:nvGraphicFramePr>
          <p:cNvPr id="47154" name="Group 50"/>
          <p:cNvGraphicFramePr>
            <a:graphicFrameLocks noGrp="1"/>
          </p:cNvGraphicFramePr>
          <p:nvPr>
            <p:ph idx="1"/>
          </p:nvPr>
        </p:nvGraphicFramePr>
        <p:xfrm>
          <a:off x="609600" y="2738906"/>
          <a:ext cx="10972800" cy="3432174"/>
        </p:xfrm>
        <a:graphic>
          <a:graphicData uri="http://schemas.openxmlformats.org/drawingml/2006/table">
            <a:tbl>
              <a:tblPr/>
              <a:tblGrid>
                <a:gridCol w="1422400">
                  <a:extLst>
                    <a:ext uri="{9D8B030D-6E8A-4147-A177-3AD203B41FA5}">
                      <a16:colId xmlns:a16="http://schemas.microsoft.com/office/drawing/2014/main" val="20000"/>
                    </a:ext>
                  </a:extLst>
                </a:gridCol>
                <a:gridCol w="5359400">
                  <a:extLst>
                    <a:ext uri="{9D8B030D-6E8A-4147-A177-3AD203B41FA5}">
                      <a16:colId xmlns:a16="http://schemas.microsoft.com/office/drawing/2014/main" val="20001"/>
                    </a:ext>
                  </a:extLst>
                </a:gridCol>
                <a:gridCol w="1722967">
                  <a:extLst>
                    <a:ext uri="{9D8B030D-6E8A-4147-A177-3AD203B41FA5}">
                      <a16:colId xmlns:a16="http://schemas.microsoft.com/office/drawing/2014/main" val="20002"/>
                    </a:ext>
                  </a:extLst>
                </a:gridCol>
                <a:gridCol w="2468033">
                  <a:extLst>
                    <a:ext uri="{9D8B030D-6E8A-4147-A177-3AD203B41FA5}">
                      <a16:colId xmlns:a16="http://schemas.microsoft.com/office/drawing/2014/main" val="20003"/>
                    </a:ext>
                  </a:extLst>
                </a:gridCol>
              </a:tblGrid>
              <a:tr h="33529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函数名称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21920" marR="12192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OSSemDel </a:t>
                      </a:r>
                    </a:p>
                  </a:txBody>
                  <a:tcPr marL="121920" marR="12192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所属文件</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21920" marR="12192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OS_SEM.C</a:t>
                      </a:r>
                    </a:p>
                  </a:txBody>
                  <a:tcPr marL="121920" marR="12192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33529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函数原型</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21920" marR="12192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OS_EVENT  *OSSemDel (OS_EVENT *pevent, INT8U opt, INT8U *err)</a:t>
                      </a:r>
                    </a:p>
                  </a:txBody>
                  <a:tcPr marL="121920" marR="12192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3529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功能描述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21920" marR="12192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删除信号量：在删除信号量之前，应当删除可能会使用这个信号量的任务</a:t>
                      </a:r>
                    </a:p>
                  </a:txBody>
                  <a:tcPr marL="121920" marR="12192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150576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函数参数</a:t>
                      </a:r>
                    </a:p>
                  </a:txBody>
                  <a:tcPr marL="121920" marR="12192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pevent</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：指向信号量的指针，</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OSSemCreate()</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的返回值</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opt</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：定义信号量删除条件</a:t>
                      </a: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OS_DEL_NO_PEND</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：没有任何任务等待信号量才删除</a:t>
                      </a: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OS_DEL_ALWAYS</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：立即删除</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err</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：用于返回错误码</a:t>
                      </a:r>
                    </a:p>
                  </a:txBody>
                  <a:tcPr marL="121920" marR="12192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92053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特殊说明</a:t>
                      </a:r>
                    </a:p>
                  </a:txBody>
                  <a:tcPr marL="121920" marR="12192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使用这个函数调用时，必须特别小心，因为其它任务可能还要用这个信号量</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当挂起任务就绪时，中断关闭时间与挂起任务数目有关</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其它任务并不知道信号量被删除，除非检查</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pevent</a:t>
                      </a: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是否指向</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NULL </a:t>
                      </a:r>
                    </a:p>
                  </a:txBody>
                  <a:tcPr marL="121920" marR="12192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bl>
          </a:graphicData>
        </a:graphic>
      </p:graphicFrame>
      <p:sp>
        <p:nvSpPr>
          <p:cNvPr id="22531" name="Rectangle 3"/>
          <p:cNvSpPr>
            <a:spLocks noGrp="1" noChangeArrowheads="1"/>
          </p:cNvSpPr>
          <p:nvPr>
            <p:ph type="body" sz="half" idx="4294967295"/>
          </p:nvPr>
        </p:nvSpPr>
        <p:spPr>
          <a:xfrm>
            <a:off x="0" y="1600200"/>
            <a:ext cx="8229600" cy="609600"/>
          </a:xfrm>
        </p:spPr>
        <p:txBody>
          <a:bodyPr/>
          <a:lstStyle/>
          <a:p>
            <a:pPr eaLnBrk="1" hangingPunct="1"/>
            <a:r>
              <a:rPr lang="zh-CN" altLang="en-US"/>
              <a:t>函数说明</a:t>
            </a:r>
          </a:p>
        </p:txBody>
      </p:sp>
      <p:sp>
        <p:nvSpPr>
          <p:cNvPr id="47108" name="Text Box 4"/>
          <p:cNvSpPr txBox="1">
            <a:spLocks noChangeArrowheads="1"/>
          </p:cNvSpPr>
          <p:nvPr/>
        </p:nvSpPr>
        <p:spPr bwMode="auto">
          <a:xfrm>
            <a:off x="2667000" y="22860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μC/OS-II </a:t>
            </a:r>
            <a:r>
              <a:rPr lang="zh-CN" altLang="en-US" sz="2400">
                <a:latin typeface="华文新魏" panose="02010800040101010101" pitchFamily="2" charset="-122"/>
                <a:ea typeface="华文新魏" panose="02010800040101010101" pitchFamily="2" charset="-122"/>
              </a:rPr>
              <a:t>微小内核</a:t>
            </a:r>
            <a:r>
              <a:rPr lang="en-US" altLang="zh-CN" sz="2400">
                <a:latin typeface="华文新魏" panose="02010800040101010101" pitchFamily="2" charset="-122"/>
                <a:ea typeface="华文新魏" panose="02010800040101010101" pitchFamily="2" charset="-122"/>
              </a:rPr>
              <a:t>SOURCE4</a:t>
            </a:r>
            <a:r>
              <a:rPr lang="zh-CN" altLang="en-US" sz="2400">
                <a:latin typeface="华文新魏" panose="02010800040101010101" pitchFamily="2" charset="-122"/>
                <a:ea typeface="华文新魏" panose="02010800040101010101" pitchFamily="2" charset="-122"/>
              </a:rPr>
              <a:t>提供</a:t>
            </a:r>
            <a:r>
              <a:rPr lang="en-US" altLang="zh-CN" sz="2400">
                <a:latin typeface="华文新魏" panose="02010800040101010101" pitchFamily="2" charset="-122"/>
                <a:ea typeface="华文新魏" panose="02010800040101010101" pitchFamily="2" charset="-122"/>
              </a:rPr>
              <a:t>OSSemDel</a:t>
            </a:r>
            <a:r>
              <a:rPr lang="zh-CN" altLang="en-US" sz="2400">
                <a:latin typeface="华文新魏" panose="02010800040101010101" pitchFamily="2" charset="-122"/>
                <a:ea typeface="华文新魏" panose="02010800040101010101" pitchFamily="2" charset="-122"/>
              </a:rPr>
              <a:t>函数。</a:t>
            </a:r>
            <a:r>
              <a:rPr lang="zh-CN" altLang="en-US"/>
              <a:t> </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Effect transition="in" filter="wipe(up)">
                                      <p:cBhvr>
                                        <p:cTn id="7" dur="500"/>
                                        <p:tgtEl>
                                          <p:spTgt spid="47108">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7154"/>
                                        </p:tgtEl>
                                        <p:attrNameLst>
                                          <p:attrName>style.visibility</p:attrName>
                                        </p:attrNameLst>
                                      </p:cBhvr>
                                      <p:to>
                                        <p:strVal val="visible"/>
                                      </p:to>
                                    </p:set>
                                    <p:animEffect transition="in" filter="wipe(up)">
                                      <p:cBhvr>
                                        <p:cTn id="11" dur="500"/>
                                        <p:tgtEl>
                                          <p:spTgt spid="4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t>目录</a:t>
            </a:r>
          </a:p>
        </p:txBody>
      </p:sp>
      <p:sp>
        <p:nvSpPr>
          <p:cNvPr id="23555" name="Rectangle 3"/>
          <p:cNvSpPr>
            <a:spLocks noGrp="1" noChangeArrowheads="1"/>
          </p:cNvSpPr>
          <p:nvPr>
            <p:ph idx="1"/>
          </p:nvPr>
        </p:nvSpPr>
        <p:spPr>
          <a:noFill/>
        </p:spPr>
        <p:txBody>
          <a:bodyPr/>
          <a:lstStyle/>
          <a:p>
            <a:pPr eaLnBrk="1" hangingPunct="1">
              <a:spcBef>
                <a:spcPct val="50000"/>
              </a:spcBef>
              <a:buClr>
                <a:srgbClr val="FF0000"/>
              </a:buClr>
              <a:buFont typeface="Wingdings" panose="05000000000000000000" pitchFamily="2" charset="2"/>
              <a:buChar char="Ø"/>
            </a:pPr>
            <a:r>
              <a:rPr lang="zh-CN" altLang="en-US">
                <a:solidFill>
                  <a:srgbClr val="C0C0C0"/>
                </a:solidFill>
              </a:rPr>
              <a:t>概述</a:t>
            </a:r>
          </a:p>
          <a:p>
            <a:pPr eaLnBrk="1" hangingPunct="1">
              <a:spcBef>
                <a:spcPct val="50000"/>
              </a:spcBef>
              <a:buClr>
                <a:srgbClr val="FF0000"/>
              </a:buClr>
              <a:buFont typeface="Wingdings" panose="05000000000000000000" pitchFamily="2" charset="2"/>
              <a:buChar char="Ø"/>
            </a:pPr>
            <a:r>
              <a:rPr lang="zh-CN" altLang="en-US">
                <a:solidFill>
                  <a:srgbClr val="FF0000"/>
                </a:solidFill>
                <a:hlinkClick r:id="rId2" action="ppaction://hlinksldjump"/>
              </a:rPr>
              <a:t>最小内核</a:t>
            </a:r>
            <a:endParaRPr lang="zh-CN" altLang="en-US">
              <a:solidFill>
                <a:srgbClr val="FF0000"/>
              </a:solidFill>
            </a:endParaRPr>
          </a:p>
          <a:p>
            <a:pPr eaLnBrk="1" hangingPunct="1">
              <a:spcBef>
                <a:spcPct val="50000"/>
              </a:spcBef>
              <a:buClr>
                <a:srgbClr val="FF0000"/>
              </a:buClr>
              <a:buFont typeface="Wingdings" panose="05000000000000000000" pitchFamily="2" charset="2"/>
              <a:buChar char="Ø"/>
            </a:pPr>
            <a:r>
              <a:rPr lang="zh-CN" altLang="en-US">
                <a:solidFill>
                  <a:srgbClr val="C0C0C0"/>
                </a:solidFill>
              </a:rPr>
              <a:t>临界区与中断管理</a:t>
            </a:r>
          </a:p>
          <a:p>
            <a:pPr eaLnBrk="1" hangingPunct="1">
              <a:spcBef>
                <a:spcPct val="50000"/>
              </a:spcBef>
              <a:buClr>
                <a:srgbClr val="FF0000"/>
              </a:buClr>
              <a:buFont typeface="Wingdings" panose="05000000000000000000" pitchFamily="2" charset="2"/>
              <a:buChar char="Ø"/>
            </a:pPr>
            <a:r>
              <a:rPr lang="zh-CN" altLang="en-US">
                <a:solidFill>
                  <a:srgbClr val="C0C0C0"/>
                </a:solidFill>
              </a:rPr>
              <a:t>任务的结束</a:t>
            </a:r>
          </a:p>
          <a:p>
            <a:pPr eaLnBrk="1" hangingPunct="1">
              <a:spcBef>
                <a:spcPct val="50000"/>
              </a:spcBef>
              <a:buClr>
                <a:srgbClr val="FF0000"/>
              </a:buClr>
              <a:buFont typeface="Wingdings" panose="05000000000000000000" pitchFamily="2" charset="2"/>
              <a:buChar char="Ø"/>
            </a:pPr>
            <a:r>
              <a:rPr lang="zh-CN" altLang="en-US">
                <a:solidFill>
                  <a:srgbClr val="C0C0C0"/>
                </a:solidFill>
              </a:rPr>
              <a:t>信号量</a:t>
            </a:r>
          </a:p>
          <a:p>
            <a:pPr eaLnBrk="1" hangingPunct="1">
              <a:spcBef>
                <a:spcPct val="50000"/>
              </a:spcBef>
              <a:buClr>
                <a:srgbClr val="FF0000"/>
              </a:buClr>
              <a:buFont typeface="Wingdings" panose="05000000000000000000" pitchFamily="2" charset="2"/>
              <a:buChar char="Ø"/>
            </a:pPr>
            <a:r>
              <a:rPr lang="zh-CN" altLang="en-US">
                <a:solidFill>
                  <a:srgbClr val="C0C0C0"/>
                </a:solidFill>
              </a:rPr>
              <a:t>删除信号量</a:t>
            </a:r>
          </a:p>
        </p:txBody>
      </p:sp>
      <p:sp>
        <p:nvSpPr>
          <p:cNvPr id="4" name="燕尾形 3">
            <a:hlinkClick r:id="rId3" action="ppaction://hlinksldjump"/>
          </p:cNvPr>
          <p:cNvSpPr/>
          <p:nvPr/>
        </p:nvSpPr>
        <p:spPr>
          <a:xfrm>
            <a:off x="10134600" y="6096000"/>
            <a:ext cx="533400" cy="381000"/>
          </a:xfrm>
          <a:prstGeom prst="chevron">
            <a:avLst>
              <a:gd name="adj" fmla="val 64328"/>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最小内核</a:t>
            </a:r>
          </a:p>
        </p:txBody>
      </p:sp>
      <p:sp>
        <p:nvSpPr>
          <p:cNvPr id="24579" name="Rectangle 4"/>
          <p:cNvSpPr>
            <a:spLocks noGrp="1" noChangeArrowheads="1"/>
          </p:cNvSpPr>
          <p:nvPr>
            <p:ph idx="1"/>
          </p:nvPr>
        </p:nvSpPr>
        <p:spPr>
          <a:noFill/>
        </p:spPr>
        <p:txBody>
          <a:bodyPr/>
          <a:lstStyle/>
          <a:p>
            <a:pPr eaLnBrk="1" hangingPunct="1">
              <a:buClr>
                <a:srgbClr val="0000FF"/>
              </a:buClr>
              <a:buSzPct val="80000"/>
              <a:buFont typeface="Wingdings" panose="05000000000000000000" pitchFamily="2" charset="2"/>
              <a:buChar char="q"/>
            </a:pPr>
            <a:r>
              <a:rPr lang="zh-CN" altLang="en-US" dirty="0">
                <a:hlinkClick r:id="rId2" action="ppaction://hlinksldjump"/>
              </a:rPr>
              <a:t>基本概念</a:t>
            </a:r>
            <a:endParaRPr lang="zh-CN" altLang="en-US" dirty="0"/>
          </a:p>
          <a:p>
            <a:pPr eaLnBrk="1" hangingPunct="1">
              <a:buClr>
                <a:srgbClr val="0000FF"/>
              </a:buClr>
              <a:buSzPct val="80000"/>
              <a:buFont typeface="Wingdings" panose="05000000000000000000" pitchFamily="2" charset="2"/>
              <a:buChar char="q"/>
            </a:pPr>
            <a:r>
              <a:rPr lang="zh-CN" altLang="en-US" dirty="0">
                <a:hlinkClick r:id="rId3" action="ppaction://hlinksldjump"/>
              </a:rPr>
              <a:t>案例分析</a:t>
            </a:r>
            <a:endParaRPr lang="zh-CN" altLang="en-US" dirty="0"/>
          </a:p>
          <a:p>
            <a:pPr eaLnBrk="1" hangingPunct="1">
              <a:buClr>
                <a:srgbClr val="0000FF"/>
              </a:buClr>
              <a:buSzPct val="80000"/>
              <a:buFont typeface="Wingdings" panose="05000000000000000000" pitchFamily="2" charset="2"/>
              <a:buChar char="q"/>
            </a:pPr>
            <a:r>
              <a:rPr lang="zh-CN" altLang="en-US" dirty="0">
                <a:hlinkClick r:id="rId4" action="ppaction://hlinksldjump"/>
              </a:rPr>
              <a:t>任务控制块</a:t>
            </a:r>
            <a:endParaRPr lang="zh-CN" altLang="en-US" dirty="0"/>
          </a:p>
          <a:p>
            <a:pPr eaLnBrk="1" hangingPunct="1">
              <a:buClr>
                <a:srgbClr val="0000FF"/>
              </a:buClr>
              <a:buSzPct val="80000"/>
              <a:buFont typeface="Wingdings" panose="05000000000000000000" pitchFamily="2" charset="2"/>
              <a:buChar char="q"/>
            </a:pPr>
            <a:r>
              <a:rPr lang="zh-CN" altLang="en-US" dirty="0">
                <a:hlinkClick r:id="" action="ppaction://noaction"/>
              </a:rPr>
              <a:t>任务就绪算法</a:t>
            </a:r>
            <a:endParaRPr lang="zh-CN" altLang="en-US" dirty="0"/>
          </a:p>
          <a:p>
            <a:pPr eaLnBrk="1" hangingPunct="1">
              <a:buClr>
                <a:srgbClr val="0000FF"/>
              </a:buClr>
              <a:buSzPct val="80000"/>
              <a:buFont typeface="Wingdings" panose="05000000000000000000" pitchFamily="2" charset="2"/>
              <a:buChar char="q"/>
            </a:pPr>
            <a:r>
              <a:rPr lang="en-US" altLang="zh-CN" dirty="0">
                <a:hlinkClick r:id="" action="ppaction://noaction"/>
              </a:rPr>
              <a:t>OS</a:t>
            </a:r>
            <a:r>
              <a:rPr lang="zh-CN" altLang="en-US" dirty="0">
                <a:hlinkClick r:id="" action="ppaction://noaction"/>
              </a:rPr>
              <a:t>初始化</a:t>
            </a:r>
            <a:endParaRPr lang="zh-CN" altLang="en-US" dirty="0"/>
          </a:p>
          <a:p>
            <a:pPr eaLnBrk="1" hangingPunct="1">
              <a:buClr>
                <a:srgbClr val="0000FF"/>
              </a:buClr>
              <a:buSzPct val="80000"/>
              <a:buFont typeface="Wingdings" panose="05000000000000000000" pitchFamily="2" charset="2"/>
              <a:buChar char="q"/>
            </a:pPr>
            <a:r>
              <a:rPr lang="zh-CN" altLang="en-US" dirty="0">
                <a:hlinkClick r:id="" action="ppaction://noaction"/>
              </a:rPr>
              <a:t>任务管理</a:t>
            </a:r>
            <a:endParaRPr lang="zh-CN" altLang="en-US" dirty="0"/>
          </a:p>
          <a:p>
            <a:pPr eaLnBrk="1" hangingPunct="1">
              <a:buClr>
                <a:srgbClr val="0000FF"/>
              </a:buClr>
              <a:buSzPct val="80000"/>
              <a:buFont typeface="Wingdings" panose="05000000000000000000" pitchFamily="2" charset="2"/>
              <a:buChar char="q"/>
            </a:pPr>
            <a:r>
              <a:rPr lang="zh-CN" altLang="en-US" dirty="0">
                <a:hlinkClick r:id="" action="ppaction://noaction"/>
              </a:rPr>
              <a:t>任务堆栈初始化</a:t>
            </a:r>
            <a:endParaRPr lang="zh-CN" altLang="en-US" dirty="0"/>
          </a:p>
        </p:txBody>
      </p:sp>
      <p:sp>
        <p:nvSpPr>
          <p:cNvPr id="24580" name="Rectangle 6"/>
          <p:cNvSpPr>
            <a:spLocks noChangeArrowheads="1"/>
          </p:cNvSpPr>
          <p:nvPr/>
        </p:nvSpPr>
        <p:spPr bwMode="auto">
          <a:xfrm>
            <a:off x="5807076" y="1447801"/>
            <a:ext cx="41751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80000"/>
              <a:buFont typeface="Wingdings" panose="05000000000000000000" pitchFamily="2" charset="2"/>
              <a:buChar char="q"/>
            </a:pPr>
            <a:r>
              <a:rPr lang="zh-CN" altLang="en-US" sz="3200">
                <a:hlinkClick r:id="" action="ppaction://noaction"/>
              </a:rPr>
              <a:t>获取并初始化</a:t>
            </a:r>
            <a:r>
              <a:rPr lang="en-US" altLang="zh-CN" sz="3200">
                <a:hlinkClick r:id="" action="ppaction://noaction"/>
              </a:rPr>
              <a:t>TCB</a:t>
            </a:r>
            <a:endParaRPr lang="en-US" altLang="zh-CN" sz="3200"/>
          </a:p>
          <a:p>
            <a:pPr eaLnBrk="1" hangingPunct="1">
              <a:spcBef>
                <a:spcPct val="20000"/>
              </a:spcBef>
              <a:buClr>
                <a:srgbClr val="0000FF"/>
              </a:buClr>
              <a:buSzPct val="80000"/>
              <a:buFont typeface="Wingdings" panose="05000000000000000000" pitchFamily="2" charset="2"/>
              <a:buChar char="q"/>
            </a:pPr>
            <a:r>
              <a:rPr lang="zh-CN" altLang="en-US" sz="3200">
                <a:hlinkClick r:id="" action="ppaction://noaction"/>
              </a:rPr>
              <a:t>启动</a:t>
            </a:r>
            <a:r>
              <a:rPr lang="en-US" altLang="zh-CN" sz="3200">
                <a:hlinkClick r:id="" action="ppaction://noaction"/>
              </a:rPr>
              <a:t>OS</a:t>
            </a:r>
            <a:endParaRPr lang="en-US" altLang="zh-CN" sz="3200"/>
          </a:p>
          <a:p>
            <a:pPr eaLnBrk="1" hangingPunct="1">
              <a:spcBef>
                <a:spcPct val="20000"/>
              </a:spcBef>
              <a:buClr>
                <a:srgbClr val="0000FF"/>
              </a:buClr>
              <a:buSzPct val="80000"/>
              <a:buFont typeface="Wingdings" panose="05000000000000000000" pitchFamily="2" charset="2"/>
              <a:buChar char="q"/>
            </a:pPr>
            <a:r>
              <a:rPr lang="en-US" altLang="zh-CN" sz="3200">
                <a:hlinkClick r:id="" action="ppaction://noaction"/>
              </a:rPr>
              <a:t>TargetInit </a:t>
            </a:r>
            <a:r>
              <a:rPr lang="zh-CN" altLang="en-US" sz="3200">
                <a:hlinkClick r:id="" action="ppaction://noaction"/>
              </a:rPr>
              <a:t>初始化</a:t>
            </a:r>
            <a:endParaRPr lang="zh-CN" altLang="en-US" sz="3200"/>
          </a:p>
          <a:p>
            <a:pPr eaLnBrk="1" hangingPunct="1">
              <a:spcBef>
                <a:spcPct val="20000"/>
              </a:spcBef>
              <a:buClr>
                <a:srgbClr val="0000FF"/>
              </a:buClr>
              <a:buSzPct val="80000"/>
              <a:buFont typeface="Wingdings" panose="05000000000000000000" pitchFamily="2" charset="2"/>
              <a:buChar char="q"/>
            </a:pPr>
            <a:r>
              <a:rPr lang="zh-CN" altLang="en-US" sz="3200">
                <a:hlinkClick r:id="" action="ppaction://noaction"/>
              </a:rPr>
              <a:t>时间管理</a:t>
            </a:r>
            <a:endParaRPr lang="zh-CN" altLang="en-US" sz="3200"/>
          </a:p>
          <a:p>
            <a:pPr eaLnBrk="1" hangingPunct="1">
              <a:spcBef>
                <a:spcPct val="20000"/>
              </a:spcBef>
              <a:buClr>
                <a:srgbClr val="0000FF"/>
              </a:buClr>
              <a:buSzPct val="80000"/>
              <a:buFont typeface="Wingdings" panose="05000000000000000000" pitchFamily="2" charset="2"/>
              <a:buChar char="q"/>
            </a:pPr>
            <a:r>
              <a:rPr lang="zh-CN" altLang="en-US" sz="3200">
                <a:hlinkClick r:id="" action="ppaction://noaction"/>
              </a:rPr>
              <a:t>任务调度</a:t>
            </a:r>
            <a:endParaRPr lang="zh-CN" altLang="en-US" sz="3200"/>
          </a:p>
          <a:p>
            <a:pPr eaLnBrk="1" hangingPunct="1">
              <a:spcBef>
                <a:spcPct val="20000"/>
              </a:spcBef>
              <a:buClr>
                <a:srgbClr val="0000FF"/>
              </a:buClr>
              <a:buSzPct val="80000"/>
              <a:buFont typeface="Wingdings" panose="05000000000000000000" pitchFamily="2" charset="2"/>
              <a:buChar char="q"/>
            </a:pPr>
            <a:r>
              <a:rPr lang="en-US" altLang="zh-CN" sz="3200">
                <a:hlinkClick r:id="" action="ppaction://noaction"/>
              </a:rPr>
              <a:t>SWI</a:t>
            </a:r>
            <a:r>
              <a:rPr lang="zh-CN" altLang="en-US" sz="3200">
                <a:hlinkClick r:id="" action="ppaction://noaction"/>
              </a:rPr>
              <a:t>软件中断异常</a:t>
            </a:r>
            <a:endParaRPr lang="zh-CN" altLang="en-US" sz="3200"/>
          </a:p>
          <a:p>
            <a:pPr eaLnBrk="1" hangingPunct="1">
              <a:spcBef>
                <a:spcPct val="20000"/>
              </a:spcBef>
              <a:buClr>
                <a:srgbClr val="0000FF"/>
              </a:buClr>
              <a:buSzPct val="80000"/>
              <a:buFont typeface="Wingdings" panose="05000000000000000000" pitchFamily="2" charset="2"/>
              <a:buChar char="q"/>
            </a:pPr>
            <a:r>
              <a:rPr lang="zh-CN" altLang="en-US" sz="3200">
                <a:hlinkClick r:id="" action="ppaction://noaction"/>
              </a:rPr>
              <a:t>任务级的任务调度小结</a:t>
            </a:r>
            <a:endParaRPr lang="zh-CN" altLang="en-US" sz="3200"/>
          </a:p>
        </p:txBody>
      </p:sp>
      <p:sp>
        <p:nvSpPr>
          <p:cNvPr id="6" name="燕尾形 5">
            <a:hlinkClick r:id="rId5" action="ppaction://hlinksldjump"/>
          </p:cNvPr>
          <p:cNvSpPr/>
          <p:nvPr/>
        </p:nvSpPr>
        <p:spPr>
          <a:xfrm rot="10800000">
            <a:off x="10107613" y="6096000"/>
            <a:ext cx="533400" cy="381000"/>
          </a:xfrm>
          <a:prstGeom prst="chevron">
            <a:avLst>
              <a:gd name="adj" fmla="val 64328"/>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最小内核</a:t>
            </a:r>
          </a:p>
        </p:txBody>
      </p:sp>
      <p:sp>
        <p:nvSpPr>
          <p:cNvPr id="25603" name="Rectangle 3"/>
          <p:cNvSpPr>
            <a:spLocks noGrp="1" noChangeArrowheads="1"/>
          </p:cNvSpPr>
          <p:nvPr>
            <p:ph idx="1"/>
          </p:nvPr>
        </p:nvSpPr>
        <p:spPr>
          <a:noFill/>
        </p:spPr>
        <p:txBody>
          <a:bodyPr/>
          <a:lstStyle/>
          <a:p>
            <a:pPr eaLnBrk="1" hangingPunct="1">
              <a:buClr>
                <a:srgbClr val="0000FF"/>
              </a:buClr>
              <a:buSzPct val="80000"/>
              <a:buFont typeface="Wingdings" panose="05000000000000000000" pitchFamily="2" charset="2"/>
              <a:buChar char="q"/>
            </a:pPr>
            <a:r>
              <a:rPr lang="zh-CN" altLang="en-US">
                <a:solidFill>
                  <a:srgbClr val="FF0000"/>
                </a:solidFill>
              </a:rPr>
              <a:t>基本概念</a:t>
            </a:r>
          </a:p>
          <a:p>
            <a:pPr eaLnBrk="1" hangingPunct="1">
              <a:buClr>
                <a:srgbClr val="0000FF"/>
              </a:buClr>
              <a:buSzPct val="80000"/>
              <a:buFont typeface="Wingdings" panose="05000000000000000000" pitchFamily="2" charset="2"/>
              <a:buChar char="q"/>
            </a:pPr>
            <a:r>
              <a:rPr lang="zh-CN" altLang="en-US">
                <a:solidFill>
                  <a:srgbClr val="C0C0C0"/>
                </a:solidFill>
              </a:rPr>
              <a:t>案例分析</a:t>
            </a:r>
          </a:p>
          <a:p>
            <a:pPr eaLnBrk="1" hangingPunct="1">
              <a:buClr>
                <a:srgbClr val="0000FF"/>
              </a:buClr>
              <a:buSzPct val="80000"/>
              <a:buFont typeface="Wingdings" panose="05000000000000000000" pitchFamily="2" charset="2"/>
              <a:buChar char="q"/>
            </a:pPr>
            <a:r>
              <a:rPr lang="zh-CN" altLang="en-US">
                <a:solidFill>
                  <a:srgbClr val="C0C0C0"/>
                </a:solidFill>
              </a:rPr>
              <a:t>任务控制块</a:t>
            </a:r>
          </a:p>
          <a:p>
            <a:pPr eaLnBrk="1" hangingPunct="1">
              <a:buClr>
                <a:srgbClr val="0000FF"/>
              </a:buClr>
              <a:buSzPct val="80000"/>
              <a:buFont typeface="Wingdings" panose="05000000000000000000" pitchFamily="2" charset="2"/>
              <a:buChar char="q"/>
            </a:pPr>
            <a:r>
              <a:rPr lang="zh-CN" altLang="en-US">
                <a:solidFill>
                  <a:srgbClr val="C0C0C0"/>
                </a:solidFill>
              </a:rPr>
              <a:t>任务就绪算法</a:t>
            </a:r>
          </a:p>
          <a:p>
            <a:pPr eaLnBrk="1" hangingPunct="1">
              <a:buClr>
                <a:srgbClr val="0000FF"/>
              </a:buClr>
              <a:buSzPct val="80000"/>
              <a:buFont typeface="Wingdings" panose="05000000000000000000" pitchFamily="2" charset="2"/>
              <a:buChar char="q"/>
            </a:pPr>
            <a:r>
              <a:rPr lang="en-US" altLang="zh-CN">
                <a:solidFill>
                  <a:srgbClr val="C0C0C0"/>
                </a:solidFill>
              </a:rPr>
              <a:t>OS</a:t>
            </a:r>
            <a:r>
              <a:rPr lang="zh-CN" altLang="en-US">
                <a:solidFill>
                  <a:srgbClr val="C0C0C0"/>
                </a:solidFill>
              </a:rPr>
              <a:t>初始化</a:t>
            </a:r>
          </a:p>
          <a:p>
            <a:pPr eaLnBrk="1" hangingPunct="1">
              <a:buClr>
                <a:srgbClr val="0000FF"/>
              </a:buClr>
              <a:buSzPct val="80000"/>
              <a:buFont typeface="Wingdings" panose="05000000000000000000" pitchFamily="2" charset="2"/>
              <a:buChar char="q"/>
            </a:pPr>
            <a:r>
              <a:rPr lang="zh-CN" altLang="en-US">
                <a:solidFill>
                  <a:srgbClr val="C0C0C0"/>
                </a:solidFill>
              </a:rPr>
              <a:t>任务管理</a:t>
            </a:r>
          </a:p>
          <a:p>
            <a:pPr eaLnBrk="1" hangingPunct="1">
              <a:buClr>
                <a:srgbClr val="0000FF"/>
              </a:buClr>
              <a:buSzPct val="80000"/>
              <a:buFont typeface="Wingdings" panose="05000000000000000000" pitchFamily="2" charset="2"/>
              <a:buChar char="q"/>
            </a:pPr>
            <a:r>
              <a:rPr lang="zh-CN" altLang="en-US">
                <a:solidFill>
                  <a:srgbClr val="C0C0C0"/>
                </a:solidFill>
              </a:rPr>
              <a:t>任务堆栈初始化</a:t>
            </a:r>
          </a:p>
        </p:txBody>
      </p:sp>
      <p:sp>
        <p:nvSpPr>
          <p:cNvPr id="25604" name="Rectangle 4"/>
          <p:cNvSpPr>
            <a:spLocks noChangeArrowheads="1"/>
          </p:cNvSpPr>
          <p:nvPr/>
        </p:nvSpPr>
        <p:spPr bwMode="auto">
          <a:xfrm>
            <a:off x="5807076" y="1447801"/>
            <a:ext cx="41751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获取并初始化</a:t>
            </a:r>
            <a:r>
              <a:rPr lang="en-US" altLang="zh-CN" sz="3200">
                <a:solidFill>
                  <a:srgbClr val="C0C0C0"/>
                </a:solidFill>
              </a:rPr>
              <a:t>TCB</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启动</a:t>
            </a:r>
            <a:r>
              <a:rPr lang="en-US" altLang="zh-CN" sz="3200">
                <a:solidFill>
                  <a:srgbClr val="C0C0C0"/>
                </a:solidFill>
              </a:rPr>
              <a:t>OS</a:t>
            </a:r>
          </a:p>
          <a:p>
            <a:pPr eaLnBrk="1" hangingPunct="1">
              <a:spcBef>
                <a:spcPct val="20000"/>
              </a:spcBef>
              <a:buClr>
                <a:srgbClr val="0000FF"/>
              </a:buClr>
              <a:buSzPct val="80000"/>
              <a:buFont typeface="Wingdings" panose="05000000000000000000" pitchFamily="2" charset="2"/>
              <a:buChar char="q"/>
            </a:pPr>
            <a:r>
              <a:rPr lang="en-US" altLang="zh-CN" sz="3200">
                <a:solidFill>
                  <a:srgbClr val="C0C0C0"/>
                </a:solidFill>
              </a:rPr>
              <a:t>TargetInit </a:t>
            </a:r>
            <a:r>
              <a:rPr lang="zh-CN" altLang="en-US" sz="3200">
                <a:solidFill>
                  <a:srgbClr val="C0C0C0"/>
                </a:solidFill>
              </a:rPr>
              <a:t>初始化</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时间管理</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任务调度</a:t>
            </a:r>
          </a:p>
          <a:p>
            <a:pPr eaLnBrk="1" hangingPunct="1">
              <a:spcBef>
                <a:spcPct val="20000"/>
              </a:spcBef>
              <a:buClr>
                <a:srgbClr val="0000FF"/>
              </a:buClr>
              <a:buSzPct val="80000"/>
              <a:buFont typeface="Wingdings" panose="05000000000000000000" pitchFamily="2" charset="2"/>
              <a:buChar char="q"/>
            </a:pPr>
            <a:r>
              <a:rPr lang="en-US" altLang="zh-CN" sz="3200">
                <a:solidFill>
                  <a:srgbClr val="C0C0C0"/>
                </a:solidFill>
              </a:rPr>
              <a:t>SWI</a:t>
            </a:r>
            <a:r>
              <a:rPr lang="zh-CN" altLang="en-US" sz="3200">
                <a:solidFill>
                  <a:srgbClr val="C0C0C0"/>
                </a:solidFill>
              </a:rPr>
              <a:t>软件中断异常</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任务级的任务调度小结</a:t>
            </a:r>
          </a:p>
        </p:txBody>
      </p:sp>
      <p:sp>
        <p:nvSpPr>
          <p:cNvPr id="6" name="燕尾形 5">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最小内核</a:t>
            </a:r>
          </a:p>
        </p:txBody>
      </p:sp>
      <p:sp>
        <p:nvSpPr>
          <p:cNvPr id="75779" name="Rectangle 3"/>
          <p:cNvSpPr>
            <a:spLocks noGrp="1" noChangeArrowheads="1"/>
          </p:cNvSpPr>
          <p:nvPr>
            <p:ph idx="1"/>
          </p:nvPr>
        </p:nvSpPr>
        <p:spPr/>
        <p:txBody>
          <a:bodyPr/>
          <a:lstStyle/>
          <a:p>
            <a:pPr eaLnBrk="1" hangingPunct="1"/>
            <a:r>
              <a:rPr lang="zh-CN" altLang="en-US"/>
              <a:t>基本概念</a:t>
            </a:r>
          </a:p>
        </p:txBody>
      </p:sp>
      <p:sp>
        <p:nvSpPr>
          <p:cNvPr id="75780" name="Text Box 4"/>
          <p:cNvSpPr txBox="1">
            <a:spLocks noChangeArrowheads="1"/>
          </p:cNvSpPr>
          <p:nvPr/>
        </p:nvSpPr>
        <p:spPr bwMode="auto">
          <a:xfrm>
            <a:off x="3962400" y="1676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solidFill>
                  <a:srgbClr val="0000FF"/>
                </a:solidFill>
                <a:ea typeface="华文新魏" panose="02010800040101010101" pitchFamily="2" charset="-122"/>
              </a:rPr>
              <a:t>－什么是任务</a:t>
            </a:r>
          </a:p>
        </p:txBody>
      </p:sp>
      <p:sp>
        <p:nvSpPr>
          <p:cNvPr id="75781" name="Rectangle 5"/>
          <p:cNvSpPr>
            <a:spLocks noChangeArrowheads="1"/>
          </p:cNvSpPr>
          <p:nvPr/>
        </p:nvSpPr>
        <p:spPr bwMode="auto">
          <a:xfrm>
            <a:off x="2667000" y="2300298"/>
            <a:ext cx="6858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在实时多任务系统下运行的应用软件程序就是任务。在没有使用</a:t>
            </a:r>
            <a:r>
              <a:rPr lang="en-US" altLang="zh-CN" sz="2400" dirty="0">
                <a:latin typeface="华文新魏" panose="02010800040101010101" pitchFamily="2" charset="-122"/>
                <a:ea typeface="华文新魏" panose="02010800040101010101" pitchFamily="2" charset="-122"/>
              </a:rPr>
              <a:t>OS</a:t>
            </a:r>
            <a:r>
              <a:rPr lang="zh-CN" altLang="en-US" sz="2400" dirty="0">
                <a:latin typeface="华文新魏" panose="02010800040101010101" pitchFamily="2" charset="-122"/>
                <a:ea typeface="华文新魏" panose="02010800040101010101" pitchFamily="2" charset="-122"/>
              </a:rPr>
              <a:t>的前后台系统中，我们可以认为</a:t>
            </a:r>
            <a:r>
              <a:rPr lang="en-US" altLang="zh-CN" sz="2400" dirty="0">
                <a:latin typeface="华文新魏" panose="02010800040101010101" pitchFamily="2" charset="-122"/>
                <a:ea typeface="华文新魏" panose="02010800040101010101" pitchFamily="2" charset="-122"/>
              </a:rPr>
              <a:t>main</a:t>
            </a:r>
            <a:r>
              <a:rPr lang="zh-CN" altLang="en-US" sz="2400" dirty="0">
                <a:latin typeface="华文新魏" panose="02010800040101010101" pitchFamily="2" charset="-122"/>
                <a:ea typeface="华文新魏" panose="02010800040101010101" pitchFamily="2" charset="-122"/>
              </a:rPr>
              <a:t>函数以及通过</a:t>
            </a:r>
            <a:r>
              <a:rPr lang="en-US" altLang="zh-CN" sz="2400" dirty="0">
                <a:latin typeface="华文新魏" panose="02010800040101010101" pitchFamily="2" charset="-122"/>
                <a:ea typeface="华文新魏" panose="02010800040101010101" pitchFamily="2" charset="-122"/>
              </a:rPr>
              <a:t>main</a:t>
            </a:r>
            <a:r>
              <a:rPr lang="zh-CN" altLang="en-US" sz="2400" dirty="0">
                <a:latin typeface="华文新魏" panose="02010800040101010101" pitchFamily="2" charset="-122"/>
                <a:ea typeface="华文新魏" panose="02010800040101010101" pitchFamily="2" charset="-122"/>
              </a:rPr>
              <a:t>函数调用的</a:t>
            </a:r>
            <a:r>
              <a:rPr lang="zh-CN" altLang="en-US" sz="2400" dirty="0">
                <a:solidFill>
                  <a:srgbClr val="FF0000"/>
                </a:solidFill>
                <a:latin typeface="华文新魏" panose="02010800040101010101" pitchFamily="2" charset="-122"/>
                <a:ea typeface="华文新魏" panose="02010800040101010101" pitchFamily="2" charset="-122"/>
              </a:rPr>
              <a:t>全体函数</a:t>
            </a:r>
            <a:r>
              <a:rPr lang="zh-CN" altLang="en-US" sz="2400" dirty="0">
                <a:latin typeface="华文新魏" panose="02010800040101010101" pitchFamily="2" charset="-122"/>
                <a:ea typeface="华文新魏" panose="02010800040101010101" pitchFamily="2" charset="-122"/>
              </a:rPr>
              <a:t>为</a:t>
            </a:r>
            <a:r>
              <a:rPr lang="zh-CN" altLang="en-US" sz="2400" dirty="0">
                <a:solidFill>
                  <a:srgbClr val="00B050"/>
                </a:solidFill>
                <a:latin typeface="华文新魏" panose="02010800040101010101" pitchFamily="2" charset="-122"/>
                <a:ea typeface="华文新魏" panose="02010800040101010101" pitchFamily="2" charset="-122"/>
              </a:rPr>
              <a:t>一个</a:t>
            </a:r>
            <a:r>
              <a:rPr lang="zh-CN" altLang="en-US" sz="2400" dirty="0">
                <a:latin typeface="华文新魏" panose="02010800040101010101" pitchFamily="2" charset="-122"/>
                <a:ea typeface="华文新魏" panose="02010800040101010101" pitchFamily="2" charset="-122"/>
              </a:rPr>
              <a:t>任务。</a:t>
            </a:r>
          </a:p>
          <a:p>
            <a:pPr eaLnBrk="1" hangingPunct="1">
              <a:spcBef>
                <a:spcPct val="50000"/>
              </a:spcBef>
            </a:pPr>
            <a:r>
              <a:rPr lang="zh-CN" altLang="en-US" sz="2400" dirty="0">
                <a:latin typeface="华文新魏" panose="02010800040101010101" pitchFamily="2" charset="-122"/>
                <a:ea typeface="华文新魏" panose="02010800040101010101" pitchFamily="2" charset="-122"/>
              </a:rPr>
              <a:t>        通常将</a:t>
            </a:r>
            <a:r>
              <a:rPr lang="zh-CN" altLang="en-US" sz="2400" dirty="0">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并行程序执行的基本逻辑单位</a:t>
            </a:r>
            <a:r>
              <a:rPr lang="zh-CN" altLang="en-US" sz="2400" dirty="0">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称之为</a:t>
            </a:r>
            <a:r>
              <a:rPr lang="zh-CN" altLang="en-US" sz="2400" dirty="0">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任务</a:t>
            </a:r>
            <a:r>
              <a:rPr lang="zh-CN" altLang="en-US" sz="2400" dirty="0">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，也就是说任务是可以被分割为独立的且可并行执行的基本逻辑单位程序。一个任务的程序是顺序执行的，而不同任务的程序却是并行执行的。任务必须包括</a:t>
            </a:r>
            <a:r>
              <a:rPr lang="zh-CN" altLang="en-US" sz="2400" dirty="0">
                <a:solidFill>
                  <a:srgbClr val="FF0000"/>
                </a:solidFill>
                <a:latin typeface="华文新魏" panose="02010800040101010101" pitchFamily="2" charset="-122"/>
                <a:ea typeface="华文新魏" panose="02010800040101010101" pitchFamily="2" charset="-122"/>
              </a:rPr>
              <a:t>相互</a:t>
            </a:r>
            <a:r>
              <a:rPr lang="zh-CN" altLang="en-US" sz="2400" dirty="0">
                <a:solidFill>
                  <a:srgbClr val="FF0000"/>
                </a:solidFill>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独立</a:t>
            </a:r>
            <a:r>
              <a:rPr lang="zh-CN" altLang="en-US" sz="2400" dirty="0">
                <a:solidFill>
                  <a:srgbClr val="FF0000"/>
                </a:solidFill>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和</a:t>
            </a:r>
            <a:r>
              <a:rPr lang="zh-CN" altLang="en-US" sz="2400" dirty="0">
                <a:solidFill>
                  <a:srgbClr val="FF0000"/>
                </a:solidFill>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并行</a:t>
            </a:r>
            <a:r>
              <a:rPr lang="zh-CN" altLang="en-US" sz="2400" dirty="0">
                <a:solidFill>
                  <a:srgbClr val="FF0000"/>
                </a:solidFill>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执行</a:t>
            </a:r>
            <a:r>
              <a:rPr lang="zh-CN" altLang="en-US" sz="2400" dirty="0">
                <a:latin typeface="华文新魏" panose="02010800040101010101" pitchFamily="2" charset="-122"/>
                <a:ea typeface="华文新魏" panose="02010800040101010101" pitchFamily="2" charset="-122"/>
              </a:rPr>
              <a:t>两个方面。</a:t>
            </a:r>
          </a:p>
        </p:txBody>
      </p:sp>
      <p:sp>
        <p:nvSpPr>
          <p:cNvPr id="8" name="燕尾形 7">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7" presetClass="entr" presetSubtype="0" fill="hold" grpId="0" nodeType="afterEffect">
                                  <p:stCondLst>
                                    <p:cond delay="0"/>
                                  </p:stCondLst>
                                  <p:iterate type="lt">
                                    <p:tmPct val="50000"/>
                                  </p:iterate>
                                  <p:childTnLst>
                                    <p:set>
                                      <p:cBhvr>
                                        <p:cTn id="11" dur="1" fill="hold">
                                          <p:stCondLst>
                                            <p:cond delay="0"/>
                                          </p:stCondLst>
                                        </p:cTn>
                                        <p:tgtEl>
                                          <p:spTgt spid="75780"/>
                                        </p:tgtEl>
                                        <p:attrNameLst>
                                          <p:attrName>style.visibility</p:attrName>
                                        </p:attrNameLst>
                                      </p:cBhvr>
                                      <p:to>
                                        <p:strVal val="visible"/>
                                      </p:to>
                                    </p:set>
                                    <p:anim calcmode="discrete" valueType="clr">
                                      <p:cBhvr override="childStyle">
                                        <p:cTn id="12" dur="80"/>
                                        <p:tgtEl>
                                          <p:spTgt spid="75780"/>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5780"/>
                                        </p:tgtEl>
                                        <p:attrNameLst>
                                          <p:attrName>fillcolor</p:attrName>
                                        </p:attrNameLst>
                                      </p:cBhvr>
                                      <p:tavLst>
                                        <p:tav tm="0">
                                          <p:val>
                                            <p:clrVal>
                                              <a:schemeClr val="accent2"/>
                                            </p:clrVal>
                                          </p:val>
                                        </p:tav>
                                        <p:tav tm="50000">
                                          <p:val>
                                            <p:clrVal>
                                              <a:schemeClr val="hlink"/>
                                            </p:clrVal>
                                          </p:val>
                                        </p:tav>
                                      </p:tavLst>
                                    </p:anim>
                                    <p:set>
                                      <p:cBhvr>
                                        <p:cTn id="14" dur="80"/>
                                        <p:tgtEl>
                                          <p:spTgt spid="75780"/>
                                        </p:tgtEl>
                                        <p:attrNameLst>
                                          <p:attrName>fill.type</p:attrName>
                                        </p:attrNameLst>
                                      </p:cBhvr>
                                      <p:to>
                                        <p:strVal val="solid"/>
                                      </p:to>
                                    </p:set>
                                  </p:childTnLst>
                                </p:cTn>
                              </p:par>
                            </p:childTnLst>
                          </p:cTn>
                        </p:par>
                        <p:par>
                          <p:cTn id="15" fill="hold">
                            <p:stCondLst>
                              <p:cond delay="779"/>
                            </p:stCondLst>
                            <p:childTnLst>
                              <p:par>
                                <p:cTn id="16" presetID="22" presetClass="entr" presetSubtype="1" fill="hold" grpId="0" nodeType="afterEffect">
                                  <p:stCondLst>
                                    <p:cond delay="0"/>
                                  </p:stCondLst>
                                  <p:childTnLst>
                                    <p:set>
                                      <p:cBhvr>
                                        <p:cTn id="17" dur="1" fill="hold">
                                          <p:stCondLst>
                                            <p:cond delay="0"/>
                                          </p:stCondLst>
                                        </p:cTn>
                                        <p:tgtEl>
                                          <p:spTgt spid="75781"/>
                                        </p:tgtEl>
                                        <p:attrNameLst>
                                          <p:attrName>style.visibility</p:attrName>
                                        </p:attrNameLst>
                                      </p:cBhvr>
                                      <p:to>
                                        <p:strVal val="visible"/>
                                      </p:to>
                                    </p:set>
                                    <p:animEffect transition="in" filter="wipe(up)">
                                      <p:cBhvr>
                                        <p:cTn id="18" dur="5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P spid="75780" grpId="0"/>
      <p:bldP spid="7578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3.2  </a:t>
            </a:r>
            <a:r>
              <a:rPr lang="zh-CN" altLang="en-US" dirty="0"/>
              <a:t>最小内核</a:t>
            </a:r>
          </a:p>
        </p:txBody>
      </p:sp>
      <p:sp>
        <p:nvSpPr>
          <p:cNvPr id="27651" name="Rectangle 3"/>
          <p:cNvSpPr>
            <a:spLocks noGrp="1" noChangeArrowheads="1"/>
          </p:cNvSpPr>
          <p:nvPr>
            <p:ph idx="1"/>
          </p:nvPr>
        </p:nvSpPr>
        <p:spPr/>
        <p:txBody>
          <a:bodyPr/>
          <a:lstStyle/>
          <a:p>
            <a:pPr eaLnBrk="1" hangingPunct="1"/>
            <a:r>
              <a:rPr lang="zh-CN" altLang="en-US" dirty="0"/>
              <a:t>基本概念</a:t>
            </a:r>
          </a:p>
        </p:txBody>
      </p:sp>
      <p:sp>
        <p:nvSpPr>
          <p:cNvPr id="76804" name="Text Box 4"/>
          <p:cNvSpPr txBox="1">
            <a:spLocks noChangeArrowheads="1"/>
          </p:cNvSpPr>
          <p:nvPr/>
        </p:nvSpPr>
        <p:spPr bwMode="auto">
          <a:xfrm>
            <a:off x="3962400" y="1676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solidFill>
                  <a:srgbClr val="0000FF"/>
                </a:solidFill>
                <a:ea typeface="华文新魏" panose="02010800040101010101" pitchFamily="2" charset="-122"/>
              </a:rPr>
              <a:t>－独立</a:t>
            </a:r>
          </a:p>
        </p:txBody>
      </p:sp>
      <p:sp>
        <p:nvSpPr>
          <p:cNvPr id="76805" name="Rectangle 5"/>
          <p:cNvSpPr>
            <a:spLocks noChangeArrowheads="1"/>
          </p:cNvSpPr>
          <p:nvPr/>
        </p:nvSpPr>
        <p:spPr bwMode="auto">
          <a:xfrm>
            <a:off x="2667000" y="2297540"/>
            <a:ext cx="6858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        </a:t>
            </a:r>
            <a:r>
              <a:rPr lang="zh-CN" altLang="en-US" sz="2400">
                <a:latin typeface="华文新魏" panose="02010800040101010101" pitchFamily="2" charset="-122"/>
                <a:ea typeface="华文新魏" panose="02010800040101010101" pitchFamily="2" charset="-122"/>
              </a:rPr>
              <a:t>独立具体指任务</a:t>
            </a:r>
            <a:r>
              <a:rPr lang="zh-CN" altLang="en-US" sz="2400">
                <a:solidFill>
                  <a:srgbClr val="FF0000"/>
                </a:solidFill>
                <a:latin typeface="华文新魏" panose="02010800040101010101" pitchFamily="2" charset="-122"/>
                <a:ea typeface="华文新魏" panose="02010800040101010101" pitchFamily="2" charset="-122"/>
              </a:rPr>
              <a:t>不能彼此直接调用</a:t>
            </a:r>
            <a:r>
              <a:rPr lang="zh-CN" altLang="en-US" sz="2400">
                <a:latin typeface="华文新魏" panose="02010800040101010101" pitchFamily="2" charset="-122"/>
                <a:ea typeface="华文新魏" panose="02010800040101010101" pitchFamily="2" charset="-122"/>
              </a:rPr>
              <a:t>，也</a:t>
            </a:r>
            <a:r>
              <a:rPr lang="zh-CN" altLang="en-US" sz="2400">
                <a:solidFill>
                  <a:srgbClr val="FF0000"/>
                </a:solidFill>
                <a:latin typeface="华文新魏" panose="02010800040101010101" pitchFamily="2" charset="-122"/>
                <a:ea typeface="华文新魏" panose="02010800040101010101" pitchFamily="2" charset="-122"/>
              </a:rPr>
              <a:t>不能直接进行数据交换</a:t>
            </a:r>
            <a:r>
              <a:rPr lang="zh-CN" altLang="en-US" sz="2400">
                <a:latin typeface="华文新魏" panose="02010800040101010101" pitchFamily="2" charset="-122"/>
                <a:ea typeface="华文新魏" panose="02010800040101010101" pitchFamily="2" charset="-122"/>
              </a:rPr>
              <a:t>。 </a:t>
            </a:r>
          </a:p>
        </p:txBody>
      </p:sp>
      <p:sp>
        <p:nvSpPr>
          <p:cNvPr id="76808" name="Rectangle 8"/>
          <p:cNvSpPr>
            <a:spLocks noChangeArrowheads="1"/>
          </p:cNvSpPr>
          <p:nvPr/>
        </p:nvSpPr>
        <p:spPr bwMode="auto">
          <a:xfrm>
            <a:off x="2133600" y="3890964"/>
            <a:ext cx="1582738" cy="1366837"/>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void task0 (void)</a:t>
            </a:r>
          </a:p>
          <a:p>
            <a:pPr>
              <a:defRPr/>
            </a:pPr>
            <a:r>
              <a:rPr lang="en-US" altLang="zh-CN" sz="1400">
                <a:latin typeface="Arial" panose="020B0604020202020204" pitchFamily="34" charset="0"/>
              </a:rPr>
              <a:t>{</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    task1( );</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a:t>
            </a:r>
          </a:p>
        </p:txBody>
      </p:sp>
      <p:sp>
        <p:nvSpPr>
          <p:cNvPr id="76809" name="Rectangle 9"/>
          <p:cNvSpPr>
            <a:spLocks noChangeArrowheads="1"/>
          </p:cNvSpPr>
          <p:nvPr/>
        </p:nvSpPr>
        <p:spPr bwMode="auto">
          <a:xfrm>
            <a:off x="3962400" y="3890964"/>
            <a:ext cx="1582738" cy="1366837"/>
          </a:xfrm>
          <a:prstGeom prst="rect">
            <a:avLst/>
          </a:prstGeom>
          <a:solidFill>
            <a:schemeClr val="accent1"/>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void task1 (void)</a:t>
            </a:r>
          </a:p>
          <a:p>
            <a:pPr>
              <a:defRPr/>
            </a:pPr>
            <a:r>
              <a:rPr lang="en-US" altLang="zh-CN" sz="1400">
                <a:latin typeface="Arial" panose="020B0604020202020204" pitchFamily="34" charset="0"/>
              </a:rPr>
              <a:t>{</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     </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a:t>
            </a:r>
          </a:p>
        </p:txBody>
      </p:sp>
      <p:sp>
        <p:nvSpPr>
          <p:cNvPr id="76810" name="AutoShape 10"/>
          <p:cNvSpPr>
            <a:spLocks noChangeArrowheads="1"/>
          </p:cNvSpPr>
          <p:nvPr/>
        </p:nvSpPr>
        <p:spPr bwMode="auto">
          <a:xfrm>
            <a:off x="5638800" y="4495800"/>
            <a:ext cx="609600" cy="228600"/>
          </a:xfrm>
          <a:prstGeom prst="rightArrow">
            <a:avLst>
              <a:gd name="adj1" fmla="val 50000"/>
              <a:gd name="adj2" fmla="val 66667"/>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14"/>
          <p:cNvGrpSpPr/>
          <p:nvPr/>
        </p:nvGrpSpPr>
        <p:grpSpPr bwMode="auto">
          <a:xfrm>
            <a:off x="6324600" y="3733800"/>
            <a:ext cx="3581400" cy="1658938"/>
            <a:chOff x="3024" y="2352"/>
            <a:chExt cx="2256" cy="1045"/>
          </a:xfrm>
        </p:grpSpPr>
        <p:sp>
          <p:nvSpPr>
            <p:cNvPr id="76811" name="Rectangle 11"/>
            <p:cNvSpPr>
              <a:spLocks noChangeArrowheads="1"/>
            </p:cNvSpPr>
            <p:nvPr/>
          </p:nvSpPr>
          <p:spPr bwMode="auto">
            <a:xfrm>
              <a:off x="3024" y="2352"/>
              <a:ext cx="2256" cy="1045"/>
            </a:xfrm>
            <a:prstGeom prst="rect">
              <a:avLst/>
            </a:prstGeom>
            <a:solidFill>
              <a:srgbClr val="C0C0C0"/>
            </a:soli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27677" name="Rectangle 12"/>
            <p:cNvSpPr>
              <a:spLocks noChangeArrowheads="1"/>
            </p:cNvSpPr>
            <p:nvPr/>
          </p:nvSpPr>
          <p:spPr bwMode="auto">
            <a:xfrm>
              <a:off x="3083" y="2448"/>
              <a:ext cx="997" cy="861"/>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t>void task0 (void)</a:t>
              </a:r>
            </a:p>
            <a:p>
              <a:pPr eaLnBrk="1" hangingPunct="1"/>
              <a:r>
                <a:rPr lang="en-US" altLang="zh-CN" sz="1400"/>
                <a:t>{</a:t>
              </a:r>
            </a:p>
            <a:p>
              <a:pPr eaLnBrk="1" hangingPunct="1"/>
              <a:endParaRPr lang="en-US" altLang="zh-CN" sz="1400"/>
            </a:p>
            <a:p>
              <a:pPr eaLnBrk="1" hangingPunct="1"/>
              <a:r>
                <a:rPr lang="en-US" altLang="zh-CN" sz="1400"/>
                <a:t>    task1( );</a:t>
              </a:r>
            </a:p>
            <a:p>
              <a:pPr eaLnBrk="1" hangingPunct="1"/>
              <a:endParaRPr lang="en-US" altLang="zh-CN" sz="1400"/>
            </a:p>
            <a:p>
              <a:pPr eaLnBrk="1" hangingPunct="1"/>
              <a:r>
                <a:rPr lang="en-US" altLang="zh-CN" sz="1400"/>
                <a:t>}</a:t>
              </a:r>
            </a:p>
          </p:txBody>
        </p:sp>
        <p:sp>
          <p:nvSpPr>
            <p:cNvPr id="27678" name="Rectangle 13"/>
            <p:cNvSpPr>
              <a:spLocks noChangeArrowheads="1"/>
            </p:cNvSpPr>
            <p:nvPr/>
          </p:nvSpPr>
          <p:spPr bwMode="auto">
            <a:xfrm>
              <a:off x="4235" y="2448"/>
              <a:ext cx="997" cy="861"/>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t>void task1 (void)</a:t>
              </a:r>
            </a:p>
            <a:p>
              <a:pPr eaLnBrk="1" hangingPunct="1"/>
              <a:r>
                <a:rPr lang="en-US" altLang="zh-CN" sz="1400"/>
                <a:t>{</a:t>
              </a:r>
            </a:p>
            <a:p>
              <a:pPr eaLnBrk="1" hangingPunct="1"/>
              <a:endParaRPr lang="en-US" altLang="zh-CN" sz="1400"/>
            </a:p>
            <a:p>
              <a:pPr eaLnBrk="1" hangingPunct="1"/>
              <a:r>
                <a:rPr lang="en-US" altLang="zh-CN" sz="1400"/>
                <a:t>     </a:t>
              </a:r>
            </a:p>
            <a:p>
              <a:pPr eaLnBrk="1" hangingPunct="1"/>
              <a:endParaRPr lang="en-US" altLang="zh-CN" sz="1400"/>
            </a:p>
            <a:p>
              <a:pPr eaLnBrk="1" hangingPunct="1"/>
              <a:r>
                <a:rPr lang="en-US" altLang="zh-CN" sz="1400"/>
                <a:t>}</a:t>
              </a:r>
            </a:p>
          </p:txBody>
        </p:sp>
      </p:grpSp>
      <p:sp>
        <p:nvSpPr>
          <p:cNvPr id="76815" name="Rectangle 15"/>
          <p:cNvSpPr>
            <a:spLocks noChangeArrowheads="1"/>
          </p:cNvSpPr>
          <p:nvPr/>
        </p:nvSpPr>
        <p:spPr bwMode="auto">
          <a:xfrm>
            <a:off x="2133600" y="3505200"/>
            <a:ext cx="3429000" cy="287338"/>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defRPr/>
            </a:pPr>
            <a:r>
              <a:rPr lang="zh-CN" altLang="en-US" sz="1600">
                <a:latin typeface="Arial" panose="020B0604020202020204" pitchFamily="34" charset="0"/>
              </a:rPr>
              <a:t>内核</a:t>
            </a:r>
          </a:p>
        </p:txBody>
      </p:sp>
      <p:sp>
        <p:nvSpPr>
          <p:cNvPr id="76816" name="AutoShape 16"/>
          <p:cNvSpPr>
            <a:spLocks noChangeArrowheads="1"/>
          </p:cNvSpPr>
          <p:nvPr/>
        </p:nvSpPr>
        <p:spPr bwMode="auto">
          <a:xfrm>
            <a:off x="7491327" y="2781300"/>
            <a:ext cx="1676400" cy="914400"/>
          </a:xfrm>
          <a:prstGeom prst="wedgeRoundRectCallout">
            <a:avLst>
              <a:gd name="adj1" fmla="val -39204"/>
              <a:gd name="adj2" fmla="val 79343"/>
              <a:gd name="adj3" fmla="val 16667"/>
            </a:avLst>
          </a:prstGeom>
          <a:solidFill>
            <a:srgbClr val="E5FFFF"/>
          </a:solidFill>
          <a:ln w="9525">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t>通过</a:t>
            </a:r>
            <a:r>
              <a:rPr lang="zh-CN" altLang="en-US" sz="1600" b="1" dirty="0">
                <a:solidFill>
                  <a:srgbClr val="FF0000"/>
                </a:solidFill>
              </a:rPr>
              <a:t>调用</a:t>
            </a:r>
            <a:r>
              <a:rPr lang="zh-CN" altLang="en-US" sz="1600" dirty="0"/>
              <a:t>执行任务，因此可以看成</a:t>
            </a:r>
            <a:r>
              <a:rPr lang="zh-CN" altLang="en-US" sz="1600" b="1" dirty="0">
                <a:solidFill>
                  <a:srgbClr val="FF0000"/>
                </a:solidFill>
              </a:rPr>
              <a:t>整体</a:t>
            </a:r>
            <a:r>
              <a:rPr lang="zh-CN" altLang="en-US" sz="1600" dirty="0"/>
              <a:t>。</a:t>
            </a:r>
          </a:p>
        </p:txBody>
      </p:sp>
      <p:sp>
        <p:nvSpPr>
          <p:cNvPr id="76817" name="Rectangle 17"/>
          <p:cNvSpPr>
            <a:spLocks noChangeArrowheads="1"/>
          </p:cNvSpPr>
          <p:nvPr/>
        </p:nvSpPr>
        <p:spPr bwMode="auto">
          <a:xfrm>
            <a:off x="2133600" y="3886200"/>
            <a:ext cx="1582738" cy="1366838"/>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void task0 (void)</a:t>
            </a:r>
          </a:p>
          <a:p>
            <a:pPr>
              <a:defRPr/>
            </a:pPr>
            <a:r>
              <a:rPr lang="en-US" altLang="zh-CN" sz="1400">
                <a:latin typeface="Arial" panose="020B0604020202020204" pitchFamily="34" charset="0"/>
              </a:rPr>
              <a:t>{</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    </a:t>
            </a:r>
            <a:r>
              <a:rPr lang="zh-CN" altLang="en-US" sz="1400">
                <a:latin typeface="Arial" panose="020B0604020202020204" pitchFamily="34" charset="0"/>
              </a:rPr>
              <a:t>系统调用</a:t>
            </a:r>
          </a:p>
          <a:p>
            <a:pPr>
              <a:defRPr/>
            </a:pPr>
            <a:endParaRPr lang="zh-CN" altLang="en-US" sz="1400">
              <a:latin typeface="Arial" panose="020B0604020202020204" pitchFamily="34" charset="0"/>
            </a:endParaRPr>
          </a:p>
          <a:p>
            <a:pPr>
              <a:defRPr/>
            </a:pPr>
            <a:r>
              <a:rPr lang="en-US" altLang="zh-CN" sz="1400">
                <a:latin typeface="Arial" panose="020B0604020202020204" pitchFamily="34" charset="0"/>
              </a:rPr>
              <a:t>}</a:t>
            </a:r>
          </a:p>
        </p:txBody>
      </p:sp>
      <p:grpSp>
        <p:nvGrpSpPr>
          <p:cNvPr id="3" name="Group 18"/>
          <p:cNvGrpSpPr/>
          <p:nvPr/>
        </p:nvGrpSpPr>
        <p:grpSpPr bwMode="auto">
          <a:xfrm>
            <a:off x="9167727" y="4495800"/>
            <a:ext cx="2790653" cy="1424429"/>
            <a:chOff x="2640" y="1392"/>
            <a:chExt cx="2224" cy="1344"/>
          </a:xfrm>
        </p:grpSpPr>
        <p:sp>
          <p:nvSpPr>
            <p:cNvPr id="27664" name="AutoShape 19"/>
            <p:cNvSpPr>
              <a:spLocks noChangeArrowheads="1"/>
            </p:cNvSpPr>
            <p:nvPr/>
          </p:nvSpPr>
          <p:spPr bwMode="auto">
            <a:xfrm>
              <a:off x="3488" y="1392"/>
              <a:ext cx="544" cy="227"/>
            </a:xfrm>
            <a:prstGeom prst="star8">
              <a:avLst>
                <a:gd name="adj" fmla="val 38250"/>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t>中断</a:t>
              </a:r>
            </a:p>
          </p:txBody>
        </p:sp>
        <p:sp>
          <p:nvSpPr>
            <p:cNvPr id="27665" name="AutoShape 20"/>
            <p:cNvSpPr>
              <a:spLocks noChangeArrowheads="1"/>
            </p:cNvSpPr>
            <p:nvPr/>
          </p:nvSpPr>
          <p:spPr bwMode="auto">
            <a:xfrm>
              <a:off x="3456" y="1933"/>
              <a:ext cx="544" cy="227"/>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t>内核</a:t>
              </a:r>
            </a:p>
          </p:txBody>
        </p:sp>
        <p:sp>
          <p:nvSpPr>
            <p:cNvPr id="27666" name="Oval 21"/>
            <p:cNvSpPr>
              <a:spLocks noChangeArrowheads="1"/>
            </p:cNvSpPr>
            <p:nvPr/>
          </p:nvSpPr>
          <p:spPr bwMode="auto">
            <a:xfrm>
              <a:off x="2640" y="2400"/>
              <a:ext cx="544" cy="227"/>
            </a:xfrm>
            <a:prstGeom prst="ellipse">
              <a:avLst/>
            </a:prstGeom>
            <a:solidFill>
              <a:schemeClr val="accent1"/>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t>任务</a:t>
              </a:r>
            </a:p>
          </p:txBody>
        </p:sp>
        <p:sp>
          <p:nvSpPr>
            <p:cNvPr id="27667" name="Oval 22"/>
            <p:cNvSpPr>
              <a:spLocks noChangeArrowheads="1"/>
            </p:cNvSpPr>
            <p:nvPr/>
          </p:nvSpPr>
          <p:spPr bwMode="auto">
            <a:xfrm>
              <a:off x="4320" y="2400"/>
              <a:ext cx="544" cy="227"/>
            </a:xfrm>
            <a:prstGeom prst="ellipse">
              <a:avLst/>
            </a:prstGeom>
            <a:solidFill>
              <a:schemeClr val="accent1"/>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t>任务</a:t>
              </a:r>
            </a:p>
          </p:txBody>
        </p:sp>
        <p:sp>
          <p:nvSpPr>
            <p:cNvPr id="27668" name="Oval 23"/>
            <p:cNvSpPr>
              <a:spLocks noChangeArrowheads="1"/>
            </p:cNvSpPr>
            <p:nvPr/>
          </p:nvSpPr>
          <p:spPr bwMode="auto">
            <a:xfrm>
              <a:off x="3488" y="2509"/>
              <a:ext cx="544" cy="227"/>
            </a:xfrm>
            <a:prstGeom prst="ellipse">
              <a:avLst/>
            </a:prstGeom>
            <a:solidFill>
              <a:schemeClr val="accent1"/>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t>任务</a:t>
              </a:r>
            </a:p>
          </p:txBody>
        </p:sp>
        <p:sp>
          <p:nvSpPr>
            <p:cNvPr id="27669" name="Line 24"/>
            <p:cNvSpPr>
              <a:spLocks noChangeShapeType="1"/>
            </p:cNvSpPr>
            <p:nvPr/>
          </p:nvSpPr>
          <p:spPr bwMode="auto">
            <a:xfrm flipV="1">
              <a:off x="3696" y="2208"/>
              <a:ext cx="0"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0" name="Line 25"/>
            <p:cNvSpPr>
              <a:spLocks noChangeShapeType="1"/>
            </p:cNvSpPr>
            <p:nvPr/>
          </p:nvSpPr>
          <p:spPr bwMode="auto">
            <a:xfrm flipV="1">
              <a:off x="3168" y="2208"/>
              <a:ext cx="24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1" name="Line 26"/>
            <p:cNvSpPr>
              <a:spLocks noChangeShapeType="1"/>
            </p:cNvSpPr>
            <p:nvPr/>
          </p:nvSpPr>
          <p:spPr bwMode="auto">
            <a:xfrm flipH="1" flipV="1">
              <a:off x="4080" y="2208"/>
              <a:ext cx="192"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2" name="Line 27"/>
            <p:cNvSpPr>
              <a:spLocks noChangeShapeType="1"/>
            </p:cNvSpPr>
            <p:nvPr/>
          </p:nvSpPr>
          <p:spPr bwMode="auto">
            <a:xfrm flipH="1">
              <a:off x="3216" y="2304"/>
              <a:ext cx="24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3" name="Line 28"/>
            <p:cNvSpPr>
              <a:spLocks noChangeShapeType="1"/>
            </p:cNvSpPr>
            <p:nvPr/>
          </p:nvSpPr>
          <p:spPr bwMode="auto">
            <a:xfrm>
              <a:off x="3792" y="2208"/>
              <a:ext cx="0"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4" name="Line 29"/>
            <p:cNvSpPr>
              <a:spLocks noChangeShapeType="1"/>
            </p:cNvSpPr>
            <p:nvPr/>
          </p:nvSpPr>
          <p:spPr bwMode="auto">
            <a:xfrm>
              <a:off x="4176" y="2160"/>
              <a:ext cx="192"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5" name="Line 30"/>
            <p:cNvSpPr>
              <a:spLocks noChangeShapeType="1"/>
            </p:cNvSpPr>
            <p:nvPr/>
          </p:nvSpPr>
          <p:spPr bwMode="auto">
            <a:xfrm>
              <a:off x="3744" y="1680"/>
              <a:ext cx="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6831" name="AutoShape 31"/>
          <p:cNvSpPr>
            <a:spLocks noChangeArrowheads="1"/>
          </p:cNvSpPr>
          <p:nvPr/>
        </p:nvSpPr>
        <p:spPr bwMode="auto">
          <a:xfrm>
            <a:off x="9477547" y="2552700"/>
            <a:ext cx="1676400" cy="914400"/>
          </a:xfrm>
          <a:prstGeom prst="wedgeRoundRectCallout">
            <a:avLst>
              <a:gd name="adj1" fmla="val -54926"/>
              <a:gd name="adj2" fmla="val 79343"/>
              <a:gd name="adj3" fmla="val 16667"/>
            </a:avLst>
          </a:prstGeom>
          <a:solidFill>
            <a:srgbClr val="E5FFFF"/>
          </a:solidFill>
          <a:ln w="9525">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t>通过</a:t>
            </a:r>
            <a:r>
              <a:rPr lang="zh-CN" altLang="en-US" sz="1600" b="1" dirty="0">
                <a:solidFill>
                  <a:srgbClr val="FF0000"/>
                </a:solidFill>
              </a:rPr>
              <a:t>内核</a:t>
            </a:r>
            <a:r>
              <a:rPr lang="zh-CN" altLang="en-US" sz="1600" dirty="0"/>
              <a:t>进行</a:t>
            </a:r>
            <a:r>
              <a:rPr lang="zh-CN" altLang="en-US" sz="1600" dirty="0">
                <a:solidFill>
                  <a:srgbClr val="FF0000"/>
                </a:solidFill>
              </a:rPr>
              <a:t>任务调度</a:t>
            </a:r>
            <a:r>
              <a:rPr lang="zh-CN" altLang="en-US" sz="1600" dirty="0"/>
              <a:t>和</a:t>
            </a:r>
            <a:r>
              <a:rPr lang="zh-CN" altLang="en-US" sz="1600" dirty="0">
                <a:solidFill>
                  <a:srgbClr val="FF0000"/>
                </a:solidFill>
              </a:rPr>
              <a:t>数据交换</a:t>
            </a:r>
            <a:r>
              <a:rPr lang="zh-CN" altLang="en-US" sz="1600" dirty="0"/>
              <a:t>。</a:t>
            </a:r>
          </a:p>
        </p:txBody>
      </p:sp>
      <p:sp>
        <p:nvSpPr>
          <p:cNvPr id="32" name="燕尾形 31">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76804"/>
                                        </p:tgtEl>
                                        <p:attrNameLst>
                                          <p:attrName>style.visibility</p:attrName>
                                        </p:attrNameLst>
                                      </p:cBhvr>
                                      <p:to>
                                        <p:strVal val="visible"/>
                                      </p:to>
                                    </p:set>
                                    <p:anim calcmode="discrete" valueType="clr">
                                      <p:cBhvr override="childStyle">
                                        <p:cTn id="7" dur="80"/>
                                        <p:tgtEl>
                                          <p:spTgt spid="76804"/>
                                        </p:tgtEl>
                                        <p:attrNameLst>
                                          <p:attrName>style.color</p:attrName>
                                        </p:attrNameLst>
                                      </p:cBhvr>
                                      <p:tavLst>
                                        <p:tav tm="0">
                                          <p:val>
                                            <p:clrVal>
                                              <a:schemeClr val="accent2"/>
                                            </p:clrVal>
                                          </p:val>
                                        </p:tav>
                                        <p:tav tm="50000">
                                          <p:val>
                                            <p:clrVal>
                                              <a:schemeClr val="tx1"/>
                                            </p:clrVal>
                                          </p:val>
                                        </p:tav>
                                      </p:tavLst>
                                    </p:anim>
                                    <p:anim calcmode="discrete" valueType="clr">
                                      <p:cBhvr>
                                        <p:cTn id="8" dur="80"/>
                                        <p:tgtEl>
                                          <p:spTgt spid="76804"/>
                                        </p:tgtEl>
                                        <p:attrNameLst>
                                          <p:attrName>fillcolor</p:attrName>
                                        </p:attrNameLst>
                                      </p:cBhvr>
                                      <p:tavLst>
                                        <p:tav tm="0">
                                          <p:val>
                                            <p:clrVal>
                                              <a:schemeClr val="accent2"/>
                                            </p:clrVal>
                                          </p:val>
                                        </p:tav>
                                        <p:tav tm="50000">
                                          <p:val>
                                            <p:clrVal>
                                              <a:schemeClr val="hlink"/>
                                            </p:clrVal>
                                          </p:val>
                                        </p:tav>
                                      </p:tavLst>
                                    </p:anim>
                                    <p:set>
                                      <p:cBhvr>
                                        <p:cTn id="9" dur="80"/>
                                        <p:tgtEl>
                                          <p:spTgt spid="76804"/>
                                        </p:tgtEl>
                                        <p:attrNameLst>
                                          <p:attrName>fill.type</p:attrName>
                                        </p:attrNameLst>
                                      </p:cBhvr>
                                      <p:to>
                                        <p:strVal val="solid"/>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76805">
                                            <p:txEl>
                                              <p:pRg st="0" end="0"/>
                                            </p:txEl>
                                          </p:spTgt>
                                        </p:tgtEl>
                                        <p:attrNameLst>
                                          <p:attrName>style.visibility</p:attrName>
                                        </p:attrNameLst>
                                      </p:cBhvr>
                                      <p:to>
                                        <p:strVal val="visible"/>
                                      </p:to>
                                    </p:set>
                                    <p:animEffect transition="in" filter="wipe(up)">
                                      <p:cBhvr>
                                        <p:cTn id="13" dur="500"/>
                                        <p:tgtEl>
                                          <p:spTgt spid="7680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6808"/>
                                        </p:tgtEl>
                                        <p:attrNameLst>
                                          <p:attrName>style.visibility</p:attrName>
                                        </p:attrNameLst>
                                      </p:cBhvr>
                                      <p:to>
                                        <p:strVal val="visible"/>
                                      </p:to>
                                    </p:set>
                                    <p:animEffect transition="in" filter="dissolve">
                                      <p:cBhvr>
                                        <p:cTn id="18" dur="500"/>
                                        <p:tgtEl>
                                          <p:spTgt spid="7680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6809"/>
                                        </p:tgtEl>
                                        <p:attrNameLst>
                                          <p:attrName>style.visibility</p:attrName>
                                        </p:attrNameLst>
                                      </p:cBhvr>
                                      <p:to>
                                        <p:strVal val="visible"/>
                                      </p:to>
                                    </p:set>
                                    <p:animEffect transition="in" filter="dissolve">
                                      <p:cBhvr>
                                        <p:cTn id="21" dur="500"/>
                                        <p:tgtEl>
                                          <p:spTgt spid="76809"/>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6810"/>
                                        </p:tgtEl>
                                        <p:attrNameLst>
                                          <p:attrName>style.visibility</p:attrName>
                                        </p:attrNameLst>
                                      </p:cBhvr>
                                      <p:to>
                                        <p:strVal val="visible"/>
                                      </p:to>
                                    </p:set>
                                    <p:animEffect transition="in" filter="wipe(left)">
                                      <p:cBhvr>
                                        <p:cTn id="25" dur="500"/>
                                        <p:tgtEl>
                                          <p:spTgt spid="76810"/>
                                        </p:tgtEl>
                                      </p:cBhvr>
                                    </p:animEffect>
                                  </p:childTnLst>
                                </p:cTn>
                              </p:par>
                            </p:childTnLst>
                          </p:cTn>
                        </p:par>
                        <p:par>
                          <p:cTn id="26" fill="hold">
                            <p:stCondLst>
                              <p:cond delay="1000"/>
                            </p:stCondLst>
                            <p:childTnLst>
                              <p:par>
                                <p:cTn id="27" presetID="9"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par>
                          <p:cTn id="30" fill="hold">
                            <p:stCondLst>
                              <p:cond delay="1500"/>
                            </p:stCondLst>
                            <p:childTnLst>
                              <p:par>
                                <p:cTn id="31" presetID="12" presetClass="entr" presetSubtype="1" fill="hold" grpId="0" nodeType="afterEffect">
                                  <p:stCondLst>
                                    <p:cond delay="0"/>
                                  </p:stCondLst>
                                  <p:childTnLst>
                                    <p:set>
                                      <p:cBhvr>
                                        <p:cTn id="32" dur="1" fill="hold">
                                          <p:stCondLst>
                                            <p:cond delay="0"/>
                                          </p:stCondLst>
                                        </p:cTn>
                                        <p:tgtEl>
                                          <p:spTgt spid="76816"/>
                                        </p:tgtEl>
                                        <p:attrNameLst>
                                          <p:attrName>style.visibility</p:attrName>
                                        </p:attrNameLst>
                                      </p:cBhvr>
                                      <p:to>
                                        <p:strVal val="visible"/>
                                      </p:to>
                                    </p:set>
                                    <p:animEffect transition="in" filter="slide(fromTop)">
                                      <p:cBhvr>
                                        <p:cTn id="33" dur="500"/>
                                        <p:tgtEl>
                                          <p:spTgt spid="7681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76808"/>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2"/>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76816"/>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76810"/>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76817"/>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76815"/>
                                        </p:tgtEl>
                                        <p:attrNameLst>
                                          <p:attrName>style.visibility</p:attrName>
                                        </p:attrNameLst>
                                      </p:cBhvr>
                                      <p:to>
                                        <p:strVal val="visible"/>
                                      </p:to>
                                    </p:set>
                                    <p:animEffect transition="in" filter="dissolve">
                                      <p:cBhvr>
                                        <p:cTn id="48" dur="500"/>
                                        <p:tgtEl>
                                          <p:spTgt spid="76815"/>
                                        </p:tgtEl>
                                      </p:cBhvr>
                                    </p:animEffect>
                                  </p:childTnLst>
                                </p:cTn>
                              </p:par>
                            </p:childTnLst>
                          </p:cTn>
                        </p:par>
                        <p:par>
                          <p:cTn id="49" fill="hold">
                            <p:stCondLst>
                              <p:cond delay="0"/>
                            </p:stCondLst>
                            <p:childTnLst>
                              <p:par>
                                <p:cTn id="50" presetID="22" presetClass="entr" presetSubtype="8" fill="hold" grpId="2" nodeType="afterEffect">
                                  <p:stCondLst>
                                    <p:cond delay="0"/>
                                  </p:stCondLst>
                                  <p:childTnLst>
                                    <p:set>
                                      <p:cBhvr>
                                        <p:cTn id="51" dur="1" fill="hold">
                                          <p:stCondLst>
                                            <p:cond delay="0"/>
                                          </p:stCondLst>
                                        </p:cTn>
                                        <p:tgtEl>
                                          <p:spTgt spid="76810"/>
                                        </p:tgtEl>
                                        <p:attrNameLst>
                                          <p:attrName>style.visibility</p:attrName>
                                        </p:attrNameLst>
                                      </p:cBhvr>
                                      <p:to>
                                        <p:strVal val="visible"/>
                                      </p:to>
                                    </p:set>
                                    <p:animEffect transition="in" filter="wipe(left)">
                                      <p:cBhvr>
                                        <p:cTn id="52" dur="500"/>
                                        <p:tgtEl>
                                          <p:spTgt spid="76810"/>
                                        </p:tgtEl>
                                      </p:cBhvr>
                                    </p:animEffect>
                                  </p:childTnLst>
                                </p:cTn>
                              </p:par>
                            </p:childTnLst>
                          </p:cTn>
                        </p:par>
                        <p:par>
                          <p:cTn id="53" fill="hold">
                            <p:stCondLst>
                              <p:cond delay="500"/>
                            </p:stCondLst>
                            <p:childTnLst>
                              <p:par>
                                <p:cTn id="54" presetID="9" presetClass="entr" presetSubtype="0"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dissolve">
                                      <p:cBhvr>
                                        <p:cTn id="56" dur="500"/>
                                        <p:tgtEl>
                                          <p:spTgt spid="3"/>
                                        </p:tgtEl>
                                      </p:cBhvr>
                                    </p:animEffect>
                                  </p:childTnLst>
                                </p:cTn>
                              </p:par>
                            </p:childTnLst>
                          </p:cTn>
                        </p:par>
                        <p:par>
                          <p:cTn id="57" fill="hold">
                            <p:stCondLst>
                              <p:cond delay="1000"/>
                            </p:stCondLst>
                            <p:childTnLst>
                              <p:par>
                                <p:cTn id="58" presetID="12" presetClass="entr" presetSubtype="1" fill="hold" grpId="0" nodeType="afterEffect">
                                  <p:stCondLst>
                                    <p:cond delay="0"/>
                                  </p:stCondLst>
                                  <p:childTnLst>
                                    <p:set>
                                      <p:cBhvr>
                                        <p:cTn id="59" dur="1" fill="hold">
                                          <p:stCondLst>
                                            <p:cond delay="0"/>
                                          </p:stCondLst>
                                        </p:cTn>
                                        <p:tgtEl>
                                          <p:spTgt spid="76831"/>
                                        </p:tgtEl>
                                        <p:attrNameLst>
                                          <p:attrName>style.visibility</p:attrName>
                                        </p:attrNameLst>
                                      </p:cBhvr>
                                      <p:to>
                                        <p:strVal val="visible"/>
                                      </p:to>
                                    </p:set>
                                    <p:animEffect transition="in" filter="slide(fromTop)">
                                      <p:cBhvr>
                                        <p:cTn id="60" dur="500"/>
                                        <p:tgtEl>
                                          <p:spTgt spid="76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P spid="76808" grpId="0" animBg="1"/>
      <p:bldP spid="76808" grpId="1" animBg="1"/>
      <p:bldP spid="76809" grpId="0" animBg="1"/>
      <p:bldP spid="76810" grpId="0" animBg="1"/>
      <p:bldP spid="76810" grpId="1" animBg="1"/>
      <p:bldP spid="76810" grpId="2" animBg="1"/>
      <p:bldP spid="76815" grpId="0" animBg="1"/>
      <p:bldP spid="76816" grpId="0" animBg="1"/>
      <p:bldP spid="76816" grpId="1" animBg="1"/>
      <p:bldP spid="76817" grpId="0" animBg="1"/>
      <p:bldP spid="768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3.2  </a:t>
            </a:r>
            <a:r>
              <a:rPr lang="zh-CN" altLang="en-US" dirty="0"/>
              <a:t>最小内核</a:t>
            </a:r>
          </a:p>
        </p:txBody>
      </p:sp>
      <p:sp>
        <p:nvSpPr>
          <p:cNvPr id="28675" name="Rectangle 3"/>
          <p:cNvSpPr>
            <a:spLocks noGrp="1" noChangeArrowheads="1"/>
          </p:cNvSpPr>
          <p:nvPr>
            <p:ph idx="1"/>
          </p:nvPr>
        </p:nvSpPr>
        <p:spPr/>
        <p:txBody>
          <a:bodyPr/>
          <a:lstStyle/>
          <a:p>
            <a:pPr eaLnBrk="1" hangingPunct="1"/>
            <a:r>
              <a:rPr lang="zh-CN" altLang="en-US"/>
              <a:t>基本概念</a:t>
            </a:r>
          </a:p>
        </p:txBody>
      </p:sp>
      <p:sp>
        <p:nvSpPr>
          <p:cNvPr id="28676" name="Text Box 4"/>
          <p:cNvSpPr txBox="1">
            <a:spLocks noChangeArrowheads="1"/>
          </p:cNvSpPr>
          <p:nvPr/>
        </p:nvSpPr>
        <p:spPr bwMode="auto">
          <a:xfrm>
            <a:off x="3962400" y="1676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solidFill>
                  <a:srgbClr val="0000FF"/>
                </a:solidFill>
                <a:ea typeface="华文新魏" panose="02010800040101010101" pitchFamily="2" charset="-122"/>
              </a:rPr>
              <a:t>－独立</a:t>
            </a:r>
          </a:p>
        </p:txBody>
      </p:sp>
      <p:sp>
        <p:nvSpPr>
          <p:cNvPr id="28677" name="Rectangle 5"/>
          <p:cNvSpPr>
            <a:spLocks noChangeArrowheads="1"/>
          </p:cNvSpPr>
          <p:nvPr/>
        </p:nvSpPr>
        <p:spPr bwMode="auto">
          <a:xfrm>
            <a:off x="2667000" y="2297540"/>
            <a:ext cx="6858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独立具体指任务</a:t>
            </a:r>
            <a:r>
              <a:rPr lang="zh-CN" altLang="en-US" sz="2400" dirty="0">
                <a:solidFill>
                  <a:srgbClr val="FF0000"/>
                </a:solidFill>
                <a:latin typeface="华文新魏" panose="02010800040101010101" pitchFamily="2" charset="-122"/>
                <a:ea typeface="华文新魏" panose="02010800040101010101" pitchFamily="2" charset="-122"/>
              </a:rPr>
              <a:t>不能彼此直接调用</a:t>
            </a:r>
            <a:r>
              <a:rPr lang="zh-CN" altLang="en-US" sz="2400" dirty="0">
                <a:latin typeface="华文新魏" panose="02010800040101010101" pitchFamily="2" charset="-122"/>
                <a:ea typeface="华文新魏" panose="02010800040101010101" pitchFamily="2" charset="-122"/>
              </a:rPr>
              <a:t>，也</a:t>
            </a:r>
            <a:r>
              <a:rPr lang="zh-CN" altLang="en-US" sz="2400" dirty="0">
                <a:solidFill>
                  <a:srgbClr val="FF0000"/>
                </a:solidFill>
                <a:latin typeface="华文新魏" panose="02010800040101010101" pitchFamily="2" charset="-122"/>
                <a:ea typeface="华文新魏" panose="02010800040101010101" pitchFamily="2" charset="-122"/>
              </a:rPr>
              <a:t>不能直接进行数据交换</a:t>
            </a:r>
            <a:r>
              <a:rPr lang="zh-CN" altLang="en-US" sz="2400" dirty="0">
                <a:latin typeface="华文新魏" panose="02010800040101010101" pitchFamily="2" charset="-122"/>
                <a:ea typeface="华文新魏" panose="02010800040101010101" pitchFamily="2" charset="-122"/>
              </a:rPr>
              <a:t>。 </a:t>
            </a:r>
          </a:p>
        </p:txBody>
      </p:sp>
      <p:grpSp>
        <p:nvGrpSpPr>
          <p:cNvPr id="2" name="Group 20"/>
          <p:cNvGrpSpPr/>
          <p:nvPr/>
        </p:nvGrpSpPr>
        <p:grpSpPr bwMode="auto">
          <a:xfrm>
            <a:off x="2133600" y="3890964"/>
            <a:ext cx="3411538" cy="1366837"/>
            <a:chOff x="384" y="2451"/>
            <a:chExt cx="2149" cy="861"/>
          </a:xfrm>
        </p:grpSpPr>
        <p:sp>
          <p:nvSpPr>
            <p:cNvPr id="80902" name="Rectangle 6"/>
            <p:cNvSpPr>
              <a:spLocks noChangeArrowheads="1"/>
            </p:cNvSpPr>
            <p:nvPr/>
          </p:nvSpPr>
          <p:spPr bwMode="auto">
            <a:xfrm>
              <a:off x="384" y="2451"/>
              <a:ext cx="997" cy="861"/>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void task0 (void)</a:t>
              </a:r>
            </a:p>
            <a:p>
              <a:pPr>
                <a:defRPr/>
              </a:pPr>
              <a:r>
                <a:rPr lang="en-US" altLang="zh-CN" sz="1400">
                  <a:latin typeface="Arial" panose="020B0604020202020204" pitchFamily="34" charset="0"/>
                </a:rPr>
                <a:t>{</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    task1( );</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a:t>
              </a:r>
            </a:p>
          </p:txBody>
        </p:sp>
        <p:sp>
          <p:nvSpPr>
            <p:cNvPr id="80903" name="Rectangle 7"/>
            <p:cNvSpPr>
              <a:spLocks noChangeArrowheads="1"/>
            </p:cNvSpPr>
            <p:nvPr/>
          </p:nvSpPr>
          <p:spPr bwMode="auto">
            <a:xfrm>
              <a:off x="1536" y="2451"/>
              <a:ext cx="997" cy="861"/>
            </a:xfrm>
            <a:prstGeom prst="rect">
              <a:avLst/>
            </a:prstGeom>
            <a:solidFill>
              <a:schemeClr val="accent1"/>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void task1 (void)</a:t>
              </a:r>
            </a:p>
            <a:p>
              <a:pPr>
                <a:defRPr/>
              </a:pPr>
              <a:r>
                <a:rPr lang="en-US" altLang="zh-CN" sz="1400">
                  <a:latin typeface="Arial" panose="020B0604020202020204" pitchFamily="34" charset="0"/>
                </a:rPr>
                <a:t>{</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     </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a:t>
              </a:r>
            </a:p>
          </p:txBody>
        </p:sp>
      </p:grpSp>
      <p:grpSp>
        <p:nvGrpSpPr>
          <p:cNvPr id="3" name="Group 21"/>
          <p:cNvGrpSpPr/>
          <p:nvPr/>
        </p:nvGrpSpPr>
        <p:grpSpPr bwMode="auto">
          <a:xfrm>
            <a:off x="6629400" y="3505200"/>
            <a:ext cx="3429000" cy="1752600"/>
            <a:chOff x="3216" y="2208"/>
            <a:chExt cx="2160" cy="1104"/>
          </a:xfrm>
        </p:grpSpPr>
        <p:sp>
          <p:nvSpPr>
            <p:cNvPr id="80911" name="Rectangle 15"/>
            <p:cNvSpPr>
              <a:spLocks noChangeArrowheads="1"/>
            </p:cNvSpPr>
            <p:nvPr/>
          </p:nvSpPr>
          <p:spPr bwMode="auto">
            <a:xfrm>
              <a:off x="3216" y="2451"/>
              <a:ext cx="997" cy="861"/>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void task0 (void)</a:t>
              </a:r>
            </a:p>
            <a:p>
              <a:pPr>
                <a:defRPr/>
              </a:pPr>
              <a:r>
                <a:rPr lang="en-US" altLang="zh-CN" sz="1400">
                  <a:latin typeface="Arial" panose="020B0604020202020204" pitchFamily="34" charset="0"/>
                </a:rPr>
                <a:t>{</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    </a:t>
              </a:r>
              <a:r>
                <a:rPr lang="zh-CN" altLang="en-US" sz="1400">
                  <a:latin typeface="Arial" panose="020B0604020202020204" pitchFamily="34" charset="0"/>
                </a:rPr>
                <a:t>系统调用</a:t>
              </a:r>
            </a:p>
            <a:p>
              <a:pPr>
                <a:defRPr/>
              </a:pPr>
              <a:endParaRPr lang="zh-CN" altLang="en-US" sz="1400">
                <a:latin typeface="Arial" panose="020B0604020202020204" pitchFamily="34" charset="0"/>
              </a:endParaRPr>
            </a:p>
            <a:p>
              <a:pPr>
                <a:defRPr/>
              </a:pPr>
              <a:r>
                <a:rPr lang="en-US" altLang="zh-CN" sz="1400">
                  <a:latin typeface="Arial" panose="020B0604020202020204" pitchFamily="34" charset="0"/>
                </a:rPr>
                <a:t>}</a:t>
              </a:r>
            </a:p>
          </p:txBody>
        </p:sp>
        <p:sp>
          <p:nvSpPr>
            <p:cNvPr id="80912" name="Rectangle 16"/>
            <p:cNvSpPr>
              <a:spLocks noChangeArrowheads="1"/>
            </p:cNvSpPr>
            <p:nvPr/>
          </p:nvSpPr>
          <p:spPr bwMode="auto">
            <a:xfrm>
              <a:off x="4368" y="2451"/>
              <a:ext cx="997" cy="861"/>
            </a:xfrm>
            <a:prstGeom prst="rect">
              <a:avLst/>
            </a:prstGeom>
            <a:solidFill>
              <a:schemeClr val="accent1"/>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void task1 (void)</a:t>
              </a:r>
            </a:p>
            <a:p>
              <a:pPr>
                <a:defRPr/>
              </a:pPr>
              <a:r>
                <a:rPr lang="en-US" altLang="zh-CN" sz="1400">
                  <a:latin typeface="Arial" panose="020B0604020202020204" pitchFamily="34" charset="0"/>
                </a:rPr>
                <a:t>{</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     </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a:t>
              </a:r>
            </a:p>
          </p:txBody>
        </p:sp>
        <p:sp>
          <p:nvSpPr>
            <p:cNvPr id="80913" name="Rectangle 17"/>
            <p:cNvSpPr>
              <a:spLocks noChangeArrowheads="1"/>
            </p:cNvSpPr>
            <p:nvPr/>
          </p:nvSpPr>
          <p:spPr bwMode="auto">
            <a:xfrm>
              <a:off x="3216" y="2208"/>
              <a:ext cx="2160" cy="181"/>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defRPr/>
              </a:pPr>
              <a:r>
                <a:rPr lang="zh-CN" altLang="en-US" sz="1600">
                  <a:latin typeface="Arial" panose="020B0604020202020204" pitchFamily="34" charset="0"/>
                </a:rPr>
                <a:t>内核</a:t>
              </a:r>
            </a:p>
          </p:txBody>
        </p:sp>
      </p:grpSp>
      <p:sp>
        <p:nvSpPr>
          <p:cNvPr id="80914" name="Rectangle 18"/>
          <p:cNvSpPr>
            <a:spLocks noChangeArrowheads="1"/>
          </p:cNvSpPr>
          <p:nvPr/>
        </p:nvSpPr>
        <p:spPr bwMode="auto">
          <a:xfrm>
            <a:off x="3505200" y="5334001"/>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a:solidFill>
                  <a:srgbClr val="FF0000"/>
                </a:solidFill>
              </a:rPr>
              <a:t>×</a:t>
            </a:r>
          </a:p>
        </p:txBody>
      </p:sp>
      <p:sp>
        <p:nvSpPr>
          <p:cNvPr id="80915" name="Rectangle 19"/>
          <p:cNvSpPr>
            <a:spLocks noChangeArrowheads="1"/>
          </p:cNvSpPr>
          <p:nvPr/>
        </p:nvSpPr>
        <p:spPr bwMode="auto">
          <a:xfrm>
            <a:off x="7994650" y="5318125"/>
            <a:ext cx="4667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a:solidFill>
                  <a:srgbClr val="FF0000"/>
                </a:solidFill>
              </a:rPr>
              <a:t>√</a:t>
            </a:r>
          </a:p>
        </p:txBody>
      </p:sp>
      <p:sp>
        <p:nvSpPr>
          <p:cNvPr id="16" name="燕尾形 15">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par>
                                <p:cTn id="8" presetID="1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Top)">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0914"/>
                                        </p:tgtEl>
                                        <p:attrNameLst>
                                          <p:attrName>style.visibility</p:attrName>
                                        </p:attrNameLst>
                                      </p:cBhvr>
                                      <p:to>
                                        <p:strVal val="visible"/>
                                      </p:to>
                                    </p:set>
                                    <p:animEffect transition="in" filter="wipe(left)">
                                      <p:cBhvr>
                                        <p:cTn id="14" dur="500"/>
                                        <p:tgtEl>
                                          <p:spTgt spid="8091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0915"/>
                                        </p:tgtEl>
                                        <p:attrNameLst>
                                          <p:attrName>style.visibility</p:attrName>
                                        </p:attrNameLst>
                                      </p:cBhvr>
                                      <p:to>
                                        <p:strVal val="visible"/>
                                      </p:to>
                                    </p:set>
                                    <p:animEffect transition="in" filter="wipe(left)">
                                      <p:cBhvr>
                                        <p:cTn id="18" dur="500"/>
                                        <p:tgtEl>
                                          <p:spTgt spid="80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14" grpId="0"/>
      <p:bldP spid="809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3.2  </a:t>
            </a:r>
            <a:r>
              <a:rPr lang="zh-CN" altLang="en-US" dirty="0"/>
              <a:t>最小内核</a:t>
            </a:r>
          </a:p>
        </p:txBody>
      </p:sp>
      <p:sp>
        <p:nvSpPr>
          <p:cNvPr id="29699" name="Rectangle 3"/>
          <p:cNvSpPr>
            <a:spLocks noGrp="1" noChangeArrowheads="1"/>
          </p:cNvSpPr>
          <p:nvPr>
            <p:ph idx="1"/>
          </p:nvPr>
        </p:nvSpPr>
        <p:spPr/>
        <p:txBody>
          <a:bodyPr/>
          <a:lstStyle/>
          <a:p>
            <a:pPr eaLnBrk="1" hangingPunct="1"/>
            <a:r>
              <a:rPr lang="zh-CN" altLang="en-US"/>
              <a:t>基本概念</a:t>
            </a:r>
          </a:p>
        </p:txBody>
      </p:sp>
      <p:sp>
        <p:nvSpPr>
          <p:cNvPr id="81924" name="Text Box 4"/>
          <p:cNvSpPr txBox="1">
            <a:spLocks noChangeArrowheads="1"/>
          </p:cNvSpPr>
          <p:nvPr/>
        </p:nvSpPr>
        <p:spPr bwMode="auto">
          <a:xfrm>
            <a:off x="3962400" y="1676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solidFill>
                  <a:srgbClr val="0000FF"/>
                </a:solidFill>
                <a:ea typeface="华文新魏" panose="02010800040101010101" pitchFamily="2" charset="-122"/>
              </a:rPr>
              <a:t>－并行执行</a:t>
            </a:r>
          </a:p>
        </p:txBody>
      </p:sp>
      <p:sp>
        <p:nvSpPr>
          <p:cNvPr id="81925" name="Rectangle 5"/>
          <p:cNvSpPr>
            <a:spLocks noChangeArrowheads="1"/>
          </p:cNvSpPr>
          <p:nvPr/>
        </p:nvSpPr>
        <p:spPr bwMode="auto">
          <a:xfrm>
            <a:off x="2667000" y="2325083"/>
            <a:ext cx="6858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        </a:t>
            </a:r>
            <a:r>
              <a:rPr lang="zh-CN" altLang="en-US" sz="2400">
                <a:latin typeface="华文新魏" panose="02010800040101010101" pitchFamily="2" charset="-122"/>
                <a:ea typeface="华文新魏" panose="02010800040101010101" pitchFamily="2" charset="-122"/>
              </a:rPr>
              <a:t>想象相互独立的任务各自拥有一个</a:t>
            </a:r>
            <a:r>
              <a:rPr lang="en-US" altLang="zh-CN" sz="2400">
                <a:latin typeface="华文新魏" panose="02010800040101010101" pitchFamily="2" charset="-122"/>
                <a:ea typeface="华文新魏" panose="02010800040101010101" pitchFamily="2" charset="-122"/>
              </a:rPr>
              <a:t>CPU</a:t>
            </a:r>
            <a:r>
              <a:rPr lang="zh-CN" altLang="en-US" sz="2400">
                <a:latin typeface="华文新魏" panose="02010800040101010101" pitchFamily="2" charset="-122"/>
                <a:ea typeface="华文新魏" panose="02010800040101010101" pitchFamily="2" charset="-122"/>
              </a:rPr>
              <a:t>，每个</a:t>
            </a:r>
            <a:r>
              <a:rPr lang="en-US" altLang="zh-CN" sz="2400">
                <a:latin typeface="华文新魏" panose="02010800040101010101" pitchFamily="2" charset="-122"/>
                <a:ea typeface="华文新魏" panose="02010800040101010101" pitchFamily="2" charset="-122"/>
              </a:rPr>
              <a:t>CPU</a:t>
            </a:r>
            <a:r>
              <a:rPr lang="zh-CN" altLang="en-US" sz="2400">
                <a:latin typeface="华文新魏" panose="02010800040101010101" pitchFamily="2" charset="-122"/>
                <a:ea typeface="华文新魏" panose="02010800040101010101" pitchFamily="2" charset="-122"/>
              </a:rPr>
              <a:t>各自执行各自的任务，此即任务的并行执行。但实际上</a:t>
            </a:r>
            <a:r>
              <a:rPr lang="en-US" altLang="zh-CN" sz="2400">
                <a:latin typeface="华文新魏" panose="02010800040101010101" pitchFamily="2" charset="-122"/>
                <a:ea typeface="华文新魏" panose="02010800040101010101" pitchFamily="2" charset="-122"/>
              </a:rPr>
              <a:t>CPU</a:t>
            </a:r>
            <a:r>
              <a:rPr lang="zh-CN" altLang="en-US" sz="2400">
                <a:latin typeface="华文新魏" panose="02010800040101010101" pitchFamily="2" charset="-122"/>
                <a:ea typeface="华文新魏" panose="02010800040101010101" pitchFamily="2" charset="-122"/>
              </a:rPr>
              <a:t>只有一个，我们认为操作系统为每个任务</a:t>
            </a:r>
            <a:r>
              <a:rPr lang="zh-CN" altLang="en-US" sz="2400">
                <a:solidFill>
                  <a:srgbClr val="FF0000"/>
                </a:solidFill>
                <a:latin typeface="华文新魏" panose="02010800040101010101" pitchFamily="2" charset="-122"/>
                <a:ea typeface="华文新魏" panose="02010800040101010101" pitchFamily="2" charset="-122"/>
              </a:rPr>
              <a:t>虚拟了一个</a:t>
            </a:r>
            <a:r>
              <a:rPr lang="en-US" altLang="zh-CN" sz="2400">
                <a:solidFill>
                  <a:srgbClr val="FF0000"/>
                </a:solidFill>
                <a:latin typeface="华文新魏" panose="02010800040101010101" pitchFamily="2" charset="-122"/>
                <a:ea typeface="华文新魏" panose="02010800040101010101" pitchFamily="2" charset="-122"/>
              </a:rPr>
              <a:t>CPU</a:t>
            </a:r>
            <a:r>
              <a:rPr lang="zh-CN" altLang="en-US" sz="2400">
                <a:latin typeface="华文新魏" panose="02010800040101010101" pitchFamily="2" charset="-122"/>
                <a:ea typeface="华文新魏" panose="02010800040101010101" pitchFamily="2" charset="-122"/>
              </a:rPr>
              <a:t>。</a:t>
            </a:r>
          </a:p>
        </p:txBody>
      </p:sp>
      <p:grpSp>
        <p:nvGrpSpPr>
          <p:cNvPr id="2" name="Group 27"/>
          <p:cNvGrpSpPr/>
          <p:nvPr/>
        </p:nvGrpSpPr>
        <p:grpSpPr bwMode="auto">
          <a:xfrm>
            <a:off x="2286000" y="4419600"/>
            <a:ext cx="3411538" cy="1752600"/>
            <a:chOff x="480" y="2784"/>
            <a:chExt cx="2149" cy="1104"/>
          </a:xfrm>
        </p:grpSpPr>
        <p:sp>
          <p:nvSpPr>
            <p:cNvPr id="81927" name="Rectangle 7"/>
            <p:cNvSpPr>
              <a:spLocks noChangeArrowheads="1"/>
            </p:cNvSpPr>
            <p:nvPr/>
          </p:nvSpPr>
          <p:spPr bwMode="auto">
            <a:xfrm>
              <a:off x="480" y="3027"/>
              <a:ext cx="997" cy="861"/>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void task0 (void)</a:t>
              </a:r>
            </a:p>
            <a:p>
              <a:pPr>
                <a:defRPr/>
              </a:pPr>
              <a:r>
                <a:rPr lang="en-US" altLang="zh-CN" sz="1400">
                  <a:latin typeface="Arial" panose="020B0604020202020204" pitchFamily="34" charset="0"/>
                </a:rPr>
                <a:t>{</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    </a:t>
              </a:r>
              <a:r>
                <a:rPr lang="zh-CN" altLang="en-US" sz="1400">
                  <a:latin typeface="Arial" panose="020B0604020202020204" pitchFamily="34" charset="0"/>
                </a:rPr>
                <a:t>可并列执行</a:t>
              </a:r>
            </a:p>
            <a:p>
              <a:pPr>
                <a:defRPr/>
              </a:pPr>
              <a:endParaRPr lang="zh-CN" altLang="en-US" sz="1400">
                <a:latin typeface="Arial" panose="020B0604020202020204" pitchFamily="34" charset="0"/>
              </a:endParaRPr>
            </a:p>
            <a:p>
              <a:pPr>
                <a:defRPr/>
              </a:pPr>
              <a:r>
                <a:rPr lang="en-US" altLang="zh-CN" sz="1400">
                  <a:latin typeface="Arial" panose="020B0604020202020204" pitchFamily="34" charset="0"/>
                </a:rPr>
                <a:t>}</a:t>
              </a:r>
            </a:p>
          </p:txBody>
        </p:sp>
        <p:sp>
          <p:nvSpPr>
            <p:cNvPr id="81928" name="Rectangle 8"/>
            <p:cNvSpPr>
              <a:spLocks noChangeArrowheads="1"/>
            </p:cNvSpPr>
            <p:nvPr/>
          </p:nvSpPr>
          <p:spPr bwMode="auto">
            <a:xfrm>
              <a:off x="1632" y="3027"/>
              <a:ext cx="997" cy="861"/>
            </a:xfrm>
            <a:prstGeom prst="rect">
              <a:avLst/>
            </a:prstGeom>
            <a:solidFill>
              <a:schemeClr val="accent1"/>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void task1 (void)</a:t>
              </a:r>
            </a:p>
            <a:p>
              <a:pPr>
                <a:defRPr/>
              </a:pPr>
              <a:r>
                <a:rPr lang="en-US" altLang="zh-CN" sz="1400">
                  <a:latin typeface="Arial" panose="020B0604020202020204" pitchFamily="34" charset="0"/>
                </a:rPr>
                <a:t>{</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     </a:t>
              </a:r>
              <a:r>
                <a:rPr lang="zh-CN" altLang="en-US" sz="1400">
                  <a:latin typeface="Arial" panose="020B0604020202020204" pitchFamily="34" charset="0"/>
                </a:rPr>
                <a:t>可并列执行</a:t>
              </a:r>
            </a:p>
            <a:p>
              <a:pPr>
                <a:defRPr/>
              </a:pPr>
              <a:endParaRPr lang="zh-CN" altLang="en-US" sz="1400">
                <a:latin typeface="Arial" panose="020B0604020202020204" pitchFamily="34" charset="0"/>
              </a:endParaRPr>
            </a:p>
            <a:p>
              <a:pPr>
                <a:defRPr/>
              </a:pPr>
              <a:r>
                <a:rPr lang="en-US" altLang="zh-CN" sz="1400">
                  <a:latin typeface="Arial" panose="020B0604020202020204" pitchFamily="34" charset="0"/>
                </a:rPr>
                <a:t>}</a:t>
              </a:r>
            </a:p>
          </p:txBody>
        </p:sp>
        <p:sp>
          <p:nvSpPr>
            <p:cNvPr id="81929" name="Rectangle 9"/>
            <p:cNvSpPr>
              <a:spLocks noChangeArrowheads="1"/>
            </p:cNvSpPr>
            <p:nvPr/>
          </p:nvSpPr>
          <p:spPr bwMode="auto">
            <a:xfrm>
              <a:off x="480" y="2784"/>
              <a:ext cx="997" cy="181"/>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600">
                  <a:latin typeface="Arial" panose="020B0604020202020204" pitchFamily="34" charset="0"/>
                </a:rPr>
                <a:t>CPU</a:t>
              </a:r>
            </a:p>
          </p:txBody>
        </p:sp>
        <p:sp>
          <p:nvSpPr>
            <p:cNvPr id="81942" name="Rectangle 22"/>
            <p:cNvSpPr>
              <a:spLocks noChangeArrowheads="1"/>
            </p:cNvSpPr>
            <p:nvPr/>
          </p:nvSpPr>
          <p:spPr bwMode="auto">
            <a:xfrm>
              <a:off x="1632" y="2784"/>
              <a:ext cx="997" cy="181"/>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600">
                  <a:latin typeface="Arial" panose="020B0604020202020204" pitchFamily="34" charset="0"/>
                </a:rPr>
                <a:t>CPU</a:t>
              </a:r>
            </a:p>
          </p:txBody>
        </p:sp>
      </p:grpSp>
      <p:grpSp>
        <p:nvGrpSpPr>
          <p:cNvPr id="3" name="Group 28"/>
          <p:cNvGrpSpPr/>
          <p:nvPr/>
        </p:nvGrpSpPr>
        <p:grpSpPr bwMode="auto">
          <a:xfrm>
            <a:off x="2971800" y="5105400"/>
            <a:ext cx="1905000" cy="381000"/>
            <a:chOff x="912" y="3216"/>
            <a:chExt cx="1200" cy="240"/>
          </a:xfrm>
        </p:grpSpPr>
        <p:sp>
          <p:nvSpPr>
            <p:cNvPr id="29711" name="Line 23"/>
            <p:cNvSpPr>
              <a:spLocks noChangeShapeType="1"/>
            </p:cNvSpPr>
            <p:nvPr/>
          </p:nvSpPr>
          <p:spPr bwMode="auto">
            <a:xfrm>
              <a:off x="912" y="3216"/>
              <a:ext cx="0" cy="24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2" name="Line 24"/>
            <p:cNvSpPr>
              <a:spLocks noChangeShapeType="1"/>
            </p:cNvSpPr>
            <p:nvPr/>
          </p:nvSpPr>
          <p:spPr bwMode="auto">
            <a:xfrm>
              <a:off x="2112" y="3216"/>
              <a:ext cx="0" cy="24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9"/>
          <p:cNvGrpSpPr/>
          <p:nvPr/>
        </p:nvGrpSpPr>
        <p:grpSpPr bwMode="auto">
          <a:xfrm>
            <a:off x="6477001" y="4038600"/>
            <a:ext cx="3419475" cy="2133600"/>
            <a:chOff x="3120" y="2544"/>
            <a:chExt cx="2154" cy="1344"/>
          </a:xfrm>
        </p:grpSpPr>
        <p:sp>
          <p:nvSpPr>
            <p:cNvPr id="81931" name="Rectangle 11"/>
            <p:cNvSpPr>
              <a:spLocks noChangeArrowheads="1"/>
            </p:cNvSpPr>
            <p:nvPr/>
          </p:nvSpPr>
          <p:spPr bwMode="auto">
            <a:xfrm>
              <a:off x="3120" y="3027"/>
              <a:ext cx="997" cy="861"/>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void task0 (void)</a:t>
              </a:r>
            </a:p>
            <a:p>
              <a:pPr>
                <a:defRPr/>
              </a:pPr>
              <a:r>
                <a:rPr lang="en-US" altLang="zh-CN" sz="1400">
                  <a:latin typeface="Arial" panose="020B0604020202020204" pitchFamily="34" charset="0"/>
                </a:rPr>
                <a:t>{</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 </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a:t>
              </a:r>
            </a:p>
          </p:txBody>
        </p:sp>
        <p:sp>
          <p:nvSpPr>
            <p:cNvPr id="81932" name="Rectangle 12"/>
            <p:cNvSpPr>
              <a:spLocks noChangeArrowheads="1"/>
            </p:cNvSpPr>
            <p:nvPr/>
          </p:nvSpPr>
          <p:spPr bwMode="auto">
            <a:xfrm>
              <a:off x="4272" y="3027"/>
              <a:ext cx="997" cy="861"/>
            </a:xfrm>
            <a:prstGeom prst="rect">
              <a:avLst/>
            </a:prstGeom>
            <a:solidFill>
              <a:schemeClr val="accent1"/>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void task1 (void)</a:t>
              </a:r>
            </a:p>
            <a:p>
              <a:pPr>
                <a:defRPr/>
              </a:pPr>
              <a:r>
                <a:rPr lang="en-US" altLang="zh-CN" sz="1400">
                  <a:latin typeface="Arial" panose="020B0604020202020204" pitchFamily="34" charset="0"/>
                </a:rPr>
                <a:t>{</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     </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a:t>
              </a:r>
            </a:p>
          </p:txBody>
        </p:sp>
        <p:sp>
          <p:nvSpPr>
            <p:cNvPr id="81933" name="Rectangle 13"/>
            <p:cNvSpPr>
              <a:spLocks noChangeArrowheads="1"/>
            </p:cNvSpPr>
            <p:nvPr/>
          </p:nvSpPr>
          <p:spPr bwMode="auto">
            <a:xfrm>
              <a:off x="3120" y="2784"/>
              <a:ext cx="2154" cy="181"/>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600">
                  <a:latin typeface="Arial" panose="020B0604020202020204" pitchFamily="34" charset="0"/>
                </a:rPr>
                <a:t>μC/OS-II </a:t>
              </a:r>
            </a:p>
          </p:txBody>
        </p:sp>
        <p:sp>
          <p:nvSpPr>
            <p:cNvPr id="81945" name="Rectangle 25"/>
            <p:cNvSpPr>
              <a:spLocks noChangeArrowheads="1"/>
            </p:cNvSpPr>
            <p:nvPr/>
          </p:nvSpPr>
          <p:spPr bwMode="auto">
            <a:xfrm>
              <a:off x="3120" y="2544"/>
              <a:ext cx="2154" cy="181"/>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600">
                  <a:latin typeface="Arial" panose="020B0604020202020204" pitchFamily="34" charset="0"/>
                </a:rPr>
                <a:t>CPU</a:t>
              </a:r>
            </a:p>
          </p:txBody>
        </p:sp>
      </p:grpSp>
      <p:sp>
        <p:nvSpPr>
          <p:cNvPr id="81946" name="AutoShape 26"/>
          <p:cNvSpPr>
            <a:spLocks noChangeArrowheads="1"/>
          </p:cNvSpPr>
          <p:nvPr/>
        </p:nvSpPr>
        <p:spPr bwMode="auto">
          <a:xfrm>
            <a:off x="5791200" y="5410200"/>
            <a:ext cx="609600" cy="228600"/>
          </a:xfrm>
          <a:prstGeom prst="rightArrow">
            <a:avLst>
              <a:gd name="adj1" fmla="val 50000"/>
              <a:gd name="adj2" fmla="val 66667"/>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燕尾形 20">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81924"/>
                                        </p:tgtEl>
                                        <p:attrNameLst>
                                          <p:attrName>style.visibility</p:attrName>
                                        </p:attrNameLst>
                                      </p:cBhvr>
                                      <p:to>
                                        <p:strVal val="visible"/>
                                      </p:to>
                                    </p:set>
                                    <p:anim calcmode="discrete" valueType="clr">
                                      <p:cBhvr override="childStyle">
                                        <p:cTn id="7" dur="80"/>
                                        <p:tgtEl>
                                          <p:spTgt spid="8192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1924"/>
                                        </p:tgtEl>
                                        <p:attrNameLst>
                                          <p:attrName>fillcolor</p:attrName>
                                        </p:attrNameLst>
                                      </p:cBhvr>
                                      <p:tavLst>
                                        <p:tav tm="0">
                                          <p:val>
                                            <p:clrVal>
                                              <a:schemeClr val="accent2"/>
                                            </p:clrVal>
                                          </p:val>
                                        </p:tav>
                                        <p:tav tm="50000">
                                          <p:val>
                                            <p:clrVal>
                                              <a:schemeClr val="hlink"/>
                                            </p:clrVal>
                                          </p:val>
                                        </p:tav>
                                      </p:tavLst>
                                    </p:anim>
                                    <p:set>
                                      <p:cBhvr>
                                        <p:cTn id="9" dur="80"/>
                                        <p:tgtEl>
                                          <p:spTgt spid="81924"/>
                                        </p:tgtEl>
                                        <p:attrNameLst>
                                          <p:attrName>fill.type</p:attrName>
                                        </p:attrNameLst>
                                      </p:cBhvr>
                                      <p:to>
                                        <p:strVal val="solid"/>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81925">
                                            <p:txEl>
                                              <p:pRg st="0" end="0"/>
                                            </p:txEl>
                                          </p:spTgt>
                                        </p:tgtEl>
                                        <p:attrNameLst>
                                          <p:attrName>style.visibility</p:attrName>
                                        </p:attrNameLst>
                                      </p:cBhvr>
                                      <p:to>
                                        <p:strVal val="visible"/>
                                      </p:to>
                                    </p:set>
                                    <p:animEffect transition="in" filter="wipe(up)">
                                      <p:cBhvr>
                                        <p:cTn id="13" dur="500"/>
                                        <p:tgtEl>
                                          <p:spTgt spid="8192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81946"/>
                                        </p:tgtEl>
                                        <p:attrNameLst>
                                          <p:attrName>style.visibility</p:attrName>
                                        </p:attrNameLst>
                                      </p:cBhvr>
                                      <p:to>
                                        <p:strVal val="visible"/>
                                      </p:to>
                                    </p:set>
                                    <p:animEffect transition="in" filter="wipe(left)">
                                      <p:cBhvr>
                                        <p:cTn id="26" dur="500"/>
                                        <p:tgtEl>
                                          <p:spTgt spid="81946"/>
                                        </p:tgtEl>
                                      </p:cBhvr>
                                    </p:animEffect>
                                  </p:childTnLst>
                                </p:cTn>
                              </p:par>
                            </p:childTnLst>
                          </p:cTn>
                        </p:par>
                        <p:par>
                          <p:cTn id="27" fill="hold">
                            <p:stCondLst>
                              <p:cond delay="1500"/>
                            </p:stCondLst>
                            <p:childTnLst>
                              <p:par>
                                <p:cTn id="28" presetID="9"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P spid="8194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最小内核</a:t>
            </a:r>
          </a:p>
        </p:txBody>
      </p:sp>
      <p:sp>
        <p:nvSpPr>
          <p:cNvPr id="30723" name="Rectangle 3"/>
          <p:cNvSpPr>
            <a:spLocks noGrp="1" noChangeArrowheads="1"/>
          </p:cNvSpPr>
          <p:nvPr>
            <p:ph idx="1"/>
          </p:nvPr>
        </p:nvSpPr>
        <p:spPr/>
        <p:txBody>
          <a:bodyPr/>
          <a:lstStyle/>
          <a:p>
            <a:pPr eaLnBrk="1" hangingPunct="1"/>
            <a:r>
              <a:rPr lang="zh-CN" altLang="en-US"/>
              <a:t>基本概念</a:t>
            </a:r>
          </a:p>
        </p:txBody>
      </p:sp>
      <p:sp>
        <p:nvSpPr>
          <p:cNvPr id="82948" name="Text Box 4"/>
          <p:cNvSpPr txBox="1">
            <a:spLocks noChangeArrowheads="1"/>
          </p:cNvSpPr>
          <p:nvPr/>
        </p:nvSpPr>
        <p:spPr bwMode="auto">
          <a:xfrm>
            <a:off x="3962400" y="1676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solidFill>
                  <a:srgbClr val="0000FF"/>
                </a:solidFill>
                <a:ea typeface="华文新魏" panose="02010800040101010101" pitchFamily="2" charset="-122"/>
              </a:rPr>
              <a:t>－任务的状态</a:t>
            </a:r>
          </a:p>
        </p:txBody>
      </p:sp>
      <p:sp>
        <p:nvSpPr>
          <p:cNvPr id="82949" name="Rectangle 5"/>
          <p:cNvSpPr>
            <a:spLocks noChangeArrowheads="1"/>
          </p:cNvSpPr>
          <p:nvPr/>
        </p:nvSpPr>
        <p:spPr bwMode="auto">
          <a:xfrm>
            <a:off x="2667000" y="2279562"/>
            <a:ext cx="6858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        </a:t>
            </a:r>
            <a:r>
              <a:rPr lang="zh-CN" altLang="en-US" sz="2400">
                <a:latin typeface="华文新魏" panose="02010800040101010101" pitchFamily="2" charset="-122"/>
                <a:ea typeface="华文新魏" panose="02010800040101010101" pitchFamily="2" charset="-122"/>
              </a:rPr>
              <a:t>在</a:t>
            </a:r>
            <a:r>
              <a:rPr lang="en-US" altLang="zh-CN" sz="2400">
                <a:latin typeface="华文新魏" panose="02010800040101010101" pitchFamily="2" charset="-122"/>
                <a:ea typeface="华文新魏" panose="02010800040101010101" pitchFamily="2" charset="-122"/>
              </a:rPr>
              <a:t>μC/OS-Ⅱ</a:t>
            </a:r>
            <a:r>
              <a:rPr lang="zh-CN" altLang="en-US" sz="2400">
                <a:latin typeface="华文新魏" panose="02010800040101010101" pitchFamily="2" charset="-122"/>
                <a:ea typeface="华文新魏" panose="02010800040101010101" pitchFamily="2" charset="-122"/>
              </a:rPr>
              <a:t>中，任务有</a:t>
            </a:r>
            <a:r>
              <a:rPr lang="en-US" altLang="zh-CN" sz="2400">
                <a:latin typeface="华文新魏" panose="02010800040101010101" pitchFamily="2" charset="-122"/>
                <a:ea typeface="华文新魏" panose="02010800040101010101" pitchFamily="2" charset="-122"/>
              </a:rPr>
              <a:t>5</a:t>
            </a:r>
            <a:r>
              <a:rPr lang="zh-CN" altLang="en-US" sz="2400">
                <a:latin typeface="华文新魏" panose="02010800040101010101" pitchFamily="2" charset="-122"/>
                <a:ea typeface="华文新魏" panose="02010800040101010101" pitchFamily="2" charset="-122"/>
              </a:rPr>
              <a:t>种状态，分别为</a:t>
            </a:r>
            <a:r>
              <a:rPr lang="zh-CN" altLang="en-US" sz="2400">
                <a:solidFill>
                  <a:srgbClr val="FF0000"/>
                </a:solidFill>
                <a:latin typeface="华文新魏" panose="02010800040101010101" pitchFamily="2" charset="-122"/>
                <a:ea typeface="华文新魏" panose="02010800040101010101" pitchFamily="2" charset="-122"/>
              </a:rPr>
              <a:t>睡眠状态</a:t>
            </a:r>
            <a:r>
              <a:rPr lang="zh-CN" altLang="en-US" sz="2400">
                <a:latin typeface="华文新魏" panose="02010800040101010101" pitchFamily="2" charset="-122"/>
                <a:ea typeface="华文新魏" panose="02010800040101010101" pitchFamily="2" charset="-122"/>
              </a:rPr>
              <a:t>、</a:t>
            </a:r>
            <a:r>
              <a:rPr lang="zh-CN" altLang="en-US" sz="2400">
                <a:solidFill>
                  <a:srgbClr val="FF0000"/>
                </a:solidFill>
                <a:latin typeface="华文新魏" panose="02010800040101010101" pitchFamily="2" charset="-122"/>
                <a:ea typeface="华文新魏" panose="02010800040101010101" pitchFamily="2" charset="-122"/>
              </a:rPr>
              <a:t>就绪状态</a:t>
            </a:r>
            <a:r>
              <a:rPr lang="zh-CN" altLang="en-US" sz="2400">
                <a:latin typeface="华文新魏" panose="02010800040101010101" pitchFamily="2" charset="-122"/>
                <a:ea typeface="华文新魏" panose="02010800040101010101" pitchFamily="2" charset="-122"/>
              </a:rPr>
              <a:t>、</a:t>
            </a:r>
            <a:r>
              <a:rPr lang="zh-CN" altLang="en-US" sz="2400">
                <a:solidFill>
                  <a:srgbClr val="FF0000"/>
                </a:solidFill>
                <a:latin typeface="华文新魏" panose="02010800040101010101" pitchFamily="2" charset="-122"/>
                <a:ea typeface="华文新魏" panose="02010800040101010101" pitchFamily="2" charset="-122"/>
              </a:rPr>
              <a:t>运行状态</a:t>
            </a:r>
            <a:r>
              <a:rPr lang="zh-CN" altLang="en-US" sz="2400">
                <a:latin typeface="华文新魏" panose="02010800040101010101" pitchFamily="2" charset="-122"/>
                <a:ea typeface="华文新魏" panose="02010800040101010101" pitchFamily="2" charset="-122"/>
              </a:rPr>
              <a:t>、</a:t>
            </a:r>
            <a:r>
              <a:rPr lang="zh-CN" altLang="en-US" sz="2400">
                <a:solidFill>
                  <a:srgbClr val="FF0000"/>
                </a:solidFill>
                <a:latin typeface="华文新魏" panose="02010800040101010101" pitchFamily="2" charset="-122"/>
                <a:ea typeface="华文新魏" panose="02010800040101010101" pitchFamily="2" charset="-122"/>
              </a:rPr>
              <a:t>等待状态</a:t>
            </a:r>
            <a:r>
              <a:rPr lang="zh-CN" altLang="en-US" sz="2400">
                <a:latin typeface="华文新魏" panose="02010800040101010101" pitchFamily="2" charset="-122"/>
                <a:ea typeface="华文新魏" panose="02010800040101010101" pitchFamily="2" charset="-122"/>
              </a:rPr>
              <a:t>和</a:t>
            </a:r>
            <a:r>
              <a:rPr lang="zh-CN" altLang="en-US" sz="2400">
                <a:solidFill>
                  <a:srgbClr val="FF0000"/>
                </a:solidFill>
                <a:latin typeface="华文新魏" panose="02010800040101010101" pitchFamily="2" charset="-122"/>
                <a:ea typeface="华文新魏" panose="02010800040101010101" pitchFamily="2" charset="-122"/>
              </a:rPr>
              <a:t>被中断状态</a:t>
            </a:r>
            <a:r>
              <a:rPr lang="zh-CN" altLang="en-US" sz="2400">
                <a:latin typeface="华文新魏" panose="02010800040101010101" pitchFamily="2" charset="-122"/>
                <a:ea typeface="华文新魏" panose="02010800040101010101" pitchFamily="2" charset="-122"/>
              </a:rPr>
              <a:t>。 </a:t>
            </a:r>
          </a:p>
        </p:txBody>
      </p:sp>
      <p:sp>
        <p:nvSpPr>
          <p:cNvPr id="82950" name="Oval 6"/>
          <p:cNvSpPr>
            <a:spLocks noChangeArrowheads="1"/>
          </p:cNvSpPr>
          <p:nvPr/>
        </p:nvSpPr>
        <p:spPr bwMode="auto">
          <a:xfrm>
            <a:off x="3276600" y="5002213"/>
            <a:ext cx="863600" cy="863600"/>
          </a:xfrm>
          <a:prstGeom prst="ellipse">
            <a:avLst/>
          </a:prstGeom>
          <a:gradFill rotWithShape="1">
            <a:gsLst>
              <a:gs pos="0">
                <a:srgbClr val="FF0000"/>
              </a:gs>
              <a:gs pos="100000">
                <a:schemeClr val="bg1"/>
              </a:gs>
            </a:gsLst>
            <a:path path="rect">
              <a:fillToRect r="100000" b="100000"/>
            </a:path>
          </a:gradFill>
          <a:ln w="9525">
            <a:solidFill>
              <a:srgbClr val="FF0000"/>
            </a:solidFill>
            <a:round/>
          </a:ln>
          <a:effectLst>
            <a:outerShdw dist="35921" dir="2700000" algn="ctr" rotWithShape="0">
              <a:schemeClr val="bg2"/>
            </a:outerShdw>
          </a:effectLst>
        </p:spPr>
        <p:txBody>
          <a:bodyPr wrap="none" anchor="ctr"/>
          <a:lstStyle/>
          <a:p>
            <a:pPr algn="ctr">
              <a:defRPr/>
            </a:pPr>
            <a:r>
              <a:rPr lang="zh-CN" altLang="en-US">
                <a:latin typeface="Arial" panose="020B0604020202020204" pitchFamily="34" charset="0"/>
              </a:rPr>
              <a:t>睡眠</a:t>
            </a:r>
          </a:p>
          <a:p>
            <a:pPr algn="ctr">
              <a:defRPr/>
            </a:pPr>
            <a:r>
              <a:rPr lang="zh-CN" altLang="en-US">
                <a:latin typeface="Arial" panose="020B0604020202020204" pitchFamily="34" charset="0"/>
              </a:rPr>
              <a:t>状态</a:t>
            </a:r>
          </a:p>
        </p:txBody>
      </p:sp>
      <p:sp>
        <p:nvSpPr>
          <p:cNvPr id="82951" name="Oval 7"/>
          <p:cNvSpPr>
            <a:spLocks noChangeArrowheads="1"/>
          </p:cNvSpPr>
          <p:nvPr/>
        </p:nvSpPr>
        <p:spPr bwMode="auto">
          <a:xfrm>
            <a:off x="5638800" y="3962400"/>
            <a:ext cx="863600" cy="863600"/>
          </a:xfrm>
          <a:prstGeom prst="ellipse">
            <a:avLst/>
          </a:prstGeom>
          <a:gradFill rotWithShape="1">
            <a:gsLst>
              <a:gs pos="0">
                <a:srgbClr val="FFCC99"/>
              </a:gs>
              <a:gs pos="100000">
                <a:schemeClr val="bg1"/>
              </a:gs>
            </a:gsLst>
            <a:path path="rect">
              <a:fillToRect r="100000" b="100000"/>
            </a:path>
          </a:gradFill>
          <a:ln w="9525">
            <a:solidFill>
              <a:srgbClr val="FFCC99"/>
            </a:solidFill>
            <a:round/>
          </a:ln>
          <a:effectLst>
            <a:outerShdw dist="35921" dir="2700000" algn="ctr" rotWithShape="0">
              <a:schemeClr val="bg2"/>
            </a:outerShdw>
          </a:effectLst>
        </p:spPr>
        <p:txBody>
          <a:bodyPr wrap="none" anchor="ctr"/>
          <a:lstStyle/>
          <a:p>
            <a:pPr algn="ctr">
              <a:defRPr/>
            </a:pPr>
            <a:r>
              <a:rPr lang="zh-CN" altLang="en-US">
                <a:latin typeface="Arial" panose="020B0604020202020204" pitchFamily="34" charset="0"/>
              </a:rPr>
              <a:t>等待</a:t>
            </a:r>
          </a:p>
          <a:p>
            <a:pPr algn="ctr">
              <a:defRPr/>
            </a:pPr>
            <a:r>
              <a:rPr lang="zh-CN" altLang="en-US">
                <a:latin typeface="Arial" panose="020B0604020202020204" pitchFamily="34" charset="0"/>
              </a:rPr>
              <a:t>状态</a:t>
            </a:r>
          </a:p>
        </p:txBody>
      </p:sp>
      <p:sp>
        <p:nvSpPr>
          <p:cNvPr id="82952" name="Oval 8"/>
          <p:cNvSpPr>
            <a:spLocks noChangeArrowheads="1"/>
          </p:cNvSpPr>
          <p:nvPr/>
        </p:nvSpPr>
        <p:spPr bwMode="auto">
          <a:xfrm>
            <a:off x="4648200" y="5002213"/>
            <a:ext cx="863600" cy="863600"/>
          </a:xfrm>
          <a:prstGeom prst="ellipse">
            <a:avLst/>
          </a:prstGeom>
          <a:gradFill rotWithShape="1">
            <a:gsLst>
              <a:gs pos="0">
                <a:srgbClr val="FFFF99"/>
              </a:gs>
              <a:gs pos="100000">
                <a:schemeClr val="bg1"/>
              </a:gs>
            </a:gsLst>
            <a:path path="rect">
              <a:fillToRect r="100000" b="100000"/>
            </a:path>
          </a:gradFill>
          <a:ln w="12700">
            <a:solidFill>
              <a:srgbClr val="FFFF99"/>
            </a:solidFill>
            <a:round/>
          </a:ln>
          <a:effectLst>
            <a:outerShdw dist="35921" dir="2700000" algn="ctr" rotWithShape="0">
              <a:schemeClr val="bg2"/>
            </a:outerShdw>
          </a:effectLst>
        </p:spPr>
        <p:txBody>
          <a:bodyPr wrap="none" anchor="ctr"/>
          <a:lstStyle/>
          <a:p>
            <a:pPr algn="ctr">
              <a:defRPr/>
            </a:pPr>
            <a:r>
              <a:rPr lang="zh-CN" altLang="en-US">
                <a:latin typeface="Arial" panose="020B0604020202020204" pitchFamily="34" charset="0"/>
              </a:rPr>
              <a:t>就绪</a:t>
            </a:r>
          </a:p>
          <a:p>
            <a:pPr algn="ctr">
              <a:defRPr/>
            </a:pPr>
            <a:r>
              <a:rPr lang="zh-CN" altLang="en-US">
                <a:latin typeface="Arial" panose="020B0604020202020204" pitchFamily="34" charset="0"/>
              </a:rPr>
              <a:t>状态</a:t>
            </a:r>
          </a:p>
        </p:txBody>
      </p:sp>
      <p:sp>
        <p:nvSpPr>
          <p:cNvPr id="82953" name="Oval 9"/>
          <p:cNvSpPr>
            <a:spLocks noChangeArrowheads="1"/>
          </p:cNvSpPr>
          <p:nvPr/>
        </p:nvSpPr>
        <p:spPr bwMode="auto">
          <a:xfrm>
            <a:off x="8128000" y="5002213"/>
            <a:ext cx="863600" cy="863600"/>
          </a:xfrm>
          <a:prstGeom prst="ellipse">
            <a:avLst/>
          </a:prstGeom>
          <a:gradFill rotWithShape="1">
            <a:gsLst>
              <a:gs pos="0">
                <a:srgbClr val="0000FF"/>
              </a:gs>
              <a:gs pos="100000">
                <a:schemeClr val="bg1"/>
              </a:gs>
            </a:gsLst>
            <a:path path="rect">
              <a:fillToRect r="100000" b="100000"/>
            </a:path>
          </a:gradFill>
          <a:ln w="9525">
            <a:solidFill>
              <a:srgbClr val="0000FF"/>
            </a:solidFill>
            <a:round/>
          </a:ln>
          <a:effectLst>
            <a:outerShdw dist="35921" dir="2700000" algn="ctr" rotWithShape="0">
              <a:schemeClr val="bg2"/>
            </a:outerShdw>
          </a:effectLst>
        </p:spPr>
        <p:txBody>
          <a:bodyPr wrap="none" anchor="ctr"/>
          <a:lstStyle/>
          <a:p>
            <a:pPr algn="ctr">
              <a:defRPr/>
            </a:pPr>
            <a:r>
              <a:rPr lang="zh-CN" altLang="en-US">
                <a:latin typeface="Arial" panose="020B0604020202020204" pitchFamily="34" charset="0"/>
              </a:rPr>
              <a:t>被中断</a:t>
            </a:r>
          </a:p>
          <a:p>
            <a:pPr algn="ctr">
              <a:defRPr/>
            </a:pPr>
            <a:r>
              <a:rPr lang="zh-CN" altLang="en-US">
                <a:latin typeface="Arial" panose="020B0604020202020204" pitchFamily="34" charset="0"/>
              </a:rPr>
              <a:t>状态</a:t>
            </a:r>
          </a:p>
        </p:txBody>
      </p:sp>
      <p:sp>
        <p:nvSpPr>
          <p:cNvPr id="82954" name="Oval 10"/>
          <p:cNvSpPr>
            <a:spLocks noChangeArrowheads="1"/>
          </p:cNvSpPr>
          <p:nvPr/>
        </p:nvSpPr>
        <p:spPr bwMode="auto">
          <a:xfrm>
            <a:off x="6705600" y="5002213"/>
            <a:ext cx="863600" cy="863600"/>
          </a:xfrm>
          <a:prstGeom prst="ellipse">
            <a:avLst/>
          </a:prstGeom>
          <a:gradFill rotWithShape="1">
            <a:gsLst>
              <a:gs pos="0">
                <a:srgbClr val="99CC00"/>
              </a:gs>
              <a:gs pos="100000">
                <a:schemeClr val="bg1"/>
              </a:gs>
            </a:gsLst>
            <a:path path="rect">
              <a:fillToRect r="100000" b="100000"/>
            </a:path>
          </a:gradFill>
          <a:ln w="9525">
            <a:solidFill>
              <a:srgbClr val="99CC00"/>
            </a:solidFill>
            <a:round/>
          </a:ln>
          <a:effectLst>
            <a:outerShdw dist="35921" dir="2700000" algn="ctr" rotWithShape="0">
              <a:schemeClr val="bg2"/>
            </a:outerShdw>
          </a:effectLst>
        </p:spPr>
        <p:txBody>
          <a:bodyPr wrap="none" anchor="ctr"/>
          <a:lstStyle/>
          <a:p>
            <a:pPr algn="ctr">
              <a:defRPr/>
            </a:pPr>
            <a:r>
              <a:rPr lang="zh-CN" altLang="en-US">
                <a:latin typeface="Arial" panose="020B0604020202020204" pitchFamily="34" charset="0"/>
              </a:rPr>
              <a:t>运行</a:t>
            </a:r>
          </a:p>
          <a:p>
            <a:pPr algn="ctr">
              <a:defRPr/>
            </a:pPr>
            <a:r>
              <a:rPr lang="zh-CN" altLang="en-US">
                <a:latin typeface="Arial" panose="020B0604020202020204" pitchFamily="34" charset="0"/>
              </a:rPr>
              <a:t>状态</a:t>
            </a:r>
          </a:p>
        </p:txBody>
      </p:sp>
      <p:cxnSp>
        <p:nvCxnSpPr>
          <p:cNvPr id="82957" name="AutoShape 13"/>
          <p:cNvCxnSpPr>
            <a:cxnSpLocks noChangeShapeType="1"/>
            <a:stCxn id="82950" idx="7"/>
            <a:endCxn id="82952" idx="1"/>
          </p:cNvCxnSpPr>
          <p:nvPr/>
        </p:nvCxnSpPr>
        <p:spPr bwMode="auto">
          <a:xfrm rot="5400000" flipV="1">
            <a:off x="4393407" y="4749007"/>
            <a:ext cx="1587" cy="762000"/>
          </a:xfrm>
          <a:prstGeom prst="curvedConnector3">
            <a:avLst>
              <a:gd name="adj1" fmla="val -9200005"/>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82958" name="AutoShape 14"/>
          <p:cNvCxnSpPr>
            <a:cxnSpLocks noChangeShapeType="1"/>
            <a:stCxn id="82952" idx="3"/>
            <a:endCxn id="82950" idx="5"/>
          </p:cNvCxnSpPr>
          <p:nvPr/>
        </p:nvCxnSpPr>
        <p:spPr bwMode="auto">
          <a:xfrm rot="5400000">
            <a:off x="4393407" y="5358607"/>
            <a:ext cx="1587" cy="762000"/>
          </a:xfrm>
          <a:prstGeom prst="curvedConnector3">
            <a:avLst>
              <a:gd name="adj1" fmla="val 5700000"/>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82960" name="AutoShape 16"/>
          <p:cNvCxnSpPr>
            <a:cxnSpLocks noChangeShapeType="1"/>
            <a:stCxn id="82952" idx="7"/>
            <a:endCxn id="82954" idx="1"/>
          </p:cNvCxnSpPr>
          <p:nvPr/>
        </p:nvCxnSpPr>
        <p:spPr bwMode="auto">
          <a:xfrm rot="5400000" flipV="1">
            <a:off x="6107907" y="4406107"/>
            <a:ext cx="1587" cy="1447800"/>
          </a:xfrm>
          <a:prstGeom prst="curvedConnector3">
            <a:avLst>
              <a:gd name="adj1" fmla="val -7200000"/>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82961" name="AutoShape 17"/>
          <p:cNvCxnSpPr>
            <a:cxnSpLocks noChangeShapeType="1"/>
            <a:stCxn id="82954" idx="3"/>
            <a:endCxn id="82952" idx="5"/>
          </p:cNvCxnSpPr>
          <p:nvPr/>
        </p:nvCxnSpPr>
        <p:spPr bwMode="auto">
          <a:xfrm rot="5400000">
            <a:off x="6107907" y="5015707"/>
            <a:ext cx="1587" cy="1447800"/>
          </a:xfrm>
          <a:prstGeom prst="curvedConnector3">
            <a:avLst>
              <a:gd name="adj1" fmla="val 4300000"/>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82962" name="AutoShape 18"/>
          <p:cNvCxnSpPr>
            <a:cxnSpLocks noChangeShapeType="1"/>
            <a:stCxn id="82954" idx="7"/>
            <a:endCxn id="82953" idx="1"/>
          </p:cNvCxnSpPr>
          <p:nvPr/>
        </p:nvCxnSpPr>
        <p:spPr bwMode="auto">
          <a:xfrm rot="5400000" flipV="1">
            <a:off x="7847807" y="4723607"/>
            <a:ext cx="1587" cy="812800"/>
          </a:xfrm>
          <a:prstGeom prst="curvedConnector3">
            <a:avLst>
              <a:gd name="adj1" fmla="val -5100000"/>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82963" name="AutoShape 19"/>
          <p:cNvCxnSpPr>
            <a:cxnSpLocks noChangeShapeType="1"/>
            <a:stCxn id="82953" idx="3"/>
            <a:endCxn id="82954" idx="5"/>
          </p:cNvCxnSpPr>
          <p:nvPr/>
        </p:nvCxnSpPr>
        <p:spPr bwMode="auto">
          <a:xfrm rot="5400000">
            <a:off x="7847807" y="5333207"/>
            <a:ext cx="1587" cy="812800"/>
          </a:xfrm>
          <a:prstGeom prst="curvedConnector3">
            <a:avLst>
              <a:gd name="adj1" fmla="val 6400000"/>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82964" name="AutoShape 20"/>
          <p:cNvCxnSpPr>
            <a:cxnSpLocks noChangeShapeType="1"/>
            <a:stCxn id="82954" idx="4"/>
            <a:endCxn id="82950" idx="4"/>
          </p:cNvCxnSpPr>
          <p:nvPr/>
        </p:nvCxnSpPr>
        <p:spPr bwMode="auto">
          <a:xfrm rot="5400000">
            <a:off x="5422107" y="4152107"/>
            <a:ext cx="1587" cy="3429000"/>
          </a:xfrm>
          <a:prstGeom prst="curvedConnector3">
            <a:avLst>
              <a:gd name="adj1" fmla="val 19200009"/>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82965" name="AutoShape 21"/>
          <p:cNvCxnSpPr>
            <a:cxnSpLocks noChangeShapeType="1"/>
            <a:stCxn id="82954" idx="0"/>
            <a:endCxn id="82951" idx="6"/>
          </p:cNvCxnSpPr>
          <p:nvPr/>
        </p:nvCxnSpPr>
        <p:spPr bwMode="auto">
          <a:xfrm rot="5400000" flipH="1">
            <a:off x="6515894" y="4380707"/>
            <a:ext cx="608013" cy="635000"/>
          </a:xfrm>
          <a:prstGeom prst="curvedConnector2">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82966" name="AutoShape 22"/>
          <p:cNvCxnSpPr>
            <a:cxnSpLocks noChangeShapeType="1"/>
            <a:stCxn id="82951" idx="2"/>
            <a:endCxn id="82952" idx="0"/>
          </p:cNvCxnSpPr>
          <p:nvPr/>
        </p:nvCxnSpPr>
        <p:spPr bwMode="auto">
          <a:xfrm rot="10800000" flipV="1">
            <a:off x="5080000" y="4394201"/>
            <a:ext cx="558800" cy="608013"/>
          </a:xfrm>
          <a:prstGeom prst="curvedConnector2">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82967" name="AutoShape 23"/>
          <p:cNvCxnSpPr>
            <a:cxnSpLocks noChangeShapeType="1"/>
            <a:stCxn id="82951" idx="2"/>
            <a:endCxn id="82950" idx="0"/>
          </p:cNvCxnSpPr>
          <p:nvPr/>
        </p:nvCxnSpPr>
        <p:spPr bwMode="auto">
          <a:xfrm rot="10800000" flipV="1">
            <a:off x="3708400" y="4394201"/>
            <a:ext cx="1930400" cy="608013"/>
          </a:xfrm>
          <a:prstGeom prst="curvedConnector2">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sp>
        <p:nvSpPr>
          <p:cNvPr id="82968" name="AutoShape 24"/>
          <p:cNvSpPr>
            <a:spLocks noChangeArrowheads="1"/>
          </p:cNvSpPr>
          <p:nvPr/>
        </p:nvSpPr>
        <p:spPr bwMode="auto">
          <a:xfrm>
            <a:off x="1981200" y="4343400"/>
            <a:ext cx="1524000" cy="685800"/>
          </a:xfrm>
          <a:prstGeom prst="wedgeRoundRectCallout">
            <a:avLst>
              <a:gd name="adj1" fmla="val 35833"/>
              <a:gd name="adj2" fmla="val 71065"/>
              <a:gd name="adj3" fmla="val 16667"/>
            </a:avLst>
          </a:prstGeom>
          <a:solidFill>
            <a:srgbClr val="E5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t>任务驻留在内存中尚未创建</a:t>
            </a:r>
          </a:p>
        </p:txBody>
      </p:sp>
      <p:sp>
        <p:nvSpPr>
          <p:cNvPr id="82969" name="AutoShape 25"/>
          <p:cNvSpPr>
            <a:spLocks noChangeArrowheads="1"/>
          </p:cNvSpPr>
          <p:nvPr/>
        </p:nvSpPr>
        <p:spPr bwMode="auto">
          <a:xfrm>
            <a:off x="3581400" y="4114800"/>
            <a:ext cx="1524000" cy="685800"/>
          </a:xfrm>
          <a:prstGeom prst="wedgeRoundRectCallout">
            <a:avLst>
              <a:gd name="adj1" fmla="val 39792"/>
              <a:gd name="adj2" fmla="val 66204"/>
              <a:gd name="adj3" fmla="val 16667"/>
            </a:avLst>
          </a:prstGeom>
          <a:solidFill>
            <a:srgbClr val="E5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t>任务已经准备好但尚未运行</a:t>
            </a:r>
          </a:p>
        </p:txBody>
      </p:sp>
      <p:sp>
        <p:nvSpPr>
          <p:cNvPr id="82970" name="AutoShape 26"/>
          <p:cNvSpPr>
            <a:spLocks noChangeArrowheads="1"/>
          </p:cNvSpPr>
          <p:nvPr/>
        </p:nvSpPr>
        <p:spPr bwMode="auto">
          <a:xfrm>
            <a:off x="7086600" y="4038600"/>
            <a:ext cx="1600200" cy="685800"/>
          </a:xfrm>
          <a:prstGeom prst="wedgeRoundRectCallout">
            <a:avLst>
              <a:gd name="adj1" fmla="val -37301"/>
              <a:gd name="adj2" fmla="val 77546"/>
              <a:gd name="adj3" fmla="val 16667"/>
            </a:avLst>
          </a:prstGeom>
          <a:solidFill>
            <a:srgbClr val="E5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t>任务掌握</a:t>
            </a:r>
            <a:r>
              <a:rPr lang="en-US" altLang="zh-CN" sz="1600"/>
              <a:t>CPU</a:t>
            </a:r>
            <a:r>
              <a:rPr lang="zh-CN" altLang="en-US" sz="1600"/>
              <a:t>的控制权</a:t>
            </a:r>
          </a:p>
        </p:txBody>
      </p:sp>
      <p:sp>
        <p:nvSpPr>
          <p:cNvPr id="82971" name="AutoShape 27"/>
          <p:cNvSpPr>
            <a:spLocks noChangeArrowheads="1"/>
          </p:cNvSpPr>
          <p:nvPr/>
        </p:nvSpPr>
        <p:spPr bwMode="auto">
          <a:xfrm>
            <a:off x="6248400" y="3200400"/>
            <a:ext cx="1524000" cy="685800"/>
          </a:xfrm>
          <a:prstGeom prst="wedgeRoundRectCallout">
            <a:avLst>
              <a:gd name="adj1" fmla="val -37500"/>
              <a:gd name="adj2" fmla="val 71991"/>
              <a:gd name="adj3" fmla="val 16667"/>
            </a:avLst>
          </a:prstGeom>
          <a:solidFill>
            <a:srgbClr val="E5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t>任务等待事件的而尚未发生</a:t>
            </a:r>
          </a:p>
        </p:txBody>
      </p:sp>
      <p:sp>
        <p:nvSpPr>
          <p:cNvPr id="82972" name="AutoShape 28"/>
          <p:cNvSpPr>
            <a:spLocks noChangeArrowheads="1"/>
          </p:cNvSpPr>
          <p:nvPr/>
        </p:nvSpPr>
        <p:spPr bwMode="auto">
          <a:xfrm>
            <a:off x="8763000" y="4267200"/>
            <a:ext cx="1524000" cy="685800"/>
          </a:xfrm>
          <a:prstGeom prst="wedgeRoundRectCallout">
            <a:avLst>
              <a:gd name="adj1" fmla="val -38852"/>
              <a:gd name="adj2" fmla="val 71991"/>
              <a:gd name="adj3" fmla="val 16667"/>
            </a:avLst>
          </a:prstGeom>
          <a:solidFill>
            <a:srgbClr val="E5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t>中断服务程序执行打断任务</a:t>
            </a:r>
          </a:p>
        </p:txBody>
      </p:sp>
      <p:sp>
        <p:nvSpPr>
          <p:cNvPr id="27" name="燕尾形 2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82948"/>
                                        </p:tgtEl>
                                        <p:attrNameLst>
                                          <p:attrName>style.visibility</p:attrName>
                                        </p:attrNameLst>
                                      </p:cBhvr>
                                      <p:to>
                                        <p:strVal val="visible"/>
                                      </p:to>
                                    </p:set>
                                    <p:anim calcmode="discrete" valueType="clr">
                                      <p:cBhvr override="childStyle">
                                        <p:cTn id="7" dur="80"/>
                                        <p:tgtEl>
                                          <p:spTgt spid="8294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2948"/>
                                        </p:tgtEl>
                                        <p:attrNameLst>
                                          <p:attrName>fillcolor</p:attrName>
                                        </p:attrNameLst>
                                      </p:cBhvr>
                                      <p:tavLst>
                                        <p:tav tm="0">
                                          <p:val>
                                            <p:clrVal>
                                              <a:schemeClr val="accent2"/>
                                            </p:clrVal>
                                          </p:val>
                                        </p:tav>
                                        <p:tav tm="50000">
                                          <p:val>
                                            <p:clrVal>
                                              <a:schemeClr val="hlink"/>
                                            </p:clrVal>
                                          </p:val>
                                        </p:tav>
                                      </p:tavLst>
                                    </p:anim>
                                    <p:set>
                                      <p:cBhvr>
                                        <p:cTn id="9" dur="80"/>
                                        <p:tgtEl>
                                          <p:spTgt spid="82948"/>
                                        </p:tgtEl>
                                        <p:attrNameLst>
                                          <p:attrName>fill.type</p:attrName>
                                        </p:attrNameLst>
                                      </p:cBhvr>
                                      <p:to>
                                        <p:strVal val="solid"/>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82949">
                                            <p:txEl>
                                              <p:pRg st="0" end="0"/>
                                            </p:txEl>
                                          </p:spTgt>
                                        </p:tgtEl>
                                        <p:attrNameLst>
                                          <p:attrName>style.visibility</p:attrName>
                                        </p:attrNameLst>
                                      </p:cBhvr>
                                      <p:to>
                                        <p:strVal val="visible"/>
                                      </p:to>
                                    </p:set>
                                    <p:animEffect transition="in" filter="wipe(up)">
                                      <p:cBhvr>
                                        <p:cTn id="13" dur="500"/>
                                        <p:tgtEl>
                                          <p:spTgt spid="8294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5" presetClass="entr" presetSubtype="0" fill="hold" grpId="0" nodeType="clickEffect">
                                  <p:stCondLst>
                                    <p:cond delay="0"/>
                                  </p:stCondLst>
                                  <p:childTnLst>
                                    <p:set>
                                      <p:cBhvr>
                                        <p:cTn id="17" dur="1" fill="hold">
                                          <p:stCondLst>
                                            <p:cond delay="0"/>
                                          </p:stCondLst>
                                        </p:cTn>
                                        <p:tgtEl>
                                          <p:spTgt spid="82950"/>
                                        </p:tgtEl>
                                        <p:attrNameLst>
                                          <p:attrName>style.visibility</p:attrName>
                                        </p:attrNameLst>
                                      </p:cBhvr>
                                      <p:to>
                                        <p:strVal val="visible"/>
                                      </p:to>
                                    </p:set>
                                    <p:animEffect transition="in" filter="fade">
                                      <p:cBhvr>
                                        <p:cTn id="18" dur="1000"/>
                                        <p:tgtEl>
                                          <p:spTgt spid="82950"/>
                                        </p:tgtEl>
                                      </p:cBhvr>
                                    </p:animEffect>
                                    <p:anim calcmode="lin" valueType="num">
                                      <p:cBhvr>
                                        <p:cTn id="19" dur="1000" fill="hold"/>
                                        <p:tgtEl>
                                          <p:spTgt spid="82950"/>
                                        </p:tgtEl>
                                        <p:attrNameLst>
                                          <p:attrName>style.rotation</p:attrName>
                                        </p:attrNameLst>
                                      </p:cBhvr>
                                      <p:tavLst>
                                        <p:tav tm="0">
                                          <p:val>
                                            <p:fltVal val="720"/>
                                          </p:val>
                                        </p:tav>
                                        <p:tav tm="100000">
                                          <p:val>
                                            <p:fltVal val="0"/>
                                          </p:val>
                                        </p:tav>
                                      </p:tavLst>
                                    </p:anim>
                                    <p:anim calcmode="lin" valueType="num">
                                      <p:cBhvr>
                                        <p:cTn id="20" dur="1000" fill="hold"/>
                                        <p:tgtEl>
                                          <p:spTgt spid="82950"/>
                                        </p:tgtEl>
                                        <p:attrNameLst>
                                          <p:attrName>ppt_h</p:attrName>
                                        </p:attrNameLst>
                                      </p:cBhvr>
                                      <p:tavLst>
                                        <p:tav tm="0">
                                          <p:val>
                                            <p:fltVal val="0"/>
                                          </p:val>
                                        </p:tav>
                                        <p:tav tm="100000">
                                          <p:val>
                                            <p:strVal val="#ppt_h"/>
                                          </p:val>
                                        </p:tav>
                                      </p:tavLst>
                                    </p:anim>
                                    <p:anim calcmode="lin" valueType="num">
                                      <p:cBhvr>
                                        <p:cTn id="21" dur="1000" fill="hold"/>
                                        <p:tgtEl>
                                          <p:spTgt spid="82950"/>
                                        </p:tgtEl>
                                        <p:attrNameLst>
                                          <p:attrName>ppt_w</p:attrName>
                                        </p:attrNameLst>
                                      </p:cBhvr>
                                      <p:tavLst>
                                        <p:tav tm="0">
                                          <p:val>
                                            <p:fltVal val="0"/>
                                          </p:val>
                                        </p:tav>
                                        <p:tav tm="100000">
                                          <p:val>
                                            <p:strVal val="#ppt_w"/>
                                          </p:val>
                                        </p:tav>
                                      </p:tavLst>
                                    </p:anim>
                                  </p:childTnLst>
                                </p:cTn>
                              </p:par>
                            </p:childTnLst>
                          </p:cTn>
                        </p:par>
                        <p:par>
                          <p:cTn id="22" fill="hold">
                            <p:stCondLst>
                              <p:cond delay="1000"/>
                            </p:stCondLst>
                            <p:childTnLst>
                              <p:par>
                                <p:cTn id="23" presetID="12" presetClass="entr" presetSubtype="1" fill="hold" grpId="0" nodeType="afterEffect">
                                  <p:stCondLst>
                                    <p:cond delay="0"/>
                                  </p:stCondLst>
                                  <p:childTnLst>
                                    <p:set>
                                      <p:cBhvr>
                                        <p:cTn id="24" dur="1" fill="hold">
                                          <p:stCondLst>
                                            <p:cond delay="0"/>
                                          </p:stCondLst>
                                        </p:cTn>
                                        <p:tgtEl>
                                          <p:spTgt spid="82968"/>
                                        </p:tgtEl>
                                        <p:attrNameLst>
                                          <p:attrName>style.visibility</p:attrName>
                                        </p:attrNameLst>
                                      </p:cBhvr>
                                      <p:to>
                                        <p:strVal val="visible"/>
                                      </p:to>
                                    </p:set>
                                    <p:animEffect transition="in" filter="slide(fromTop)">
                                      <p:cBhvr>
                                        <p:cTn id="25" dur="500"/>
                                        <p:tgtEl>
                                          <p:spTgt spid="82968"/>
                                        </p:tgtEl>
                                      </p:cBhvr>
                                    </p:animEffect>
                                  </p:childTnLst>
                                </p:cTn>
                              </p:par>
                            </p:childTnLst>
                          </p:cTn>
                        </p:par>
                      </p:childTnLst>
                    </p:cTn>
                  </p:par>
                  <p:par>
                    <p:cTn id="26" fill="hold">
                      <p:stCondLst>
                        <p:cond delay="indefinite"/>
                      </p:stCondLst>
                      <p:childTnLst>
                        <p:par>
                          <p:cTn id="27" fill="hold">
                            <p:stCondLst>
                              <p:cond delay="0"/>
                            </p:stCondLst>
                            <p:childTnLst>
                              <p:par>
                                <p:cTn id="28" presetID="35" presetClass="entr" presetSubtype="0" fill="hold" grpId="0" nodeType="clickEffect">
                                  <p:stCondLst>
                                    <p:cond delay="0"/>
                                  </p:stCondLst>
                                  <p:childTnLst>
                                    <p:set>
                                      <p:cBhvr>
                                        <p:cTn id="29" dur="1" fill="hold">
                                          <p:stCondLst>
                                            <p:cond delay="0"/>
                                          </p:stCondLst>
                                        </p:cTn>
                                        <p:tgtEl>
                                          <p:spTgt spid="82952"/>
                                        </p:tgtEl>
                                        <p:attrNameLst>
                                          <p:attrName>style.visibility</p:attrName>
                                        </p:attrNameLst>
                                      </p:cBhvr>
                                      <p:to>
                                        <p:strVal val="visible"/>
                                      </p:to>
                                    </p:set>
                                    <p:animEffect transition="in" filter="fade">
                                      <p:cBhvr>
                                        <p:cTn id="30" dur="1000"/>
                                        <p:tgtEl>
                                          <p:spTgt spid="82952"/>
                                        </p:tgtEl>
                                      </p:cBhvr>
                                    </p:animEffect>
                                    <p:anim calcmode="lin" valueType="num">
                                      <p:cBhvr>
                                        <p:cTn id="31" dur="1000" fill="hold"/>
                                        <p:tgtEl>
                                          <p:spTgt spid="82952"/>
                                        </p:tgtEl>
                                        <p:attrNameLst>
                                          <p:attrName>style.rotation</p:attrName>
                                        </p:attrNameLst>
                                      </p:cBhvr>
                                      <p:tavLst>
                                        <p:tav tm="0">
                                          <p:val>
                                            <p:fltVal val="720"/>
                                          </p:val>
                                        </p:tav>
                                        <p:tav tm="100000">
                                          <p:val>
                                            <p:fltVal val="0"/>
                                          </p:val>
                                        </p:tav>
                                      </p:tavLst>
                                    </p:anim>
                                    <p:anim calcmode="lin" valueType="num">
                                      <p:cBhvr>
                                        <p:cTn id="32" dur="1000" fill="hold"/>
                                        <p:tgtEl>
                                          <p:spTgt spid="82952"/>
                                        </p:tgtEl>
                                        <p:attrNameLst>
                                          <p:attrName>ppt_h</p:attrName>
                                        </p:attrNameLst>
                                      </p:cBhvr>
                                      <p:tavLst>
                                        <p:tav tm="0">
                                          <p:val>
                                            <p:fltVal val="0"/>
                                          </p:val>
                                        </p:tav>
                                        <p:tav tm="100000">
                                          <p:val>
                                            <p:strVal val="#ppt_h"/>
                                          </p:val>
                                        </p:tav>
                                      </p:tavLst>
                                    </p:anim>
                                    <p:anim calcmode="lin" valueType="num">
                                      <p:cBhvr>
                                        <p:cTn id="33" dur="1000" fill="hold"/>
                                        <p:tgtEl>
                                          <p:spTgt spid="82952"/>
                                        </p:tgtEl>
                                        <p:attrNameLst>
                                          <p:attrName>ppt_w</p:attrName>
                                        </p:attrNameLst>
                                      </p:cBhvr>
                                      <p:tavLst>
                                        <p:tav tm="0">
                                          <p:val>
                                            <p:fltVal val="0"/>
                                          </p:val>
                                        </p:tav>
                                        <p:tav tm="100000">
                                          <p:val>
                                            <p:strVal val="#ppt_w"/>
                                          </p:val>
                                        </p:tav>
                                      </p:tavLst>
                                    </p:anim>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82957"/>
                                        </p:tgtEl>
                                        <p:attrNameLst>
                                          <p:attrName>style.visibility</p:attrName>
                                        </p:attrNameLst>
                                      </p:cBhvr>
                                      <p:to>
                                        <p:strVal val="visible"/>
                                      </p:to>
                                    </p:set>
                                    <p:animEffect transition="in" filter="wipe(left)">
                                      <p:cBhvr>
                                        <p:cTn id="37" dur="500"/>
                                        <p:tgtEl>
                                          <p:spTgt spid="82957"/>
                                        </p:tgtEl>
                                      </p:cBhvr>
                                    </p:animEffect>
                                  </p:childTnLst>
                                </p:cTn>
                              </p:par>
                            </p:childTnLst>
                          </p:cTn>
                        </p:par>
                        <p:par>
                          <p:cTn id="38" fill="hold">
                            <p:stCondLst>
                              <p:cond delay="1500"/>
                            </p:stCondLst>
                            <p:childTnLst>
                              <p:par>
                                <p:cTn id="39" presetID="22" presetClass="entr" presetSubtype="2" fill="hold" nodeType="afterEffect">
                                  <p:stCondLst>
                                    <p:cond delay="0"/>
                                  </p:stCondLst>
                                  <p:childTnLst>
                                    <p:set>
                                      <p:cBhvr>
                                        <p:cTn id="40" dur="1" fill="hold">
                                          <p:stCondLst>
                                            <p:cond delay="0"/>
                                          </p:stCondLst>
                                        </p:cTn>
                                        <p:tgtEl>
                                          <p:spTgt spid="82958"/>
                                        </p:tgtEl>
                                        <p:attrNameLst>
                                          <p:attrName>style.visibility</p:attrName>
                                        </p:attrNameLst>
                                      </p:cBhvr>
                                      <p:to>
                                        <p:strVal val="visible"/>
                                      </p:to>
                                    </p:set>
                                    <p:animEffect transition="in" filter="wipe(right)">
                                      <p:cBhvr>
                                        <p:cTn id="41" dur="500"/>
                                        <p:tgtEl>
                                          <p:spTgt spid="82958"/>
                                        </p:tgtEl>
                                      </p:cBhvr>
                                    </p:animEffect>
                                  </p:childTnLst>
                                </p:cTn>
                              </p:par>
                            </p:childTnLst>
                          </p:cTn>
                        </p:par>
                        <p:par>
                          <p:cTn id="42" fill="hold">
                            <p:stCondLst>
                              <p:cond delay="2000"/>
                            </p:stCondLst>
                            <p:childTnLst>
                              <p:par>
                                <p:cTn id="43" presetID="12" presetClass="entr" presetSubtype="1" fill="hold" grpId="0" nodeType="afterEffect">
                                  <p:stCondLst>
                                    <p:cond delay="0"/>
                                  </p:stCondLst>
                                  <p:childTnLst>
                                    <p:set>
                                      <p:cBhvr>
                                        <p:cTn id="44" dur="1" fill="hold">
                                          <p:stCondLst>
                                            <p:cond delay="0"/>
                                          </p:stCondLst>
                                        </p:cTn>
                                        <p:tgtEl>
                                          <p:spTgt spid="82969"/>
                                        </p:tgtEl>
                                        <p:attrNameLst>
                                          <p:attrName>style.visibility</p:attrName>
                                        </p:attrNameLst>
                                      </p:cBhvr>
                                      <p:to>
                                        <p:strVal val="visible"/>
                                      </p:to>
                                    </p:set>
                                    <p:animEffect transition="in" filter="slide(fromTop)">
                                      <p:cBhvr>
                                        <p:cTn id="45" dur="500"/>
                                        <p:tgtEl>
                                          <p:spTgt spid="82969"/>
                                        </p:tgtEl>
                                      </p:cBhvr>
                                    </p:animEffect>
                                  </p:childTnLst>
                                </p:cTn>
                              </p:par>
                            </p:childTnLst>
                          </p:cTn>
                        </p:par>
                      </p:childTnLst>
                    </p:cTn>
                  </p:par>
                  <p:par>
                    <p:cTn id="46" fill="hold">
                      <p:stCondLst>
                        <p:cond delay="indefinite"/>
                      </p:stCondLst>
                      <p:childTnLst>
                        <p:par>
                          <p:cTn id="47" fill="hold">
                            <p:stCondLst>
                              <p:cond delay="0"/>
                            </p:stCondLst>
                            <p:childTnLst>
                              <p:par>
                                <p:cTn id="48" presetID="35" presetClass="entr" presetSubtype="0" fill="hold" grpId="0" nodeType="clickEffect">
                                  <p:stCondLst>
                                    <p:cond delay="0"/>
                                  </p:stCondLst>
                                  <p:childTnLst>
                                    <p:set>
                                      <p:cBhvr>
                                        <p:cTn id="49" dur="1" fill="hold">
                                          <p:stCondLst>
                                            <p:cond delay="0"/>
                                          </p:stCondLst>
                                        </p:cTn>
                                        <p:tgtEl>
                                          <p:spTgt spid="82954"/>
                                        </p:tgtEl>
                                        <p:attrNameLst>
                                          <p:attrName>style.visibility</p:attrName>
                                        </p:attrNameLst>
                                      </p:cBhvr>
                                      <p:to>
                                        <p:strVal val="visible"/>
                                      </p:to>
                                    </p:set>
                                    <p:animEffect transition="in" filter="fade">
                                      <p:cBhvr>
                                        <p:cTn id="50" dur="1000"/>
                                        <p:tgtEl>
                                          <p:spTgt spid="82954"/>
                                        </p:tgtEl>
                                      </p:cBhvr>
                                    </p:animEffect>
                                    <p:anim calcmode="lin" valueType="num">
                                      <p:cBhvr>
                                        <p:cTn id="51" dur="1000" fill="hold"/>
                                        <p:tgtEl>
                                          <p:spTgt spid="82954"/>
                                        </p:tgtEl>
                                        <p:attrNameLst>
                                          <p:attrName>style.rotation</p:attrName>
                                        </p:attrNameLst>
                                      </p:cBhvr>
                                      <p:tavLst>
                                        <p:tav tm="0">
                                          <p:val>
                                            <p:fltVal val="720"/>
                                          </p:val>
                                        </p:tav>
                                        <p:tav tm="100000">
                                          <p:val>
                                            <p:fltVal val="0"/>
                                          </p:val>
                                        </p:tav>
                                      </p:tavLst>
                                    </p:anim>
                                    <p:anim calcmode="lin" valueType="num">
                                      <p:cBhvr>
                                        <p:cTn id="52" dur="1000" fill="hold"/>
                                        <p:tgtEl>
                                          <p:spTgt spid="82954"/>
                                        </p:tgtEl>
                                        <p:attrNameLst>
                                          <p:attrName>ppt_h</p:attrName>
                                        </p:attrNameLst>
                                      </p:cBhvr>
                                      <p:tavLst>
                                        <p:tav tm="0">
                                          <p:val>
                                            <p:fltVal val="0"/>
                                          </p:val>
                                        </p:tav>
                                        <p:tav tm="100000">
                                          <p:val>
                                            <p:strVal val="#ppt_h"/>
                                          </p:val>
                                        </p:tav>
                                      </p:tavLst>
                                    </p:anim>
                                    <p:anim calcmode="lin" valueType="num">
                                      <p:cBhvr>
                                        <p:cTn id="53" dur="1000" fill="hold"/>
                                        <p:tgtEl>
                                          <p:spTgt spid="82954"/>
                                        </p:tgtEl>
                                        <p:attrNameLst>
                                          <p:attrName>ppt_w</p:attrName>
                                        </p:attrNameLst>
                                      </p:cBhvr>
                                      <p:tavLst>
                                        <p:tav tm="0">
                                          <p:val>
                                            <p:fltVal val="0"/>
                                          </p:val>
                                        </p:tav>
                                        <p:tav tm="100000">
                                          <p:val>
                                            <p:strVal val="#ppt_w"/>
                                          </p:val>
                                        </p:tav>
                                      </p:tavLst>
                                    </p:anim>
                                  </p:childTnLst>
                                </p:cTn>
                              </p:par>
                            </p:childTnLst>
                          </p:cTn>
                        </p:par>
                        <p:par>
                          <p:cTn id="54" fill="hold">
                            <p:stCondLst>
                              <p:cond delay="1000"/>
                            </p:stCondLst>
                            <p:childTnLst>
                              <p:par>
                                <p:cTn id="55" presetID="22" presetClass="entr" presetSubtype="8" fill="hold" nodeType="afterEffect">
                                  <p:stCondLst>
                                    <p:cond delay="0"/>
                                  </p:stCondLst>
                                  <p:childTnLst>
                                    <p:set>
                                      <p:cBhvr>
                                        <p:cTn id="56" dur="1" fill="hold">
                                          <p:stCondLst>
                                            <p:cond delay="0"/>
                                          </p:stCondLst>
                                        </p:cTn>
                                        <p:tgtEl>
                                          <p:spTgt spid="82960"/>
                                        </p:tgtEl>
                                        <p:attrNameLst>
                                          <p:attrName>style.visibility</p:attrName>
                                        </p:attrNameLst>
                                      </p:cBhvr>
                                      <p:to>
                                        <p:strVal val="visible"/>
                                      </p:to>
                                    </p:set>
                                    <p:animEffect transition="in" filter="wipe(left)">
                                      <p:cBhvr>
                                        <p:cTn id="57" dur="500"/>
                                        <p:tgtEl>
                                          <p:spTgt spid="82960"/>
                                        </p:tgtEl>
                                      </p:cBhvr>
                                    </p:animEffect>
                                  </p:childTnLst>
                                </p:cTn>
                              </p:par>
                            </p:childTnLst>
                          </p:cTn>
                        </p:par>
                        <p:par>
                          <p:cTn id="58" fill="hold">
                            <p:stCondLst>
                              <p:cond delay="1500"/>
                            </p:stCondLst>
                            <p:childTnLst>
                              <p:par>
                                <p:cTn id="59" presetID="22" presetClass="entr" presetSubtype="2" fill="hold" nodeType="afterEffect">
                                  <p:stCondLst>
                                    <p:cond delay="0"/>
                                  </p:stCondLst>
                                  <p:childTnLst>
                                    <p:set>
                                      <p:cBhvr>
                                        <p:cTn id="60" dur="1" fill="hold">
                                          <p:stCondLst>
                                            <p:cond delay="0"/>
                                          </p:stCondLst>
                                        </p:cTn>
                                        <p:tgtEl>
                                          <p:spTgt spid="82961"/>
                                        </p:tgtEl>
                                        <p:attrNameLst>
                                          <p:attrName>style.visibility</p:attrName>
                                        </p:attrNameLst>
                                      </p:cBhvr>
                                      <p:to>
                                        <p:strVal val="visible"/>
                                      </p:to>
                                    </p:set>
                                    <p:animEffect transition="in" filter="wipe(right)">
                                      <p:cBhvr>
                                        <p:cTn id="61" dur="500"/>
                                        <p:tgtEl>
                                          <p:spTgt spid="82961"/>
                                        </p:tgtEl>
                                      </p:cBhvr>
                                    </p:animEffect>
                                  </p:childTnLst>
                                </p:cTn>
                              </p:par>
                            </p:childTnLst>
                          </p:cTn>
                        </p:par>
                        <p:par>
                          <p:cTn id="62" fill="hold">
                            <p:stCondLst>
                              <p:cond delay="2000"/>
                            </p:stCondLst>
                            <p:childTnLst>
                              <p:par>
                                <p:cTn id="63" presetID="22" presetClass="entr" presetSubtype="2" fill="hold" nodeType="afterEffect">
                                  <p:stCondLst>
                                    <p:cond delay="0"/>
                                  </p:stCondLst>
                                  <p:childTnLst>
                                    <p:set>
                                      <p:cBhvr>
                                        <p:cTn id="64" dur="1" fill="hold">
                                          <p:stCondLst>
                                            <p:cond delay="0"/>
                                          </p:stCondLst>
                                        </p:cTn>
                                        <p:tgtEl>
                                          <p:spTgt spid="82964"/>
                                        </p:tgtEl>
                                        <p:attrNameLst>
                                          <p:attrName>style.visibility</p:attrName>
                                        </p:attrNameLst>
                                      </p:cBhvr>
                                      <p:to>
                                        <p:strVal val="visible"/>
                                      </p:to>
                                    </p:set>
                                    <p:animEffect transition="in" filter="wipe(right)">
                                      <p:cBhvr>
                                        <p:cTn id="65" dur="500"/>
                                        <p:tgtEl>
                                          <p:spTgt spid="82964"/>
                                        </p:tgtEl>
                                      </p:cBhvr>
                                    </p:animEffect>
                                  </p:childTnLst>
                                </p:cTn>
                              </p:par>
                            </p:childTnLst>
                          </p:cTn>
                        </p:par>
                        <p:par>
                          <p:cTn id="66" fill="hold">
                            <p:stCondLst>
                              <p:cond delay="2500"/>
                            </p:stCondLst>
                            <p:childTnLst>
                              <p:par>
                                <p:cTn id="67" presetID="12" presetClass="entr" presetSubtype="1" fill="hold" grpId="0" nodeType="afterEffect">
                                  <p:stCondLst>
                                    <p:cond delay="0"/>
                                  </p:stCondLst>
                                  <p:childTnLst>
                                    <p:set>
                                      <p:cBhvr>
                                        <p:cTn id="68" dur="1" fill="hold">
                                          <p:stCondLst>
                                            <p:cond delay="0"/>
                                          </p:stCondLst>
                                        </p:cTn>
                                        <p:tgtEl>
                                          <p:spTgt spid="82970"/>
                                        </p:tgtEl>
                                        <p:attrNameLst>
                                          <p:attrName>style.visibility</p:attrName>
                                        </p:attrNameLst>
                                      </p:cBhvr>
                                      <p:to>
                                        <p:strVal val="visible"/>
                                      </p:to>
                                    </p:set>
                                    <p:animEffect transition="in" filter="slide(fromTop)">
                                      <p:cBhvr>
                                        <p:cTn id="69" dur="500"/>
                                        <p:tgtEl>
                                          <p:spTgt spid="82970"/>
                                        </p:tgtEl>
                                      </p:cBhvr>
                                    </p:animEffect>
                                  </p:childTnLst>
                                </p:cTn>
                              </p:par>
                            </p:childTnLst>
                          </p:cTn>
                        </p:par>
                      </p:childTnLst>
                    </p:cTn>
                  </p:par>
                  <p:par>
                    <p:cTn id="70" fill="hold">
                      <p:stCondLst>
                        <p:cond delay="indefinite"/>
                      </p:stCondLst>
                      <p:childTnLst>
                        <p:par>
                          <p:cTn id="71" fill="hold">
                            <p:stCondLst>
                              <p:cond delay="0"/>
                            </p:stCondLst>
                            <p:childTnLst>
                              <p:par>
                                <p:cTn id="72" presetID="35" presetClass="entr" presetSubtype="0" fill="hold" grpId="0" nodeType="clickEffect">
                                  <p:stCondLst>
                                    <p:cond delay="0"/>
                                  </p:stCondLst>
                                  <p:childTnLst>
                                    <p:set>
                                      <p:cBhvr>
                                        <p:cTn id="73" dur="1" fill="hold">
                                          <p:stCondLst>
                                            <p:cond delay="0"/>
                                          </p:stCondLst>
                                        </p:cTn>
                                        <p:tgtEl>
                                          <p:spTgt spid="82951"/>
                                        </p:tgtEl>
                                        <p:attrNameLst>
                                          <p:attrName>style.visibility</p:attrName>
                                        </p:attrNameLst>
                                      </p:cBhvr>
                                      <p:to>
                                        <p:strVal val="visible"/>
                                      </p:to>
                                    </p:set>
                                    <p:animEffect transition="in" filter="fade">
                                      <p:cBhvr>
                                        <p:cTn id="74" dur="500"/>
                                        <p:tgtEl>
                                          <p:spTgt spid="82951"/>
                                        </p:tgtEl>
                                      </p:cBhvr>
                                    </p:animEffect>
                                    <p:anim calcmode="lin" valueType="num">
                                      <p:cBhvr>
                                        <p:cTn id="75" dur="500" fill="hold"/>
                                        <p:tgtEl>
                                          <p:spTgt spid="82951"/>
                                        </p:tgtEl>
                                        <p:attrNameLst>
                                          <p:attrName>style.rotation</p:attrName>
                                        </p:attrNameLst>
                                      </p:cBhvr>
                                      <p:tavLst>
                                        <p:tav tm="0">
                                          <p:val>
                                            <p:fltVal val="720"/>
                                          </p:val>
                                        </p:tav>
                                        <p:tav tm="100000">
                                          <p:val>
                                            <p:fltVal val="0"/>
                                          </p:val>
                                        </p:tav>
                                      </p:tavLst>
                                    </p:anim>
                                    <p:anim calcmode="lin" valueType="num">
                                      <p:cBhvr>
                                        <p:cTn id="76" dur="500" fill="hold"/>
                                        <p:tgtEl>
                                          <p:spTgt spid="82951"/>
                                        </p:tgtEl>
                                        <p:attrNameLst>
                                          <p:attrName>ppt_h</p:attrName>
                                        </p:attrNameLst>
                                      </p:cBhvr>
                                      <p:tavLst>
                                        <p:tav tm="0">
                                          <p:val>
                                            <p:fltVal val="0"/>
                                          </p:val>
                                        </p:tav>
                                        <p:tav tm="100000">
                                          <p:val>
                                            <p:strVal val="#ppt_h"/>
                                          </p:val>
                                        </p:tav>
                                      </p:tavLst>
                                    </p:anim>
                                    <p:anim calcmode="lin" valueType="num">
                                      <p:cBhvr>
                                        <p:cTn id="77" dur="500" fill="hold"/>
                                        <p:tgtEl>
                                          <p:spTgt spid="82951"/>
                                        </p:tgtEl>
                                        <p:attrNameLst>
                                          <p:attrName>ppt_w</p:attrName>
                                        </p:attrNameLst>
                                      </p:cBhvr>
                                      <p:tavLst>
                                        <p:tav tm="0">
                                          <p:val>
                                            <p:fltVal val="0"/>
                                          </p:val>
                                        </p:tav>
                                        <p:tav tm="100000">
                                          <p:val>
                                            <p:strVal val="#ppt_w"/>
                                          </p:val>
                                        </p:tav>
                                      </p:tavLst>
                                    </p:anim>
                                  </p:childTnLst>
                                </p:cTn>
                              </p:par>
                            </p:childTnLst>
                          </p:cTn>
                        </p:par>
                        <p:par>
                          <p:cTn id="78" fill="hold">
                            <p:stCondLst>
                              <p:cond delay="500"/>
                            </p:stCondLst>
                            <p:childTnLst>
                              <p:par>
                                <p:cTn id="79" presetID="22" presetClass="entr" presetSubtype="2" fill="hold" nodeType="afterEffect">
                                  <p:stCondLst>
                                    <p:cond delay="0"/>
                                  </p:stCondLst>
                                  <p:childTnLst>
                                    <p:set>
                                      <p:cBhvr>
                                        <p:cTn id="80" dur="1" fill="hold">
                                          <p:stCondLst>
                                            <p:cond delay="0"/>
                                          </p:stCondLst>
                                        </p:cTn>
                                        <p:tgtEl>
                                          <p:spTgt spid="82965"/>
                                        </p:tgtEl>
                                        <p:attrNameLst>
                                          <p:attrName>style.visibility</p:attrName>
                                        </p:attrNameLst>
                                      </p:cBhvr>
                                      <p:to>
                                        <p:strVal val="visible"/>
                                      </p:to>
                                    </p:set>
                                    <p:animEffect transition="in" filter="wipe(right)">
                                      <p:cBhvr>
                                        <p:cTn id="81" dur="500"/>
                                        <p:tgtEl>
                                          <p:spTgt spid="82965"/>
                                        </p:tgtEl>
                                      </p:cBhvr>
                                    </p:animEffect>
                                  </p:childTnLst>
                                </p:cTn>
                              </p:par>
                            </p:childTnLst>
                          </p:cTn>
                        </p:par>
                        <p:par>
                          <p:cTn id="82" fill="hold">
                            <p:stCondLst>
                              <p:cond delay="1000"/>
                            </p:stCondLst>
                            <p:childTnLst>
                              <p:par>
                                <p:cTn id="83" presetID="22" presetClass="entr" presetSubtype="2" fill="hold" nodeType="afterEffect">
                                  <p:stCondLst>
                                    <p:cond delay="0"/>
                                  </p:stCondLst>
                                  <p:childTnLst>
                                    <p:set>
                                      <p:cBhvr>
                                        <p:cTn id="84" dur="1" fill="hold">
                                          <p:stCondLst>
                                            <p:cond delay="0"/>
                                          </p:stCondLst>
                                        </p:cTn>
                                        <p:tgtEl>
                                          <p:spTgt spid="82967"/>
                                        </p:tgtEl>
                                        <p:attrNameLst>
                                          <p:attrName>style.visibility</p:attrName>
                                        </p:attrNameLst>
                                      </p:cBhvr>
                                      <p:to>
                                        <p:strVal val="visible"/>
                                      </p:to>
                                    </p:set>
                                    <p:animEffect transition="in" filter="wipe(right)">
                                      <p:cBhvr>
                                        <p:cTn id="85" dur="500"/>
                                        <p:tgtEl>
                                          <p:spTgt spid="82967"/>
                                        </p:tgtEl>
                                      </p:cBhvr>
                                    </p:animEffect>
                                  </p:childTnLst>
                                </p:cTn>
                              </p:par>
                            </p:childTnLst>
                          </p:cTn>
                        </p:par>
                        <p:par>
                          <p:cTn id="86" fill="hold">
                            <p:stCondLst>
                              <p:cond delay="1500"/>
                            </p:stCondLst>
                            <p:childTnLst>
                              <p:par>
                                <p:cTn id="87" presetID="22" presetClass="entr" presetSubtype="2" fill="hold" nodeType="afterEffect">
                                  <p:stCondLst>
                                    <p:cond delay="0"/>
                                  </p:stCondLst>
                                  <p:childTnLst>
                                    <p:set>
                                      <p:cBhvr>
                                        <p:cTn id="88" dur="1" fill="hold">
                                          <p:stCondLst>
                                            <p:cond delay="0"/>
                                          </p:stCondLst>
                                        </p:cTn>
                                        <p:tgtEl>
                                          <p:spTgt spid="82966"/>
                                        </p:tgtEl>
                                        <p:attrNameLst>
                                          <p:attrName>style.visibility</p:attrName>
                                        </p:attrNameLst>
                                      </p:cBhvr>
                                      <p:to>
                                        <p:strVal val="visible"/>
                                      </p:to>
                                    </p:set>
                                    <p:animEffect transition="in" filter="wipe(right)">
                                      <p:cBhvr>
                                        <p:cTn id="89" dur="500"/>
                                        <p:tgtEl>
                                          <p:spTgt spid="82966"/>
                                        </p:tgtEl>
                                      </p:cBhvr>
                                    </p:animEffect>
                                  </p:childTnLst>
                                </p:cTn>
                              </p:par>
                            </p:childTnLst>
                          </p:cTn>
                        </p:par>
                        <p:par>
                          <p:cTn id="90" fill="hold">
                            <p:stCondLst>
                              <p:cond delay="2000"/>
                            </p:stCondLst>
                            <p:childTnLst>
                              <p:par>
                                <p:cTn id="91" presetID="12" presetClass="entr" presetSubtype="1" fill="hold" grpId="0" nodeType="afterEffect">
                                  <p:stCondLst>
                                    <p:cond delay="0"/>
                                  </p:stCondLst>
                                  <p:childTnLst>
                                    <p:set>
                                      <p:cBhvr>
                                        <p:cTn id="92" dur="1" fill="hold">
                                          <p:stCondLst>
                                            <p:cond delay="0"/>
                                          </p:stCondLst>
                                        </p:cTn>
                                        <p:tgtEl>
                                          <p:spTgt spid="82971"/>
                                        </p:tgtEl>
                                        <p:attrNameLst>
                                          <p:attrName>style.visibility</p:attrName>
                                        </p:attrNameLst>
                                      </p:cBhvr>
                                      <p:to>
                                        <p:strVal val="visible"/>
                                      </p:to>
                                    </p:set>
                                    <p:animEffect transition="in" filter="slide(fromTop)">
                                      <p:cBhvr>
                                        <p:cTn id="93" dur="500"/>
                                        <p:tgtEl>
                                          <p:spTgt spid="82971"/>
                                        </p:tgtEl>
                                      </p:cBhvr>
                                    </p:animEffect>
                                  </p:childTnLst>
                                </p:cTn>
                              </p:par>
                            </p:childTnLst>
                          </p:cTn>
                        </p:par>
                      </p:childTnLst>
                    </p:cTn>
                  </p:par>
                  <p:par>
                    <p:cTn id="94" fill="hold">
                      <p:stCondLst>
                        <p:cond delay="indefinite"/>
                      </p:stCondLst>
                      <p:childTnLst>
                        <p:par>
                          <p:cTn id="95" fill="hold">
                            <p:stCondLst>
                              <p:cond delay="0"/>
                            </p:stCondLst>
                            <p:childTnLst>
                              <p:par>
                                <p:cTn id="96" presetID="35" presetClass="entr" presetSubtype="0" fill="hold" grpId="0" nodeType="clickEffect">
                                  <p:stCondLst>
                                    <p:cond delay="0"/>
                                  </p:stCondLst>
                                  <p:childTnLst>
                                    <p:set>
                                      <p:cBhvr>
                                        <p:cTn id="97" dur="1" fill="hold">
                                          <p:stCondLst>
                                            <p:cond delay="0"/>
                                          </p:stCondLst>
                                        </p:cTn>
                                        <p:tgtEl>
                                          <p:spTgt spid="82953"/>
                                        </p:tgtEl>
                                        <p:attrNameLst>
                                          <p:attrName>style.visibility</p:attrName>
                                        </p:attrNameLst>
                                      </p:cBhvr>
                                      <p:to>
                                        <p:strVal val="visible"/>
                                      </p:to>
                                    </p:set>
                                    <p:animEffect transition="in" filter="fade">
                                      <p:cBhvr>
                                        <p:cTn id="98" dur="1000"/>
                                        <p:tgtEl>
                                          <p:spTgt spid="82953"/>
                                        </p:tgtEl>
                                      </p:cBhvr>
                                    </p:animEffect>
                                    <p:anim calcmode="lin" valueType="num">
                                      <p:cBhvr>
                                        <p:cTn id="99" dur="1000" fill="hold"/>
                                        <p:tgtEl>
                                          <p:spTgt spid="82953"/>
                                        </p:tgtEl>
                                        <p:attrNameLst>
                                          <p:attrName>style.rotation</p:attrName>
                                        </p:attrNameLst>
                                      </p:cBhvr>
                                      <p:tavLst>
                                        <p:tav tm="0">
                                          <p:val>
                                            <p:fltVal val="720"/>
                                          </p:val>
                                        </p:tav>
                                        <p:tav tm="100000">
                                          <p:val>
                                            <p:fltVal val="0"/>
                                          </p:val>
                                        </p:tav>
                                      </p:tavLst>
                                    </p:anim>
                                    <p:anim calcmode="lin" valueType="num">
                                      <p:cBhvr>
                                        <p:cTn id="100" dur="1000" fill="hold"/>
                                        <p:tgtEl>
                                          <p:spTgt spid="82953"/>
                                        </p:tgtEl>
                                        <p:attrNameLst>
                                          <p:attrName>ppt_h</p:attrName>
                                        </p:attrNameLst>
                                      </p:cBhvr>
                                      <p:tavLst>
                                        <p:tav tm="0">
                                          <p:val>
                                            <p:fltVal val="0"/>
                                          </p:val>
                                        </p:tav>
                                        <p:tav tm="100000">
                                          <p:val>
                                            <p:strVal val="#ppt_h"/>
                                          </p:val>
                                        </p:tav>
                                      </p:tavLst>
                                    </p:anim>
                                    <p:anim calcmode="lin" valueType="num">
                                      <p:cBhvr>
                                        <p:cTn id="101" dur="1000" fill="hold"/>
                                        <p:tgtEl>
                                          <p:spTgt spid="82953"/>
                                        </p:tgtEl>
                                        <p:attrNameLst>
                                          <p:attrName>ppt_w</p:attrName>
                                        </p:attrNameLst>
                                      </p:cBhvr>
                                      <p:tavLst>
                                        <p:tav tm="0">
                                          <p:val>
                                            <p:fltVal val="0"/>
                                          </p:val>
                                        </p:tav>
                                        <p:tav tm="100000">
                                          <p:val>
                                            <p:strVal val="#ppt_w"/>
                                          </p:val>
                                        </p:tav>
                                      </p:tavLst>
                                    </p:anim>
                                  </p:childTnLst>
                                </p:cTn>
                              </p:par>
                            </p:childTnLst>
                          </p:cTn>
                        </p:par>
                        <p:par>
                          <p:cTn id="102" fill="hold">
                            <p:stCondLst>
                              <p:cond delay="1000"/>
                            </p:stCondLst>
                            <p:childTnLst>
                              <p:par>
                                <p:cTn id="103" presetID="22" presetClass="entr" presetSubtype="8" fill="hold" nodeType="afterEffect">
                                  <p:stCondLst>
                                    <p:cond delay="0"/>
                                  </p:stCondLst>
                                  <p:childTnLst>
                                    <p:set>
                                      <p:cBhvr>
                                        <p:cTn id="104" dur="1" fill="hold">
                                          <p:stCondLst>
                                            <p:cond delay="0"/>
                                          </p:stCondLst>
                                        </p:cTn>
                                        <p:tgtEl>
                                          <p:spTgt spid="82962"/>
                                        </p:tgtEl>
                                        <p:attrNameLst>
                                          <p:attrName>style.visibility</p:attrName>
                                        </p:attrNameLst>
                                      </p:cBhvr>
                                      <p:to>
                                        <p:strVal val="visible"/>
                                      </p:to>
                                    </p:set>
                                    <p:animEffect transition="in" filter="wipe(left)">
                                      <p:cBhvr>
                                        <p:cTn id="105" dur="500"/>
                                        <p:tgtEl>
                                          <p:spTgt spid="82962"/>
                                        </p:tgtEl>
                                      </p:cBhvr>
                                    </p:animEffect>
                                  </p:childTnLst>
                                </p:cTn>
                              </p:par>
                            </p:childTnLst>
                          </p:cTn>
                        </p:par>
                        <p:par>
                          <p:cTn id="106" fill="hold">
                            <p:stCondLst>
                              <p:cond delay="1500"/>
                            </p:stCondLst>
                            <p:childTnLst>
                              <p:par>
                                <p:cTn id="107" presetID="22" presetClass="entr" presetSubtype="2" fill="hold" nodeType="afterEffect">
                                  <p:stCondLst>
                                    <p:cond delay="0"/>
                                  </p:stCondLst>
                                  <p:childTnLst>
                                    <p:set>
                                      <p:cBhvr>
                                        <p:cTn id="108" dur="1" fill="hold">
                                          <p:stCondLst>
                                            <p:cond delay="0"/>
                                          </p:stCondLst>
                                        </p:cTn>
                                        <p:tgtEl>
                                          <p:spTgt spid="82963"/>
                                        </p:tgtEl>
                                        <p:attrNameLst>
                                          <p:attrName>style.visibility</p:attrName>
                                        </p:attrNameLst>
                                      </p:cBhvr>
                                      <p:to>
                                        <p:strVal val="visible"/>
                                      </p:to>
                                    </p:set>
                                    <p:animEffect transition="in" filter="wipe(right)">
                                      <p:cBhvr>
                                        <p:cTn id="109" dur="500"/>
                                        <p:tgtEl>
                                          <p:spTgt spid="82963"/>
                                        </p:tgtEl>
                                      </p:cBhvr>
                                    </p:animEffect>
                                  </p:childTnLst>
                                </p:cTn>
                              </p:par>
                            </p:childTnLst>
                          </p:cTn>
                        </p:par>
                        <p:par>
                          <p:cTn id="110" fill="hold">
                            <p:stCondLst>
                              <p:cond delay="2000"/>
                            </p:stCondLst>
                            <p:childTnLst>
                              <p:par>
                                <p:cTn id="111" presetID="12" presetClass="entr" presetSubtype="1" fill="hold" grpId="0" nodeType="afterEffect">
                                  <p:stCondLst>
                                    <p:cond delay="0"/>
                                  </p:stCondLst>
                                  <p:childTnLst>
                                    <p:set>
                                      <p:cBhvr>
                                        <p:cTn id="112" dur="1" fill="hold">
                                          <p:stCondLst>
                                            <p:cond delay="0"/>
                                          </p:stCondLst>
                                        </p:cTn>
                                        <p:tgtEl>
                                          <p:spTgt spid="82972"/>
                                        </p:tgtEl>
                                        <p:attrNameLst>
                                          <p:attrName>style.visibility</p:attrName>
                                        </p:attrNameLst>
                                      </p:cBhvr>
                                      <p:to>
                                        <p:strVal val="visible"/>
                                      </p:to>
                                    </p:set>
                                    <p:animEffect transition="in" filter="slide(fromTop)">
                                      <p:cBhvr>
                                        <p:cTn id="113" dur="500"/>
                                        <p:tgtEl>
                                          <p:spTgt spid="82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P spid="82950" grpId="0" animBg="1"/>
      <p:bldP spid="82951" grpId="0" animBg="1"/>
      <p:bldP spid="82952" grpId="0" animBg="1"/>
      <p:bldP spid="82953" grpId="0" animBg="1"/>
      <p:bldP spid="82954" grpId="0" animBg="1"/>
      <p:bldP spid="82968" grpId="0" animBg="1"/>
      <p:bldP spid="82969" grpId="0" animBg="1"/>
      <p:bldP spid="82970" grpId="0" animBg="1"/>
      <p:bldP spid="82971" grpId="0" animBg="1"/>
      <p:bldP spid="829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dirty="0"/>
              <a:t>本章内容</a:t>
            </a:r>
          </a:p>
        </p:txBody>
      </p:sp>
      <p:sp>
        <p:nvSpPr>
          <p:cNvPr id="4099" name="Rectangle 4"/>
          <p:cNvSpPr>
            <a:spLocks noGrp="1" noChangeArrowheads="1"/>
          </p:cNvSpPr>
          <p:nvPr>
            <p:ph idx="1"/>
          </p:nvPr>
        </p:nvSpPr>
        <p:spPr>
          <a:noFill/>
        </p:spPr>
        <p:txBody>
          <a:bodyPr/>
          <a:lstStyle/>
          <a:p>
            <a:pPr eaLnBrk="1" hangingPunct="1">
              <a:spcBef>
                <a:spcPct val="50000"/>
              </a:spcBef>
              <a:buClr>
                <a:srgbClr val="FF0000"/>
              </a:buClr>
              <a:buFont typeface="Wingdings" panose="05000000000000000000" pitchFamily="2" charset="2"/>
              <a:buChar char="Ø"/>
            </a:pPr>
            <a:r>
              <a:rPr lang="zh-CN" altLang="en-US">
                <a:hlinkClick r:id="rId2" action="ppaction://hlinksldjump"/>
              </a:rPr>
              <a:t>概述</a:t>
            </a:r>
            <a:endParaRPr lang="zh-CN" altLang="en-US"/>
          </a:p>
          <a:p>
            <a:pPr eaLnBrk="1" hangingPunct="1">
              <a:spcBef>
                <a:spcPct val="50000"/>
              </a:spcBef>
              <a:buClr>
                <a:srgbClr val="FF0000"/>
              </a:buClr>
              <a:buFont typeface="Wingdings" panose="05000000000000000000" pitchFamily="2" charset="2"/>
              <a:buChar char="Ø"/>
            </a:pPr>
            <a:r>
              <a:rPr lang="zh-CN" altLang="en-US">
                <a:hlinkClick r:id="rId3" action="ppaction://hlinksldjump"/>
              </a:rPr>
              <a:t>最小内核</a:t>
            </a:r>
            <a:endParaRPr lang="zh-CN" altLang="en-US"/>
          </a:p>
          <a:p>
            <a:pPr eaLnBrk="1" hangingPunct="1">
              <a:spcBef>
                <a:spcPct val="50000"/>
              </a:spcBef>
              <a:buClr>
                <a:srgbClr val="FF0000"/>
              </a:buClr>
              <a:buFont typeface="Wingdings" panose="05000000000000000000" pitchFamily="2" charset="2"/>
              <a:buChar char="Ø"/>
            </a:pPr>
            <a:r>
              <a:rPr lang="zh-CN" altLang="en-US">
                <a:hlinkClick r:id="" action="ppaction://noaction"/>
              </a:rPr>
              <a:t>临界区与中断管理</a:t>
            </a:r>
            <a:endParaRPr lang="zh-CN" altLang="en-US"/>
          </a:p>
          <a:p>
            <a:pPr eaLnBrk="1" hangingPunct="1">
              <a:spcBef>
                <a:spcPct val="50000"/>
              </a:spcBef>
              <a:buClr>
                <a:srgbClr val="FF0000"/>
              </a:buClr>
              <a:buFont typeface="Wingdings" panose="05000000000000000000" pitchFamily="2" charset="2"/>
              <a:buChar char="Ø"/>
            </a:pPr>
            <a:r>
              <a:rPr lang="zh-CN" altLang="en-US">
                <a:hlinkClick r:id="" action="ppaction://noaction"/>
              </a:rPr>
              <a:t>任务的结束</a:t>
            </a:r>
            <a:endParaRPr lang="zh-CN" altLang="en-US"/>
          </a:p>
          <a:p>
            <a:pPr eaLnBrk="1" hangingPunct="1">
              <a:spcBef>
                <a:spcPct val="50000"/>
              </a:spcBef>
              <a:buClr>
                <a:srgbClr val="FF0000"/>
              </a:buClr>
              <a:buFont typeface="Wingdings" panose="05000000000000000000" pitchFamily="2" charset="2"/>
              <a:buChar char="Ø"/>
            </a:pPr>
            <a:r>
              <a:rPr lang="zh-CN" altLang="en-US">
                <a:hlinkClick r:id="" action="ppaction://noaction"/>
              </a:rPr>
              <a:t>信号量</a:t>
            </a:r>
            <a:endParaRPr lang="zh-CN" altLang="en-US"/>
          </a:p>
          <a:p>
            <a:pPr eaLnBrk="1" hangingPunct="1">
              <a:spcBef>
                <a:spcPct val="50000"/>
              </a:spcBef>
              <a:buClr>
                <a:srgbClr val="FF0000"/>
              </a:buClr>
              <a:buFont typeface="Wingdings" panose="05000000000000000000" pitchFamily="2" charset="2"/>
              <a:buChar char="Ø"/>
            </a:pPr>
            <a:r>
              <a:rPr lang="zh-CN" altLang="en-US">
                <a:hlinkClick r:id="" action="ppaction://noaction"/>
              </a:rPr>
              <a:t>删除信号量</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最小内核</a:t>
            </a:r>
          </a:p>
        </p:txBody>
      </p:sp>
      <p:sp>
        <p:nvSpPr>
          <p:cNvPr id="31747" name="Rectangle 3"/>
          <p:cNvSpPr>
            <a:spLocks noGrp="1" noChangeArrowheads="1"/>
          </p:cNvSpPr>
          <p:nvPr>
            <p:ph idx="1"/>
          </p:nvPr>
        </p:nvSpPr>
        <p:spPr>
          <a:noFill/>
        </p:spPr>
        <p:txBody>
          <a:bodyPr/>
          <a:lstStyle/>
          <a:p>
            <a:pPr eaLnBrk="1" hangingPunct="1">
              <a:buClr>
                <a:srgbClr val="0000FF"/>
              </a:buClr>
              <a:buSzPct val="80000"/>
              <a:buFont typeface="Wingdings" panose="05000000000000000000" pitchFamily="2" charset="2"/>
              <a:buChar char="q"/>
            </a:pPr>
            <a:r>
              <a:rPr lang="zh-CN" altLang="en-US">
                <a:solidFill>
                  <a:srgbClr val="C0C0C0"/>
                </a:solidFill>
              </a:rPr>
              <a:t>基本概念</a:t>
            </a:r>
          </a:p>
          <a:p>
            <a:pPr eaLnBrk="1" hangingPunct="1">
              <a:buClr>
                <a:srgbClr val="0000FF"/>
              </a:buClr>
              <a:buSzPct val="80000"/>
              <a:buFont typeface="Wingdings" panose="05000000000000000000" pitchFamily="2" charset="2"/>
              <a:buChar char="q"/>
            </a:pPr>
            <a:r>
              <a:rPr lang="zh-CN" altLang="en-US">
                <a:solidFill>
                  <a:srgbClr val="FF0000"/>
                </a:solidFill>
              </a:rPr>
              <a:t>案例分析</a:t>
            </a:r>
          </a:p>
          <a:p>
            <a:pPr eaLnBrk="1" hangingPunct="1">
              <a:buClr>
                <a:srgbClr val="0000FF"/>
              </a:buClr>
              <a:buSzPct val="80000"/>
              <a:buFont typeface="Wingdings" panose="05000000000000000000" pitchFamily="2" charset="2"/>
              <a:buChar char="q"/>
            </a:pPr>
            <a:r>
              <a:rPr lang="zh-CN" altLang="en-US">
                <a:solidFill>
                  <a:srgbClr val="C0C0C0"/>
                </a:solidFill>
              </a:rPr>
              <a:t>任务控制块</a:t>
            </a:r>
          </a:p>
          <a:p>
            <a:pPr eaLnBrk="1" hangingPunct="1">
              <a:buClr>
                <a:srgbClr val="0000FF"/>
              </a:buClr>
              <a:buSzPct val="80000"/>
              <a:buFont typeface="Wingdings" panose="05000000000000000000" pitchFamily="2" charset="2"/>
              <a:buChar char="q"/>
            </a:pPr>
            <a:r>
              <a:rPr lang="zh-CN" altLang="en-US">
                <a:solidFill>
                  <a:srgbClr val="C0C0C0"/>
                </a:solidFill>
              </a:rPr>
              <a:t>任务就绪算法</a:t>
            </a:r>
          </a:p>
          <a:p>
            <a:pPr eaLnBrk="1" hangingPunct="1">
              <a:buClr>
                <a:srgbClr val="0000FF"/>
              </a:buClr>
              <a:buSzPct val="80000"/>
              <a:buFont typeface="Wingdings" panose="05000000000000000000" pitchFamily="2" charset="2"/>
              <a:buChar char="q"/>
            </a:pPr>
            <a:r>
              <a:rPr lang="en-US" altLang="zh-CN">
                <a:solidFill>
                  <a:srgbClr val="C0C0C0"/>
                </a:solidFill>
              </a:rPr>
              <a:t>OS</a:t>
            </a:r>
            <a:r>
              <a:rPr lang="zh-CN" altLang="en-US">
                <a:solidFill>
                  <a:srgbClr val="C0C0C0"/>
                </a:solidFill>
              </a:rPr>
              <a:t>初始化</a:t>
            </a:r>
          </a:p>
          <a:p>
            <a:pPr eaLnBrk="1" hangingPunct="1">
              <a:buClr>
                <a:srgbClr val="0000FF"/>
              </a:buClr>
              <a:buSzPct val="80000"/>
              <a:buFont typeface="Wingdings" panose="05000000000000000000" pitchFamily="2" charset="2"/>
              <a:buChar char="q"/>
            </a:pPr>
            <a:r>
              <a:rPr lang="zh-CN" altLang="en-US">
                <a:solidFill>
                  <a:srgbClr val="C0C0C0"/>
                </a:solidFill>
              </a:rPr>
              <a:t>任务管理</a:t>
            </a:r>
          </a:p>
          <a:p>
            <a:pPr eaLnBrk="1" hangingPunct="1">
              <a:buClr>
                <a:srgbClr val="0000FF"/>
              </a:buClr>
              <a:buSzPct val="80000"/>
              <a:buFont typeface="Wingdings" panose="05000000000000000000" pitchFamily="2" charset="2"/>
              <a:buChar char="q"/>
            </a:pPr>
            <a:r>
              <a:rPr lang="zh-CN" altLang="en-US">
                <a:solidFill>
                  <a:srgbClr val="C0C0C0"/>
                </a:solidFill>
              </a:rPr>
              <a:t>任务堆栈初始化</a:t>
            </a:r>
          </a:p>
        </p:txBody>
      </p:sp>
      <p:sp>
        <p:nvSpPr>
          <p:cNvPr id="31748" name="Rectangle 4"/>
          <p:cNvSpPr>
            <a:spLocks noChangeArrowheads="1"/>
          </p:cNvSpPr>
          <p:nvPr/>
        </p:nvSpPr>
        <p:spPr bwMode="auto">
          <a:xfrm>
            <a:off x="5807076" y="1447801"/>
            <a:ext cx="41751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获取并初始化</a:t>
            </a:r>
            <a:r>
              <a:rPr lang="en-US" altLang="zh-CN" sz="3200">
                <a:solidFill>
                  <a:srgbClr val="C0C0C0"/>
                </a:solidFill>
              </a:rPr>
              <a:t>TCB</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启动</a:t>
            </a:r>
            <a:r>
              <a:rPr lang="en-US" altLang="zh-CN" sz="3200">
                <a:solidFill>
                  <a:srgbClr val="C0C0C0"/>
                </a:solidFill>
              </a:rPr>
              <a:t>OS</a:t>
            </a:r>
          </a:p>
          <a:p>
            <a:pPr eaLnBrk="1" hangingPunct="1">
              <a:spcBef>
                <a:spcPct val="20000"/>
              </a:spcBef>
              <a:buClr>
                <a:srgbClr val="0000FF"/>
              </a:buClr>
              <a:buSzPct val="80000"/>
              <a:buFont typeface="Wingdings" panose="05000000000000000000" pitchFamily="2" charset="2"/>
              <a:buChar char="q"/>
            </a:pPr>
            <a:r>
              <a:rPr lang="en-US" altLang="zh-CN" sz="3200">
                <a:solidFill>
                  <a:srgbClr val="C0C0C0"/>
                </a:solidFill>
              </a:rPr>
              <a:t>TargetInit </a:t>
            </a:r>
            <a:r>
              <a:rPr lang="zh-CN" altLang="en-US" sz="3200">
                <a:solidFill>
                  <a:srgbClr val="C0C0C0"/>
                </a:solidFill>
              </a:rPr>
              <a:t>初始化</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时间管理</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任务调度</a:t>
            </a:r>
          </a:p>
          <a:p>
            <a:pPr eaLnBrk="1" hangingPunct="1">
              <a:spcBef>
                <a:spcPct val="20000"/>
              </a:spcBef>
              <a:buClr>
                <a:srgbClr val="0000FF"/>
              </a:buClr>
              <a:buSzPct val="80000"/>
              <a:buFont typeface="Wingdings" panose="05000000000000000000" pitchFamily="2" charset="2"/>
              <a:buChar char="q"/>
            </a:pPr>
            <a:r>
              <a:rPr lang="en-US" altLang="zh-CN" sz="3200">
                <a:solidFill>
                  <a:srgbClr val="C0C0C0"/>
                </a:solidFill>
              </a:rPr>
              <a:t>SWI</a:t>
            </a:r>
            <a:r>
              <a:rPr lang="zh-CN" altLang="en-US" sz="3200">
                <a:solidFill>
                  <a:srgbClr val="C0C0C0"/>
                </a:solidFill>
              </a:rPr>
              <a:t>软件中断异常</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任务级的任务调度小结</a:t>
            </a:r>
          </a:p>
        </p:txBody>
      </p:sp>
      <p:sp>
        <p:nvSpPr>
          <p:cNvPr id="6" name="燕尾形 5">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AutoShape 2"/>
          <p:cNvSpPr>
            <a:spLocks noChangeArrowheads="1"/>
          </p:cNvSpPr>
          <p:nvPr/>
        </p:nvSpPr>
        <p:spPr bwMode="auto">
          <a:xfrm>
            <a:off x="1774826" y="348455"/>
            <a:ext cx="3376613"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最小内核</a:t>
            </a:r>
            <a:r>
              <a:rPr lang="zh-CN" altLang="en-US" sz="1400">
                <a:ea typeface="宋体" panose="02010600030101010101" pitchFamily="2" charset="-122"/>
              </a:rPr>
              <a:t> </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r>
              <a:rPr lang="zh-CN" altLang="en-US">
                <a:latin typeface="Arial" panose="020B0604020202020204" pitchFamily="34" charset="0"/>
                <a:ea typeface="宋体" panose="02010600030101010101" pitchFamily="2" charset="-122"/>
              </a:rPr>
              <a:t> </a:t>
            </a:r>
          </a:p>
        </p:txBody>
      </p:sp>
      <p:sp>
        <p:nvSpPr>
          <p:cNvPr id="196611" name="Line 3"/>
          <p:cNvSpPr>
            <a:spLocks noChangeShapeType="1"/>
          </p:cNvSpPr>
          <p:nvPr/>
        </p:nvSpPr>
        <p:spPr bwMode="auto">
          <a:xfrm>
            <a:off x="4727576" y="1268413"/>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12" name="AutoShape 4"/>
          <p:cNvSpPr>
            <a:spLocks noChangeArrowheads="1"/>
          </p:cNvSpPr>
          <p:nvPr/>
        </p:nvSpPr>
        <p:spPr bwMode="gray">
          <a:xfrm>
            <a:off x="5465763" y="235147"/>
            <a:ext cx="4240212"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dirty="0">
                <a:solidFill>
                  <a:schemeClr val="bg1"/>
                </a:solidFill>
                <a:latin typeface="Arial" panose="020B0604020202020204" pitchFamily="34" charset="0"/>
                <a:ea typeface="宋体" panose="02010600030101010101" pitchFamily="2" charset="-122"/>
              </a:rPr>
              <a:t>案例分析</a:t>
            </a:r>
            <a:r>
              <a:rPr lang="zh-CN" altLang="en-US" sz="1400" dirty="0">
                <a:ea typeface="宋体" panose="02010600030101010101" pitchFamily="2" charset="-122"/>
                <a:hlinkClick r:id="" action="ppaction://noaction"/>
              </a:rPr>
              <a:t> </a:t>
            </a:r>
            <a:endParaRPr lang="zh-CN" altLang="en-US" sz="1400" dirty="0">
              <a:ea typeface="宋体" panose="02010600030101010101" pitchFamily="2" charset="-122"/>
            </a:endParaRPr>
          </a:p>
        </p:txBody>
      </p:sp>
      <p:sp>
        <p:nvSpPr>
          <p:cNvPr id="196614" name="Rectangle 6"/>
          <p:cNvSpPr>
            <a:spLocks noChangeArrowheads="1"/>
          </p:cNvSpPr>
          <p:nvPr/>
        </p:nvSpPr>
        <p:spPr bwMode="auto">
          <a:xfrm>
            <a:off x="1524001" y="2744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96613" name="Picture 5"/>
          <p:cNvPicPr>
            <a:picLocks noChangeAspect="1" noChangeArrowheads="1"/>
          </p:cNvPicPr>
          <p:nvPr/>
        </p:nvPicPr>
        <p:blipFill>
          <a:blip r:embed="rId2">
            <a:biLevel thresh="50000"/>
            <a:grayscl/>
            <a:extLst>
              <a:ext uri="{28A0092B-C50C-407E-A947-70E740481C1C}">
                <a14:useLocalDpi xmlns:a14="http://schemas.microsoft.com/office/drawing/2010/main" val="0"/>
              </a:ext>
            </a:extLst>
          </a:blip>
          <a:srcRect/>
          <a:stretch>
            <a:fillRect/>
          </a:stretch>
        </p:blipFill>
        <p:spPr bwMode="auto">
          <a:xfrm>
            <a:off x="3935413" y="3735389"/>
            <a:ext cx="3960812" cy="1711325"/>
          </a:xfrm>
          <a:prstGeom prst="rect">
            <a:avLst/>
          </a:prstGeom>
          <a:noFill/>
          <a:extLst>
            <a:ext uri="{909E8E84-426E-40DD-AFC4-6F175D3DCCD1}">
              <a14:hiddenFill xmlns:a14="http://schemas.microsoft.com/office/drawing/2010/main">
                <a:solidFill>
                  <a:srgbClr val="FFFFFF"/>
                </a:solidFill>
              </a14:hiddenFill>
            </a:ext>
          </a:extLst>
        </p:spPr>
      </p:pic>
      <p:sp>
        <p:nvSpPr>
          <p:cNvPr id="196665" name="Rectangle 57"/>
          <p:cNvSpPr>
            <a:spLocks noChangeArrowheads="1"/>
          </p:cNvSpPr>
          <p:nvPr/>
        </p:nvSpPr>
        <p:spPr bwMode="auto">
          <a:xfrm>
            <a:off x="2495550" y="1559194"/>
            <a:ext cx="71389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kumimoji="1" lang="en-US" altLang="zh-CN" sz="2000" dirty="0">
                <a:ea typeface="华文新魏" panose="02010800040101010101" pitchFamily="2" charset="-122"/>
              </a:rPr>
              <a:t>        </a:t>
            </a:r>
            <a:r>
              <a:rPr kumimoji="1" lang="zh-CN" altLang="en-US" sz="2000" dirty="0">
                <a:ea typeface="华文新魏" panose="02010800040101010101" pitchFamily="2" charset="-122"/>
              </a:rPr>
              <a:t>在嵌入式系统中，经常需要完成</a:t>
            </a:r>
            <a:r>
              <a:rPr kumimoji="1" lang="zh-CN" altLang="en-US" sz="2000" dirty="0">
                <a:solidFill>
                  <a:srgbClr val="FF0000"/>
                </a:solidFill>
                <a:ea typeface="华文新魏" panose="02010800040101010101" pitchFamily="2" charset="-122"/>
              </a:rPr>
              <a:t>几件</a:t>
            </a:r>
            <a:r>
              <a:rPr kumimoji="1" lang="zh-CN" altLang="en-US" sz="2000" dirty="0">
                <a:ea typeface="华文新魏" panose="02010800040101010101" pitchFamily="2" charset="-122"/>
              </a:rPr>
              <a:t>互不相关或关系不大的</a:t>
            </a:r>
            <a:r>
              <a:rPr kumimoji="1" lang="zh-CN" altLang="en-US" sz="2000" dirty="0">
                <a:solidFill>
                  <a:srgbClr val="00B050"/>
                </a:solidFill>
                <a:ea typeface="华文新魏" panose="02010800040101010101" pitchFamily="2" charset="-122"/>
              </a:rPr>
              <a:t>任务</a:t>
            </a:r>
            <a:r>
              <a:rPr kumimoji="1" lang="zh-CN" altLang="en-US" sz="2000" dirty="0">
                <a:ea typeface="华文新魏" panose="02010800040101010101" pitchFamily="2" charset="-122"/>
              </a:rPr>
              <a:t>。如控制空调的风速、风向和温度。我们用</a:t>
            </a:r>
            <a:r>
              <a:rPr kumimoji="1" lang="en-US" altLang="zh-CN" sz="2000" dirty="0">
                <a:ea typeface="华文新魏" panose="02010800040101010101" pitchFamily="2" charset="-122"/>
              </a:rPr>
              <a:t>2</a:t>
            </a:r>
            <a:r>
              <a:rPr kumimoji="1" lang="zh-CN" altLang="en-US" sz="2000" dirty="0">
                <a:ea typeface="华文新魏" panose="02010800040101010101" pitchFamily="2" charset="-122"/>
              </a:rPr>
              <a:t>个</a:t>
            </a:r>
            <a:r>
              <a:rPr kumimoji="1" lang="en-US" altLang="zh-CN" sz="2000" dirty="0">
                <a:ea typeface="华文新魏" panose="02010800040101010101" pitchFamily="2" charset="-122"/>
              </a:rPr>
              <a:t>LED</a:t>
            </a:r>
            <a:r>
              <a:rPr kumimoji="1" lang="zh-CN" altLang="en-US" sz="2000" dirty="0">
                <a:ea typeface="华文新魏" panose="02010800040101010101" pitchFamily="2" charset="-122"/>
              </a:rPr>
              <a:t>来模拟</a:t>
            </a:r>
            <a:r>
              <a:rPr kumimoji="1" lang="en-US" altLang="zh-CN" sz="2000" dirty="0">
                <a:ea typeface="华文新魏" panose="02010800040101010101" pitchFamily="2" charset="-122"/>
              </a:rPr>
              <a:t>2</a:t>
            </a:r>
            <a:r>
              <a:rPr kumimoji="1" lang="zh-CN" altLang="en-US" sz="2000" dirty="0">
                <a:ea typeface="华文新魏" panose="02010800040101010101" pitchFamily="2" charset="-122"/>
              </a:rPr>
              <a:t>个控制对象，让它们以不同的速度闪烁，</a:t>
            </a:r>
            <a:r>
              <a:rPr kumimoji="1" lang="en-US" altLang="zh-CN" sz="2000" dirty="0">
                <a:ea typeface="华文新魏" panose="02010800040101010101" pitchFamily="2" charset="-122"/>
              </a:rPr>
              <a:t>LED</a:t>
            </a:r>
            <a:r>
              <a:rPr kumimoji="1" lang="zh-CN" altLang="en-US" sz="2000" dirty="0">
                <a:ea typeface="华文新魏" panose="02010800040101010101" pitchFamily="2" charset="-122"/>
              </a:rPr>
              <a:t>低电平点亮、高电平熄灭。</a:t>
            </a:r>
          </a:p>
        </p:txBody>
      </p:sp>
      <p:sp>
        <p:nvSpPr>
          <p:cNvPr id="196667" name="Rectangle 59"/>
          <p:cNvSpPr>
            <a:spLocks noChangeArrowheads="1"/>
          </p:cNvSpPr>
          <p:nvPr/>
        </p:nvSpPr>
        <p:spPr bwMode="auto">
          <a:xfrm>
            <a:off x="2613026" y="3103533"/>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kumimoji="1" lang="en-US" altLang="zh-CN" sz="2000">
                <a:ea typeface="华文新魏" panose="02010800040101010101" pitchFamily="2" charset="-122"/>
              </a:rPr>
              <a:t>1</a:t>
            </a:r>
            <a:r>
              <a:rPr kumimoji="1" lang="zh-CN" altLang="en-US" sz="2000">
                <a:ea typeface="华文新魏" panose="02010800040101010101" pitchFamily="2" charset="-122"/>
              </a:rPr>
              <a:t>、电路原理图 </a:t>
            </a:r>
          </a:p>
        </p:txBody>
      </p:sp>
      <p:sp>
        <p:nvSpPr>
          <p:cNvPr id="196668" name="AutoShape 60"/>
          <p:cNvSpPr>
            <a:spLocks noChangeArrowheads="1"/>
          </p:cNvSpPr>
          <p:nvPr/>
        </p:nvSpPr>
        <p:spPr bwMode="auto">
          <a:xfrm>
            <a:off x="2555876" y="3575050"/>
            <a:ext cx="7078663" cy="2000250"/>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contourClr>
              <a:srgbClr val="007000"/>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96670" name="Rectangle 62"/>
          <p:cNvSpPr>
            <a:spLocks noChangeArrowheads="1"/>
          </p:cNvSpPr>
          <p:nvPr/>
        </p:nvSpPr>
        <p:spPr bwMode="auto">
          <a:xfrm>
            <a:off x="2532063" y="5865814"/>
            <a:ext cx="7173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000"/>
              <a:t>本章除非特别说明，否则默认以此为范例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6612"/>
                                        </p:tgtEl>
                                        <p:attrNameLst>
                                          <p:attrName>style.visibility</p:attrName>
                                        </p:attrNameLst>
                                      </p:cBhvr>
                                      <p:to>
                                        <p:strVal val="visible"/>
                                      </p:to>
                                    </p:set>
                                    <p:anim calcmode="lin" valueType="num">
                                      <p:cBhvr additive="base">
                                        <p:cTn id="7" dur="500" fill="hold"/>
                                        <p:tgtEl>
                                          <p:spTgt spid="196612"/>
                                        </p:tgtEl>
                                        <p:attrNameLst>
                                          <p:attrName>ppt_x</p:attrName>
                                        </p:attrNameLst>
                                      </p:cBhvr>
                                      <p:tavLst>
                                        <p:tav tm="0">
                                          <p:val>
                                            <p:strVal val="1+#ppt_w/2"/>
                                          </p:val>
                                        </p:tav>
                                        <p:tav tm="100000">
                                          <p:val>
                                            <p:strVal val="#ppt_x"/>
                                          </p:val>
                                        </p:tav>
                                      </p:tavLst>
                                    </p:anim>
                                    <p:anim calcmode="lin" valueType="num">
                                      <p:cBhvr additive="base">
                                        <p:cTn id="8" dur="500" fill="hold"/>
                                        <p:tgtEl>
                                          <p:spTgt spid="1966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96665"/>
                                        </p:tgtEl>
                                        <p:attrNameLst>
                                          <p:attrName>style.visibility</p:attrName>
                                        </p:attrNameLst>
                                      </p:cBhvr>
                                      <p:to>
                                        <p:strVal val="visible"/>
                                      </p:to>
                                    </p:set>
                                    <p:animEffect transition="in" filter="blinds(horizontal)">
                                      <p:cBhvr>
                                        <p:cTn id="12" dur="500"/>
                                        <p:tgtEl>
                                          <p:spTgt spid="1966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6667"/>
                                        </p:tgtEl>
                                        <p:attrNameLst>
                                          <p:attrName>style.visibility</p:attrName>
                                        </p:attrNameLst>
                                      </p:cBhvr>
                                      <p:to>
                                        <p:strVal val="visible"/>
                                      </p:to>
                                    </p:set>
                                    <p:animEffect transition="in" filter="blinds(horizontal)">
                                      <p:cBhvr>
                                        <p:cTn id="17" dur="500"/>
                                        <p:tgtEl>
                                          <p:spTgt spid="196667"/>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196668"/>
                                        </p:tgtEl>
                                        <p:attrNameLst>
                                          <p:attrName>style.visibility</p:attrName>
                                        </p:attrNameLst>
                                      </p:cBhvr>
                                      <p:to>
                                        <p:strVal val="visible"/>
                                      </p:to>
                                    </p:set>
                                    <p:animEffect transition="in" filter="slide(fromLeft)">
                                      <p:cBhvr>
                                        <p:cTn id="20" dur="500"/>
                                        <p:tgtEl>
                                          <p:spTgt spid="196668"/>
                                        </p:tgtEl>
                                      </p:cBhvr>
                                    </p:animEffect>
                                  </p:childTnLst>
                                </p:cTn>
                              </p:par>
                              <p:par>
                                <p:cTn id="21" presetID="4" presetClass="entr" presetSubtype="16" fill="hold" nodeType="withEffect">
                                  <p:stCondLst>
                                    <p:cond delay="0"/>
                                  </p:stCondLst>
                                  <p:childTnLst>
                                    <p:set>
                                      <p:cBhvr>
                                        <p:cTn id="22" dur="1" fill="hold">
                                          <p:stCondLst>
                                            <p:cond delay="0"/>
                                          </p:stCondLst>
                                        </p:cTn>
                                        <p:tgtEl>
                                          <p:spTgt spid="196613"/>
                                        </p:tgtEl>
                                        <p:attrNameLst>
                                          <p:attrName>style.visibility</p:attrName>
                                        </p:attrNameLst>
                                      </p:cBhvr>
                                      <p:to>
                                        <p:strVal val="visible"/>
                                      </p:to>
                                    </p:set>
                                    <p:animEffect transition="in" filter="box(in)">
                                      <p:cBhvr>
                                        <p:cTn id="23" dur="500"/>
                                        <p:tgtEl>
                                          <p:spTgt spid="1966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6670"/>
                                        </p:tgtEl>
                                        <p:attrNameLst>
                                          <p:attrName>style.visibility</p:attrName>
                                        </p:attrNameLst>
                                      </p:cBhvr>
                                      <p:to>
                                        <p:strVal val="visible"/>
                                      </p:to>
                                    </p:set>
                                  </p:childTnLst>
                                </p:cTn>
                              </p:par>
                              <p:par>
                                <p:cTn id="28" presetID="27" presetClass="emph" presetSubtype="0" fill="hold" grpId="1" nodeType="withEffect">
                                  <p:stCondLst>
                                    <p:cond delay="0"/>
                                  </p:stCondLst>
                                  <p:childTnLst>
                                    <p:animClr clrSpc="rgb" dir="cw">
                                      <p:cBhvr override="childStyle">
                                        <p:cTn id="29" dur="250" autoRev="1" fill="hold"/>
                                        <p:tgtEl>
                                          <p:spTgt spid="196670"/>
                                        </p:tgtEl>
                                        <p:attrNameLst>
                                          <p:attrName>style.color</p:attrName>
                                        </p:attrNameLst>
                                      </p:cBhvr>
                                      <p:to>
                                        <a:schemeClr val="bg1"/>
                                      </p:to>
                                    </p:animClr>
                                    <p:animClr clrSpc="rgb" dir="cw">
                                      <p:cBhvr>
                                        <p:cTn id="30" dur="250" autoRev="1" fill="hold"/>
                                        <p:tgtEl>
                                          <p:spTgt spid="196670"/>
                                        </p:tgtEl>
                                        <p:attrNameLst>
                                          <p:attrName>fillcolor</p:attrName>
                                        </p:attrNameLst>
                                      </p:cBhvr>
                                      <p:to>
                                        <a:schemeClr val="bg1"/>
                                      </p:to>
                                    </p:animClr>
                                    <p:set>
                                      <p:cBhvr>
                                        <p:cTn id="31" dur="250" autoRev="1" fill="hold"/>
                                        <p:tgtEl>
                                          <p:spTgt spid="196670"/>
                                        </p:tgtEl>
                                        <p:attrNameLst>
                                          <p:attrName>fill.type</p:attrName>
                                        </p:attrNameLst>
                                      </p:cBhvr>
                                      <p:to>
                                        <p:strVal val="solid"/>
                                      </p:to>
                                    </p:set>
                                    <p:set>
                                      <p:cBhvr>
                                        <p:cTn id="32" dur="250" autoRev="1" fill="hold"/>
                                        <p:tgtEl>
                                          <p:spTgt spid="19667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animBg="1"/>
      <p:bldP spid="196665" grpId="0"/>
      <p:bldP spid="196667" grpId="0"/>
      <p:bldP spid="196668" grpId="0" animBg="1"/>
      <p:bldP spid="196670" grpId="0"/>
      <p:bldP spid="196670"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68" name="Rectangle 40"/>
          <p:cNvSpPr>
            <a:spLocks noChangeArrowheads="1"/>
          </p:cNvSpPr>
          <p:nvPr/>
        </p:nvSpPr>
        <p:spPr bwMode="auto">
          <a:xfrm>
            <a:off x="2519363" y="2520950"/>
            <a:ext cx="7321550" cy="2857500"/>
          </a:xfrm>
          <a:prstGeom prst="rect">
            <a:avLst/>
          </a:prstGeom>
          <a:solidFill>
            <a:schemeClr val="bg1"/>
          </a:solidFill>
          <a:ln w="19050" algn="ctr">
            <a:solidFill>
              <a:srgbClr val="007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kumimoji="1" lang="en-US" altLang="zh-CN">
                <a:latin typeface="Arial" panose="020B0604020202020204" pitchFamily="34" charset="0"/>
                <a:ea typeface="宋体" panose="02010600030101010101" pitchFamily="2" charset="-122"/>
              </a:rPr>
              <a:t>int main (void) 	 </a:t>
            </a:r>
          </a:p>
          <a:p>
            <a:pPr algn="just"/>
            <a:r>
              <a:rPr kumimoji="1" lang="en-US" altLang="zh-CN">
                <a:latin typeface="Arial" panose="020B0604020202020204" pitchFamily="34" charset="0"/>
                <a:ea typeface="宋体" panose="02010600030101010101" pitchFamily="2" charset="-122"/>
              </a:rPr>
              <a:t>{</a:t>
            </a:r>
          </a:p>
          <a:p>
            <a:pPr algn="just"/>
            <a:r>
              <a:rPr kumimoji="1" lang="en-US" altLang="zh-CN">
                <a:latin typeface="Arial" panose="020B0604020202020204" pitchFamily="34" charset="0"/>
                <a:ea typeface="宋体" panose="02010600030101010101" pitchFamily="2" charset="-122"/>
              </a:rPr>
              <a:t>    OSInit(); 	</a:t>
            </a:r>
          </a:p>
          <a:p>
            <a:pPr algn="just"/>
            <a:r>
              <a:rPr kumimoji="1" lang="en-US" altLang="zh-CN">
                <a:latin typeface="Arial" panose="020B0604020202020204" pitchFamily="34" charset="0"/>
                <a:ea typeface="宋体" panose="02010600030101010101" pitchFamily="2" charset="-122"/>
              </a:rPr>
              <a:t>    OSTaskCreate(Task0,(void *)0, </a:t>
            </a:r>
          </a:p>
          <a:p>
            <a:pPr algn="just"/>
            <a:r>
              <a:rPr kumimoji="1" lang="en-US" altLang="zh-CN">
                <a:latin typeface="Arial" panose="020B0604020202020204" pitchFamily="34" charset="0"/>
                <a:ea typeface="宋体" panose="02010600030101010101" pitchFamily="2" charset="-122"/>
              </a:rPr>
              <a:t>        &amp;TaskStk0[TaskStkLengh</a:t>
            </a:r>
            <a:r>
              <a:rPr kumimoji="1" lang="zh-CN" altLang="en-US">
                <a:latin typeface="Arial" panose="020B0604020202020204" pitchFamily="34" charset="0"/>
                <a:ea typeface="宋体" panose="02010600030101010101" pitchFamily="2" charset="-122"/>
              </a:rPr>
              <a:t>－</a:t>
            </a:r>
            <a:r>
              <a:rPr kumimoji="1" lang="en-US" altLang="zh-CN">
                <a:latin typeface="Arial" panose="020B0604020202020204" pitchFamily="34" charset="0"/>
                <a:ea typeface="宋体" panose="02010600030101010101" pitchFamily="2" charset="-122"/>
              </a:rPr>
              <a:t>1], 4); </a:t>
            </a:r>
          </a:p>
          <a:p>
            <a:pPr algn="just"/>
            <a:r>
              <a:rPr kumimoji="1" lang="en-US" altLang="zh-CN">
                <a:latin typeface="Arial" panose="020B0604020202020204" pitchFamily="34" charset="0"/>
                <a:ea typeface="宋体" panose="02010600030101010101" pitchFamily="2" charset="-122"/>
              </a:rPr>
              <a:t>    OSTaskCreate(Task1,(void *)0, </a:t>
            </a:r>
          </a:p>
          <a:p>
            <a:pPr algn="just"/>
            <a:r>
              <a:rPr kumimoji="1" lang="en-US" altLang="zh-CN">
                <a:latin typeface="Arial" panose="020B0604020202020204" pitchFamily="34" charset="0"/>
                <a:ea typeface="宋体" panose="02010600030101010101" pitchFamily="2" charset="-122"/>
              </a:rPr>
              <a:t>        &amp;TaskStk1[TaskStkLengh</a:t>
            </a:r>
            <a:r>
              <a:rPr kumimoji="1" lang="zh-CN" altLang="en-US">
                <a:latin typeface="Arial" panose="020B0604020202020204" pitchFamily="34" charset="0"/>
                <a:ea typeface="宋体" panose="02010600030101010101" pitchFamily="2" charset="-122"/>
              </a:rPr>
              <a:t>－</a:t>
            </a:r>
            <a:r>
              <a:rPr kumimoji="1" lang="en-US" altLang="zh-CN">
                <a:latin typeface="Arial" panose="020B0604020202020204" pitchFamily="34" charset="0"/>
                <a:ea typeface="宋体" panose="02010600030101010101" pitchFamily="2" charset="-122"/>
              </a:rPr>
              <a:t>1], 5);</a:t>
            </a:r>
          </a:p>
          <a:p>
            <a:pPr algn="just"/>
            <a:r>
              <a:rPr kumimoji="1" lang="en-US" altLang="zh-CN">
                <a:latin typeface="Arial" panose="020B0604020202020204" pitchFamily="34" charset="0"/>
                <a:ea typeface="宋体" panose="02010600030101010101" pitchFamily="2" charset="-122"/>
              </a:rPr>
              <a:t>    OSStart(); </a:t>
            </a:r>
          </a:p>
          <a:p>
            <a:pPr algn="just"/>
            <a:r>
              <a:rPr kumimoji="1" lang="en-US" altLang="zh-CN">
                <a:latin typeface="Arial" panose="020B0604020202020204" pitchFamily="34" charset="0"/>
                <a:ea typeface="宋体" panose="02010600030101010101" pitchFamily="2" charset="-122"/>
              </a:rPr>
              <a:t>    return 0; 						</a:t>
            </a:r>
          </a:p>
          <a:p>
            <a:pPr algn="just"/>
            <a:r>
              <a:rPr kumimoji="1" lang="en-US" altLang="zh-CN">
                <a:latin typeface="Arial" panose="020B0604020202020204" pitchFamily="34" charset="0"/>
                <a:ea typeface="宋体" panose="02010600030101010101" pitchFamily="2" charset="-122"/>
              </a:rPr>
              <a:t>}</a:t>
            </a:r>
          </a:p>
        </p:txBody>
      </p:sp>
      <p:sp>
        <p:nvSpPr>
          <p:cNvPr id="201730" name="AutoShape 2"/>
          <p:cNvSpPr>
            <a:spLocks noChangeArrowheads="1"/>
          </p:cNvSpPr>
          <p:nvPr/>
        </p:nvSpPr>
        <p:spPr bwMode="auto">
          <a:xfrm>
            <a:off x="1774826" y="423980"/>
            <a:ext cx="3376613"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dirty="0">
                <a:solidFill>
                  <a:srgbClr val="006600"/>
                </a:solidFill>
                <a:latin typeface="Arial" panose="020B0604020202020204" pitchFamily="34" charset="0"/>
                <a:ea typeface="华文新魏" panose="02010800040101010101" pitchFamily="2" charset="-122"/>
              </a:rPr>
              <a:t>最小内核</a:t>
            </a:r>
            <a:r>
              <a:rPr lang="zh-CN" altLang="en-US" sz="1400" dirty="0">
                <a:ea typeface="宋体" panose="02010600030101010101" pitchFamily="2" charset="-122"/>
              </a:rPr>
              <a:t> </a:t>
            </a:r>
            <a:r>
              <a:rPr lang="en-US" altLang="zh-CN" b="1" dirty="0">
                <a:solidFill>
                  <a:srgbClr val="006600"/>
                </a:solidFill>
                <a:latin typeface="Arial" panose="020B0604020202020204" pitchFamily="34" charset="0"/>
                <a:ea typeface="宋体" panose="02010600030101010101" pitchFamily="2" charset="-122"/>
              </a:rPr>
              <a:t>| </a:t>
            </a:r>
            <a:r>
              <a:rPr lang="en-US" altLang="zh-CN" sz="1200" b="1" dirty="0" err="1">
                <a:solidFill>
                  <a:srgbClr val="006600"/>
                </a:solidFill>
                <a:latin typeface="Arial" panose="020B0604020202020204" pitchFamily="34" charset="0"/>
                <a:ea typeface="华文新魏" panose="02010800040101010101" pitchFamily="2" charset="-122"/>
              </a:rPr>
              <a:t>μC</a:t>
            </a:r>
            <a:r>
              <a:rPr lang="en-US" altLang="zh-CN" sz="1200" b="1" dirty="0">
                <a:solidFill>
                  <a:srgbClr val="006600"/>
                </a:solidFill>
                <a:latin typeface="Arial" panose="020B0604020202020204" pitchFamily="34" charset="0"/>
                <a:ea typeface="华文新魏" panose="02010800040101010101" pitchFamily="2" charset="-122"/>
              </a:rPr>
              <a:t>/OS-II</a:t>
            </a:r>
            <a:r>
              <a:rPr lang="zh-CN" altLang="en-US" sz="1200" b="1" dirty="0">
                <a:solidFill>
                  <a:srgbClr val="006600"/>
                </a:solidFill>
                <a:latin typeface="Arial" panose="020B0604020202020204" pitchFamily="34" charset="0"/>
                <a:ea typeface="隶书" panose="02010509060101010101" pitchFamily="49" charset="-122"/>
              </a:rPr>
              <a:t>微小内核分析</a:t>
            </a:r>
            <a:r>
              <a:rPr lang="zh-CN" altLang="en-US" dirty="0">
                <a:latin typeface="Arial" panose="020B0604020202020204" pitchFamily="34" charset="0"/>
                <a:ea typeface="宋体" panose="02010600030101010101" pitchFamily="2" charset="-122"/>
              </a:rPr>
              <a:t> </a:t>
            </a:r>
          </a:p>
        </p:txBody>
      </p:sp>
      <p:sp>
        <p:nvSpPr>
          <p:cNvPr id="201731" name="Line 3"/>
          <p:cNvSpPr>
            <a:spLocks noChangeShapeType="1"/>
          </p:cNvSpPr>
          <p:nvPr/>
        </p:nvSpPr>
        <p:spPr bwMode="auto">
          <a:xfrm>
            <a:off x="4727576" y="1268413"/>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32" name="AutoShape 4"/>
          <p:cNvSpPr>
            <a:spLocks noChangeArrowheads="1"/>
          </p:cNvSpPr>
          <p:nvPr/>
        </p:nvSpPr>
        <p:spPr bwMode="gray">
          <a:xfrm>
            <a:off x="5465763" y="310672"/>
            <a:ext cx="4240212"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案例分析</a:t>
            </a:r>
            <a:r>
              <a:rPr lang="zh-CN" altLang="en-US" sz="1400">
                <a:ea typeface="宋体" panose="02010600030101010101" pitchFamily="2" charset="-122"/>
                <a:hlinkClick r:id="" action="ppaction://noaction"/>
              </a:rPr>
              <a:t> </a:t>
            </a:r>
            <a:endParaRPr lang="zh-CN" altLang="en-US" sz="1400">
              <a:ea typeface="宋体" panose="02010600030101010101" pitchFamily="2" charset="-122"/>
            </a:endParaRPr>
          </a:p>
        </p:txBody>
      </p:sp>
      <p:sp>
        <p:nvSpPr>
          <p:cNvPr id="201738" name="Rectangle 10"/>
          <p:cNvSpPr>
            <a:spLocks noChangeArrowheads="1"/>
          </p:cNvSpPr>
          <p:nvPr/>
        </p:nvSpPr>
        <p:spPr bwMode="auto">
          <a:xfrm>
            <a:off x="1524001" y="1377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1794" name="Group 66"/>
          <p:cNvGrpSpPr/>
          <p:nvPr/>
        </p:nvGrpSpPr>
        <p:grpSpPr bwMode="auto">
          <a:xfrm>
            <a:off x="2519363" y="3140076"/>
            <a:ext cx="7321550" cy="288925"/>
            <a:chOff x="542" y="1886"/>
            <a:chExt cx="4612" cy="182"/>
          </a:xfrm>
        </p:grpSpPr>
        <p:sp>
          <p:nvSpPr>
            <p:cNvPr id="201779" name="Rectangle 51"/>
            <p:cNvSpPr>
              <a:spLocks noChangeArrowheads="1"/>
            </p:cNvSpPr>
            <p:nvPr/>
          </p:nvSpPr>
          <p:spPr bwMode="auto">
            <a:xfrm>
              <a:off x="542" y="1886"/>
              <a:ext cx="2724"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84" name="Text Box 56"/>
            <p:cNvSpPr txBox="1">
              <a:spLocks noChangeArrowheads="1"/>
            </p:cNvSpPr>
            <p:nvPr/>
          </p:nvSpPr>
          <p:spPr bwMode="auto">
            <a:xfrm>
              <a:off x="551" y="1887"/>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en-US" altLang="zh-CN">
                  <a:ea typeface="宋体" panose="02010600030101010101" pitchFamily="2" charset="-122"/>
                </a:rPr>
                <a:t>μC/OS-II</a:t>
              </a:r>
              <a:r>
                <a:rPr kumimoji="1" lang="zh-CN" altLang="en-US">
                  <a:ea typeface="宋体" panose="02010600030101010101" pitchFamily="2" charset="-122"/>
                </a:rPr>
                <a:t>初始化</a:t>
              </a:r>
            </a:p>
          </p:txBody>
        </p:sp>
      </p:grpSp>
      <p:grpSp>
        <p:nvGrpSpPr>
          <p:cNvPr id="201793" name="Group 65"/>
          <p:cNvGrpSpPr/>
          <p:nvPr/>
        </p:nvGrpSpPr>
        <p:grpSpPr bwMode="auto">
          <a:xfrm>
            <a:off x="2519363" y="3429000"/>
            <a:ext cx="7321550" cy="1060450"/>
            <a:chOff x="542" y="2068"/>
            <a:chExt cx="4612" cy="658"/>
          </a:xfrm>
        </p:grpSpPr>
        <p:sp>
          <p:nvSpPr>
            <p:cNvPr id="201787" name="Rectangle 59"/>
            <p:cNvSpPr>
              <a:spLocks noChangeArrowheads="1"/>
            </p:cNvSpPr>
            <p:nvPr/>
          </p:nvSpPr>
          <p:spPr bwMode="auto">
            <a:xfrm>
              <a:off x="542" y="2068"/>
              <a:ext cx="2724" cy="658"/>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88" name="Text Box 60"/>
            <p:cNvSpPr txBox="1">
              <a:spLocks noChangeArrowheads="1"/>
            </p:cNvSpPr>
            <p:nvPr/>
          </p:nvSpPr>
          <p:spPr bwMode="auto">
            <a:xfrm>
              <a:off x="551" y="2072"/>
              <a:ext cx="4603" cy="654"/>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en-US">
                  <a:ea typeface="宋体" panose="02010600030101010101" pitchFamily="2" charset="-122"/>
                </a:rPr>
                <a:t>创建</a:t>
              </a:r>
              <a:r>
                <a:rPr kumimoji="1" lang="en-US" altLang="zh-CN">
                  <a:ea typeface="宋体" panose="02010600030101010101" pitchFamily="2" charset="-122"/>
                </a:rPr>
                <a:t>2</a:t>
              </a:r>
              <a:r>
                <a:rPr kumimoji="1" lang="zh-CN" altLang="en-US">
                  <a:ea typeface="宋体" panose="02010600030101010101" pitchFamily="2" charset="-122"/>
                </a:rPr>
                <a:t>个任务</a:t>
              </a:r>
            </a:p>
          </p:txBody>
        </p:sp>
      </p:grpSp>
      <p:grpSp>
        <p:nvGrpSpPr>
          <p:cNvPr id="201795" name="Group 67"/>
          <p:cNvGrpSpPr/>
          <p:nvPr/>
        </p:nvGrpSpPr>
        <p:grpSpPr bwMode="auto">
          <a:xfrm>
            <a:off x="2519363" y="4489451"/>
            <a:ext cx="7321550" cy="288925"/>
            <a:chOff x="542" y="2726"/>
            <a:chExt cx="4612" cy="182"/>
          </a:xfrm>
        </p:grpSpPr>
        <p:sp>
          <p:nvSpPr>
            <p:cNvPr id="201790" name="Rectangle 62"/>
            <p:cNvSpPr>
              <a:spLocks noChangeArrowheads="1"/>
            </p:cNvSpPr>
            <p:nvPr/>
          </p:nvSpPr>
          <p:spPr bwMode="auto">
            <a:xfrm>
              <a:off x="542" y="2726"/>
              <a:ext cx="2724"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91" name="Text Box 63"/>
            <p:cNvSpPr txBox="1">
              <a:spLocks noChangeArrowheads="1"/>
            </p:cNvSpPr>
            <p:nvPr/>
          </p:nvSpPr>
          <p:spPr bwMode="auto">
            <a:xfrm>
              <a:off x="551" y="2727"/>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en-US">
                  <a:ea typeface="宋体" panose="02010600030101010101" pitchFamily="2" charset="-122"/>
                </a:rPr>
                <a:t>启动</a:t>
              </a:r>
              <a:r>
                <a:rPr kumimoji="1" lang="en-US" altLang="zh-CN">
                  <a:ea typeface="宋体" panose="02010600030101010101" pitchFamily="2" charset="-122"/>
                </a:rPr>
                <a:t>μC/OS-II</a:t>
              </a:r>
              <a:r>
                <a:rPr kumimoji="1" lang="zh-CN" altLang="en-US">
                  <a:ea typeface="宋体" panose="02010600030101010101" pitchFamily="2" charset="-122"/>
                </a:rPr>
                <a:t>，任务开始运行</a:t>
              </a:r>
            </a:p>
          </p:txBody>
        </p:sp>
      </p:grpSp>
      <p:sp>
        <p:nvSpPr>
          <p:cNvPr id="201797" name="Rectangle 69"/>
          <p:cNvSpPr>
            <a:spLocks noChangeArrowheads="1"/>
          </p:cNvSpPr>
          <p:nvPr/>
        </p:nvSpPr>
        <p:spPr bwMode="auto">
          <a:xfrm>
            <a:off x="2495550" y="1500158"/>
            <a:ext cx="16802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kumimoji="1" lang="en-US" altLang="zh-CN" sz="2000">
                <a:ea typeface="华文新魏" panose="02010800040101010101" pitchFamily="2" charset="-122"/>
              </a:rPr>
              <a:t>3</a:t>
            </a:r>
            <a:r>
              <a:rPr kumimoji="1" lang="zh-CN" altLang="en-US" sz="2000">
                <a:ea typeface="华文新魏" panose="02010800040101010101" pitchFamily="2" charset="-122"/>
              </a:rPr>
              <a:t>、程序代码 </a:t>
            </a:r>
          </a:p>
        </p:txBody>
      </p:sp>
      <p:sp>
        <p:nvSpPr>
          <p:cNvPr id="201798" name="Rectangle 70"/>
          <p:cNvSpPr>
            <a:spLocks noChangeArrowheads="1"/>
          </p:cNvSpPr>
          <p:nvPr/>
        </p:nvSpPr>
        <p:spPr bwMode="auto">
          <a:xfrm>
            <a:off x="2855913" y="1897063"/>
            <a:ext cx="15151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Wingdings" panose="05000000000000000000" pitchFamily="2" charset="2"/>
              <a:buChar char=""/>
            </a:pPr>
            <a:r>
              <a:rPr kumimoji="1" lang="en-US" altLang="zh-CN" sz="2000"/>
              <a:t> main</a:t>
            </a:r>
            <a:r>
              <a:rPr kumimoji="1" lang="zh-CN" altLang="en-US" sz="2000"/>
              <a:t>函数</a:t>
            </a:r>
          </a:p>
        </p:txBody>
      </p:sp>
      <p:sp>
        <p:nvSpPr>
          <p:cNvPr id="201799" name="Rectangle 71"/>
          <p:cNvSpPr>
            <a:spLocks noChangeArrowheads="1"/>
          </p:cNvSpPr>
          <p:nvPr/>
        </p:nvSpPr>
        <p:spPr bwMode="auto">
          <a:xfrm>
            <a:off x="2519363" y="5624514"/>
            <a:ext cx="73215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a:t>main()</a:t>
            </a:r>
            <a:r>
              <a:rPr kumimoji="1" lang="zh-CN" altLang="en-US"/>
              <a:t>函数与各任务之间关联工作都是由操作系统来完成的，阅读</a:t>
            </a:r>
            <a:r>
              <a:rPr kumimoji="1" lang="en-US" altLang="zh-CN"/>
              <a:t>OS</a:t>
            </a:r>
            <a:r>
              <a:rPr kumimoji="1" lang="zh-CN" altLang="en-US"/>
              <a:t>的源代码是探索其中奥秘最好的方法。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1797"/>
                                        </p:tgtEl>
                                        <p:attrNameLst>
                                          <p:attrName>style.visibility</p:attrName>
                                        </p:attrNameLst>
                                      </p:cBhvr>
                                      <p:to>
                                        <p:strVal val="visible"/>
                                      </p:to>
                                    </p:set>
                                    <p:animEffect transition="in" filter="blinds(horizontal)">
                                      <p:cBhvr>
                                        <p:cTn id="7" dur="500"/>
                                        <p:tgtEl>
                                          <p:spTgt spid="2017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1798"/>
                                        </p:tgtEl>
                                        <p:attrNameLst>
                                          <p:attrName>style.visibility</p:attrName>
                                        </p:attrNameLst>
                                      </p:cBhvr>
                                      <p:to>
                                        <p:strVal val="visible"/>
                                      </p:to>
                                    </p:set>
                                    <p:animEffect transition="in" filter="blinds(horizontal)">
                                      <p:cBhvr>
                                        <p:cTn id="10" dur="500"/>
                                        <p:tgtEl>
                                          <p:spTgt spid="201798"/>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01768"/>
                                        </p:tgtEl>
                                        <p:attrNameLst>
                                          <p:attrName>style.visibility</p:attrName>
                                        </p:attrNameLst>
                                      </p:cBhvr>
                                      <p:to>
                                        <p:strVal val="visible"/>
                                      </p:to>
                                    </p:se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1794"/>
                                        </p:tgtEl>
                                        <p:attrNameLst>
                                          <p:attrName>style.visibility</p:attrName>
                                        </p:attrNameLst>
                                      </p:cBhvr>
                                      <p:to>
                                        <p:strVal val="visible"/>
                                      </p:to>
                                    </p:set>
                                    <p:animEffect transition="in" filter="wipe(left)">
                                      <p:cBhvr>
                                        <p:cTn id="17" dur="500"/>
                                        <p:tgtEl>
                                          <p:spTgt spid="201794"/>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01793"/>
                                        </p:tgtEl>
                                        <p:attrNameLst>
                                          <p:attrName>style.visibility</p:attrName>
                                        </p:attrNameLst>
                                      </p:cBhvr>
                                      <p:to>
                                        <p:strVal val="visible"/>
                                      </p:to>
                                    </p:set>
                                    <p:animEffect transition="in" filter="wipe(left)">
                                      <p:cBhvr>
                                        <p:cTn id="21" dur="500"/>
                                        <p:tgtEl>
                                          <p:spTgt spid="20179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01795"/>
                                        </p:tgtEl>
                                        <p:attrNameLst>
                                          <p:attrName>style.visibility</p:attrName>
                                        </p:attrNameLst>
                                      </p:cBhvr>
                                      <p:to>
                                        <p:strVal val="visible"/>
                                      </p:to>
                                    </p:set>
                                    <p:animEffect transition="in" filter="wipe(left)">
                                      <p:cBhvr>
                                        <p:cTn id="25" dur="500"/>
                                        <p:tgtEl>
                                          <p:spTgt spid="20179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1799"/>
                                        </p:tgtEl>
                                        <p:attrNameLst>
                                          <p:attrName>style.visibility</p:attrName>
                                        </p:attrNameLst>
                                      </p:cBhvr>
                                      <p:to>
                                        <p:strVal val="visible"/>
                                      </p:to>
                                    </p:set>
                                  </p:childTnLst>
                                </p:cTn>
                              </p:par>
                              <p:par>
                                <p:cTn id="30" presetID="27" presetClass="emph" presetSubtype="0" fill="hold" grpId="1" nodeType="withEffect">
                                  <p:stCondLst>
                                    <p:cond delay="0"/>
                                  </p:stCondLst>
                                  <p:childTnLst>
                                    <p:animClr clrSpc="rgb" dir="cw">
                                      <p:cBhvr override="childStyle">
                                        <p:cTn id="31" dur="250" autoRev="1" fill="hold"/>
                                        <p:tgtEl>
                                          <p:spTgt spid="201799"/>
                                        </p:tgtEl>
                                        <p:attrNameLst>
                                          <p:attrName>style.color</p:attrName>
                                        </p:attrNameLst>
                                      </p:cBhvr>
                                      <p:to>
                                        <a:schemeClr val="bg1"/>
                                      </p:to>
                                    </p:animClr>
                                    <p:animClr clrSpc="rgb" dir="cw">
                                      <p:cBhvr>
                                        <p:cTn id="32" dur="250" autoRev="1" fill="hold"/>
                                        <p:tgtEl>
                                          <p:spTgt spid="201799"/>
                                        </p:tgtEl>
                                        <p:attrNameLst>
                                          <p:attrName>fillcolor</p:attrName>
                                        </p:attrNameLst>
                                      </p:cBhvr>
                                      <p:to>
                                        <a:schemeClr val="bg1"/>
                                      </p:to>
                                    </p:animClr>
                                    <p:set>
                                      <p:cBhvr>
                                        <p:cTn id="33" dur="250" autoRev="1" fill="hold"/>
                                        <p:tgtEl>
                                          <p:spTgt spid="201799"/>
                                        </p:tgtEl>
                                        <p:attrNameLst>
                                          <p:attrName>fill.type</p:attrName>
                                        </p:attrNameLst>
                                      </p:cBhvr>
                                      <p:to>
                                        <p:strVal val="solid"/>
                                      </p:to>
                                    </p:set>
                                    <p:set>
                                      <p:cBhvr>
                                        <p:cTn id="34" dur="250" autoRev="1" fill="hold"/>
                                        <p:tgtEl>
                                          <p:spTgt spid="20179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68" grpId="0" animBg="1"/>
      <p:bldP spid="201797" grpId="0"/>
      <p:bldP spid="201798" grpId="0"/>
      <p:bldP spid="201799" grpId="0"/>
      <p:bldP spid="201799"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42" name="Rectangle 18"/>
          <p:cNvSpPr>
            <a:spLocks noChangeArrowheads="1"/>
          </p:cNvSpPr>
          <p:nvPr/>
        </p:nvSpPr>
        <p:spPr bwMode="auto">
          <a:xfrm>
            <a:off x="2533651" y="1898651"/>
            <a:ext cx="7307263" cy="3406775"/>
          </a:xfrm>
          <a:prstGeom prst="rect">
            <a:avLst/>
          </a:prstGeom>
          <a:solidFill>
            <a:schemeClr val="bg1"/>
          </a:solidFill>
          <a:ln w="19050" algn="ctr">
            <a:solidFill>
              <a:srgbClr val="007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kumimoji="1" lang="en-US" altLang="zh-CN" dirty="0">
                <a:latin typeface="Arial" panose="020B0604020202020204" pitchFamily="34" charset="0"/>
                <a:ea typeface="宋体" panose="02010600030101010101" pitchFamily="2" charset="-122"/>
              </a:rPr>
              <a:t>void Task0 (void *</a:t>
            </a:r>
            <a:r>
              <a:rPr kumimoji="1" lang="en-US" altLang="zh-CN" dirty="0" err="1">
                <a:latin typeface="Arial" panose="020B0604020202020204" pitchFamily="34" charset="0"/>
                <a:ea typeface="宋体" panose="02010600030101010101" pitchFamily="2" charset="-122"/>
              </a:rPr>
              <a:t>pdata</a:t>
            </a:r>
            <a:r>
              <a:rPr kumimoji="1" lang="en-US" altLang="zh-CN" dirty="0">
                <a:latin typeface="Arial" panose="020B0604020202020204" pitchFamily="34" charset="0"/>
                <a:ea typeface="宋体" panose="02010600030101010101" pitchFamily="2" charset="-122"/>
              </a:rPr>
              <a:t>) </a:t>
            </a:r>
          </a:p>
          <a:p>
            <a:pPr algn="just"/>
            <a:r>
              <a:rPr kumimoji="1" lang="en-US" altLang="zh-CN" dirty="0">
                <a:latin typeface="Arial" panose="020B0604020202020204" pitchFamily="34" charset="0"/>
                <a:ea typeface="宋体" panose="02010600030101010101" pitchFamily="2" charset="-122"/>
              </a:rPr>
              <a:t>{</a:t>
            </a:r>
          </a:p>
          <a:p>
            <a:pPr algn="just"/>
            <a:r>
              <a:rPr kumimoji="1" lang="en-US" altLang="zh-CN" dirty="0">
                <a:latin typeface="Arial" panose="020B0604020202020204" pitchFamily="34" charset="0"/>
                <a:ea typeface="宋体" panose="02010600030101010101" pitchFamily="2" charset="-122"/>
              </a:rPr>
              <a:t>    </a:t>
            </a:r>
            <a:r>
              <a:rPr kumimoji="1" lang="en-US" altLang="zh-CN" dirty="0" err="1">
                <a:latin typeface="Arial" panose="020B0604020202020204" pitchFamily="34" charset="0"/>
                <a:ea typeface="宋体" panose="02010600030101010101" pitchFamily="2" charset="-122"/>
              </a:rPr>
              <a:t>pdata</a:t>
            </a:r>
            <a:r>
              <a:rPr kumimoji="1" lang="en-US" altLang="zh-CN" dirty="0">
                <a:latin typeface="Arial" panose="020B0604020202020204" pitchFamily="34" charset="0"/>
                <a:ea typeface="宋体" panose="02010600030101010101" pitchFamily="2" charset="-122"/>
              </a:rPr>
              <a:t> = </a:t>
            </a:r>
            <a:r>
              <a:rPr kumimoji="1" lang="en-US" altLang="zh-CN" dirty="0" err="1">
                <a:latin typeface="Arial" panose="020B0604020202020204" pitchFamily="34" charset="0"/>
                <a:ea typeface="宋体" panose="02010600030101010101" pitchFamily="2" charset="-122"/>
              </a:rPr>
              <a:t>pdata</a:t>
            </a:r>
            <a:r>
              <a:rPr kumimoji="1" lang="en-US" altLang="zh-CN" dirty="0">
                <a:latin typeface="Arial" panose="020B0604020202020204" pitchFamily="34" charset="0"/>
                <a:ea typeface="宋体" panose="02010600030101010101" pitchFamily="2" charset="-122"/>
              </a:rPr>
              <a:t>; 	</a:t>
            </a:r>
          </a:p>
          <a:p>
            <a:pPr algn="just"/>
            <a:r>
              <a:rPr kumimoji="1" lang="en-US" altLang="zh-CN" dirty="0">
                <a:latin typeface="Arial" panose="020B0604020202020204" pitchFamily="34" charset="0"/>
                <a:ea typeface="宋体" panose="02010600030101010101" pitchFamily="2" charset="-122"/>
              </a:rPr>
              <a:t>    </a:t>
            </a:r>
            <a:r>
              <a:rPr kumimoji="1" lang="en-US" altLang="zh-CN" dirty="0" err="1">
                <a:latin typeface="Arial" panose="020B0604020202020204" pitchFamily="34" charset="0"/>
                <a:ea typeface="宋体" panose="02010600030101010101" pitchFamily="2" charset="-122"/>
              </a:rPr>
              <a:t>TargetInit</a:t>
            </a:r>
            <a:r>
              <a:rPr kumimoji="1" lang="en-US" altLang="zh-CN" dirty="0">
                <a:latin typeface="Arial" panose="020B0604020202020204" pitchFamily="34" charset="0"/>
                <a:ea typeface="宋体" panose="02010600030101010101" pitchFamily="2" charset="-122"/>
              </a:rPr>
              <a:t>();</a:t>
            </a:r>
          </a:p>
          <a:p>
            <a:pPr algn="just"/>
            <a:r>
              <a:rPr kumimoji="1" lang="en-US" altLang="zh-CN" dirty="0">
                <a:latin typeface="Arial" panose="020B0604020202020204" pitchFamily="34" charset="0"/>
                <a:ea typeface="宋体" panose="02010600030101010101" pitchFamily="2" charset="-122"/>
              </a:rPr>
              <a:t>    IO0DIR |= LED1; </a:t>
            </a:r>
          </a:p>
          <a:p>
            <a:pPr algn="just"/>
            <a:r>
              <a:rPr kumimoji="1" lang="en-US" altLang="zh-CN" dirty="0">
                <a:latin typeface="Arial" panose="020B0604020202020204" pitchFamily="34" charset="0"/>
                <a:ea typeface="宋体" panose="02010600030101010101" pitchFamily="2" charset="-122"/>
              </a:rPr>
              <a:t>    while (1) {</a:t>
            </a:r>
          </a:p>
          <a:p>
            <a:pPr algn="just"/>
            <a:r>
              <a:rPr kumimoji="1" lang="en-US" altLang="zh-CN" dirty="0">
                <a:latin typeface="Arial" panose="020B0604020202020204" pitchFamily="34" charset="0"/>
                <a:ea typeface="宋体" panose="02010600030101010101" pitchFamily="2" charset="-122"/>
              </a:rPr>
              <a:t>        IO0CLR = LED1;</a:t>
            </a:r>
          </a:p>
          <a:p>
            <a:pPr algn="just"/>
            <a:r>
              <a:rPr kumimoji="1" lang="en-US" altLang="zh-CN" dirty="0">
                <a:latin typeface="Arial" panose="020B0604020202020204" pitchFamily="34" charset="0"/>
                <a:ea typeface="宋体" panose="02010600030101010101" pitchFamily="2" charset="-122"/>
              </a:rPr>
              <a:t>        </a:t>
            </a:r>
            <a:r>
              <a:rPr kumimoji="1" lang="en-US" altLang="zh-CN" dirty="0" err="1">
                <a:latin typeface="Arial" panose="020B0604020202020204" pitchFamily="34" charset="0"/>
                <a:ea typeface="宋体" panose="02010600030101010101" pitchFamily="2" charset="-122"/>
              </a:rPr>
              <a:t>OSTimeDly</a:t>
            </a:r>
            <a:r>
              <a:rPr kumimoji="1" lang="en-US" altLang="zh-CN" dirty="0">
                <a:latin typeface="Arial" panose="020B0604020202020204" pitchFamily="34" charset="0"/>
                <a:ea typeface="宋体" panose="02010600030101010101" pitchFamily="2" charset="-122"/>
              </a:rPr>
              <a:t>(OS_TICKS_PER_SEC / 4); </a:t>
            </a:r>
          </a:p>
          <a:p>
            <a:pPr algn="just"/>
            <a:r>
              <a:rPr kumimoji="1" lang="en-US" altLang="zh-CN" dirty="0">
                <a:latin typeface="Arial" panose="020B0604020202020204" pitchFamily="34" charset="0"/>
                <a:ea typeface="宋体" panose="02010600030101010101" pitchFamily="2" charset="-122"/>
              </a:rPr>
              <a:t>        IO0SET = LED1; </a:t>
            </a:r>
          </a:p>
          <a:p>
            <a:pPr algn="just"/>
            <a:r>
              <a:rPr kumimoji="1" lang="en-US" altLang="zh-CN" dirty="0">
                <a:latin typeface="Arial" panose="020B0604020202020204" pitchFamily="34" charset="0"/>
                <a:ea typeface="宋体" panose="02010600030101010101" pitchFamily="2" charset="-122"/>
              </a:rPr>
              <a:t>        </a:t>
            </a:r>
            <a:r>
              <a:rPr kumimoji="1" lang="en-US" altLang="zh-CN" dirty="0" err="1">
                <a:latin typeface="Arial" panose="020B0604020202020204" pitchFamily="34" charset="0"/>
                <a:ea typeface="宋体" panose="02010600030101010101" pitchFamily="2" charset="-122"/>
              </a:rPr>
              <a:t>OSTimeDly</a:t>
            </a:r>
            <a:r>
              <a:rPr kumimoji="1" lang="en-US" altLang="zh-CN" dirty="0">
                <a:latin typeface="Arial" panose="020B0604020202020204" pitchFamily="34" charset="0"/>
                <a:ea typeface="宋体" panose="02010600030101010101" pitchFamily="2" charset="-122"/>
              </a:rPr>
              <a:t>(OS_TICKS_PER_SEC / 4); </a:t>
            </a:r>
          </a:p>
          <a:p>
            <a:pPr algn="just"/>
            <a:r>
              <a:rPr kumimoji="1" lang="en-US" altLang="zh-CN" dirty="0">
                <a:latin typeface="Arial" panose="020B0604020202020204" pitchFamily="34" charset="0"/>
                <a:ea typeface="宋体" panose="02010600030101010101" pitchFamily="2" charset="-122"/>
              </a:rPr>
              <a:t>    }</a:t>
            </a:r>
          </a:p>
          <a:p>
            <a:pPr algn="just"/>
            <a:r>
              <a:rPr kumimoji="1" lang="en-US" altLang="zh-CN" dirty="0">
                <a:latin typeface="Arial" panose="020B0604020202020204" pitchFamily="34" charset="0"/>
                <a:ea typeface="宋体" panose="02010600030101010101" pitchFamily="2" charset="-122"/>
              </a:rPr>
              <a:t>}</a:t>
            </a:r>
          </a:p>
        </p:txBody>
      </p:sp>
      <p:sp>
        <p:nvSpPr>
          <p:cNvPr id="205827" name="AutoShape 3"/>
          <p:cNvSpPr>
            <a:spLocks noChangeArrowheads="1"/>
          </p:cNvSpPr>
          <p:nvPr/>
        </p:nvSpPr>
        <p:spPr bwMode="auto">
          <a:xfrm>
            <a:off x="1774826" y="314801"/>
            <a:ext cx="3376613"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dirty="0">
                <a:solidFill>
                  <a:srgbClr val="006600"/>
                </a:solidFill>
                <a:latin typeface="Arial" panose="020B0604020202020204" pitchFamily="34" charset="0"/>
                <a:ea typeface="华文新魏" panose="02010800040101010101" pitchFamily="2" charset="-122"/>
              </a:rPr>
              <a:t>最小内核</a:t>
            </a:r>
            <a:r>
              <a:rPr lang="zh-CN" altLang="en-US" sz="1400" dirty="0">
                <a:ea typeface="宋体" panose="02010600030101010101" pitchFamily="2" charset="-122"/>
              </a:rPr>
              <a:t> </a:t>
            </a:r>
            <a:r>
              <a:rPr lang="en-US" altLang="zh-CN" b="1" dirty="0">
                <a:solidFill>
                  <a:srgbClr val="006600"/>
                </a:solidFill>
                <a:latin typeface="Arial" panose="020B0604020202020204" pitchFamily="34" charset="0"/>
                <a:ea typeface="宋体" panose="02010600030101010101" pitchFamily="2" charset="-122"/>
              </a:rPr>
              <a:t>| </a:t>
            </a:r>
            <a:r>
              <a:rPr lang="en-US" altLang="zh-CN" sz="1200" b="1" dirty="0" err="1">
                <a:solidFill>
                  <a:srgbClr val="006600"/>
                </a:solidFill>
                <a:latin typeface="Arial" panose="020B0604020202020204" pitchFamily="34" charset="0"/>
                <a:ea typeface="华文新魏" panose="02010800040101010101" pitchFamily="2" charset="-122"/>
              </a:rPr>
              <a:t>μC</a:t>
            </a:r>
            <a:r>
              <a:rPr lang="en-US" altLang="zh-CN" sz="1200" b="1" dirty="0">
                <a:solidFill>
                  <a:srgbClr val="006600"/>
                </a:solidFill>
                <a:latin typeface="Arial" panose="020B0604020202020204" pitchFamily="34" charset="0"/>
                <a:ea typeface="华文新魏" panose="02010800040101010101" pitchFamily="2" charset="-122"/>
              </a:rPr>
              <a:t>/OS-II</a:t>
            </a:r>
            <a:r>
              <a:rPr lang="zh-CN" altLang="en-US" sz="1200" b="1" dirty="0">
                <a:solidFill>
                  <a:srgbClr val="006600"/>
                </a:solidFill>
                <a:latin typeface="Arial" panose="020B0604020202020204" pitchFamily="34" charset="0"/>
                <a:ea typeface="隶书" panose="02010509060101010101" pitchFamily="49" charset="-122"/>
              </a:rPr>
              <a:t>微小内核分析</a:t>
            </a:r>
            <a:r>
              <a:rPr lang="zh-CN" altLang="en-US" dirty="0">
                <a:latin typeface="Arial" panose="020B0604020202020204" pitchFamily="34" charset="0"/>
                <a:ea typeface="宋体" panose="02010600030101010101" pitchFamily="2" charset="-122"/>
              </a:rPr>
              <a:t> </a:t>
            </a:r>
          </a:p>
        </p:txBody>
      </p:sp>
      <p:sp>
        <p:nvSpPr>
          <p:cNvPr id="205828" name="Line 4"/>
          <p:cNvSpPr>
            <a:spLocks noChangeShapeType="1"/>
          </p:cNvSpPr>
          <p:nvPr/>
        </p:nvSpPr>
        <p:spPr bwMode="auto">
          <a:xfrm>
            <a:off x="4727576" y="1268413"/>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29" name="AutoShape 5"/>
          <p:cNvSpPr>
            <a:spLocks noChangeArrowheads="1"/>
          </p:cNvSpPr>
          <p:nvPr/>
        </p:nvSpPr>
        <p:spPr bwMode="gray">
          <a:xfrm>
            <a:off x="5465763" y="201493"/>
            <a:ext cx="4240212"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案例分析</a:t>
            </a:r>
            <a:r>
              <a:rPr lang="zh-CN" altLang="en-US" sz="1400">
                <a:ea typeface="宋体" panose="02010600030101010101" pitchFamily="2" charset="-122"/>
                <a:hlinkClick r:id="" action="ppaction://noaction"/>
              </a:rPr>
              <a:t> </a:t>
            </a:r>
            <a:endParaRPr lang="zh-CN" altLang="en-US" sz="1400">
              <a:ea typeface="宋体" panose="02010600030101010101" pitchFamily="2" charset="-122"/>
            </a:endParaRPr>
          </a:p>
        </p:txBody>
      </p:sp>
      <p:sp>
        <p:nvSpPr>
          <p:cNvPr id="205830" name="Rectangle 6"/>
          <p:cNvSpPr>
            <a:spLocks noChangeArrowheads="1"/>
          </p:cNvSpPr>
          <p:nvPr/>
        </p:nvSpPr>
        <p:spPr bwMode="auto">
          <a:xfrm>
            <a:off x="1524001" y="1377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5862" name="Group 38"/>
          <p:cNvGrpSpPr/>
          <p:nvPr/>
        </p:nvGrpSpPr>
        <p:grpSpPr bwMode="auto">
          <a:xfrm>
            <a:off x="2519363" y="2767014"/>
            <a:ext cx="7321550" cy="288925"/>
            <a:chOff x="627" y="2001"/>
            <a:chExt cx="4612" cy="182"/>
          </a:xfrm>
        </p:grpSpPr>
        <p:sp>
          <p:nvSpPr>
            <p:cNvPr id="205832" name="Rectangle 8"/>
            <p:cNvSpPr>
              <a:spLocks noChangeArrowheads="1"/>
            </p:cNvSpPr>
            <p:nvPr/>
          </p:nvSpPr>
          <p:spPr bwMode="auto">
            <a:xfrm>
              <a:off x="627" y="2001"/>
              <a:ext cx="2979"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3" name="Text Box 9"/>
            <p:cNvSpPr txBox="1">
              <a:spLocks noChangeArrowheads="1"/>
            </p:cNvSpPr>
            <p:nvPr/>
          </p:nvSpPr>
          <p:spPr bwMode="auto">
            <a:xfrm>
              <a:off x="636" y="2002"/>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en-US">
                  <a:ea typeface="宋体" panose="02010600030101010101" pitchFamily="2" charset="-122"/>
                </a:rPr>
                <a:t>目标初始化</a:t>
              </a:r>
            </a:p>
          </p:txBody>
        </p:sp>
      </p:grpSp>
      <p:grpSp>
        <p:nvGrpSpPr>
          <p:cNvPr id="205867" name="Group 43"/>
          <p:cNvGrpSpPr/>
          <p:nvPr/>
        </p:nvGrpSpPr>
        <p:grpSpPr bwMode="auto">
          <a:xfrm>
            <a:off x="2519363" y="4171951"/>
            <a:ext cx="7321550" cy="288925"/>
            <a:chOff x="627" y="2628"/>
            <a:chExt cx="4612" cy="182"/>
          </a:xfrm>
        </p:grpSpPr>
        <p:sp>
          <p:nvSpPr>
            <p:cNvPr id="205838" name="Rectangle 14"/>
            <p:cNvSpPr>
              <a:spLocks noChangeArrowheads="1"/>
            </p:cNvSpPr>
            <p:nvPr/>
          </p:nvSpPr>
          <p:spPr bwMode="auto">
            <a:xfrm>
              <a:off x="627" y="2628"/>
              <a:ext cx="2979"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9" name="Text Box 15"/>
            <p:cNvSpPr txBox="1">
              <a:spLocks noChangeArrowheads="1"/>
            </p:cNvSpPr>
            <p:nvPr/>
          </p:nvSpPr>
          <p:spPr bwMode="auto">
            <a:xfrm>
              <a:off x="636" y="2629"/>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en-US">
                  <a:ea typeface="宋体" panose="02010600030101010101" pitchFamily="2" charset="-122"/>
                </a:rPr>
                <a:t>熄灭</a:t>
              </a:r>
              <a:r>
                <a:rPr kumimoji="1" lang="en-US" altLang="zh-CN">
                  <a:ea typeface="宋体" panose="02010600030101010101" pitchFamily="2" charset="-122"/>
                </a:rPr>
                <a:t>LED1</a:t>
              </a:r>
            </a:p>
          </p:txBody>
        </p:sp>
      </p:grpSp>
      <p:sp>
        <p:nvSpPr>
          <p:cNvPr id="205841" name="Rectangle 17"/>
          <p:cNvSpPr>
            <a:spLocks noChangeArrowheads="1"/>
          </p:cNvSpPr>
          <p:nvPr/>
        </p:nvSpPr>
        <p:spPr bwMode="auto">
          <a:xfrm>
            <a:off x="2855914" y="1484313"/>
            <a:ext cx="19848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Wingdings" panose="05000000000000000000" pitchFamily="2" charset="2"/>
              <a:buChar char=""/>
            </a:pPr>
            <a:r>
              <a:rPr kumimoji="1" lang="en-US" altLang="zh-CN" sz="2000"/>
              <a:t> </a:t>
            </a:r>
            <a:r>
              <a:rPr kumimoji="1" lang="zh-CN" altLang="en-US" sz="2000"/>
              <a:t>用户任务代码</a:t>
            </a:r>
          </a:p>
        </p:txBody>
      </p:sp>
      <p:grpSp>
        <p:nvGrpSpPr>
          <p:cNvPr id="205864" name="Group 40"/>
          <p:cNvGrpSpPr/>
          <p:nvPr/>
        </p:nvGrpSpPr>
        <p:grpSpPr bwMode="auto">
          <a:xfrm>
            <a:off x="2519363" y="3054351"/>
            <a:ext cx="7321550" cy="288925"/>
            <a:chOff x="627" y="1924"/>
            <a:chExt cx="4612" cy="182"/>
          </a:xfrm>
        </p:grpSpPr>
        <p:sp>
          <p:nvSpPr>
            <p:cNvPr id="205850" name="Rectangle 26"/>
            <p:cNvSpPr>
              <a:spLocks noChangeArrowheads="1"/>
            </p:cNvSpPr>
            <p:nvPr/>
          </p:nvSpPr>
          <p:spPr bwMode="auto">
            <a:xfrm>
              <a:off x="627" y="1924"/>
              <a:ext cx="2979"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1" name="Text Box 27"/>
            <p:cNvSpPr txBox="1">
              <a:spLocks noChangeArrowheads="1"/>
            </p:cNvSpPr>
            <p:nvPr/>
          </p:nvSpPr>
          <p:spPr bwMode="auto">
            <a:xfrm>
              <a:off x="636" y="1925"/>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en-US">
                  <a:ea typeface="宋体" panose="02010600030101010101" pitchFamily="2" charset="-122"/>
                </a:rPr>
                <a:t>初始化</a:t>
              </a:r>
              <a:r>
                <a:rPr kumimoji="1" lang="en-US" altLang="zh-CN">
                  <a:ea typeface="宋体" panose="02010600030101010101" pitchFamily="2" charset="-122"/>
                </a:rPr>
                <a:t>GPIO</a:t>
              </a:r>
            </a:p>
          </p:txBody>
        </p:sp>
      </p:grpSp>
      <p:grpSp>
        <p:nvGrpSpPr>
          <p:cNvPr id="205865" name="Group 41"/>
          <p:cNvGrpSpPr/>
          <p:nvPr/>
        </p:nvGrpSpPr>
        <p:grpSpPr bwMode="auto">
          <a:xfrm>
            <a:off x="2519363" y="3595689"/>
            <a:ext cx="7321550" cy="288925"/>
            <a:chOff x="627" y="2265"/>
            <a:chExt cx="4612" cy="182"/>
          </a:xfrm>
        </p:grpSpPr>
        <p:sp>
          <p:nvSpPr>
            <p:cNvPr id="205854" name="Rectangle 30"/>
            <p:cNvSpPr>
              <a:spLocks noChangeArrowheads="1"/>
            </p:cNvSpPr>
            <p:nvPr/>
          </p:nvSpPr>
          <p:spPr bwMode="auto">
            <a:xfrm>
              <a:off x="627" y="2265"/>
              <a:ext cx="2979"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5" name="Text Box 31"/>
            <p:cNvSpPr txBox="1">
              <a:spLocks noChangeArrowheads="1"/>
            </p:cNvSpPr>
            <p:nvPr/>
          </p:nvSpPr>
          <p:spPr bwMode="auto">
            <a:xfrm>
              <a:off x="636" y="2266"/>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en-US">
                  <a:ea typeface="宋体" panose="02010600030101010101" pitchFamily="2" charset="-122"/>
                </a:rPr>
                <a:t>点亮</a:t>
              </a:r>
              <a:r>
                <a:rPr kumimoji="1" lang="en-US" altLang="zh-CN">
                  <a:ea typeface="宋体" panose="02010600030101010101" pitchFamily="2" charset="-122"/>
                </a:rPr>
                <a:t>LED1</a:t>
              </a:r>
            </a:p>
          </p:txBody>
        </p:sp>
      </p:grpSp>
      <p:grpSp>
        <p:nvGrpSpPr>
          <p:cNvPr id="205866" name="Group 42"/>
          <p:cNvGrpSpPr/>
          <p:nvPr/>
        </p:nvGrpSpPr>
        <p:grpSpPr bwMode="auto">
          <a:xfrm>
            <a:off x="2519363" y="3883026"/>
            <a:ext cx="7321550" cy="288925"/>
            <a:chOff x="627" y="2446"/>
            <a:chExt cx="4612" cy="182"/>
          </a:xfrm>
        </p:grpSpPr>
        <p:sp>
          <p:nvSpPr>
            <p:cNvPr id="205857" name="Rectangle 33"/>
            <p:cNvSpPr>
              <a:spLocks noChangeArrowheads="1"/>
            </p:cNvSpPr>
            <p:nvPr/>
          </p:nvSpPr>
          <p:spPr bwMode="auto">
            <a:xfrm>
              <a:off x="627" y="2446"/>
              <a:ext cx="2979"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8" name="Text Box 34"/>
            <p:cNvSpPr txBox="1">
              <a:spLocks noChangeArrowheads="1"/>
            </p:cNvSpPr>
            <p:nvPr/>
          </p:nvSpPr>
          <p:spPr bwMode="auto">
            <a:xfrm>
              <a:off x="636" y="2447"/>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en-US">
                  <a:ea typeface="宋体" panose="02010600030101010101" pitchFamily="2" charset="-122"/>
                </a:rPr>
                <a:t>等待</a:t>
              </a:r>
              <a:r>
                <a:rPr kumimoji="1" lang="en-US" altLang="zh-CN">
                  <a:ea typeface="宋体" panose="02010600030101010101" pitchFamily="2" charset="-122"/>
                </a:rPr>
                <a:t>1/4</a:t>
              </a:r>
              <a:r>
                <a:rPr kumimoji="1" lang="zh-CN" altLang="en-US">
                  <a:ea typeface="宋体" panose="02010600030101010101" pitchFamily="2" charset="-122"/>
                </a:rPr>
                <a:t>秒</a:t>
              </a:r>
            </a:p>
          </p:txBody>
        </p:sp>
      </p:grpSp>
      <p:grpSp>
        <p:nvGrpSpPr>
          <p:cNvPr id="205868" name="Group 44"/>
          <p:cNvGrpSpPr/>
          <p:nvPr/>
        </p:nvGrpSpPr>
        <p:grpSpPr bwMode="auto">
          <a:xfrm>
            <a:off x="2519363" y="4459289"/>
            <a:ext cx="7321550" cy="288925"/>
            <a:chOff x="627" y="2809"/>
            <a:chExt cx="4612" cy="182"/>
          </a:xfrm>
        </p:grpSpPr>
        <p:sp>
          <p:nvSpPr>
            <p:cNvPr id="205860" name="Rectangle 36"/>
            <p:cNvSpPr>
              <a:spLocks noChangeArrowheads="1"/>
            </p:cNvSpPr>
            <p:nvPr/>
          </p:nvSpPr>
          <p:spPr bwMode="auto">
            <a:xfrm>
              <a:off x="627" y="2809"/>
              <a:ext cx="2979"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1" name="Text Box 37"/>
            <p:cNvSpPr txBox="1">
              <a:spLocks noChangeArrowheads="1"/>
            </p:cNvSpPr>
            <p:nvPr/>
          </p:nvSpPr>
          <p:spPr bwMode="auto">
            <a:xfrm>
              <a:off x="636" y="2810"/>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en-US">
                  <a:ea typeface="宋体" panose="02010600030101010101" pitchFamily="2" charset="-122"/>
                </a:rPr>
                <a:t>等待</a:t>
              </a:r>
              <a:r>
                <a:rPr kumimoji="1" lang="en-US" altLang="zh-CN">
                  <a:ea typeface="宋体" panose="02010600030101010101" pitchFamily="2" charset="-122"/>
                </a:rPr>
                <a:t>1/4</a:t>
              </a:r>
              <a:r>
                <a:rPr kumimoji="1" lang="zh-CN" altLang="en-US">
                  <a:ea typeface="宋体" panose="02010600030101010101" pitchFamily="2" charset="-122"/>
                </a:rPr>
                <a:t>秒</a:t>
              </a:r>
            </a:p>
          </p:txBody>
        </p:sp>
      </p:grpSp>
      <p:sp>
        <p:nvSpPr>
          <p:cNvPr id="205863" name="Rectangle 39"/>
          <p:cNvSpPr>
            <a:spLocks noChangeArrowheads="1"/>
          </p:cNvSpPr>
          <p:nvPr/>
        </p:nvSpPr>
        <p:spPr bwMode="auto">
          <a:xfrm>
            <a:off x="2566989" y="5410498"/>
            <a:ext cx="72739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a:t>在进入首个运行的任务之前要禁止产生任何受操作系统管理的中断，包括节拍定时器的中断。所以在目标初始化中才初始化中断系统，保证在多任务启动之前不产生中断。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5841"/>
                                        </p:tgtEl>
                                        <p:attrNameLst>
                                          <p:attrName>style.visibility</p:attrName>
                                        </p:attrNameLst>
                                      </p:cBhvr>
                                      <p:to>
                                        <p:strVal val="visible"/>
                                      </p:to>
                                    </p:set>
                                    <p:animEffect transition="in" filter="blinds(horizontal)">
                                      <p:cBhvr>
                                        <p:cTn id="7" dur="500"/>
                                        <p:tgtEl>
                                          <p:spTgt spid="20584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05842"/>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05862"/>
                                        </p:tgtEl>
                                        <p:attrNameLst>
                                          <p:attrName>style.visibility</p:attrName>
                                        </p:attrNameLst>
                                      </p:cBhvr>
                                      <p:to>
                                        <p:strVal val="visible"/>
                                      </p:to>
                                    </p:set>
                                    <p:animEffect transition="in" filter="wipe(up)">
                                      <p:cBhvr>
                                        <p:cTn id="14" dur="500"/>
                                        <p:tgtEl>
                                          <p:spTgt spid="205862"/>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205864"/>
                                        </p:tgtEl>
                                        <p:attrNameLst>
                                          <p:attrName>style.visibility</p:attrName>
                                        </p:attrNameLst>
                                      </p:cBhvr>
                                      <p:to>
                                        <p:strVal val="visible"/>
                                      </p:to>
                                    </p:set>
                                    <p:animEffect transition="in" filter="wipe(up)">
                                      <p:cBhvr>
                                        <p:cTn id="18" dur="500"/>
                                        <p:tgtEl>
                                          <p:spTgt spid="20586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05865"/>
                                        </p:tgtEl>
                                        <p:attrNameLst>
                                          <p:attrName>style.visibility</p:attrName>
                                        </p:attrNameLst>
                                      </p:cBhvr>
                                      <p:to>
                                        <p:strVal val="visible"/>
                                      </p:to>
                                    </p:set>
                                    <p:animEffect transition="in" filter="wipe(up)">
                                      <p:cBhvr>
                                        <p:cTn id="22" dur="500"/>
                                        <p:tgtEl>
                                          <p:spTgt spid="205865"/>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205866"/>
                                        </p:tgtEl>
                                        <p:attrNameLst>
                                          <p:attrName>style.visibility</p:attrName>
                                        </p:attrNameLst>
                                      </p:cBhvr>
                                      <p:to>
                                        <p:strVal val="visible"/>
                                      </p:to>
                                    </p:set>
                                    <p:animEffect transition="in" filter="wipe(up)">
                                      <p:cBhvr>
                                        <p:cTn id="26" dur="500"/>
                                        <p:tgtEl>
                                          <p:spTgt spid="205866"/>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205867"/>
                                        </p:tgtEl>
                                        <p:attrNameLst>
                                          <p:attrName>style.visibility</p:attrName>
                                        </p:attrNameLst>
                                      </p:cBhvr>
                                      <p:to>
                                        <p:strVal val="visible"/>
                                      </p:to>
                                    </p:set>
                                    <p:animEffect transition="in" filter="wipe(up)">
                                      <p:cBhvr>
                                        <p:cTn id="30" dur="500"/>
                                        <p:tgtEl>
                                          <p:spTgt spid="205867"/>
                                        </p:tgtEl>
                                      </p:cBhvr>
                                    </p:animEffect>
                                  </p:childTnLst>
                                </p:cTn>
                              </p:par>
                            </p:childTnLst>
                          </p:cTn>
                        </p:par>
                        <p:par>
                          <p:cTn id="31" fill="hold">
                            <p:stCondLst>
                              <p:cond delay="3000"/>
                            </p:stCondLst>
                            <p:childTnLst>
                              <p:par>
                                <p:cTn id="32" presetID="22" presetClass="entr" presetSubtype="1" fill="hold" nodeType="afterEffect">
                                  <p:stCondLst>
                                    <p:cond delay="0"/>
                                  </p:stCondLst>
                                  <p:childTnLst>
                                    <p:set>
                                      <p:cBhvr>
                                        <p:cTn id="33" dur="1" fill="hold">
                                          <p:stCondLst>
                                            <p:cond delay="0"/>
                                          </p:stCondLst>
                                        </p:cTn>
                                        <p:tgtEl>
                                          <p:spTgt spid="205868"/>
                                        </p:tgtEl>
                                        <p:attrNameLst>
                                          <p:attrName>style.visibility</p:attrName>
                                        </p:attrNameLst>
                                      </p:cBhvr>
                                      <p:to>
                                        <p:strVal val="visible"/>
                                      </p:to>
                                    </p:set>
                                    <p:animEffect transition="in" filter="wipe(up)">
                                      <p:cBhvr>
                                        <p:cTn id="34" dur="500"/>
                                        <p:tgtEl>
                                          <p:spTgt spid="20586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5863"/>
                                        </p:tgtEl>
                                        <p:attrNameLst>
                                          <p:attrName>style.visibility</p:attrName>
                                        </p:attrNameLst>
                                      </p:cBhvr>
                                      <p:to>
                                        <p:strVal val="visible"/>
                                      </p:to>
                                    </p:set>
                                  </p:childTnLst>
                                </p:cTn>
                              </p:par>
                              <p:par>
                                <p:cTn id="39" presetID="27" presetClass="emph" presetSubtype="0" fill="hold" grpId="1" nodeType="withEffect">
                                  <p:stCondLst>
                                    <p:cond delay="0"/>
                                  </p:stCondLst>
                                  <p:childTnLst>
                                    <p:animClr clrSpc="rgb" dir="cw">
                                      <p:cBhvr override="childStyle">
                                        <p:cTn id="40" dur="250" autoRev="1" fill="hold"/>
                                        <p:tgtEl>
                                          <p:spTgt spid="205863"/>
                                        </p:tgtEl>
                                        <p:attrNameLst>
                                          <p:attrName>style.color</p:attrName>
                                        </p:attrNameLst>
                                      </p:cBhvr>
                                      <p:to>
                                        <a:schemeClr val="bg1"/>
                                      </p:to>
                                    </p:animClr>
                                    <p:animClr clrSpc="rgb" dir="cw">
                                      <p:cBhvr>
                                        <p:cTn id="41" dur="250" autoRev="1" fill="hold"/>
                                        <p:tgtEl>
                                          <p:spTgt spid="205863"/>
                                        </p:tgtEl>
                                        <p:attrNameLst>
                                          <p:attrName>fillcolor</p:attrName>
                                        </p:attrNameLst>
                                      </p:cBhvr>
                                      <p:to>
                                        <a:schemeClr val="bg1"/>
                                      </p:to>
                                    </p:animClr>
                                    <p:set>
                                      <p:cBhvr>
                                        <p:cTn id="42" dur="250" autoRev="1" fill="hold"/>
                                        <p:tgtEl>
                                          <p:spTgt spid="205863"/>
                                        </p:tgtEl>
                                        <p:attrNameLst>
                                          <p:attrName>fill.type</p:attrName>
                                        </p:attrNameLst>
                                      </p:cBhvr>
                                      <p:to>
                                        <p:strVal val="solid"/>
                                      </p:to>
                                    </p:set>
                                    <p:set>
                                      <p:cBhvr>
                                        <p:cTn id="43" dur="250" autoRev="1" fill="hold"/>
                                        <p:tgtEl>
                                          <p:spTgt spid="20586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2" grpId="0" animBg="1"/>
      <p:bldP spid="205841" grpId="0"/>
      <p:bldP spid="205863" grpId="0"/>
      <p:bldP spid="205863"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70" name="Rectangle 22"/>
          <p:cNvSpPr>
            <a:spLocks noChangeArrowheads="1"/>
          </p:cNvSpPr>
          <p:nvPr/>
        </p:nvSpPr>
        <p:spPr bwMode="auto">
          <a:xfrm>
            <a:off x="2533651" y="1984375"/>
            <a:ext cx="7307263" cy="3132138"/>
          </a:xfrm>
          <a:prstGeom prst="rect">
            <a:avLst/>
          </a:prstGeom>
          <a:solidFill>
            <a:schemeClr val="bg1"/>
          </a:solidFill>
          <a:ln w="19050" algn="ctr">
            <a:solidFill>
              <a:srgbClr val="007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kumimoji="1" lang="en-US" altLang="zh-CN" dirty="0">
                <a:latin typeface="Arial" panose="020B0604020202020204" pitchFamily="34" charset="0"/>
                <a:ea typeface="宋体" panose="02010600030101010101" pitchFamily="2" charset="-122"/>
              </a:rPr>
              <a:t>void Task1(void *</a:t>
            </a:r>
            <a:r>
              <a:rPr kumimoji="1" lang="en-US" altLang="zh-CN" dirty="0" err="1">
                <a:latin typeface="Arial" panose="020B0604020202020204" pitchFamily="34" charset="0"/>
                <a:ea typeface="宋体" panose="02010600030101010101" pitchFamily="2" charset="-122"/>
              </a:rPr>
              <a:t>pdata</a:t>
            </a:r>
            <a:r>
              <a:rPr kumimoji="1" lang="en-US" altLang="zh-CN" dirty="0">
                <a:latin typeface="Arial" panose="020B0604020202020204" pitchFamily="34" charset="0"/>
                <a:ea typeface="宋体" panose="02010600030101010101" pitchFamily="2" charset="-122"/>
              </a:rPr>
              <a:t>)</a:t>
            </a:r>
          </a:p>
          <a:p>
            <a:pPr algn="just"/>
            <a:r>
              <a:rPr kumimoji="1" lang="en-US" altLang="zh-CN" dirty="0">
                <a:latin typeface="Arial" panose="020B0604020202020204" pitchFamily="34" charset="0"/>
                <a:ea typeface="宋体" panose="02010600030101010101" pitchFamily="2" charset="-122"/>
              </a:rPr>
              <a:t>{</a:t>
            </a:r>
          </a:p>
          <a:p>
            <a:pPr algn="just"/>
            <a:r>
              <a:rPr kumimoji="1" lang="en-US" altLang="zh-CN" dirty="0">
                <a:latin typeface="Arial" panose="020B0604020202020204" pitchFamily="34" charset="0"/>
                <a:ea typeface="宋体" panose="02010600030101010101" pitchFamily="2" charset="-122"/>
              </a:rPr>
              <a:t>    </a:t>
            </a:r>
            <a:r>
              <a:rPr kumimoji="1" lang="en-US" altLang="zh-CN" dirty="0" err="1">
                <a:latin typeface="Arial" panose="020B0604020202020204" pitchFamily="34" charset="0"/>
                <a:ea typeface="宋体" panose="02010600030101010101" pitchFamily="2" charset="-122"/>
              </a:rPr>
              <a:t>pdata</a:t>
            </a:r>
            <a:r>
              <a:rPr kumimoji="1" lang="en-US" altLang="zh-CN" dirty="0">
                <a:latin typeface="Arial" panose="020B0604020202020204" pitchFamily="34" charset="0"/>
                <a:ea typeface="宋体" panose="02010600030101010101" pitchFamily="2" charset="-122"/>
              </a:rPr>
              <a:t> = </a:t>
            </a:r>
            <a:r>
              <a:rPr kumimoji="1" lang="en-US" altLang="zh-CN" dirty="0" err="1">
                <a:latin typeface="Arial" panose="020B0604020202020204" pitchFamily="34" charset="0"/>
                <a:ea typeface="宋体" panose="02010600030101010101" pitchFamily="2" charset="-122"/>
              </a:rPr>
              <a:t>pdata</a:t>
            </a:r>
            <a:r>
              <a:rPr kumimoji="1" lang="en-US" altLang="zh-CN" dirty="0">
                <a:latin typeface="Arial" panose="020B0604020202020204" pitchFamily="34" charset="0"/>
                <a:ea typeface="宋体" panose="02010600030101010101" pitchFamily="2" charset="-122"/>
              </a:rPr>
              <a:t>; </a:t>
            </a:r>
          </a:p>
          <a:p>
            <a:pPr algn="just"/>
            <a:r>
              <a:rPr kumimoji="1" lang="en-US" altLang="zh-CN" dirty="0">
                <a:latin typeface="Arial" panose="020B0604020202020204" pitchFamily="34" charset="0"/>
                <a:ea typeface="宋体" panose="02010600030101010101" pitchFamily="2" charset="-122"/>
              </a:rPr>
              <a:t>    IO0DIR |= LED2; 	</a:t>
            </a:r>
          </a:p>
          <a:p>
            <a:pPr algn="just"/>
            <a:r>
              <a:rPr kumimoji="1" lang="en-US" altLang="zh-CN" dirty="0">
                <a:latin typeface="Arial" panose="020B0604020202020204" pitchFamily="34" charset="0"/>
                <a:ea typeface="宋体" panose="02010600030101010101" pitchFamily="2" charset="-122"/>
              </a:rPr>
              <a:t>    while (1) {</a:t>
            </a:r>
          </a:p>
          <a:p>
            <a:pPr algn="just"/>
            <a:r>
              <a:rPr kumimoji="1" lang="en-US" altLang="zh-CN" dirty="0">
                <a:latin typeface="Arial" panose="020B0604020202020204" pitchFamily="34" charset="0"/>
                <a:ea typeface="宋体" panose="02010600030101010101" pitchFamily="2" charset="-122"/>
              </a:rPr>
              <a:t>        IO0CLR = LED2; </a:t>
            </a:r>
          </a:p>
          <a:p>
            <a:pPr algn="just"/>
            <a:r>
              <a:rPr kumimoji="1" lang="en-US" altLang="zh-CN" dirty="0">
                <a:latin typeface="Arial" panose="020B0604020202020204" pitchFamily="34" charset="0"/>
                <a:ea typeface="宋体" panose="02010600030101010101" pitchFamily="2" charset="-122"/>
              </a:rPr>
              <a:t>        </a:t>
            </a:r>
            <a:r>
              <a:rPr kumimoji="1" lang="en-US" altLang="zh-CN" dirty="0" err="1">
                <a:latin typeface="Arial" panose="020B0604020202020204" pitchFamily="34" charset="0"/>
                <a:ea typeface="宋体" panose="02010600030101010101" pitchFamily="2" charset="-122"/>
              </a:rPr>
              <a:t>OSTimeDly</a:t>
            </a:r>
            <a:r>
              <a:rPr kumimoji="1" lang="en-US" altLang="zh-CN" dirty="0">
                <a:latin typeface="Arial" panose="020B0604020202020204" pitchFamily="34" charset="0"/>
                <a:ea typeface="宋体" panose="02010600030101010101" pitchFamily="2" charset="-122"/>
              </a:rPr>
              <a:t>(OS_TICKS_PER_SEC / 3); </a:t>
            </a:r>
          </a:p>
          <a:p>
            <a:pPr algn="just"/>
            <a:r>
              <a:rPr kumimoji="1" lang="en-US" altLang="zh-CN" dirty="0">
                <a:latin typeface="Arial" panose="020B0604020202020204" pitchFamily="34" charset="0"/>
                <a:ea typeface="宋体" panose="02010600030101010101" pitchFamily="2" charset="-122"/>
              </a:rPr>
              <a:t>        IO0SET = LED2; 	        </a:t>
            </a:r>
          </a:p>
          <a:p>
            <a:pPr algn="just"/>
            <a:r>
              <a:rPr kumimoji="1" lang="en-US" altLang="zh-CN" dirty="0">
                <a:latin typeface="Arial" panose="020B0604020202020204" pitchFamily="34" charset="0"/>
                <a:ea typeface="宋体" panose="02010600030101010101" pitchFamily="2" charset="-122"/>
              </a:rPr>
              <a:t>        </a:t>
            </a:r>
            <a:r>
              <a:rPr kumimoji="1" lang="en-US" altLang="zh-CN" dirty="0" err="1">
                <a:latin typeface="Arial" panose="020B0604020202020204" pitchFamily="34" charset="0"/>
                <a:ea typeface="宋体" panose="02010600030101010101" pitchFamily="2" charset="-122"/>
              </a:rPr>
              <a:t>OSTimeDly</a:t>
            </a:r>
            <a:r>
              <a:rPr kumimoji="1" lang="en-US" altLang="zh-CN" dirty="0">
                <a:latin typeface="Arial" panose="020B0604020202020204" pitchFamily="34" charset="0"/>
                <a:ea typeface="宋体" panose="02010600030101010101" pitchFamily="2" charset="-122"/>
              </a:rPr>
              <a:t>(OS_TICKS_PER_SEC / 3); </a:t>
            </a:r>
          </a:p>
          <a:p>
            <a:pPr algn="just"/>
            <a:r>
              <a:rPr kumimoji="1" lang="en-US" altLang="zh-CN" dirty="0">
                <a:latin typeface="Arial" panose="020B0604020202020204" pitchFamily="34" charset="0"/>
                <a:ea typeface="宋体" panose="02010600030101010101" pitchFamily="2" charset="-122"/>
              </a:rPr>
              <a:t>    }</a:t>
            </a:r>
          </a:p>
          <a:p>
            <a:pPr algn="just"/>
            <a:r>
              <a:rPr kumimoji="1" lang="en-US" altLang="zh-CN" dirty="0">
                <a:latin typeface="Arial" panose="020B0604020202020204" pitchFamily="34" charset="0"/>
                <a:ea typeface="宋体" panose="02010600030101010101" pitchFamily="2" charset="-122"/>
              </a:rPr>
              <a:t>}</a:t>
            </a:r>
          </a:p>
        </p:txBody>
      </p:sp>
      <p:sp>
        <p:nvSpPr>
          <p:cNvPr id="206851" name="AutoShape 3"/>
          <p:cNvSpPr>
            <a:spLocks noChangeArrowheads="1"/>
          </p:cNvSpPr>
          <p:nvPr/>
        </p:nvSpPr>
        <p:spPr bwMode="auto">
          <a:xfrm>
            <a:off x="1774826" y="314796"/>
            <a:ext cx="3376613"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最小内核</a:t>
            </a:r>
            <a:r>
              <a:rPr lang="zh-CN" altLang="en-US" sz="1400">
                <a:ea typeface="宋体" panose="02010600030101010101" pitchFamily="2" charset="-122"/>
              </a:rPr>
              <a:t> </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r>
              <a:rPr lang="zh-CN" altLang="en-US">
                <a:latin typeface="Arial" panose="020B0604020202020204" pitchFamily="34" charset="0"/>
                <a:ea typeface="宋体" panose="02010600030101010101" pitchFamily="2" charset="-122"/>
              </a:rPr>
              <a:t> </a:t>
            </a:r>
          </a:p>
        </p:txBody>
      </p:sp>
      <p:sp>
        <p:nvSpPr>
          <p:cNvPr id="206852" name="Line 4"/>
          <p:cNvSpPr>
            <a:spLocks noChangeShapeType="1"/>
          </p:cNvSpPr>
          <p:nvPr/>
        </p:nvSpPr>
        <p:spPr bwMode="auto">
          <a:xfrm>
            <a:off x="4727576" y="1268413"/>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53" name="AutoShape 5"/>
          <p:cNvSpPr>
            <a:spLocks noChangeArrowheads="1"/>
          </p:cNvSpPr>
          <p:nvPr/>
        </p:nvSpPr>
        <p:spPr bwMode="gray">
          <a:xfrm>
            <a:off x="5465763" y="201488"/>
            <a:ext cx="4240212"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案例分析</a:t>
            </a:r>
            <a:r>
              <a:rPr lang="zh-CN" altLang="en-US" sz="1400">
                <a:ea typeface="宋体" panose="02010600030101010101" pitchFamily="2" charset="-122"/>
                <a:hlinkClick r:id="" action="ppaction://noaction"/>
              </a:rPr>
              <a:t> </a:t>
            </a:r>
            <a:endParaRPr lang="zh-CN" altLang="en-US" sz="1400">
              <a:ea typeface="宋体" panose="02010600030101010101" pitchFamily="2" charset="-122"/>
            </a:endParaRPr>
          </a:p>
        </p:txBody>
      </p:sp>
      <p:sp>
        <p:nvSpPr>
          <p:cNvPr id="206854" name="Rectangle 6"/>
          <p:cNvSpPr>
            <a:spLocks noChangeArrowheads="1"/>
          </p:cNvSpPr>
          <p:nvPr/>
        </p:nvSpPr>
        <p:spPr bwMode="auto">
          <a:xfrm>
            <a:off x="1524001" y="1377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6855" name="Group 7"/>
          <p:cNvGrpSpPr/>
          <p:nvPr/>
        </p:nvGrpSpPr>
        <p:grpSpPr bwMode="auto">
          <a:xfrm>
            <a:off x="2519363" y="2563814"/>
            <a:ext cx="7321550" cy="288925"/>
            <a:chOff x="627" y="2001"/>
            <a:chExt cx="4612" cy="182"/>
          </a:xfrm>
        </p:grpSpPr>
        <p:sp>
          <p:nvSpPr>
            <p:cNvPr id="206856" name="Rectangle 8"/>
            <p:cNvSpPr>
              <a:spLocks noChangeArrowheads="1"/>
            </p:cNvSpPr>
            <p:nvPr/>
          </p:nvSpPr>
          <p:spPr bwMode="auto">
            <a:xfrm>
              <a:off x="627" y="2001"/>
              <a:ext cx="2979"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7" name="Text Box 9"/>
            <p:cNvSpPr txBox="1">
              <a:spLocks noChangeArrowheads="1"/>
            </p:cNvSpPr>
            <p:nvPr/>
          </p:nvSpPr>
          <p:spPr bwMode="auto">
            <a:xfrm>
              <a:off x="636" y="2002"/>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en-US">
                  <a:ea typeface="宋体" panose="02010600030101010101" pitchFamily="2" charset="-122"/>
                </a:rPr>
                <a:t>目标初始化</a:t>
              </a:r>
            </a:p>
          </p:txBody>
        </p:sp>
      </p:grpSp>
      <p:grpSp>
        <p:nvGrpSpPr>
          <p:cNvPr id="206874" name="Group 26"/>
          <p:cNvGrpSpPr/>
          <p:nvPr/>
        </p:nvGrpSpPr>
        <p:grpSpPr bwMode="auto">
          <a:xfrm>
            <a:off x="2519363" y="3968751"/>
            <a:ext cx="7321550" cy="288925"/>
            <a:chOff x="627" y="2500"/>
            <a:chExt cx="4612" cy="182"/>
          </a:xfrm>
        </p:grpSpPr>
        <p:sp>
          <p:nvSpPr>
            <p:cNvPr id="206858" name="Rectangle 10"/>
            <p:cNvSpPr>
              <a:spLocks noChangeArrowheads="1"/>
            </p:cNvSpPr>
            <p:nvPr/>
          </p:nvSpPr>
          <p:spPr bwMode="auto">
            <a:xfrm>
              <a:off x="627" y="2500"/>
              <a:ext cx="2979"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9" name="Text Box 11"/>
            <p:cNvSpPr txBox="1">
              <a:spLocks noChangeArrowheads="1"/>
            </p:cNvSpPr>
            <p:nvPr/>
          </p:nvSpPr>
          <p:spPr bwMode="auto">
            <a:xfrm>
              <a:off x="636" y="2501"/>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en-US">
                  <a:ea typeface="宋体" panose="02010600030101010101" pitchFamily="2" charset="-122"/>
                </a:rPr>
                <a:t>熄灭</a:t>
              </a:r>
              <a:r>
                <a:rPr kumimoji="1" lang="en-US" altLang="zh-CN">
                  <a:ea typeface="宋体" panose="02010600030101010101" pitchFamily="2" charset="-122"/>
                </a:rPr>
                <a:t>LED2</a:t>
              </a:r>
            </a:p>
          </p:txBody>
        </p:sp>
      </p:grpSp>
      <p:sp>
        <p:nvSpPr>
          <p:cNvPr id="206860" name="Rectangle 12"/>
          <p:cNvSpPr>
            <a:spLocks noChangeArrowheads="1"/>
          </p:cNvSpPr>
          <p:nvPr/>
        </p:nvSpPr>
        <p:spPr bwMode="auto">
          <a:xfrm>
            <a:off x="2855914" y="1484313"/>
            <a:ext cx="19848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Wingdings" panose="05000000000000000000" pitchFamily="2" charset="2"/>
              <a:buChar char=""/>
            </a:pPr>
            <a:r>
              <a:rPr kumimoji="1" lang="en-US" altLang="zh-CN" sz="2000" dirty="0"/>
              <a:t> </a:t>
            </a:r>
            <a:r>
              <a:rPr kumimoji="1" lang="zh-CN" altLang="en-US" sz="2000" dirty="0"/>
              <a:t>用户任务代码</a:t>
            </a:r>
          </a:p>
        </p:txBody>
      </p:sp>
      <p:grpSp>
        <p:nvGrpSpPr>
          <p:cNvPr id="206871" name="Group 23"/>
          <p:cNvGrpSpPr/>
          <p:nvPr/>
        </p:nvGrpSpPr>
        <p:grpSpPr bwMode="auto">
          <a:xfrm>
            <a:off x="2519363" y="2851151"/>
            <a:ext cx="7321550" cy="288925"/>
            <a:chOff x="627" y="1796"/>
            <a:chExt cx="4612" cy="182"/>
          </a:xfrm>
        </p:grpSpPr>
        <p:sp>
          <p:nvSpPr>
            <p:cNvPr id="206861" name="Rectangle 13"/>
            <p:cNvSpPr>
              <a:spLocks noChangeArrowheads="1"/>
            </p:cNvSpPr>
            <p:nvPr/>
          </p:nvSpPr>
          <p:spPr bwMode="auto">
            <a:xfrm>
              <a:off x="627" y="1796"/>
              <a:ext cx="2979"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2" name="Text Box 14"/>
            <p:cNvSpPr txBox="1">
              <a:spLocks noChangeArrowheads="1"/>
            </p:cNvSpPr>
            <p:nvPr/>
          </p:nvSpPr>
          <p:spPr bwMode="auto">
            <a:xfrm>
              <a:off x="636" y="1797"/>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en-US">
                  <a:ea typeface="宋体" panose="02010600030101010101" pitchFamily="2" charset="-122"/>
                </a:rPr>
                <a:t>初始化</a:t>
              </a:r>
              <a:r>
                <a:rPr kumimoji="1" lang="en-US" altLang="zh-CN">
                  <a:ea typeface="宋体" panose="02010600030101010101" pitchFamily="2" charset="-122"/>
                </a:rPr>
                <a:t>GPIO</a:t>
              </a:r>
            </a:p>
          </p:txBody>
        </p:sp>
      </p:grpSp>
      <p:grpSp>
        <p:nvGrpSpPr>
          <p:cNvPr id="206872" name="Group 24"/>
          <p:cNvGrpSpPr/>
          <p:nvPr/>
        </p:nvGrpSpPr>
        <p:grpSpPr bwMode="auto">
          <a:xfrm>
            <a:off x="2519363" y="3392489"/>
            <a:ext cx="7321550" cy="288925"/>
            <a:chOff x="627" y="2137"/>
            <a:chExt cx="4612" cy="182"/>
          </a:xfrm>
        </p:grpSpPr>
        <p:sp>
          <p:nvSpPr>
            <p:cNvPr id="206864" name="Rectangle 16"/>
            <p:cNvSpPr>
              <a:spLocks noChangeArrowheads="1"/>
            </p:cNvSpPr>
            <p:nvPr/>
          </p:nvSpPr>
          <p:spPr bwMode="auto">
            <a:xfrm>
              <a:off x="627" y="2137"/>
              <a:ext cx="2979"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5" name="Text Box 17"/>
            <p:cNvSpPr txBox="1">
              <a:spLocks noChangeArrowheads="1"/>
            </p:cNvSpPr>
            <p:nvPr/>
          </p:nvSpPr>
          <p:spPr bwMode="auto">
            <a:xfrm>
              <a:off x="636" y="2138"/>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en-US">
                  <a:ea typeface="宋体" panose="02010600030101010101" pitchFamily="2" charset="-122"/>
                </a:rPr>
                <a:t>点亮</a:t>
              </a:r>
              <a:r>
                <a:rPr kumimoji="1" lang="en-US" altLang="zh-CN">
                  <a:ea typeface="宋体" panose="02010600030101010101" pitchFamily="2" charset="-122"/>
                </a:rPr>
                <a:t>LED2</a:t>
              </a:r>
            </a:p>
          </p:txBody>
        </p:sp>
      </p:grpSp>
      <p:grpSp>
        <p:nvGrpSpPr>
          <p:cNvPr id="206873" name="Group 25"/>
          <p:cNvGrpSpPr/>
          <p:nvPr/>
        </p:nvGrpSpPr>
        <p:grpSpPr bwMode="auto">
          <a:xfrm>
            <a:off x="2519363" y="3679826"/>
            <a:ext cx="7321550" cy="288925"/>
            <a:chOff x="627" y="2318"/>
            <a:chExt cx="4612" cy="182"/>
          </a:xfrm>
        </p:grpSpPr>
        <p:sp>
          <p:nvSpPr>
            <p:cNvPr id="206866" name="Rectangle 18"/>
            <p:cNvSpPr>
              <a:spLocks noChangeArrowheads="1"/>
            </p:cNvSpPr>
            <p:nvPr/>
          </p:nvSpPr>
          <p:spPr bwMode="auto">
            <a:xfrm>
              <a:off x="627" y="2318"/>
              <a:ext cx="2979"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7" name="Text Box 19"/>
            <p:cNvSpPr txBox="1">
              <a:spLocks noChangeArrowheads="1"/>
            </p:cNvSpPr>
            <p:nvPr/>
          </p:nvSpPr>
          <p:spPr bwMode="auto">
            <a:xfrm>
              <a:off x="636" y="2319"/>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en-US">
                  <a:ea typeface="宋体" panose="02010600030101010101" pitchFamily="2" charset="-122"/>
                </a:rPr>
                <a:t>等待</a:t>
              </a:r>
              <a:r>
                <a:rPr kumimoji="1" lang="en-US" altLang="zh-CN">
                  <a:ea typeface="宋体" panose="02010600030101010101" pitchFamily="2" charset="-122"/>
                </a:rPr>
                <a:t>1/3</a:t>
              </a:r>
              <a:r>
                <a:rPr kumimoji="1" lang="zh-CN" altLang="en-US">
                  <a:ea typeface="宋体" panose="02010600030101010101" pitchFamily="2" charset="-122"/>
                </a:rPr>
                <a:t>秒</a:t>
              </a:r>
            </a:p>
          </p:txBody>
        </p:sp>
      </p:grpSp>
      <p:grpSp>
        <p:nvGrpSpPr>
          <p:cNvPr id="206875" name="Group 27"/>
          <p:cNvGrpSpPr/>
          <p:nvPr/>
        </p:nvGrpSpPr>
        <p:grpSpPr bwMode="auto">
          <a:xfrm>
            <a:off x="2519363" y="4256089"/>
            <a:ext cx="7321550" cy="288925"/>
            <a:chOff x="627" y="2681"/>
            <a:chExt cx="4612" cy="182"/>
          </a:xfrm>
        </p:grpSpPr>
        <p:sp>
          <p:nvSpPr>
            <p:cNvPr id="206868" name="Rectangle 20"/>
            <p:cNvSpPr>
              <a:spLocks noChangeArrowheads="1"/>
            </p:cNvSpPr>
            <p:nvPr/>
          </p:nvSpPr>
          <p:spPr bwMode="auto">
            <a:xfrm>
              <a:off x="627" y="2681"/>
              <a:ext cx="2979"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9" name="Text Box 21"/>
            <p:cNvSpPr txBox="1">
              <a:spLocks noChangeArrowheads="1"/>
            </p:cNvSpPr>
            <p:nvPr/>
          </p:nvSpPr>
          <p:spPr bwMode="auto">
            <a:xfrm>
              <a:off x="636" y="2682"/>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en-US">
                  <a:ea typeface="宋体" panose="02010600030101010101" pitchFamily="2" charset="-122"/>
                </a:rPr>
                <a:t>等待</a:t>
              </a:r>
              <a:r>
                <a:rPr kumimoji="1" lang="en-US" altLang="zh-CN">
                  <a:ea typeface="宋体" panose="02010600030101010101" pitchFamily="2" charset="-122"/>
                </a:rPr>
                <a:t>1/3</a:t>
              </a:r>
              <a:r>
                <a:rPr kumimoji="1" lang="zh-CN" altLang="en-US">
                  <a:ea typeface="宋体" panose="02010600030101010101" pitchFamily="2" charset="-122"/>
                </a:rPr>
                <a:t>秒</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6860"/>
                                        </p:tgtEl>
                                        <p:attrNameLst>
                                          <p:attrName>style.visibility</p:attrName>
                                        </p:attrNameLst>
                                      </p:cBhvr>
                                      <p:to>
                                        <p:strVal val="visible"/>
                                      </p:to>
                                    </p:set>
                                    <p:animEffect transition="in" filter="blinds(horizontal)">
                                      <p:cBhvr>
                                        <p:cTn id="7" dur="500"/>
                                        <p:tgtEl>
                                          <p:spTgt spid="20686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06870"/>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06855"/>
                                        </p:tgtEl>
                                        <p:attrNameLst>
                                          <p:attrName>style.visibility</p:attrName>
                                        </p:attrNameLst>
                                      </p:cBhvr>
                                      <p:to>
                                        <p:strVal val="visible"/>
                                      </p:to>
                                    </p:set>
                                    <p:animEffect transition="in" filter="wipe(up)">
                                      <p:cBhvr>
                                        <p:cTn id="14" dur="500"/>
                                        <p:tgtEl>
                                          <p:spTgt spid="206855"/>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206871"/>
                                        </p:tgtEl>
                                        <p:attrNameLst>
                                          <p:attrName>style.visibility</p:attrName>
                                        </p:attrNameLst>
                                      </p:cBhvr>
                                      <p:to>
                                        <p:strVal val="visible"/>
                                      </p:to>
                                    </p:set>
                                    <p:animEffect transition="in" filter="wipe(up)">
                                      <p:cBhvr>
                                        <p:cTn id="18" dur="500"/>
                                        <p:tgtEl>
                                          <p:spTgt spid="206871"/>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06872"/>
                                        </p:tgtEl>
                                        <p:attrNameLst>
                                          <p:attrName>style.visibility</p:attrName>
                                        </p:attrNameLst>
                                      </p:cBhvr>
                                      <p:to>
                                        <p:strVal val="visible"/>
                                      </p:to>
                                    </p:set>
                                    <p:animEffect transition="in" filter="wipe(up)">
                                      <p:cBhvr>
                                        <p:cTn id="22" dur="500"/>
                                        <p:tgtEl>
                                          <p:spTgt spid="206872"/>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206873"/>
                                        </p:tgtEl>
                                        <p:attrNameLst>
                                          <p:attrName>style.visibility</p:attrName>
                                        </p:attrNameLst>
                                      </p:cBhvr>
                                      <p:to>
                                        <p:strVal val="visible"/>
                                      </p:to>
                                    </p:set>
                                    <p:animEffect transition="in" filter="wipe(up)">
                                      <p:cBhvr>
                                        <p:cTn id="26" dur="500"/>
                                        <p:tgtEl>
                                          <p:spTgt spid="206873"/>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206874"/>
                                        </p:tgtEl>
                                        <p:attrNameLst>
                                          <p:attrName>style.visibility</p:attrName>
                                        </p:attrNameLst>
                                      </p:cBhvr>
                                      <p:to>
                                        <p:strVal val="visible"/>
                                      </p:to>
                                    </p:set>
                                    <p:animEffect transition="in" filter="wipe(up)">
                                      <p:cBhvr>
                                        <p:cTn id="30" dur="500"/>
                                        <p:tgtEl>
                                          <p:spTgt spid="206874"/>
                                        </p:tgtEl>
                                      </p:cBhvr>
                                    </p:animEffect>
                                  </p:childTnLst>
                                </p:cTn>
                              </p:par>
                            </p:childTnLst>
                          </p:cTn>
                        </p:par>
                        <p:par>
                          <p:cTn id="31" fill="hold">
                            <p:stCondLst>
                              <p:cond delay="3000"/>
                            </p:stCondLst>
                            <p:childTnLst>
                              <p:par>
                                <p:cTn id="32" presetID="22" presetClass="entr" presetSubtype="1" fill="hold" nodeType="afterEffect">
                                  <p:stCondLst>
                                    <p:cond delay="0"/>
                                  </p:stCondLst>
                                  <p:childTnLst>
                                    <p:set>
                                      <p:cBhvr>
                                        <p:cTn id="33" dur="1" fill="hold">
                                          <p:stCondLst>
                                            <p:cond delay="0"/>
                                          </p:stCondLst>
                                        </p:cTn>
                                        <p:tgtEl>
                                          <p:spTgt spid="206875"/>
                                        </p:tgtEl>
                                        <p:attrNameLst>
                                          <p:attrName>style.visibility</p:attrName>
                                        </p:attrNameLst>
                                      </p:cBhvr>
                                      <p:to>
                                        <p:strVal val="visible"/>
                                      </p:to>
                                    </p:set>
                                    <p:animEffect transition="in" filter="wipe(up)">
                                      <p:cBhvr>
                                        <p:cTn id="34" dur="500"/>
                                        <p:tgtEl>
                                          <p:spTgt spid="206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70" grpId="0" animBg="1"/>
      <p:bldP spid="20686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最小内核</a:t>
            </a:r>
          </a:p>
        </p:txBody>
      </p:sp>
      <p:sp>
        <p:nvSpPr>
          <p:cNvPr id="83973" name="Rectangle 5"/>
          <p:cNvSpPr>
            <a:spLocks noGrp="1" noChangeArrowheads="1"/>
          </p:cNvSpPr>
          <p:nvPr>
            <p:ph idx="1"/>
          </p:nvPr>
        </p:nvSpPr>
        <p:spPr/>
        <p:txBody>
          <a:bodyPr/>
          <a:lstStyle/>
          <a:p>
            <a:pPr eaLnBrk="1" hangingPunct="1"/>
            <a:r>
              <a:rPr lang="zh-CN" altLang="en-US"/>
              <a:t>案例分析</a:t>
            </a:r>
          </a:p>
        </p:txBody>
      </p:sp>
      <p:sp>
        <p:nvSpPr>
          <p:cNvPr id="83974" name="Rectangle 6"/>
          <p:cNvSpPr>
            <a:spLocks noChangeArrowheads="1"/>
          </p:cNvSpPr>
          <p:nvPr/>
        </p:nvSpPr>
        <p:spPr bwMode="auto">
          <a:xfrm>
            <a:off x="4246563" y="2852738"/>
            <a:ext cx="144462" cy="144462"/>
          </a:xfrm>
          <a:prstGeom prst="rect">
            <a:avLst/>
          </a:prstGeom>
          <a:solidFill>
            <a:srgbClr val="FF0000"/>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5" name="Rectangle 7"/>
          <p:cNvSpPr>
            <a:spLocks noChangeArrowheads="1"/>
          </p:cNvSpPr>
          <p:nvPr/>
        </p:nvSpPr>
        <p:spPr bwMode="auto">
          <a:xfrm>
            <a:off x="4246563" y="3284538"/>
            <a:ext cx="144462" cy="144462"/>
          </a:xfrm>
          <a:prstGeom prst="rect">
            <a:avLst/>
          </a:prstGeom>
          <a:solidFill>
            <a:srgbClr val="FF0000"/>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2774" name="Group 8"/>
          <p:cNvGrpSpPr/>
          <p:nvPr/>
        </p:nvGrpSpPr>
        <p:grpSpPr bwMode="auto">
          <a:xfrm>
            <a:off x="3598863" y="2349501"/>
            <a:ext cx="3313112" cy="1230313"/>
            <a:chOff x="1972" y="1611"/>
            <a:chExt cx="2087" cy="775"/>
          </a:xfrm>
        </p:grpSpPr>
        <p:grpSp>
          <p:nvGrpSpPr>
            <p:cNvPr id="32822" name="Group 9"/>
            <p:cNvGrpSpPr/>
            <p:nvPr/>
          </p:nvGrpSpPr>
          <p:grpSpPr bwMode="auto">
            <a:xfrm>
              <a:off x="1972" y="1611"/>
              <a:ext cx="2087" cy="775"/>
              <a:chOff x="1972" y="1611"/>
              <a:chExt cx="2087" cy="775"/>
            </a:xfrm>
          </p:grpSpPr>
          <p:sp>
            <p:nvSpPr>
              <p:cNvPr id="83978" name="Rectangle 10"/>
              <p:cNvSpPr>
                <a:spLocks noChangeArrowheads="1"/>
              </p:cNvSpPr>
              <p:nvPr/>
            </p:nvSpPr>
            <p:spPr bwMode="auto">
              <a:xfrm>
                <a:off x="3152" y="1842"/>
                <a:ext cx="907" cy="544"/>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P0.10</a:t>
                </a:r>
              </a:p>
              <a:p>
                <a:pPr>
                  <a:defRPr/>
                </a:pPr>
                <a:endParaRPr lang="en-US" altLang="zh-CN" sz="1400">
                  <a:latin typeface="Arial" panose="020B0604020202020204" pitchFamily="34" charset="0"/>
                </a:endParaRPr>
              </a:p>
              <a:p>
                <a:pPr>
                  <a:defRPr/>
                </a:pPr>
                <a:r>
                  <a:rPr lang="en-US" altLang="zh-CN" sz="1400">
                    <a:latin typeface="Arial" panose="020B0604020202020204" pitchFamily="34" charset="0"/>
                  </a:rPr>
                  <a:t>P0.9</a:t>
                </a:r>
              </a:p>
            </p:txBody>
          </p:sp>
          <p:sp>
            <p:nvSpPr>
              <p:cNvPr id="32828" name="Text Box 11"/>
              <p:cNvSpPr txBox="1">
                <a:spLocks noChangeArrowheads="1"/>
              </p:cNvSpPr>
              <p:nvPr/>
            </p:nvSpPr>
            <p:spPr bwMode="auto">
              <a:xfrm>
                <a:off x="3244" y="1611"/>
                <a:ext cx="7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LPC2000</a:t>
                </a:r>
              </a:p>
            </p:txBody>
          </p:sp>
          <p:sp>
            <p:nvSpPr>
              <p:cNvPr id="32829" name="Line 12"/>
              <p:cNvSpPr>
                <a:spLocks noChangeShapeType="1"/>
              </p:cNvSpPr>
              <p:nvPr/>
            </p:nvSpPr>
            <p:spPr bwMode="auto">
              <a:xfrm flipH="1">
                <a:off x="2971" y="2251"/>
                <a:ext cx="18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81" name="Rectangle 13"/>
              <p:cNvSpPr>
                <a:spLocks noChangeArrowheads="1"/>
              </p:cNvSpPr>
              <p:nvPr/>
            </p:nvSpPr>
            <p:spPr bwMode="auto">
              <a:xfrm>
                <a:off x="2699" y="1933"/>
                <a:ext cx="272" cy="91"/>
              </a:xfrm>
              <a:prstGeom prst="rect">
                <a:avLst/>
              </a:prstGeom>
              <a:solidFill>
                <a:srgbClr val="FFCC99"/>
              </a:soli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32831" name="Line 14"/>
              <p:cNvSpPr>
                <a:spLocks noChangeShapeType="1"/>
              </p:cNvSpPr>
              <p:nvPr/>
            </p:nvSpPr>
            <p:spPr bwMode="auto">
              <a:xfrm flipH="1">
                <a:off x="2971" y="1979"/>
                <a:ext cx="18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83" name="Rectangle 15"/>
              <p:cNvSpPr>
                <a:spLocks noChangeArrowheads="1"/>
              </p:cNvSpPr>
              <p:nvPr/>
            </p:nvSpPr>
            <p:spPr bwMode="auto">
              <a:xfrm>
                <a:off x="2699" y="2205"/>
                <a:ext cx="272" cy="91"/>
              </a:xfrm>
              <a:prstGeom prst="rect">
                <a:avLst/>
              </a:prstGeom>
              <a:solidFill>
                <a:srgbClr val="FFCC99"/>
              </a:soli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32833" name="Line 16"/>
              <p:cNvSpPr>
                <a:spLocks noChangeShapeType="1"/>
              </p:cNvSpPr>
              <p:nvPr/>
            </p:nvSpPr>
            <p:spPr bwMode="auto">
              <a:xfrm flipH="1">
                <a:off x="2517" y="1979"/>
                <a:ext cx="18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4" name="Line 17"/>
              <p:cNvSpPr>
                <a:spLocks noChangeShapeType="1"/>
              </p:cNvSpPr>
              <p:nvPr/>
            </p:nvSpPr>
            <p:spPr bwMode="auto">
              <a:xfrm flipH="1">
                <a:off x="2518" y="2251"/>
                <a:ext cx="18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5" name="Line 18"/>
              <p:cNvSpPr>
                <a:spLocks noChangeShapeType="1"/>
              </p:cNvSpPr>
              <p:nvPr/>
            </p:nvSpPr>
            <p:spPr bwMode="auto">
              <a:xfrm flipH="1">
                <a:off x="2155" y="1979"/>
                <a:ext cx="18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6" name="AutoShape 19"/>
              <p:cNvSpPr>
                <a:spLocks noChangeArrowheads="1"/>
              </p:cNvSpPr>
              <p:nvPr/>
            </p:nvSpPr>
            <p:spPr bwMode="auto">
              <a:xfrm>
                <a:off x="2336" y="2160"/>
                <a:ext cx="181"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22 w 21600"/>
                  <a:gd name="T25" fmla="*/ 3222 h 21600"/>
                  <a:gd name="T26" fmla="*/ 18378 w 21600"/>
                  <a:gd name="T27" fmla="*/ 1837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0000"/>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37" name="AutoShape 20"/>
              <p:cNvSpPr>
                <a:spLocks noChangeArrowheads="1"/>
              </p:cNvSpPr>
              <p:nvPr/>
            </p:nvSpPr>
            <p:spPr bwMode="auto">
              <a:xfrm>
                <a:off x="2336" y="1888"/>
                <a:ext cx="181"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22 w 21600"/>
                  <a:gd name="T25" fmla="*/ 3222 h 21600"/>
                  <a:gd name="T26" fmla="*/ 18378 w 21600"/>
                  <a:gd name="T27" fmla="*/ 1837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38" name="Line 21"/>
              <p:cNvSpPr>
                <a:spLocks noChangeShapeType="1"/>
              </p:cNvSpPr>
              <p:nvPr/>
            </p:nvSpPr>
            <p:spPr bwMode="auto">
              <a:xfrm flipH="1">
                <a:off x="2154" y="2251"/>
                <a:ext cx="18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9" name="Line 22"/>
              <p:cNvSpPr>
                <a:spLocks noChangeShapeType="1"/>
              </p:cNvSpPr>
              <p:nvPr/>
            </p:nvSpPr>
            <p:spPr bwMode="auto">
              <a:xfrm flipV="1">
                <a:off x="2154" y="1798"/>
                <a:ext cx="0" cy="45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0" name="Line 23"/>
              <p:cNvSpPr>
                <a:spLocks noChangeShapeType="1"/>
              </p:cNvSpPr>
              <p:nvPr/>
            </p:nvSpPr>
            <p:spPr bwMode="auto">
              <a:xfrm flipH="1">
                <a:off x="2064" y="1797"/>
                <a:ext cx="18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1" name="Text Box 24"/>
              <p:cNvSpPr txBox="1">
                <a:spLocks noChangeArrowheads="1"/>
              </p:cNvSpPr>
              <p:nvPr/>
            </p:nvSpPr>
            <p:spPr bwMode="auto">
              <a:xfrm>
                <a:off x="1972" y="1616"/>
                <a:ext cx="4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VCC</a:t>
                </a:r>
              </a:p>
            </p:txBody>
          </p:sp>
        </p:grpSp>
        <p:sp>
          <p:nvSpPr>
            <p:cNvPr id="32823" name="Text Box 25"/>
            <p:cNvSpPr txBox="1">
              <a:spLocks noChangeArrowheads="1"/>
            </p:cNvSpPr>
            <p:nvPr/>
          </p:nvSpPr>
          <p:spPr bwMode="auto">
            <a:xfrm>
              <a:off x="2472" y="1797"/>
              <a:ext cx="36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LED1</a:t>
              </a:r>
            </a:p>
          </p:txBody>
        </p:sp>
        <p:sp>
          <p:nvSpPr>
            <p:cNvPr id="32824" name="Text Box 26"/>
            <p:cNvSpPr txBox="1">
              <a:spLocks noChangeArrowheads="1"/>
            </p:cNvSpPr>
            <p:nvPr/>
          </p:nvSpPr>
          <p:spPr bwMode="auto">
            <a:xfrm>
              <a:off x="2472" y="2069"/>
              <a:ext cx="36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LED2</a:t>
              </a:r>
            </a:p>
          </p:txBody>
        </p:sp>
        <p:sp>
          <p:nvSpPr>
            <p:cNvPr id="32825" name="Text Box 27"/>
            <p:cNvSpPr txBox="1">
              <a:spLocks noChangeArrowheads="1"/>
            </p:cNvSpPr>
            <p:nvPr/>
          </p:nvSpPr>
          <p:spPr bwMode="auto">
            <a:xfrm>
              <a:off x="2835" y="1797"/>
              <a:ext cx="2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R1</a:t>
              </a:r>
            </a:p>
          </p:txBody>
        </p:sp>
        <p:sp>
          <p:nvSpPr>
            <p:cNvPr id="32826" name="Text Box 28"/>
            <p:cNvSpPr txBox="1">
              <a:spLocks noChangeArrowheads="1"/>
            </p:cNvSpPr>
            <p:nvPr/>
          </p:nvSpPr>
          <p:spPr bwMode="auto">
            <a:xfrm>
              <a:off x="2835" y="2078"/>
              <a:ext cx="2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R2</a:t>
              </a:r>
            </a:p>
          </p:txBody>
        </p:sp>
      </p:grpSp>
      <p:sp>
        <p:nvSpPr>
          <p:cNvPr id="83997" name="Line 29"/>
          <p:cNvSpPr>
            <a:spLocks noChangeShapeType="1"/>
          </p:cNvSpPr>
          <p:nvPr/>
        </p:nvSpPr>
        <p:spPr bwMode="auto">
          <a:xfrm>
            <a:off x="3884613" y="5876925"/>
            <a:ext cx="1079500"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98" name="Line 30"/>
          <p:cNvSpPr>
            <a:spLocks noChangeShapeType="1"/>
          </p:cNvSpPr>
          <p:nvPr/>
        </p:nvSpPr>
        <p:spPr bwMode="auto">
          <a:xfrm flipV="1">
            <a:off x="6767513" y="5302251"/>
            <a:ext cx="0" cy="576263"/>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99" name="Line 31"/>
          <p:cNvSpPr>
            <a:spLocks noChangeShapeType="1"/>
          </p:cNvSpPr>
          <p:nvPr/>
        </p:nvSpPr>
        <p:spPr bwMode="auto">
          <a:xfrm flipV="1">
            <a:off x="8207375" y="5302251"/>
            <a:ext cx="0" cy="576263"/>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32"/>
          <p:cNvGrpSpPr/>
          <p:nvPr/>
        </p:nvGrpSpPr>
        <p:grpSpPr bwMode="auto">
          <a:xfrm>
            <a:off x="3021013" y="5157788"/>
            <a:ext cx="6121400" cy="1230312"/>
            <a:chOff x="974" y="3249"/>
            <a:chExt cx="3856" cy="775"/>
          </a:xfrm>
        </p:grpSpPr>
        <p:sp>
          <p:nvSpPr>
            <p:cNvPr id="32814" name="Line 33"/>
            <p:cNvSpPr>
              <a:spLocks noChangeShapeType="1"/>
            </p:cNvSpPr>
            <p:nvPr/>
          </p:nvSpPr>
          <p:spPr bwMode="auto">
            <a:xfrm>
              <a:off x="1518" y="3748"/>
              <a:ext cx="3175"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15" name="Line 34"/>
            <p:cNvSpPr>
              <a:spLocks noChangeShapeType="1"/>
            </p:cNvSpPr>
            <p:nvPr/>
          </p:nvSpPr>
          <p:spPr bwMode="auto">
            <a:xfrm flipV="1">
              <a:off x="1518" y="3249"/>
              <a:ext cx="0" cy="499"/>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16" name="Text Box 35"/>
            <p:cNvSpPr txBox="1">
              <a:spLocks noChangeArrowheads="1"/>
            </p:cNvSpPr>
            <p:nvPr/>
          </p:nvSpPr>
          <p:spPr bwMode="auto">
            <a:xfrm>
              <a:off x="4512" y="3793"/>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T/s</a:t>
              </a:r>
            </a:p>
          </p:txBody>
        </p:sp>
        <p:sp>
          <p:nvSpPr>
            <p:cNvPr id="32817" name="Text Box 36"/>
            <p:cNvSpPr txBox="1">
              <a:spLocks noChangeArrowheads="1"/>
            </p:cNvSpPr>
            <p:nvPr/>
          </p:nvSpPr>
          <p:spPr bwMode="auto">
            <a:xfrm>
              <a:off x="1336" y="3284"/>
              <a:ext cx="1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1</a:t>
              </a:r>
            </a:p>
          </p:txBody>
        </p:sp>
        <p:sp>
          <p:nvSpPr>
            <p:cNvPr id="32818" name="Text Box 37"/>
            <p:cNvSpPr txBox="1">
              <a:spLocks noChangeArrowheads="1"/>
            </p:cNvSpPr>
            <p:nvPr/>
          </p:nvSpPr>
          <p:spPr bwMode="auto">
            <a:xfrm>
              <a:off x="1336" y="3601"/>
              <a:ext cx="1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0</a:t>
              </a:r>
            </a:p>
          </p:txBody>
        </p:sp>
        <p:sp>
          <p:nvSpPr>
            <p:cNvPr id="32819" name="Text Box 38"/>
            <p:cNvSpPr txBox="1">
              <a:spLocks noChangeArrowheads="1"/>
            </p:cNvSpPr>
            <p:nvPr/>
          </p:nvSpPr>
          <p:spPr bwMode="auto">
            <a:xfrm>
              <a:off x="974" y="3430"/>
              <a:ext cx="4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Task1</a:t>
              </a:r>
            </a:p>
          </p:txBody>
        </p:sp>
        <p:sp>
          <p:nvSpPr>
            <p:cNvPr id="32820" name="Text Box 39"/>
            <p:cNvSpPr txBox="1">
              <a:spLocks noChangeArrowheads="1"/>
            </p:cNvSpPr>
            <p:nvPr/>
          </p:nvSpPr>
          <p:spPr bwMode="auto">
            <a:xfrm>
              <a:off x="2699" y="3783"/>
              <a:ext cx="3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0.5</a:t>
              </a:r>
            </a:p>
          </p:txBody>
        </p:sp>
        <p:sp>
          <p:nvSpPr>
            <p:cNvPr id="32821" name="Text Box 40"/>
            <p:cNvSpPr txBox="1">
              <a:spLocks noChangeArrowheads="1"/>
            </p:cNvSpPr>
            <p:nvPr/>
          </p:nvSpPr>
          <p:spPr bwMode="auto">
            <a:xfrm>
              <a:off x="4149" y="3783"/>
              <a:ext cx="1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1</a:t>
              </a:r>
            </a:p>
          </p:txBody>
        </p:sp>
      </p:grpSp>
      <p:sp>
        <p:nvSpPr>
          <p:cNvPr id="84009" name="Line 41"/>
          <p:cNvSpPr>
            <a:spLocks noChangeShapeType="1"/>
          </p:cNvSpPr>
          <p:nvPr/>
        </p:nvSpPr>
        <p:spPr bwMode="auto">
          <a:xfrm>
            <a:off x="5326064" y="5300663"/>
            <a:ext cx="719137"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10" name="Line 42"/>
          <p:cNvSpPr>
            <a:spLocks noChangeShapeType="1"/>
          </p:cNvSpPr>
          <p:nvPr/>
        </p:nvSpPr>
        <p:spPr bwMode="auto">
          <a:xfrm>
            <a:off x="7126288" y="5876925"/>
            <a:ext cx="1079500"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11" name="Line 43"/>
          <p:cNvSpPr>
            <a:spLocks noChangeShapeType="1"/>
          </p:cNvSpPr>
          <p:nvPr/>
        </p:nvSpPr>
        <p:spPr bwMode="auto">
          <a:xfrm>
            <a:off x="8207376" y="5308600"/>
            <a:ext cx="360363"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12" name="Rectangle 44"/>
          <p:cNvSpPr>
            <a:spLocks noChangeArrowheads="1"/>
          </p:cNvSpPr>
          <p:nvPr/>
        </p:nvSpPr>
        <p:spPr bwMode="auto">
          <a:xfrm>
            <a:off x="7631113" y="2420938"/>
            <a:ext cx="1295400" cy="863600"/>
          </a:xfrm>
          <a:prstGeom prst="rect">
            <a:avLst/>
          </a:prstGeom>
          <a:gradFill rotWithShape="1">
            <a:gsLst>
              <a:gs pos="0">
                <a:schemeClr val="bg1"/>
              </a:gs>
              <a:gs pos="100000">
                <a:srgbClr val="FFFF99"/>
              </a:gs>
            </a:gsLst>
            <a:lin ang="5400000" scaled="1"/>
          </a:gradFill>
          <a:ln w="19050">
            <a:solidFill>
              <a:schemeClr val="tx1"/>
            </a:solidFill>
            <a:miter lim="800000"/>
          </a:ln>
          <a:effectLst>
            <a:outerShdw dist="35921" dir="2700000" algn="ctr" rotWithShape="0">
              <a:schemeClr val="bg2"/>
            </a:outerShdw>
          </a:effectLst>
        </p:spPr>
        <p:txBody>
          <a:bodyPr wrap="none" anchor="ctr"/>
          <a:lstStyle/>
          <a:p>
            <a:pPr algn="ctr">
              <a:defRPr/>
            </a:pPr>
            <a:r>
              <a:rPr lang="en-US" altLang="zh-CN">
                <a:latin typeface="Arial Black" panose="020B0A04020102020204" pitchFamily="34" charset="0"/>
              </a:rPr>
              <a:t>CPU</a:t>
            </a:r>
          </a:p>
          <a:p>
            <a:pPr algn="ctr">
              <a:defRPr/>
            </a:pPr>
            <a:endParaRPr lang="en-US" altLang="zh-CN">
              <a:latin typeface="Arial Black" panose="020B0A04020102020204" pitchFamily="34" charset="0"/>
            </a:endParaRPr>
          </a:p>
          <a:p>
            <a:pPr algn="ctr">
              <a:defRPr/>
            </a:pPr>
            <a:endParaRPr lang="en-US" altLang="zh-CN">
              <a:latin typeface="Arial Black" panose="020B0A04020102020204" pitchFamily="34" charset="0"/>
            </a:endParaRPr>
          </a:p>
        </p:txBody>
      </p:sp>
      <p:sp>
        <p:nvSpPr>
          <p:cNvPr id="84013" name="Text Box 45"/>
          <p:cNvSpPr txBox="1">
            <a:spLocks noChangeArrowheads="1"/>
          </p:cNvSpPr>
          <p:nvPr/>
        </p:nvSpPr>
        <p:spPr bwMode="auto">
          <a:xfrm>
            <a:off x="7847013" y="285273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Task0</a:t>
            </a:r>
          </a:p>
        </p:txBody>
      </p:sp>
      <p:sp>
        <p:nvSpPr>
          <p:cNvPr id="84014" name="Text Box 46"/>
          <p:cNvSpPr txBox="1">
            <a:spLocks noChangeArrowheads="1"/>
          </p:cNvSpPr>
          <p:nvPr/>
        </p:nvSpPr>
        <p:spPr bwMode="auto">
          <a:xfrm>
            <a:off x="7847014" y="2852738"/>
            <a:ext cx="865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Task1</a:t>
            </a:r>
          </a:p>
        </p:txBody>
      </p:sp>
      <p:sp>
        <p:nvSpPr>
          <p:cNvPr id="84015" name="Text Box 47"/>
          <p:cNvSpPr txBox="1">
            <a:spLocks noChangeArrowheads="1"/>
          </p:cNvSpPr>
          <p:nvPr/>
        </p:nvSpPr>
        <p:spPr bwMode="auto">
          <a:xfrm>
            <a:off x="7773989" y="2852738"/>
            <a:ext cx="1081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TaskIdle</a:t>
            </a:r>
          </a:p>
        </p:txBody>
      </p:sp>
      <p:sp>
        <p:nvSpPr>
          <p:cNvPr id="32786" name="Line 48"/>
          <p:cNvSpPr>
            <a:spLocks noChangeShapeType="1"/>
          </p:cNvSpPr>
          <p:nvPr/>
        </p:nvSpPr>
        <p:spPr bwMode="auto">
          <a:xfrm>
            <a:off x="7631113" y="2708275"/>
            <a:ext cx="129540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17" name="Line 49"/>
          <p:cNvSpPr>
            <a:spLocks noChangeShapeType="1"/>
          </p:cNvSpPr>
          <p:nvPr/>
        </p:nvSpPr>
        <p:spPr bwMode="auto">
          <a:xfrm>
            <a:off x="3886200" y="4652963"/>
            <a:ext cx="1079500"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18" name="Line 50"/>
          <p:cNvSpPr>
            <a:spLocks noChangeShapeType="1"/>
          </p:cNvSpPr>
          <p:nvPr/>
        </p:nvSpPr>
        <p:spPr bwMode="auto">
          <a:xfrm flipV="1">
            <a:off x="4967288" y="4076701"/>
            <a:ext cx="0" cy="576263"/>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19" name="Line 51"/>
          <p:cNvSpPr>
            <a:spLocks noChangeShapeType="1"/>
          </p:cNvSpPr>
          <p:nvPr/>
        </p:nvSpPr>
        <p:spPr bwMode="auto">
          <a:xfrm>
            <a:off x="5326064" y="4076700"/>
            <a:ext cx="719137"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20" name="Line 52"/>
          <p:cNvSpPr>
            <a:spLocks noChangeShapeType="1"/>
          </p:cNvSpPr>
          <p:nvPr/>
        </p:nvSpPr>
        <p:spPr bwMode="auto">
          <a:xfrm flipV="1">
            <a:off x="6046788" y="4078288"/>
            <a:ext cx="0" cy="576262"/>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21" name="Line 53"/>
          <p:cNvSpPr>
            <a:spLocks noChangeShapeType="1"/>
          </p:cNvSpPr>
          <p:nvPr/>
        </p:nvSpPr>
        <p:spPr bwMode="auto">
          <a:xfrm>
            <a:off x="6046789" y="4652963"/>
            <a:ext cx="719137"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22" name="Line 54"/>
          <p:cNvSpPr>
            <a:spLocks noChangeShapeType="1"/>
          </p:cNvSpPr>
          <p:nvPr/>
        </p:nvSpPr>
        <p:spPr bwMode="auto">
          <a:xfrm flipV="1">
            <a:off x="7126288" y="4078288"/>
            <a:ext cx="0" cy="576262"/>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23" name="Line 55"/>
          <p:cNvSpPr>
            <a:spLocks noChangeShapeType="1"/>
          </p:cNvSpPr>
          <p:nvPr/>
        </p:nvSpPr>
        <p:spPr bwMode="auto">
          <a:xfrm>
            <a:off x="7126288" y="4078288"/>
            <a:ext cx="1079500"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24" name="Line 56"/>
          <p:cNvSpPr>
            <a:spLocks noChangeShapeType="1"/>
          </p:cNvSpPr>
          <p:nvPr/>
        </p:nvSpPr>
        <p:spPr bwMode="auto">
          <a:xfrm>
            <a:off x="8207376" y="4654550"/>
            <a:ext cx="360363"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25" name="Line 57"/>
          <p:cNvSpPr>
            <a:spLocks noChangeShapeType="1"/>
          </p:cNvSpPr>
          <p:nvPr/>
        </p:nvSpPr>
        <p:spPr bwMode="auto">
          <a:xfrm flipV="1">
            <a:off x="8207375" y="4078288"/>
            <a:ext cx="0" cy="576262"/>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58"/>
          <p:cNvGrpSpPr/>
          <p:nvPr/>
        </p:nvGrpSpPr>
        <p:grpSpPr bwMode="auto">
          <a:xfrm>
            <a:off x="3022600" y="3933826"/>
            <a:ext cx="6121400" cy="1230313"/>
            <a:chOff x="975" y="2478"/>
            <a:chExt cx="3856" cy="775"/>
          </a:xfrm>
        </p:grpSpPr>
        <p:sp>
          <p:nvSpPr>
            <p:cNvPr id="32806" name="Line 59"/>
            <p:cNvSpPr>
              <a:spLocks noChangeShapeType="1"/>
            </p:cNvSpPr>
            <p:nvPr/>
          </p:nvSpPr>
          <p:spPr bwMode="auto">
            <a:xfrm>
              <a:off x="1519" y="2977"/>
              <a:ext cx="3175"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07" name="Line 60"/>
            <p:cNvSpPr>
              <a:spLocks noChangeShapeType="1"/>
            </p:cNvSpPr>
            <p:nvPr/>
          </p:nvSpPr>
          <p:spPr bwMode="auto">
            <a:xfrm flipV="1">
              <a:off x="1519" y="2478"/>
              <a:ext cx="0" cy="499"/>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08" name="Text Box 61"/>
            <p:cNvSpPr txBox="1">
              <a:spLocks noChangeArrowheads="1"/>
            </p:cNvSpPr>
            <p:nvPr/>
          </p:nvSpPr>
          <p:spPr bwMode="auto">
            <a:xfrm>
              <a:off x="4513" y="3022"/>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T/s</a:t>
              </a:r>
            </a:p>
          </p:txBody>
        </p:sp>
        <p:sp>
          <p:nvSpPr>
            <p:cNvPr id="32809" name="Text Box 62"/>
            <p:cNvSpPr txBox="1">
              <a:spLocks noChangeArrowheads="1"/>
            </p:cNvSpPr>
            <p:nvPr/>
          </p:nvSpPr>
          <p:spPr bwMode="auto">
            <a:xfrm>
              <a:off x="1337" y="2513"/>
              <a:ext cx="1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1</a:t>
              </a:r>
            </a:p>
          </p:txBody>
        </p:sp>
        <p:sp>
          <p:nvSpPr>
            <p:cNvPr id="32810" name="Text Box 63"/>
            <p:cNvSpPr txBox="1">
              <a:spLocks noChangeArrowheads="1"/>
            </p:cNvSpPr>
            <p:nvPr/>
          </p:nvSpPr>
          <p:spPr bwMode="auto">
            <a:xfrm>
              <a:off x="1337" y="2830"/>
              <a:ext cx="1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0</a:t>
              </a:r>
            </a:p>
          </p:txBody>
        </p:sp>
        <p:sp>
          <p:nvSpPr>
            <p:cNvPr id="32811" name="Text Box 64"/>
            <p:cNvSpPr txBox="1">
              <a:spLocks noChangeArrowheads="1"/>
            </p:cNvSpPr>
            <p:nvPr/>
          </p:nvSpPr>
          <p:spPr bwMode="auto">
            <a:xfrm>
              <a:off x="975" y="2659"/>
              <a:ext cx="4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Task0</a:t>
              </a:r>
            </a:p>
          </p:txBody>
        </p:sp>
        <p:sp>
          <p:nvSpPr>
            <p:cNvPr id="32812" name="Text Box 65"/>
            <p:cNvSpPr txBox="1">
              <a:spLocks noChangeArrowheads="1"/>
            </p:cNvSpPr>
            <p:nvPr/>
          </p:nvSpPr>
          <p:spPr bwMode="auto">
            <a:xfrm>
              <a:off x="2744" y="3012"/>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0.5</a:t>
              </a:r>
            </a:p>
          </p:txBody>
        </p:sp>
        <p:sp>
          <p:nvSpPr>
            <p:cNvPr id="32813" name="Text Box 66"/>
            <p:cNvSpPr txBox="1">
              <a:spLocks noChangeArrowheads="1"/>
            </p:cNvSpPr>
            <p:nvPr/>
          </p:nvSpPr>
          <p:spPr bwMode="auto">
            <a:xfrm>
              <a:off x="4150" y="3012"/>
              <a:ext cx="1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1</a:t>
              </a:r>
            </a:p>
          </p:txBody>
        </p:sp>
      </p:grpSp>
      <p:sp>
        <p:nvSpPr>
          <p:cNvPr id="84035" name="Line 67"/>
          <p:cNvSpPr>
            <a:spLocks noChangeShapeType="1"/>
          </p:cNvSpPr>
          <p:nvPr/>
        </p:nvSpPr>
        <p:spPr bwMode="auto">
          <a:xfrm flipV="1">
            <a:off x="5326063" y="5300663"/>
            <a:ext cx="0" cy="576262"/>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36" name="Line 68"/>
          <p:cNvSpPr>
            <a:spLocks noChangeShapeType="1"/>
          </p:cNvSpPr>
          <p:nvPr/>
        </p:nvSpPr>
        <p:spPr bwMode="auto">
          <a:xfrm>
            <a:off x="4967288" y="5876925"/>
            <a:ext cx="360362"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37" name="Line 69"/>
          <p:cNvSpPr>
            <a:spLocks noChangeShapeType="1"/>
          </p:cNvSpPr>
          <p:nvPr/>
        </p:nvSpPr>
        <p:spPr bwMode="auto">
          <a:xfrm>
            <a:off x="4967288" y="4076700"/>
            <a:ext cx="360362"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38" name="Line 70"/>
          <p:cNvSpPr>
            <a:spLocks noChangeShapeType="1"/>
          </p:cNvSpPr>
          <p:nvPr/>
        </p:nvSpPr>
        <p:spPr bwMode="auto">
          <a:xfrm>
            <a:off x="6046789" y="5300663"/>
            <a:ext cx="719137"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39" name="Line 71"/>
          <p:cNvSpPr>
            <a:spLocks noChangeShapeType="1"/>
          </p:cNvSpPr>
          <p:nvPr/>
        </p:nvSpPr>
        <p:spPr bwMode="auto">
          <a:xfrm>
            <a:off x="6767513" y="4652963"/>
            <a:ext cx="360362"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40" name="Line 72"/>
          <p:cNvSpPr>
            <a:spLocks noChangeShapeType="1"/>
          </p:cNvSpPr>
          <p:nvPr/>
        </p:nvSpPr>
        <p:spPr bwMode="auto">
          <a:xfrm>
            <a:off x="6767513" y="5876925"/>
            <a:ext cx="360362"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41" name="Text Box 73"/>
          <p:cNvSpPr txBox="1">
            <a:spLocks noChangeArrowheads="1"/>
          </p:cNvSpPr>
          <p:nvPr/>
        </p:nvSpPr>
        <p:spPr bwMode="auto">
          <a:xfrm>
            <a:off x="3311525" y="3789364"/>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P0.9</a:t>
            </a:r>
          </a:p>
        </p:txBody>
      </p:sp>
      <p:sp>
        <p:nvSpPr>
          <p:cNvPr id="84042" name="Text Box 74"/>
          <p:cNvSpPr txBox="1">
            <a:spLocks noChangeArrowheads="1"/>
          </p:cNvSpPr>
          <p:nvPr/>
        </p:nvSpPr>
        <p:spPr bwMode="auto">
          <a:xfrm>
            <a:off x="3309938" y="4954589"/>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P0.10</a:t>
            </a:r>
          </a:p>
        </p:txBody>
      </p:sp>
      <p:sp>
        <p:nvSpPr>
          <p:cNvPr id="73" name="燕尾形 72">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anim calcmode="lin" valueType="num">
                                      <p:cBhvr additive="base">
                                        <p:cTn id="7" dur="500" fill="hold"/>
                                        <p:tgtEl>
                                          <p:spTgt spid="8397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97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8404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404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84015">
                                            <p:txEl>
                                              <p:pRg st="0" end="0"/>
                                            </p:txEl>
                                          </p:spTgt>
                                        </p:tgtEl>
                                        <p:attrNameLst>
                                          <p:attrName>style.visibility</p:attrName>
                                        </p:attrNameLst>
                                      </p:cBhvr>
                                      <p:to>
                                        <p:strVal val="visible"/>
                                      </p:to>
                                    </p:set>
                                    <p:animEffect transition="in" filter="slide(fromTop)">
                                      <p:cBhvr>
                                        <p:cTn id="24" dur="500"/>
                                        <p:tgtEl>
                                          <p:spTgt spid="84015">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84017"/>
                                        </p:tgtEl>
                                        <p:attrNameLst>
                                          <p:attrName>style.visibility</p:attrName>
                                        </p:attrNameLst>
                                      </p:cBhvr>
                                      <p:to>
                                        <p:strVal val="visible"/>
                                      </p:to>
                                    </p:set>
                                    <p:animEffect transition="in" filter="wipe(left)">
                                      <p:cBhvr>
                                        <p:cTn id="28" dur="500"/>
                                        <p:tgtEl>
                                          <p:spTgt spid="8401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3997"/>
                                        </p:tgtEl>
                                        <p:attrNameLst>
                                          <p:attrName>style.visibility</p:attrName>
                                        </p:attrNameLst>
                                      </p:cBhvr>
                                      <p:to>
                                        <p:strVal val="visible"/>
                                      </p:to>
                                    </p:set>
                                    <p:animEffect transition="in" filter="wipe(left)">
                                      <p:cBhvr>
                                        <p:cTn id="31" dur="500"/>
                                        <p:tgtEl>
                                          <p:spTgt spid="83997"/>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xit" presetSubtype="4" fill="hold" grpId="1" nodeType="clickEffect">
                                  <p:stCondLst>
                                    <p:cond delay="0"/>
                                  </p:stCondLst>
                                  <p:childTnLst>
                                    <p:animEffect transition="out" filter="slide(fromBottom)">
                                      <p:cBhvr>
                                        <p:cTn id="35" dur="500"/>
                                        <p:tgtEl>
                                          <p:spTgt spid="84015">
                                            <p:txEl>
                                              <p:pRg st="0" end="0"/>
                                            </p:txEl>
                                          </p:spTgt>
                                        </p:tgtEl>
                                      </p:cBhvr>
                                    </p:animEffect>
                                    <p:set>
                                      <p:cBhvr>
                                        <p:cTn id="36" dur="1" fill="hold">
                                          <p:stCondLst>
                                            <p:cond delay="499"/>
                                          </p:stCondLst>
                                        </p:cTn>
                                        <p:tgtEl>
                                          <p:spTgt spid="84015">
                                            <p:txEl>
                                              <p:pRg st="0" end="0"/>
                                            </p:txEl>
                                          </p:spTgt>
                                        </p:tgtEl>
                                        <p:attrNameLst>
                                          <p:attrName>style.visibility</p:attrName>
                                        </p:attrNameLst>
                                      </p:cBhvr>
                                      <p:to>
                                        <p:strVal val="hidden"/>
                                      </p:to>
                                    </p:set>
                                  </p:childTnLst>
                                </p:cTn>
                              </p:par>
                            </p:childTnLst>
                          </p:cTn>
                        </p:par>
                        <p:par>
                          <p:cTn id="37" fill="hold">
                            <p:stCondLst>
                              <p:cond delay="500"/>
                            </p:stCondLst>
                            <p:childTnLst>
                              <p:par>
                                <p:cTn id="38" presetID="12" presetClass="entr" presetSubtype="1" fill="hold" grpId="0" nodeType="afterEffect">
                                  <p:stCondLst>
                                    <p:cond delay="0"/>
                                  </p:stCondLst>
                                  <p:childTnLst>
                                    <p:set>
                                      <p:cBhvr>
                                        <p:cTn id="39" dur="1" fill="hold">
                                          <p:stCondLst>
                                            <p:cond delay="0"/>
                                          </p:stCondLst>
                                        </p:cTn>
                                        <p:tgtEl>
                                          <p:spTgt spid="84013"/>
                                        </p:tgtEl>
                                        <p:attrNameLst>
                                          <p:attrName>style.visibility</p:attrName>
                                        </p:attrNameLst>
                                      </p:cBhvr>
                                      <p:to>
                                        <p:strVal val="visible"/>
                                      </p:to>
                                    </p:set>
                                    <p:animEffect transition="in" filter="slide(fromTop)">
                                      <p:cBhvr>
                                        <p:cTn id="40" dur="500"/>
                                        <p:tgtEl>
                                          <p:spTgt spid="84013"/>
                                        </p:tgtEl>
                                      </p:cBhvr>
                                    </p:animEffect>
                                  </p:childTnLst>
                                </p:cTn>
                              </p:par>
                            </p:childTnLst>
                          </p:cTn>
                        </p:par>
                        <p:par>
                          <p:cTn id="41" fill="hold">
                            <p:stCondLst>
                              <p:cond delay="1000"/>
                            </p:stCondLst>
                            <p:childTnLst>
                              <p:par>
                                <p:cTn id="42" presetID="22" presetClass="entr" presetSubtype="4" fill="hold" grpId="0" nodeType="afterEffect">
                                  <p:stCondLst>
                                    <p:cond delay="0"/>
                                  </p:stCondLst>
                                  <p:childTnLst>
                                    <p:set>
                                      <p:cBhvr>
                                        <p:cTn id="43" dur="1" fill="hold">
                                          <p:stCondLst>
                                            <p:cond delay="0"/>
                                          </p:stCondLst>
                                        </p:cTn>
                                        <p:tgtEl>
                                          <p:spTgt spid="84018"/>
                                        </p:tgtEl>
                                        <p:attrNameLst>
                                          <p:attrName>style.visibility</p:attrName>
                                        </p:attrNameLst>
                                      </p:cBhvr>
                                      <p:to>
                                        <p:strVal val="visible"/>
                                      </p:to>
                                    </p:set>
                                    <p:animEffect transition="in" filter="wipe(down)">
                                      <p:cBhvr>
                                        <p:cTn id="44" dur="500"/>
                                        <p:tgtEl>
                                          <p:spTgt spid="84018"/>
                                        </p:tgtEl>
                                      </p:cBhvr>
                                    </p:animEffect>
                                  </p:childTnLst>
                                </p:cTn>
                              </p:par>
                            </p:childTnLst>
                          </p:cTn>
                        </p:par>
                        <p:par>
                          <p:cTn id="45" fill="hold">
                            <p:stCondLst>
                              <p:cond delay="1500"/>
                            </p:stCondLst>
                            <p:childTnLst>
                              <p:par>
                                <p:cTn id="46" presetID="1" presetClass="exit" presetSubtype="0" fill="hold" grpId="0" nodeType="afterEffect">
                                  <p:stCondLst>
                                    <p:cond delay="0"/>
                                  </p:stCondLst>
                                  <p:childTnLst>
                                    <p:set>
                                      <p:cBhvr>
                                        <p:cTn id="47" dur="1" fill="hold">
                                          <p:stCondLst>
                                            <p:cond delay="0"/>
                                          </p:stCondLst>
                                        </p:cTn>
                                        <p:tgtEl>
                                          <p:spTgt spid="8397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2" presetClass="exit" presetSubtype="4" fill="hold" grpId="1" nodeType="clickEffect">
                                  <p:stCondLst>
                                    <p:cond delay="0"/>
                                  </p:stCondLst>
                                  <p:childTnLst>
                                    <p:animEffect transition="out" filter="slide(fromBottom)">
                                      <p:cBhvr>
                                        <p:cTn id="51" dur="500"/>
                                        <p:tgtEl>
                                          <p:spTgt spid="84013"/>
                                        </p:tgtEl>
                                      </p:cBhvr>
                                    </p:animEffect>
                                    <p:set>
                                      <p:cBhvr>
                                        <p:cTn id="52" dur="1" fill="hold">
                                          <p:stCondLst>
                                            <p:cond delay="499"/>
                                          </p:stCondLst>
                                        </p:cTn>
                                        <p:tgtEl>
                                          <p:spTgt spid="84013"/>
                                        </p:tgtEl>
                                        <p:attrNameLst>
                                          <p:attrName>style.visibility</p:attrName>
                                        </p:attrNameLst>
                                      </p:cBhvr>
                                      <p:to>
                                        <p:strVal val="hidden"/>
                                      </p:to>
                                    </p:set>
                                  </p:childTnLst>
                                </p:cTn>
                              </p:par>
                            </p:childTnLst>
                          </p:cTn>
                        </p:par>
                        <p:par>
                          <p:cTn id="53" fill="hold">
                            <p:stCondLst>
                              <p:cond delay="500"/>
                            </p:stCondLst>
                            <p:childTnLst>
                              <p:par>
                                <p:cTn id="54" presetID="12" presetClass="entr" presetSubtype="1" fill="hold" grpId="2" nodeType="afterEffect">
                                  <p:stCondLst>
                                    <p:cond delay="0"/>
                                  </p:stCondLst>
                                  <p:childTnLst>
                                    <p:set>
                                      <p:cBhvr>
                                        <p:cTn id="55" dur="1" fill="hold">
                                          <p:stCondLst>
                                            <p:cond delay="0"/>
                                          </p:stCondLst>
                                        </p:cTn>
                                        <p:tgtEl>
                                          <p:spTgt spid="84015">
                                            <p:txEl>
                                              <p:pRg st="0" end="0"/>
                                            </p:txEl>
                                          </p:spTgt>
                                        </p:tgtEl>
                                        <p:attrNameLst>
                                          <p:attrName>style.visibility</p:attrName>
                                        </p:attrNameLst>
                                      </p:cBhvr>
                                      <p:to>
                                        <p:strVal val="visible"/>
                                      </p:to>
                                    </p:set>
                                    <p:animEffect transition="in" filter="slide(fromTop)">
                                      <p:cBhvr>
                                        <p:cTn id="56" dur="500"/>
                                        <p:tgtEl>
                                          <p:spTgt spid="84015">
                                            <p:txEl>
                                              <p:pRg st="0" end="0"/>
                                            </p:txEl>
                                          </p:spTgt>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84037"/>
                                        </p:tgtEl>
                                        <p:attrNameLst>
                                          <p:attrName>style.visibility</p:attrName>
                                        </p:attrNameLst>
                                      </p:cBhvr>
                                      <p:to>
                                        <p:strVal val="visible"/>
                                      </p:to>
                                    </p:set>
                                    <p:animEffect transition="in" filter="wipe(left)">
                                      <p:cBhvr>
                                        <p:cTn id="60" dur="500"/>
                                        <p:tgtEl>
                                          <p:spTgt spid="8403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4036"/>
                                        </p:tgtEl>
                                        <p:attrNameLst>
                                          <p:attrName>style.visibility</p:attrName>
                                        </p:attrNameLst>
                                      </p:cBhvr>
                                      <p:to>
                                        <p:strVal val="visible"/>
                                      </p:to>
                                    </p:set>
                                    <p:animEffect transition="in" filter="wipe(left)">
                                      <p:cBhvr>
                                        <p:cTn id="63" dur="500"/>
                                        <p:tgtEl>
                                          <p:spTgt spid="84036"/>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xit" presetSubtype="4" fill="hold" grpId="3" nodeType="clickEffect">
                                  <p:stCondLst>
                                    <p:cond delay="0"/>
                                  </p:stCondLst>
                                  <p:childTnLst>
                                    <p:animEffect transition="out" filter="slide(fromBottom)">
                                      <p:cBhvr>
                                        <p:cTn id="67" dur="500"/>
                                        <p:tgtEl>
                                          <p:spTgt spid="84015">
                                            <p:txEl>
                                              <p:pRg st="0" end="0"/>
                                            </p:txEl>
                                          </p:spTgt>
                                        </p:tgtEl>
                                      </p:cBhvr>
                                    </p:animEffect>
                                    <p:set>
                                      <p:cBhvr>
                                        <p:cTn id="68" dur="1" fill="hold">
                                          <p:stCondLst>
                                            <p:cond delay="499"/>
                                          </p:stCondLst>
                                        </p:cTn>
                                        <p:tgtEl>
                                          <p:spTgt spid="84015">
                                            <p:txEl>
                                              <p:pRg st="0" end="0"/>
                                            </p:txEl>
                                          </p:spTgt>
                                        </p:tgtEl>
                                        <p:attrNameLst>
                                          <p:attrName>style.visibility</p:attrName>
                                        </p:attrNameLst>
                                      </p:cBhvr>
                                      <p:to>
                                        <p:strVal val="hidden"/>
                                      </p:to>
                                    </p:set>
                                  </p:childTnLst>
                                </p:cTn>
                              </p:par>
                            </p:childTnLst>
                          </p:cTn>
                        </p:par>
                        <p:par>
                          <p:cTn id="69" fill="hold">
                            <p:stCondLst>
                              <p:cond delay="500"/>
                            </p:stCondLst>
                            <p:childTnLst>
                              <p:par>
                                <p:cTn id="70" presetID="12" presetClass="entr" presetSubtype="1" fill="hold" grpId="0" nodeType="afterEffect">
                                  <p:stCondLst>
                                    <p:cond delay="0"/>
                                  </p:stCondLst>
                                  <p:childTnLst>
                                    <p:set>
                                      <p:cBhvr>
                                        <p:cTn id="71" dur="1" fill="hold">
                                          <p:stCondLst>
                                            <p:cond delay="0"/>
                                          </p:stCondLst>
                                        </p:cTn>
                                        <p:tgtEl>
                                          <p:spTgt spid="84014"/>
                                        </p:tgtEl>
                                        <p:attrNameLst>
                                          <p:attrName>style.visibility</p:attrName>
                                        </p:attrNameLst>
                                      </p:cBhvr>
                                      <p:to>
                                        <p:strVal val="visible"/>
                                      </p:to>
                                    </p:set>
                                    <p:animEffect transition="in" filter="slide(fromTop)">
                                      <p:cBhvr>
                                        <p:cTn id="72" dur="500"/>
                                        <p:tgtEl>
                                          <p:spTgt spid="84014"/>
                                        </p:tgtEl>
                                      </p:cBhvr>
                                    </p:animEffect>
                                  </p:childTnLst>
                                </p:cTn>
                              </p:par>
                            </p:childTnLst>
                          </p:cTn>
                        </p:par>
                        <p:par>
                          <p:cTn id="73" fill="hold">
                            <p:stCondLst>
                              <p:cond delay="1000"/>
                            </p:stCondLst>
                            <p:childTnLst>
                              <p:par>
                                <p:cTn id="74" presetID="22" presetClass="entr" presetSubtype="4" fill="hold" grpId="0" nodeType="afterEffect">
                                  <p:stCondLst>
                                    <p:cond delay="0"/>
                                  </p:stCondLst>
                                  <p:childTnLst>
                                    <p:set>
                                      <p:cBhvr>
                                        <p:cTn id="75" dur="1" fill="hold">
                                          <p:stCondLst>
                                            <p:cond delay="0"/>
                                          </p:stCondLst>
                                        </p:cTn>
                                        <p:tgtEl>
                                          <p:spTgt spid="84035"/>
                                        </p:tgtEl>
                                        <p:attrNameLst>
                                          <p:attrName>style.visibility</p:attrName>
                                        </p:attrNameLst>
                                      </p:cBhvr>
                                      <p:to>
                                        <p:strVal val="visible"/>
                                      </p:to>
                                    </p:set>
                                    <p:animEffect transition="in" filter="wipe(down)">
                                      <p:cBhvr>
                                        <p:cTn id="76" dur="500"/>
                                        <p:tgtEl>
                                          <p:spTgt spid="84035"/>
                                        </p:tgtEl>
                                      </p:cBhvr>
                                    </p:animEffect>
                                  </p:childTnLst>
                                </p:cTn>
                              </p:par>
                            </p:childTnLst>
                          </p:cTn>
                        </p:par>
                        <p:par>
                          <p:cTn id="77" fill="hold">
                            <p:stCondLst>
                              <p:cond delay="1500"/>
                            </p:stCondLst>
                            <p:childTnLst>
                              <p:par>
                                <p:cTn id="78" presetID="1" presetClass="exit" presetSubtype="0" fill="hold" grpId="0" nodeType="afterEffect">
                                  <p:stCondLst>
                                    <p:cond delay="0"/>
                                  </p:stCondLst>
                                  <p:childTnLst>
                                    <p:set>
                                      <p:cBhvr>
                                        <p:cTn id="79" dur="1" fill="hold">
                                          <p:stCondLst>
                                            <p:cond delay="0"/>
                                          </p:stCondLst>
                                        </p:cTn>
                                        <p:tgtEl>
                                          <p:spTgt spid="8397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2" presetClass="exit" presetSubtype="4" fill="hold" grpId="1" nodeType="clickEffect">
                                  <p:stCondLst>
                                    <p:cond delay="0"/>
                                  </p:stCondLst>
                                  <p:childTnLst>
                                    <p:animEffect transition="out" filter="slide(fromBottom)">
                                      <p:cBhvr>
                                        <p:cTn id="83" dur="500"/>
                                        <p:tgtEl>
                                          <p:spTgt spid="84014"/>
                                        </p:tgtEl>
                                      </p:cBhvr>
                                    </p:animEffect>
                                    <p:set>
                                      <p:cBhvr>
                                        <p:cTn id="84" dur="1" fill="hold">
                                          <p:stCondLst>
                                            <p:cond delay="499"/>
                                          </p:stCondLst>
                                        </p:cTn>
                                        <p:tgtEl>
                                          <p:spTgt spid="84014"/>
                                        </p:tgtEl>
                                        <p:attrNameLst>
                                          <p:attrName>style.visibility</p:attrName>
                                        </p:attrNameLst>
                                      </p:cBhvr>
                                      <p:to>
                                        <p:strVal val="hidden"/>
                                      </p:to>
                                    </p:set>
                                  </p:childTnLst>
                                </p:cTn>
                              </p:par>
                            </p:childTnLst>
                          </p:cTn>
                        </p:par>
                        <p:par>
                          <p:cTn id="85" fill="hold">
                            <p:stCondLst>
                              <p:cond delay="500"/>
                            </p:stCondLst>
                            <p:childTnLst>
                              <p:par>
                                <p:cTn id="86" presetID="12" presetClass="entr" presetSubtype="1" fill="hold" grpId="4" nodeType="afterEffect">
                                  <p:stCondLst>
                                    <p:cond delay="0"/>
                                  </p:stCondLst>
                                  <p:childTnLst>
                                    <p:set>
                                      <p:cBhvr>
                                        <p:cTn id="87" dur="1" fill="hold">
                                          <p:stCondLst>
                                            <p:cond delay="0"/>
                                          </p:stCondLst>
                                        </p:cTn>
                                        <p:tgtEl>
                                          <p:spTgt spid="84015">
                                            <p:txEl>
                                              <p:pRg st="0" end="0"/>
                                            </p:txEl>
                                          </p:spTgt>
                                        </p:tgtEl>
                                        <p:attrNameLst>
                                          <p:attrName>style.visibility</p:attrName>
                                        </p:attrNameLst>
                                      </p:cBhvr>
                                      <p:to>
                                        <p:strVal val="visible"/>
                                      </p:to>
                                    </p:set>
                                    <p:animEffect transition="in" filter="slide(fromTop)">
                                      <p:cBhvr>
                                        <p:cTn id="88" dur="500"/>
                                        <p:tgtEl>
                                          <p:spTgt spid="84015">
                                            <p:txEl>
                                              <p:pRg st="0" end="0"/>
                                            </p:txEl>
                                          </p:spTgt>
                                        </p:tgtEl>
                                      </p:cBhvr>
                                    </p:animEffect>
                                  </p:childTnLst>
                                </p:cTn>
                              </p:par>
                            </p:childTnLst>
                          </p:cTn>
                        </p:par>
                        <p:par>
                          <p:cTn id="89" fill="hold">
                            <p:stCondLst>
                              <p:cond delay="1000"/>
                            </p:stCondLst>
                            <p:childTnLst>
                              <p:par>
                                <p:cTn id="90" presetID="22" presetClass="entr" presetSubtype="8" fill="hold" grpId="0" nodeType="afterEffect">
                                  <p:stCondLst>
                                    <p:cond delay="0"/>
                                  </p:stCondLst>
                                  <p:childTnLst>
                                    <p:set>
                                      <p:cBhvr>
                                        <p:cTn id="91" dur="1" fill="hold">
                                          <p:stCondLst>
                                            <p:cond delay="0"/>
                                          </p:stCondLst>
                                        </p:cTn>
                                        <p:tgtEl>
                                          <p:spTgt spid="84009"/>
                                        </p:tgtEl>
                                        <p:attrNameLst>
                                          <p:attrName>style.visibility</p:attrName>
                                        </p:attrNameLst>
                                      </p:cBhvr>
                                      <p:to>
                                        <p:strVal val="visible"/>
                                      </p:to>
                                    </p:set>
                                    <p:animEffect transition="in" filter="wipe(left)">
                                      <p:cBhvr>
                                        <p:cTn id="92" dur="500"/>
                                        <p:tgtEl>
                                          <p:spTgt spid="84009"/>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84019"/>
                                        </p:tgtEl>
                                        <p:attrNameLst>
                                          <p:attrName>style.visibility</p:attrName>
                                        </p:attrNameLst>
                                      </p:cBhvr>
                                      <p:to>
                                        <p:strVal val="visible"/>
                                      </p:to>
                                    </p:set>
                                    <p:animEffect transition="in" filter="wipe(left)">
                                      <p:cBhvr>
                                        <p:cTn id="95" dur="500"/>
                                        <p:tgtEl>
                                          <p:spTgt spid="84019"/>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xit" presetSubtype="4" fill="hold" grpId="5" nodeType="clickEffect">
                                  <p:stCondLst>
                                    <p:cond delay="0"/>
                                  </p:stCondLst>
                                  <p:childTnLst>
                                    <p:animEffect transition="out" filter="slide(fromBottom)">
                                      <p:cBhvr>
                                        <p:cTn id="99" dur="500"/>
                                        <p:tgtEl>
                                          <p:spTgt spid="84015">
                                            <p:txEl>
                                              <p:pRg st="0" end="0"/>
                                            </p:txEl>
                                          </p:spTgt>
                                        </p:tgtEl>
                                      </p:cBhvr>
                                    </p:animEffect>
                                    <p:set>
                                      <p:cBhvr>
                                        <p:cTn id="100" dur="1" fill="hold">
                                          <p:stCondLst>
                                            <p:cond delay="499"/>
                                          </p:stCondLst>
                                        </p:cTn>
                                        <p:tgtEl>
                                          <p:spTgt spid="84015">
                                            <p:txEl>
                                              <p:pRg st="0" end="0"/>
                                            </p:txEl>
                                          </p:spTgt>
                                        </p:tgtEl>
                                        <p:attrNameLst>
                                          <p:attrName>style.visibility</p:attrName>
                                        </p:attrNameLst>
                                      </p:cBhvr>
                                      <p:to>
                                        <p:strVal val="hidden"/>
                                      </p:to>
                                    </p:set>
                                  </p:childTnLst>
                                </p:cTn>
                              </p:par>
                            </p:childTnLst>
                          </p:cTn>
                        </p:par>
                        <p:par>
                          <p:cTn id="101" fill="hold">
                            <p:stCondLst>
                              <p:cond delay="500"/>
                            </p:stCondLst>
                            <p:childTnLst>
                              <p:par>
                                <p:cTn id="102" presetID="12" presetClass="entr" presetSubtype="1" fill="hold" grpId="2" nodeType="afterEffect">
                                  <p:stCondLst>
                                    <p:cond delay="0"/>
                                  </p:stCondLst>
                                  <p:childTnLst>
                                    <p:set>
                                      <p:cBhvr>
                                        <p:cTn id="103" dur="1" fill="hold">
                                          <p:stCondLst>
                                            <p:cond delay="0"/>
                                          </p:stCondLst>
                                        </p:cTn>
                                        <p:tgtEl>
                                          <p:spTgt spid="84013"/>
                                        </p:tgtEl>
                                        <p:attrNameLst>
                                          <p:attrName>style.visibility</p:attrName>
                                        </p:attrNameLst>
                                      </p:cBhvr>
                                      <p:to>
                                        <p:strVal val="visible"/>
                                      </p:to>
                                    </p:set>
                                    <p:animEffect transition="in" filter="slide(fromTop)">
                                      <p:cBhvr>
                                        <p:cTn id="104" dur="500"/>
                                        <p:tgtEl>
                                          <p:spTgt spid="84013"/>
                                        </p:tgtEl>
                                      </p:cBhvr>
                                    </p:animEffect>
                                  </p:childTnLst>
                                </p:cTn>
                              </p:par>
                            </p:childTnLst>
                          </p:cTn>
                        </p:par>
                        <p:par>
                          <p:cTn id="105" fill="hold">
                            <p:stCondLst>
                              <p:cond delay="1000"/>
                            </p:stCondLst>
                            <p:childTnLst>
                              <p:par>
                                <p:cTn id="106" presetID="22" presetClass="entr" presetSubtype="1" fill="hold" grpId="0" nodeType="afterEffect">
                                  <p:stCondLst>
                                    <p:cond delay="0"/>
                                  </p:stCondLst>
                                  <p:childTnLst>
                                    <p:set>
                                      <p:cBhvr>
                                        <p:cTn id="107" dur="1" fill="hold">
                                          <p:stCondLst>
                                            <p:cond delay="0"/>
                                          </p:stCondLst>
                                        </p:cTn>
                                        <p:tgtEl>
                                          <p:spTgt spid="84020"/>
                                        </p:tgtEl>
                                        <p:attrNameLst>
                                          <p:attrName>style.visibility</p:attrName>
                                        </p:attrNameLst>
                                      </p:cBhvr>
                                      <p:to>
                                        <p:strVal val="visible"/>
                                      </p:to>
                                    </p:set>
                                    <p:animEffect transition="in" filter="wipe(up)">
                                      <p:cBhvr>
                                        <p:cTn id="108" dur="500"/>
                                        <p:tgtEl>
                                          <p:spTgt spid="84020"/>
                                        </p:tgtEl>
                                      </p:cBhvr>
                                    </p:animEffect>
                                  </p:childTnLst>
                                </p:cTn>
                              </p:par>
                            </p:childTnLst>
                          </p:cTn>
                        </p:par>
                        <p:par>
                          <p:cTn id="109" fill="hold">
                            <p:stCondLst>
                              <p:cond delay="1500"/>
                            </p:stCondLst>
                            <p:childTnLst>
                              <p:par>
                                <p:cTn id="110" presetID="1" presetClass="entr" presetSubtype="0" fill="hold" grpId="1" nodeType="afterEffect">
                                  <p:stCondLst>
                                    <p:cond delay="0"/>
                                  </p:stCondLst>
                                  <p:childTnLst>
                                    <p:set>
                                      <p:cBhvr>
                                        <p:cTn id="111" dur="1" fill="hold">
                                          <p:stCondLst>
                                            <p:cond delay="0"/>
                                          </p:stCondLst>
                                        </p:cTn>
                                        <p:tgtEl>
                                          <p:spTgt spid="8397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2" presetClass="exit" presetSubtype="4" fill="hold" grpId="3" nodeType="clickEffect">
                                  <p:stCondLst>
                                    <p:cond delay="0"/>
                                  </p:stCondLst>
                                  <p:childTnLst>
                                    <p:animEffect transition="out" filter="slide(fromBottom)">
                                      <p:cBhvr>
                                        <p:cTn id="115" dur="500"/>
                                        <p:tgtEl>
                                          <p:spTgt spid="84013"/>
                                        </p:tgtEl>
                                      </p:cBhvr>
                                    </p:animEffect>
                                    <p:set>
                                      <p:cBhvr>
                                        <p:cTn id="116" dur="1" fill="hold">
                                          <p:stCondLst>
                                            <p:cond delay="499"/>
                                          </p:stCondLst>
                                        </p:cTn>
                                        <p:tgtEl>
                                          <p:spTgt spid="84013"/>
                                        </p:tgtEl>
                                        <p:attrNameLst>
                                          <p:attrName>style.visibility</p:attrName>
                                        </p:attrNameLst>
                                      </p:cBhvr>
                                      <p:to>
                                        <p:strVal val="hidden"/>
                                      </p:to>
                                    </p:set>
                                  </p:childTnLst>
                                </p:cTn>
                              </p:par>
                            </p:childTnLst>
                          </p:cTn>
                        </p:par>
                        <p:par>
                          <p:cTn id="117" fill="hold">
                            <p:stCondLst>
                              <p:cond delay="500"/>
                            </p:stCondLst>
                            <p:childTnLst>
                              <p:par>
                                <p:cTn id="118" presetID="12" presetClass="entr" presetSubtype="1" fill="hold" grpId="6" nodeType="afterEffect">
                                  <p:stCondLst>
                                    <p:cond delay="0"/>
                                  </p:stCondLst>
                                  <p:childTnLst>
                                    <p:set>
                                      <p:cBhvr>
                                        <p:cTn id="119" dur="1" fill="hold">
                                          <p:stCondLst>
                                            <p:cond delay="0"/>
                                          </p:stCondLst>
                                        </p:cTn>
                                        <p:tgtEl>
                                          <p:spTgt spid="84015">
                                            <p:txEl>
                                              <p:pRg st="0" end="0"/>
                                            </p:txEl>
                                          </p:spTgt>
                                        </p:tgtEl>
                                        <p:attrNameLst>
                                          <p:attrName>style.visibility</p:attrName>
                                        </p:attrNameLst>
                                      </p:cBhvr>
                                      <p:to>
                                        <p:strVal val="visible"/>
                                      </p:to>
                                    </p:set>
                                    <p:animEffect transition="in" filter="slide(fromTop)">
                                      <p:cBhvr>
                                        <p:cTn id="120" dur="500"/>
                                        <p:tgtEl>
                                          <p:spTgt spid="84015">
                                            <p:txEl>
                                              <p:pRg st="0" end="0"/>
                                            </p:txEl>
                                          </p:spTgt>
                                        </p:tgtEl>
                                      </p:cBhvr>
                                    </p:animEffect>
                                  </p:childTnLst>
                                </p:cTn>
                              </p:par>
                            </p:childTnLst>
                          </p:cTn>
                        </p:par>
                        <p:par>
                          <p:cTn id="121" fill="hold">
                            <p:stCondLst>
                              <p:cond delay="1000"/>
                            </p:stCondLst>
                            <p:childTnLst>
                              <p:par>
                                <p:cTn id="122" presetID="22" presetClass="entr" presetSubtype="8" fill="hold" grpId="0" nodeType="afterEffect">
                                  <p:stCondLst>
                                    <p:cond delay="0"/>
                                  </p:stCondLst>
                                  <p:childTnLst>
                                    <p:set>
                                      <p:cBhvr>
                                        <p:cTn id="123" dur="1" fill="hold">
                                          <p:stCondLst>
                                            <p:cond delay="0"/>
                                          </p:stCondLst>
                                        </p:cTn>
                                        <p:tgtEl>
                                          <p:spTgt spid="84021"/>
                                        </p:tgtEl>
                                        <p:attrNameLst>
                                          <p:attrName>style.visibility</p:attrName>
                                        </p:attrNameLst>
                                      </p:cBhvr>
                                      <p:to>
                                        <p:strVal val="visible"/>
                                      </p:to>
                                    </p:set>
                                    <p:animEffect transition="in" filter="wipe(left)">
                                      <p:cBhvr>
                                        <p:cTn id="124" dur="500"/>
                                        <p:tgtEl>
                                          <p:spTgt spid="84021"/>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84038"/>
                                        </p:tgtEl>
                                        <p:attrNameLst>
                                          <p:attrName>style.visibility</p:attrName>
                                        </p:attrNameLst>
                                      </p:cBhvr>
                                      <p:to>
                                        <p:strVal val="visible"/>
                                      </p:to>
                                    </p:set>
                                    <p:animEffect transition="in" filter="wipe(left)">
                                      <p:cBhvr>
                                        <p:cTn id="127" dur="500"/>
                                        <p:tgtEl>
                                          <p:spTgt spid="84038"/>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xit" presetSubtype="4" fill="hold" grpId="7" nodeType="clickEffect">
                                  <p:stCondLst>
                                    <p:cond delay="0"/>
                                  </p:stCondLst>
                                  <p:childTnLst>
                                    <p:animEffect transition="out" filter="slide(fromBottom)">
                                      <p:cBhvr>
                                        <p:cTn id="131" dur="500"/>
                                        <p:tgtEl>
                                          <p:spTgt spid="84015">
                                            <p:txEl>
                                              <p:pRg st="0" end="0"/>
                                            </p:txEl>
                                          </p:spTgt>
                                        </p:tgtEl>
                                      </p:cBhvr>
                                    </p:animEffect>
                                    <p:set>
                                      <p:cBhvr>
                                        <p:cTn id="132" dur="1" fill="hold">
                                          <p:stCondLst>
                                            <p:cond delay="499"/>
                                          </p:stCondLst>
                                        </p:cTn>
                                        <p:tgtEl>
                                          <p:spTgt spid="84015">
                                            <p:txEl>
                                              <p:pRg st="0" end="0"/>
                                            </p:txEl>
                                          </p:spTgt>
                                        </p:tgtEl>
                                        <p:attrNameLst>
                                          <p:attrName>style.visibility</p:attrName>
                                        </p:attrNameLst>
                                      </p:cBhvr>
                                      <p:to>
                                        <p:strVal val="hidden"/>
                                      </p:to>
                                    </p:set>
                                  </p:childTnLst>
                                </p:cTn>
                              </p:par>
                            </p:childTnLst>
                          </p:cTn>
                        </p:par>
                        <p:par>
                          <p:cTn id="133" fill="hold">
                            <p:stCondLst>
                              <p:cond delay="500"/>
                            </p:stCondLst>
                            <p:childTnLst>
                              <p:par>
                                <p:cTn id="134" presetID="12" presetClass="entr" presetSubtype="1" fill="hold" grpId="2" nodeType="afterEffect">
                                  <p:stCondLst>
                                    <p:cond delay="0"/>
                                  </p:stCondLst>
                                  <p:childTnLst>
                                    <p:set>
                                      <p:cBhvr>
                                        <p:cTn id="135" dur="1" fill="hold">
                                          <p:stCondLst>
                                            <p:cond delay="0"/>
                                          </p:stCondLst>
                                        </p:cTn>
                                        <p:tgtEl>
                                          <p:spTgt spid="84014"/>
                                        </p:tgtEl>
                                        <p:attrNameLst>
                                          <p:attrName>style.visibility</p:attrName>
                                        </p:attrNameLst>
                                      </p:cBhvr>
                                      <p:to>
                                        <p:strVal val="visible"/>
                                      </p:to>
                                    </p:set>
                                    <p:animEffect transition="in" filter="slide(fromTop)">
                                      <p:cBhvr>
                                        <p:cTn id="136" dur="500"/>
                                        <p:tgtEl>
                                          <p:spTgt spid="84014"/>
                                        </p:tgtEl>
                                      </p:cBhvr>
                                    </p:animEffect>
                                  </p:childTnLst>
                                </p:cTn>
                              </p:par>
                            </p:childTnLst>
                          </p:cTn>
                        </p:par>
                        <p:par>
                          <p:cTn id="137" fill="hold">
                            <p:stCondLst>
                              <p:cond delay="1000"/>
                            </p:stCondLst>
                            <p:childTnLst>
                              <p:par>
                                <p:cTn id="138" presetID="22" presetClass="entr" presetSubtype="1" fill="hold" grpId="0" nodeType="afterEffect">
                                  <p:stCondLst>
                                    <p:cond delay="0"/>
                                  </p:stCondLst>
                                  <p:childTnLst>
                                    <p:set>
                                      <p:cBhvr>
                                        <p:cTn id="139" dur="1" fill="hold">
                                          <p:stCondLst>
                                            <p:cond delay="0"/>
                                          </p:stCondLst>
                                        </p:cTn>
                                        <p:tgtEl>
                                          <p:spTgt spid="83998"/>
                                        </p:tgtEl>
                                        <p:attrNameLst>
                                          <p:attrName>style.visibility</p:attrName>
                                        </p:attrNameLst>
                                      </p:cBhvr>
                                      <p:to>
                                        <p:strVal val="visible"/>
                                      </p:to>
                                    </p:set>
                                    <p:animEffect transition="in" filter="wipe(up)">
                                      <p:cBhvr>
                                        <p:cTn id="140" dur="500"/>
                                        <p:tgtEl>
                                          <p:spTgt spid="83998"/>
                                        </p:tgtEl>
                                      </p:cBhvr>
                                    </p:animEffect>
                                  </p:childTnLst>
                                </p:cTn>
                              </p:par>
                            </p:childTnLst>
                          </p:cTn>
                        </p:par>
                        <p:par>
                          <p:cTn id="141" fill="hold">
                            <p:stCondLst>
                              <p:cond delay="1500"/>
                            </p:stCondLst>
                            <p:childTnLst>
                              <p:par>
                                <p:cTn id="142" presetID="1" presetClass="entr" presetSubtype="0" fill="hold" grpId="1" nodeType="afterEffect">
                                  <p:stCondLst>
                                    <p:cond delay="0"/>
                                  </p:stCondLst>
                                  <p:childTnLst>
                                    <p:set>
                                      <p:cBhvr>
                                        <p:cTn id="143" dur="1" fill="hold">
                                          <p:stCondLst>
                                            <p:cond delay="0"/>
                                          </p:stCondLst>
                                        </p:cTn>
                                        <p:tgtEl>
                                          <p:spTgt spid="83975"/>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2" presetClass="exit" presetSubtype="4" fill="hold" grpId="3" nodeType="clickEffect">
                                  <p:stCondLst>
                                    <p:cond delay="0"/>
                                  </p:stCondLst>
                                  <p:childTnLst>
                                    <p:animEffect transition="out" filter="slide(fromBottom)">
                                      <p:cBhvr>
                                        <p:cTn id="147" dur="500"/>
                                        <p:tgtEl>
                                          <p:spTgt spid="84014"/>
                                        </p:tgtEl>
                                      </p:cBhvr>
                                    </p:animEffect>
                                    <p:set>
                                      <p:cBhvr>
                                        <p:cTn id="148" dur="1" fill="hold">
                                          <p:stCondLst>
                                            <p:cond delay="499"/>
                                          </p:stCondLst>
                                        </p:cTn>
                                        <p:tgtEl>
                                          <p:spTgt spid="84014"/>
                                        </p:tgtEl>
                                        <p:attrNameLst>
                                          <p:attrName>style.visibility</p:attrName>
                                        </p:attrNameLst>
                                      </p:cBhvr>
                                      <p:to>
                                        <p:strVal val="hidden"/>
                                      </p:to>
                                    </p:set>
                                  </p:childTnLst>
                                </p:cTn>
                              </p:par>
                            </p:childTnLst>
                          </p:cTn>
                        </p:par>
                        <p:par>
                          <p:cTn id="149" fill="hold">
                            <p:stCondLst>
                              <p:cond delay="500"/>
                            </p:stCondLst>
                            <p:childTnLst>
                              <p:par>
                                <p:cTn id="150" presetID="12" presetClass="entr" presetSubtype="1" fill="hold" grpId="8" nodeType="afterEffect">
                                  <p:stCondLst>
                                    <p:cond delay="0"/>
                                  </p:stCondLst>
                                  <p:childTnLst>
                                    <p:set>
                                      <p:cBhvr>
                                        <p:cTn id="151" dur="1" fill="hold">
                                          <p:stCondLst>
                                            <p:cond delay="0"/>
                                          </p:stCondLst>
                                        </p:cTn>
                                        <p:tgtEl>
                                          <p:spTgt spid="84015">
                                            <p:txEl>
                                              <p:pRg st="0" end="0"/>
                                            </p:txEl>
                                          </p:spTgt>
                                        </p:tgtEl>
                                        <p:attrNameLst>
                                          <p:attrName>style.visibility</p:attrName>
                                        </p:attrNameLst>
                                      </p:cBhvr>
                                      <p:to>
                                        <p:strVal val="visible"/>
                                      </p:to>
                                    </p:set>
                                    <p:animEffect transition="in" filter="slide(fromTop)">
                                      <p:cBhvr>
                                        <p:cTn id="152" dur="500"/>
                                        <p:tgtEl>
                                          <p:spTgt spid="84015">
                                            <p:txEl>
                                              <p:pRg st="0" end="0"/>
                                            </p:txEl>
                                          </p:spTgt>
                                        </p:tgtEl>
                                      </p:cBhvr>
                                    </p:animEffect>
                                  </p:childTnLst>
                                </p:cTn>
                              </p:par>
                            </p:childTnLst>
                          </p:cTn>
                        </p:par>
                        <p:par>
                          <p:cTn id="153" fill="hold">
                            <p:stCondLst>
                              <p:cond delay="1000"/>
                            </p:stCondLst>
                            <p:childTnLst>
                              <p:par>
                                <p:cTn id="154" presetID="22" presetClass="entr" presetSubtype="8" fill="hold" grpId="0" nodeType="afterEffect">
                                  <p:stCondLst>
                                    <p:cond delay="0"/>
                                  </p:stCondLst>
                                  <p:childTnLst>
                                    <p:set>
                                      <p:cBhvr>
                                        <p:cTn id="155" dur="1" fill="hold">
                                          <p:stCondLst>
                                            <p:cond delay="0"/>
                                          </p:stCondLst>
                                        </p:cTn>
                                        <p:tgtEl>
                                          <p:spTgt spid="84040"/>
                                        </p:tgtEl>
                                        <p:attrNameLst>
                                          <p:attrName>style.visibility</p:attrName>
                                        </p:attrNameLst>
                                      </p:cBhvr>
                                      <p:to>
                                        <p:strVal val="visible"/>
                                      </p:to>
                                    </p:set>
                                    <p:animEffect transition="in" filter="wipe(left)">
                                      <p:cBhvr>
                                        <p:cTn id="156" dur="500"/>
                                        <p:tgtEl>
                                          <p:spTgt spid="84040"/>
                                        </p:tgtEl>
                                      </p:cBhvr>
                                    </p:animEffect>
                                  </p:childTnLst>
                                </p:cTn>
                              </p:par>
                              <p:par>
                                <p:cTn id="157" presetID="22" presetClass="entr" presetSubtype="8" fill="hold" grpId="0" nodeType="withEffect">
                                  <p:stCondLst>
                                    <p:cond delay="0"/>
                                  </p:stCondLst>
                                  <p:childTnLst>
                                    <p:set>
                                      <p:cBhvr>
                                        <p:cTn id="158" dur="1" fill="hold">
                                          <p:stCondLst>
                                            <p:cond delay="0"/>
                                          </p:stCondLst>
                                        </p:cTn>
                                        <p:tgtEl>
                                          <p:spTgt spid="84039"/>
                                        </p:tgtEl>
                                        <p:attrNameLst>
                                          <p:attrName>style.visibility</p:attrName>
                                        </p:attrNameLst>
                                      </p:cBhvr>
                                      <p:to>
                                        <p:strVal val="visible"/>
                                      </p:to>
                                    </p:set>
                                    <p:animEffect transition="in" filter="wipe(left)">
                                      <p:cBhvr>
                                        <p:cTn id="159" dur="500"/>
                                        <p:tgtEl>
                                          <p:spTgt spid="84039"/>
                                        </p:tgtEl>
                                      </p:cBhvr>
                                    </p:animEffect>
                                  </p:childTnLst>
                                </p:cTn>
                              </p:par>
                            </p:childTnLst>
                          </p:cTn>
                        </p:par>
                      </p:childTnLst>
                    </p:cTn>
                  </p:par>
                  <p:par>
                    <p:cTn id="160" fill="hold">
                      <p:stCondLst>
                        <p:cond delay="indefinite"/>
                      </p:stCondLst>
                      <p:childTnLst>
                        <p:par>
                          <p:cTn id="161" fill="hold">
                            <p:stCondLst>
                              <p:cond delay="0"/>
                            </p:stCondLst>
                            <p:childTnLst>
                              <p:par>
                                <p:cTn id="162" presetID="12" presetClass="exit" presetSubtype="4" fill="hold" grpId="9" nodeType="clickEffect">
                                  <p:stCondLst>
                                    <p:cond delay="0"/>
                                  </p:stCondLst>
                                  <p:childTnLst>
                                    <p:animEffect transition="out" filter="slide(fromBottom)">
                                      <p:cBhvr>
                                        <p:cTn id="163" dur="500"/>
                                        <p:tgtEl>
                                          <p:spTgt spid="84015">
                                            <p:txEl>
                                              <p:pRg st="0" end="0"/>
                                            </p:txEl>
                                          </p:spTgt>
                                        </p:tgtEl>
                                      </p:cBhvr>
                                    </p:animEffect>
                                    <p:set>
                                      <p:cBhvr>
                                        <p:cTn id="164" dur="1" fill="hold">
                                          <p:stCondLst>
                                            <p:cond delay="499"/>
                                          </p:stCondLst>
                                        </p:cTn>
                                        <p:tgtEl>
                                          <p:spTgt spid="84015">
                                            <p:txEl>
                                              <p:pRg st="0" end="0"/>
                                            </p:txEl>
                                          </p:spTgt>
                                        </p:tgtEl>
                                        <p:attrNameLst>
                                          <p:attrName>style.visibility</p:attrName>
                                        </p:attrNameLst>
                                      </p:cBhvr>
                                      <p:to>
                                        <p:strVal val="hidden"/>
                                      </p:to>
                                    </p:set>
                                  </p:childTnLst>
                                </p:cTn>
                              </p:par>
                            </p:childTnLst>
                          </p:cTn>
                        </p:par>
                        <p:par>
                          <p:cTn id="165" fill="hold">
                            <p:stCondLst>
                              <p:cond delay="500"/>
                            </p:stCondLst>
                            <p:childTnLst>
                              <p:par>
                                <p:cTn id="166" presetID="12" presetClass="entr" presetSubtype="1" fill="hold" grpId="4" nodeType="afterEffect">
                                  <p:stCondLst>
                                    <p:cond delay="0"/>
                                  </p:stCondLst>
                                  <p:childTnLst>
                                    <p:set>
                                      <p:cBhvr>
                                        <p:cTn id="167" dur="1" fill="hold">
                                          <p:stCondLst>
                                            <p:cond delay="0"/>
                                          </p:stCondLst>
                                        </p:cTn>
                                        <p:tgtEl>
                                          <p:spTgt spid="84013"/>
                                        </p:tgtEl>
                                        <p:attrNameLst>
                                          <p:attrName>style.visibility</p:attrName>
                                        </p:attrNameLst>
                                      </p:cBhvr>
                                      <p:to>
                                        <p:strVal val="visible"/>
                                      </p:to>
                                    </p:set>
                                    <p:animEffect transition="in" filter="slide(fromTop)">
                                      <p:cBhvr>
                                        <p:cTn id="168" dur="500"/>
                                        <p:tgtEl>
                                          <p:spTgt spid="84013"/>
                                        </p:tgtEl>
                                      </p:cBhvr>
                                    </p:animEffect>
                                  </p:childTnLst>
                                </p:cTn>
                              </p:par>
                            </p:childTnLst>
                          </p:cTn>
                        </p:par>
                        <p:par>
                          <p:cTn id="169" fill="hold">
                            <p:stCondLst>
                              <p:cond delay="1000"/>
                            </p:stCondLst>
                            <p:childTnLst>
                              <p:par>
                                <p:cTn id="170" presetID="22" presetClass="entr" presetSubtype="4" fill="hold" grpId="0" nodeType="afterEffect">
                                  <p:stCondLst>
                                    <p:cond delay="0"/>
                                  </p:stCondLst>
                                  <p:childTnLst>
                                    <p:set>
                                      <p:cBhvr>
                                        <p:cTn id="171" dur="1" fill="hold">
                                          <p:stCondLst>
                                            <p:cond delay="0"/>
                                          </p:stCondLst>
                                        </p:cTn>
                                        <p:tgtEl>
                                          <p:spTgt spid="84022"/>
                                        </p:tgtEl>
                                        <p:attrNameLst>
                                          <p:attrName>style.visibility</p:attrName>
                                        </p:attrNameLst>
                                      </p:cBhvr>
                                      <p:to>
                                        <p:strVal val="visible"/>
                                      </p:to>
                                    </p:set>
                                    <p:animEffect transition="in" filter="wipe(down)">
                                      <p:cBhvr>
                                        <p:cTn id="172" dur="500"/>
                                        <p:tgtEl>
                                          <p:spTgt spid="84022"/>
                                        </p:tgtEl>
                                      </p:cBhvr>
                                    </p:animEffect>
                                  </p:childTnLst>
                                </p:cTn>
                              </p:par>
                            </p:childTnLst>
                          </p:cTn>
                        </p:par>
                        <p:par>
                          <p:cTn id="173" fill="hold">
                            <p:stCondLst>
                              <p:cond delay="1500"/>
                            </p:stCondLst>
                            <p:childTnLst>
                              <p:par>
                                <p:cTn id="174" presetID="1" presetClass="exit" presetSubtype="0" fill="hold" grpId="2" nodeType="afterEffect">
                                  <p:stCondLst>
                                    <p:cond delay="0"/>
                                  </p:stCondLst>
                                  <p:childTnLst>
                                    <p:set>
                                      <p:cBhvr>
                                        <p:cTn id="175" dur="1" fill="hold">
                                          <p:stCondLst>
                                            <p:cond delay="0"/>
                                          </p:stCondLst>
                                        </p:cTn>
                                        <p:tgtEl>
                                          <p:spTgt spid="83974"/>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2" presetClass="exit" presetSubtype="4" fill="hold" grpId="5" nodeType="clickEffect">
                                  <p:stCondLst>
                                    <p:cond delay="0"/>
                                  </p:stCondLst>
                                  <p:childTnLst>
                                    <p:animEffect transition="out" filter="slide(fromBottom)">
                                      <p:cBhvr>
                                        <p:cTn id="179" dur="500"/>
                                        <p:tgtEl>
                                          <p:spTgt spid="84013"/>
                                        </p:tgtEl>
                                      </p:cBhvr>
                                    </p:animEffect>
                                    <p:set>
                                      <p:cBhvr>
                                        <p:cTn id="180" dur="1" fill="hold">
                                          <p:stCondLst>
                                            <p:cond delay="499"/>
                                          </p:stCondLst>
                                        </p:cTn>
                                        <p:tgtEl>
                                          <p:spTgt spid="84013"/>
                                        </p:tgtEl>
                                        <p:attrNameLst>
                                          <p:attrName>style.visibility</p:attrName>
                                        </p:attrNameLst>
                                      </p:cBhvr>
                                      <p:to>
                                        <p:strVal val="hidden"/>
                                      </p:to>
                                    </p:set>
                                  </p:childTnLst>
                                </p:cTn>
                              </p:par>
                            </p:childTnLst>
                          </p:cTn>
                        </p:par>
                        <p:par>
                          <p:cTn id="181" fill="hold">
                            <p:stCondLst>
                              <p:cond delay="500"/>
                            </p:stCondLst>
                            <p:childTnLst>
                              <p:par>
                                <p:cTn id="182" presetID="12" presetClass="entr" presetSubtype="1" fill="hold" grpId="10" nodeType="afterEffect">
                                  <p:stCondLst>
                                    <p:cond delay="0"/>
                                  </p:stCondLst>
                                  <p:childTnLst>
                                    <p:set>
                                      <p:cBhvr>
                                        <p:cTn id="183" dur="1" fill="hold">
                                          <p:stCondLst>
                                            <p:cond delay="0"/>
                                          </p:stCondLst>
                                        </p:cTn>
                                        <p:tgtEl>
                                          <p:spTgt spid="84015">
                                            <p:txEl>
                                              <p:pRg st="0" end="0"/>
                                            </p:txEl>
                                          </p:spTgt>
                                        </p:tgtEl>
                                        <p:attrNameLst>
                                          <p:attrName>style.visibility</p:attrName>
                                        </p:attrNameLst>
                                      </p:cBhvr>
                                      <p:to>
                                        <p:strVal val="visible"/>
                                      </p:to>
                                    </p:set>
                                    <p:animEffect transition="in" filter="slide(fromTop)">
                                      <p:cBhvr>
                                        <p:cTn id="184" dur="500"/>
                                        <p:tgtEl>
                                          <p:spTgt spid="84015">
                                            <p:txEl>
                                              <p:pRg st="0" end="0"/>
                                            </p:txEl>
                                          </p:spTgt>
                                        </p:tgtEl>
                                      </p:cBhvr>
                                    </p:animEffect>
                                  </p:childTnLst>
                                </p:cTn>
                              </p:par>
                            </p:childTnLst>
                          </p:cTn>
                        </p:par>
                        <p:par>
                          <p:cTn id="185" fill="hold">
                            <p:stCondLst>
                              <p:cond delay="1000"/>
                            </p:stCondLst>
                            <p:childTnLst>
                              <p:par>
                                <p:cTn id="186" presetID="22" presetClass="entr" presetSubtype="8" fill="hold" grpId="0" nodeType="afterEffect">
                                  <p:stCondLst>
                                    <p:cond delay="0"/>
                                  </p:stCondLst>
                                  <p:childTnLst>
                                    <p:set>
                                      <p:cBhvr>
                                        <p:cTn id="187" dur="1" fill="hold">
                                          <p:stCondLst>
                                            <p:cond delay="0"/>
                                          </p:stCondLst>
                                        </p:cTn>
                                        <p:tgtEl>
                                          <p:spTgt spid="84010"/>
                                        </p:tgtEl>
                                        <p:attrNameLst>
                                          <p:attrName>style.visibility</p:attrName>
                                        </p:attrNameLst>
                                      </p:cBhvr>
                                      <p:to>
                                        <p:strVal val="visible"/>
                                      </p:to>
                                    </p:set>
                                    <p:animEffect transition="in" filter="wipe(left)">
                                      <p:cBhvr>
                                        <p:cTn id="188" dur="500"/>
                                        <p:tgtEl>
                                          <p:spTgt spid="84010"/>
                                        </p:tgtEl>
                                      </p:cBhvr>
                                    </p:animEffect>
                                  </p:childTnLst>
                                </p:cTn>
                              </p:par>
                              <p:par>
                                <p:cTn id="189" presetID="22" presetClass="entr" presetSubtype="8" fill="hold" grpId="0" nodeType="withEffect">
                                  <p:stCondLst>
                                    <p:cond delay="0"/>
                                  </p:stCondLst>
                                  <p:childTnLst>
                                    <p:set>
                                      <p:cBhvr>
                                        <p:cTn id="190" dur="1" fill="hold">
                                          <p:stCondLst>
                                            <p:cond delay="0"/>
                                          </p:stCondLst>
                                        </p:cTn>
                                        <p:tgtEl>
                                          <p:spTgt spid="84023"/>
                                        </p:tgtEl>
                                        <p:attrNameLst>
                                          <p:attrName>style.visibility</p:attrName>
                                        </p:attrNameLst>
                                      </p:cBhvr>
                                      <p:to>
                                        <p:strVal val="visible"/>
                                      </p:to>
                                    </p:set>
                                    <p:animEffect transition="in" filter="wipe(left)">
                                      <p:cBhvr>
                                        <p:cTn id="191" dur="500"/>
                                        <p:tgtEl>
                                          <p:spTgt spid="84023"/>
                                        </p:tgtEl>
                                      </p:cBhvr>
                                    </p:animEffect>
                                  </p:childTnLst>
                                </p:cTn>
                              </p:par>
                            </p:childTnLst>
                          </p:cTn>
                        </p:par>
                      </p:childTnLst>
                    </p:cTn>
                  </p:par>
                  <p:par>
                    <p:cTn id="192" fill="hold">
                      <p:stCondLst>
                        <p:cond delay="indefinite"/>
                      </p:stCondLst>
                      <p:childTnLst>
                        <p:par>
                          <p:cTn id="193" fill="hold">
                            <p:stCondLst>
                              <p:cond delay="0"/>
                            </p:stCondLst>
                            <p:childTnLst>
                              <p:par>
                                <p:cTn id="194" presetID="12" presetClass="exit" presetSubtype="4" fill="hold" nodeType="clickEffect">
                                  <p:stCondLst>
                                    <p:cond delay="0"/>
                                  </p:stCondLst>
                                  <p:childTnLst>
                                    <p:animEffect transition="out" filter="slide(fromBottom)">
                                      <p:cBhvr>
                                        <p:cTn id="195" dur="500"/>
                                        <p:tgtEl>
                                          <p:spTgt spid="84015">
                                            <p:txEl>
                                              <p:pRg st="0" end="0"/>
                                            </p:txEl>
                                          </p:spTgt>
                                        </p:tgtEl>
                                      </p:cBhvr>
                                    </p:animEffect>
                                    <p:set>
                                      <p:cBhvr>
                                        <p:cTn id="196" dur="1" fill="hold">
                                          <p:stCondLst>
                                            <p:cond delay="499"/>
                                          </p:stCondLst>
                                        </p:cTn>
                                        <p:tgtEl>
                                          <p:spTgt spid="84015">
                                            <p:txEl>
                                              <p:pRg st="0" end="0"/>
                                            </p:txEl>
                                          </p:spTgt>
                                        </p:tgtEl>
                                        <p:attrNameLst>
                                          <p:attrName>style.visibility</p:attrName>
                                        </p:attrNameLst>
                                      </p:cBhvr>
                                      <p:to>
                                        <p:strVal val="hidden"/>
                                      </p:to>
                                    </p:set>
                                  </p:childTnLst>
                                </p:cTn>
                              </p:par>
                            </p:childTnLst>
                          </p:cTn>
                        </p:par>
                        <p:par>
                          <p:cTn id="197" fill="hold">
                            <p:stCondLst>
                              <p:cond delay="500"/>
                            </p:stCondLst>
                            <p:childTnLst>
                              <p:par>
                                <p:cTn id="198" presetID="12" presetClass="entr" presetSubtype="1" fill="hold" grpId="6" nodeType="afterEffect">
                                  <p:stCondLst>
                                    <p:cond delay="0"/>
                                  </p:stCondLst>
                                  <p:childTnLst>
                                    <p:set>
                                      <p:cBhvr>
                                        <p:cTn id="199" dur="1" fill="hold">
                                          <p:stCondLst>
                                            <p:cond delay="0"/>
                                          </p:stCondLst>
                                        </p:cTn>
                                        <p:tgtEl>
                                          <p:spTgt spid="84013"/>
                                        </p:tgtEl>
                                        <p:attrNameLst>
                                          <p:attrName>style.visibility</p:attrName>
                                        </p:attrNameLst>
                                      </p:cBhvr>
                                      <p:to>
                                        <p:strVal val="visible"/>
                                      </p:to>
                                    </p:set>
                                    <p:animEffect transition="in" filter="slide(fromTop)">
                                      <p:cBhvr>
                                        <p:cTn id="200" dur="500"/>
                                        <p:tgtEl>
                                          <p:spTgt spid="84013"/>
                                        </p:tgtEl>
                                      </p:cBhvr>
                                    </p:animEffect>
                                  </p:childTnLst>
                                </p:cTn>
                              </p:par>
                            </p:childTnLst>
                          </p:cTn>
                        </p:par>
                        <p:par>
                          <p:cTn id="201" fill="hold">
                            <p:stCondLst>
                              <p:cond delay="1000"/>
                            </p:stCondLst>
                            <p:childTnLst>
                              <p:par>
                                <p:cTn id="202" presetID="22" presetClass="entr" presetSubtype="1" fill="hold" grpId="0" nodeType="afterEffect">
                                  <p:stCondLst>
                                    <p:cond delay="0"/>
                                  </p:stCondLst>
                                  <p:childTnLst>
                                    <p:set>
                                      <p:cBhvr>
                                        <p:cTn id="203" dur="1" fill="hold">
                                          <p:stCondLst>
                                            <p:cond delay="0"/>
                                          </p:stCondLst>
                                        </p:cTn>
                                        <p:tgtEl>
                                          <p:spTgt spid="84025"/>
                                        </p:tgtEl>
                                        <p:attrNameLst>
                                          <p:attrName>style.visibility</p:attrName>
                                        </p:attrNameLst>
                                      </p:cBhvr>
                                      <p:to>
                                        <p:strVal val="visible"/>
                                      </p:to>
                                    </p:set>
                                    <p:animEffect transition="in" filter="wipe(up)">
                                      <p:cBhvr>
                                        <p:cTn id="204" dur="500"/>
                                        <p:tgtEl>
                                          <p:spTgt spid="84025"/>
                                        </p:tgtEl>
                                      </p:cBhvr>
                                    </p:animEffect>
                                  </p:childTnLst>
                                </p:cTn>
                              </p:par>
                            </p:childTnLst>
                          </p:cTn>
                        </p:par>
                        <p:par>
                          <p:cTn id="205" fill="hold">
                            <p:stCondLst>
                              <p:cond delay="1500"/>
                            </p:stCondLst>
                            <p:childTnLst>
                              <p:par>
                                <p:cTn id="206" presetID="1" presetClass="entr" presetSubtype="0" fill="hold" grpId="3" nodeType="afterEffect">
                                  <p:stCondLst>
                                    <p:cond delay="0"/>
                                  </p:stCondLst>
                                  <p:childTnLst>
                                    <p:set>
                                      <p:cBhvr>
                                        <p:cTn id="207" dur="1" fill="hold">
                                          <p:stCondLst>
                                            <p:cond delay="0"/>
                                          </p:stCondLst>
                                        </p:cTn>
                                        <p:tgtEl>
                                          <p:spTgt spid="83974"/>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2" presetClass="exit" presetSubtype="4" fill="hold" grpId="7" nodeType="clickEffect">
                                  <p:stCondLst>
                                    <p:cond delay="0"/>
                                  </p:stCondLst>
                                  <p:childTnLst>
                                    <p:animEffect transition="out" filter="slide(fromBottom)">
                                      <p:cBhvr>
                                        <p:cTn id="211" dur="500"/>
                                        <p:tgtEl>
                                          <p:spTgt spid="84013"/>
                                        </p:tgtEl>
                                      </p:cBhvr>
                                    </p:animEffect>
                                    <p:set>
                                      <p:cBhvr>
                                        <p:cTn id="212" dur="1" fill="hold">
                                          <p:stCondLst>
                                            <p:cond delay="499"/>
                                          </p:stCondLst>
                                        </p:cTn>
                                        <p:tgtEl>
                                          <p:spTgt spid="84013"/>
                                        </p:tgtEl>
                                        <p:attrNameLst>
                                          <p:attrName>style.visibility</p:attrName>
                                        </p:attrNameLst>
                                      </p:cBhvr>
                                      <p:to>
                                        <p:strVal val="hidden"/>
                                      </p:to>
                                    </p:set>
                                  </p:childTnLst>
                                </p:cTn>
                              </p:par>
                            </p:childTnLst>
                          </p:cTn>
                        </p:par>
                        <p:par>
                          <p:cTn id="213" fill="hold">
                            <p:stCondLst>
                              <p:cond delay="500"/>
                            </p:stCondLst>
                            <p:childTnLst>
                              <p:par>
                                <p:cTn id="214" presetID="12" presetClass="entr" presetSubtype="1" fill="hold" grpId="4" nodeType="afterEffect">
                                  <p:stCondLst>
                                    <p:cond delay="0"/>
                                  </p:stCondLst>
                                  <p:childTnLst>
                                    <p:set>
                                      <p:cBhvr>
                                        <p:cTn id="215" dur="1" fill="hold">
                                          <p:stCondLst>
                                            <p:cond delay="0"/>
                                          </p:stCondLst>
                                        </p:cTn>
                                        <p:tgtEl>
                                          <p:spTgt spid="84014"/>
                                        </p:tgtEl>
                                        <p:attrNameLst>
                                          <p:attrName>style.visibility</p:attrName>
                                        </p:attrNameLst>
                                      </p:cBhvr>
                                      <p:to>
                                        <p:strVal val="visible"/>
                                      </p:to>
                                    </p:set>
                                    <p:animEffect transition="in" filter="slide(fromTop)">
                                      <p:cBhvr>
                                        <p:cTn id="216" dur="500"/>
                                        <p:tgtEl>
                                          <p:spTgt spid="84014"/>
                                        </p:tgtEl>
                                      </p:cBhvr>
                                    </p:animEffect>
                                  </p:childTnLst>
                                </p:cTn>
                              </p:par>
                            </p:childTnLst>
                          </p:cTn>
                        </p:par>
                        <p:par>
                          <p:cTn id="217" fill="hold">
                            <p:stCondLst>
                              <p:cond delay="1000"/>
                            </p:stCondLst>
                            <p:childTnLst>
                              <p:par>
                                <p:cTn id="218" presetID="22" presetClass="entr" presetSubtype="4" fill="hold" grpId="0" nodeType="afterEffect">
                                  <p:stCondLst>
                                    <p:cond delay="0"/>
                                  </p:stCondLst>
                                  <p:childTnLst>
                                    <p:set>
                                      <p:cBhvr>
                                        <p:cTn id="219" dur="1" fill="hold">
                                          <p:stCondLst>
                                            <p:cond delay="0"/>
                                          </p:stCondLst>
                                        </p:cTn>
                                        <p:tgtEl>
                                          <p:spTgt spid="83999"/>
                                        </p:tgtEl>
                                        <p:attrNameLst>
                                          <p:attrName>style.visibility</p:attrName>
                                        </p:attrNameLst>
                                      </p:cBhvr>
                                      <p:to>
                                        <p:strVal val="visible"/>
                                      </p:to>
                                    </p:set>
                                    <p:animEffect transition="in" filter="wipe(down)">
                                      <p:cBhvr>
                                        <p:cTn id="220" dur="500"/>
                                        <p:tgtEl>
                                          <p:spTgt spid="83999"/>
                                        </p:tgtEl>
                                      </p:cBhvr>
                                    </p:animEffect>
                                  </p:childTnLst>
                                </p:cTn>
                              </p:par>
                            </p:childTnLst>
                          </p:cTn>
                        </p:par>
                        <p:par>
                          <p:cTn id="221" fill="hold">
                            <p:stCondLst>
                              <p:cond delay="1500"/>
                            </p:stCondLst>
                            <p:childTnLst>
                              <p:par>
                                <p:cTn id="222" presetID="1" presetClass="exit" presetSubtype="0" fill="hold" grpId="2" nodeType="afterEffect">
                                  <p:stCondLst>
                                    <p:cond delay="0"/>
                                  </p:stCondLst>
                                  <p:childTnLst>
                                    <p:set>
                                      <p:cBhvr>
                                        <p:cTn id="223" dur="1" fill="hold">
                                          <p:stCondLst>
                                            <p:cond delay="0"/>
                                          </p:stCondLst>
                                        </p:cTn>
                                        <p:tgtEl>
                                          <p:spTgt spid="83975"/>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12" presetClass="exit" presetSubtype="4" fill="hold" grpId="5" nodeType="clickEffect">
                                  <p:stCondLst>
                                    <p:cond delay="0"/>
                                  </p:stCondLst>
                                  <p:childTnLst>
                                    <p:animEffect transition="out" filter="slide(fromBottom)">
                                      <p:cBhvr>
                                        <p:cTn id="227" dur="500"/>
                                        <p:tgtEl>
                                          <p:spTgt spid="84014"/>
                                        </p:tgtEl>
                                      </p:cBhvr>
                                    </p:animEffect>
                                    <p:set>
                                      <p:cBhvr>
                                        <p:cTn id="228" dur="1" fill="hold">
                                          <p:stCondLst>
                                            <p:cond delay="499"/>
                                          </p:stCondLst>
                                        </p:cTn>
                                        <p:tgtEl>
                                          <p:spTgt spid="84014"/>
                                        </p:tgtEl>
                                        <p:attrNameLst>
                                          <p:attrName>style.visibility</p:attrName>
                                        </p:attrNameLst>
                                      </p:cBhvr>
                                      <p:to>
                                        <p:strVal val="hidden"/>
                                      </p:to>
                                    </p:set>
                                  </p:childTnLst>
                                </p:cTn>
                              </p:par>
                            </p:childTnLst>
                          </p:cTn>
                        </p:par>
                        <p:par>
                          <p:cTn id="229" fill="hold">
                            <p:stCondLst>
                              <p:cond delay="500"/>
                            </p:stCondLst>
                            <p:childTnLst>
                              <p:par>
                                <p:cTn id="230" presetID="12" presetClass="entr" presetSubtype="1" fill="hold" grpId="11" nodeType="afterEffect">
                                  <p:stCondLst>
                                    <p:cond delay="0"/>
                                  </p:stCondLst>
                                  <p:childTnLst>
                                    <p:set>
                                      <p:cBhvr>
                                        <p:cTn id="231" dur="1" fill="hold">
                                          <p:stCondLst>
                                            <p:cond delay="0"/>
                                          </p:stCondLst>
                                        </p:cTn>
                                        <p:tgtEl>
                                          <p:spTgt spid="84015">
                                            <p:txEl>
                                              <p:pRg st="0" end="0"/>
                                            </p:txEl>
                                          </p:spTgt>
                                        </p:tgtEl>
                                        <p:attrNameLst>
                                          <p:attrName>style.visibility</p:attrName>
                                        </p:attrNameLst>
                                      </p:cBhvr>
                                      <p:to>
                                        <p:strVal val="visible"/>
                                      </p:to>
                                    </p:set>
                                    <p:animEffect transition="in" filter="slide(fromTop)">
                                      <p:cBhvr>
                                        <p:cTn id="232" dur="500"/>
                                        <p:tgtEl>
                                          <p:spTgt spid="84015">
                                            <p:txEl>
                                              <p:pRg st="0" end="0"/>
                                            </p:txEl>
                                          </p:spTgt>
                                        </p:tgtEl>
                                      </p:cBhvr>
                                    </p:animEffect>
                                  </p:childTnLst>
                                </p:cTn>
                              </p:par>
                            </p:childTnLst>
                          </p:cTn>
                        </p:par>
                        <p:par>
                          <p:cTn id="233" fill="hold">
                            <p:stCondLst>
                              <p:cond delay="1000"/>
                            </p:stCondLst>
                            <p:childTnLst>
                              <p:par>
                                <p:cTn id="234" presetID="22" presetClass="entr" presetSubtype="8" fill="hold" grpId="0" nodeType="afterEffect">
                                  <p:stCondLst>
                                    <p:cond delay="0"/>
                                  </p:stCondLst>
                                  <p:childTnLst>
                                    <p:set>
                                      <p:cBhvr>
                                        <p:cTn id="235" dur="1" fill="hold">
                                          <p:stCondLst>
                                            <p:cond delay="0"/>
                                          </p:stCondLst>
                                        </p:cTn>
                                        <p:tgtEl>
                                          <p:spTgt spid="84024"/>
                                        </p:tgtEl>
                                        <p:attrNameLst>
                                          <p:attrName>style.visibility</p:attrName>
                                        </p:attrNameLst>
                                      </p:cBhvr>
                                      <p:to>
                                        <p:strVal val="visible"/>
                                      </p:to>
                                    </p:set>
                                    <p:animEffect transition="in" filter="wipe(left)">
                                      <p:cBhvr>
                                        <p:cTn id="236" dur="500"/>
                                        <p:tgtEl>
                                          <p:spTgt spid="84024"/>
                                        </p:tgtEl>
                                      </p:cBhvr>
                                    </p:animEffect>
                                  </p:childTnLst>
                                </p:cTn>
                              </p:par>
                              <p:par>
                                <p:cTn id="237" presetID="22" presetClass="entr" presetSubtype="8" fill="hold" grpId="0" nodeType="withEffect">
                                  <p:stCondLst>
                                    <p:cond delay="0"/>
                                  </p:stCondLst>
                                  <p:childTnLst>
                                    <p:set>
                                      <p:cBhvr>
                                        <p:cTn id="238" dur="1" fill="hold">
                                          <p:stCondLst>
                                            <p:cond delay="0"/>
                                          </p:stCondLst>
                                        </p:cTn>
                                        <p:tgtEl>
                                          <p:spTgt spid="84011"/>
                                        </p:tgtEl>
                                        <p:attrNameLst>
                                          <p:attrName>style.visibility</p:attrName>
                                        </p:attrNameLst>
                                      </p:cBhvr>
                                      <p:to>
                                        <p:strVal val="visible"/>
                                      </p:to>
                                    </p:set>
                                    <p:animEffect transition="in" filter="wipe(left)">
                                      <p:cBhvr>
                                        <p:cTn id="239" dur="500"/>
                                        <p:tgtEl>
                                          <p:spTgt spid="84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P spid="83974" grpId="0" animBg="1"/>
      <p:bldP spid="83974" grpId="1" animBg="1"/>
      <p:bldP spid="83974" grpId="2" animBg="1"/>
      <p:bldP spid="83974" grpId="3" animBg="1"/>
      <p:bldP spid="83975" grpId="0" animBg="1"/>
      <p:bldP spid="83975" grpId="1" animBg="1"/>
      <p:bldP spid="83975" grpId="2" animBg="1"/>
      <p:bldP spid="83997" grpId="0" animBg="1"/>
      <p:bldP spid="83998" grpId="0" animBg="1"/>
      <p:bldP spid="83999" grpId="0" animBg="1"/>
      <p:bldP spid="84009" grpId="0" animBg="1"/>
      <p:bldP spid="84010" grpId="0" animBg="1"/>
      <p:bldP spid="84011" grpId="0" animBg="1"/>
      <p:bldP spid="84013" grpId="0"/>
      <p:bldP spid="84013" grpId="1"/>
      <p:bldP spid="84013" grpId="2"/>
      <p:bldP spid="84013" grpId="3"/>
      <p:bldP spid="84013" grpId="4"/>
      <p:bldP spid="84013" grpId="5"/>
      <p:bldP spid="84013" grpId="6"/>
      <p:bldP spid="84013" grpId="7"/>
      <p:bldP spid="84014" grpId="0"/>
      <p:bldP spid="84014" grpId="1"/>
      <p:bldP spid="84014" grpId="2"/>
      <p:bldP spid="84014" grpId="3"/>
      <p:bldP spid="84014" grpId="4"/>
      <p:bldP spid="84014" grpId="5"/>
      <p:bldP spid="84015" grpId="0" build="allAtOnce"/>
      <p:bldP spid="84015" grpId="1" build="allAtOnce"/>
      <p:bldP spid="84015" grpId="2" build="allAtOnce"/>
      <p:bldP spid="84015" grpId="3" build="allAtOnce"/>
      <p:bldP spid="84015" grpId="4" build="allAtOnce"/>
      <p:bldP spid="84015" grpId="5" build="allAtOnce"/>
      <p:bldP spid="84015" grpId="6" build="allAtOnce"/>
      <p:bldP spid="84015" grpId="7" build="allAtOnce"/>
      <p:bldP spid="84015" grpId="8" build="allAtOnce"/>
      <p:bldP spid="84015" grpId="9" build="allAtOnce"/>
      <p:bldP spid="84015" grpId="10" build="allAtOnce"/>
      <p:bldP spid="84015" grpId="11" build="allAtOnce"/>
      <p:bldP spid="84017" grpId="0" animBg="1"/>
      <p:bldP spid="84018" grpId="0" animBg="1"/>
      <p:bldP spid="84019" grpId="0" animBg="1"/>
      <p:bldP spid="84020" grpId="0" animBg="1"/>
      <p:bldP spid="84021" grpId="0" animBg="1"/>
      <p:bldP spid="84022" grpId="0" animBg="1"/>
      <p:bldP spid="84023" grpId="0" animBg="1"/>
      <p:bldP spid="84024" grpId="0" animBg="1"/>
      <p:bldP spid="84025" grpId="0" animBg="1"/>
      <p:bldP spid="84035" grpId="0" animBg="1"/>
      <p:bldP spid="84036" grpId="0" animBg="1"/>
      <p:bldP spid="84037" grpId="0" animBg="1"/>
      <p:bldP spid="84038" grpId="0" animBg="1"/>
      <p:bldP spid="84039" grpId="0" animBg="1"/>
      <p:bldP spid="84040" grpId="0" animBg="1"/>
      <p:bldP spid="84041" grpId="0"/>
      <p:bldP spid="840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ChangeArrowheads="1"/>
          </p:cNvSpPr>
          <p:nvPr/>
        </p:nvSpPr>
        <p:spPr bwMode="auto">
          <a:xfrm>
            <a:off x="2667000" y="2203362"/>
            <a:ext cx="6858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ea typeface="华文新魏" panose="02010800040101010101" pitchFamily="2" charset="-122"/>
              </a:rPr>
              <a:t>       </a:t>
            </a:r>
            <a:r>
              <a:rPr lang="zh-CN" altLang="en-US" sz="2400" dirty="0">
                <a:ea typeface="华文新魏" panose="02010800040101010101" pitchFamily="2" charset="-122"/>
              </a:rPr>
              <a:t>在前后台系统中，一个“模块”可以</a:t>
            </a:r>
            <a:r>
              <a:rPr lang="zh-CN" altLang="en-US" sz="2400" dirty="0">
                <a:solidFill>
                  <a:srgbClr val="FF0000"/>
                </a:solidFill>
                <a:ea typeface="华文新魏" panose="02010800040101010101" pitchFamily="2" charset="-122"/>
              </a:rPr>
              <a:t>调用</a:t>
            </a:r>
            <a:r>
              <a:rPr lang="zh-CN" altLang="en-US" sz="2400" dirty="0">
                <a:ea typeface="华文新魏" panose="02010800040101010101" pitchFamily="2" charset="-122"/>
              </a:rPr>
              <a:t>另一个“模块”，因此各模块在执行时间上相互</a:t>
            </a:r>
            <a:r>
              <a:rPr lang="zh-CN" altLang="en-US" sz="2400" dirty="0">
                <a:solidFill>
                  <a:srgbClr val="FF0000"/>
                </a:solidFill>
                <a:ea typeface="华文新魏" panose="02010800040101010101" pitchFamily="2" charset="-122"/>
              </a:rPr>
              <a:t>错开</a:t>
            </a:r>
            <a:r>
              <a:rPr lang="zh-CN" altLang="en-US" sz="2400" dirty="0">
                <a:ea typeface="华文新魏" panose="02010800040101010101" pitchFamily="2" charset="-122"/>
              </a:rPr>
              <a:t>，且信息传递“</a:t>
            </a:r>
            <a:r>
              <a:rPr lang="zh-CN" altLang="en-US" sz="2400" dirty="0">
                <a:solidFill>
                  <a:srgbClr val="FF0000"/>
                </a:solidFill>
                <a:ea typeface="华文新魏" panose="02010800040101010101" pitchFamily="2" charset="-122"/>
              </a:rPr>
              <a:t>同步</a:t>
            </a:r>
            <a:r>
              <a:rPr lang="zh-CN" altLang="en-US" sz="2400" dirty="0">
                <a:ea typeface="华文新魏" panose="02010800040101010101" pitchFamily="2" charset="-122"/>
              </a:rPr>
              <a:t>”。</a:t>
            </a:r>
            <a:endParaRPr lang="zh-CN" altLang="en-US" dirty="0"/>
          </a:p>
        </p:txBody>
      </p:sp>
      <p:sp>
        <p:nvSpPr>
          <p:cNvPr id="2" name="标题 1"/>
          <p:cNvSpPr>
            <a:spLocks noGrp="1"/>
          </p:cNvSpPr>
          <p:nvPr>
            <p:ph type="title"/>
          </p:nvPr>
        </p:nvSpPr>
        <p:spPr/>
        <p:txBody>
          <a:bodyPr/>
          <a:lstStyle/>
          <a:p>
            <a:r>
              <a:rPr lang="en-US" altLang="zh-CN" dirty="0"/>
              <a:t>3.2  </a:t>
            </a:r>
            <a:r>
              <a:rPr lang="zh-CN" altLang="en-US" dirty="0"/>
              <a:t>最小内核</a:t>
            </a:r>
          </a:p>
        </p:txBody>
      </p:sp>
      <p:sp>
        <p:nvSpPr>
          <p:cNvPr id="33796" name="Rectangle 3"/>
          <p:cNvSpPr>
            <a:spLocks noGrp="1" noChangeArrowheads="1"/>
          </p:cNvSpPr>
          <p:nvPr>
            <p:ph idx="1"/>
          </p:nvPr>
        </p:nvSpPr>
        <p:spPr/>
        <p:txBody>
          <a:bodyPr/>
          <a:lstStyle/>
          <a:p>
            <a:pPr eaLnBrk="1" hangingPunct="1"/>
            <a:r>
              <a:rPr lang="zh-CN" altLang="en-US" dirty="0"/>
              <a:t>案例分析</a:t>
            </a:r>
          </a:p>
        </p:txBody>
      </p:sp>
      <p:sp>
        <p:nvSpPr>
          <p:cNvPr id="87045" name="Rectangle 5"/>
          <p:cNvSpPr>
            <a:spLocks noChangeArrowheads="1"/>
          </p:cNvSpPr>
          <p:nvPr/>
        </p:nvSpPr>
        <p:spPr bwMode="auto">
          <a:xfrm>
            <a:off x="3455464" y="1343468"/>
            <a:ext cx="6858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ea typeface="华文新魏" panose="02010800040101010101" pitchFamily="2" charset="-122"/>
              </a:rPr>
              <a:t>       </a:t>
            </a:r>
            <a:r>
              <a:rPr lang="zh-CN" altLang="en-US" sz="2400" dirty="0">
                <a:ea typeface="华文新魏" panose="02010800040101010101" pitchFamily="2" charset="-122"/>
              </a:rPr>
              <a:t>在操作系统中，程序设计就象</a:t>
            </a:r>
            <a:r>
              <a:rPr lang="zh-CN" altLang="en-US" sz="2400" dirty="0">
                <a:solidFill>
                  <a:srgbClr val="FF0000"/>
                </a:solidFill>
                <a:ea typeface="华文新魏" panose="02010800040101010101" pitchFamily="2" charset="-122"/>
              </a:rPr>
              <a:t>记流水帐</a:t>
            </a:r>
            <a:r>
              <a:rPr lang="zh-CN" altLang="en-US" sz="2400" dirty="0">
                <a:ea typeface="华文新魏" panose="02010800040101010101" pitchFamily="2" charset="-122"/>
              </a:rPr>
              <a:t>一样简单。</a:t>
            </a:r>
            <a:endParaRPr lang="zh-CN" altLang="en-US" dirty="0"/>
          </a:p>
        </p:txBody>
      </p:sp>
      <p:pic>
        <p:nvPicPr>
          <p:cNvPr id="870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860192"/>
            <a:ext cx="3467100" cy="261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燕尾形 6">
            <a:hlinkClick r:id="rId3" action="ppaction://hlinksldjump"/>
          </p:cNvPr>
          <p:cNvSpPr/>
          <p:nvPr/>
        </p:nvSpPr>
        <p:spPr>
          <a:xfrm rot="10800000">
            <a:off x="10107613" y="6096000"/>
            <a:ext cx="533400" cy="381000"/>
          </a:xfrm>
          <a:prstGeom prst="chevron">
            <a:avLst>
              <a:gd name="adj" fmla="val 64328"/>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7044">
                                            <p:txEl>
                                              <p:pRg st="0" end="0"/>
                                            </p:txEl>
                                          </p:spTgt>
                                        </p:tgtEl>
                                        <p:attrNameLst>
                                          <p:attrName>style.visibility</p:attrName>
                                        </p:attrNameLst>
                                      </p:cBhvr>
                                      <p:to>
                                        <p:strVal val="visible"/>
                                      </p:to>
                                    </p:set>
                                    <p:animEffect transition="in" filter="wipe(up)">
                                      <p:cBhvr>
                                        <p:cTn id="7" dur="500"/>
                                        <p:tgtEl>
                                          <p:spTgt spid="870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87044">
                                            <p:txEl>
                                              <p:pRg st="0" end="0"/>
                                            </p:txEl>
                                          </p:spTgt>
                                        </p:tgtEl>
                                        <p:attrNameLst>
                                          <p:attrName>style.visibility</p:attrName>
                                        </p:attrNameLst>
                                      </p:cBhvr>
                                      <p:to>
                                        <p:strVal val="hidden"/>
                                      </p:to>
                                    </p:set>
                                  </p:childTnLst>
                                </p:cTn>
                              </p:par>
                              <p:par>
                                <p:cTn id="12" presetID="22" presetClass="entr" presetSubtype="1" fill="hold" grpId="0" nodeType="withEffect">
                                  <p:stCondLst>
                                    <p:cond delay="0"/>
                                  </p:stCondLst>
                                  <p:childTnLst>
                                    <p:set>
                                      <p:cBhvr>
                                        <p:cTn id="13" dur="1" fill="hold">
                                          <p:stCondLst>
                                            <p:cond delay="0"/>
                                          </p:stCondLst>
                                        </p:cTn>
                                        <p:tgtEl>
                                          <p:spTgt spid="87045"/>
                                        </p:tgtEl>
                                        <p:attrNameLst>
                                          <p:attrName>style.visibility</p:attrName>
                                        </p:attrNameLst>
                                      </p:cBhvr>
                                      <p:to>
                                        <p:strVal val="visible"/>
                                      </p:to>
                                    </p:set>
                                    <p:animEffect transition="in" filter="wipe(up)">
                                      <p:cBhvr>
                                        <p:cTn id="14" dur="500"/>
                                        <p:tgtEl>
                                          <p:spTgt spid="87045"/>
                                        </p:tgtEl>
                                      </p:cBhvr>
                                    </p:animEffect>
                                  </p:childTnLst>
                                </p:cTn>
                              </p:par>
                            </p:childTnLst>
                          </p:cTn>
                        </p:par>
                        <p:par>
                          <p:cTn id="15" fill="hold">
                            <p:stCondLst>
                              <p:cond delay="0"/>
                            </p:stCondLst>
                            <p:childTnLst>
                              <p:par>
                                <p:cTn id="16" presetID="9" presetClass="entr" presetSubtype="0" fill="hold" nodeType="afterEffect">
                                  <p:stCondLst>
                                    <p:cond delay="0"/>
                                  </p:stCondLst>
                                  <p:childTnLst>
                                    <p:set>
                                      <p:cBhvr>
                                        <p:cTn id="17" dur="1" fill="hold">
                                          <p:stCondLst>
                                            <p:cond delay="0"/>
                                          </p:stCondLst>
                                        </p:cTn>
                                        <p:tgtEl>
                                          <p:spTgt spid="87046"/>
                                        </p:tgtEl>
                                        <p:attrNameLst>
                                          <p:attrName>style.visibility</p:attrName>
                                        </p:attrNameLst>
                                      </p:cBhvr>
                                      <p:to>
                                        <p:strVal val="visible"/>
                                      </p:to>
                                    </p:set>
                                    <p:animEffect transition="in" filter="dissolve">
                                      <p:cBhvr>
                                        <p:cTn id="18" dur="500"/>
                                        <p:tgtEl>
                                          <p:spTgt spid="87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allAtOnce"/>
      <p:bldP spid="8704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最小内核</a:t>
            </a:r>
          </a:p>
        </p:txBody>
      </p:sp>
      <p:sp>
        <p:nvSpPr>
          <p:cNvPr id="34819" name="Rectangle 3"/>
          <p:cNvSpPr>
            <a:spLocks noGrp="1" noChangeArrowheads="1"/>
          </p:cNvSpPr>
          <p:nvPr>
            <p:ph idx="1"/>
          </p:nvPr>
        </p:nvSpPr>
        <p:spPr/>
        <p:txBody>
          <a:bodyPr/>
          <a:lstStyle/>
          <a:p>
            <a:pPr eaLnBrk="1" hangingPunct="1"/>
            <a:r>
              <a:rPr lang="zh-CN" altLang="en-US" dirty="0"/>
              <a:t>案例分析</a:t>
            </a:r>
          </a:p>
        </p:txBody>
      </p:sp>
      <p:sp>
        <p:nvSpPr>
          <p:cNvPr id="89092" name="Rectangle 4"/>
          <p:cNvSpPr>
            <a:spLocks noChangeArrowheads="1"/>
          </p:cNvSpPr>
          <p:nvPr/>
        </p:nvSpPr>
        <p:spPr bwMode="auto">
          <a:xfrm>
            <a:off x="2667000" y="2276426"/>
            <a:ext cx="6858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latin typeface="华文新魏" panose="02010800040101010101" pitchFamily="2" charset="-122"/>
                <a:ea typeface="华文新魏" panose="02010800040101010101" pitchFamily="2" charset="-122"/>
              </a:rPr>
              <a:t>       </a:t>
            </a:r>
            <a:r>
              <a:rPr lang="zh-CN" altLang="en-US" sz="2400" dirty="0">
                <a:solidFill>
                  <a:srgbClr val="FF0000"/>
                </a:solidFill>
                <a:latin typeface="华文新魏" panose="02010800040101010101" pitchFamily="2" charset="-122"/>
                <a:ea typeface="华文新魏" panose="02010800040101010101" pitchFamily="2" charset="-122"/>
              </a:rPr>
              <a:t>注意</a:t>
            </a:r>
            <a:r>
              <a:rPr lang="zh-CN" altLang="en-US" sz="2400" dirty="0">
                <a:latin typeface="华文新魏" panose="02010800040101010101" pitchFamily="2" charset="-122"/>
                <a:ea typeface="华文新魏" panose="02010800040101010101" pitchFamily="2" charset="-122"/>
              </a:rPr>
              <a:t>：在进入首个运行的任务之前要禁止产生任何受操作系统管理的中断，包括节拍定时器的中断。因为这类中断产生后操作系统会对任务进行扫描，并尝试进行任务切换，这将会导致程序出错，甚至引起</a:t>
            </a:r>
            <a:r>
              <a:rPr lang="zh-CN" altLang="en-US" sz="2400" dirty="0">
                <a:solidFill>
                  <a:srgbClr val="FF0000"/>
                </a:solidFill>
                <a:latin typeface="华文新魏" panose="02010800040101010101" pitchFamily="2" charset="-122"/>
                <a:ea typeface="华文新魏" panose="02010800040101010101" pitchFamily="2" charset="-122"/>
              </a:rPr>
              <a:t>系统崩溃</a:t>
            </a:r>
            <a:r>
              <a:rPr lang="zh-CN" altLang="en-US" sz="2400" dirty="0">
                <a:latin typeface="华文新魏" panose="02010800040101010101" pitchFamily="2" charset="-122"/>
                <a:ea typeface="华文新魏" panose="02010800040101010101" pitchFamily="2" charset="-122"/>
              </a:rPr>
              <a:t>。所以通常将硬件初始化函数放在首个运行任务开始的地方执行。</a:t>
            </a:r>
            <a:r>
              <a:rPr lang="zh-CN" altLang="en-US" dirty="0"/>
              <a:t> </a:t>
            </a:r>
          </a:p>
        </p:txBody>
      </p:sp>
      <p:sp>
        <p:nvSpPr>
          <p:cNvPr id="89093" name="Rectangle 5"/>
          <p:cNvSpPr>
            <a:spLocks noChangeArrowheads="1"/>
          </p:cNvSpPr>
          <p:nvPr/>
        </p:nvSpPr>
        <p:spPr bwMode="auto">
          <a:xfrm>
            <a:off x="4495800" y="4703643"/>
            <a:ext cx="3200400" cy="1600438"/>
          </a:xfrm>
          <a:prstGeom prst="rect">
            <a:avLst/>
          </a:prstGeom>
          <a:solidFill>
            <a:srgbClr val="C0C0C0"/>
          </a:solidFill>
          <a:ln w="9525">
            <a:noFill/>
            <a:miter lim="800000"/>
          </a:ln>
          <a:effectLst>
            <a:outerShdw dist="35921" dir="2700000" algn="ctr" rotWithShape="0">
              <a:schemeClr val="bg2"/>
            </a:outerShdw>
          </a:effectLst>
        </p:spPr>
        <p:txBody>
          <a:bodyPr anchor="ctr">
            <a:spAutoFit/>
          </a:bodyPr>
          <a:lstStyle/>
          <a:p>
            <a:pPr indent="228600">
              <a:defRPr/>
            </a:pPr>
            <a:r>
              <a:rPr lang="en-US" altLang="zh-CN" sz="1400" b="1">
                <a:latin typeface="Arial" panose="020B0604020202020204" pitchFamily="34" charset="0"/>
              </a:rPr>
              <a:t>void Task0(void *pdata) </a:t>
            </a:r>
            <a:r>
              <a:rPr lang="en-US" altLang="zh-CN" sz="1400">
                <a:latin typeface="Arial" panose="020B0604020202020204" pitchFamily="34" charset="0"/>
              </a:rPr>
              <a:t>	 </a:t>
            </a:r>
          </a:p>
          <a:p>
            <a:pPr indent="228600">
              <a:defRPr/>
            </a:pPr>
            <a:r>
              <a:rPr lang="en-US" altLang="zh-CN" sz="1400">
                <a:latin typeface="Arial" panose="020B0604020202020204" pitchFamily="34" charset="0"/>
              </a:rPr>
              <a:t>{</a:t>
            </a:r>
          </a:p>
          <a:p>
            <a:pPr indent="228600">
              <a:defRPr/>
            </a:pPr>
            <a:r>
              <a:rPr lang="en-US" altLang="zh-CN" sz="1400">
                <a:latin typeface="Arial" panose="020B0604020202020204" pitchFamily="34" charset="0"/>
              </a:rPr>
              <a:t>    pdata = pdata; 			</a:t>
            </a:r>
          </a:p>
          <a:p>
            <a:pPr indent="228600">
              <a:defRPr/>
            </a:pPr>
            <a:r>
              <a:rPr lang="en-US" altLang="zh-CN" sz="1400">
                <a:latin typeface="Arial" panose="020B0604020202020204" pitchFamily="34" charset="0"/>
              </a:rPr>
              <a:t>    TargetInit( );</a:t>
            </a:r>
          </a:p>
          <a:p>
            <a:pPr indent="228600">
              <a:defRPr/>
            </a:pPr>
            <a:endParaRPr lang="en-US" altLang="zh-CN" sz="1400">
              <a:latin typeface="Arial" panose="020B0604020202020204" pitchFamily="34" charset="0"/>
            </a:endParaRPr>
          </a:p>
          <a:p>
            <a:pPr indent="228600">
              <a:defRPr/>
            </a:pPr>
            <a:r>
              <a:rPr lang="en-US" altLang="zh-CN" sz="1400">
                <a:latin typeface="Arial" panose="020B0604020202020204" pitchFamily="34" charset="0"/>
              </a:rPr>
              <a:t>    while (1) { }</a:t>
            </a:r>
          </a:p>
          <a:p>
            <a:pPr indent="228600">
              <a:defRPr/>
            </a:pPr>
            <a:r>
              <a:rPr lang="en-US" altLang="zh-CN" sz="1400">
                <a:latin typeface="Arial" panose="020B0604020202020204" pitchFamily="34" charset="0"/>
              </a:rPr>
              <a:t>}</a:t>
            </a:r>
          </a:p>
        </p:txBody>
      </p:sp>
      <p:sp>
        <p:nvSpPr>
          <p:cNvPr id="89094" name="Oval 6"/>
          <p:cNvSpPr>
            <a:spLocks noChangeArrowheads="1"/>
          </p:cNvSpPr>
          <p:nvPr/>
        </p:nvSpPr>
        <p:spPr bwMode="auto">
          <a:xfrm>
            <a:off x="4800600" y="5410200"/>
            <a:ext cx="1371600" cy="381000"/>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9092">
                                            <p:txEl>
                                              <p:pRg st="0" end="0"/>
                                            </p:txEl>
                                          </p:spTgt>
                                        </p:tgtEl>
                                        <p:attrNameLst>
                                          <p:attrName>style.visibility</p:attrName>
                                        </p:attrNameLst>
                                      </p:cBhvr>
                                      <p:to>
                                        <p:strVal val="visible"/>
                                      </p:to>
                                    </p:set>
                                    <p:animEffect transition="in" filter="wipe(up)">
                                      <p:cBhvr>
                                        <p:cTn id="7" dur="500"/>
                                        <p:tgtEl>
                                          <p:spTgt spid="89092">
                                            <p:txEl>
                                              <p:pRg st="0" end="0"/>
                                            </p:txEl>
                                          </p:spTgt>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89093"/>
                                        </p:tgtEl>
                                        <p:attrNameLst>
                                          <p:attrName>style.visibility</p:attrName>
                                        </p:attrNameLst>
                                      </p:cBhvr>
                                      <p:to>
                                        <p:strVal val="visible"/>
                                      </p:to>
                                    </p:set>
                                    <p:animEffect transition="in" filter="slide(fromTop)">
                                      <p:cBhvr>
                                        <p:cTn id="11" dur="500"/>
                                        <p:tgtEl>
                                          <p:spTgt spid="8909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9094"/>
                                        </p:tgtEl>
                                        <p:attrNameLst>
                                          <p:attrName>style.visibility</p:attrName>
                                        </p:attrNameLst>
                                      </p:cBhvr>
                                      <p:to>
                                        <p:strVal val="visible"/>
                                      </p:to>
                                    </p:set>
                                    <p:animEffect transition="in" filter="wipe(down)">
                                      <p:cBhvr>
                                        <p:cTn id="15" dur="500"/>
                                        <p:tgtEl>
                                          <p:spTgt spid="89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nimBg="1"/>
      <p:bldP spid="8909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最小内核</a:t>
            </a:r>
          </a:p>
        </p:txBody>
      </p:sp>
      <p:sp>
        <p:nvSpPr>
          <p:cNvPr id="35843" name="Rectangle 3"/>
          <p:cNvSpPr>
            <a:spLocks noGrp="1" noChangeArrowheads="1"/>
          </p:cNvSpPr>
          <p:nvPr>
            <p:ph idx="1"/>
          </p:nvPr>
        </p:nvSpPr>
        <p:spPr>
          <a:noFill/>
        </p:spPr>
        <p:txBody>
          <a:bodyPr/>
          <a:lstStyle/>
          <a:p>
            <a:pPr eaLnBrk="1" hangingPunct="1">
              <a:buClr>
                <a:srgbClr val="0000FF"/>
              </a:buClr>
              <a:buSzPct val="80000"/>
              <a:buFont typeface="Wingdings" panose="05000000000000000000" pitchFamily="2" charset="2"/>
              <a:buChar char="q"/>
            </a:pPr>
            <a:r>
              <a:rPr lang="zh-CN" altLang="en-US">
                <a:solidFill>
                  <a:srgbClr val="C0C0C0"/>
                </a:solidFill>
              </a:rPr>
              <a:t>基本概念</a:t>
            </a:r>
          </a:p>
          <a:p>
            <a:pPr eaLnBrk="1" hangingPunct="1">
              <a:buClr>
                <a:srgbClr val="0000FF"/>
              </a:buClr>
              <a:buSzPct val="80000"/>
              <a:buFont typeface="Wingdings" panose="05000000000000000000" pitchFamily="2" charset="2"/>
              <a:buChar char="q"/>
            </a:pPr>
            <a:r>
              <a:rPr lang="zh-CN" altLang="en-US">
                <a:solidFill>
                  <a:srgbClr val="C0C0C0"/>
                </a:solidFill>
              </a:rPr>
              <a:t>案例分析</a:t>
            </a:r>
          </a:p>
          <a:p>
            <a:pPr eaLnBrk="1" hangingPunct="1">
              <a:buClr>
                <a:srgbClr val="0000FF"/>
              </a:buClr>
              <a:buSzPct val="80000"/>
              <a:buFont typeface="Wingdings" panose="05000000000000000000" pitchFamily="2" charset="2"/>
              <a:buChar char="q"/>
            </a:pPr>
            <a:r>
              <a:rPr lang="zh-CN" altLang="en-US">
                <a:solidFill>
                  <a:srgbClr val="FF0000"/>
                </a:solidFill>
              </a:rPr>
              <a:t>任务控制块</a:t>
            </a:r>
          </a:p>
          <a:p>
            <a:pPr eaLnBrk="1" hangingPunct="1">
              <a:buClr>
                <a:srgbClr val="0000FF"/>
              </a:buClr>
              <a:buSzPct val="80000"/>
              <a:buFont typeface="Wingdings" panose="05000000000000000000" pitchFamily="2" charset="2"/>
              <a:buChar char="q"/>
            </a:pPr>
            <a:r>
              <a:rPr lang="zh-CN" altLang="en-US">
                <a:solidFill>
                  <a:srgbClr val="C0C0C0"/>
                </a:solidFill>
              </a:rPr>
              <a:t>任务就绪算法</a:t>
            </a:r>
          </a:p>
          <a:p>
            <a:pPr eaLnBrk="1" hangingPunct="1">
              <a:buClr>
                <a:srgbClr val="0000FF"/>
              </a:buClr>
              <a:buSzPct val="80000"/>
              <a:buFont typeface="Wingdings" panose="05000000000000000000" pitchFamily="2" charset="2"/>
              <a:buChar char="q"/>
            </a:pPr>
            <a:r>
              <a:rPr lang="en-US" altLang="zh-CN">
                <a:solidFill>
                  <a:srgbClr val="C0C0C0"/>
                </a:solidFill>
              </a:rPr>
              <a:t>OS</a:t>
            </a:r>
            <a:r>
              <a:rPr lang="zh-CN" altLang="en-US">
                <a:solidFill>
                  <a:srgbClr val="C0C0C0"/>
                </a:solidFill>
              </a:rPr>
              <a:t>初始化</a:t>
            </a:r>
          </a:p>
          <a:p>
            <a:pPr eaLnBrk="1" hangingPunct="1">
              <a:buClr>
                <a:srgbClr val="0000FF"/>
              </a:buClr>
              <a:buSzPct val="80000"/>
              <a:buFont typeface="Wingdings" panose="05000000000000000000" pitchFamily="2" charset="2"/>
              <a:buChar char="q"/>
            </a:pPr>
            <a:r>
              <a:rPr lang="zh-CN" altLang="en-US">
                <a:solidFill>
                  <a:srgbClr val="C0C0C0"/>
                </a:solidFill>
              </a:rPr>
              <a:t>任务管理</a:t>
            </a:r>
          </a:p>
          <a:p>
            <a:pPr eaLnBrk="1" hangingPunct="1">
              <a:buClr>
                <a:srgbClr val="0000FF"/>
              </a:buClr>
              <a:buSzPct val="80000"/>
              <a:buFont typeface="Wingdings" panose="05000000000000000000" pitchFamily="2" charset="2"/>
              <a:buChar char="q"/>
            </a:pPr>
            <a:r>
              <a:rPr lang="zh-CN" altLang="en-US">
                <a:solidFill>
                  <a:srgbClr val="C0C0C0"/>
                </a:solidFill>
              </a:rPr>
              <a:t>任务堆栈初始化</a:t>
            </a:r>
          </a:p>
        </p:txBody>
      </p:sp>
      <p:sp>
        <p:nvSpPr>
          <p:cNvPr id="35844" name="Rectangle 4"/>
          <p:cNvSpPr>
            <a:spLocks noChangeArrowheads="1"/>
          </p:cNvSpPr>
          <p:nvPr/>
        </p:nvSpPr>
        <p:spPr bwMode="auto">
          <a:xfrm>
            <a:off x="5807076" y="1447801"/>
            <a:ext cx="41751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获取并初始化</a:t>
            </a:r>
            <a:r>
              <a:rPr lang="en-US" altLang="zh-CN" sz="3200">
                <a:solidFill>
                  <a:srgbClr val="C0C0C0"/>
                </a:solidFill>
              </a:rPr>
              <a:t>TCB</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启动</a:t>
            </a:r>
            <a:r>
              <a:rPr lang="en-US" altLang="zh-CN" sz="3200">
                <a:solidFill>
                  <a:srgbClr val="C0C0C0"/>
                </a:solidFill>
              </a:rPr>
              <a:t>OS</a:t>
            </a:r>
          </a:p>
          <a:p>
            <a:pPr eaLnBrk="1" hangingPunct="1">
              <a:spcBef>
                <a:spcPct val="20000"/>
              </a:spcBef>
              <a:buClr>
                <a:srgbClr val="0000FF"/>
              </a:buClr>
              <a:buSzPct val="80000"/>
              <a:buFont typeface="Wingdings" panose="05000000000000000000" pitchFamily="2" charset="2"/>
              <a:buChar char="q"/>
            </a:pPr>
            <a:r>
              <a:rPr lang="en-US" altLang="zh-CN" sz="3200">
                <a:solidFill>
                  <a:srgbClr val="C0C0C0"/>
                </a:solidFill>
              </a:rPr>
              <a:t>TargetInit </a:t>
            </a:r>
            <a:r>
              <a:rPr lang="zh-CN" altLang="en-US" sz="3200">
                <a:solidFill>
                  <a:srgbClr val="C0C0C0"/>
                </a:solidFill>
              </a:rPr>
              <a:t>初始化</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时间管理</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任务调度</a:t>
            </a:r>
          </a:p>
          <a:p>
            <a:pPr eaLnBrk="1" hangingPunct="1">
              <a:spcBef>
                <a:spcPct val="20000"/>
              </a:spcBef>
              <a:buClr>
                <a:srgbClr val="0000FF"/>
              </a:buClr>
              <a:buSzPct val="80000"/>
              <a:buFont typeface="Wingdings" panose="05000000000000000000" pitchFamily="2" charset="2"/>
              <a:buChar char="q"/>
            </a:pPr>
            <a:r>
              <a:rPr lang="en-US" altLang="zh-CN" sz="3200">
                <a:solidFill>
                  <a:srgbClr val="C0C0C0"/>
                </a:solidFill>
              </a:rPr>
              <a:t>SWI</a:t>
            </a:r>
            <a:r>
              <a:rPr lang="zh-CN" altLang="en-US" sz="3200">
                <a:solidFill>
                  <a:srgbClr val="C0C0C0"/>
                </a:solidFill>
              </a:rPr>
              <a:t>软件中断异常</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任务级的任务调度小结</a:t>
            </a:r>
          </a:p>
        </p:txBody>
      </p:sp>
      <p:sp>
        <p:nvSpPr>
          <p:cNvPr id="5" name="燕尾形 4">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a:t>最小内核</a:t>
            </a:r>
          </a:p>
        </p:txBody>
      </p:sp>
      <p:sp>
        <p:nvSpPr>
          <p:cNvPr id="88067" name="Rectangle 3"/>
          <p:cNvSpPr>
            <a:spLocks noGrp="1" noChangeArrowheads="1"/>
          </p:cNvSpPr>
          <p:nvPr>
            <p:ph idx="1"/>
          </p:nvPr>
        </p:nvSpPr>
        <p:spPr/>
        <p:txBody>
          <a:bodyPr/>
          <a:lstStyle/>
          <a:p>
            <a:pPr eaLnBrk="1" hangingPunct="1"/>
            <a:r>
              <a:rPr lang="zh-CN" altLang="en-US"/>
              <a:t>任务控制块</a:t>
            </a:r>
          </a:p>
        </p:txBody>
      </p:sp>
      <p:sp>
        <p:nvSpPr>
          <p:cNvPr id="88068" name="Rectangle 4"/>
          <p:cNvSpPr>
            <a:spLocks noChangeArrowheads="1"/>
          </p:cNvSpPr>
          <p:nvPr/>
        </p:nvSpPr>
        <p:spPr bwMode="auto">
          <a:xfrm>
            <a:off x="846161" y="2195935"/>
            <a:ext cx="9794852"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华文新魏" panose="02010800040101010101" pitchFamily="2" charset="-122"/>
                <a:ea typeface="华文新魏" panose="02010800040101010101" pitchFamily="2" charset="-122"/>
              </a:rPr>
              <a:t>       </a:t>
            </a:r>
            <a:r>
              <a:rPr lang="en-US" altLang="zh-CN" sz="2800" dirty="0" err="1">
                <a:latin typeface="华文新魏" panose="02010800040101010101" pitchFamily="2" charset="-122"/>
                <a:ea typeface="华文新魏" panose="02010800040101010101" pitchFamily="2" charset="-122"/>
              </a:rPr>
              <a:t>μC</a:t>
            </a:r>
            <a:r>
              <a:rPr lang="en-US" altLang="zh-CN" sz="2800" dirty="0">
                <a:latin typeface="华文新魏" panose="02010800040101010101" pitchFamily="2" charset="-122"/>
                <a:ea typeface="华文新魏" panose="02010800040101010101" pitchFamily="2" charset="-122"/>
              </a:rPr>
              <a:t>/OS-Ⅱ</a:t>
            </a:r>
            <a:r>
              <a:rPr lang="zh-CN" altLang="en-US" sz="2800" dirty="0">
                <a:latin typeface="华文新魏" panose="02010800040101010101" pitchFamily="2" charset="-122"/>
                <a:ea typeface="华文新魏" panose="02010800040101010101" pitchFamily="2" charset="-122"/>
              </a:rPr>
              <a:t>是通过任务控制块来管理任务的。任务控制块是一个</a:t>
            </a:r>
            <a:r>
              <a:rPr lang="zh-CN" altLang="en-US" sz="2800" dirty="0">
                <a:solidFill>
                  <a:srgbClr val="FF0000"/>
                </a:solidFill>
                <a:latin typeface="华文新魏" panose="02010800040101010101" pitchFamily="2" charset="-122"/>
                <a:ea typeface="华文新魏" panose="02010800040101010101" pitchFamily="2" charset="-122"/>
              </a:rPr>
              <a:t>基于链表的数据结构</a:t>
            </a:r>
            <a:r>
              <a:rPr lang="zh-CN" altLang="en-US" sz="2800" dirty="0">
                <a:latin typeface="华文新魏" panose="02010800040101010101" pitchFamily="2" charset="-122"/>
                <a:ea typeface="华文新魏" panose="02010800040101010101" pitchFamily="2" charset="-122"/>
              </a:rPr>
              <a:t>，任务控制块主要用于记录任务的堆栈栈顶指针、指向下一个任务控制块的指针、任务等待的延迟时间、任务的当前状态标志与任务的优先级别等一些与任务管理有关的属性。</a:t>
            </a:r>
          </a:p>
          <a:p>
            <a:pPr eaLnBrk="1" hangingPunct="1">
              <a:spcBef>
                <a:spcPct val="50000"/>
              </a:spcBef>
            </a:pPr>
            <a:r>
              <a:rPr lang="zh-CN" altLang="en-US" sz="2800" dirty="0">
                <a:latin typeface="华文新魏" panose="02010800040101010101" pitchFamily="2" charset="-122"/>
                <a:ea typeface="华文新魏" panose="02010800040101010101" pitchFamily="2" charset="-122"/>
              </a:rPr>
              <a:t>       当任务的</a:t>
            </a:r>
            <a:r>
              <a:rPr lang="en-US" altLang="zh-CN" sz="2800" dirty="0">
                <a:latin typeface="华文新魏" panose="02010800040101010101" pitchFamily="2" charset="-122"/>
                <a:ea typeface="华文新魏" panose="02010800040101010101" pitchFamily="2" charset="-122"/>
              </a:rPr>
              <a:t>CPU</a:t>
            </a:r>
            <a:r>
              <a:rPr lang="zh-CN" altLang="en-US" sz="2800" dirty="0">
                <a:latin typeface="华文新魏" panose="02010800040101010101" pitchFamily="2" charset="-122"/>
                <a:ea typeface="华文新魏" panose="02010800040101010101" pitchFamily="2" charset="-122"/>
              </a:rPr>
              <a:t>使用权被剥夺时，</a:t>
            </a:r>
            <a:r>
              <a:rPr lang="en-US" altLang="zh-CN" sz="2800" dirty="0" err="1">
                <a:latin typeface="华文新魏" panose="02010800040101010101" pitchFamily="2" charset="-122"/>
                <a:ea typeface="华文新魏" panose="02010800040101010101" pitchFamily="2" charset="-122"/>
              </a:rPr>
              <a:t>μC</a:t>
            </a:r>
            <a:r>
              <a:rPr lang="en-US" altLang="zh-CN" sz="2800" dirty="0">
                <a:latin typeface="华文新魏" panose="02010800040101010101" pitchFamily="2" charset="-122"/>
                <a:ea typeface="华文新魏" panose="02010800040101010101" pitchFamily="2" charset="-122"/>
              </a:rPr>
              <a:t>/OS-Ⅱ</a:t>
            </a:r>
            <a:r>
              <a:rPr lang="zh-CN" altLang="en-US" sz="2800" dirty="0">
                <a:latin typeface="华文新魏" panose="02010800040101010101" pitchFamily="2" charset="-122"/>
                <a:ea typeface="华文新魏" panose="02010800040101010101" pitchFamily="2" charset="-122"/>
              </a:rPr>
              <a:t>用任务控制块来保存该任务的状态，从而保证任务重新获得</a:t>
            </a:r>
            <a:r>
              <a:rPr lang="en-US" altLang="zh-CN" sz="2800" dirty="0">
                <a:latin typeface="华文新魏" panose="02010800040101010101" pitchFamily="2" charset="-122"/>
                <a:ea typeface="华文新魏" panose="02010800040101010101" pitchFamily="2" charset="-122"/>
              </a:rPr>
              <a:t>CPU</a:t>
            </a:r>
            <a:r>
              <a:rPr lang="zh-CN" altLang="en-US" sz="2800" dirty="0">
                <a:latin typeface="华文新魏" panose="02010800040101010101" pitchFamily="2" charset="-122"/>
                <a:ea typeface="华文新魏" panose="02010800040101010101" pitchFamily="2" charset="-122"/>
              </a:rPr>
              <a:t>使用权时从断点处执行。</a:t>
            </a:r>
          </a:p>
        </p:txBody>
      </p:sp>
      <p:sp>
        <p:nvSpPr>
          <p:cNvPr id="5" name="燕尾形 4">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88068"/>
                                        </p:tgtEl>
                                        <p:attrNameLst>
                                          <p:attrName>style.visibility</p:attrName>
                                        </p:attrNameLst>
                                      </p:cBhvr>
                                      <p:to>
                                        <p:strVal val="visible"/>
                                      </p:to>
                                    </p:set>
                                    <p:animEffect transition="in" filter="wipe(up)">
                                      <p:cBhvr>
                                        <p:cTn id="12"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P spid="8806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a:t>本章内容</a:t>
            </a:r>
          </a:p>
        </p:txBody>
      </p:sp>
      <p:sp>
        <p:nvSpPr>
          <p:cNvPr id="5123" name="Rectangle 3"/>
          <p:cNvSpPr>
            <a:spLocks noGrp="1" noChangeArrowheads="1"/>
          </p:cNvSpPr>
          <p:nvPr>
            <p:ph idx="1"/>
          </p:nvPr>
        </p:nvSpPr>
        <p:spPr>
          <a:noFill/>
        </p:spPr>
        <p:txBody>
          <a:bodyPr/>
          <a:lstStyle/>
          <a:p>
            <a:pPr eaLnBrk="1" hangingPunct="1">
              <a:spcBef>
                <a:spcPct val="50000"/>
              </a:spcBef>
              <a:buClr>
                <a:srgbClr val="FF0000"/>
              </a:buClr>
              <a:buFont typeface="Wingdings" panose="05000000000000000000" pitchFamily="2" charset="2"/>
              <a:buChar char="Ø"/>
            </a:pPr>
            <a:r>
              <a:rPr lang="zh-CN" altLang="en-US">
                <a:solidFill>
                  <a:srgbClr val="FF0000"/>
                </a:solidFill>
                <a:hlinkClick r:id="rId2" action="ppaction://hlinksldjump"/>
              </a:rPr>
              <a:t>概述</a:t>
            </a:r>
            <a:endParaRPr lang="zh-CN" altLang="en-US">
              <a:solidFill>
                <a:srgbClr val="FF0000"/>
              </a:solidFill>
            </a:endParaRPr>
          </a:p>
          <a:p>
            <a:pPr eaLnBrk="1" hangingPunct="1">
              <a:spcBef>
                <a:spcPct val="50000"/>
              </a:spcBef>
              <a:buClr>
                <a:srgbClr val="FF0000"/>
              </a:buClr>
              <a:buFont typeface="Wingdings" panose="05000000000000000000" pitchFamily="2" charset="2"/>
              <a:buChar char="Ø"/>
            </a:pPr>
            <a:r>
              <a:rPr lang="zh-CN" altLang="en-US">
                <a:solidFill>
                  <a:srgbClr val="C0C0C0"/>
                </a:solidFill>
              </a:rPr>
              <a:t>最小内核</a:t>
            </a:r>
          </a:p>
          <a:p>
            <a:pPr eaLnBrk="1" hangingPunct="1">
              <a:spcBef>
                <a:spcPct val="50000"/>
              </a:spcBef>
              <a:buClr>
                <a:srgbClr val="FF0000"/>
              </a:buClr>
              <a:buFont typeface="Wingdings" panose="05000000000000000000" pitchFamily="2" charset="2"/>
              <a:buChar char="Ø"/>
            </a:pPr>
            <a:r>
              <a:rPr lang="zh-CN" altLang="en-US">
                <a:solidFill>
                  <a:srgbClr val="C0C0C0"/>
                </a:solidFill>
              </a:rPr>
              <a:t>临界区与中断管理</a:t>
            </a:r>
          </a:p>
          <a:p>
            <a:pPr eaLnBrk="1" hangingPunct="1">
              <a:spcBef>
                <a:spcPct val="50000"/>
              </a:spcBef>
              <a:buClr>
                <a:srgbClr val="FF0000"/>
              </a:buClr>
              <a:buFont typeface="Wingdings" panose="05000000000000000000" pitchFamily="2" charset="2"/>
              <a:buChar char="Ø"/>
            </a:pPr>
            <a:r>
              <a:rPr lang="zh-CN" altLang="en-US">
                <a:solidFill>
                  <a:srgbClr val="C0C0C0"/>
                </a:solidFill>
              </a:rPr>
              <a:t>任务的结束</a:t>
            </a:r>
          </a:p>
          <a:p>
            <a:pPr eaLnBrk="1" hangingPunct="1">
              <a:spcBef>
                <a:spcPct val="50000"/>
              </a:spcBef>
              <a:buClr>
                <a:srgbClr val="FF0000"/>
              </a:buClr>
              <a:buFont typeface="Wingdings" panose="05000000000000000000" pitchFamily="2" charset="2"/>
              <a:buChar char="Ø"/>
            </a:pPr>
            <a:r>
              <a:rPr lang="zh-CN" altLang="en-US">
                <a:solidFill>
                  <a:srgbClr val="C0C0C0"/>
                </a:solidFill>
              </a:rPr>
              <a:t>信号量</a:t>
            </a:r>
          </a:p>
          <a:p>
            <a:pPr eaLnBrk="1" hangingPunct="1">
              <a:spcBef>
                <a:spcPct val="50000"/>
              </a:spcBef>
              <a:buClr>
                <a:srgbClr val="FF0000"/>
              </a:buClr>
              <a:buFont typeface="Wingdings" panose="05000000000000000000" pitchFamily="2" charset="2"/>
              <a:buChar char="Ø"/>
            </a:pPr>
            <a:r>
              <a:rPr lang="zh-CN" altLang="en-US">
                <a:solidFill>
                  <a:srgbClr val="C0C0C0"/>
                </a:solidFill>
              </a:rPr>
              <a:t>删除信号量</a:t>
            </a:r>
          </a:p>
        </p:txBody>
      </p:sp>
      <p:sp>
        <p:nvSpPr>
          <p:cNvPr id="5" name="燕尾形 4">
            <a:hlinkClick r:id="rId3" action="ppaction://hlinksldjump"/>
          </p:cNvPr>
          <p:cNvSpPr/>
          <p:nvPr/>
        </p:nvSpPr>
        <p:spPr>
          <a:xfrm>
            <a:off x="9448800" y="5638800"/>
            <a:ext cx="533400" cy="381000"/>
          </a:xfrm>
          <a:prstGeom prst="chevron">
            <a:avLst>
              <a:gd name="adj" fmla="val 64328"/>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a:t>3.1  </a:t>
            </a:r>
            <a:r>
              <a:rPr lang="zh-CN" altLang="en-US" dirty="0"/>
              <a:t>概述</a:t>
            </a:r>
          </a:p>
        </p:txBody>
      </p:sp>
      <p:sp>
        <p:nvSpPr>
          <p:cNvPr id="13315" name="Rectangle 3"/>
          <p:cNvSpPr>
            <a:spLocks noGrp="1" noChangeArrowheads="1"/>
          </p:cNvSpPr>
          <p:nvPr>
            <p:ph idx="1"/>
          </p:nvPr>
        </p:nvSpPr>
        <p:spPr>
          <a:xfrm>
            <a:off x="3858424" y="675706"/>
            <a:ext cx="4379903" cy="676655"/>
          </a:xfrm>
        </p:spPr>
        <p:txBody>
          <a:bodyPr/>
          <a:lstStyle/>
          <a:p>
            <a:pPr eaLnBrk="1" hangingPunct="1"/>
            <a:r>
              <a:rPr lang="en-US" altLang="zh-CN" dirty="0" err="1"/>
              <a:t>μC</a:t>
            </a:r>
            <a:r>
              <a:rPr lang="en-US" altLang="zh-CN" dirty="0"/>
              <a:t>/OS-II</a:t>
            </a:r>
            <a:r>
              <a:rPr lang="zh-CN" altLang="en-US" dirty="0"/>
              <a:t>微小内核简介</a:t>
            </a:r>
          </a:p>
        </p:txBody>
      </p:sp>
      <p:grpSp>
        <p:nvGrpSpPr>
          <p:cNvPr id="2" name="Group 36"/>
          <p:cNvGrpSpPr/>
          <p:nvPr/>
        </p:nvGrpSpPr>
        <p:grpSpPr bwMode="auto">
          <a:xfrm>
            <a:off x="3581401" y="3003550"/>
            <a:ext cx="5019675" cy="3549650"/>
            <a:chOff x="1350" y="1796"/>
            <a:chExt cx="3162" cy="2236"/>
          </a:xfrm>
        </p:grpSpPr>
        <p:sp>
          <p:nvSpPr>
            <p:cNvPr id="6151" name="Rectangle 19"/>
            <p:cNvSpPr>
              <a:spLocks noChangeArrowheads="1"/>
            </p:cNvSpPr>
            <p:nvPr/>
          </p:nvSpPr>
          <p:spPr bwMode="auto">
            <a:xfrm>
              <a:off x="2208" y="3801"/>
              <a:ext cx="13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μC/OS-II </a:t>
              </a:r>
              <a:r>
                <a:rPr lang="zh-CN" altLang="en-US"/>
                <a:t>体系结构</a:t>
              </a:r>
            </a:p>
          </p:txBody>
        </p:sp>
        <p:sp>
          <p:nvSpPr>
            <p:cNvPr id="6152" name="Rectangle 20"/>
            <p:cNvSpPr>
              <a:spLocks noChangeArrowheads="1"/>
            </p:cNvSpPr>
            <p:nvPr/>
          </p:nvSpPr>
          <p:spPr bwMode="auto">
            <a:xfrm>
              <a:off x="2153" y="2068"/>
              <a:ext cx="1360" cy="726"/>
            </a:xfrm>
            <a:prstGeom prst="rect">
              <a:avLst/>
            </a:prstGeom>
            <a:solidFill>
              <a:srgbClr val="FFFF99"/>
            </a:solidFill>
            <a:ln w="1905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µC/OS-II</a:t>
              </a:r>
              <a:r>
                <a:rPr lang="zh-CN" altLang="en-US" sz="1000"/>
                <a:t>与处理器无关的代码</a:t>
              </a:r>
            </a:p>
            <a:p>
              <a:pPr eaLnBrk="1" hangingPunct="1"/>
              <a:r>
                <a:rPr lang="zh-CN" altLang="en-US" sz="1200"/>
                <a:t>	   </a:t>
              </a:r>
              <a:r>
                <a:rPr lang="en-US" altLang="zh-CN" sz="1000"/>
                <a:t>OS_Q.C</a:t>
              </a:r>
            </a:p>
            <a:p>
              <a:pPr eaLnBrk="1" hangingPunct="1"/>
              <a:r>
                <a:rPr lang="en-US" altLang="zh-CN" sz="1000"/>
                <a:t>OS_CORE.C	   OS_SEM.C</a:t>
              </a:r>
            </a:p>
            <a:p>
              <a:pPr eaLnBrk="1" hangingPunct="1"/>
              <a:r>
                <a:rPr lang="en-US" altLang="zh-CN" sz="1000"/>
                <a:t>OS_FLAG.C 	   OS_TASK.C</a:t>
              </a:r>
            </a:p>
            <a:p>
              <a:pPr eaLnBrk="1" hangingPunct="1"/>
              <a:r>
                <a:rPr lang="en-US" altLang="zh-CN" sz="1000"/>
                <a:t>OS_MBOX.C   	   OS_TIME.C</a:t>
              </a:r>
            </a:p>
            <a:p>
              <a:pPr eaLnBrk="1" hangingPunct="1"/>
              <a:r>
                <a:rPr lang="en-US" altLang="zh-CN" sz="1000"/>
                <a:t>OS_MEM.C	   uCOS_H.C  </a:t>
              </a:r>
            </a:p>
            <a:p>
              <a:pPr eaLnBrk="1" hangingPunct="1"/>
              <a:r>
                <a:rPr lang="en-US" altLang="zh-CN" sz="1000"/>
                <a:t>OS_MUTEX.C 	   uCOS_H.H</a:t>
              </a:r>
              <a:r>
                <a:rPr lang="en-US" altLang="zh-CN" sz="1200"/>
                <a:t>   </a:t>
              </a:r>
            </a:p>
          </p:txBody>
        </p:sp>
        <p:sp>
          <p:nvSpPr>
            <p:cNvPr id="6153" name="Rectangle 22"/>
            <p:cNvSpPr>
              <a:spLocks noChangeArrowheads="1"/>
            </p:cNvSpPr>
            <p:nvPr/>
          </p:nvSpPr>
          <p:spPr bwMode="auto">
            <a:xfrm>
              <a:off x="2153" y="3565"/>
              <a:ext cx="1542" cy="227"/>
            </a:xfrm>
            <a:prstGeom prst="rect">
              <a:avLst/>
            </a:prstGeom>
            <a:solidFill>
              <a:srgbClr val="FF99CC"/>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CPU</a:t>
              </a:r>
            </a:p>
          </p:txBody>
        </p:sp>
        <p:sp>
          <p:nvSpPr>
            <p:cNvPr id="6154" name="Rectangle 23"/>
            <p:cNvSpPr>
              <a:spLocks noChangeArrowheads="1"/>
            </p:cNvSpPr>
            <p:nvPr/>
          </p:nvSpPr>
          <p:spPr bwMode="auto">
            <a:xfrm>
              <a:off x="3786" y="3565"/>
              <a:ext cx="726" cy="227"/>
            </a:xfrm>
            <a:prstGeom prst="rect">
              <a:avLst/>
            </a:prstGeom>
            <a:solidFill>
              <a:srgbClr val="FFCC99"/>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t>定时器</a:t>
              </a:r>
            </a:p>
          </p:txBody>
        </p:sp>
        <p:sp>
          <p:nvSpPr>
            <p:cNvPr id="6155" name="Line 24"/>
            <p:cNvSpPr>
              <a:spLocks noChangeShapeType="1"/>
            </p:cNvSpPr>
            <p:nvPr/>
          </p:nvSpPr>
          <p:spPr bwMode="auto">
            <a:xfrm>
              <a:off x="2153" y="3384"/>
              <a:ext cx="2358" cy="0"/>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156" name="Text Box 25"/>
            <p:cNvSpPr txBox="1">
              <a:spLocks noChangeArrowheads="1"/>
            </p:cNvSpPr>
            <p:nvPr/>
          </p:nvSpPr>
          <p:spPr bwMode="auto">
            <a:xfrm>
              <a:off x="3151" y="3384"/>
              <a:ext cx="4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a:t>硬       件</a:t>
              </a:r>
            </a:p>
          </p:txBody>
        </p:sp>
        <p:sp>
          <p:nvSpPr>
            <p:cNvPr id="6157" name="Text Box 26"/>
            <p:cNvSpPr txBox="1">
              <a:spLocks noChangeArrowheads="1"/>
            </p:cNvSpPr>
            <p:nvPr/>
          </p:nvSpPr>
          <p:spPr bwMode="auto">
            <a:xfrm>
              <a:off x="3151" y="3211"/>
              <a:ext cx="4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a:t>软       件</a:t>
              </a:r>
            </a:p>
          </p:txBody>
        </p:sp>
        <p:sp>
          <p:nvSpPr>
            <p:cNvPr id="6158" name="Rectangle 27"/>
            <p:cNvSpPr>
              <a:spLocks noChangeArrowheads="1"/>
            </p:cNvSpPr>
            <p:nvPr/>
          </p:nvSpPr>
          <p:spPr bwMode="auto">
            <a:xfrm>
              <a:off x="2153" y="2794"/>
              <a:ext cx="2358" cy="408"/>
            </a:xfrm>
            <a:prstGeom prst="rect">
              <a:avLst/>
            </a:prstGeom>
            <a:solidFill>
              <a:schemeClr val="accent1"/>
            </a:solidFill>
            <a:ln w="1905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cs typeface="Arial" panose="020B0604020202020204" pitchFamily="34" charset="0"/>
                </a:rPr>
                <a:t>µC/OS-II</a:t>
              </a:r>
              <a:r>
                <a:rPr lang="zh-CN" altLang="en-US" sz="1200">
                  <a:cs typeface="Arial" panose="020B0604020202020204" pitchFamily="34" charset="0"/>
                </a:rPr>
                <a:t>与处理器相关的代码</a:t>
              </a:r>
            </a:p>
            <a:p>
              <a:pPr eaLnBrk="1" hangingPunct="1"/>
              <a:r>
                <a:rPr lang="zh-CN" altLang="en-US" sz="1200">
                  <a:cs typeface="Arial" panose="020B0604020202020204" pitchFamily="34" charset="0"/>
                </a:rPr>
                <a:t>       （移植时需要修改）</a:t>
              </a:r>
            </a:p>
          </p:txBody>
        </p:sp>
        <p:sp>
          <p:nvSpPr>
            <p:cNvPr id="6159" name="Text Box 28"/>
            <p:cNvSpPr txBox="1">
              <a:spLocks noChangeArrowheads="1"/>
            </p:cNvSpPr>
            <p:nvPr/>
          </p:nvSpPr>
          <p:spPr bwMode="auto">
            <a:xfrm>
              <a:off x="3605" y="2794"/>
              <a:ext cx="90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t>OS_CPU.H</a:t>
              </a:r>
            </a:p>
            <a:p>
              <a:pPr eaLnBrk="1" hangingPunct="1"/>
              <a:r>
                <a:rPr lang="en-US" altLang="zh-CN" sz="1200"/>
                <a:t>OS_CPU_A_ASM</a:t>
              </a:r>
            </a:p>
            <a:p>
              <a:pPr eaLnBrk="1" hangingPunct="1"/>
              <a:r>
                <a:rPr lang="en-US" altLang="zh-CN" sz="1200"/>
                <a:t>OS_CPU_C.C</a:t>
              </a:r>
            </a:p>
          </p:txBody>
        </p:sp>
        <p:sp>
          <p:nvSpPr>
            <p:cNvPr id="6160" name="Rectangle 29"/>
            <p:cNvSpPr>
              <a:spLocks noChangeArrowheads="1"/>
            </p:cNvSpPr>
            <p:nvPr/>
          </p:nvSpPr>
          <p:spPr bwMode="auto">
            <a:xfrm>
              <a:off x="3514" y="2068"/>
              <a:ext cx="998" cy="726"/>
            </a:xfrm>
            <a:prstGeom prst="rect">
              <a:avLst/>
            </a:prstGeom>
            <a:solidFill>
              <a:srgbClr val="CCFFCC"/>
            </a:solidFill>
            <a:ln w="1905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µC/OS-II</a:t>
              </a:r>
              <a:r>
                <a:rPr lang="zh-CN" altLang="en-US" sz="1200"/>
                <a:t>与</a:t>
              </a:r>
            </a:p>
            <a:p>
              <a:pPr algn="ctr" eaLnBrk="1" hangingPunct="1"/>
              <a:r>
                <a:rPr lang="zh-CN" altLang="en-US" sz="1200"/>
                <a:t>应用程序相关的代码</a:t>
              </a:r>
            </a:p>
            <a:p>
              <a:pPr algn="ctr" eaLnBrk="1" hangingPunct="1"/>
              <a:endParaRPr lang="zh-CN" altLang="en-US" sz="1200"/>
            </a:p>
            <a:p>
              <a:pPr algn="ctr" eaLnBrk="1" hangingPunct="1"/>
              <a:r>
                <a:rPr lang="en-US" altLang="zh-CN" sz="1200"/>
                <a:t>OS_CFG.H   </a:t>
              </a:r>
            </a:p>
            <a:p>
              <a:pPr algn="ctr" eaLnBrk="1" hangingPunct="1"/>
              <a:r>
                <a:rPr lang="en-US" altLang="zh-CN" sz="1200"/>
                <a:t>INCLUDES.H</a:t>
              </a:r>
            </a:p>
            <a:p>
              <a:pPr algn="ctr" eaLnBrk="1" hangingPunct="1"/>
              <a:endParaRPr lang="en-US" altLang="zh-CN" sz="1200"/>
            </a:p>
          </p:txBody>
        </p:sp>
        <p:sp>
          <p:nvSpPr>
            <p:cNvPr id="6161" name="Rectangle 30"/>
            <p:cNvSpPr>
              <a:spLocks noChangeArrowheads="1"/>
            </p:cNvSpPr>
            <p:nvPr/>
          </p:nvSpPr>
          <p:spPr bwMode="auto">
            <a:xfrm>
              <a:off x="2153" y="1796"/>
              <a:ext cx="2359" cy="227"/>
            </a:xfrm>
            <a:prstGeom prst="rect">
              <a:avLst/>
            </a:prstGeom>
            <a:solidFill>
              <a:srgbClr val="CCFFFF"/>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t>用户应用程序</a:t>
              </a:r>
            </a:p>
          </p:txBody>
        </p:sp>
        <p:sp>
          <p:nvSpPr>
            <p:cNvPr id="6162" name="Rectangle 32"/>
            <p:cNvSpPr>
              <a:spLocks noChangeArrowheads="1"/>
            </p:cNvSpPr>
            <p:nvPr/>
          </p:nvSpPr>
          <p:spPr bwMode="auto">
            <a:xfrm>
              <a:off x="1350" y="2537"/>
              <a:ext cx="6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t>µC/OS-II</a:t>
              </a:r>
            </a:p>
          </p:txBody>
        </p:sp>
        <p:sp>
          <p:nvSpPr>
            <p:cNvPr id="6163" name="AutoShape 33"/>
            <p:cNvSpPr/>
            <p:nvPr/>
          </p:nvSpPr>
          <p:spPr bwMode="auto">
            <a:xfrm>
              <a:off x="1926" y="2068"/>
              <a:ext cx="182" cy="1134"/>
            </a:xfrm>
            <a:prstGeom prst="leftBrace">
              <a:avLst>
                <a:gd name="adj1" fmla="val 51923"/>
                <a:gd name="adj2" fmla="val 50000"/>
              </a:avLst>
            </a:prstGeom>
            <a:gradFill rotWithShape="1">
              <a:gsLst>
                <a:gs pos="0">
                  <a:srgbClr val="FF0000"/>
                </a:gs>
                <a:gs pos="100000">
                  <a:schemeClr val="bg1"/>
                </a:gs>
              </a:gsLst>
              <a:lin ang="0" scaled="1"/>
            </a:gra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3349" name="Text Box 37"/>
          <p:cNvSpPr txBox="1">
            <a:spLocks noChangeArrowheads="1"/>
          </p:cNvSpPr>
          <p:nvPr/>
        </p:nvSpPr>
        <p:spPr bwMode="auto">
          <a:xfrm>
            <a:off x="2667000" y="1752601"/>
            <a:ext cx="6858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ea typeface="华文新魏" panose="02010800040101010101" pitchFamily="2" charset="-122"/>
              </a:rPr>
              <a:t>      </a:t>
            </a:r>
            <a:r>
              <a:rPr lang="en-US" altLang="zh-CN" sz="2400" dirty="0" err="1">
                <a:ea typeface="华文新魏" panose="02010800040101010101" pitchFamily="2" charset="-122"/>
              </a:rPr>
              <a:t>μC</a:t>
            </a:r>
            <a:r>
              <a:rPr lang="en-US" altLang="zh-CN" sz="2400" dirty="0">
                <a:ea typeface="华文新魏" panose="02010800040101010101" pitchFamily="2" charset="-122"/>
              </a:rPr>
              <a:t>/OS-II </a:t>
            </a:r>
            <a:r>
              <a:rPr lang="zh-CN" altLang="en-US" sz="2400" dirty="0">
                <a:ea typeface="华文新魏" panose="02010800040101010101" pitchFamily="2" charset="-122"/>
              </a:rPr>
              <a:t>嵌入式实时操作系统的源代码可以分成三部分：</a:t>
            </a:r>
            <a:r>
              <a:rPr lang="zh-CN" altLang="en-US" sz="2400" dirty="0">
                <a:solidFill>
                  <a:srgbClr val="FF0000"/>
                </a:solidFill>
                <a:ea typeface="华文新魏" panose="02010800040101010101" pitchFamily="2" charset="-122"/>
              </a:rPr>
              <a:t>与硬件无关的内核代码</a:t>
            </a:r>
            <a:r>
              <a:rPr lang="zh-CN" altLang="en-US" sz="2400" dirty="0">
                <a:ea typeface="华文新魏" panose="02010800040101010101" pitchFamily="2" charset="-122"/>
              </a:rPr>
              <a:t>、</a:t>
            </a:r>
            <a:r>
              <a:rPr lang="zh-CN" altLang="en-US" sz="2400" dirty="0">
                <a:solidFill>
                  <a:srgbClr val="FF0000"/>
                </a:solidFill>
                <a:ea typeface="华文新魏" panose="02010800040101010101" pitchFamily="2" charset="-122"/>
              </a:rPr>
              <a:t>与处理器有关的移植代码</a:t>
            </a:r>
            <a:r>
              <a:rPr lang="zh-CN" altLang="en-US" sz="2400" dirty="0">
                <a:ea typeface="华文新魏" panose="02010800040101010101" pitchFamily="2" charset="-122"/>
              </a:rPr>
              <a:t>和</a:t>
            </a:r>
            <a:r>
              <a:rPr lang="zh-CN" altLang="en-US" sz="2400" dirty="0">
                <a:solidFill>
                  <a:srgbClr val="FF0000"/>
                </a:solidFill>
                <a:ea typeface="华文新魏" panose="02010800040101010101" pitchFamily="2" charset="-122"/>
              </a:rPr>
              <a:t>用户配置文件</a:t>
            </a:r>
            <a:r>
              <a:rPr lang="zh-CN" altLang="en-US" sz="2400" dirty="0">
                <a:ea typeface="华文新魏" panose="02010800040101010101" pitchFamily="2" charset="-122"/>
              </a:rPr>
              <a:t>。</a:t>
            </a:r>
          </a:p>
        </p:txBody>
      </p:sp>
      <p:sp>
        <p:nvSpPr>
          <p:cNvPr id="21" name="燕尾形 20">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slide(fromTop)">
                                      <p:cBhvr>
                                        <p:cTn id="7" dur="500"/>
                                        <p:tgtEl>
                                          <p:spTgt spid="13314"/>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3315">
                                            <p:txEl>
                                              <p:pRg st="0" end="0"/>
                                            </p:txEl>
                                          </p:spTgt>
                                        </p:tgtEl>
                                        <p:attrNameLst>
                                          <p:attrName>style.visibility</p:attrName>
                                        </p:attrNameLst>
                                      </p:cBhvr>
                                      <p:to>
                                        <p:strVal val="visible"/>
                                      </p:to>
                                    </p:set>
                                    <p:anim calcmode="lin" valueType="num">
                                      <p:cBhvr additive="base">
                                        <p:cTn id="11" dur="500" fill="hold"/>
                                        <p:tgtEl>
                                          <p:spTgt spid="1331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3349"/>
                                        </p:tgtEl>
                                        <p:attrNameLst>
                                          <p:attrName>style.visibility</p:attrName>
                                        </p:attrNameLst>
                                      </p:cBhvr>
                                      <p:to>
                                        <p:strVal val="visible"/>
                                      </p:to>
                                    </p:set>
                                    <p:animEffect transition="in" filter="wipe(up)">
                                      <p:cBhvr>
                                        <p:cTn id="16" dur="500"/>
                                        <p:tgtEl>
                                          <p:spTgt spid="13349"/>
                                        </p:tgtEl>
                                      </p:cBhvr>
                                    </p:animEffect>
                                  </p:childTnLst>
                                </p:cTn>
                              </p:par>
                            </p:childTnLst>
                          </p:cTn>
                        </p:par>
                        <p:par>
                          <p:cTn id="17" fill="hold">
                            <p:stCondLst>
                              <p:cond delay="1500"/>
                            </p:stCondLst>
                            <p:childTnLst>
                              <p:par>
                                <p:cTn id="18" presetID="9"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P spid="133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dirty="0"/>
              <a:t>3.1  </a:t>
            </a:r>
            <a:r>
              <a:rPr lang="zh-CN" altLang="en-US" dirty="0"/>
              <a:t>概述</a:t>
            </a:r>
          </a:p>
        </p:txBody>
      </p:sp>
      <p:sp>
        <p:nvSpPr>
          <p:cNvPr id="7171" name="Rectangle 3"/>
          <p:cNvSpPr>
            <a:spLocks noGrp="1" noChangeArrowheads="1"/>
          </p:cNvSpPr>
          <p:nvPr>
            <p:ph idx="1"/>
          </p:nvPr>
        </p:nvSpPr>
        <p:spPr/>
        <p:txBody>
          <a:bodyPr/>
          <a:lstStyle/>
          <a:p>
            <a:pPr eaLnBrk="1" hangingPunct="1"/>
            <a:r>
              <a:rPr lang="en-US" altLang="zh-CN"/>
              <a:t>μC/OS-II</a:t>
            </a:r>
            <a:r>
              <a:rPr lang="zh-CN" altLang="en-US"/>
              <a:t>微小内核简介</a:t>
            </a:r>
          </a:p>
        </p:txBody>
      </p:sp>
      <p:sp>
        <p:nvSpPr>
          <p:cNvPr id="14340" name="Text Box 4"/>
          <p:cNvSpPr txBox="1">
            <a:spLocks noChangeArrowheads="1"/>
          </p:cNvSpPr>
          <p:nvPr/>
        </p:nvSpPr>
        <p:spPr bwMode="auto">
          <a:xfrm>
            <a:off x="6553200" y="1676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solidFill>
                  <a:srgbClr val="0000FF"/>
                </a:solidFill>
                <a:ea typeface="华文新魏" panose="02010800040101010101" pitchFamily="2" charset="-122"/>
              </a:rPr>
              <a:t>－内核代码</a:t>
            </a:r>
          </a:p>
        </p:txBody>
      </p:sp>
      <p:sp>
        <p:nvSpPr>
          <p:cNvPr id="14341" name="Rectangle 5"/>
          <p:cNvSpPr>
            <a:spLocks noChangeArrowheads="1"/>
          </p:cNvSpPr>
          <p:nvPr/>
        </p:nvSpPr>
        <p:spPr bwMode="auto">
          <a:xfrm>
            <a:off x="2667000" y="2342089"/>
            <a:ext cx="68580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       </a:t>
            </a:r>
            <a:r>
              <a:rPr lang="zh-CN" altLang="en-US" sz="2400">
                <a:latin typeface="华文新魏" panose="02010800040101010101" pitchFamily="2" charset="-122"/>
                <a:ea typeface="华文新魏" panose="02010800040101010101" pitchFamily="2" charset="-122"/>
              </a:rPr>
              <a:t>内核代码位于</a:t>
            </a:r>
            <a:r>
              <a:rPr lang="en-US" altLang="zh-CN" sz="2400">
                <a:latin typeface="华文新魏" panose="02010800040101010101" pitchFamily="2" charset="-122"/>
                <a:ea typeface="华文新魏" panose="02010800040101010101" pitchFamily="2" charset="-122"/>
              </a:rPr>
              <a:t>source</a:t>
            </a:r>
            <a:r>
              <a:rPr lang="zh-CN" altLang="en-US" sz="2400">
                <a:latin typeface="华文新魏" panose="02010800040101010101" pitchFamily="2" charset="-122"/>
                <a:ea typeface="华文新魏" panose="02010800040101010101" pitchFamily="2" charset="-122"/>
              </a:rPr>
              <a:t>目录下，提供了</a:t>
            </a:r>
            <a:r>
              <a:rPr lang="en-US" altLang="zh-CN" sz="2400">
                <a:latin typeface="华文新魏" panose="02010800040101010101" pitchFamily="2" charset="-122"/>
                <a:ea typeface="华文新魏" panose="02010800040101010101" pitchFamily="2" charset="-122"/>
              </a:rPr>
              <a:t>4</a:t>
            </a:r>
            <a:r>
              <a:rPr lang="zh-CN" altLang="en-US" sz="2400">
                <a:latin typeface="华文新魏" panose="02010800040101010101" pitchFamily="2" charset="-122"/>
                <a:ea typeface="华文新魏" panose="02010800040101010101" pitchFamily="2" charset="-122"/>
              </a:rPr>
              <a:t>个微小内核。它们分别位于</a:t>
            </a:r>
            <a:r>
              <a:rPr lang="en-US" altLang="zh-CN" sz="2400">
                <a:latin typeface="华文新魏" panose="02010800040101010101" pitchFamily="2" charset="-122"/>
                <a:ea typeface="华文新魏" panose="02010800040101010101" pitchFamily="2" charset="-122"/>
              </a:rPr>
              <a:t>source\</a:t>
            </a:r>
            <a:r>
              <a:rPr lang="en-US" altLang="zh-CN" sz="2400">
                <a:solidFill>
                  <a:srgbClr val="FF0000"/>
                </a:solidFill>
                <a:latin typeface="华文新魏" panose="02010800040101010101" pitchFamily="2" charset="-122"/>
                <a:ea typeface="华文新魏" panose="02010800040101010101" pitchFamily="2" charset="-122"/>
              </a:rPr>
              <a:t>SOURCE1</a:t>
            </a:r>
            <a:r>
              <a:rPr lang="zh-CN" altLang="en-US" sz="2400">
                <a:latin typeface="华文新魏" panose="02010800040101010101" pitchFamily="2" charset="-122"/>
                <a:ea typeface="华文新魏" panose="02010800040101010101" pitchFamily="2" charset="-122"/>
              </a:rPr>
              <a:t>（包含建立任务和延时功能）、</a:t>
            </a:r>
            <a:r>
              <a:rPr lang="en-US" altLang="zh-CN" sz="2400">
                <a:latin typeface="华文新魏" panose="02010800040101010101" pitchFamily="2" charset="-122"/>
                <a:ea typeface="华文新魏" panose="02010800040101010101" pitchFamily="2" charset="-122"/>
              </a:rPr>
              <a:t>source\</a:t>
            </a:r>
            <a:r>
              <a:rPr lang="en-US" altLang="zh-CN" sz="2400">
                <a:solidFill>
                  <a:srgbClr val="FF0000"/>
                </a:solidFill>
                <a:latin typeface="华文新魏" panose="02010800040101010101" pitchFamily="2" charset="-122"/>
                <a:ea typeface="华文新魏" panose="02010800040101010101" pitchFamily="2" charset="-122"/>
              </a:rPr>
              <a:t>SOURCE2</a:t>
            </a:r>
            <a:r>
              <a:rPr lang="zh-CN" altLang="en-US" sz="2400">
                <a:latin typeface="华文新魏" panose="02010800040101010101" pitchFamily="2" charset="-122"/>
                <a:ea typeface="华文新魏" panose="02010800040101010101" pitchFamily="2" charset="-122"/>
              </a:rPr>
              <a:t>（增加删除任务功能）、</a:t>
            </a:r>
            <a:r>
              <a:rPr lang="en-US" altLang="zh-CN" sz="2400">
                <a:latin typeface="华文新魏" panose="02010800040101010101" pitchFamily="2" charset="-122"/>
                <a:ea typeface="华文新魏" panose="02010800040101010101" pitchFamily="2" charset="-122"/>
              </a:rPr>
              <a:t>source\</a:t>
            </a:r>
            <a:r>
              <a:rPr lang="en-US" altLang="zh-CN" sz="2400">
                <a:solidFill>
                  <a:srgbClr val="FF0000"/>
                </a:solidFill>
                <a:latin typeface="华文新魏" panose="02010800040101010101" pitchFamily="2" charset="-122"/>
                <a:ea typeface="华文新魏" panose="02010800040101010101" pitchFamily="2" charset="-122"/>
              </a:rPr>
              <a:t>SOURCE3</a:t>
            </a:r>
            <a:r>
              <a:rPr lang="zh-CN" altLang="en-US" sz="2400">
                <a:latin typeface="华文新魏" panose="02010800040101010101" pitchFamily="2" charset="-122"/>
                <a:ea typeface="华文新魏" panose="02010800040101010101" pitchFamily="2" charset="-122"/>
              </a:rPr>
              <a:t>（增加信号量文件）和</a:t>
            </a:r>
            <a:r>
              <a:rPr lang="en-US" altLang="zh-CN" sz="2400">
                <a:latin typeface="华文新魏" panose="02010800040101010101" pitchFamily="2" charset="-122"/>
                <a:ea typeface="华文新魏" panose="02010800040101010101" pitchFamily="2" charset="-122"/>
              </a:rPr>
              <a:t>source\</a:t>
            </a:r>
            <a:r>
              <a:rPr lang="en-US" altLang="zh-CN" sz="2400">
                <a:solidFill>
                  <a:srgbClr val="FF0000"/>
                </a:solidFill>
                <a:latin typeface="华文新魏" panose="02010800040101010101" pitchFamily="2" charset="-122"/>
                <a:ea typeface="华文新魏" panose="02010800040101010101" pitchFamily="2" charset="-122"/>
              </a:rPr>
              <a:t>SOURCE4</a:t>
            </a:r>
            <a:r>
              <a:rPr lang="zh-CN" altLang="en-US" sz="2400">
                <a:latin typeface="华文新魏" panose="02010800040101010101" pitchFamily="2" charset="-122"/>
                <a:ea typeface="华文新魏" panose="02010800040101010101" pitchFamily="2" charset="-122"/>
              </a:rPr>
              <a:t>（增加删除信号量功能）。它们的功能依次增强，代码也依次增大。</a:t>
            </a:r>
          </a:p>
          <a:p>
            <a:pPr eaLnBrk="1" hangingPunct="1">
              <a:spcBef>
                <a:spcPct val="50000"/>
              </a:spcBef>
            </a:pPr>
            <a:r>
              <a:rPr lang="zh-CN" altLang="en-US" sz="2400">
                <a:latin typeface="华文新魏" panose="02010800040101010101" pitchFamily="2" charset="-122"/>
                <a:ea typeface="华文新魏" panose="02010800040101010101" pitchFamily="2" charset="-122"/>
              </a:rPr>
              <a:t>       以上代码并没有完全裁减到最小，还包含了一些参数校验代码等非必需代码，</a:t>
            </a:r>
            <a:r>
              <a:rPr lang="en-US" altLang="zh-CN" sz="2400">
                <a:latin typeface="华文新魏" panose="02010800040101010101" pitchFamily="2" charset="-122"/>
                <a:ea typeface="华文新魏" panose="02010800040101010101" pitchFamily="2" charset="-122"/>
              </a:rPr>
              <a:t>μC/OS-II</a:t>
            </a:r>
            <a:r>
              <a:rPr lang="zh-CN" altLang="en-US" sz="2400">
                <a:latin typeface="华文新魏" panose="02010800040101010101" pitchFamily="2" charset="-122"/>
                <a:ea typeface="华文新魏" panose="02010800040101010101" pitchFamily="2" charset="-122"/>
              </a:rPr>
              <a:t>的代码裁减功能也同时保留，这些代码大约</a:t>
            </a:r>
            <a:r>
              <a:rPr lang="en-US" altLang="zh-CN" sz="2400">
                <a:latin typeface="华文新魏" panose="02010800040101010101" pitchFamily="2" charset="-122"/>
                <a:ea typeface="华文新魏" panose="02010800040101010101" pitchFamily="2" charset="-122"/>
              </a:rPr>
              <a:t>50</a:t>
            </a:r>
            <a:r>
              <a:rPr lang="zh-CN" altLang="en-US" sz="2400">
                <a:latin typeface="华文新魏" panose="02010800040101010101" pitchFamily="2" charset="-122"/>
                <a:ea typeface="华文新魏" panose="02010800040101010101" pitchFamily="2" charset="-122"/>
              </a:rPr>
              <a:t>多行。 </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4340"/>
                                        </p:tgtEl>
                                        <p:attrNameLst>
                                          <p:attrName>style.visibility</p:attrName>
                                        </p:attrNameLst>
                                      </p:cBhvr>
                                      <p:to>
                                        <p:strVal val="visible"/>
                                      </p:to>
                                    </p:set>
                                    <p:anim calcmode="discrete" valueType="clr">
                                      <p:cBhvr override="childStyle">
                                        <p:cTn id="7" dur="80"/>
                                        <p:tgtEl>
                                          <p:spTgt spid="143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340"/>
                                        </p:tgtEl>
                                        <p:attrNameLst>
                                          <p:attrName>fillcolor</p:attrName>
                                        </p:attrNameLst>
                                      </p:cBhvr>
                                      <p:tavLst>
                                        <p:tav tm="0">
                                          <p:val>
                                            <p:clrVal>
                                              <a:schemeClr val="accent2"/>
                                            </p:clrVal>
                                          </p:val>
                                        </p:tav>
                                        <p:tav tm="50000">
                                          <p:val>
                                            <p:clrVal>
                                              <a:schemeClr val="hlink"/>
                                            </p:clrVal>
                                          </p:val>
                                        </p:tav>
                                      </p:tavLst>
                                    </p:anim>
                                    <p:set>
                                      <p:cBhvr>
                                        <p:cTn id="9" dur="80"/>
                                        <p:tgtEl>
                                          <p:spTgt spid="14340"/>
                                        </p:tgtEl>
                                        <p:attrNameLst>
                                          <p:attrName>fill.type</p:attrName>
                                        </p:attrNameLst>
                                      </p:cBhvr>
                                      <p:to>
                                        <p:strVal val="solid"/>
                                      </p:to>
                                    </p:set>
                                  </p:childTnLst>
                                </p:cTn>
                              </p:par>
                            </p:childTnLst>
                          </p:cTn>
                        </p:par>
                        <p:par>
                          <p:cTn id="10" fill="hold">
                            <p:stCondLst>
                              <p:cond delay="0"/>
                            </p:stCondLst>
                            <p:childTnLst>
                              <p:par>
                                <p:cTn id="11" presetID="22" presetClass="entr" presetSubtype="1" fill="hold" grpId="0" nodeType="afterEffect">
                                  <p:stCondLst>
                                    <p:cond delay="0"/>
                                  </p:stCondLst>
                                  <p:childTnLst>
                                    <p:set>
                                      <p:cBhvr>
                                        <p:cTn id="12" dur="1" fill="hold">
                                          <p:stCondLst>
                                            <p:cond delay="0"/>
                                          </p:stCondLst>
                                        </p:cTn>
                                        <p:tgtEl>
                                          <p:spTgt spid="14341"/>
                                        </p:tgtEl>
                                        <p:attrNameLst>
                                          <p:attrName>style.visibility</p:attrName>
                                        </p:attrNameLst>
                                      </p:cBhvr>
                                      <p:to>
                                        <p:strVal val="visible"/>
                                      </p:to>
                                    </p:set>
                                    <p:animEffect transition="in" filter="wipe(up)">
                                      <p:cBhvr>
                                        <p:cTn id="13"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dirty="0"/>
              <a:t>3.1  </a:t>
            </a:r>
            <a:r>
              <a:rPr lang="zh-CN" altLang="en-US" dirty="0"/>
              <a:t>概述</a:t>
            </a:r>
          </a:p>
        </p:txBody>
      </p:sp>
      <p:sp>
        <p:nvSpPr>
          <p:cNvPr id="8195" name="Rectangle 3"/>
          <p:cNvSpPr>
            <a:spLocks noGrp="1" noChangeArrowheads="1"/>
          </p:cNvSpPr>
          <p:nvPr>
            <p:ph idx="1"/>
          </p:nvPr>
        </p:nvSpPr>
        <p:spPr/>
        <p:txBody>
          <a:bodyPr/>
          <a:lstStyle/>
          <a:p>
            <a:pPr eaLnBrk="1" hangingPunct="1"/>
            <a:r>
              <a:rPr lang="en-US" altLang="zh-CN"/>
              <a:t>μC/OS-II</a:t>
            </a:r>
            <a:r>
              <a:rPr lang="zh-CN" altLang="en-US"/>
              <a:t>微小内核简介</a:t>
            </a:r>
          </a:p>
        </p:txBody>
      </p:sp>
      <p:sp>
        <p:nvSpPr>
          <p:cNvPr id="15364" name="Text Box 4"/>
          <p:cNvSpPr txBox="1">
            <a:spLocks noChangeArrowheads="1"/>
          </p:cNvSpPr>
          <p:nvPr/>
        </p:nvSpPr>
        <p:spPr bwMode="auto">
          <a:xfrm>
            <a:off x="6553200" y="1676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solidFill>
                  <a:srgbClr val="0000FF"/>
                </a:solidFill>
                <a:ea typeface="华文新魏" panose="02010800040101010101" pitchFamily="2" charset="-122"/>
              </a:rPr>
              <a:t>－移植代码</a:t>
            </a:r>
          </a:p>
        </p:txBody>
      </p:sp>
      <p:sp>
        <p:nvSpPr>
          <p:cNvPr id="15365" name="Rectangle 5"/>
          <p:cNvSpPr>
            <a:spLocks noChangeArrowheads="1"/>
          </p:cNvSpPr>
          <p:nvPr/>
        </p:nvSpPr>
        <p:spPr bwMode="auto">
          <a:xfrm>
            <a:off x="2667000" y="2534117"/>
            <a:ext cx="6858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移植代码分别为</a:t>
            </a:r>
            <a:r>
              <a:rPr lang="en-US" altLang="zh-CN" sz="2400" dirty="0">
                <a:solidFill>
                  <a:srgbClr val="FF0000"/>
                </a:solidFill>
                <a:latin typeface="华文新魏" panose="02010800040101010101" pitchFamily="2" charset="-122"/>
                <a:ea typeface="华文新魏" panose="02010800040101010101" pitchFamily="2" charset="-122"/>
              </a:rPr>
              <a:t>OS_CPU_C.C</a:t>
            </a:r>
            <a:r>
              <a:rPr lang="zh-CN" altLang="en-US" sz="2400" dirty="0">
                <a:latin typeface="华文新魏" panose="02010800040101010101" pitchFamily="2" charset="-122"/>
                <a:ea typeface="华文新魏" panose="02010800040101010101" pitchFamily="2" charset="-122"/>
              </a:rPr>
              <a:t>（移植代码</a:t>
            </a:r>
            <a:r>
              <a:rPr lang="en-US" altLang="zh-CN" sz="2400" dirty="0">
                <a:latin typeface="华文新魏" panose="02010800040101010101" pitchFamily="2" charset="-122"/>
                <a:ea typeface="华文新魏" panose="02010800040101010101" pitchFamily="2" charset="-122"/>
              </a:rPr>
              <a:t>C</a:t>
            </a:r>
            <a:r>
              <a:rPr lang="zh-CN" altLang="en-US" sz="2400" dirty="0">
                <a:latin typeface="华文新魏" panose="02010800040101010101" pitchFamily="2" charset="-122"/>
                <a:ea typeface="华文新魏" panose="02010800040101010101" pitchFamily="2" charset="-122"/>
              </a:rPr>
              <a:t>语言部分）、</a:t>
            </a:r>
            <a:r>
              <a:rPr lang="en-US" altLang="zh-CN" sz="2400" dirty="0" err="1">
                <a:solidFill>
                  <a:srgbClr val="FF0000"/>
                </a:solidFill>
                <a:latin typeface="华文新魏" panose="02010800040101010101" pitchFamily="2" charset="-122"/>
                <a:ea typeface="华文新魏" panose="02010800040101010101" pitchFamily="2" charset="-122"/>
              </a:rPr>
              <a:t>OS_CPU_a.S</a:t>
            </a:r>
            <a:r>
              <a:rPr lang="zh-CN" altLang="en-US" sz="2400" dirty="0">
                <a:latin typeface="华文新魏" panose="02010800040101010101" pitchFamily="2" charset="-122"/>
                <a:ea typeface="华文新魏" panose="02010800040101010101" pitchFamily="2" charset="-122"/>
              </a:rPr>
              <a:t>（移植代码汇编语言部分）、</a:t>
            </a:r>
            <a:r>
              <a:rPr lang="en-US" altLang="zh-CN" sz="2400" dirty="0">
                <a:solidFill>
                  <a:srgbClr val="FF0000"/>
                </a:solidFill>
                <a:latin typeface="华文新魏" panose="02010800040101010101" pitchFamily="2" charset="-122"/>
                <a:ea typeface="华文新魏" panose="02010800040101010101" pitchFamily="2" charset="-122"/>
              </a:rPr>
              <a:t>OS_CPU.H</a:t>
            </a:r>
            <a:r>
              <a:rPr lang="zh-CN" altLang="en-US" sz="2400" dirty="0">
                <a:latin typeface="华文新魏" panose="02010800040101010101" pitchFamily="2" charset="-122"/>
                <a:ea typeface="华文新魏" panose="02010800040101010101" pitchFamily="2" charset="-122"/>
              </a:rPr>
              <a:t>（移植代码头文件）和</a:t>
            </a:r>
            <a:r>
              <a:rPr lang="en-US" altLang="zh-CN" sz="2400" dirty="0">
                <a:solidFill>
                  <a:srgbClr val="FF0000"/>
                </a:solidFill>
                <a:latin typeface="华文新魏" panose="02010800040101010101" pitchFamily="2" charset="-122"/>
                <a:ea typeface="华文新魏" panose="02010800040101010101" pitchFamily="2" charset="-122"/>
              </a:rPr>
              <a:t>IRQ.INC</a:t>
            </a:r>
            <a:r>
              <a:rPr lang="zh-CN" altLang="en-US" sz="2400" dirty="0">
                <a:latin typeface="华文新魏" panose="02010800040101010101" pitchFamily="2" charset="-122"/>
                <a:ea typeface="华文新魏" panose="02010800040101010101" pitchFamily="2" charset="-122"/>
              </a:rPr>
              <a:t>（移植代码与芯片无关的中断处理接口程序）</a:t>
            </a:r>
            <a:r>
              <a:rPr lang="en-US" altLang="zh-CN" sz="2400" dirty="0">
                <a:latin typeface="华文新魏" panose="02010800040101010101" pitchFamily="2" charset="-122"/>
                <a:ea typeface="华文新魏" panose="02010800040101010101" pitchFamily="2" charset="-122"/>
              </a:rPr>
              <a:t>4</a:t>
            </a:r>
            <a:r>
              <a:rPr lang="zh-CN" altLang="en-US" sz="2400" dirty="0">
                <a:latin typeface="华文新魏" panose="02010800040101010101" pitchFamily="2" charset="-122"/>
                <a:ea typeface="华文新魏" panose="02010800040101010101" pitchFamily="2" charset="-122"/>
              </a:rPr>
              <a:t>个文件。 </a:t>
            </a:r>
          </a:p>
          <a:p>
            <a:pPr lvl="1" eaLnBrk="1" hangingPunct="1"/>
            <a:endParaRPr lang="en-US" altLang="zh-CN" sz="2400" dirty="0">
              <a:latin typeface="华文新魏" panose="02010800040101010101" pitchFamily="2" charset="-122"/>
              <a:ea typeface="华文新魏" panose="02010800040101010101" pitchFamily="2" charset="-122"/>
            </a:endParaRP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5364"/>
                                        </p:tgtEl>
                                        <p:attrNameLst>
                                          <p:attrName>style.visibility</p:attrName>
                                        </p:attrNameLst>
                                      </p:cBhvr>
                                      <p:to>
                                        <p:strVal val="visible"/>
                                      </p:to>
                                    </p:set>
                                    <p:anim calcmode="discrete" valueType="clr">
                                      <p:cBhvr override="childStyle">
                                        <p:cTn id="7" dur="80"/>
                                        <p:tgtEl>
                                          <p:spTgt spid="1536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364"/>
                                        </p:tgtEl>
                                        <p:attrNameLst>
                                          <p:attrName>fillcolor</p:attrName>
                                        </p:attrNameLst>
                                      </p:cBhvr>
                                      <p:tavLst>
                                        <p:tav tm="0">
                                          <p:val>
                                            <p:clrVal>
                                              <a:schemeClr val="accent2"/>
                                            </p:clrVal>
                                          </p:val>
                                        </p:tav>
                                        <p:tav tm="50000">
                                          <p:val>
                                            <p:clrVal>
                                              <a:schemeClr val="hlink"/>
                                            </p:clrVal>
                                          </p:val>
                                        </p:tav>
                                      </p:tavLst>
                                    </p:anim>
                                    <p:set>
                                      <p:cBhvr>
                                        <p:cTn id="9" dur="80"/>
                                        <p:tgtEl>
                                          <p:spTgt spid="15364"/>
                                        </p:tgtEl>
                                        <p:attrNameLst>
                                          <p:attrName>fill.type</p:attrName>
                                        </p:attrNameLst>
                                      </p:cBhvr>
                                      <p:to>
                                        <p:strVal val="solid"/>
                                      </p:to>
                                    </p:set>
                                  </p:childTnLst>
                                </p:cTn>
                              </p:par>
                            </p:childTnLst>
                          </p:cTn>
                        </p:par>
                        <p:par>
                          <p:cTn id="10" fill="hold">
                            <p:stCondLst>
                              <p:cond delay="0"/>
                            </p:stCondLst>
                            <p:childTnLst>
                              <p:par>
                                <p:cTn id="11" presetID="22" presetClass="entr" presetSubtype="1" fill="hold" grpId="0" nodeType="afterEffect">
                                  <p:stCondLst>
                                    <p:cond delay="0"/>
                                  </p:stCondLst>
                                  <p:childTnLst>
                                    <p:set>
                                      <p:cBhvr>
                                        <p:cTn id="12" dur="1" fill="hold">
                                          <p:stCondLst>
                                            <p:cond delay="0"/>
                                          </p:stCondLst>
                                        </p:cTn>
                                        <p:tgtEl>
                                          <p:spTgt spid="15365"/>
                                        </p:tgtEl>
                                        <p:attrNameLst>
                                          <p:attrName>style.visibility</p:attrName>
                                        </p:attrNameLst>
                                      </p:cBhvr>
                                      <p:to>
                                        <p:strVal val="visible"/>
                                      </p:to>
                                    </p:set>
                                    <p:animEffect transition="in" filter="wipe(up)">
                                      <p:cBhvr>
                                        <p:cTn id="13"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概述</a:t>
            </a:r>
          </a:p>
        </p:txBody>
      </p:sp>
      <p:sp>
        <p:nvSpPr>
          <p:cNvPr id="9219" name="Rectangle 3"/>
          <p:cNvSpPr>
            <a:spLocks noGrp="1" noChangeArrowheads="1"/>
          </p:cNvSpPr>
          <p:nvPr>
            <p:ph idx="1"/>
          </p:nvPr>
        </p:nvSpPr>
        <p:spPr/>
        <p:txBody>
          <a:bodyPr/>
          <a:lstStyle/>
          <a:p>
            <a:pPr eaLnBrk="1" hangingPunct="1"/>
            <a:r>
              <a:rPr lang="en-US" altLang="zh-CN"/>
              <a:t>μC/OS-II</a:t>
            </a:r>
            <a:r>
              <a:rPr lang="zh-CN" altLang="en-US"/>
              <a:t>微小内核简介</a:t>
            </a:r>
          </a:p>
        </p:txBody>
      </p:sp>
      <p:sp>
        <p:nvSpPr>
          <p:cNvPr id="16388" name="Text Box 4"/>
          <p:cNvSpPr txBox="1">
            <a:spLocks noChangeArrowheads="1"/>
          </p:cNvSpPr>
          <p:nvPr/>
        </p:nvSpPr>
        <p:spPr bwMode="auto">
          <a:xfrm>
            <a:off x="6553200" y="1676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solidFill>
                  <a:srgbClr val="0000FF"/>
                </a:solidFill>
                <a:ea typeface="华文新魏" panose="02010800040101010101" pitchFamily="2" charset="-122"/>
              </a:rPr>
              <a:t>－配置文件</a:t>
            </a:r>
          </a:p>
        </p:txBody>
      </p:sp>
      <p:sp>
        <p:nvSpPr>
          <p:cNvPr id="16389" name="Rectangle 5"/>
          <p:cNvSpPr>
            <a:spLocks noChangeArrowheads="1"/>
          </p:cNvSpPr>
          <p:nvPr/>
        </p:nvSpPr>
        <p:spPr bwMode="auto">
          <a:xfrm>
            <a:off x="2667000" y="2499767"/>
            <a:ext cx="68580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eaLnBrk="0" hangingPunct="0">
              <a:tabLst>
                <a:tab pos="533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533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533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533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533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配置文件是每个</a:t>
            </a:r>
            <a:r>
              <a:rPr lang="en-US" altLang="zh-CN" sz="2400" dirty="0" err="1">
                <a:latin typeface="华文新魏" panose="02010800040101010101" pitchFamily="2" charset="-122"/>
                <a:ea typeface="华文新魏" panose="02010800040101010101" pitchFamily="2" charset="-122"/>
              </a:rPr>
              <a:t>μC</a:t>
            </a:r>
            <a:r>
              <a:rPr lang="en-US" altLang="zh-CN" sz="2400" dirty="0">
                <a:latin typeface="华文新魏" panose="02010800040101010101" pitchFamily="2" charset="-122"/>
                <a:ea typeface="华文新魏" panose="02010800040101010101" pitchFamily="2" charset="-122"/>
              </a:rPr>
              <a:t>/OS-II</a:t>
            </a:r>
            <a:r>
              <a:rPr lang="zh-CN" altLang="en-US" sz="2400" dirty="0">
                <a:latin typeface="华文新魏" panose="02010800040101010101" pitchFamily="2" charset="-122"/>
                <a:ea typeface="华文新魏" panose="02010800040101010101" pitchFamily="2" charset="-122"/>
              </a:rPr>
              <a:t>程序必备的文件，而且不同的程序一般不一样，但大小基本上相同。配置文件范例位于</a:t>
            </a:r>
            <a:r>
              <a:rPr lang="en-US" altLang="zh-CN" sz="2400" dirty="0">
                <a:latin typeface="华文新魏" panose="02010800040101010101" pitchFamily="2" charset="-122"/>
                <a:ea typeface="华文新魏" panose="02010800040101010101" pitchFamily="2" charset="-122"/>
              </a:rPr>
              <a:t>H</a:t>
            </a:r>
            <a:r>
              <a:rPr lang="zh-CN" altLang="en-US" sz="2400" dirty="0">
                <a:latin typeface="华文新魏" panose="02010800040101010101" pitchFamily="2" charset="-122"/>
                <a:ea typeface="华文新魏" panose="02010800040101010101" pitchFamily="2" charset="-122"/>
              </a:rPr>
              <a:t>目录下，分别为</a:t>
            </a:r>
            <a:r>
              <a:rPr lang="en-US" altLang="zh-CN" sz="2400" dirty="0">
                <a:solidFill>
                  <a:srgbClr val="FF0000"/>
                </a:solidFill>
                <a:latin typeface="华文新魏" panose="02010800040101010101" pitchFamily="2" charset="-122"/>
                <a:ea typeface="华文新魏" panose="02010800040101010101" pitchFamily="2" charset="-122"/>
              </a:rPr>
              <a:t>INCLUDES.H</a:t>
            </a:r>
            <a:r>
              <a:rPr lang="zh-CN" altLang="en-US" sz="2400" dirty="0">
                <a:latin typeface="华文新魏" panose="02010800040101010101" pitchFamily="2" charset="-122"/>
                <a:ea typeface="华文新魏" panose="02010800040101010101" pitchFamily="2" charset="-122"/>
              </a:rPr>
              <a:t>（内核需要的头文件，对于特定的移植，一般不需要改变）和</a:t>
            </a:r>
            <a:r>
              <a:rPr lang="en-US" altLang="zh-CN" sz="2400" dirty="0">
                <a:solidFill>
                  <a:srgbClr val="FF0000"/>
                </a:solidFill>
                <a:latin typeface="华文新魏" panose="02010800040101010101" pitchFamily="2" charset="-122"/>
                <a:ea typeface="华文新魏" panose="02010800040101010101" pitchFamily="2" charset="-122"/>
              </a:rPr>
              <a:t>OS_CFG.H</a:t>
            </a:r>
            <a:r>
              <a:rPr lang="zh-CN" altLang="en-US" sz="2400" dirty="0">
                <a:latin typeface="华文新魏" panose="02010800040101010101" pitchFamily="2" charset="-122"/>
                <a:ea typeface="华文新魏" panose="02010800040101010101" pitchFamily="2" charset="-122"/>
              </a:rPr>
              <a:t>（内核配置的头文件，一般需要根据程序的需求修改其</a:t>
            </a:r>
            <a:r>
              <a:rPr lang="zh-CN" altLang="en-US" sz="2400" dirty="0">
                <a:solidFill>
                  <a:srgbClr val="0070C0"/>
                </a:solidFill>
                <a:latin typeface="华文新魏" panose="02010800040101010101" pitchFamily="2" charset="-122"/>
                <a:ea typeface="华文新魏" panose="02010800040101010101" pitchFamily="2" charset="-122"/>
              </a:rPr>
              <a:t>常量</a:t>
            </a:r>
            <a:r>
              <a:rPr lang="zh-CN" altLang="en-US" sz="2400" dirty="0">
                <a:latin typeface="华文新魏" panose="02010800040101010101" pitchFamily="2" charset="-122"/>
                <a:ea typeface="华文新魏" panose="02010800040101010101" pitchFamily="2" charset="-122"/>
              </a:rPr>
              <a:t>的内容）文件。</a:t>
            </a:r>
          </a:p>
          <a:p>
            <a:pPr eaLnBrk="1" hangingPunct="1">
              <a:spcBef>
                <a:spcPct val="50000"/>
              </a:spcBef>
            </a:pPr>
            <a:r>
              <a:rPr lang="zh-CN" altLang="en-US" sz="2400" dirty="0">
                <a:latin typeface="华文新魏" panose="02010800040101010101" pitchFamily="2" charset="-122"/>
                <a:ea typeface="华文新魏" panose="02010800040101010101" pitchFamily="2" charset="-122"/>
              </a:rPr>
              <a:t>   一般来说，每个应用程序都有自己的配置文件拷贝，并很可能与范例不同。</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6388"/>
                                        </p:tgtEl>
                                        <p:attrNameLst>
                                          <p:attrName>style.visibility</p:attrName>
                                        </p:attrNameLst>
                                      </p:cBhvr>
                                      <p:to>
                                        <p:strVal val="visible"/>
                                      </p:to>
                                    </p:set>
                                    <p:anim calcmode="discrete" valueType="clr">
                                      <p:cBhvr override="childStyle">
                                        <p:cTn id="7" dur="80"/>
                                        <p:tgtEl>
                                          <p:spTgt spid="1638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388"/>
                                        </p:tgtEl>
                                        <p:attrNameLst>
                                          <p:attrName>fillcolor</p:attrName>
                                        </p:attrNameLst>
                                      </p:cBhvr>
                                      <p:tavLst>
                                        <p:tav tm="0">
                                          <p:val>
                                            <p:clrVal>
                                              <a:schemeClr val="accent2"/>
                                            </p:clrVal>
                                          </p:val>
                                        </p:tav>
                                        <p:tav tm="50000">
                                          <p:val>
                                            <p:clrVal>
                                              <a:schemeClr val="hlink"/>
                                            </p:clrVal>
                                          </p:val>
                                        </p:tav>
                                      </p:tavLst>
                                    </p:anim>
                                    <p:set>
                                      <p:cBhvr>
                                        <p:cTn id="9" dur="80"/>
                                        <p:tgtEl>
                                          <p:spTgt spid="16388"/>
                                        </p:tgtEl>
                                        <p:attrNameLst>
                                          <p:attrName>fill.type</p:attrName>
                                        </p:attrNameLst>
                                      </p:cBhvr>
                                      <p:to>
                                        <p:strVal val="solid"/>
                                      </p:to>
                                    </p:set>
                                  </p:childTnLst>
                                </p:cTn>
                              </p:par>
                            </p:childTnLst>
                          </p:cTn>
                        </p:par>
                        <p:par>
                          <p:cTn id="10" fill="hold">
                            <p:stCondLst>
                              <p:cond delay="0"/>
                            </p:stCondLst>
                            <p:childTnLst>
                              <p:par>
                                <p:cTn id="11" presetID="22" presetClass="entr" presetSubtype="1" fill="hold" grpId="0" nodeType="afterEffect">
                                  <p:stCondLst>
                                    <p:cond delay="0"/>
                                  </p:stCondLst>
                                  <p:childTnLst>
                                    <p:set>
                                      <p:cBhvr>
                                        <p:cTn id="12" dur="1" fill="hold">
                                          <p:stCondLst>
                                            <p:cond delay="0"/>
                                          </p:stCondLst>
                                        </p:cTn>
                                        <p:tgtEl>
                                          <p:spTgt spid="16389"/>
                                        </p:tgtEl>
                                        <p:attrNameLst>
                                          <p:attrName>style.visibility</p:attrName>
                                        </p:attrNameLst>
                                      </p:cBhvr>
                                      <p:to>
                                        <p:strVal val="visible"/>
                                      </p:to>
                                    </p:set>
                                    <p:animEffect transition="in" filter="wipe(up)">
                                      <p:cBhvr>
                                        <p:cTn id="13"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8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t>3.1  </a:t>
            </a:r>
            <a:r>
              <a:rPr lang="zh-CN" altLang="en-US" dirty="0"/>
              <a:t>概述</a:t>
            </a:r>
          </a:p>
        </p:txBody>
      </p:sp>
      <p:graphicFrame>
        <p:nvGraphicFramePr>
          <p:cNvPr id="17670" name="Group 262"/>
          <p:cNvGraphicFramePr>
            <a:graphicFrameLocks noGrp="1"/>
          </p:cNvGraphicFramePr>
          <p:nvPr>
            <p:ph idx="1"/>
          </p:nvPr>
        </p:nvGraphicFramePr>
        <p:xfrm>
          <a:off x="609600" y="2932088"/>
          <a:ext cx="10972800" cy="1584816"/>
        </p:xfrm>
        <a:graphic>
          <a:graphicData uri="http://schemas.openxmlformats.org/drawingml/2006/table">
            <a:tbl>
              <a:tblPr/>
              <a:tblGrid>
                <a:gridCol w="1889760">
                  <a:extLst>
                    <a:ext uri="{9D8B030D-6E8A-4147-A177-3AD203B41FA5}">
                      <a16:colId xmlns:a16="http://schemas.microsoft.com/office/drawing/2014/main" val="20000"/>
                    </a:ext>
                  </a:extLst>
                </a:gridCol>
                <a:gridCol w="4968240">
                  <a:extLst>
                    <a:ext uri="{9D8B030D-6E8A-4147-A177-3AD203B41FA5}">
                      <a16:colId xmlns:a16="http://schemas.microsoft.com/office/drawing/2014/main" val="20001"/>
                    </a:ext>
                  </a:extLst>
                </a:gridCol>
                <a:gridCol w="1744981">
                  <a:extLst>
                    <a:ext uri="{9D8B030D-6E8A-4147-A177-3AD203B41FA5}">
                      <a16:colId xmlns:a16="http://schemas.microsoft.com/office/drawing/2014/main" val="20002"/>
                    </a:ext>
                  </a:extLst>
                </a:gridCol>
                <a:gridCol w="2369819">
                  <a:extLst>
                    <a:ext uri="{9D8B030D-6E8A-4147-A177-3AD203B41FA5}">
                      <a16:colId xmlns:a16="http://schemas.microsoft.com/office/drawing/2014/main" val="20003"/>
                    </a:ext>
                  </a:extLst>
                </a:gridCol>
              </a:tblGrid>
              <a:tr h="3351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函数名称</a:t>
                      </a:r>
                      <a:endParaRPr kumimoji="0" lang="zh-CN" altLang="en-US" sz="16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OSInit</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 </a:t>
                      </a:r>
                    </a:p>
                  </a:txBody>
                  <a:tcPr marL="146304" marR="146304"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所属文件</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OS_CORE.C</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46304" marR="146304"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3351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函数原型</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void  OSInit(void) </a:t>
                      </a:r>
                    </a:p>
                  </a:txBody>
                  <a:tcPr marL="146304" marR="146304"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351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功能描述</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初始化</a:t>
                      </a: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μC/OS-Ⅱ</a:t>
                      </a: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，无函数参数和返回值</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marL="146304" marR="146304"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5788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特殊说明</a:t>
                      </a:r>
                      <a:endParaRPr kumimoji="0" lang="zh-CN" altLang="en-US" sz="16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46304" marR="146304"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47451"/>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必须在调用</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OSStart()</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函数之前调用</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OSInit()</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，而只有在调用</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OSStart()</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函数之后，</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μC/OS-Ⅱ</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才真正开始运行多任务</a:t>
                      </a:r>
                    </a:p>
                  </a:txBody>
                  <a:tcPr marL="146304" marR="146304"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bl>
          </a:graphicData>
        </a:graphic>
      </p:graphicFrame>
      <p:sp>
        <p:nvSpPr>
          <p:cNvPr id="17411" name="Rectangle 3"/>
          <p:cNvSpPr>
            <a:spLocks noGrp="1" noChangeArrowheads="1"/>
          </p:cNvSpPr>
          <p:nvPr>
            <p:ph type="body" sz="half" idx="4294967295"/>
          </p:nvPr>
        </p:nvSpPr>
        <p:spPr>
          <a:xfrm>
            <a:off x="0" y="1600200"/>
            <a:ext cx="8229600" cy="609600"/>
          </a:xfrm>
        </p:spPr>
        <p:txBody>
          <a:bodyPr/>
          <a:lstStyle/>
          <a:p>
            <a:pPr eaLnBrk="1" hangingPunct="1"/>
            <a:r>
              <a:rPr lang="zh-CN" altLang="en-US"/>
              <a:t>函数说明</a:t>
            </a:r>
          </a:p>
        </p:txBody>
      </p:sp>
      <p:sp>
        <p:nvSpPr>
          <p:cNvPr id="17412" name="Text Box 4"/>
          <p:cNvSpPr txBox="1">
            <a:spLocks noChangeArrowheads="1"/>
          </p:cNvSpPr>
          <p:nvPr/>
        </p:nvSpPr>
        <p:spPr bwMode="auto">
          <a:xfrm>
            <a:off x="2667000" y="22860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latin typeface="华文新魏" panose="02010800040101010101" pitchFamily="2" charset="-122"/>
                <a:ea typeface="华文新魏" panose="02010800040101010101" pitchFamily="2" charset="-122"/>
              </a:rPr>
              <a:t>     </a:t>
            </a:r>
            <a:r>
              <a:rPr lang="en-US" altLang="zh-CN" sz="2400" dirty="0" err="1">
                <a:latin typeface="华文新魏" panose="02010800040101010101" pitchFamily="2" charset="-122"/>
                <a:ea typeface="华文新魏" panose="02010800040101010101" pitchFamily="2" charset="-122"/>
              </a:rPr>
              <a:t>μC</a:t>
            </a:r>
            <a:r>
              <a:rPr lang="en-US" altLang="zh-CN" sz="2400" dirty="0">
                <a:latin typeface="华文新魏" panose="02010800040101010101" pitchFamily="2" charset="-122"/>
                <a:ea typeface="华文新魏" panose="02010800040101010101" pitchFamily="2" charset="-122"/>
              </a:rPr>
              <a:t>/OS-II </a:t>
            </a:r>
            <a:r>
              <a:rPr lang="zh-CN" altLang="en-US" sz="2400" dirty="0">
                <a:latin typeface="华文新魏" panose="02010800040101010101" pitchFamily="2" charset="-122"/>
                <a:ea typeface="华文新魏" panose="02010800040101010101" pitchFamily="2" charset="-122"/>
              </a:rPr>
              <a:t>微小内核</a:t>
            </a:r>
            <a:r>
              <a:rPr lang="en-US" altLang="zh-CN" sz="2400" dirty="0">
                <a:latin typeface="华文新魏" panose="02010800040101010101" pitchFamily="2" charset="-122"/>
                <a:ea typeface="华文新魏" panose="02010800040101010101" pitchFamily="2" charset="-122"/>
              </a:rPr>
              <a:t>SOURCE4</a:t>
            </a:r>
            <a:r>
              <a:rPr lang="zh-CN" altLang="en-US" sz="2400" dirty="0">
                <a:latin typeface="华文新魏" panose="02010800040101010101" pitchFamily="2" charset="-122"/>
                <a:ea typeface="华文新魏" panose="02010800040101010101" pitchFamily="2" charset="-122"/>
              </a:rPr>
              <a:t>提供</a:t>
            </a:r>
            <a:r>
              <a:rPr lang="en-US" altLang="zh-CN" sz="2400" dirty="0" err="1">
                <a:latin typeface="华文新魏" panose="02010800040101010101" pitchFamily="2" charset="-122"/>
                <a:ea typeface="华文新魏" panose="02010800040101010101" pitchFamily="2" charset="-122"/>
              </a:rPr>
              <a:t>OSInit</a:t>
            </a:r>
            <a:r>
              <a:rPr lang="zh-CN" altLang="en-US" sz="2400" dirty="0">
                <a:latin typeface="华文新魏" panose="02010800040101010101" pitchFamily="2" charset="-122"/>
                <a:ea typeface="华文新魏" panose="02010800040101010101" pitchFamily="2" charset="-122"/>
              </a:rPr>
              <a:t>函数。</a:t>
            </a:r>
            <a:r>
              <a:rPr lang="zh-CN" altLang="en-US" dirty="0"/>
              <a:t> </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wipe(up)">
                                      <p:cBhvr>
                                        <p:cTn id="12" dur="500"/>
                                        <p:tgtEl>
                                          <p:spTgt spid="17412"/>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7670"/>
                                        </p:tgtEl>
                                        <p:attrNameLst>
                                          <p:attrName>style.visibility</p:attrName>
                                        </p:attrNameLst>
                                      </p:cBhvr>
                                      <p:to>
                                        <p:strVal val="visible"/>
                                      </p:to>
                                    </p:set>
                                    <p:animEffect transition="in" filter="wipe(up)">
                                      <p:cBhvr>
                                        <p:cTn id="16" dur="500"/>
                                        <p:tgtEl>
                                          <p:spTgt spid="17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174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3751</Words>
  <Application>Microsoft Office PowerPoint</Application>
  <PresentationFormat>宽屏</PresentationFormat>
  <Paragraphs>581</Paragraphs>
  <Slides>39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等线</vt:lpstr>
      <vt:lpstr>等线 Light</vt:lpstr>
      <vt:lpstr>华文新魏</vt:lpstr>
      <vt:lpstr>宋体</vt:lpstr>
      <vt:lpstr>Arial</vt:lpstr>
      <vt:lpstr>Arial Black</vt:lpstr>
      <vt:lpstr>Wingdings</vt:lpstr>
      <vt:lpstr>Office 主题​​</vt:lpstr>
      <vt:lpstr>第三章 μC/OS-II微小内核分析 </vt:lpstr>
      <vt:lpstr>本章导读</vt:lpstr>
      <vt:lpstr>本章内容</vt:lpstr>
      <vt:lpstr>本章内容</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目录</vt:lpstr>
      <vt:lpstr>3.2  最小内核</vt:lpstr>
      <vt:lpstr>3.2  最小内核</vt:lpstr>
      <vt:lpstr>3.2  最小内核</vt:lpstr>
      <vt:lpstr>3.2  最小内核</vt:lpstr>
      <vt:lpstr>3.2  最小内核</vt:lpstr>
      <vt:lpstr>3.2  最小内核</vt:lpstr>
      <vt:lpstr>3.2  最小内核</vt:lpstr>
      <vt:lpstr>3.2  最小内核</vt:lpstr>
      <vt:lpstr>PowerPoint 演示文稿</vt:lpstr>
      <vt:lpstr>PowerPoint 演示文稿</vt:lpstr>
      <vt:lpstr>PowerPoint 演示文稿</vt:lpstr>
      <vt:lpstr>PowerPoint 演示文稿</vt:lpstr>
      <vt:lpstr>3.2  最小内核</vt:lpstr>
      <vt:lpstr>3.2  最小内核</vt:lpstr>
      <vt:lpstr>3.2  最小内核</vt:lpstr>
      <vt:lpstr>3.2  最小内核</vt:lpstr>
      <vt:lpstr>3.2  最小内核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μC/OS-II微小内核分析 </dc:title>
  <dc:creator>muyv ye</dc:creator>
  <cp:lastModifiedBy>muyv ye</cp:lastModifiedBy>
  <cp:revision>1</cp:revision>
  <dcterms:created xsi:type="dcterms:W3CDTF">2024-03-05T07:26:07Z</dcterms:created>
  <dcterms:modified xsi:type="dcterms:W3CDTF">2024-03-05T07:37:46Z</dcterms:modified>
</cp:coreProperties>
</file>