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73" r:id="rId2"/>
    <p:sldId id="474" r:id="rId3"/>
    <p:sldId id="475" r:id="rId4"/>
    <p:sldId id="1080" r:id="rId5"/>
    <p:sldId id="2013" r:id="rId6"/>
    <p:sldId id="2012" r:id="rId7"/>
    <p:sldId id="1996" r:id="rId8"/>
    <p:sldId id="476" r:id="rId9"/>
    <p:sldId id="483" r:id="rId10"/>
    <p:sldId id="484" r:id="rId11"/>
    <p:sldId id="485" r:id="rId12"/>
    <p:sldId id="558" r:id="rId13"/>
    <p:sldId id="559" r:id="rId14"/>
    <p:sldId id="560" r:id="rId15"/>
    <p:sldId id="561" r:id="rId16"/>
    <p:sldId id="562" r:id="rId17"/>
    <p:sldId id="563" r:id="rId18"/>
    <p:sldId id="564" r:id="rId19"/>
    <p:sldId id="567" r:id="rId20"/>
    <p:sldId id="568" r:id="rId21"/>
    <p:sldId id="569" r:id="rId22"/>
    <p:sldId id="845" r:id="rId23"/>
    <p:sldId id="571" r:id="rId24"/>
    <p:sldId id="576" r:id="rId25"/>
    <p:sldId id="577" r:id="rId26"/>
    <p:sldId id="578" r:id="rId27"/>
    <p:sldId id="1082" r:id="rId28"/>
    <p:sldId id="519" r:id="rId29"/>
    <p:sldId id="520" r:id="rId30"/>
    <p:sldId id="521" r:id="rId31"/>
    <p:sldId id="522" r:id="rId32"/>
    <p:sldId id="523" r:id="rId33"/>
    <p:sldId id="524" r:id="rId34"/>
    <p:sldId id="525" r:id="rId35"/>
    <p:sldId id="526" r:id="rId36"/>
    <p:sldId id="527" r:id="rId37"/>
    <p:sldId id="528" r:id="rId38"/>
    <p:sldId id="1083"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22CDE0-3C80-37B6-8D04-3724917D537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2BF4536-7DC4-E8AA-3CBC-4383956BB5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F0CBE7D-071B-A9F4-34B7-06A6DDFD1BE5}"/>
              </a:ext>
            </a:extLst>
          </p:cNvPr>
          <p:cNvSpPr>
            <a:spLocks noGrp="1"/>
          </p:cNvSpPr>
          <p:nvPr>
            <p:ph type="dt" sz="half" idx="10"/>
          </p:nvPr>
        </p:nvSpPr>
        <p:spPr/>
        <p:txBody>
          <a:bodyPr/>
          <a:lstStyle/>
          <a:p>
            <a:fld id="{57FDE954-12E4-4163-B888-94F09B34E05E}" type="datetimeFigureOut">
              <a:rPr lang="zh-CN" altLang="en-US" smtClean="0"/>
              <a:t>2024/3/21</a:t>
            </a:fld>
            <a:endParaRPr lang="zh-CN" altLang="en-US"/>
          </a:p>
        </p:txBody>
      </p:sp>
      <p:sp>
        <p:nvSpPr>
          <p:cNvPr id="5" name="页脚占位符 4">
            <a:extLst>
              <a:ext uri="{FF2B5EF4-FFF2-40B4-BE49-F238E27FC236}">
                <a16:creationId xmlns:a16="http://schemas.microsoft.com/office/drawing/2014/main" id="{EBD3A35F-D929-48B6-0BD0-D0DFB5877B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ED5F24-B761-5B47-B807-9B06F2900140}"/>
              </a:ext>
            </a:extLst>
          </p:cNvPr>
          <p:cNvSpPr>
            <a:spLocks noGrp="1"/>
          </p:cNvSpPr>
          <p:nvPr>
            <p:ph type="sldNum" sz="quarter" idx="12"/>
          </p:nvPr>
        </p:nvSpPr>
        <p:spPr/>
        <p:txBody>
          <a:bodyPr/>
          <a:lstStyle/>
          <a:p>
            <a:fld id="{3A9B6736-81A3-4C7D-BDF7-87A5410BFE63}" type="slidenum">
              <a:rPr lang="zh-CN" altLang="en-US" smtClean="0"/>
              <a:t>‹#›</a:t>
            </a:fld>
            <a:endParaRPr lang="zh-CN" altLang="en-US"/>
          </a:p>
        </p:txBody>
      </p:sp>
    </p:spTree>
    <p:extLst>
      <p:ext uri="{BB962C8B-B14F-4D97-AF65-F5344CB8AC3E}">
        <p14:creationId xmlns:p14="http://schemas.microsoft.com/office/powerpoint/2010/main" val="3290194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BF1031-4E8B-46FE-A55A-7227127AD99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46C2A3F-A304-DF74-47CD-09E8653CB4D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B42C9A-35E4-A0C8-1D45-F51786D25266}"/>
              </a:ext>
            </a:extLst>
          </p:cNvPr>
          <p:cNvSpPr>
            <a:spLocks noGrp="1"/>
          </p:cNvSpPr>
          <p:nvPr>
            <p:ph type="dt" sz="half" idx="10"/>
          </p:nvPr>
        </p:nvSpPr>
        <p:spPr/>
        <p:txBody>
          <a:bodyPr/>
          <a:lstStyle/>
          <a:p>
            <a:fld id="{57FDE954-12E4-4163-B888-94F09B34E05E}" type="datetimeFigureOut">
              <a:rPr lang="zh-CN" altLang="en-US" smtClean="0"/>
              <a:t>2024/3/21</a:t>
            </a:fld>
            <a:endParaRPr lang="zh-CN" altLang="en-US"/>
          </a:p>
        </p:txBody>
      </p:sp>
      <p:sp>
        <p:nvSpPr>
          <p:cNvPr id="5" name="页脚占位符 4">
            <a:extLst>
              <a:ext uri="{FF2B5EF4-FFF2-40B4-BE49-F238E27FC236}">
                <a16:creationId xmlns:a16="http://schemas.microsoft.com/office/drawing/2014/main" id="{218F2A1F-2231-A407-3770-E6DC7AF6F1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8D29D4-252D-8EB3-1982-CD140B7BA0AF}"/>
              </a:ext>
            </a:extLst>
          </p:cNvPr>
          <p:cNvSpPr>
            <a:spLocks noGrp="1"/>
          </p:cNvSpPr>
          <p:nvPr>
            <p:ph type="sldNum" sz="quarter" idx="12"/>
          </p:nvPr>
        </p:nvSpPr>
        <p:spPr/>
        <p:txBody>
          <a:bodyPr/>
          <a:lstStyle/>
          <a:p>
            <a:fld id="{3A9B6736-81A3-4C7D-BDF7-87A5410BFE63}" type="slidenum">
              <a:rPr lang="zh-CN" altLang="en-US" smtClean="0"/>
              <a:t>‹#›</a:t>
            </a:fld>
            <a:endParaRPr lang="zh-CN" altLang="en-US"/>
          </a:p>
        </p:txBody>
      </p:sp>
    </p:spTree>
    <p:extLst>
      <p:ext uri="{BB962C8B-B14F-4D97-AF65-F5344CB8AC3E}">
        <p14:creationId xmlns:p14="http://schemas.microsoft.com/office/powerpoint/2010/main" val="2526356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EA7A03D-7327-A1E7-34CB-069897A0820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A4F0AB9-3E1D-1D77-0E4C-FD9966B16CC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22BBAE-59E8-D364-DFCF-8B96DC09AC3A}"/>
              </a:ext>
            </a:extLst>
          </p:cNvPr>
          <p:cNvSpPr>
            <a:spLocks noGrp="1"/>
          </p:cNvSpPr>
          <p:nvPr>
            <p:ph type="dt" sz="half" idx="10"/>
          </p:nvPr>
        </p:nvSpPr>
        <p:spPr/>
        <p:txBody>
          <a:bodyPr/>
          <a:lstStyle/>
          <a:p>
            <a:fld id="{57FDE954-12E4-4163-B888-94F09B34E05E}" type="datetimeFigureOut">
              <a:rPr lang="zh-CN" altLang="en-US" smtClean="0"/>
              <a:t>2024/3/21</a:t>
            </a:fld>
            <a:endParaRPr lang="zh-CN" altLang="en-US"/>
          </a:p>
        </p:txBody>
      </p:sp>
      <p:sp>
        <p:nvSpPr>
          <p:cNvPr id="5" name="页脚占位符 4">
            <a:extLst>
              <a:ext uri="{FF2B5EF4-FFF2-40B4-BE49-F238E27FC236}">
                <a16:creationId xmlns:a16="http://schemas.microsoft.com/office/drawing/2014/main" id="{C15C8668-3ED6-0499-40DB-171D46BCA4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60DEED-5187-72E6-4C91-DD87A2A1ADDA}"/>
              </a:ext>
            </a:extLst>
          </p:cNvPr>
          <p:cNvSpPr>
            <a:spLocks noGrp="1"/>
          </p:cNvSpPr>
          <p:nvPr>
            <p:ph type="sldNum" sz="quarter" idx="12"/>
          </p:nvPr>
        </p:nvSpPr>
        <p:spPr/>
        <p:txBody>
          <a:bodyPr/>
          <a:lstStyle/>
          <a:p>
            <a:fld id="{3A9B6736-81A3-4C7D-BDF7-87A5410BFE63}" type="slidenum">
              <a:rPr lang="zh-CN" altLang="en-US" smtClean="0"/>
              <a:t>‹#›</a:t>
            </a:fld>
            <a:endParaRPr lang="zh-CN" altLang="en-US"/>
          </a:p>
        </p:txBody>
      </p:sp>
    </p:spTree>
    <p:extLst>
      <p:ext uri="{BB962C8B-B14F-4D97-AF65-F5344CB8AC3E}">
        <p14:creationId xmlns:p14="http://schemas.microsoft.com/office/powerpoint/2010/main" val="3314895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AB5B09-19C5-2F1B-7BA8-CD328104C81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B5957B7-A398-EE5E-DD76-D363D995679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AEBB4B1-9759-2E98-45DF-DB82F17568C3}"/>
              </a:ext>
            </a:extLst>
          </p:cNvPr>
          <p:cNvSpPr>
            <a:spLocks noGrp="1"/>
          </p:cNvSpPr>
          <p:nvPr>
            <p:ph type="dt" sz="half" idx="10"/>
          </p:nvPr>
        </p:nvSpPr>
        <p:spPr/>
        <p:txBody>
          <a:bodyPr/>
          <a:lstStyle/>
          <a:p>
            <a:fld id="{57FDE954-12E4-4163-B888-94F09B34E05E}" type="datetimeFigureOut">
              <a:rPr lang="zh-CN" altLang="en-US" smtClean="0"/>
              <a:t>2024/3/21</a:t>
            </a:fld>
            <a:endParaRPr lang="zh-CN" altLang="en-US"/>
          </a:p>
        </p:txBody>
      </p:sp>
      <p:sp>
        <p:nvSpPr>
          <p:cNvPr id="5" name="页脚占位符 4">
            <a:extLst>
              <a:ext uri="{FF2B5EF4-FFF2-40B4-BE49-F238E27FC236}">
                <a16:creationId xmlns:a16="http://schemas.microsoft.com/office/drawing/2014/main" id="{AFBAECAE-9101-5126-CCF1-D6A8D8DB80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7E7076-CE08-FDA1-3350-A8917002BA6E}"/>
              </a:ext>
            </a:extLst>
          </p:cNvPr>
          <p:cNvSpPr>
            <a:spLocks noGrp="1"/>
          </p:cNvSpPr>
          <p:nvPr>
            <p:ph type="sldNum" sz="quarter" idx="12"/>
          </p:nvPr>
        </p:nvSpPr>
        <p:spPr/>
        <p:txBody>
          <a:bodyPr/>
          <a:lstStyle/>
          <a:p>
            <a:fld id="{3A9B6736-81A3-4C7D-BDF7-87A5410BFE63}" type="slidenum">
              <a:rPr lang="zh-CN" altLang="en-US" smtClean="0"/>
              <a:t>‹#›</a:t>
            </a:fld>
            <a:endParaRPr lang="zh-CN" altLang="en-US"/>
          </a:p>
        </p:txBody>
      </p:sp>
    </p:spTree>
    <p:extLst>
      <p:ext uri="{BB962C8B-B14F-4D97-AF65-F5344CB8AC3E}">
        <p14:creationId xmlns:p14="http://schemas.microsoft.com/office/powerpoint/2010/main" val="14330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93B9D6-353A-1E2F-E428-69395BF94BF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3BE11B2-8BA9-76E7-1EB7-B22C63B478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CB7221D-FF6D-716A-7378-6902FAD649F0}"/>
              </a:ext>
            </a:extLst>
          </p:cNvPr>
          <p:cNvSpPr>
            <a:spLocks noGrp="1"/>
          </p:cNvSpPr>
          <p:nvPr>
            <p:ph type="dt" sz="half" idx="10"/>
          </p:nvPr>
        </p:nvSpPr>
        <p:spPr/>
        <p:txBody>
          <a:bodyPr/>
          <a:lstStyle/>
          <a:p>
            <a:fld id="{57FDE954-12E4-4163-B888-94F09B34E05E}" type="datetimeFigureOut">
              <a:rPr lang="zh-CN" altLang="en-US" smtClean="0"/>
              <a:t>2024/3/21</a:t>
            </a:fld>
            <a:endParaRPr lang="zh-CN" altLang="en-US"/>
          </a:p>
        </p:txBody>
      </p:sp>
      <p:sp>
        <p:nvSpPr>
          <p:cNvPr id="5" name="页脚占位符 4">
            <a:extLst>
              <a:ext uri="{FF2B5EF4-FFF2-40B4-BE49-F238E27FC236}">
                <a16:creationId xmlns:a16="http://schemas.microsoft.com/office/drawing/2014/main" id="{3265D906-3BD8-0159-917F-430D624DD0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6120F7-128A-94BD-B419-5D8A9977FCCB}"/>
              </a:ext>
            </a:extLst>
          </p:cNvPr>
          <p:cNvSpPr>
            <a:spLocks noGrp="1"/>
          </p:cNvSpPr>
          <p:nvPr>
            <p:ph type="sldNum" sz="quarter" idx="12"/>
          </p:nvPr>
        </p:nvSpPr>
        <p:spPr/>
        <p:txBody>
          <a:bodyPr/>
          <a:lstStyle/>
          <a:p>
            <a:fld id="{3A9B6736-81A3-4C7D-BDF7-87A5410BFE63}" type="slidenum">
              <a:rPr lang="zh-CN" altLang="en-US" smtClean="0"/>
              <a:t>‹#›</a:t>
            </a:fld>
            <a:endParaRPr lang="zh-CN" altLang="en-US"/>
          </a:p>
        </p:txBody>
      </p:sp>
    </p:spTree>
    <p:extLst>
      <p:ext uri="{BB962C8B-B14F-4D97-AF65-F5344CB8AC3E}">
        <p14:creationId xmlns:p14="http://schemas.microsoft.com/office/powerpoint/2010/main" val="1095675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29AF14-D9B5-2D3B-D34C-FCBC7C80FDF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49AE371-999D-8703-961A-4E2A443A6F4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B6B1F67-7F8E-488D-E3C9-A185D20AE61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F972629-EC42-6BE6-7D65-351F11BABBC6}"/>
              </a:ext>
            </a:extLst>
          </p:cNvPr>
          <p:cNvSpPr>
            <a:spLocks noGrp="1"/>
          </p:cNvSpPr>
          <p:nvPr>
            <p:ph type="dt" sz="half" idx="10"/>
          </p:nvPr>
        </p:nvSpPr>
        <p:spPr/>
        <p:txBody>
          <a:bodyPr/>
          <a:lstStyle/>
          <a:p>
            <a:fld id="{57FDE954-12E4-4163-B888-94F09B34E05E}" type="datetimeFigureOut">
              <a:rPr lang="zh-CN" altLang="en-US" smtClean="0"/>
              <a:t>2024/3/21</a:t>
            </a:fld>
            <a:endParaRPr lang="zh-CN" altLang="en-US"/>
          </a:p>
        </p:txBody>
      </p:sp>
      <p:sp>
        <p:nvSpPr>
          <p:cNvPr id="6" name="页脚占位符 5">
            <a:extLst>
              <a:ext uri="{FF2B5EF4-FFF2-40B4-BE49-F238E27FC236}">
                <a16:creationId xmlns:a16="http://schemas.microsoft.com/office/drawing/2014/main" id="{C31DE396-9713-AC33-62DB-FD2607B5BB3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18EBEAF-659D-681C-3688-16B49F54DBAF}"/>
              </a:ext>
            </a:extLst>
          </p:cNvPr>
          <p:cNvSpPr>
            <a:spLocks noGrp="1"/>
          </p:cNvSpPr>
          <p:nvPr>
            <p:ph type="sldNum" sz="quarter" idx="12"/>
          </p:nvPr>
        </p:nvSpPr>
        <p:spPr/>
        <p:txBody>
          <a:bodyPr/>
          <a:lstStyle/>
          <a:p>
            <a:fld id="{3A9B6736-81A3-4C7D-BDF7-87A5410BFE63}" type="slidenum">
              <a:rPr lang="zh-CN" altLang="en-US" smtClean="0"/>
              <a:t>‹#›</a:t>
            </a:fld>
            <a:endParaRPr lang="zh-CN" altLang="en-US"/>
          </a:p>
        </p:txBody>
      </p:sp>
    </p:spTree>
    <p:extLst>
      <p:ext uri="{BB962C8B-B14F-4D97-AF65-F5344CB8AC3E}">
        <p14:creationId xmlns:p14="http://schemas.microsoft.com/office/powerpoint/2010/main" val="1362990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939C43-1121-1F65-7CB1-A495C3F36C9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D8CE7B2-0F7F-A024-3ABE-2EA29AE9CC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E4D4546-9139-7C90-CB00-F59A88141FE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F8F25C2-4229-7A6F-B7D5-FCA28FD2A2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322E747-B55E-E89D-40A0-55616423C08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32F3594-C96F-06FD-050A-912B060A7611}"/>
              </a:ext>
            </a:extLst>
          </p:cNvPr>
          <p:cNvSpPr>
            <a:spLocks noGrp="1"/>
          </p:cNvSpPr>
          <p:nvPr>
            <p:ph type="dt" sz="half" idx="10"/>
          </p:nvPr>
        </p:nvSpPr>
        <p:spPr/>
        <p:txBody>
          <a:bodyPr/>
          <a:lstStyle/>
          <a:p>
            <a:fld id="{57FDE954-12E4-4163-B888-94F09B34E05E}" type="datetimeFigureOut">
              <a:rPr lang="zh-CN" altLang="en-US" smtClean="0"/>
              <a:t>2024/3/21</a:t>
            </a:fld>
            <a:endParaRPr lang="zh-CN" altLang="en-US"/>
          </a:p>
        </p:txBody>
      </p:sp>
      <p:sp>
        <p:nvSpPr>
          <p:cNvPr id="8" name="页脚占位符 7">
            <a:extLst>
              <a:ext uri="{FF2B5EF4-FFF2-40B4-BE49-F238E27FC236}">
                <a16:creationId xmlns:a16="http://schemas.microsoft.com/office/drawing/2014/main" id="{F656E435-D969-C5A9-D6D7-05F66E271FA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0E02234-7DC4-64D7-396A-2C550C4FC642}"/>
              </a:ext>
            </a:extLst>
          </p:cNvPr>
          <p:cNvSpPr>
            <a:spLocks noGrp="1"/>
          </p:cNvSpPr>
          <p:nvPr>
            <p:ph type="sldNum" sz="quarter" idx="12"/>
          </p:nvPr>
        </p:nvSpPr>
        <p:spPr/>
        <p:txBody>
          <a:bodyPr/>
          <a:lstStyle/>
          <a:p>
            <a:fld id="{3A9B6736-81A3-4C7D-BDF7-87A5410BFE63}" type="slidenum">
              <a:rPr lang="zh-CN" altLang="en-US" smtClean="0"/>
              <a:t>‹#›</a:t>
            </a:fld>
            <a:endParaRPr lang="zh-CN" altLang="en-US"/>
          </a:p>
        </p:txBody>
      </p:sp>
    </p:spTree>
    <p:extLst>
      <p:ext uri="{BB962C8B-B14F-4D97-AF65-F5344CB8AC3E}">
        <p14:creationId xmlns:p14="http://schemas.microsoft.com/office/powerpoint/2010/main" val="338551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B1F76F-9537-6A00-DDAA-D21F9F934EB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06D88D2-4135-37D2-DA39-7A5D90AE049D}"/>
              </a:ext>
            </a:extLst>
          </p:cNvPr>
          <p:cNvSpPr>
            <a:spLocks noGrp="1"/>
          </p:cNvSpPr>
          <p:nvPr>
            <p:ph type="dt" sz="half" idx="10"/>
          </p:nvPr>
        </p:nvSpPr>
        <p:spPr/>
        <p:txBody>
          <a:bodyPr/>
          <a:lstStyle/>
          <a:p>
            <a:fld id="{57FDE954-12E4-4163-B888-94F09B34E05E}" type="datetimeFigureOut">
              <a:rPr lang="zh-CN" altLang="en-US" smtClean="0"/>
              <a:t>2024/3/21</a:t>
            </a:fld>
            <a:endParaRPr lang="zh-CN" altLang="en-US"/>
          </a:p>
        </p:txBody>
      </p:sp>
      <p:sp>
        <p:nvSpPr>
          <p:cNvPr id="4" name="页脚占位符 3">
            <a:extLst>
              <a:ext uri="{FF2B5EF4-FFF2-40B4-BE49-F238E27FC236}">
                <a16:creationId xmlns:a16="http://schemas.microsoft.com/office/drawing/2014/main" id="{D7DF3B0A-80CE-4E3D-0FE0-99BC71FF946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D9092B6-76B0-7C4B-B4ED-5C7A451EBD08}"/>
              </a:ext>
            </a:extLst>
          </p:cNvPr>
          <p:cNvSpPr>
            <a:spLocks noGrp="1"/>
          </p:cNvSpPr>
          <p:nvPr>
            <p:ph type="sldNum" sz="quarter" idx="12"/>
          </p:nvPr>
        </p:nvSpPr>
        <p:spPr/>
        <p:txBody>
          <a:bodyPr/>
          <a:lstStyle/>
          <a:p>
            <a:fld id="{3A9B6736-81A3-4C7D-BDF7-87A5410BFE63}" type="slidenum">
              <a:rPr lang="zh-CN" altLang="en-US" smtClean="0"/>
              <a:t>‹#›</a:t>
            </a:fld>
            <a:endParaRPr lang="zh-CN" altLang="en-US"/>
          </a:p>
        </p:txBody>
      </p:sp>
    </p:spTree>
    <p:extLst>
      <p:ext uri="{BB962C8B-B14F-4D97-AF65-F5344CB8AC3E}">
        <p14:creationId xmlns:p14="http://schemas.microsoft.com/office/powerpoint/2010/main" val="155787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9D871BC-7918-903D-F109-1E02FB967DB5}"/>
              </a:ext>
            </a:extLst>
          </p:cNvPr>
          <p:cNvSpPr>
            <a:spLocks noGrp="1"/>
          </p:cNvSpPr>
          <p:nvPr>
            <p:ph type="dt" sz="half" idx="10"/>
          </p:nvPr>
        </p:nvSpPr>
        <p:spPr/>
        <p:txBody>
          <a:bodyPr/>
          <a:lstStyle/>
          <a:p>
            <a:fld id="{57FDE954-12E4-4163-B888-94F09B34E05E}" type="datetimeFigureOut">
              <a:rPr lang="zh-CN" altLang="en-US" smtClean="0"/>
              <a:t>2024/3/21</a:t>
            </a:fld>
            <a:endParaRPr lang="zh-CN" altLang="en-US"/>
          </a:p>
        </p:txBody>
      </p:sp>
      <p:sp>
        <p:nvSpPr>
          <p:cNvPr id="3" name="页脚占位符 2">
            <a:extLst>
              <a:ext uri="{FF2B5EF4-FFF2-40B4-BE49-F238E27FC236}">
                <a16:creationId xmlns:a16="http://schemas.microsoft.com/office/drawing/2014/main" id="{035A994A-D68E-0845-CD40-ECE7B6D4DD2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54BEF33-7CE1-1F77-405D-DE9227D9633F}"/>
              </a:ext>
            </a:extLst>
          </p:cNvPr>
          <p:cNvSpPr>
            <a:spLocks noGrp="1"/>
          </p:cNvSpPr>
          <p:nvPr>
            <p:ph type="sldNum" sz="quarter" idx="12"/>
          </p:nvPr>
        </p:nvSpPr>
        <p:spPr/>
        <p:txBody>
          <a:bodyPr/>
          <a:lstStyle/>
          <a:p>
            <a:fld id="{3A9B6736-81A3-4C7D-BDF7-87A5410BFE63}" type="slidenum">
              <a:rPr lang="zh-CN" altLang="en-US" smtClean="0"/>
              <a:t>‹#›</a:t>
            </a:fld>
            <a:endParaRPr lang="zh-CN" altLang="en-US"/>
          </a:p>
        </p:txBody>
      </p:sp>
    </p:spTree>
    <p:extLst>
      <p:ext uri="{BB962C8B-B14F-4D97-AF65-F5344CB8AC3E}">
        <p14:creationId xmlns:p14="http://schemas.microsoft.com/office/powerpoint/2010/main" val="1876056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1D655F-C160-1862-3F98-3E5ECCA906D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9C5FF9B-AECE-EB2A-60D3-B7B00747C4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B249D9D-4C40-F791-23FE-6B5C03882C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B0B002A-57C0-5AD6-BE0E-150422E9FC62}"/>
              </a:ext>
            </a:extLst>
          </p:cNvPr>
          <p:cNvSpPr>
            <a:spLocks noGrp="1"/>
          </p:cNvSpPr>
          <p:nvPr>
            <p:ph type="dt" sz="half" idx="10"/>
          </p:nvPr>
        </p:nvSpPr>
        <p:spPr/>
        <p:txBody>
          <a:bodyPr/>
          <a:lstStyle/>
          <a:p>
            <a:fld id="{57FDE954-12E4-4163-B888-94F09B34E05E}" type="datetimeFigureOut">
              <a:rPr lang="zh-CN" altLang="en-US" smtClean="0"/>
              <a:t>2024/3/21</a:t>
            </a:fld>
            <a:endParaRPr lang="zh-CN" altLang="en-US"/>
          </a:p>
        </p:txBody>
      </p:sp>
      <p:sp>
        <p:nvSpPr>
          <p:cNvPr id="6" name="页脚占位符 5">
            <a:extLst>
              <a:ext uri="{FF2B5EF4-FFF2-40B4-BE49-F238E27FC236}">
                <a16:creationId xmlns:a16="http://schemas.microsoft.com/office/drawing/2014/main" id="{A2B44936-5029-0B20-3AD7-818989FF4F0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584E8D7-775D-3E60-4B36-77E938143440}"/>
              </a:ext>
            </a:extLst>
          </p:cNvPr>
          <p:cNvSpPr>
            <a:spLocks noGrp="1"/>
          </p:cNvSpPr>
          <p:nvPr>
            <p:ph type="sldNum" sz="quarter" idx="12"/>
          </p:nvPr>
        </p:nvSpPr>
        <p:spPr/>
        <p:txBody>
          <a:bodyPr/>
          <a:lstStyle/>
          <a:p>
            <a:fld id="{3A9B6736-81A3-4C7D-BDF7-87A5410BFE63}" type="slidenum">
              <a:rPr lang="zh-CN" altLang="en-US" smtClean="0"/>
              <a:t>‹#›</a:t>
            </a:fld>
            <a:endParaRPr lang="zh-CN" altLang="en-US"/>
          </a:p>
        </p:txBody>
      </p:sp>
    </p:spTree>
    <p:extLst>
      <p:ext uri="{BB962C8B-B14F-4D97-AF65-F5344CB8AC3E}">
        <p14:creationId xmlns:p14="http://schemas.microsoft.com/office/powerpoint/2010/main" val="449858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85DA76-657E-3A82-476D-7F2C13BFEDB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3B8AD16-963B-E10A-4C33-354DF20D21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EFBE428-54B9-A002-8B7D-42A165A65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AE506CE-6605-4E0F-A2C8-5220C1023C50}"/>
              </a:ext>
            </a:extLst>
          </p:cNvPr>
          <p:cNvSpPr>
            <a:spLocks noGrp="1"/>
          </p:cNvSpPr>
          <p:nvPr>
            <p:ph type="dt" sz="half" idx="10"/>
          </p:nvPr>
        </p:nvSpPr>
        <p:spPr/>
        <p:txBody>
          <a:bodyPr/>
          <a:lstStyle/>
          <a:p>
            <a:fld id="{57FDE954-12E4-4163-B888-94F09B34E05E}" type="datetimeFigureOut">
              <a:rPr lang="zh-CN" altLang="en-US" smtClean="0"/>
              <a:t>2024/3/21</a:t>
            </a:fld>
            <a:endParaRPr lang="zh-CN" altLang="en-US"/>
          </a:p>
        </p:txBody>
      </p:sp>
      <p:sp>
        <p:nvSpPr>
          <p:cNvPr id="6" name="页脚占位符 5">
            <a:extLst>
              <a:ext uri="{FF2B5EF4-FFF2-40B4-BE49-F238E27FC236}">
                <a16:creationId xmlns:a16="http://schemas.microsoft.com/office/drawing/2014/main" id="{5C17ADF5-0583-9D3A-07B3-EC98C75E575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22A6130-2AE4-6444-5AD2-EA0706C60F0D}"/>
              </a:ext>
            </a:extLst>
          </p:cNvPr>
          <p:cNvSpPr>
            <a:spLocks noGrp="1"/>
          </p:cNvSpPr>
          <p:nvPr>
            <p:ph type="sldNum" sz="quarter" idx="12"/>
          </p:nvPr>
        </p:nvSpPr>
        <p:spPr/>
        <p:txBody>
          <a:bodyPr/>
          <a:lstStyle/>
          <a:p>
            <a:fld id="{3A9B6736-81A3-4C7D-BDF7-87A5410BFE63}" type="slidenum">
              <a:rPr lang="zh-CN" altLang="en-US" smtClean="0"/>
              <a:t>‹#›</a:t>
            </a:fld>
            <a:endParaRPr lang="zh-CN" altLang="en-US"/>
          </a:p>
        </p:txBody>
      </p:sp>
    </p:spTree>
    <p:extLst>
      <p:ext uri="{BB962C8B-B14F-4D97-AF65-F5344CB8AC3E}">
        <p14:creationId xmlns:p14="http://schemas.microsoft.com/office/powerpoint/2010/main" val="1821970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A4FB550-683C-5ACC-DF98-DEF24450CC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EA7584F-6DC7-2794-A6B2-7E2735CFDD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2653255-2912-98E2-9EF1-2B9FA81BAF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FDE954-12E4-4163-B888-94F09B34E05E}" type="datetimeFigureOut">
              <a:rPr lang="zh-CN" altLang="en-US" smtClean="0"/>
              <a:t>2024/3/21</a:t>
            </a:fld>
            <a:endParaRPr lang="zh-CN" altLang="en-US"/>
          </a:p>
        </p:txBody>
      </p:sp>
      <p:sp>
        <p:nvSpPr>
          <p:cNvPr id="5" name="页脚占位符 4">
            <a:extLst>
              <a:ext uri="{FF2B5EF4-FFF2-40B4-BE49-F238E27FC236}">
                <a16:creationId xmlns:a16="http://schemas.microsoft.com/office/drawing/2014/main" id="{E2F56F33-51D4-5D7F-22B3-9142F903D3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47D67A6-9CB2-356A-69E7-35E69B6858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B6736-81A3-4C7D-BDF7-87A5410BFE63}" type="slidenum">
              <a:rPr lang="zh-CN" altLang="en-US" smtClean="0"/>
              <a:t>‹#›</a:t>
            </a:fld>
            <a:endParaRPr lang="zh-CN" altLang="en-US"/>
          </a:p>
        </p:txBody>
      </p:sp>
    </p:spTree>
    <p:extLst>
      <p:ext uri="{BB962C8B-B14F-4D97-AF65-F5344CB8AC3E}">
        <p14:creationId xmlns:p14="http://schemas.microsoft.com/office/powerpoint/2010/main" val="1878760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14.xml"/><Relationship Id="rId7" Type="http://schemas.openxmlformats.org/officeDocument/2006/relationships/slide" Target="slide24.xml"/><Relationship Id="rId2" Type="http://schemas.openxmlformats.org/officeDocument/2006/relationships/slide" Target="slide13.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最小内核</a:t>
            </a:r>
          </a:p>
        </p:txBody>
      </p:sp>
      <p:sp>
        <p:nvSpPr>
          <p:cNvPr id="90115" name="Rectangle 3"/>
          <p:cNvSpPr>
            <a:spLocks noGrp="1" noChangeArrowheads="1"/>
          </p:cNvSpPr>
          <p:nvPr>
            <p:ph idx="1"/>
          </p:nvPr>
        </p:nvSpPr>
        <p:spPr>
          <a:noFill/>
        </p:spPr>
        <p:txBody>
          <a:bodyPr/>
          <a:lstStyle/>
          <a:p>
            <a:pPr eaLnBrk="1" hangingPunct="1">
              <a:buClr>
                <a:srgbClr val="0000FF"/>
              </a:buClr>
              <a:buSzPct val="80000"/>
              <a:buFont typeface="Wingdings" panose="05000000000000000000" pitchFamily="2" charset="2"/>
              <a:buChar char="q"/>
            </a:pPr>
            <a:r>
              <a:rPr lang="zh-CN" altLang="en-US" dirty="0">
                <a:solidFill>
                  <a:srgbClr val="C0C0C0"/>
                </a:solidFill>
              </a:rPr>
              <a:t>基本概念</a:t>
            </a:r>
          </a:p>
          <a:p>
            <a:pPr eaLnBrk="1" hangingPunct="1">
              <a:buClr>
                <a:srgbClr val="0000FF"/>
              </a:buClr>
              <a:buSzPct val="80000"/>
              <a:buFont typeface="Wingdings" panose="05000000000000000000" pitchFamily="2" charset="2"/>
              <a:buChar char="q"/>
            </a:pPr>
            <a:r>
              <a:rPr lang="zh-CN" altLang="en-US" dirty="0">
                <a:solidFill>
                  <a:srgbClr val="C0C0C0"/>
                </a:solidFill>
              </a:rPr>
              <a:t>案例分析</a:t>
            </a:r>
          </a:p>
          <a:p>
            <a:pPr eaLnBrk="1" hangingPunct="1">
              <a:buClr>
                <a:srgbClr val="0000FF"/>
              </a:buClr>
              <a:buSzPct val="80000"/>
              <a:buFont typeface="Wingdings" panose="05000000000000000000" pitchFamily="2" charset="2"/>
              <a:buChar char="q"/>
            </a:pPr>
            <a:r>
              <a:rPr lang="zh-CN" altLang="en-US" dirty="0">
                <a:solidFill>
                  <a:srgbClr val="C0C0C0"/>
                </a:solidFill>
              </a:rPr>
              <a:t>任务控制块</a:t>
            </a:r>
          </a:p>
          <a:p>
            <a:pPr eaLnBrk="1" hangingPunct="1">
              <a:buClr>
                <a:srgbClr val="0000FF"/>
              </a:buClr>
              <a:buSzPct val="80000"/>
              <a:buFont typeface="Wingdings" panose="05000000000000000000" pitchFamily="2" charset="2"/>
              <a:buChar char="q"/>
            </a:pPr>
            <a:r>
              <a:rPr lang="zh-CN" altLang="en-US" dirty="0">
                <a:solidFill>
                  <a:srgbClr val="C0C0C0"/>
                </a:solidFill>
              </a:rPr>
              <a:t>任务就绪算法</a:t>
            </a:r>
          </a:p>
          <a:p>
            <a:pPr eaLnBrk="1" hangingPunct="1">
              <a:buClr>
                <a:srgbClr val="0000FF"/>
              </a:buClr>
              <a:buSzPct val="80000"/>
              <a:buFont typeface="Wingdings" panose="05000000000000000000" pitchFamily="2" charset="2"/>
              <a:buChar char="q"/>
            </a:pPr>
            <a:r>
              <a:rPr lang="en-US" altLang="zh-CN" dirty="0">
                <a:solidFill>
                  <a:srgbClr val="C0C0C0"/>
                </a:solidFill>
              </a:rPr>
              <a:t>OS</a:t>
            </a:r>
            <a:r>
              <a:rPr lang="zh-CN" altLang="en-US" dirty="0">
                <a:solidFill>
                  <a:srgbClr val="C0C0C0"/>
                </a:solidFill>
              </a:rPr>
              <a:t>初始化</a:t>
            </a:r>
          </a:p>
          <a:p>
            <a:pPr eaLnBrk="1" hangingPunct="1">
              <a:buClr>
                <a:srgbClr val="0000FF"/>
              </a:buClr>
              <a:buSzPct val="80000"/>
              <a:buFont typeface="Wingdings" panose="05000000000000000000" pitchFamily="2" charset="2"/>
              <a:buChar char="q"/>
            </a:pPr>
            <a:r>
              <a:rPr lang="zh-CN" altLang="en-US" dirty="0">
                <a:solidFill>
                  <a:srgbClr val="C0C0C0"/>
                </a:solidFill>
              </a:rPr>
              <a:t>任务管理</a:t>
            </a:r>
          </a:p>
          <a:p>
            <a:pPr eaLnBrk="1" hangingPunct="1">
              <a:buClr>
                <a:srgbClr val="0000FF"/>
              </a:buClr>
              <a:buSzPct val="80000"/>
              <a:buFont typeface="Wingdings" panose="05000000000000000000" pitchFamily="2" charset="2"/>
              <a:buChar char="q"/>
            </a:pPr>
            <a:r>
              <a:rPr lang="zh-CN" altLang="en-US" dirty="0">
                <a:solidFill>
                  <a:srgbClr val="C0C0C0"/>
                </a:solidFill>
              </a:rPr>
              <a:t>任务堆栈初始化</a:t>
            </a:r>
          </a:p>
        </p:txBody>
      </p:sp>
      <p:sp>
        <p:nvSpPr>
          <p:cNvPr id="90116" name="Rectangle 4"/>
          <p:cNvSpPr>
            <a:spLocks noChangeArrowheads="1"/>
          </p:cNvSpPr>
          <p:nvPr/>
        </p:nvSpPr>
        <p:spPr bwMode="auto">
          <a:xfrm>
            <a:off x="5807076" y="1447801"/>
            <a:ext cx="417512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00FF"/>
              </a:buClr>
              <a:buSzPct val="80000"/>
              <a:buFont typeface="Wingdings" panose="05000000000000000000" pitchFamily="2" charset="2"/>
              <a:buChar char="q"/>
            </a:pPr>
            <a:r>
              <a:rPr lang="zh-CN" altLang="en-US" sz="3200" dirty="0">
                <a:solidFill>
                  <a:srgbClr val="C0C0C0"/>
                </a:solidFill>
              </a:rPr>
              <a:t>获取并初始化</a:t>
            </a:r>
            <a:r>
              <a:rPr lang="en-US" altLang="zh-CN" sz="3200" dirty="0">
                <a:solidFill>
                  <a:srgbClr val="C0C0C0"/>
                </a:solidFill>
              </a:rPr>
              <a:t>TCB</a:t>
            </a:r>
          </a:p>
          <a:p>
            <a:pPr eaLnBrk="1" hangingPunct="1">
              <a:spcBef>
                <a:spcPct val="20000"/>
              </a:spcBef>
              <a:buClr>
                <a:srgbClr val="0000FF"/>
              </a:buClr>
              <a:buSzPct val="80000"/>
              <a:buFont typeface="Wingdings" panose="05000000000000000000" pitchFamily="2" charset="2"/>
              <a:buChar char="q"/>
            </a:pPr>
            <a:r>
              <a:rPr lang="zh-CN" altLang="en-US" sz="3200" dirty="0">
                <a:solidFill>
                  <a:srgbClr val="C0C0C0"/>
                </a:solidFill>
              </a:rPr>
              <a:t>启动</a:t>
            </a:r>
            <a:r>
              <a:rPr lang="en-US" altLang="zh-CN" sz="3200" dirty="0">
                <a:solidFill>
                  <a:srgbClr val="C0C0C0"/>
                </a:solidFill>
              </a:rPr>
              <a:t>OS</a:t>
            </a:r>
          </a:p>
          <a:p>
            <a:pPr eaLnBrk="1" hangingPunct="1">
              <a:spcBef>
                <a:spcPct val="20000"/>
              </a:spcBef>
              <a:buClr>
                <a:srgbClr val="0000FF"/>
              </a:buClr>
              <a:buSzPct val="80000"/>
              <a:buFont typeface="Wingdings" panose="05000000000000000000" pitchFamily="2" charset="2"/>
              <a:buChar char="q"/>
            </a:pPr>
            <a:r>
              <a:rPr lang="en-US" altLang="zh-CN" sz="3200" dirty="0" err="1">
                <a:solidFill>
                  <a:srgbClr val="C0C0C0"/>
                </a:solidFill>
              </a:rPr>
              <a:t>TargetInit</a:t>
            </a:r>
            <a:r>
              <a:rPr lang="en-US" altLang="zh-CN" sz="3200" dirty="0">
                <a:solidFill>
                  <a:srgbClr val="C0C0C0"/>
                </a:solidFill>
              </a:rPr>
              <a:t> </a:t>
            </a:r>
            <a:r>
              <a:rPr lang="zh-CN" altLang="en-US" sz="3200" dirty="0">
                <a:solidFill>
                  <a:srgbClr val="C0C0C0"/>
                </a:solidFill>
              </a:rPr>
              <a:t>初始化</a:t>
            </a:r>
          </a:p>
          <a:p>
            <a:pPr eaLnBrk="1" hangingPunct="1">
              <a:spcBef>
                <a:spcPct val="20000"/>
              </a:spcBef>
              <a:buClr>
                <a:srgbClr val="0000FF"/>
              </a:buClr>
              <a:buSzPct val="80000"/>
              <a:buFont typeface="Wingdings" panose="05000000000000000000" pitchFamily="2" charset="2"/>
              <a:buChar char="q"/>
            </a:pPr>
            <a:r>
              <a:rPr lang="zh-CN" altLang="en-US" sz="3200" dirty="0">
                <a:solidFill>
                  <a:srgbClr val="C0C0C0"/>
                </a:solidFill>
              </a:rPr>
              <a:t>时间管理</a:t>
            </a:r>
          </a:p>
          <a:p>
            <a:pPr eaLnBrk="1" hangingPunct="1">
              <a:spcBef>
                <a:spcPct val="20000"/>
              </a:spcBef>
              <a:buClr>
                <a:srgbClr val="0000FF"/>
              </a:buClr>
              <a:buSzPct val="80000"/>
              <a:buFont typeface="Wingdings" panose="05000000000000000000" pitchFamily="2" charset="2"/>
              <a:buChar char="q"/>
            </a:pPr>
            <a:r>
              <a:rPr lang="zh-CN" altLang="en-US" sz="3200" dirty="0">
                <a:solidFill>
                  <a:srgbClr val="FF0000"/>
                </a:solidFill>
              </a:rPr>
              <a:t>任务调度</a:t>
            </a:r>
          </a:p>
          <a:p>
            <a:pPr eaLnBrk="1" hangingPunct="1">
              <a:spcBef>
                <a:spcPct val="20000"/>
              </a:spcBef>
              <a:buClr>
                <a:srgbClr val="0000FF"/>
              </a:buClr>
              <a:buSzPct val="80000"/>
              <a:buFont typeface="Wingdings" panose="05000000000000000000" pitchFamily="2" charset="2"/>
              <a:buChar char="q"/>
            </a:pPr>
            <a:r>
              <a:rPr lang="zh-CN" altLang="en-US" sz="3200" dirty="0">
                <a:solidFill>
                  <a:srgbClr val="C0C0C0"/>
                </a:solidFill>
              </a:rPr>
              <a:t>任务级的任务调度小结</a:t>
            </a:r>
          </a:p>
        </p:txBody>
      </p:sp>
      <p:sp>
        <p:nvSpPr>
          <p:cNvPr id="5" name="燕尾形 4">
            <a:hlinkClick r:id="" action="ppaction://noaction"/>
          </p:cNvPr>
          <p:cNvSpPr/>
          <p:nvPr/>
        </p:nvSpPr>
        <p:spPr>
          <a:xfrm rot="10800000">
            <a:off x="10107613" y="6096000"/>
            <a:ext cx="533400" cy="381000"/>
          </a:xfrm>
          <a:prstGeom prst="chevron">
            <a:avLst>
              <a:gd name="adj" fmla="val 64328"/>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AutoShape 2"/>
          <p:cNvSpPr>
            <a:spLocks noChangeArrowheads="1"/>
          </p:cNvSpPr>
          <p:nvPr/>
        </p:nvSpPr>
        <p:spPr bwMode="auto">
          <a:xfrm>
            <a:off x="9296400" y="3200400"/>
            <a:ext cx="457200" cy="457200"/>
          </a:xfrm>
          <a:prstGeom prst="curvedDownArrow">
            <a:avLst>
              <a:gd name="adj1" fmla="val 20000"/>
              <a:gd name="adj2" fmla="val 40000"/>
              <a:gd name="adj3" fmla="val 33333"/>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1379" name="Rectangle 3"/>
          <p:cNvSpPr>
            <a:spLocks noChangeArrowheads="1"/>
          </p:cNvSpPr>
          <p:nvPr/>
        </p:nvSpPr>
        <p:spPr bwMode="auto">
          <a:xfrm>
            <a:off x="1981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dirty="0">
                <a:solidFill>
                  <a:schemeClr val="tx2"/>
                </a:solidFill>
              </a:rPr>
              <a:t>3.2  </a:t>
            </a:r>
            <a:r>
              <a:rPr lang="zh-CN" altLang="en-US" sz="4400" dirty="0">
                <a:solidFill>
                  <a:schemeClr val="tx2"/>
                </a:solidFill>
              </a:rPr>
              <a:t>最小内核</a:t>
            </a:r>
          </a:p>
        </p:txBody>
      </p:sp>
      <p:sp>
        <p:nvSpPr>
          <p:cNvPr id="153604" name="Rectangle 4"/>
          <p:cNvSpPr>
            <a:spLocks noChangeArrowheads="1"/>
          </p:cNvSpPr>
          <p:nvPr/>
        </p:nvSpPr>
        <p:spPr bwMode="auto">
          <a:xfrm>
            <a:off x="1981200" y="16002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3200"/>
              <a:t>任务级的任务调度小结</a:t>
            </a:r>
          </a:p>
        </p:txBody>
      </p:sp>
      <p:sp>
        <p:nvSpPr>
          <p:cNvPr id="153605" name="Text Box 5"/>
          <p:cNvSpPr txBox="1">
            <a:spLocks noChangeArrowheads="1"/>
          </p:cNvSpPr>
          <p:nvPr/>
        </p:nvSpPr>
        <p:spPr bwMode="auto">
          <a:xfrm>
            <a:off x="2209800" y="2667001"/>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Task0()</a:t>
            </a:r>
          </a:p>
        </p:txBody>
      </p:sp>
      <p:sp>
        <p:nvSpPr>
          <p:cNvPr id="153606" name="AutoShape 6"/>
          <p:cNvSpPr>
            <a:spLocks noChangeArrowheads="1"/>
          </p:cNvSpPr>
          <p:nvPr/>
        </p:nvSpPr>
        <p:spPr bwMode="auto">
          <a:xfrm>
            <a:off x="1981201" y="5122864"/>
            <a:ext cx="1439863" cy="287337"/>
          </a:xfrm>
          <a:prstGeom prst="roundRect">
            <a:avLst>
              <a:gd name="adj" fmla="val 16667"/>
            </a:avLst>
          </a:prstGeom>
          <a:solidFill>
            <a:srgbClr val="CCFFCC"/>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IO2SET |= LED1</a:t>
            </a:r>
          </a:p>
        </p:txBody>
      </p:sp>
      <p:grpSp>
        <p:nvGrpSpPr>
          <p:cNvPr id="2" name="Group 7"/>
          <p:cNvGrpSpPr/>
          <p:nvPr/>
        </p:nvGrpSpPr>
        <p:grpSpPr bwMode="auto">
          <a:xfrm>
            <a:off x="1981201" y="3124200"/>
            <a:ext cx="1439863" cy="1277938"/>
            <a:chOff x="288" y="1968"/>
            <a:chExt cx="907" cy="805"/>
          </a:xfrm>
        </p:grpSpPr>
        <p:sp>
          <p:nvSpPr>
            <p:cNvPr id="101434" name="AutoShape 8"/>
            <p:cNvSpPr>
              <a:spLocks noChangeArrowheads="1"/>
            </p:cNvSpPr>
            <p:nvPr/>
          </p:nvSpPr>
          <p:spPr bwMode="auto">
            <a:xfrm>
              <a:off x="288" y="1968"/>
              <a:ext cx="907" cy="181"/>
            </a:xfrm>
            <a:prstGeom prst="roundRect">
              <a:avLst>
                <a:gd name="adj" fmla="val 16667"/>
              </a:avLst>
            </a:prstGeom>
            <a:solidFill>
              <a:srgbClr val="FFFF99"/>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TargetInit()</a:t>
              </a:r>
            </a:p>
          </p:txBody>
        </p:sp>
        <p:sp>
          <p:nvSpPr>
            <p:cNvPr id="101435" name="AutoShape 9"/>
            <p:cNvSpPr>
              <a:spLocks noChangeArrowheads="1"/>
            </p:cNvSpPr>
            <p:nvPr/>
          </p:nvSpPr>
          <p:spPr bwMode="auto">
            <a:xfrm>
              <a:off x="288" y="2279"/>
              <a:ext cx="907" cy="181"/>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IO2DIR |= LED1</a:t>
              </a:r>
            </a:p>
          </p:txBody>
        </p:sp>
        <p:sp>
          <p:nvSpPr>
            <p:cNvPr id="101436" name="AutoShape 10"/>
            <p:cNvSpPr>
              <a:spLocks noChangeArrowheads="1"/>
            </p:cNvSpPr>
            <p:nvPr/>
          </p:nvSpPr>
          <p:spPr bwMode="auto">
            <a:xfrm>
              <a:off x="288" y="2592"/>
              <a:ext cx="907" cy="181"/>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IO2CLR |= LED1</a:t>
              </a:r>
            </a:p>
          </p:txBody>
        </p:sp>
        <p:cxnSp>
          <p:nvCxnSpPr>
            <p:cNvPr id="101437" name="AutoShape 11"/>
            <p:cNvCxnSpPr>
              <a:cxnSpLocks noChangeShapeType="1"/>
              <a:stCxn id="101434" idx="2"/>
              <a:endCxn id="101435" idx="0"/>
            </p:cNvCxnSpPr>
            <p:nvPr/>
          </p:nvCxnSpPr>
          <p:spPr bwMode="auto">
            <a:xfrm>
              <a:off x="742" y="2149"/>
              <a:ext cx="0" cy="130"/>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cxnSp>
          <p:nvCxnSpPr>
            <p:cNvPr id="101438" name="AutoShape 12"/>
            <p:cNvCxnSpPr>
              <a:cxnSpLocks noChangeShapeType="1"/>
              <a:stCxn id="101435" idx="2"/>
              <a:endCxn id="101436" idx="0"/>
            </p:cNvCxnSpPr>
            <p:nvPr/>
          </p:nvCxnSpPr>
          <p:spPr bwMode="auto">
            <a:xfrm>
              <a:off x="742" y="2460"/>
              <a:ext cx="0" cy="132"/>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grpSp>
      <p:grpSp>
        <p:nvGrpSpPr>
          <p:cNvPr id="3" name="Group 13"/>
          <p:cNvGrpSpPr/>
          <p:nvPr/>
        </p:nvGrpSpPr>
        <p:grpSpPr bwMode="auto">
          <a:xfrm>
            <a:off x="1981201" y="4402138"/>
            <a:ext cx="1439863" cy="533400"/>
            <a:chOff x="288" y="2773"/>
            <a:chExt cx="907" cy="336"/>
          </a:xfrm>
        </p:grpSpPr>
        <p:sp>
          <p:nvSpPr>
            <p:cNvPr id="101432" name="AutoShape 14"/>
            <p:cNvSpPr>
              <a:spLocks noChangeArrowheads="1"/>
            </p:cNvSpPr>
            <p:nvPr/>
          </p:nvSpPr>
          <p:spPr bwMode="auto">
            <a:xfrm>
              <a:off x="288" y="2928"/>
              <a:ext cx="907" cy="181"/>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OSTimeDly()</a:t>
              </a:r>
            </a:p>
          </p:txBody>
        </p:sp>
        <p:cxnSp>
          <p:nvCxnSpPr>
            <p:cNvPr id="101433" name="AutoShape 15"/>
            <p:cNvCxnSpPr>
              <a:cxnSpLocks noChangeShapeType="1"/>
              <a:stCxn id="101436" idx="2"/>
              <a:endCxn id="101432" idx="0"/>
            </p:cNvCxnSpPr>
            <p:nvPr/>
          </p:nvCxnSpPr>
          <p:spPr bwMode="auto">
            <a:xfrm>
              <a:off x="742" y="2773"/>
              <a:ext cx="0" cy="155"/>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grpSp>
      <p:grpSp>
        <p:nvGrpSpPr>
          <p:cNvPr id="4" name="Group 16"/>
          <p:cNvGrpSpPr/>
          <p:nvPr/>
        </p:nvGrpSpPr>
        <p:grpSpPr bwMode="auto">
          <a:xfrm>
            <a:off x="3657600" y="2681288"/>
            <a:ext cx="1447800" cy="730250"/>
            <a:chOff x="1344" y="1689"/>
            <a:chExt cx="912" cy="460"/>
          </a:xfrm>
        </p:grpSpPr>
        <p:sp>
          <p:nvSpPr>
            <p:cNvPr id="101430" name="Text Box 17"/>
            <p:cNvSpPr txBox="1">
              <a:spLocks noChangeArrowheads="1"/>
            </p:cNvSpPr>
            <p:nvPr/>
          </p:nvSpPr>
          <p:spPr bwMode="auto">
            <a:xfrm>
              <a:off x="1344" y="1689"/>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OSTimeDly()</a:t>
              </a:r>
            </a:p>
          </p:txBody>
        </p:sp>
        <p:sp>
          <p:nvSpPr>
            <p:cNvPr id="101431" name="AutoShape 18"/>
            <p:cNvSpPr>
              <a:spLocks noChangeArrowheads="1"/>
            </p:cNvSpPr>
            <p:nvPr/>
          </p:nvSpPr>
          <p:spPr bwMode="auto">
            <a:xfrm>
              <a:off x="1349" y="1968"/>
              <a:ext cx="907" cy="181"/>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OS_Sched()</a:t>
              </a:r>
            </a:p>
          </p:txBody>
        </p:sp>
      </p:grpSp>
      <p:grpSp>
        <p:nvGrpSpPr>
          <p:cNvPr id="5" name="Group 19"/>
          <p:cNvGrpSpPr/>
          <p:nvPr/>
        </p:nvGrpSpPr>
        <p:grpSpPr bwMode="auto">
          <a:xfrm>
            <a:off x="3657600" y="3411538"/>
            <a:ext cx="1447800" cy="1541462"/>
            <a:chOff x="1344" y="2149"/>
            <a:chExt cx="912" cy="971"/>
          </a:xfrm>
        </p:grpSpPr>
        <p:cxnSp>
          <p:nvCxnSpPr>
            <p:cNvPr id="101425" name="AutoShape 20"/>
            <p:cNvCxnSpPr>
              <a:cxnSpLocks noChangeShapeType="1"/>
              <a:stCxn id="101431" idx="2"/>
              <a:endCxn id="101427" idx="0"/>
            </p:cNvCxnSpPr>
            <p:nvPr/>
          </p:nvCxnSpPr>
          <p:spPr bwMode="auto">
            <a:xfrm>
              <a:off x="1803" y="2149"/>
              <a:ext cx="0" cy="155"/>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grpSp>
          <p:nvGrpSpPr>
            <p:cNvPr id="101426" name="Group 21"/>
            <p:cNvGrpSpPr/>
            <p:nvPr/>
          </p:nvGrpSpPr>
          <p:grpSpPr bwMode="auto">
            <a:xfrm>
              <a:off x="1344" y="2304"/>
              <a:ext cx="912" cy="816"/>
              <a:chOff x="1344" y="2304"/>
              <a:chExt cx="912" cy="816"/>
            </a:xfrm>
          </p:grpSpPr>
          <p:sp>
            <p:nvSpPr>
              <p:cNvPr id="101427" name="AutoShape 22"/>
              <p:cNvSpPr>
                <a:spLocks noChangeArrowheads="1"/>
              </p:cNvSpPr>
              <p:nvPr/>
            </p:nvSpPr>
            <p:spPr bwMode="auto">
              <a:xfrm>
                <a:off x="1349" y="2304"/>
                <a:ext cx="907" cy="181"/>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OS_TASK_SW()</a:t>
                </a:r>
              </a:p>
            </p:txBody>
          </p:sp>
          <p:sp>
            <p:nvSpPr>
              <p:cNvPr id="101428" name="AutoShape 23"/>
              <p:cNvSpPr>
                <a:spLocks noChangeArrowheads="1"/>
              </p:cNvSpPr>
              <p:nvPr/>
            </p:nvSpPr>
            <p:spPr bwMode="auto">
              <a:xfrm>
                <a:off x="1344" y="2688"/>
                <a:ext cx="907" cy="432"/>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t>先保存当前任务的</a:t>
                </a:r>
              </a:p>
              <a:p>
                <a:pPr algn="ctr" eaLnBrk="1" hangingPunct="1"/>
                <a:r>
                  <a:rPr lang="zh-CN" altLang="en-US" sz="1400"/>
                  <a:t>环境，接着恢复新</a:t>
                </a:r>
              </a:p>
              <a:p>
                <a:pPr algn="ctr" eaLnBrk="1" hangingPunct="1"/>
                <a:r>
                  <a:rPr lang="zh-CN" altLang="en-US" sz="1400"/>
                  <a:t>任务执行的首地址</a:t>
                </a:r>
              </a:p>
            </p:txBody>
          </p:sp>
          <p:sp>
            <p:nvSpPr>
              <p:cNvPr id="101429" name="Line 24"/>
              <p:cNvSpPr>
                <a:spLocks noChangeShapeType="1"/>
              </p:cNvSpPr>
              <p:nvPr/>
            </p:nvSpPr>
            <p:spPr bwMode="auto">
              <a:xfrm>
                <a:off x="1776" y="2496"/>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153625" name="AutoShape 25"/>
          <p:cNvSpPr>
            <a:spLocks noChangeArrowheads="1"/>
          </p:cNvSpPr>
          <p:nvPr/>
        </p:nvSpPr>
        <p:spPr bwMode="auto">
          <a:xfrm>
            <a:off x="1981201" y="5580064"/>
            <a:ext cx="1439863" cy="287337"/>
          </a:xfrm>
          <a:prstGeom prst="roundRect">
            <a:avLst>
              <a:gd name="adj" fmla="val 16667"/>
            </a:avLst>
          </a:prstGeom>
          <a:solidFill>
            <a:srgbClr val="CCFFCC"/>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OSTimeDly()</a:t>
            </a:r>
          </a:p>
        </p:txBody>
      </p:sp>
      <p:sp>
        <p:nvSpPr>
          <p:cNvPr id="153626" name="AutoShape 26"/>
          <p:cNvSpPr>
            <a:spLocks noChangeArrowheads="1"/>
          </p:cNvSpPr>
          <p:nvPr/>
        </p:nvSpPr>
        <p:spPr bwMode="auto">
          <a:xfrm>
            <a:off x="5341938" y="4629150"/>
            <a:ext cx="1439862" cy="287338"/>
          </a:xfrm>
          <a:prstGeom prst="roundRect">
            <a:avLst>
              <a:gd name="adj" fmla="val 16667"/>
            </a:avLst>
          </a:prstGeom>
          <a:solidFill>
            <a:srgbClr val="CCFFCC"/>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IO2SET |= LED2</a:t>
            </a:r>
          </a:p>
        </p:txBody>
      </p:sp>
      <p:grpSp>
        <p:nvGrpSpPr>
          <p:cNvPr id="7" name="Group 27"/>
          <p:cNvGrpSpPr/>
          <p:nvPr/>
        </p:nvGrpSpPr>
        <p:grpSpPr bwMode="auto">
          <a:xfrm>
            <a:off x="5341938" y="2681289"/>
            <a:ext cx="1439862" cy="1227137"/>
            <a:chOff x="2405" y="1689"/>
            <a:chExt cx="907" cy="773"/>
          </a:xfrm>
        </p:grpSpPr>
        <p:sp>
          <p:nvSpPr>
            <p:cNvPr id="101421" name="Text Box 28"/>
            <p:cNvSpPr txBox="1">
              <a:spLocks noChangeArrowheads="1"/>
            </p:cNvSpPr>
            <p:nvPr/>
          </p:nvSpPr>
          <p:spPr bwMode="auto">
            <a:xfrm>
              <a:off x="2544" y="1689"/>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Task1()</a:t>
              </a:r>
            </a:p>
          </p:txBody>
        </p:sp>
        <p:sp>
          <p:nvSpPr>
            <p:cNvPr id="101422" name="AutoShape 29"/>
            <p:cNvSpPr>
              <a:spLocks noChangeArrowheads="1"/>
            </p:cNvSpPr>
            <p:nvPr/>
          </p:nvSpPr>
          <p:spPr bwMode="auto">
            <a:xfrm>
              <a:off x="2405" y="1968"/>
              <a:ext cx="907" cy="181"/>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IO2DIR |= LED2</a:t>
              </a:r>
            </a:p>
          </p:txBody>
        </p:sp>
        <p:sp>
          <p:nvSpPr>
            <p:cNvPr id="101423" name="AutoShape 30"/>
            <p:cNvSpPr>
              <a:spLocks noChangeArrowheads="1"/>
            </p:cNvSpPr>
            <p:nvPr/>
          </p:nvSpPr>
          <p:spPr bwMode="auto">
            <a:xfrm>
              <a:off x="2405" y="2281"/>
              <a:ext cx="907" cy="181"/>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IO2CLR |= LED2</a:t>
              </a:r>
            </a:p>
          </p:txBody>
        </p:sp>
        <p:cxnSp>
          <p:nvCxnSpPr>
            <p:cNvPr id="101424" name="AutoShape 31"/>
            <p:cNvCxnSpPr>
              <a:cxnSpLocks noChangeShapeType="1"/>
              <a:stCxn id="101422" idx="2"/>
              <a:endCxn id="101423" idx="0"/>
            </p:cNvCxnSpPr>
            <p:nvPr/>
          </p:nvCxnSpPr>
          <p:spPr bwMode="auto">
            <a:xfrm>
              <a:off x="2859" y="2149"/>
              <a:ext cx="0" cy="132"/>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grpSp>
      <p:grpSp>
        <p:nvGrpSpPr>
          <p:cNvPr id="8" name="Group 32"/>
          <p:cNvGrpSpPr/>
          <p:nvPr/>
        </p:nvGrpSpPr>
        <p:grpSpPr bwMode="auto">
          <a:xfrm>
            <a:off x="5341938" y="3908425"/>
            <a:ext cx="1439862" cy="533400"/>
            <a:chOff x="2405" y="2462"/>
            <a:chExt cx="907" cy="336"/>
          </a:xfrm>
        </p:grpSpPr>
        <p:sp>
          <p:nvSpPr>
            <p:cNvPr id="101419" name="AutoShape 33"/>
            <p:cNvSpPr>
              <a:spLocks noChangeArrowheads="1"/>
            </p:cNvSpPr>
            <p:nvPr/>
          </p:nvSpPr>
          <p:spPr bwMode="auto">
            <a:xfrm>
              <a:off x="2405" y="2617"/>
              <a:ext cx="907" cy="181"/>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OSTimeDly()</a:t>
              </a:r>
            </a:p>
          </p:txBody>
        </p:sp>
        <p:cxnSp>
          <p:nvCxnSpPr>
            <p:cNvPr id="101420" name="AutoShape 34"/>
            <p:cNvCxnSpPr>
              <a:cxnSpLocks noChangeShapeType="1"/>
              <a:stCxn id="101423" idx="2"/>
              <a:endCxn id="101419" idx="0"/>
            </p:cNvCxnSpPr>
            <p:nvPr/>
          </p:nvCxnSpPr>
          <p:spPr bwMode="auto">
            <a:xfrm>
              <a:off x="2859" y="2462"/>
              <a:ext cx="0" cy="155"/>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grpSp>
      <p:sp>
        <p:nvSpPr>
          <p:cNvPr id="153635" name="AutoShape 35"/>
          <p:cNvSpPr>
            <a:spLocks noChangeArrowheads="1"/>
          </p:cNvSpPr>
          <p:nvPr/>
        </p:nvSpPr>
        <p:spPr bwMode="auto">
          <a:xfrm>
            <a:off x="5341938" y="5086350"/>
            <a:ext cx="1439862" cy="287338"/>
          </a:xfrm>
          <a:prstGeom prst="roundRect">
            <a:avLst>
              <a:gd name="adj" fmla="val 16667"/>
            </a:avLst>
          </a:prstGeom>
          <a:solidFill>
            <a:srgbClr val="CCFFCC"/>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OSTimeDly()</a:t>
            </a:r>
          </a:p>
        </p:txBody>
      </p:sp>
      <p:grpSp>
        <p:nvGrpSpPr>
          <p:cNvPr id="9" name="Group 36"/>
          <p:cNvGrpSpPr/>
          <p:nvPr/>
        </p:nvGrpSpPr>
        <p:grpSpPr bwMode="auto">
          <a:xfrm>
            <a:off x="7010400" y="2667000"/>
            <a:ext cx="1447800" cy="730250"/>
            <a:chOff x="3456" y="1680"/>
            <a:chExt cx="912" cy="460"/>
          </a:xfrm>
        </p:grpSpPr>
        <p:sp>
          <p:nvSpPr>
            <p:cNvPr id="101417" name="Text Box 37"/>
            <p:cNvSpPr txBox="1">
              <a:spLocks noChangeArrowheads="1"/>
            </p:cNvSpPr>
            <p:nvPr/>
          </p:nvSpPr>
          <p:spPr bwMode="auto">
            <a:xfrm>
              <a:off x="3456" y="1680"/>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OSTimeDly()</a:t>
              </a:r>
            </a:p>
          </p:txBody>
        </p:sp>
        <p:sp>
          <p:nvSpPr>
            <p:cNvPr id="101418" name="AutoShape 38"/>
            <p:cNvSpPr>
              <a:spLocks noChangeArrowheads="1"/>
            </p:cNvSpPr>
            <p:nvPr/>
          </p:nvSpPr>
          <p:spPr bwMode="auto">
            <a:xfrm>
              <a:off x="3461" y="1959"/>
              <a:ext cx="907" cy="181"/>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OS_Sched()</a:t>
              </a:r>
            </a:p>
          </p:txBody>
        </p:sp>
      </p:grpSp>
      <p:grpSp>
        <p:nvGrpSpPr>
          <p:cNvPr id="10" name="Group 39"/>
          <p:cNvGrpSpPr/>
          <p:nvPr/>
        </p:nvGrpSpPr>
        <p:grpSpPr bwMode="auto">
          <a:xfrm>
            <a:off x="7010400" y="3397251"/>
            <a:ext cx="1447800" cy="1541463"/>
            <a:chOff x="3456" y="2140"/>
            <a:chExt cx="912" cy="971"/>
          </a:xfrm>
        </p:grpSpPr>
        <p:sp>
          <p:nvSpPr>
            <p:cNvPr id="101412" name="AutoShape 40"/>
            <p:cNvSpPr>
              <a:spLocks noChangeArrowheads="1"/>
            </p:cNvSpPr>
            <p:nvPr/>
          </p:nvSpPr>
          <p:spPr bwMode="auto">
            <a:xfrm>
              <a:off x="3456" y="2679"/>
              <a:ext cx="907" cy="432"/>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t>先保存当前任务的</a:t>
              </a:r>
            </a:p>
            <a:p>
              <a:pPr algn="ctr" eaLnBrk="1" hangingPunct="1"/>
              <a:r>
                <a:rPr lang="zh-CN" altLang="en-US" sz="1400"/>
                <a:t>环境，接着恢复新</a:t>
              </a:r>
            </a:p>
            <a:p>
              <a:pPr algn="ctr" eaLnBrk="1" hangingPunct="1"/>
              <a:r>
                <a:rPr lang="zh-CN" altLang="en-US" sz="1400"/>
                <a:t>任务执行的首地址</a:t>
              </a:r>
            </a:p>
          </p:txBody>
        </p:sp>
        <p:grpSp>
          <p:nvGrpSpPr>
            <p:cNvPr id="101413" name="Group 41"/>
            <p:cNvGrpSpPr/>
            <p:nvPr/>
          </p:nvGrpSpPr>
          <p:grpSpPr bwMode="auto">
            <a:xfrm>
              <a:off x="3461" y="2140"/>
              <a:ext cx="907" cy="336"/>
              <a:chOff x="3461" y="2140"/>
              <a:chExt cx="907" cy="336"/>
            </a:xfrm>
          </p:grpSpPr>
          <p:sp>
            <p:nvSpPr>
              <p:cNvPr id="101415" name="AutoShape 42"/>
              <p:cNvSpPr>
                <a:spLocks noChangeArrowheads="1"/>
              </p:cNvSpPr>
              <p:nvPr/>
            </p:nvSpPr>
            <p:spPr bwMode="auto">
              <a:xfrm>
                <a:off x="3461" y="2295"/>
                <a:ext cx="907" cy="181"/>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OS_TASK_SW()</a:t>
                </a:r>
              </a:p>
            </p:txBody>
          </p:sp>
          <p:cxnSp>
            <p:nvCxnSpPr>
              <p:cNvPr id="101416" name="AutoShape 43"/>
              <p:cNvCxnSpPr>
                <a:cxnSpLocks noChangeShapeType="1"/>
                <a:stCxn id="101418" idx="2"/>
                <a:endCxn id="101415" idx="0"/>
              </p:cNvCxnSpPr>
              <p:nvPr/>
            </p:nvCxnSpPr>
            <p:spPr bwMode="auto">
              <a:xfrm>
                <a:off x="3915" y="2140"/>
                <a:ext cx="0" cy="155"/>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grpSp>
        <p:sp>
          <p:nvSpPr>
            <p:cNvPr id="101414" name="Line 44"/>
            <p:cNvSpPr>
              <a:spLocks noChangeShapeType="1"/>
            </p:cNvSpPr>
            <p:nvPr/>
          </p:nvSpPr>
          <p:spPr bwMode="auto">
            <a:xfrm>
              <a:off x="3888" y="2487"/>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45"/>
          <p:cNvGrpSpPr/>
          <p:nvPr/>
        </p:nvGrpSpPr>
        <p:grpSpPr bwMode="auto">
          <a:xfrm>
            <a:off x="8610600" y="2676525"/>
            <a:ext cx="1600200" cy="1258888"/>
            <a:chOff x="4464" y="1680"/>
            <a:chExt cx="1008" cy="793"/>
          </a:xfrm>
        </p:grpSpPr>
        <p:sp>
          <p:nvSpPr>
            <p:cNvPr id="101410" name="AutoShape 46"/>
            <p:cNvSpPr>
              <a:spLocks noChangeArrowheads="1"/>
            </p:cNvSpPr>
            <p:nvPr/>
          </p:nvSpPr>
          <p:spPr bwMode="auto">
            <a:xfrm>
              <a:off x="4541" y="2292"/>
              <a:ext cx="907" cy="181"/>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For(;;)</a:t>
              </a:r>
            </a:p>
          </p:txBody>
        </p:sp>
        <p:sp>
          <p:nvSpPr>
            <p:cNvPr id="101411" name="Text Box 47"/>
            <p:cNvSpPr txBox="1">
              <a:spLocks noChangeArrowheads="1"/>
            </p:cNvSpPr>
            <p:nvPr/>
          </p:nvSpPr>
          <p:spPr bwMode="auto">
            <a:xfrm>
              <a:off x="4464" y="1680"/>
              <a:ext cx="10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OS_TaskIdle()</a:t>
              </a:r>
            </a:p>
          </p:txBody>
        </p:sp>
      </p:grpSp>
      <p:cxnSp>
        <p:nvCxnSpPr>
          <p:cNvPr id="153648" name="AutoShape 48"/>
          <p:cNvCxnSpPr>
            <a:cxnSpLocks noChangeShapeType="1"/>
            <a:stCxn id="101432" idx="3"/>
            <a:endCxn id="101431" idx="1"/>
          </p:cNvCxnSpPr>
          <p:nvPr/>
        </p:nvCxnSpPr>
        <p:spPr bwMode="auto">
          <a:xfrm flipV="1">
            <a:off x="3421064" y="3268663"/>
            <a:ext cx="244475" cy="1524000"/>
          </a:xfrm>
          <a:prstGeom prst="bentConnector3">
            <a:avLst>
              <a:gd name="adj1" fmla="val 4935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53649" name="AutoShape 49"/>
          <p:cNvCxnSpPr>
            <a:cxnSpLocks noChangeShapeType="1"/>
            <a:stCxn id="101427" idx="3"/>
            <a:endCxn id="101422" idx="1"/>
          </p:cNvCxnSpPr>
          <p:nvPr/>
        </p:nvCxnSpPr>
        <p:spPr bwMode="auto">
          <a:xfrm flipV="1">
            <a:off x="5105400" y="3268663"/>
            <a:ext cx="236538" cy="533400"/>
          </a:xfrm>
          <a:prstGeom prst="bentConnector3">
            <a:avLst>
              <a:gd name="adj1" fmla="val 49667"/>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53650" name="AutoShape 50"/>
          <p:cNvCxnSpPr>
            <a:cxnSpLocks noChangeShapeType="1"/>
            <a:stCxn id="101419" idx="3"/>
            <a:endCxn id="101418" idx="1"/>
          </p:cNvCxnSpPr>
          <p:nvPr/>
        </p:nvCxnSpPr>
        <p:spPr bwMode="auto">
          <a:xfrm flipV="1">
            <a:off x="6781800" y="3254376"/>
            <a:ext cx="236538" cy="1044575"/>
          </a:xfrm>
          <a:prstGeom prst="bentConnector3">
            <a:avLst>
              <a:gd name="adj1" fmla="val 49667"/>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53651" name="AutoShape 51"/>
          <p:cNvCxnSpPr>
            <a:cxnSpLocks noChangeShapeType="1"/>
            <a:stCxn id="101415" idx="3"/>
            <a:endCxn id="101410" idx="1"/>
          </p:cNvCxnSpPr>
          <p:nvPr/>
        </p:nvCxnSpPr>
        <p:spPr bwMode="auto">
          <a:xfrm>
            <a:off x="8458200" y="3787776"/>
            <a:ext cx="274638" cy="4763"/>
          </a:xfrm>
          <a:prstGeom prst="bentConnector3">
            <a:avLst>
              <a:gd name="adj1" fmla="val 49713"/>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sp>
        <p:nvSpPr>
          <p:cNvPr id="153652" name="AutoShape 52"/>
          <p:cNvSpPr>
            <a:spLocks noChangeArrowheads="1"/>
          </p:cNvSpPr>
          <p:nvPr/>
        </p:nvSpPr>
        <p:spPr bwMode="auto">
          <a:xfrm>
            <a:off x="3124200" y="2209800"/>
            <a:ext cx="1295400" cy="609600"/>
          </a:xfrm>
          <a:prstGeom prst="wedgeRoundRectCallout">
            <a:avLst>
              <a:gd name="adj1" fmla="val -48528"/>
              <a:gd name="adj2" fmla="val 64324"/>
              <a:gd name="adj3" fmla="val 16667"/>
            </a:avLst>
          </a:prstGeom>
          <a:solidFill>
            <a:srgbClr val="E7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t>启动</a:t>
            </a:r>
            <a:r>
              <a:rPr lang="en-US" altLang="zh-CN" sz="1400"/>
              <a:t>OS</a:t>
            </a:r>
            <a:r>
              <a:rPr lang="zh-CN" altLang="en-US" sz="1400"/>
              <a:t>后，执行</a:t>
            </a:r>
            <a:r>
              <a:rPr lang="en-US" altLang="zh-CN" sz="1400"/>
              <a:t>Task0</a:t>
            </a:r>
          </a:p>
        </p:txBody>
      </p:sp>
      <p:sp>
        <p:nvSpPr>
          <p:cNvPr id="153653" name="AutoShape 53"/>
          <p:cNvSpPr>
            <a:spLocks noChangeArrowheads="1"/>
          </p:cNvSpPr>
          <p:nvPr/>
        </p:nvSpPr>
        <p:spPr bwMode="auto">
          <a:xfrm>
            <a:off x="3352800" y="2743200"/>
            <a:ext cx="1371600" cy="381000"/>
          </a:xfrm>
          <a:prstGeom prst="wedgeRoundRectCallout">
            <a:avLst>
              <a:gd name="adj1" fmla="val -43056"/>
              <a:gd name="adj2" fmla="val 80417"/>
              <a:gd name="adj3" fmla="val 16667"/>
            </a:avLst>
          </a:prstGeom>
          <a:solidFill>
            <a:srgbClr val="E7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t>目标板初始化</a:t>
            </a:r>
          </a:p>
        </p:txBody>
      </p:sp>
      <p:sp>
        <p:nvSpPr>
          <p:cNvPr id="153654" name="AutoShape 54"/>
          <p:cNvSpPr>
            <a:spLocks noChangeArrowheads="1"/>
          </p:cNvSpPr>
          <p:nvPr/>
        </p:nvSpPr>
        <p:spPr bwMode="auto">
          <a:xfrm>
            <a:off x="3200400" y="4191000"/>
            <a:ext cx="1371600" cy="381000"/>
          </a:xfrm>
          <a:prstGeom prst="wedgeRoundRectCallout">
            <a:avLst>
              <a:gd name="adj1" fmla="val -34028"/>
              <a:gd name="adj2" fmla="val 87917"/>
              <a:gd name="adj3" fmla="val 16667"/>
            </a:avLst>
          </a:prstGeom>
          <a:solidFill>
            <a:srgbClr val="E7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t>执行延时函数</a:t>
            </a:r>
          </a:p>
        </p:txBody>
      </p:sp>
      <p:sp>
        <p:nvSpPr>
          <p:cNvPr id="153655" name="AutoShape 55"/>
          <p:cNvSpPr>
            <a:spLocks noChangeArrowheads="1"/>
          </p:cNvSpPr>
          <p:nvPr/>
        </p:nvSpPr>
        <p:spPr bwMode="auto">
          <a:xfrm>
            <a:off x="6248400" y="2133600"/>
            <a:ext cx="1524000" cy="609600"/>
          </a:xfrm>
          <a:prstGeom prst="wedgeRoundRectCallout">
            <a:avLst>
              <a:gd name="adj1" fmla="val -40000"/>
              <a:gd name="adj2" fmla="val 83074"/>
              <a:gd name="adj3" fmla="val 16667"/>
            </a:avLst>
          </a:prstGeom>
          <a:solidFill>
            <a:srgbClr val="E7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t>执行就绪优先级最高的</a:t>
            </a:r>
            <a:r>
              <a:rPr lang="en-US" altLang="zh-CN" sz="1400"/>
              <a:t>Task1</a:t>
            </a:r>
          </a:p>
        </p:txBody>
      </p:sp>
      <p:sp>
        <p:nvSpPr>
          <p:cNvPr id="153656" name="AutoShape 56"/>
          <p:cNvSpPr>
            <a:spLocks noChangeArrowheads="1"/>
          </p:cNvSpPr>
          <p:nvPr/>
        </p:nvSpPr>
        <p:spPr bwMode="auto">
          <a:xfrm>
            <a:off x="4876800" y="3048000"/>
            <a:ext cx="1447800" cy="609600"/>
          </a:xfrm>
          <a:prstGeom prst="wedgeRoundRectCallout">
            <a:avLst>
              <a:gd name="adj1" fmla="val -35528"/>
              <a:gd name="adj2" fmla="val 73699"/>
              <a:gd name="adj3" fmla="val 16667"/>
            </a:avLst>
          </a:prstGeom>
          <a:solidFill>
            <a:srgbClr val="E7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t>调用任务级任务调度函数</a:t>
            </a:r>
          </a:p>
        </p:txBody>
      </p:sp>
      <p:sp>
        <p:nvSpPr>
          <p:cNvPr id="153657" name="AutoShape 57"/>
          <p:cNvSpPr>
            <a:spLocks noChangeArrowheads="1"/>
          </p:cNvSpPr>
          <p:nvPr/>
        </p:nvSpPr>
        <p:spPr bwMode="auto">
          <a:xfrm>
            <a:off x="4876800" y="2438400"/>
            <a:ext cx="1371600" cy="609600"/>
          </a:xfrm>
          <a:prstGeom prst="wedgeRoundRectCallout">
            <a:avLst>
              <a:gd name="adj1" fmla="val -34028"/>
              <a:gd name="adj2" fmla="val 73699"/>
              <a:gd name="adj3" fmla="val 16667"/>
            </a:avLst>
          </a:prstGeom>
          <a:solidFill>
            <a:srgbClr val="E7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t>将当前任务从就绪表删除</a:t>
            </a:r>
          </a:p>
        </p:txBody>
      </p:sp>
      <p:sp>
        <p:nvSpPr>
          <p:cNvPr id="153658" name="AutoShape 58"/>
          <p:cNvSpPr>
            <a:spLocks noChangeArrowheads="1"/>
          </p:cNvSpPr>
          <p:nvPr/>
        </p:nvSpPr>
        <p:spPr bwMode="auto">
          <a:xfrm>
            <a:off x="8229600" y="3048000"/>
            <a:ext cx="1447800" cy="609600"/>
          </a:xfrm>
          <a:prstGeom prst="wedgeRoundRectCallout">
            <a:avLst>
              <a:gd name="adj1" fmla="val -35528"/>
              <a:gd name="adj2" fmla="val 73699"/>
              <a:gd name="adj3" fmla="val 16667"/>
            </a:avLst>
          </a:prstGeom>
          <a:solidFill>
            <a:srgbClr val="E7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t>调用任务级任务调度函数</a:t>
            </a:r>
          </a:p>
        </p:txBody>
      </p:sp>
      <p:sp>
        <p:nvSpPr>
          <p:cNvPr id="153659" name="AutoShape 59"/>
          <p:cNvSpPr>
            <a:spLocks noChangeArrowheads="1"/>
          </p:cNvSpPr>
          <p:nvPr/>
        </p:nvSpPr>
        <p:spPr bwMode="auto">
          <a:xfrm>
            <a:off x="8229600" y="2438400"/>
            <a:ext cx="1371600" cy="609600"/>
          </a:xfrm>
          <a:prstGeom prst="wedgeRoundRectCallout">
            <a:avLst>
              <a:gd name="adj1" fmla="val -34028"/>
              <a:gd name="adj2" fmla="val 73699"/>
              <a:gd name="adj3" fmla="val 16667"/>
            </a:avLst>
          </a:prstGeom>
          <a:solidFill>
            <a:srgbClr val="E7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t>将当前任务从就绪表删除</a:t>
            </a:r>
          </a:p>
        </p:txBody>
      </p:sp>
      <p:sp>
        <p:nvSpPr>
          <p:cNvPr id="153660" name="AutoShape 60"/>
          <p:cNvSpPr>
            <a:spLocks noChangeArrowheads="1"/>
          </p:cNvSpPr>
          <p:nvPr/>
        </p:nvSpPr>
        <p:spPr bwMode="auto">
          <a:xfrm>
            <a:off x="6553200" y="3733800"/>
            <a:ext cx="1371600" cy="381000"/>
          </a:xfrm>
          <a:prstGeom prst="wedgeRoundRectCallout">
            <a:avLst>
              <a:gd name="adj1" fmla="val -34028"/>
              <a:gd name="adj2" fmla="val 87917"/>
              <a:gd name="adj3" fmla="val 16667"/>
            </a:avLst>
          </a:prstGeom>
          <a:solidFill>
            <a:srgbClr val="E7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t>执行延时函数</a:t>
            </a:r>
          </a:p>
        </p:txBody>
      </p:sp>
      <p:sp>
        <p:nvSpPr>
          <p:cNvPr id="153661" name="AutoShape 61"/>
          <p:cNvSpPr>
            <a:spLocks noChangeArrowheads="1"/>
          </p:cNvSpPr>
          <p:nvPr/>
        </p:nvSpPr>
        <p:spPr bwMode="auto">
          <a:xfrm>
            <a:off x="8534400" y="4191000"/>
            <a:ext cx="1981200" cy="685800"/>
          </a:xfrm>
          <a:prstGeom prst="wedgeRoundRectCallout">
            <a:avLst>
              <a:gd name="adj1" fmla="val 13463"/>
              <a:gd name="adj2" fmla="val -87269"/>
              <a:gd name="adj3" fmla="val 16667"/>
            </a:avLst>
          </a:prstGeom>
          <a:solidFill>
            <a:srgbClr val="E7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t>执行空闲任务，等待</a:t>
            </a:r>
            <a:r>
              <a:rPr lang="en-US" altLang="zh-CN" sz="1400"/>
              <a:t>Task0</a:t>
            </a:r>
            <a:r>
              <a:rPr lang="zh-CN" altLang="en-US" sz="1400"/>
              <a:t>和</a:t>
            </a:r>
            <a:r>
              <a:rPr lang="en-US" altLang="zh-CN" sz="1400"/>
              <a:t>Task1</a:t>
            </a:r>
            <a:r>
              <a:rPr lang="zh-CN" altLang="en-US" sz="1400"/>
              <a:t>就绪</a:t>
            </a:r>
          </a:p>
        </p:txBody>
      </p:sp>
      <p:sp>
        <p:nvSpPr>
          <p:cNvPr id="62" name="燕尾形 61">
            <a:hlinkClick r:id="" action="ppaction://noaction"/>
          </p:cNvPr>
          <p:cNvSpPr/>
          <p:nvPr/>
        </p:nvSpPr>
        <p:spPr>
          <a:xfrm rot="10800000">
            <a:off x="10107613" y="6096000"/>
            <a:ext cx="533400" cy="381000"/>
          </a:xfrm>
          <a:prstGeom prst="chevron">
            <a:avLst>
              <a:gd name="adj" fmla="val 64328"/>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53604"/>
                                        </p:tgtEl>
                                        <p:attrNameLst>
                                          <p:attrName>style.visibility</p:attrName>
                                        </p:attrNameLst>
                                      </p:cBhvr>
                                      <p:to>
                                        <p:strVal val="visible"/>
                                      </p:to>
                                    </p:set>
                                    <p:animEffect transition="in" filter="slide(fromRight)">
                                      <p:cBhvr>
                                        <p:cTn id="7" dur="500"/>
                                        <p:tgtEl>
                                          <p:spTgt spid="15360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53605"/>
                                        </p:tgtEl>
                                        <p:attrNameLst>
                                          <p:attrName>style.visibility</p:attrName>
                                        </p:attrNameLst>
                                      </p:cBhvr>
                                      <p:to>
                                        <p:strVal val="visible"/>
                                      </p:to>
                                    </p:set>
                                  </p:childTnLst>
                                </p:cTn>
                              </p:par>
                            </p:childTnLst>
                          </p:cTn>
                        </p:par>
                        <p:par>
                          <p:cTn id="11" fill="hold">
                            <p:stCondLst>
                              <p:cond delay="500"/>
                            </p:stCondLst>
                            <p:childTnLst>
                              <p:par>
                                <p:cTn id="12" presetID="12" presetClass="entr" presetSubtype="8" fill="hold" grpId="0" nodeType="afterEffect">
                                  <p:stCondLst>
                                    <p:cond delay="0"/>
                                  </p:stCondLst>
                                  <p:childTnLst>
                                    <p:set>
                                      <p:cBhvr>
                                        <p:cTn id="13" dur="1" fill="hold">
                                          <p:stCondLst>
                                            <p:cond delay="0"/>
                                          </p:stCondLst>
                                        </p:cTn>
                                        <p:tgtEl>
                                          <p:spTgt spid="153652"/>
                                        </p:tgtEl>
                                        <p:attrNameLst>
                                          <p:attrName>style.visibility</p:attrName>
                                        </p:attrNameLst>
                                      </p:cBhvr>
                                      <p:to>
                                        <p:strVal val="visible"/>
                                      </p:to>
                                    </p:set>
                                    <p:animEffect transition="in" filter="slide(fromLeft)">
                                      <p:cBhvr>
                                        <p:cTn id="14" dur="500"/>
                                        <p:tgtEl>
                                          <p:spTgt spid="15365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53652"/>
                                        </p:tgtEl>
                                        <p:attrNameLst>
                                          <p:attrName>style.visibility</p:attrName>
                                        </p:attrNameLst>
                                      </p:cBhvr>
                                      <p:to>
                                        <p:strVal val="hidden"/>
                                      </p:to>
                                    </p:set>
                                  </p:childTnLst>
                                </p:cTn>
                              </p:par>
                              <p:par>
                                <p:cTn id="19" presetID="22" presetClass="entr" presetSubtype="1"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par>
                          <p:cTn id="22" fill="hold">
                            <p:stCondLst>
                              <p:cond delay="0"/>
                            </p:stCondLst>
                            <p:childTnLst>
                              <p:par>
                                <p:cTn id="23" presetID="12" presetClass="entr" presetSubtype="8" fill="hold" grpId="0" nodeType="afterEffect">
                                  <p:stCondLst>
                                    <p:cond delay="0"/>
                                  </p:stCondLst>
                                  <p:childTnLst>
                                    <p:set>
                                      <p:cBhvr>
                                        <p:cTn id="24" dur="1" fill="hold">
                                          <p:stCondLst>
                                            <p:cond delay="0"/>
                                          </p:stCondLst>
                                        </p:cTn>
                                        <p:tgtEl>
                                          <p:spTgt spid="153653"/>
                                        </p:tgtEl>
                                        <p:attrNameLst>
                                          <p:attrName>style.visibility</p:attrName>
                                        </p:attrNameLst>
                                      </p:cBhvr>
                                      <p:to>
                                        <p:strVal val="visible"/>
                                      </p:to>
                                    </p:set>
                                    <p:animEffect transition="in" filter="slide(fromLeft)">
                                      <p:cBhvr>
                                        <p:cTn id="25" dur="500"/>
                                        <p:tgtEl>
                                          <p:spTgt spid="15365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153653"/>
                                        </p:tgtEl>
                                        <p:attrNameLst>
                                          <p:attrName>style.visibility</p:attrName>
                                        </p:attrNameLst>
                                      </p:cBhvr>
                                      <p:to>
                                        <p:strVal val="hidden"/>
                                      </p:to>
                                    </p:set>
                                  </p:childTnLst>
                                </p:cTn>
                              </p:par>
                              <p:par>
                                <p:cTn id="30" presetID="22" presetClass="entr" presetSubtype="1"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15360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53625"/>
                                        </p:tgtEl>
                                        <p:attrNameLst>
                                          <p:attrName>style.visibility</p:attrName>
                                        </p:attrNameLst>
                                      </p:cBhvr>
                                      <p:to>
                                        <p:strVal val="visible"/>
                                      </p:to>
                                    </p:set>
                                  </p:childTnLst>
                                </p:cTn>
                              </p:par>
                            </p:childTnLst>
                          </p:cTn>
                        </p:par>
                        <p:par>
                          <p:cTn id="38" fill="hold">
                            <p:stCondLst>
                              <p:cond delay="0"/>
                            </p:stCondLst>
                            <p:childTnLst>
                              <p:par>
                                <p:cTn id="39" presetID="12" presetClass="entr" presetSubtype="8" fill="hold" grpId="0" nodeType="afterEffect">
                                  <p:stCondLst>
                                    <p:cond delay="0"/>
                                  </p:stCondLst>
                                  <p:childTnLst>
                                    <p:set>
                                      <p:cBhvr>
                                        <p:cTn id="40" dur="1" fill="hold">
                                          <p:stCondLst>
                                            <p:cond delay="0"/>
                                          </p:stCondLst>
                                        </p:cTn>
                                        <p:tgtEl>
                                          <p:spTgt spid="153654"/>
                                        </p:tgtEl>
                                        <p:attrNameLst>
                                          <p:attrName>style.visibility</p:attrName>
                                        </p:attrNameLst>
                                      </p:cBhvr>
                                      <p:to>
                                        <p:strVal val="visible"/>
                                      </p:to>
                                    </p:set>
                                    <p:animEffect transition="in" filter="slide(fromLeft)">
                                      <p:cBhvr>
                                        <p:cTn id="41" dur="500"/>
                                        <p:tgtEl>
                                          <p:spTgt spid="153654"/>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153654"/>
                                        </p:tgtEl>
                                        <p:attrNameLst>
                                          <p:attrName>style.visibility</p:attrName>
                                        </p:attrNameLst>
                                      </p:cBhvr>
                                      <p:to>
                                        <p:strVal val="hidden"/>
                                      </p:to>
                                    </p:set>
                                  </p:childTnLst>
                                </p:cTn>
                              </p:par>
                              <p:par>
                                <p:cTn id="46" presetID="22" presetClass="entr" presetSubtype="4" fill="hold" nodeType="withEffect">
                                  <p:stCondLst>
                                    <p:cond delay="0"/>
                                  </p:stCondLst>
                                  <p:childTnLst>
                                    <p:set>
                                      <p:cBhvr>
                                        <p:cTn id="47" dur="1" fill="hold">
                                          <p:stCondLst>
                                            <p:cond delay="0"/>
                                          </p:stCondLst>
                                        </p:cTn>
                                        <p:tgtEl>
                                          <p:spTgt spid="153648"/>
                                        </p:tgtEl>
                                        <p:attrNameLst>
                                          <p:attrName>style.visibility</p:attrName>
                                        </p:attrNameLst>
                                      </p:cBhvr>
                                      <p:to>
                                        <p:strVal val="visible"/>
                                      </p:to>
                                    </p:set>
                                    <p:animEffect transition="in" filter="wipe(down)">
                                      <p:cBhvr>
                                        <p:cTn id="48" dur="500"/>
                                        <p:tgtEl>
                                          <p:spTgt spid="153648"/>
                                        </p:tgtEl>
                                      </p:cBhvr>
                                    </p:animEffect>
                                  </p:childTnLst>
                                </p:cTn>
                              </p:par>
                            </p:childTnLst>
                          </p:cTn>
                        </p:par>
                        <p:par>
                          <p:cTn id="49" fill="hold">
                            <p:stCondLst>
                              <p:cond delay="0"/>
                            </p:stCondLst>
                            <p:childTnLst>
                              <p:par>
                                <p:cTn id="50" presetID="22" presetClass="entr" presetSubtype="1" fill="hold" nodeType="after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up)">
                                      <p:cBhvr>
                                        <p:cTn id="52" dur="500"/>
                                        <p:tgtEl>
                                          <p:spTgt spid="4"/>
                                        </p:tgtEl>
                                      </p:cBhvr>
                                    </p:animEffect>
                                  </p:childTnLst>
                                </p:cTn>
                              </p:par>
                            </p:childTnLst>
                          </p:cTn>
                        </p:par>
                        <p:par>
                          <p:cTn id="53" fill="hold">
                            <p:stCondLst>
                              <p:cond delay="500"/>
                            </p:stCondLst>
                            <p:childTnLst>
                              <p:par>
                                <p:cTn id="54" presetID="12" presetClass="entr" presetSubtype="8" fill="hold" nodeType="afterEffect">
                                  <p:stCondLst>
                                    <p:cond delay="0"/>
                                  </p:stCondLst>
                                  <p:childTnLst>
                                    <p:set>
                                      <p:cBhvr>
                                        <p:cTn id="55" dur="1" fill="hold">
                                          <p:stCondLst>
                                            <p:cond delay="0"/>
                                          </p:stCondLst>
                                        </p:cTn>
                                        <p:tgtEl>
                                          <p:spTgt spid="153657"/>
                                        </p:tgtEl>
                                        <p:attrNameLst>
                                          <p:attrName>style.visibility</p:attrName>
                                        </p:attrNameLst>
                                      </p:cBhvr>
                                      <p:to>
                                        <p:strVal val="visible"/>
                                      </p:to>
                                    </p:set>
                                    <p:animEffect transition="in" filter="slide(fromLeft)">
                                      <p:cBhvr>
                                        <p:cTn id="56" dur="500"/>
                                        <p:tgtEl>
                                          <p:spTgt spid="153657"/>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153657"/>
                                        </p:tgtEl>
                                        <p:attrNameLst>
                                          <p:attrName>style.visibility</p:attrName>
                                        </p:attrNameLst>
                                      </p:cBhvr>
                                      <p:to>
                                        <p:strVal val="hidden"/>
                                      </p:to>
                                    </p:set>
                                  </p:childTnLst>
                                </p:cTn>
                              </p:par>
                              <p:par>
                                <p:cTn id="61" presetID="22" presetClass="entr" presetSubtype="1" fill="hold" nodeType="with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wipe(up)">
                                      <p:cBhvr>
                                        <p:cTn id="63" dur="500"/>
                                        <p:tgtEl>
                                          <p:spTgt spid="5"/>
                                        </p:tgtEl>
                                      </p:cBhvr>
                                    </p:animEffect>
                                  </p:childTnLst>
                                </p:cTn>
                              </p:par>
                            </p:childTnLst>
                          </p:cTn>
                        </p:par>
                        <p:par>
                          <p:cTn id="64" fill="hold">
                            <p:stCondLst>
                              <p:cond delay="0"/>
                            </p:stCondLst>
                            <p:childTnLst>
                              <p:par>
                                <p:cTn id="65" presetID="12" presetClass="entr" presetSubtype="8" fill="hold" grpId="0" nodeType="afterEffect">
                                  <p:stCondLst>
                                    <p:cond delay="0"/>
                                  </p:stCondLst>
                                  <p:childTnLst>
                                    <p:set>
                                      <p:cBhvr>
                                        <p:cTn id="66" dur="1" fill="hold">
                                          <p:stCondLst>
                                            <p:cond delay="0"/>
                                          </p:stCondLst>
                                        </p:cTn>
                                        <p:tgtEl>
                                          <p:spTgt spid="153656"/>
                                        </p:tgtEl>
                                        <p:attrNameLst>
                                          <p:attrName>style.visibility</p:attrName>
                                        </p:attrNameLst>
                                      </p:cBhvr>
                                      <p:to>
                                        <p:strVal val="visible"/>
                                      </p:to>
                                    </p:set>
                                    <p:animEffect transition="in" filter="slide(fromLeft)">
                                      <p:cBhvr>
                                        <p:cTn id="67" dur="500"/>
                                        <p:tgtEl>
                                          <p:spTgt spid="153656"/>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153656"/>
                                        </p:tgtEl>
                                        <p:attrNameLst>
                                          <p:attrName>style.visibility</p:attrName>
                                        </p:attrNameLst>
                                      </p:cBhvr>
                                      <p:to>
                                        <p:strVal val="hidden"/>
                                      </p:to>
                                    </p:set>
                                  </p:childTnLst>
                                </p:cTn>
                              </p:par>
                            </p:childTnLst>
                          </p:cTn>
                        </p:par>
                        <p:par>
                          <p:cTn id="72" fill="hold">
                            <p:stCondLst>
                              <p:cond delay="0"/>
                            </p:stCondLst>
                            <p:childTnLst>
                              <p:par>
                                <p:cTn id="73" presetID="22" presetClass="entr" presetSubtype="4" fill="hold" nodeType="afterEffect">
                                  <p:stCondLst>
                                    <p:cond delay="0"/>
                                  </p:stCondLst>
                                  <p:childTnLst>
                                    <p:set>
                                      <p:cBhvr>
                                        <p:cTn id="74" dur="1" fill="hold">
                                          <p:stCondLst>
                                            <p:cond delay="0"/>
                                          </p:stCondLst>
                                        </p:cTn>
                                        <p:tgtEl>
                                          <p:spTgt spid="153649"/>
                                        </p:tgtEl>
                                        <p:attrNameLst>
                                          <p:attrName>style.visibility</p:attrName>
                                        </p:attrNameLst>
                                      </p:cBhvr>
                                      <p:to>
                                        <p:strVal val="visible"/>
                                      </p:to>
                                    </p:set>
                                    <p:animEffect transition="in" filter="wipe(down)">
                                      <p:cBhvr>
                                        <p:cTn id="75" dur="500"/>
                                        <p:tgtEl>
                                          <p:spTgt spid="153649"/>
                                        </p:tgtEl>
                                      </p:cBhvr>
                                    </p:animEffect>
                                  </p:childTnLst>
                                </p:cTn>
                              </p:par>
                            </p:childTnLst>
                          </p:cTn>
                        </p:par>
                        <p:par>
                          <p:cTn id="76" fill="hold">
                            <p:stCondLst>
                              <p:cond delay="500"/>
                            </p:stCondLst>
                            <p:childTnLst>
                              <p:par>
                                <p:cTn id="77" presetID="22" presetClass="entr" presetSubtype="1" fill="hold" nodeType="after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wipe(up)">
                                      <p:cBhvr>
                                        <p:cTn id="79" dur="500"/>
                                        <p:tgtEl>
                                          <p:spTgt spid="7"/>
                                        </p:tgtEl>
                                      </p:cBhvr>
                                    </p:animEffect>
                                  </p:childTnLst>
                                </p:cTn>
                              </p:par>
                            </p:childTnLst>
                          </p:cTn>
                        </p:par>
                        <p:par>
                          <p:cTn id="80" fill="hold">
                            <p:stCondLst>
                              <p:cond delay="1000"/>
                            </p:stCondLst>
                            <p:childTnLst>
                              <p:par>
                                <p:cTn id="81" presetID="12" presetClass="entr" presetSubtype="8" fill="hold" nodeType="afterEffect">
                                  <p:stCondLst>
                                    <p:cond delay="0"/>
                                  </p:stCondLst>
                                  <p:childTnLst>
                                    <p:set>
                                      <p:cBhvr>
                                        <p:cTn id="82" dur="1" fill="hold">
                                          <p:stCondLst>
                                            <p:cond delay="0"/>
                                          </p:stCondLst>
                                        </p:cTn>
                                        <p:tgtEl>
                                          <p:spTgt spid="153655"/>
                                        </p:tgtEl>
                                        <p:attrNameLst>
                                          <p:attrName>style.visibility</p:attrName>
                                        </p:attrNameLst>
                                      </p:cBhvr>
                                      <p:to>
                                        <p:strVal val="visible"/>
                                      </p:to>
                                    </p:set>
                                    <p:animEffect transition="in" filter="slide(fromLeft)">
                                      <p:cBhvr>
                                        <p:cTn id="83" dur="500"/>
                                        <p:tgtEl>
                                          <p:spTgt spid="153655"/>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nodeType="clickEffect">
                                  <p:stCondLst>
                                    <p:cond delay="0"/>
                                  </p:stCondLst>
                                  <p:childTnLst>
                                    <p:set>
                                      <p:cBhvr>
                                        <p:cTn id="87" dur="1" fill="hold">
                                          <p:stCondLst>
                                            <p:cond delay="0"/>
                                          </p:stCondLst>
                                        </p:cTn>
                                        <p:tgtEl>
                                          <p:spTgt spid="153655"/>
                                        </p:tgtEl>
                                        <p:attrNameLst>
                                          <p:attrName>style.visibility</p:attrName>
                                        </p:attrNameLst>
                                      </p:cBhvr>
                                      <p:to>
                                        <p:strVal val="hidden"/>
                                      </p:to>
                                    </p:set>
                                  </p:childTnLst>
                                </p:cTn>
                              </p:par>
                              <p:par>
                                <p:cTn id="88" presetID="22" presetClass="entr" presetSubtype="1" fill="hold" nodeType="withEffect">
                                  <p:stCondLst>
                                    <p:cond delay="0"/>
                                  </p:stCondLst>
                                  <p:childTnLst>
                                    <p:set>
                                      <p:cBhvr>
                                        <p:cTn id="89" dur="1" fill="hold">
                                          <p:stCondLst>
                                            <p:cond delay="0"/>
                                          </p:stCondLst>
                                        </p:cTn>
                                        <p:tgtEl>
                                          <p:spTgt spid="8"/>
                                        </p:tgtEl>
                                        <p:attrNameLst>
                                          <p:attrName>style.visibility</p:attrName>
                                        </p:attrNameLst>
                                      </p:cBhvr>
                                      <p:to>
                                        <p:strVal val="visible"/>
                                      </p:to>
                                    </p:set>
                                    <p:animEffect transition="in" filter="wipe(up)">
                                      <p:cBhvr>
                                        <p:cTn id="90" dur="500"/>
                                        <p:tgtEl>
                                          <p:spTgt spid="8"/>
                                        </p:tgtEl>
                                      </p:cBhvr>
                                    </p:animEffect>
                                  </p:childTnLst>
                                </p:cTn>
                              </p:par>
                            </p:childTnLst>
                          </p:cTn>
                        </p:par>
                        <p:par>
                          <p:cTn id="91" fill="hold">
                            <p:stCondLst>
                              <p:cond delay="0"/>
                            </p:stCondLst>
                            <p:childTnLst>
                              <p:par>
                                <p:cTn id="92" presetID="1" presetClass="entr" presetSubtype="0" fill="hold" grpId="0" nodeType="afterEffect">
                                  <p:stCondLst>
                                    <p:cond delay="0"/>
                                  </p:stCondLst>
                                  <p:childTnLst>
                                    <p:set>
                                      <p:cBhvr>
                                        <p:cTn id="93" dur="1" fill="hold">
                                          <p:stCondLst>
                                            <p:cond delay="0"/>
                                          </p:stCondLst>
                                        </p:cTn>
                                        <p:tgtEl>
                                          <p:spTgt spid="153626"/>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53635"/>
                                        </p:tgtEl>
                                        <p:attrNameLst>
                                          <p:attrName>style.visibility</p:attrName>
                                        </p:attrNameLst>
                                      </p:cBhvr>
                                      <p:to>
                                        <p:strVal val="visible"/>
                                      </p:to>
                                    </p:set>
                                  </p:childTnLst>
                                </p:cTn>
                              </p:par>
                            </p:childTnLst>
                          </p:cTn>
                        </p:par>
                        <p:par>
                          <p:cTn id="96" fill="hold">
                            <p:stCondLst>
                              <p:cond delay="0"/>
                            </p:stCondLst>
                            <p:childTnLst>
                              <p:par>
                                <p:cTn id="97" presetID="12" presetClass="entr" presetSubtype="8" fill="hold" grpId="0" nodeType="afterEffect">
                                  <p:stCondLst>
                                    <p:cond delay="0"/>
                                  </p:stCondLst>
                                  <p:childTnLst>
                                    <p:set>
                                      <p:cBhvr>
                                        <p:cTn id="98" dur="1" fill="hold">
                                          <p:stCondLst>
                                            <p:cond delay="0"/>
                                          </p:stCondLst>
                                        </p:cTn>
                                        <p:tgtEl>
                                          <p:spTgt spid="153660"/>
                                        </p:tgtEl>
                                        <p:attrNameLst>
                                          <p:attrName>style.visibility</p:attrName>
                                        </p:attrNameLst>
                                      </p:cBhvr>
                                      <p:to>
                                        <p:strVal val="visible"/>
                                      </p:to>
                                    </p:set>
                                    <p:animEffect transition="in" filter="slide(fromLeft)">
                                      <p:cBhvr>
                                        <p:cTn id="99" dur="500"/>
                                        <p:tgtEl>
                                          <p:spTgt spid="153660"/>
                                        </p:tgtEl>
                                      </p:cBhvr>
                                    </p:animEffect>
                                  </p:childTnLst>
                                </p:cTn>
                              </p:par>
                            </p:childTnLst>
                          </p:cTn>
                        </p:par>
                      </p:childTnLst>
                    </p:cTn>
                  </p:par>
                  <p:par>
                    <p:cTn id="100" fill="hold">
                      <p:stCondLst>
                        <p:cond delay="indefinite"/>
                      </p:stCondLst>
                      <p:childTnLst>
                        <p:par>
                          <p:cTn id="101" fill="hold">
                            <p:stCondLst>
                              <p:cond delay="0"/>
                            </p:stCondLst>
                            <p:childTnLst>
                              <p:par>
                                <p:cTn id="102" presetID="1" presetClass="exit" presetSubtype="0" fill="hold" grpId="1" nodeType="clickEffect">
                                  <p:stCondLst>
                                    <p:cond delay="0"/>
                                  </p:stCondLst>
                                  <p:childTnLst>
                                    <p:set>
                                      <p:cBhvr>
                                        <p:cTn id="103" dur="1" fill="hold">
                                          <p:stCondLst>
                                            <p:cond delay="0"/>
                                          </p:stCondLst>
                                        </p:cTn>
                                        <p:tgtEl>
                                          <p:spTgt spid="153660"/>
                                        </p:tgtEl>
                                        <p:attrNameLst>
                                          <p:attrName>style.visibility</p:attrName>
                                        </p:attrNameLst>
                                      </p:cBhvr>
                                      <p:to>
                                        <p:strVal val="hidden"/>
                                      </p:to>
                                    </p:set>
                                  </p:childTnLst>
                                </p:cTn>
                              </p:par>
                              <p:par>
                                <p:cTn id="104" presetID="22" presetClass="entr" presetSubtype="4" fill="hold" nodeType="withEffect">
                                  <p:stCondLst>
                                    <p:cond delay="0"/>
                                  </p:stCondLst>
                                  <p:childTnLst>
                                    <p:set>
                                      <p:cBhvr>
                                        <p:cTn id="105" dur="1" fill="hold">
                                          <p:stCondLst>
                                            <p:cond delay="0"/>
                                          </p:stCondLst>
                                        </p:cTn>
                                        <p:tgtEl>
                                          <p:spTgt spid="153650"/>
                                        </p:tgtEl>
                                        <p:attrNameLst>
                                          <p:attrName>style.visibility</p:attrName>
                                        </p:attrNameLst>
                                      </p:cBhvr>
                                      <p:to>
                                        <p:strVal val="visible"/>
                                      </p:to>
                                    </p:set>
                                    <p:animEffect transition="in" filter="wipe(down)">
                                      <p:cBhvr>
                                        <p:cTn id="106" dur="500"/>
                                        <p:tgtEl>
                                          <p:spTgt spid="153650"/>
                                        </p:tgtEl>
                                      </p:cBhvr>
                                    </p:animEffect>
                                  </p:childTnLst>
                                </p:cTn>
                              </p:par>
                            </p:childTnLst>
                          </p:cTn>
                        </p:par>
                        <p:par>
                          <p:cTn id="107" fill="hold">
                            <p:stCondLst>
                              <p:cond delay="0"/>
                            </p:stCondLst>
                            <p:childTnLst>
                              <p:par>
                                <p:cTn id="108" presetID="22" presetClass="entr" presetSubtype="1" fill="hold" nodeType="afterEffect">
                                  <p:stCondLst>
                                    <p:cond delay="0"/>
                                  </p:stCondLst>
                                  <p:childTnLst>
                                    <p:set>
                                      <p:cBhvr>
                                        <p:cTn id="109" dur="1" fill="hold">
                                          <p:stCondLst>
                                            <p:cond delay="0"/>
                                          </p:stCondLst>
                                        </p:cTn>
                                        <p:tgtEl>
                                          <p:spTgt spid="9"/>
                                        </p:tgtEl>
                                        <p:attrNameLst>
                                          <p:attrName>style.visibility</p:attrName>
                                        </p:attrNameLst>
                                      </p:cBhvr>
                                      <p:to>
                                        <p:strVal val="visible"/>
                                      </p:to>
                                    </p:set>
                                    <p:animEffect transition="in" filter="wipe(up)">
                                      <p:cBhvr>
                                        <p:cTn id="110" dur="500"/>
                                        <p:tgtEl>
                                          <p:spTgt spid="9"/>
                                        </p:tgtEl>
                                      </p:cBhvr>
                                    </p:animEffect>
                                  </p:childTnLst>
                                </p:cTn>
                              </p:par>
                            </p:childTnLst>
                          </p:cTn>
                        </p:par>
                        <p:par>
                          <p:cTn id="111" fill="hold">
                            <p:stCondLst>
                              <p:cond delay="500"/>
                            </p:stCondLst>
                            <p:childTnLst>
                              <p:par>
                                <p:cTn id="112" presetID="12" presetClass="entr" presetSubtype="8" fill="hold" grpId="0" nodeType="afterEffect">
                                  <p:stCondLst>
                                    <p:cond delay="0"/>
                                  </p:stCondLst>
                                  <p:childTnLst>
                                    <p:set>
                                      <p:cBhvr>
                                        <p:cTn id="113" dur="1" fill="hold">
                                          <p:stCondLst>
                                            <p:cond delay="0"/>
                                          </p:stCondLst>
                                        </p:cTn>
                                        <p:tgtEl>
                                          <p:spTgt spid="153659"/>
                                        </p:tgtEl>
                                        <p:attrNameLst>
                                          <p:attrName>style.visibility</p:attrName>
                                        </p:attrNameLst>
                                      </p:cBhvr>
                                      <p:to>
                                        <p:strVal val="visible"/>
                                      </p:to>
                                    </p:set>
                                    <p:animEffect transition="in" filter="slide(fromLeft)">
                                      <p:cBhvr>
                                        <p:cTn id="114" dur="500"/>
                                        <p:tgtEl>
                                          <p:spTgt spid="153659"/>
                                        </p:tgtEl>
                                      </p:cBhvr>
                                    </p:animEffec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153659"/>
                                        </p:tgtEl>
                                        <p:attrNameLst>
                                          <p:attrName>style.visibility</p:attrName>
                                        </p:attrNameLst>
                                      </p:cBhvr>
                                      <p:to>
                                        <p:strVal val="hidden"/>
                                      </p:to>
                                    </p:set>
                                  </p:childTnLst>
                                </p:cTn>
                              </p:par>
                              <p:par>
                                <p:cTn id="119" presetID="22" presetClass="entr" presetSubtype="1" fill="hold" nodeType="withEffect">
                                  <p:stCondLst>
                                    <p:cond delay="0"/>
                                  </p:stCondLst>
                                  <p:childTnLst>
                                    <p:set>
                                      <p:cBhvr>
                                        <p:cTn id="120" dur="1" fill="hold">
                                          <p:stCondLst>
                                            <p:cond delay="0"/>
                                          </p:stCondLst>
                                        </p:cTn>
                                        <p:tgtEl>
                                          <p:spTgt spid="10"/>
                                        </p:tgtEl>
                                        <p:attrNameLst>
                                          <p:attrName>style.visibility</p:attrName>
                                        </p:attrNameLst>
                                      </p:cBhvr>
                                      <p:to>
                                        <p:strVal val="visible"/>
                                      </p:to>
                                    </p:set>
                                    <p:animEffect transition="in" filter="wipe(up)">
                                      <p:cBhvr>
                                        <p:cTn id="121" dur="500"/>
                                        <p:tgtEl>
                                          <p:spTgt spid="10"/>
                                        </p:tgtEl>
                                      </p:cBhvr>
                                    </p:animEffect>
                                  </p:childTnLst>
                                </p:cTn>
                              </p:par>
                            </p:childTnLst>
                          </p:cTn>
                        </p:par>
                        <p:par>
                          <p:cTn id="122" fill="hold">
                            <p:stCondLst>
                              <p:cond delay="0"/>
                            </p:stCondLst>
                            <p:childTnLst>
                              <p:par>
                                <p:cTn id="123" presetID="12" presetClass="entr" presetSubtype="8" fill="hold" grpId="0" nodeType="afterEffect">
                                  <p:stCondLst>
                                    <p:cond delay="0"/>
                                  </p:stCondLst>
                                  <p:childTnLst>
                                    <p:set>
                                      <p:cBhvr>
                                        <p:cTn id="124" dur="1" fill="hold">
                                          <p:stCondLst>
                                            <p:cond delay="0"/>
                                          </p:stCondLst>
                                        </p:cTn>
                                        <p:tgtEl>
                                          <p:spTgt spid="153658"/>
                                        </p:tgtEl>
                                        <p:attrNameLst>
                                          <p:attrName>style.visibility</p:attrName>
                                        </p:attrNameLst>
                                      </p:cBhvr>
                                      <p:to>
                                        <p:strVal val="visible"/>
                                      </p:to>
                                    </p:set>
                                    <p:animEffect transition="in" filter="slide(fromLeft)">
                                      <p:cBhvr>
                                        <p:cTn id="125" dur="500"/>
                                        <p:tgtEl>
                                          <p:spTgt spid="153658"/>
                                        </p:tgtEl>
                                      </p:cBhvr>
                                    </p:animEffec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153658"/>
                                        </p:tgtEl>
                                        <p:attrNameLst>
                                          <p:attrName>style.visibility</p:attrName>
                                        </p:attrNameLst>
                                      </p:cBhvr>
                                      <p:to>
                                        <p:strVal val="hidden"/>
                                      </p:to>
                                    </p:set>
                                  </p:childTnLst>
                                </p:cTn>
                              </p:par>
                              <p:par>
                                <p:cTn id="130" presetID="22" presetClass="entr" presetSubtype="8" fill="hold" nodeType="withEffect">
                                  <p:stCondLst>
                                    <p:cond delay="0"/>
                                  </p:stCondLst>
                                  <p:childTnLst>
                                    <p:set>
                                      <p:cBhvr>
                                        <p:cTn id="131" dur="1" fill="hold">
                                          <p:stCondLst>
                                            <p:cond delay="0"/>
                                          </p:stCondLst>
                                        </p:cTn>
                                        <p:tgtEl>
                                          <p:spTgt spid="153651"/>
                                        </p:tgtEl>
                                        <p:attrNameLst>
                                          <p:attrName>style.visibility</p:attrName>
                                        </p:attrNameLst>
                                      </p:cBhvr>
                                      <p:to>
                                        <p:strVal val="visible"/>
                                      </p:to>
                                    </p:set>
                                    <p:animEffect transition="in" filter="wipe(left)">
                                      <p:cBhvr>
                                        <p:cTn id="132" dur="500"/>
                                        <p:tgtEl>
                                          <p:spTgt spid="153651"/>
                                        </p:tgtEl>
                                      </p:cBhvr>
                                    </p:animEffect>
                                  </p:childTnLst>
                                </p:cTn>
                              </p:par>
                            </p:childTnLst>
                          </p:cTn>
                        </p:par>
                        <p:par>
                          <p:cTn id="133" fill="hold">
                            <p:stCondLst>
                              <p:cond delay="0"/>
                            </p:stCondLst>
                            <p:childTnLst>
                              <p:par>
                                <p:cTn id="134" presetID="22" presetClass="entr" presetSubtype="1" fill="hold" nodeType="afterEffect">
                                  <p:stCondLst>
                                    <p:cond delay="0"/>
                                  </p:stCondLst>
                                  <p:childTnLst>
                                    <p:set>
                                      <p:cBhvr>
                                        <p:cTn id="135" dur="1" fill="hold">
                                          <p:stCondLst>
                                            <p:cond delay="0"/>
                                          </p:stCondLst>
                                        </p:cTn>
                                        <p:tgtEl>
                                          <p:spTgt spid="12"/>
                                        </p:tgtEl>
                                        <p:attrNameLst>
                                          <p:attrName>style.visibility</p:attrName>
                                        </p:attrNameLst>
                                      </p:cBhvr>
                                      <p:to>
                                        <p:strVal val="visible"/>
                                      </p:to>
                                    </p:set>
                                    <p:animEffect transition="in" filter="wipe(up)">
                                      <p:cBhvr>
                                        <p:cTn id="136" dur="500"/>
                                        <p:tgtEl>
                                          <p:spTgt spid="12"/>
                                        </p:tgtEl>
                                      </p:cBhvr>
                                    </p:animEffect>
                                  </p:childTnLst>
                                </p:cTn>
                              </p:par>
                            </p:childTnLst>
                          </p:cTn>
                        </p:par>
                        <p:par>
                          <p:cTn id="137" fill="hold">
                            <p:stCondLst>
                              <p:cond delay="500"/>
                            </p:stCondLst>
                            <p:childTnLst>
                              <p:par>
                                <p:cTn id="138" presetID="22" presetClass="entr" presetSubtype="8" fill="hold" grpId="0" nodeType="afterEffect">
                                  <p:stCondLst>
                                    <p:cond delay="0"/>
                                  </p:stCondLst>
                                  <p:childTnLst>
                                    <p:set>
                                      <p:cBhvr>
                                        <p:cTn id="139" dur="1" fill="hold">
                                          <p:stCondLst>
                                            <p:cond delay="0"/>
                                          </p:stCondLst>
                                        </p:cTn>
                                        <p:tgtEl>
                                          <p:spTgt spid="153602"/>
                                        </p:tgtEl>
                                        <p:attrNameLst>
                                          <p:attrName>style.visibility</p:attrName>
                                        </p:attrNameLst>
                                      </p:cBhvr>
                                      <p:to>
                                        <p:strVal val="visible"/>
                                      </p:to>
                                    </p:set>
                                    <p:animEffect transition="in" filter="wipe(left)">
                                      <p:cBhvr>
                                        <p:cTn id="140" dur="500"/>
                                        <p:tgtEl>
                                          <p:spTgt spid="153602"/>
                                        </p:tgtEl>
                                      </p:cBhvr>
                                    </p:animEffect>
                                  </p:childTnLst>
                                </p:cTn>
                              </p:par>
                            </p:childTnLst>
                          </p:cTn>
                        </p:par>
                        <p:par>
                          <p:cTn id="141" fill="hold">
                            <p:stCondLst>
                              <p:cond delay="1000"/>
                            </p:stCondLst>
                            <p:childTnLst>
                              <p:par>
                                <p:cTn id="142" presetID="12" presetClass="entr" presetSubtype="8" fill="hold" grpId="0" nodeType="afterEffect">
                                  <p:stCondLst>
                                    <p:cond delay="0"/>
                                  </p:stCondLst>
                                  <p:childTnLst>
                                    <p:set>
                                      <p:cBhvr>
                                        <p:cTn id="143" dur="1" fill="hold">
                                          <p:stCondLst>
                                            <p:cond delay="0"/>
                                          </p:stCondLst>
                                        </p:cTn>
                                        <p:tgtEl>
                                          <p:spTgt spid="153661"/>
                                        </p:tgtEl>
                                        <p:attrNameLst>
                                          <p:attrName>style.visibility</p:attrName>
                                        </p:attrNameLst>
                                      </p:cBhvr>
                                      <p:to>
                                        <p:strVal val="visible"/>
                                      </p:to>
                                    </p:set>
                                    <p:animEffect transition="in" filter="slide(fromLeft)">
                                      <p:cBhvr>
                                        <p:cTn id="144" dur="500"/>
                                        <p:tgtEl>
                                          <p:spTgt spid="153661"/>
                                        </p:tgtEl>
                                      </p:cBhvr>
                                    </p:animEffec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grpId="1" nodeType="clickEffect">
                                  <p:stCondLst>
                                    <p:cond delay="0"/>
                                  </p:stCondLst>
                                  <p:childTnLst>
                                    <p:set>
                                      <p:cBhvr>
                                        <p:cTn id="148" dur="1" fill="hold">
                                          <p:stCondLst>
                                            <p:cond delay="0"/>
                                          </p:stCondLst>
                                        </p:cTn>
                                        <p:tgtEl>
                                          <p:spTgt spid="1536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animBg="1"/>
      <p:bldP spid="153604" grpId="0"/>
      <p:bldP spid="153605" grpId="0"/>
      <p:bldP spid="153606" grpId="0" animBg="1"/>
      <p:bldP spid="153625" grpId="0" animBg="1"/>
      <p:bldP spid="153626" grpId="0" animBg="1"/>
      <p:bldP spid="153635" grpId="0" animBg="1"/>
      <p:bldP spid="153652" grpId="0" animBg="1"/>
      <p:bldP spid="153652" grpId="1" animBg="1"/>
      <p:bldP spid="153653" grpId="0" animBg="1"/>
      <p:bldP spid="153653" grpId="1" animBg="1"/>
      <p:bldP spid="153654" grpId="0" animBg="1"/>
      <p:bldP spid="153654" grpId="1" animBg="1"/>
      <p:bldP spid="153656" grpId="0" animBg="1"/>
      <p:bldP spid="153656" grpId="1" animBg="1"/>
      <p:bldP spid="153658" grpId="0" animBg="1"/>
      <p:bldP spid="153658" grpId="1" animBg="1"/>
      <p:bldP spid="153659" grpId="0" animBg="1"/>
      <p:bldP spid="153659" grpId="1" animBg="1"/>
      <p:bldP spid="153660" grpId="0" animBg="1"/>
      <p:bldP spid="153660" grpId="1" animBg="1"/>
      <p:bldP spid="153661" grpId="0" animBg="1"/>
      <p:bldP spid="153661"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102403" name="Rectangle 3"/>
          <p:cNvSpPr>
            <a:spLocks noGrp="1" noChangeArrowheads="1"/>
          </p:cNvSpPr>
          <p:nvPr>
            <p:ph idx="1"/>
          </p:nvPr>
        </p:nvSpPr>
        <p:spPr>
          <a:noFill/>
        </p:spPr>
        <p:txBody>
          <a:bodyPr/>
          <a:lstStyle/>
          <a:p>
            <a:pPr eaLnBrk="1" hangingPunct="1">
              <a:spcBef>
                <a:spcPct val="50000"/>
              </a:spcBef>
              <a:buClr>
                <a:srgbClr val="FF0000"/>
              </a:buClr>
              <a:buFont typeface="Wingdings" panose="05000000000000000000" pitchFamily="2" charset="2"/>
              <a:buChar char="Ø"/>
            </a:pPr>
            <a:r>
              <a:rPr lang="zh-CN" altLang="en-US">
                <a:solidFill>
                  <a:srgbClr val="C0C0C0"/>
                </a:solidFill>
              </a:rPr>
              <a:t>概述</a:t>
            </a:r>
          </a:p>
          <a:p>
            <a:pPr eaLnBrk="1" hangingPunct="1">
              <a:spcBef>
                <a:spcPct val="50000"/>
              </a:spcBef>
              <a:buClr>
                <a:srgbClr val="FF0000"/>
              </a:buClr>
              <a:buFont typeface="Wingdings" panose="05000000000000000000" pitchFamily="2" charset="2"/>
              <a:buChar char="Ø"/>
            </a:pPr>
            <a:r>
              <a:rPr lang="zh-CN" altLang="en-US">
                <a:solidFill>
                  <a:srgbClr val="C0C0C0"/>
                </a:solidFill>
              </a:rPr>
              <a:t>最小内核</a:t>
            </a:r>
          </a:p>
          <a:p>
            <a:pPr eaLnBrk="1" hangingPunct="1">
              <a:spcBef>
                <a:spcPct val="50000"/>
              </a:spcBef>
              <a:buClr>
                <a:srgbClr val="FF0000"/>
              </a:buClr>
              <a:buFont typeface="Wingdings" panose="05000000000000000000" pitchFamily="2" charset="2"/>
              <a:buChar char="Ø"/>
            </a:pPr>
            <a:r>
              <a:rPr lang="zh-CN" altLang="en-US">
                <a:solidFill>
                  <a:srgbClr val="FF0000"/>
                </a:solidFill>
                <a:hlinkClick r:id="rId2" action="ppaction://hlinksldjump"/>
              </a:rPr>
              <a:t>临界区与中断管理</a:t>
            </a:r>
            <a:endParaRPr lang="zh-CN" altLang="en-US">
              <a:solidFill>
                <a:srgbClr val="FF0000"/>
              </a:solidFill>
            </a:endParaRPr>
          </a:p>
          <a:p>
            <a:pPr eaLnBrk="1" hangingPunct="1">
              <a:spcBef>
                <a:spcPct val="50000"/>
              </a:spcBef>
              <a:buClr>
                <a:srgbClr val="FF0000"/>
              </a:buClr>
              <a:buFont typeface="Wingdings" panose="05000000000000000000" pitchFamily="2" charset="2"/>
              <a:buChar char="Ø"/>
            </a:pPr>
            <a:r>
              <a:rPr lang="zh-CN" altLang="en-US">
                <a:solidFill>
                  <a:srgbClr val="C0C0C0"/>
                </a:solidFill>
              </a:rPr>
              <a:t>任务的结束</a:t>
            </a:r>
          </a:p>
          <a:p>
            <a:pPr eaLnBrk="1" hangingPunct="1">
              <a:spcBef>
                <a:spcPct val="50000"/>
              </a:spcBef>
              <a:buClr>
                <a:srgbClr val="FF0000"/>
              </a:buClr>
              <a:buFont typeface="Wingdings" panose="05000000000000000000" pitchFamily="2" charset="2"/>
              <a:buChar char="Ø"/>
            </a:pPr>
            <a:r>
              <a:rPr lang="zh-CN" altLang="en-US">
                <a:solidFill>
                  <a:srgbClr val="C0C0C0"/>
                </a:solidFill>
              </a:rPr>
              <a:t>信号量</a:t>
            </a:r>
          </a:p>
          <a:p>
            <a:pPr eaLnBrk="1" hangingPunct="1">
              <a:spcBef>
                <a:spcPct val="50000"/>
              </a:spcBef>
              <a:buClr>
                <a:srgbClr val="FF0000"/>
              </a:buClr>
              <a:buFont typeface="Wingdings" panose="05000000000000000000" pitchFamily="2" charset="2"/>
              <a:buChar char="Ø"/>
            </a:pPr>
            <a:r>
              <a:rPr lang="zh-CN" altLang="en-US">
                <a:solidFill>
                  <a:srgbClr val="C0C0C0"/>
                </a:solidFill>
              </a:rPr>
              <a:t>删除信号量</a:t>
            </a:r>
          </a:p>
        </p:txBody>
      </p:sp>
      <p:sp>
        <p:nvSpPr>
          <p:cNvPr id="4" name="燕尾形 3">
            <a:hlinkClick r:id="" action="ppaction://noaction"/>
          </p:cNvPr>
          <p:cNvSpPr/>
          <p:nvPr/>
        </p:nvSpPr>
        <p:spPr>
          <a:xfrm>
            <a:off x="10134600"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gray">
          <a:xfrm>
            <a:off x="2424114" y="1763714"/>
            <a:ext cx="7775575" cy="396875"/>
          </a:xfrm>
          <a:prstGeom prst="rect">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r>
              <a:rPr lang="en-US" altLang="zh-CN" sz="2000" b="1">
                <a:solidFill>
                  <a:schemeClr val="bg1"/>
                </a:solidFill>
                <a:latin typeface="Arial" panose="020B0604020202020204" pitchFamily="34" charset="0"/>
                <a:ea typeface="宋体" panose="02010600030101010101" pitchFamily="2" charset="-122"/>
              </a:rPr>
              <a:t>μC/OS-II</a:t>
            </a:r>
            <a:r>
              <a:rPr lang="zh-CN" altLang="en-US" sz="2000" b="1">
                <a:solidFill>
                  <a:schemeClr val="bg1"/>
                </a:solidFill>
                <a:latin typeface="Arial" panose="020B0604020202020204" pitchFamily="34" charset="0"/>
                <a:ea typeface="宋体" panose="02010600030101010101" pitchFamily="2" charset="-122"/>
              </a:rPr>
              <a:t>微小内核分析</a:t>
            </a:r>
          </a:p>
        </p:txBody>
      </p:sp>
      <p:sp>
        <p:nvSpPr>
          <p:cNvPr id="264195" name="Rectangle 3"/>
          <p:cNvSpPr>
            <a:spLocks noChangeArrowheads="1"/>
          </p:cNvSpPr>
          <p:nvPr/>
        </p:nvSpPr>
        <p:spPr bwMode="auto">
          <a:xfrm>
            <a:off x="1850906" y="366714"/>
            <a:ext cx="4016493"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800" b="1" dirty="0">
                <a:solidFill>
                  <a:srgbClr val="006600"/>
                </a:solidFill>
                <a:latin typeface="Arial" panose="020B0604020202020204" pitchFamily="34" charset="0"/>
                <a:ea typeface="华文新魏" panose="02010800040101010101" pitchFamily="2" charset="-122"/>
              </a:rPr>
              <a:t>3.3</a:t>
            </a:r>
            <a:r>
              <a:rPr lang="zh-CN" altLang="en-US" sz="2800" b="1" dirty="0">
                <a:solidFill>
                  <a:srgbClr val="006600"/>
                </a:solidFill>
                <a:latin typeface="Arial" panose="020B0604020202020204" pitchFamily="34" charset="0"/>
                <a:ea typeface="华文新魏" panose="02010800040101010101" pitchFamily="2" charset="-122"/>
              </a:rPr>
              <a:t>临界区与中断管理</a:t>
            </a:r>
          </a:p>
        </p:txBody>
      </p:sp>
      <p:sp>
        <p:nvSpPr>
          <p:cNvPr id="264196" name="Line 4"/>
          <p:cNvSpPr>
            <a:spLocks noChangeShapeType="1"/>
          </p:cNvSpPr>
          <p:nvPr/>
        </p:nvSpPr>
        <p:spPr bwMode="auto">
          <a:xfrm>
            <a:off x="2495550" y="2509838"/>
            <a:ext cx="19050" cy="1909762"/>
          </a:xfrm>
          <a:prstGeom prst="line">
            <a:avLst/>
          </a:prstGeom>
          <a:noFill/>
          <a:ln w="9525">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64197" name="Group 5"/>
          <p:cNvGrpSpPr/>
          <p:nvPr/>
        </p:nvGrpSpPr>
        <p:grpSpPr bwMode="auto">
          <a:xfrm>
            <a:off x="2770188" y="2479678"/>
            <a:ext cx="355600" cy="519113"/>
            <a:chOff x="657" y="1203"/>
            <a:chExt cx="224" cy="327"/>
          </a:xfrm>
        </p:grpSpPr>
        <p:grpSp>
          <p:nvGrpSpPr>
            <p:cNvPr id="264198" name="Group 6"/>
            <p:cNvGrpSpPr/>
            <p:nvPr/>
          </p:nvGrpSpPr>
          <p:grpSpPr bwMode="auto">
            <a:xfrm>
              <a:off x="657" y="1203"/>
              <a:ext cx="224" cy="327"/>
              <a:chOff x="2078" y="1386"/>
              <a:chExt cx="1615" cy="2204"/>
            </a:xfrm>
          </p:grpSpPr>
          <p:sp>
            <p:nvSpPr>
              <p:cNvPr id="264199" name="Oval 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solidFill>
                      <a:schemeClr val="bg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264200" name="Oval 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264201" name="Oval 9"/>
              <p:cNvSpPr>
                <a:spLocks noChangeArrowheads="1"/>
              </p:cNvSpPr>
              <p:nvPr/>
            </p:nvSpPr>
            <p:spPr bwMode="gray">
              <a:xfrm>
                <a:off x="2254"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264202" name="Oval 10"/>
              <p:cNvSpPr>
                <a:spLocks noChangeArrowheads="1"/>
              </p:cNvSpPr>
              <p:nvPr/>
            </p:nvSpPr>
            <p:spPr bwMode="gray">
              <a:xfrm>
                <a:off x="2254" y="1387"/>
                <a:ext cx="1180" cy="2202"/>
              </a:xfrm>
              <a:prstGeom prst="ellipse">
                <a:avLst/>
              </a:prstGeom>
              <a:gradFill rotWithShape="1">
                <a:gsLst>
                  <a:gs pos="0">
                    <a:srgbClr val="BCC4DC">
                      <a:gamma/>
                      <a:shade val="0"/>
                      <a:invGamma/>
                    </a:srgbClr>
                  </a:gs>
                  <a:gs pos="100000">
                    <a:srgbClr val="BCC4DC"/>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264203" name="Oval 11"/>
              <p:cNvSpPr>
                <a:spLocks noChangeArrowheads="1"/>
              </p:cNvSpPr>
              <p:nvPr/>
            </p:nvSpPr>
            <p:spPr bwMode="gray">
              <a:xfrm>
                <a:off x="2337" y="1386"/>
                <a:ext cx="1096" cy="220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264204" name="Oval 12"/>
              <p:cNvSpPr>
                <a:spLocks noChangeArrowheads="1"/>
              </p:cNvSpPr>
              <p:nvPr/>
            </p:nvSpPr>
            <p:spPr bwMode="gray">
              <a:xfrm>
                <a:off x="2337" y="1386"/>
                <a:ext cx="1096" cy="2204"/>
              </a:xfrm>
              <a:prstGeom prst="ellipse">
                <a:avLst/>
              </a:prstGeom>
              <a:gradFill rotWithShape="1">
                <a:gsLst>
                  <a:gs pos="0">
                    <a:srgbClr val="BCC4DC"/>
                  </a:gs>
                  <a:gs pos="100000">
                    <a:srgbClr val="BCC4DC">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sp>
          <p:nvSpPr>
            <p:cNvPr id="264205" name="Text Box 13"/>
            <p:cNvSpPr txBox="1">
              <a:spLocks noChangeArrowheads="1"/>
            </p:cNvSpPr>
            <p:nvPr/>
          </p:nvSpPr>
          <p:spPr bwMode="auto">
            <a:xfrm>
              <a:off x="671" y="1253"/>
              <a:ext cx="17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Arial" panose="020B0604020202020204" pitchFamily="34" charset="0"/>
                  <a:ea typeface="宋体" panose="02010600030101010101" pitchFamily="2" charset="-122"/>
                </a:rPr>
                <a:t>1</a:t>
              </a:r>
            </a:p>
          </p:txBody>
        </p:sp>
      </p:grpSp>
      <p:grpSp>
        <p:nvGrpSpPr>
          <p:cNvPr id="264206" name="Group 14"/>
          <p:cNvGrpSpPr/>
          <p:nvPr/>
        </p:nvGrpSpPr>
        <p:grpSpPr bwMode="auto">
          <a:xfrm>
            <a:off x="2770188" y="3157542"/>
            <a:ext cx="381000" cy="519113"/>
            <a:chOff x="657" y="1640"/>
            <a:chExt cx="240" cy="327"/>
          </a:xfrm>
        </p:grpSpPr>
        <p:grpSp>
          <p:nvGrpSpPr>
            <p:cNvPr id="264207" name="Group 15"/>
            <p:cNvGrpSpPr/>
            <p:nvPr/>
          </p:nvGrpSpPr>
          <p:grpSpPr bwMode="auto">
            <a:xfrm>
              <a:off x="657" y="1640"/>
              <a:ext cx="240" cy="327"/>
              <a:chOff x="2078" y="1386"/>
              <a:chExt cx="1615" cy="2204"/>
            </a:xfrm>
          </p:grpSpPr>
          <p:sp>
            <p:nvSpPr>
              <p:cNvPr id="264208" name="Oval 16"/>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solidFill>
                      <a:schemeClr val="bg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264209" name="Oval 17"/>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264210" name="Oval 18"/>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264211" name="Oval 19"/>
              <p:cNvSpPr>
                <a:spLocks noChangeArrowheads="1"/>
              </p:cNvSpPr>
              <p:nvPr/>
            </p:nvSpPr>
            <p:spPr bwMode="gray">
              <a:xfrm>
                <a:off x="2254" y="1387"/>
                <a:ext cx="1101" cy="2202"/>
              </a:xfrm>
              <a:prstGeom prst="ellipse">
                <a:avLst/>
              </a:prstGeom>
              <a:gradFill rotWithShape="1">
                <a:gsLst>
                  <a:gs pos="0">
                    <a:srgbClr val="48BE67">
                      <a:gamma/>
                      <a:shade val="0"/>
                      <a:invGamma/>
                    </a:srgbClr>
                  </a:gs>
                  <a:gs pos="100000">
                    <a:srgbClr val="48BE67"/>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264212" name="Oval 20"/>
              <p:cNvSpPr>
                <a:spLocks noChangeArrowheads="1"/>
              </p:cNvSpPr>
              <p:nvPr/>
            </p:nvSpPr>
            <p:spPr bwMode="gray">
              <a:xfrm>
                <a:off x="2337" y="1386"/>
                <a:ext cx="1096" cy="220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264213" name="Oval 21"/>
              <p:cNvSpPr>
                <a:spLocks noChangeArrowheads="1"/>
              </p:cNvSpPr>
              <p:nvPr/>
            </p:nvSpPr>
            <p:spPr bwMode="gray">
              <a:xfrm>
                <a:off x="2337" y="1386"/>
                <a:ext cx="1096" cy="2204"/>
              </a:xfrm>
              <a:prstGeom prst="ellipse">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sp>
          <p:nvSpPr>
            <p:cNvPr id="264214" name="Text Box 22"/>
            <p:cNvSpPr txBox="1">
              <a:spLocks noChangeArrowheads="1"/>
            </p:cNvSpPr>
            <p:nvPr/>
          </p:nvSpPr>
          <p:spPr bwMode="auto">
            <a:xfrm>
              <a:off x="685" y="1688"/>
              <a:ext cx="17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Arial" panose="020B0604020202020204" pitchFamily="34" charset="0"/>
                  <a:ea typeface="宋体" panose="02010600030101010101" pitchFamily="2" charset="-122"/>
                </a:rPr>
                <a:t>2</a:t>
              </a:r>
            </a:p>
          </p:txBody>
        </p:sp>
      </p:grpSp>
      <p:grpSp>
        <p:nvGrpSpPr>
          <p:cNvPr id="264215" name="Group 23"/>
          <p:cNvGrpSpPr/>
          <p:nvPr/>
        </p:nvGrpSpPr>
        <p:grpSpPr bwMode="auto">
          <a:xfrm>
            <a:off x="2770188" y="3806829"/>
            <a:ext cx="381000" cy="519113"/>
            <a:chOff x="657" y="2049"/>
            <a:chExt cx="240" cy="327"/>
          </a:xfrm>
        </p:grpSpPr>
        <p:grpSp>
          <p:nvGrpSpPr>
            <p:cNvPr id="264216" name="Group 24"/>
            <p:cNvGrpSpPr/>
            <p:nvPr/>
          </p:nvGrpSpPr>
          <p:grpSpPr bwMode="auto">
            <a:xfrm>
              <a:off x="657" y="2049"/>
              <a:ext cx="240" cy="327"/>
              <a:chOff x="2078" y="1386"/>
              <a:chExt cx="1615" cy="2204"/>
            </a:xfrm>
          </p:grpSpPr>
          <p:sp>
            <p:nvSpPr>
              <p:cNvPr id="264217" name="Oval 25"/>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solidFill>
                      <a:schemeClr val="bg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264218" name="Oval 26"/>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264219" name="Oval 27"/>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264220" name="Oval 28"/>
              <p:cNvSpPr>
                <a:spLocks noChangeArrowheads="1"/>
              </p:cNvSpPr>
              <p:nvPr/>
            </p:nvSpPr>
            <p:spPr bwMode="gray">
              <a:xfrm>
                <a:off x="2254" y="1387"/>
                <a:ext cx="1101" cy="2202"/>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264221" name="Oval 29"/>
              <p:cNvSpPr>
                <a:spLocks noChangeArrowheads="1"/>
              </p:cNvSpPr>
              <p:nvPr/>
            </p:nvSpPr>
            <p:spPr bwMode="gray">
              <a:xfrm>
                <a:off x="2337" y="1386"/>
                <a:ext cx="1096" cy="220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264222" name="Oval 30"/>
              <p:cNvSpPr>
                <a:spLocks noChangeArrowheads="1"/>
              </p:cNvSpPr>
              <p:nvPr/>
            </p:nvSpPr>
            <p:spPr bwMode="gray">
              <a:xfrm>
                <a:off x="2337" y="1386"/>
                <a:ext cx="1096" cy="2204"/>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sp>
          <p:nvSpPr>
            <p:cNvPr id="264223" name="Text Box 31"/>
            <p:cNvSpPr txBox="1">
              <a:spLocks noChangeArrowheads="1"/>
            </p:cNvSpPr>
            <p:nvPr/>
          </p:nvSpPr>
          <p:spPr bwMode="auto">
            <a:xfrm>
              <a:off x="683" y="2102"/>
              <a:ext cx="17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Arial" panose="020B0604020202020204" pitchFamily="34" charset="0"/>
                  <a:ea typeface="宋体" panose="02010600030101010101" pitchFamily="2" charset="-122"/>
                </a:rPr>
                <a:t>3</a:t>
              </a:r>
            </a:p>
          </p:txBody>
        </p:sp>
      </p:grpSp>
      <p:sp>
        <p:nvSpPr>
          <p:cNvPr id="264224" name="Line 32"/>
          <p:cNvSpPr>
            <a:spLocks noChangeShapeType="1"/>
          </p:cNvSpPr>
          <p:nvPr/>
        </p:nvSpPr>
        <p:spPr bwMode="auto">
          <a:xfrm>
            <a:off x="5943600" y="2514600"/>
            <a:ext cx="0" cy="1905000"/>
          </a:xfrm>
          <a:prstGeom prst="line">
            <a:avLst/>
          </a:prstGeom>
          <a:noFill/>
          <a:ln w="9525">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64225" name="Group 33"/>
          <p:cNvGrpSpPr/>
          <p:nvPr/>
        </p:nvGrpSpPr>
        <p:grpSpPr bwMode="auto">
          <a:xfrm>
            <a:off x="6218238" y="2484441"/>
            <a:ext cx="355600" cy="519113"/>
            <a:chOff x="657" y="1203"/>
            <a:chExt cx="224" cy="327"/>
          </a:xfrm>
        </p:grpSpPr>
        <p:grpSp>
          <p:nvGrpSpPr>
            <p:cNvPr id="264226" name="Group 34"/>
            <p:cNvGrpSpPr/>
            <p:nvPr/>
          </p:nvGrpSpPr>
          <p:grpSpPr bwMode="auto">
            <a:xfrm>
              <a:off x="657" y="1203"/>
              <a:ext cx="224" cy="327"/>
              <a:chOff x="2078" y="1386"/>
              <a:chExt cx="1615" cy="2204"/>
            </a:xfrm>
          </p:grpSpPr>
          <p:sp>
            <p:nvSpPr>
              <p:cNvPr id="264227" name="Oval 35"/>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solidFill>
                      <a:schemeClr val="bg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264228" name="Oval 36"/>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264229" name="Oval 37"/>
              <p:cNvSpPr>
                <a:spLocks noChangeArrowheads="1"/>
              </p:cNvSpPr>
              <p:nvPr/>
            </p:nvSpPr>
            <p:spPr bwMode="gray">
              <a:xfrm>
                <a:off x="2254"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264230" name="Oval 38"/>
              <p:cNvSpPr>
                <a:spLocks noChangeArrowheads="1"/>
              </p:cNvSpPr>
              <p:nvPr/>
            </p:nvSpPr>
            <p:spPr bwMode="gray">
              <a:xfrm>
                <a:off x="2254" y="1387"/>
                <a:ext cx="1180" cy="2202"/>
              </a:xfrm>
              <a:prstGeom prst="ellipse">
                <a:avLst/>
              </a:prstGeom>
              <a:gradFill rotWithShape="1">
                <a:gsLst>
                  <a:gs pos="0">
                    <a:srgbClr val="BCC4DC">
                      <a:gamma/>
                      <a:shade val="0"/>
                      <a:invGamma/>
                    </a:srgbClr>
                  </a:gs>
                  <a:gs pos="100000">
                    <a:srgbClr val="BCC4DC"/>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264231" name="Oval 39"/>
              <p:cNvSpPr>
                <a:spLocks noChangeArrowheads="1"/>
              </p:cNvSpPr>
              <p:nvPr/>
            </p:nvSpPr>
            <p:spPr bwMode="gray">
              <a:xfrm>
                <a:off x="2337" y="1386"/>
                <a:ext cx="1096" cy="220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264232" name="Oval 40"/>
              <p:cNvSpPr>
                <a:spLocks noChangeArrowheads="1"/>
              </p:cNvSpPr>
              <p:nvPr/>
            </p:nvSpPr>
            <p:spPr bwMode="gray">
              <a:xfrm>
                <a:off x="2337" y="1386"/>
                <a:ext cx="1096" cy="2204"/>
              </a:xfrm>
              <a:prstGeom prst="ellipse">
                <a:avLst/>
              </a:prstGeom>
              <a:gradFill rotWithShape="1">
                <a:gsLst>
                  <a:gs pos="0">
                    <a:srgbClr val="BCC4DC"/>
                  </a:gs>
                  <a:gs pos="100000">
                    <a:srgbClr val="BCC4DC">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sp>
          <p:nvSpPr>
            <p:cNvPr id="264233" name="Text Box 41"/>
            <p:cNvSpPr txBox="1">
              <a:spLocks noChangeArrowheads="1"/>
            </p:cNvSpPr>
            <p:nvPr/>
          </p:nvSpPr>
          <p:spPr bwMode="auto">
            <a:xfrm>
              <a:off x="671" y="1253"/>
              <a:ext cx="17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Arial" panose="020B0604020202020204" pitchFamily="34" charset="0"/>
                  <a:ea typeface="宋体" panose="02010600030101010101" pitchFamily="2" charset="-122"/>
                </a:rPr>
                <a:t>4</a:t>
              </a:r>
            </a:p>
          </p:txBody>
        </p:sp>
      </p:grpSp>
      <p:grpSp>
        <p:nvGrpSpPr>
          <p:cNvPr id="264234" name="Group 42"/>
          <p:cNvGrpSpPr/>
          <p:nvPr/>
        </p:nvGrpSpPr>
        <p:grpSpPr bwMode="auto">
          <a:xfrm>
            <a:off x="6218238" y="3162304"/>
            <a:ext cx="381000" cy="519113"/>
            <a:chOff x="657" y="1640"/>
            <a:chExt cx="240" cy="327"/>
          </a:xfrm>
        </p:grpSpPr>
        <p:grpSp>
          <p:nvGrpSpPr>
            <p:cNvPr id="264235" name="Group 43"/>
            <p:cNvGrpSpPr/>
            <p:nvPr/>
          </p:nvGrpSpPr>
          <p:grpSpPr bwMode="auto">
            <a:xfrm>
              <a:off x="657" y="1640"/>
              <a:ext cx="240" cy="327"/>
              <a:chOff x="2078" y="1386"/>
              <a:chExt cx="1615" cy="2204"/>
            </a:xfrm>
          </p:grpSpPr>
          <p:sp>
            <p:nvSpPr>
              <p:cNvPr id="264236" name="Oval 4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solidFill>
                      <a:schemeClr val="bg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264237" name="Oval 4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264238" name="Oval 46"/>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264239" name="Oval 47"/>
              <p:cNvSpPr>
                <a:spLocks noChangeArrowheads="1"/>
              </p:cNvSpPr>
              <p:nvPr/>
            </p:nvSpPr>
            <p:spPr bwMode="gray">
              <a:xfrm>
                <a:off x="2254" y="1387"/>
                <a:ext cx="1101" cy="2202"/>
              </a:xfrm>
              <a:prstGeom prst="ellipse">
                <a:avLst/>
              </a:prstGeom>
              <a:gradFill rotWithShape="1">
                <a:gsLst>
                  <a:gs pos="0">
                    <a:srgbClr val="48BE67">
                      <a:gamma/>
                      <a:shade val="0"/>
                      <a:invGamma/>
                    </a:srgbClr>
                  </a:gs>
                  <a:gs pos="100000">
                    <a:srgbClr val="48BE67"/>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264240" name="Oval 48"/>
              <p:cNvSpPr>
                <a:spLocks noChangeArrowheads="1"/>
              </p:cNvSpPr>
              <p:nvPr/>
            </p:nvSpPr>
            <p:spPr bwMode="gray">
              <a:xfrm>
                <a:off x="2337" y="1386"/>
                <a:ext cx="1096" cy="220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264241" name="Oval 49"/>
              <p:cNvSpPr>
                <a:spLocks noChangeArrowheads="1"/>
              </p:cNvSpPr>
              <p:nvPr/>
            </p:nvSpPr>
            <p:spPr bwMode="gray">
              <a:xfrm>
                <a:off x="2337" y="1386"/>
                <a:ext cx="1096" cy="2204"/>
              </a:xfrm>
              <a:prstGeom prst="ellipse">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sp>
          <p:nvSpPr>
            <p:cNvPr id="264242" name="Text Box 50"/>
            <p:cNvSpPr txBox="1">
              <a:spLocks noChangeArrowheads="1"/>
            </p:cNvSpPr>
            <p:nvPr/>
          </p:nvSpPr>
          <p:spPr bwMode="auto">
            <a:xfrm>
              <a:off x="685" y="1688"/>
              <a:ext cx="17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Arial" panose="020B0604020202020204" pitchFamily="34" charset="0"/>
                  <a:ea typeface="宋体" panose="02010600030101010101" pitchFamily="2" charset="-122"/>
                </a:rPr>
                <a:t>5</a:t>
              </a:r>
            </a:p>
          </p:txBody>
        </p:sp>
      </p:grpSp>
      <p:grpSp>
        <p:nvGrpSpPr>
          <p:cNvPr id="264243" name="Group 51"/>
          <p:cNvGrpSpPr/>
          <p:nvPr/>
        </p:nvGrpSpPr>
        <p:grpSpPr bwMode="auto">
          <a:xfrm>
            <a:off x="6218238" y="3811592"/>
            <a:ext cx="381000" cy="519113"/>
            <a:chOff x="657" y="2049"/>
            <a:chExt cx="240" cy="327"/>
          </a:xfrm>
        </p:grpSpPr>
        <p:grpSp>
          <p:nvGrpSpPr>
            <p:cNvPr id="264244" name="Group 52"/>
            <p:cNvGrpSpPr/>
            <p:nvPr/>
          </p:nvGrpSpPr>
          <p:grpSpPr bwMode="auto">
            <a:xfrm>
              <a:off x="657" y="2049"/>
              <a:ext cx="240" cy="327"/>
              <a:chOff x="2078" y="1386"/>
              <a:chExt cx="1615" cy="2204"/>
            </a:xfrm>
          </p:grpSpPr>
          <p:sp>
            <p:nvSpPr>
              <p:cNvPr id="264245" name="Oval 5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solidFill>
                      <a:schemeClr val="bg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264246" name="Oval 5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264247" name="Oval 55"/>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264248" name="Oval 56"/>
              <p:cNvSpPr>
                <a:spLocks noChangeArrowheads="1"/>
              </p:cNvSpPr>
              <p:nvPr/>
            </p:nvSpPr>
            <p:spPr bwMode="gray">
              <a:xfrm>
                <a:off x="2254" y="1387"/>
                <a:ext cx="1101" cy="2202"/>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264249" name="Oval 57"/>
              <p:cNvSpPr>
                <a:spLocks noChangeArrowheads="1"/>
              </p:cNvSpPr>
              <p:nvPr/>
            </p:nvSpPr>
            <p:spPr bwMode="gray">
              <a:xfrm>
                <a:off x="2337" y="1386"/>
                <a:ext cx="1096" cy="220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264250" name="Oval 58"/>
              <p:cNvSpPr>
                <a:spLocks noChangeArrowheads="1"/>
              </p:cNvSpPr>
              <p:nvPr/>
            </p:nvSpPr>
            <p:spPr bwMode="gray">
              <a:xfrm>
                <a:off x="2337" y="1386"/>
                <a:ext cx="1096" cy="2204"/>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sp>
          <p:nvSpPr>
            <p:cNvPr id="264251" name="Text Box 59"/>
            <p:cNvSpPr txBox="1">
              <a:spLocks noChangeArrowheads="1"/>
            </p:cNvSpPr>
            <p:nvPr/>
          </p:nvSpPr>
          <p:spPr bwMode="auto">
            <a:xfrm>
              <a:off x="683" y="2102"/>
              <a:ext cx="17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Arial" panose="020B0604020202020204" pitchFamily="34" charset="0"/>
                  <a:ea typeface="宋体" panose="02010600030101010101" pitchFamily="2" charset="-122"/>
                </a:rPr>
                <a:t>6</a:t>
              </a:r>
            </a:p>
          </p:txBody>
        </p:sp>
      </p:grpSp>
      <p:sp>
        <p:nvSpPr>
          <p:cNvPr id="264252" name="Text Box 60"/>
          <p:cNvSpPr txBox="1">
            <a:spLocks noChangeArrowheads="1"/>
          </p:cNvSpPr>
          <p:nvPr/>
        </p:nvSpPr>
        <p:spPr bwMode="auto">
          <a:xfrm>
            <a:off x="3200400" y="2513014"/>
            <a:ext cx="2667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000" b="1" u="sng">
                <a:solidFill>
                  <a:schemeClr val="hlink"/>
                </a:solidFill>
                <a:latin typeface="Arial" panose="020B0604020202020204" pitchFamily="34" charset="0"/>
                <a:ea typeface="宋体" panose="02010600030101010101" pitchFamily="2" charset="-122"/>
                <a:hlinkClick r:id="rId2" action="ppaction://hlinksldjump"/>
              </a:rPr>
              <a:t>可重入性               </a:t>
            </a:r>
            <a:endParaRPr lang="zh-CN" altLang="en-US" sz="2000" b="1" u="sng">
              <a:solidFill>
                <a:schemeClr val="hlink"/>
              </a:solidFill>
              <a:latin typeface="Arial" panose="020B0604020202020204" pitchFamily="34" charset="0"/>
              <a:ea typeface="宋体" panose="02010600030101010101" pitchFamily="2" charset="-122"/>
            </a:endParaRPr>
          </a:p>
        </p:txBody>
      </p:sp>
      <p:sp>
        <p:nvSpPr>
          <p:cNvPr id="264253" name="Text Box 61"/>
          <p:cNvSpPr txBox="1">
            <a:spLocks noChangeArrowheads="1"/>
          </p:cNvSpPr>
          <p:nvPr/>
        </p:nvSpPr>
        <p:spPr bwMode="auto">
          <a:xfrm>
            <a:off x="3200400" y="3198814"/>
            <a:ext cx="2667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000" b="1" u="sng">
                <a:solidFill>
                  <a:schemeClr val="hlink"/>
                </a:solidFill>
                <a:latin typeface="Arial" panose="020B0604020202020204" pitchFamily="34" charset="0"/>
                <a:ea typeface="宋体" panose="02010600030101010101" pitchFamily="2" charset="-122"/>
                <a:hlinkClick r:id="rId3" action="ppaction://hlinksldjump"/>
              </a:rPr>
              <a:t>案例分析              </a:t>
            </a:r>
            <a:endParaRPr lang="zh-CN" altLang="en-US" sz="2000" b="1" u="sng">
              <a:solidFill>
                <a:schemeClr val="hlink"/>
              </a:solidFill>
              <a:latin typeface="Arial" panose="020B0604020202020204" pitchFamily="34" charset="0"/>
              <a:ea typeface="宋体" panose="02010600030101010101" pitchFamily="2" charset="-122"/>
            </a:endParaRPr>
          </a:p>
        </p:txBody>
      </p:sp>
      <p:sp>
        <p:nvSpPr>
          <p:cNvPr id="264254" name="Text Box 62"/>
          <p:cNvSpPr txBox="1">
            <a:spLocks noChangeArrowheads="1"/>
          </p:cNvSpPr>
          <p:nvPr/>
        </p:nvSpPr>
        <p:spPr bwMode="auto">
          <a:xfrm>
            <a:off x="3200400" y="3822701"/>
            <a:ext cx="2667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000" b="1" u="sng">
                <a:solidFill>
                  <a:schemeClr val="hlink"/>
                </a:solidFill>
                <a:latin typeface="Arial" panose="020B0604020202020204" pitchFamily="34" charset="0"/>
                <a:ea typeface="宋体" panose="02010600030101010101" pitchFamily="2" charset="-122"/>
                <a:hlinkClick r:id="rId4" action="ppaction://hlinksldjump"/>
              </a:rPr>
              <a:t>禁止</a:t>
            </a:r>
            <a:r>
              <a:rPr lang="en-US" altLang="zh-CN" sz="2000" b="1" u="sng">
                <a:solidFill>
                  <a:schemeClr val="hlink"/>
                </a:solidFill>
                <a:latin typeface="Arial" panose="020B0604020202020204" pitchFamily="34" charset="0"/>
                <a:ea typeface="宋体" panose="02010600030101010101" pitchFamily="2" charset="-122"/>
                <a:hlinkClick r:id="rId4" action="ppaction://hlinksldjump"/>
              </a:rPr>
              <a:t>/</a:t>
            </a:r>
            <a:r>
              <a:rPr lang="zh-CN" altLang="en-US" sz="2000" b="1" u="sng">
                <a:solidFill>
                  <a:schemeClr val="hlink"/>
                </a:solidFill>
                <a:latin typeface="Arial" panose="020B0604020202020204" pitchFamily="34" charset="0"/>
                <a:ea typeface="宋体" panose="02010600030101010101" pitchFamily="2" charset="-122"/>
                <a:hlinkClick r:id="rId4" action="ppaction://hlinksldjump"/>
              </a:rPr>
              <a:t>允许中断       </a:t>
            </a:r>
            <a:endParaRPr lang="zh-CN" altLang="en-US" sz="2000" b="1" u="sng">
              <a:solidFill>
                <a:schemeClr val="hlink"/>
              </a:solidFill>
              <a:latin typeface="Arial" panose="020B0604020202020204" pitchFamily="34" charset="0"/>
              <a:ea typeface="宋体" panose="02010600030101010101" pitchFamily="2" charset="-122"/>
            </a:endParaRPr>
          </a:p>
        </p:txBody>
      </p:sp>
      <p:sp>
        <p:nvSpPr>
          <p:cNvPr id="264255" name="Text Box 63"/>
          <p:cNvSpPr txBox="1">
            <a:spLocks noChangeArrowheads="1"/>
          </p:cNvSpPr>
          <p:nvPr/>
        </p:nvSpPr>
        <p:spPr bwMode="auto">
          <a:xfrm>
            <a:off x="6750050" y="2513014"/>
            <a:ext cx="247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000" b="1" u="sng">
                <a:solidFill>
                  <a:schemeClr val="hlink"/>
                </a:solidFill>
                <a:latin typeface="Arial" panose="020B0604020202020204" pitchFamily="34" charset="0"/>
                <a:ea typeface="宋体" panose="02010600030101010101" pitchFamily="2" charset="-122"/>
                <a:hlinkClick r:id="rId5" action="ppaction://hlinksldjump"/>
              </a:rPr>
              <a:t>时钟节拍             </a:t>
            </a:r>
            <a:endParaRPr lang="zh-CN" altLang="en-US" sz="2000" b="1" u="sng">
              <a:solidFill>
                <a:schemeClr val="hlink"/>
              </a:solidFill>
              <a:latin typeface="Arial" panose="020B0604020202020204" pitchFamily="34" charset="0"/>
              <a:ea typeface="宋体" panose="02010600030101010101" pitchFamily="2" charset="-122"/>
            </a:endParaRPr>
          </a:p>
        </p:txBody>
      </p:sp>
      <p:sp>
        <p:nvSpPr>
          <p:cNvPr id="264256" name="Text Box 64"/>
          <p:cNvSpPr txBox="1">
            <a:spLocks noChangeArrowheads="1"/>
          </p:cNvSpPr>
          <p:nvPr/>
        </p:nvSpPr>
        <p:spPr bwMode="auto">
          <a:xfrm>
            <a:off x="6750050" y="3198814"/>
            <a:ext cx="2774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000" b="1" u="sng">
                <a:solidFill>
                  <a:schemeClr val="hlink"/>
                </a:solidFill>
                <a:latin typeface="Arial" panose="020B0604020202020204" pitchFamily="34" charset="0"/>
                <a:ea typeface="宋体" panose="02010600030101010101" pitchFamily="2" charset="-122"/>
                <a:hlinkClick r:id="rId6" action="ppaction://hlinksldjump"/>
              </a:rPr>
              <a:t>中断服务程序</a:t>
            </a:r>
            <a:r>
              <a:rPr lang="zh-CN" altLang="en-US" sz="2000" b="1" u="sng">
                <a:solidFill>
                  <a:schemeClr val="hlink"/>
                </a:solidFill>
                <a:latin typeface="Arial" panose="020B0604020202020204" pitchFamily="34" charset="0"/>
                <a:ea typeface="宋体" panose="02010600030101010101" pitchFamily="2" charset="-122"/>
              </a:rPr>
              <a:t>        </a:t>
            </a:r>
          </a:p>
        </p:txBody>
      </p:sp>
      <p:sp>
        <p:nvSpPr>
          <p:cNvPr id="264257" name="Text Box 65"/>
          <p:cNvSpPr txBox="1">
            <a:spLocks noChangeArrowheads="1"/>
          </p:cNvSpPr>
          <p:nvPr/>
        </p:nvSpPr>
        <p:spPr bwMode="auto">
          <a:xfrm>
            <a:off x="6750050" y="3822701"/>
            <a:ext cx="2774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000" b="1" u="sng">
                <a:solidFill>
                  <a:schemeClr val="hlink"/>
                </a:solidFill>
                <a:latin typeface="Arial" panose="020B0604020202020204" pitchFamily="34" charset="0"/>
                <a:ea typeface="宋体" panose="02010600030101010101" pitchFamily="2" charset="-122"/>
                <a:hlinkClick r:id="rId7" action="ppaction://hlinksldjump"/>
              </a:rPr>
              <a:t>中断管理              </a:t>
            </a:r>
            <a:endParaRPr lang="zh-CN" altLang="en-US" sz="2000" b="1" u="sng">
              <a:solidFill>
                <a:schemeClr val="hlink"/>
              </a:solidFill>
              <a:latin typeface="Arial" panose="020B0604020202020204" pitchFamily="34"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AutoShape 2"/>
          <p:cNvSpPr>
            <a:spLocks noChangeArrowheads="1"/>
          </p:cNvSpPr>
          <p:nvPr/>
        </p:nvSpPr>
        <p:spPr bwMode="auto">
          <a:xfrm>
            <a:off x="1774826" y="260208"/>
            <a:ext cx="4321175" cy="504825"/>
          </a:xfrm>
          <a:prstGeom prst="roundRect">
            <a:avLst>
              <a:gd name="adj" fmla="val 16667"/>
            </a:avLst>
          </a:prstGeom>
          <a:solidFill>
            <a:schemeClr val="bg1"/>
          </a:solidFill>
          <a:ln w="38100">
            <a:solidFill>
              <a:srgbClr val="006600"/>
            </a:solidFill>
            <a:round/>
          </a:ln>
          <a:effectLst>
            <a:outerShdw dist="107763" dir="13500000" algn="ctr" rotWithShape="0">
              <a:srgbClr val="006600">
                <a:alpha val="50000"/>
              </a:srgbClr>
            </a:outerShdw>
          </a:effectLst>
        </p:spPr>
        <p:txBody>
          <a:bodyPr wrap="none" anchor="ctr"/>
          <a:lstStyle/>
          <a:p>
            <a:pPr algn="ctr" eaLnBrk="1" hangingPunct="1"/>
            <a:r>
              <a:rPr lang="zh-CN" altLang="en-US" sz="2400" b="1">
                <a:solidFill>
                  <a:srgbClr val="006600"/>
                </a:solidFill>
                <a:latin typeface="Arial" panose="020B0604020202020204" pitchFamily="34" charset="0"/>
                <a:ea typeface="华文新魏" panose="02010800040101010101" pitchFamily="2" charset="-122"/>
              </a:rPr>
              <a:t>临界区与中断管理</a:t>
            </a:r>
            <a:r>
              <a:rPr lang="en-US" altLang="zh-CN" b="1">
                <a:solidFill>
                  <a:srgbClr val="006600"/>
                </a:solidFill>
                <a:latin typeface="Arial" panose="020B0604020202020204" pitchFamily="34" charset="0"/>
                <a:ea typeface="宋体" panose="02010600030101010101" pitchFamily="2" charset="-122"/>
              </a:rPr>
              <a:t>| </a:t>
            </a:r>
            <a:r>
              <a:rPr lang="en-US" altLang="zh-CN" sz="1200" b="1">
                <a:solidFill>
                  <a:srgbClr val="006600"/>
                </a:solidFill>
                <a:latin typeface="Arial" panose="020B0604020202020204" pitchFamily="34" charset="0"/>
                <a:ea typeface="华文新魏" panose="02010800040101010101" pitchFamily="2" charset="-122"/>
              </a:rPr>
              <a:t>μC/OS-II</a:t>
            </a:r>
            <a:r>
              <a:rPr lang="zh-CN" altLang="en-US" sz="1200" b="1">
                <a:solidFill>
                  <a:srgbClr val="006600"/>
                </a:solidFill>
                <a:latin typeface="Arial" panose="020B0604020202020204" pitchFamily="34" charset="0"/>
                <a:ea typeface="隶书" panose="02010509060101010101" pitchFamily="49" charset="-122"/>
              </a:rPr>
              <a:t>微小内核分析</a:t>
            </a:r>
          </a:p>
        </p:txBody>
      </p:sp>
      <p:sp>
        <p:nvSpPr>
          <p:cNvPr id="265219" name="Line 3"/>
          <p:cNvSpPr>
            <a:spLocks noChangeShapeType="1"/>
          </p:cNvSpPr>
          <p:nvPr/>
        </p:nvSpPr>
        <p:spPr bwMode="auto">
          <a:xfrm>
            <a:off x="4727576" y="763445"/>
            <a:ext cx="5256213" cy="0"/>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5220" name="AutoShape 4"/>
          <p:cNvSpPr>
            <a:spLocks noChangeArrowheads="1"/>
          </p:cNvSpPr>
          <p:nvPr/>
        </p:nvSpPr>
        <p:spPr bwMode="gray">
          <a:xfrm>
            <a:off x="6248401" y="146900"/>
            <a:ext cx="3457575" cy="510778"/>
          </a:xfrm>
          <a:prstGeom prst="roundRect">
            <a:avLst>
              <a:gd name="adj" fmla="val 16667"/>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r>
              <a:rPr lang="zh-CN" altLang="en-US" sz="2400" b="1" dirty="0">
                <a:solidFill>
                  <a:schemeClr val="bg1"/>
                </a:solidFill>
                <a:latin typeface="Arial" panose="020B0604020202020204" pitchFamily="34" charset="0"/>
                <a:ea typeface="宋体" panose="02010600030101010101" pitchFamily="2" charset="-122"/>
              </a:rPr>
              <a:t>可重入性（</a:t>
            </a:r>
            <a:r>
              <a:rPr lang="zh-CN" altLang="en-US" sz="2400" b="1" dirty="0">
                <a:solidFill>
                  <a:srgbClr val="FF0000"/>
                </a:solidFill>
                <a:latin typeface="Arial" panose="020B0604020202020204" pitchFamily="34" charset="0"/>
                <a:ea typeface="宋体" panose="02010600030101010101" pitchFamily="2" charset="-122"/>
              </a:rPr>
              <a:t>一定会考</a:t>
            </a:r>
            <a:r>
              <a:rPr lang="zh-CN" altLang="en-US" sz="2400" b="1" dirty="0">
                <a:solidFill>
                  <a:schemeClr val="bg1"/>
                </a:solidFill>
                <a:latin typeface="Arial" panose="020B0604020202020204" pitchFamily="34" charset="0"/>
                <a:ea typeface="宋体" panose="02010600030101010101" pitchFamily="2" charset="-122"/>
              </a:rPr>
              <a:t>）</a:t>
            </a:r>
          </a:p>
        </p:txBody>
      </p:sp>
      <p:sp>
        <p:nvSpPr>
          <p:cNvPr id="265221" name="Rectangle 5"/>
          <p:cNvSpPr>
            <a:spLocks noChangeArrowheads="1"/>
          </p:cNvSpPr>
          <p:nvPr/>
        </p:nvSpPr>
        <p:spPr bwMode="auto">
          <a:xfrm>
            <a:off x="1269242" y="1304926"/>
            <a:ext cx="9689910" cy="222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1" lang="en-US" altLang="zh-CN" sz="2400" dirty="0">
                <a:ea typeface="华文新魏" panose="02010800040101010101" pitchFamily="2" charset="-122"/>
              </a:rPr>
              <a:t>        </a:t>
            </a:r>
            <a:r>
              <a:rPr kumimoji="1" lang="zh-CN" altLang="en-US" sz="2400" dirty="0">
                <a:ea typeface="华文新魏" panose="02010800040101010101" pitchFamily="2" charset="-122"/>
              </a:rPr>
              <a:t>可重入的代码指的是一段代码可以被多个任务同时调用，而不必担心数据被破坏。即就是说，可重入型函数在任何时候都可以</a:t>
            </a:r>
            <a:r>
              <a:rPr kumimoji="1" lang="zh-CN" altLang="en-US" sz="2400" dirty="0">
                <a:solidFill>
                  <a:srgbClr val="FF0000"/>
                </a:solidFill>
                <a:ea typeface="华文新魏" panose="02010800040101010101" pitchFamily="2" charset="-122"/>
              </a:rPr>
              <a:t>被中断</a:t>
            </a:r>
            <a:r>
              <a:rPr kumimoji="1" lang="zh-CN" altLang="en-US" sz="2400" dirty="0">
                <a:ea typeface="华文新魏" panose="02010800040101010101" pitchFamily="2" charset="-122"/>
              </a:rPr>
              <a:t>，一段时间以后又可以继续运行，而相应数据却不会丢失。</a:t>
            </a:r>
          </a:p>
          <a:p>
            <a:pPr algn="just"/>
            <a:r>
              <a:rPr kumimoji="1" lang="zh-CN" altLang="en-US" sz="2400" dirty="0">
                <a:ea typeface="华文新魏" panose="02010800040101010101" pitchFamily="2" charset="-122"/>
              </a:rPr>
              <a:t>        可重入型函数或者只使用局部变量，即变量保存在</a:t>
            </a:r>
            <a:r>
              <a:rPr kumimoji="1" lang="en-US" altLang="zh-CN" sz="2400" dirty="0">
                <a:ea typeface="华文新魏" panose="02010800040101010101" pitchFamily="2" charset="-122"/>
              </a:rPr>
              <a:t>CPU</a:t>
            </a:r>
            <a:r>
              <a:rPr kumimoji="1" lang="zh-CN" altLang="en-US" sz="2400" dirty="0">
                <a:ea typeface="华文新魏" panose="02010800040101010101" pitchFamily="2" charset="-122"/>
              </a:rPr>
              <a:t>寄存器或堆栈中；或者使用全局变量。当使用全局变量时，则要对全局变量予以保护。</a:t>
            </a:r>
          </a:p>
        </p:txBody>
      </p:sp>
      <p:grpSp>
        <p:nvGrpSpPr>
          <p:cNvPr id="265222" name="Group 6"/>
          <p:cNvGrpSpPr/>
          <p:nvPr/>
        </p:nvGrpSpPr>
        <p:grpSpPr bwMode="auto">
          <a:xfrm>
            <a:off x="5181600" y="4976815"/>
            <a:ext cx="992188" cy="1261463"/>
            <a:chOff x="2527" y="2988"/>
            <a:chExt cx="689" cy="941"/>
          </a:xfrm>
        </p:grpSpPr>
        <p:grpSp>
          <p:nvGrpSpPr>
            <p:cNvPr id="265223" name="Group 7"/>
            <p:cNvGrpSpPr/>
            <p:nvPr/>
          </p:nvGrpSpPr>
          <p:grpSpPr bwMode="auto">
            <a:xfrm>
              <a:off x="2527" y="2988"/>
              <a:ext cx="689" cy="708"/>
              <a:chOff x="2016" y="1920"/>
              <a:chExt cx="1680" cy="1680"/>
            </a:xfrm>
          </p:grpSpPr>
          <p:sp>
            <p:nvSpPr>
              <p:cNvPr id="265224" name="Oval 8"/>
              <p:cNvSpPr>
                <a:spLocks noChangeArrowheads="1"/>
              </p:cNvSpPr>
              <p:nvPr/>
            </p:nvSpPr>
            <p:spPr bwMode="gray">
              <a:xfrm>
                <a:off x="2016" y="1920"/>
                <a:ext cx="1680" cy="1680"/>
              </a:xfrm>
              <a:prstGeom prst="ellipse">
                <a:avLst/>
              </a:prstGeom>
              <a:gradFill rotWithShape="1">
                <a:gsLst>
                  <a:gs pos="0">
                    <a:schemeClr val="accent1"/>
                  </a:gs>
                  <a:gs pos="100000">
                    <a:schemeClr val="accent1">
                      <a:gamma/>
                      <a:shade val="51373"/>
                      <a:invGamma/>
                    </a:schemeClr>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endParaRPr lang="zh-CN" altLang="en-US"/>
              </a:p>
            </p:txBody>
          </p:sp>
          <p:sp>
            <p:nvSpPr>
              <p:cNvPr id="265225" name="Freeform 9"/>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accent1">
                      <a:gamma/>
                      <a:tint val="0"/>
                      <a:invGamma/>
                    </a:schemeClr>
                  </a:gs>
                  <a:gs pos="100000">
                    <a:schemeClr val="accent1"/>
                  </a:gs>
                </a:gsLst>
                <a:lin ang="5400000" scaled="1"/>
              </a:gradFill>
              <a:ln>
                <a:noFill/>
              </a:ln>
              <a:effectLst/>
              <a:extLst>
                <a:ext uri="{91240B29-F687-4F45-9708-019B960494DF}">
                  <a14:hiddenLine xmlns:a14="http://schemas.microsoft.com/office/drawing/2010/main" w="0">
                    <a:solidFill>
                      <a:srgbClr val="000000"/>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65226" name="Text Box 10"/>
            <p:cNvSpPr txBox="1">
              <a:spLocks noChangeArrowheads="1"/>
            </p:cNvSpPr>
            <p:nvPr/>
          </p:nvSpPr>
          <p:spPr bwMode="gray">
            <a:xfrm>
              <a:off x="2592" y="3217"/>
              <a:ext cx="575" cy="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a:solidFill>
                    <a:srgbClr val="FFFFFF"/>
                  </a:solidFill>
                  <a:effectLst>
                    <a:outerShdw blurRad="38100" dist="38100" dir="2700000" algn="tl">
                      <a:srgbClr val="000000"/>
                    </a:outerShdw>
                  </a:effectLst>
                  <a:latin typeface="Arial" panose="020B0604020202020204" pitchFamily="34" charset="0"/>
                  <a:ea typeface="宋体" panose="02010600030101010101" pitchFamily="2" charset="-122"/>
                </a:rPr>
                <a:t>可重入性代码</a:t>
              </a:r>
              <a:r>
                <a:rPr lang="zh-CN" altLang="en-US" sz="2000" b="1">
                  <a:solidFill>
                    <a:srgbClr val="FFFFFF"/>
                  </a:solidFill>
                  <a:effectLst>
                    <a:outerShdw blurRad="38100" dist="38100" dir="2700000" algn="tl">
                      <a:srgbClr val="000000"/>
                    </a:outerShdw>
                  </a:effectLst>
                  <a:latin typeface="Arial" panose="020B0604020202020204" pitchFamily="34" charset="0"/>
                  <a:ea typeface="宋体" panose="02010600030101010101" pitchFamily="2" charset="-122"/>
                </a:rPr>
                <a:t> </a:t>
              </a:r>
            </a:p>
          </p:txBody>
        </p:sp>
        <p:sp>
          <p:nvSpPr>
            <p:cNvPr id="265227" name="Oval 11"/>
            <p:cNvSpPr>
              <a:spLocks noChangeArrowheads="1"/>
            </p:cNvSpPr>
            <p:nvPr/>
          </p:nvSpPr>
          <p:spPr bwMode="gray">
            <a:xfrm>
              <a:off x="2549" y="3702"/>
              <a:ext cx="663" cy="186"/>
            </a:xfrm>
            <a:prstGeom prst="ellipse">
              <a:avLst/>
            </a:prstGeom>
            <a:gradFill rotWithShape="1">
              <a:gsLst>
                <a:gs pos="0">
                  <a:srgbClr val="C0C0C0"/>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latin typeface="Arial" panose="020B0604020202020204" pitchFamily="34" charset="0"/>
                <a:ea typeface="宋体" panose="02010600030101010101" pitchFamily="2" charset="-122"/>
              </a:endParaRPr>
            </a:p>
          </p:txBody>
        </p:sp>
      </p:grpSp>
      <p:sp>
        <p:nvSpPr>
          <p:cNvPr id="265228" name="Freeform 12"/>
          <p:cNvSpPr/>
          <p:nvPr/>
        </p:nvSpPr>
        <p:spPr bwMode="gray">
          <a:xfrm rot="10800000" flipV="1">
            <a:off x="6324601" y="5589589"/>
            <a:ext cx="690563" cy="3143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CC99FF"/>
              </a:gs>
              <a:gs pos="100000">
                <a:srgbClr val="CC99FF">
                  <a:gamma/>
                  <a:tint val="28627"/>
                  <a:invGamma/>
                </a:srgbClr>
              </a:gs>
            </a:gsLst>
            <a:lin ang="0" scaled="1"/>
          </a:gradFill>
          <a:ln>
            <a:noFill/>
          </a:ln>
          <a:effectLst/>
          <a:extLst>
            <a:ext uri="{91240B29-F687-4F45-9708-019B960494DF}">
              <a14:hiddenLine xmlns:a14="http://schemas.microsoft.com/office/drawing/2010/main" w="9525">
                <a:solidFill>
                  <a:srgbClr val="000000"/>
                </a:solidFill>
                <a:prstDash val="solid"/>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endParaRPr lang="zh-CN" altLang="en-US"/>
          </a:p>
        </p:txBody>
      </p:sp>
      <p:sp>
        <p:nvSpPr>
          <p:cNvPr id="265229" name="AutoShape 13"/>
          <p:cNvSpPr>
            <a:spLocks noChangeArrowheads="1"/>
          </p:cNvSpPr>
          <p:nvPr/>
        </p:nvSpPr>
        <p:spPr bwMode="gray">
          <a:xfrm>
            <a:off x="3124201" y="4425951"/>
            <a:ext cx="1179513" cy="1116013"/>
          </a:xfrm>
          <a:prstGeom prst="roundRect">
            <a:avLst>
              <a:gd name="adj" fmla="val 50000"/>
            </a:avLst>
          </a:prstGeom>
          <a:gradFill rotWithShape="1">
            <a:gsLst>
              <a:gs pos="0">
                <a:srgbClr val="48BE67"/>
              </a:gs>
              <a:gs pos="100000">
                <a:srgbClr val="48BE67">
                  <a:gamma/>
                  <a:tint val="47451"/>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lstStyle/>
          <a:p>
            <a:pPr algn="ctr"/>
            <a:r>
              <a:rPr lang="zh-CN" altLang="en-US">
                <a:solidFill>
                  <a:srgbClr val="006600"/>
                </a:solidFill>
                <a:effectLst>
                  <a:outerShdw blurRad="38100" dist="38100" dir="2700000" algn="tl">
                    <a:srgbClr val="000000"/>
                  </a:outerShdw>
                </a:effectLst>
                <a:latin typeface="Verdana" panose="020B0604030504040204" pitchFamily="34" charset="0"/>
                <a:ea typeface="宋体" panose="02010600030101010101" pitchFamily="2" charset="-122"/>
              </a:rPr>
              <a:t>任务</a:t>
            </a:r>
            <a:r>
              <a:rPr lang="en-US" altLang="zh-CN">
                <a:solidFill>
                  <a:srgbClr val="006600"/>
                </a:solidFill>
                <a:effectLst>
                  <a:outerShdw blurRad="38100" dist="38100" dir="2700000" algn="tl">
                    <a:srgbClr val="000000"/>
                  </a:outerShdw>
                </a:effectLst>
                <a:latin typeface="Verdana" panose="020B0604030504040204" pitchFamily="34" charset="0"/>
                <a:ea typeface="宋体" panose="02010600030101010101" pitchFamily="2" charset="-122"/>
              </a:rPr>
              <a:t>1</a:t>
            </a:r>
          </a:p>
        </p:txBody>
      </p:sp>
      <p:sp>
        <p:nvSpPr>
          <p:cNvPr id="265230" name="AutoShape 14"/>
          <p:cNvSpPr>
            <a:spLocks noChangeArrowheads="1"/>
          </p:cNvSpPr>
          <p:nvPr/>
        </p:nvSpPr>
        <p:spPr bwMode="gray">
          <a:xfrm>
            <a:off x="6400801" y="3613151"/>
            <a:ext cx="1179513" cy="1116013"/>
          </a:xfrm>
          <a:prstGeom prst="roundRect">
            <a:avLst>
              <a:gd name="adj" fmla="val 50000"/>
            </a:avLst>
          </a:prstGeom>
          <a:gradFill rotWithShape="1">
            <a:gsLst>
              <a:gs pos="0">
                <a:srgbClr val="009999">
                  <a:gamma/>
                  <a:tint val="25490"/>
                  <a:invGamma/>
                </a:srgbClr>
              </a:gs>
              <a:gs pos="100000">
                <a:srgbClr val="009999"/>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lstStyle/>
          <a:p>
            <a:pPr algn="ctr"/>
            <a:r>
              <a:rPr lang="zh-CN" altLang="en-US">
                <a:solidFill>
                  <a:srgbClr val="006600"/>
                </a:solidFill>
                <a:effectLst>
                  <a:outerShdw blurRad="38100" dist="38100" dir="2700000" algn="tl">
                    <a:srgbClr val="000000"/>
                  </a:outerShdw>
                </a:effectLst>
                <a:latin typeface="Verdana" panose="020B0604030504040204" pitchFamily="34" charset="0"/>
                <a:ea typeface="宋体" panose="02010600030101010101" pitchFamily="2" charset="-122"/>
              </a:rPr>
              <a:t>任务</a:t>
            </a:r>
            <a:r>
              <a:rPr lang="en-US" altLang="zh-CN">
                <a:solidFill>
                  <a:srgbClr val="006600"/>
                </a:solidFill>
                <a:effectLst>
                  <a:outerShdw blurRad="38100" dist="38100" dir="2700000" algn="tl">
                    <a:srgbClr val="000000"/>
                  </a:outerShdw>
                </a:effectLst>
                <a:latin typeface="Verdana" panose="020B0604030504040204" pitchFamily="34" charset="0"/>
                <a:ea typeface="宋体" panose="02010600030101010101" pitchFamily="2" charset="-122"/>
              </a:rPr>
              <a:t>2</a:t>
            </a:r>
          </a:p>
        </p:txBody>
      </p:sp>
      <p:sp>
        <p:nvSpPr>
          <p:cNvPr id="265231" name="AutoShape 15"/>
          <p:cNvSpPr>
            <a:spLocks noChangeArrowheads="1"/>
          </p:cNvSpPr>
          <p:nvPr/>
        </p:nvSpPr>
        <p:spPr bwMode="auto">
          <a:xfrm>
            <a:off x="2459038" y="3536950"/>
            <a:ext cx="7173912" cy="2895600"/>
          </a:xfrm>
          <a:prstGeom prst="roundRect">
            <a:avLst>
              <a:gd name="adj" fmla="val 16667"/>
            </a:avLst>
          </a:prstGeom>
          <a:noFill/>
          <a:ln w="28575" algn="ctr">
            <a:solidFill>
              <a:srgbClr val="007000"/>
            </a:solidFill>
            <a:round/>
          </a:ln>
          <a:effectLst/>
          <a:scene3d>
            <a:camera prst="legacyObliqueBottomRight"/>
            <a:lightRig rig="legacyFlat2" dir="t"/>
          </a:scene3d>
          <a:sp3d extrusionH="36500" prstMaterial="legacyMatte">
            <a:bevelT w="13500" h="13500" prst="angle"/>
            <a:bevelB w="13500" h="13500" prst="angle"/>
            <a:extrusionClr>
              <a:srgbClr val="007000"/>
            </a:extrusionClr>
            <a:contourClr>
              <a:srgbClr val="007000"/>
            </a:contourClr>
          </a:sp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265232" name="AutoShape 16"/>
          <p:cNvSpPr>
            <a:spLocks noChangeArrowheads="1"/>
          </p:cNvSpPr>
          <p:nvPr/>
        </p:nvSpPr>
        <p:spPr bwMode="gray">
          <a:xfrm>
            <a:off x="7239001" y="5121276"/>
            <a:ext cx="1179513" cy="1116013"/>
          </a:xfrm>
          <a:prstGeom prst="roundRect">
            <a:avLst>
              <a:gd name="adj" fmla="val 50000"/>
            </a:avLst>
          </a:prstGeom>
          <a:gradFill rotWithShape="1">
            <a:gsLst>
              <a:gs pos="0">
                <a:srgbClr val="CC99FF">
                  <a:gamma/>
                  <a:tint val="38039"/>
                  <a:invGamma/>
                </a:srgbClr>
              </a:gs>
              <a:gs pos="100000">
                <a:srgbClr val="CC99FF"/>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lstStyle/>
          <a:p>
            <a:pPr algn="ctr"/>
            <a:r>
              <a:rPr lang="zh-CN" altLang="en-US">
                <a:solidFill>
                  <a:srgbClr val="006600"/>
                </a:solidFill>
                <a:effectLst>
                  <a:outerShdw blurRad="38100" dist="38100" dir="2700000" algn="tl">
                    <a:srgbClr val="000000"/>
                  </a:outerShdw>
                </a:effectLst>
                <a:latin typeface="Verdana" panose="020B0604030504040204" pitchFamily="34" charset="0"/>
                <a:ea typeface="宋体" panose="02010600030101010101" pitchFamily="2" charset="-122"/>
              </a:rPr>
              <a:t>任务</a:t>
            </a:r>
            <a:r>
              <a:rPr lang="en-US" altLang="zh-CN">
                <a:solidFill>
                  <a:srgbClr val="006600"/>
                </a:solidFill>
                <a:effectLst>
                  <a:outerShdw blurRad="38100" dist="38100" dir="2700000" algn="tl">
                    <a:srgbClr val="000000"/>
                  </a:outerShdw>
                </a:effectLst>
                <a:latin typeface="Verdana" panose="020B0604030504040204" pitchFamily="34" charset="0"/>
                <a:ea typeface="宋体" panose="02010600030101010101" pitchFamily="2" charset="-122"/>
              </a:rPr>
              <a:t>3</a:t>
            </a:r>
          </a:p>
        </p:txBody>
      </p:sp>
      <p:sp>
        <p:nvSpPr>
          <p:cNvPr id="265233" name="Text Box 17"/>
          <p:cNvSpPr txBox="1">
            <a:spLocks noChangeArrowheads="1"/>
          </p:cNvSpPr>
          <p:nvPr/>
        </p:nvSpPr>
        <p:spPr bwMode="auto">
          <a:xfrm>
            <a:off x="2674939" y="6008688"/>
            <a:ext cx="45608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dirty="0"/>
              <a:t>代码的可重入性是保证完成</a:t>
            </a:r>
            <a:r>
              <a:rPr kumimoji="1" lang="zh-CN" altLang="en-US" dirty="0">
                <a:solidFill>
                  <a:srgbClr val="00B050"/>
                </a:solidFill>
              </a:rPr>
              <a:t>多任务</a:t>
            </a:r>
            <a:r>
              <a:rPr kumimoji="1" lang="zh-CN" altLang="en-US" dirty="0"/>
              <a:t>的基础。</a:t>
            </a:r>
            <a:endParaRPr lang="zh-CN" altLang="en-US" dirty="0"/>
          </a:p>
        </p:txBody>
      </p:sp>
      <p:sp>
        <p:nvSpPr>
          <p:cNvPr id="265234" name="Freeform 18"/>
          <p:cNvSpPr/>
          <p:nvPr/>
        </p:nvSpPr>
        <p:spPr bwMode="gray">
          <a:xfrm rot="21459492" flipV="1">
            <a:off x="4508500" y="4984750"/>
            <a:ext cx="623888" cy="254000"/>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shade val="51373"/>
                  <a:invGamma/>
                </a:schemeClr>
              </a:gs>
            </a:gsLst>
            <a:lin ang="5400000" scaled="1"/>
          </a:gradFill>
          <a:ln>
            <a:noFill/>
          </a:ln>
          <a:effectLst/>
          <a:extLst>
            <a:ext uri="{91240B29-F687-4F45-9708-019B960494DF}">
              <a14:hiddenLine xmlns:a14="http://schemas.microsoft.com/office/drawing/2010/main" w="9525">
                <a:solidFill>
                  <a:srgbClr val="000000"/>
                </a:solidFill>
                <a:prstDash val="solid"/>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endParaRPr lang="zh-CN" altLang="en-US"/>
          </a:p>
        </p:txBody>
      </p:sp>
      <p:sp>
        <p:nvSpPr>
          <p:cNvPr id="265235" name="Freeform 19"/>
          <p:cNvSpPr/>
          <p:nvPr/>
        </p:nvSpPr>
        <p:spPr bwMode="gray">
          <a:xfrm rot="-12578403">
            <a:off x="5562600" y="4537075"/>
            <a:ext cx="793750" cy="223838"/>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a:noFill/>
          </a:ln>
          <a:extLst>
            <a:ext uri="{91240B29-F687-4F45-9708-019B960494DF}">
              <a14:hiddenLine xmlns:a14="http://schemas.microsoft.com/office/drawing/2010/main" w="0">
                <a:solidFill>
                  <a:srgbClr val="00A06C"/>
                </a:solidFill>
                <a:prstDash val="solid"/>
                <a:round/>
              </a14:hiddenLine>
            </a:ext>
          </a:extLst>
        </p:spPr>
        <p:txBody>
          <a:bodyPr/>
          <a:lstStyle/>
          <a:p>
            <a:endParaRPr lang="zh-CN" altLang="en-US"/>
          </a:p>
        </p:txBody>
      </p:sp>
      <p:sp>
        <p:nvSpPr>
          <p:cNvPr id="265236" name="Text Box 20"/>
          <p:cNvSpPr txBox="1">
            <a:spLocks noChangeArrowheads="1"/>
          </p:cNvSpPr>
          <p:nvPr/>
        </p:nvSpPr>
        <p:spPr bwMode="auto">
          <a:xfrm>
            <a:off x="4632326" y="4751388"/>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a:latin typeface="Arial" panose="020B0604020202020204" pitchFamily="34" charset="0"/>
                <a:ea typeface="华文新魏" panose="02010800040101010101" pitchFamily="2" charset="-122"/>
              </a:rPr>
              <a:t>调用</a:t>
            </a:r>
          </a:p>
        </p:txBody>
      </p:sp>
      <p:sp>
        <p:nvSpPr>
          <p:cNvPr id="265237" name="Text Box 21"/>
          <p:cNvSpPr txBox="1">
            <a:spLocks noChangeArrowheads="1"/>
          </p:cNvSpPr>
          <p:nvPr/>
        </p:nvSpPr>
        <p:spPr bwMode="auto">
          <a:xfrm>
            <a:off x="6477001" y="5337175"/>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a:latin typeface="Arial" panose="020B0604020202020204" pitchFamily="34" charset="0"/>
                <a:ea typeface="华文新魏" panose="02010800040101010101" pitchFamily="2" charset="-122"/>
              </a:rPr>
              <a:t>调用</a:t>
            </a:r>
          </a:p>
        </p:txBody>
      </p:sp>
      <p:sp>
        <p:nvSpPr>
          <p:cNvPr id="265238" name="Text Box 22"/>
          <p:cNvSpPr txBox="1">
            <a:spLocks noChangeArrowheads="1"/>
          </p:cNvSpPr>
          <p:nvPr/>
        </p:nvSpPr>
        <p:spPr bwMode="auto">
          <a:xfrm>
            <a:off x="5943601" y="4679950"/>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a:latin typeface="Arial" panose="020B0604020202020204" pitchFamily="34" charset="0"/>
                <a:ea typeface="华文新魏" panose="02010800040101010101" pitchFamily="2" charset="-122"/>
              </a:rPr>
              <a:t>调用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65220"/>
                                        </p:tgtEl>
                                        <p:attrNameLst>
                                          <p:attrName>style.visibility</p:attrName>
                                        </p:attrNameLst>
                                      </p:cBhvr>
                                      <p:to>
                                        <p:strVal val="visible"/>
                                      </p:to>
                                    </p:set>
                                    <p:anim calcmode="lin" valueType="num">
                                      <p:cBhvr additive="base">
                                        <p:cTn id="7" dur="500" fill="hold"/>
                                        <p:tgtEl>
                                          <p:spTgt spid="265220"/>
                                        </p:tgtEl>
                                        <p:attrNameLst>
                                          <p:attrName>ppt_x</p:attrName>
                                        </p:attrNameLst>
                                      </p:cBhvr>
                                      <p:tavLst>
                                        <p:tav tm="0">
                                          <p:val>
                                            <p:strVal val="1+#ppt_w/2"/>
                                          </p:val>
                                        </p:tav>
                                        <p:tav tm="100000">
                                          <p:val>
                                            <p:strVal val="#ppt_x"/>
                                          </p:val>
                                        </p:tav>
                                      </p:tavLst>
                                    </p:anim>
                                    <p:anim calcmode="lin" valueType="num">
                                      <p:cBhvr additive="base">
                                        <p:cTn id="8" dur="500" fill="hold"/>
                                        <p:tgtEl>
                                          <p:spTgt spid="2652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265221">
                                            <p:txEl>
                                              <p:pRg st="0" end="0"/>
                                            </p:txEl>
                                          </p:spTgt>
                                        </p:tgtEl>
                                        <p:attrNameLst>
                                          <p:attrName>style.visibility</p:attrName>
                                        </p:attrNameLst>
                                      </p:cBhvr>
                                      <p:to>
                                        <p:strVal val="visible"/>
                                      </p:to>
                                    </p:set>
                                    <p:animEffect transition="in" filter="blinds(horizontal)">
                                      <p:cBhvr>
                                        <p:cTn id="12" dur="500"/>
                                        <p:tgtEl>
                                          <p:spTgt spid="265221">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65221">
                                            <p:txEl>
                                              <p:pRg st="1" end="1"/>
                                            </p:txEl>
                                          </p:spTgt>
                                        </p:tgtEl>
                                        <p:attrNameLst>
                                          <p:attrName>style.visibility</p:attrName>
                                        </p:attrNameLst>
                                      </p:cBhvr>
                                      <p:to>
                                        <p:strVal val="visible"/>
                                      </p:to>
                                    </p:set>
                                    <p:animEffect transition="in" filter="blinds(horizontal)">
                                      <p:cBhvr>
                                        <p:cTn id="15" dur="500"/>
                                        <p:tgtEl>
                                          <p:spTgt spid="26522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2" fill="hold" grpId="0" nodeType="clickEffect">
                                  <p:stCondLst>
                                    <p:cond delay="0"/>
                                  </p:stCondLst>
                                  <p:childTnLst>
                                    <p:set>
                                      <p:cBhvr>
                                        <p:cTn id="19" dur="1" fill="hold">
                                          <p:stCondLst>
                                            <p:cond delay="0"/>
                                          </p:stCondLst>
                                        </p:cTn>
                                        <p:tgtEl>
                                          <p:spTgt spid="265231"/>
                                        </p:tgtEl>
                                        <p:attrNameLst>
                                          <p:attrName>style.visibility</p:attrName>
                                        </p:attrNameLst>
                                      </p:cBhvr>
                                      <p:to>
                                        <p:strVal val="visible"/>
                                      </p:to>
                                    </p:set>
                                    <p:animEffect transition="in" filter="slide(fromRight)">
                                      <p:cBhvr>
                                        <p:cTn id="20" dur="500"/>
                                        <p:tgtEl>
                                          <p:spTgt spid="265231"/>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265232"/>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6522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65230"/>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65222"/>
                                        </p:tgtEl>
                                        <p:attrNameLst>
                                          <p:attrName>style.visibility</p:attrName>
                                        </p:attrNameLst>
                                      </p:cBhvr>
                                      <p:to>
                                        <p:strVal val="visible"/>
                                      </p:to>
                                    </p:set>
                                  </p:childTnLst>
                                </p:cTn>
                              </p:par>
                            </p:childTnLst>
                          </p:cTn>
                        </p:par>
                        <p:par>
                          <p:cTn id="30" fill="hold">
                            <p:stCondLst>
                              <p:cond delay="500"/>
                            </p:stCondLst>
                            <p:childTnLst>
                              <p:par>
                                <p:cTn id="31" presetID="22" presetClass="entr" presetSubtype="2" fill="hold" grpId="0" nodeType="afterEffect">
                                  <p:stCondLst>
                                    <p:cond delay="0"/>
                                  </p:stCondLst>
                                  <p:childTnLst>
                                    <p:set>
                                      <p:cBhvr>
                                        <p:cTn id="32" dur="1" fill="hold">
                                          <p:stCondLst>
                                            <p:cond delay="0"/>
                                          </p:stCondLst>
                                        </p:cTn>
                                        <p:tgtEl>
                                          <p:spTgt spid="265234"/>
                                        </p:tgtEl>
                                        <p:attrNameLst>
                                          <p:attrName>style.visibility</p:attrName>
                                        </p:attrNameLst>
                                      </p:cBhvr>
                                      <p:to>
                                        <p:strVal val="visible"/>
                                      </p:to>
                                    </p:set>
                                    <p:animEffect transition="in" filter="wipe(right)">
                                      <p:cBhvr>
                                        <p:cTn id="33" dur="500"/>
                                        <p:tgtEl>
                                          <p:spTgt spid="265234"/>
                                        </p:tgtEl>
                                      </p:cBhvr>
                                    </p:animEffect>
                                  </p:childTnLst>
                                </p:cTn>
                              </p:par>
                              <p:par>
                                <p:cTn id="34" presetID="9" presetClass="entr" presetSubtype="0" fill="hold" nodeType="withEffect">
                                  <p:stCondLst>
                                    <p:cond delay="0"/>
                                  </p:stCondLst>
                                  <p:childTnLst>
                                    <p:set>
                                      <p:cBhvr>
                                        <p:cTn id="35" dur="1" fill="hold">
                                          <p:stCondLst>
                                            <p:cond delay="0"/>
                                          </p:stCondLst>
                                        </p:cTn>
                                        <p:tgtEl>
                                          <p:spTgt spid="265236">
                                            <p:txEl>
                                              <p:pRg st="0" end="0"/>
                                            </p:txEl>
                                          </p:spTgt>
                                        </p:tgtEl>
                                        <p:attrNameLst>
                                          <p:attrName>style.visibility</p:attrName>
                                        </p:attrNameLst>
                                      </p:cBhvr>
                                      <p:to>
                                        <p:strVal val="visible"/>
                                      </p:to>
                                    </p:set>
                                    <p:animEffect transition="in" filter="dissolve">
                                      <p:cBhvr>
                                        <p:cTn id="36" dur="500"/>
                                        <p:tgtEl>
                                          <p:spTgt spid="265236">
                                            <p:txEl>
                                              <p:pRg st="0" end="0"/>
                                            </p:txEl>
                                          </p:spTgt>
                                        </p:tgtEl>
                                      </p:cBhvr>
                                    </p:animEffec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265235"/>
                                        </p:tgtEl>
                                        <p:attrNameLst>
                                          <p:attrName>style.visibility</p:attrName>
                                        </p:attrNameLst>
                                      </p:cBhvr>
                                      <p:to>
                                        <p:strVal val="visible"/>
                                      </p:to>
                                    </p:set>
                                    <p:animEffect transition="in" filter="wipe(down)">
                                      <p:cBhvr>
                                        <p:cTn id="40" dur="500"/>
                                        <p:tgtEl>
                                          <p:spTgt spid="265235"/>
                                        </p:tgtEl>
                                      </p:cBhvr>
                                    </p:animEffect>
                                  </p:childTnLst>
                                </p:cTn>
                              </p:par>
                              <p:par>
                                <p:cTn id="41" presetID="9" presetClass="entr" presetSubtype="0" fill="hold" nodeType="withEffect">
                                  <p:stCondLst>
                                    <p:cond delay="0"/>
                                  </p:stCondLst>
                                  <p:childTnLst>
                                    <p:set>
                                      <p:cBhvr>
                                        <p:cTn id="42" dur="1" fill="hold">
                                          <p:stCondLst>
                                            <p:cond delay="0"/>
                                          </p:stCondLst>
                                        </p:cTn>
                                        <p:tgtEl>
                                          <p:spTgt spid="265238">
                                            <p:txEl>
                                              <p:pRg st="0" end="0"/>
                                            </p:txEl>
                                          </p:spTgt>
                                        </p:tgtEl>
                                        <p:attrNameLst>
                                          <p:attrName>style.visibility</p:attrName>
                                        </p:attrNameLst>
                                      </p:cBhvr>
                                      <p:to>
                                        <p:strVal val="visible"/>
                                      </p:to>
                                    </p:set>
                                    <p:animEffect transition="in" filter="dissolve">
                                      <p:cBhvr>
                                        <p:cTn id="43" dur="500"/>
                                        <p:tgtEl>
                                          <p:spTgt spid="265238">
                                            <p:txEl>
                                              <p:pRg st="0" end="0"/>
                                            </p:txEl>
                                          </p:spTgt>
                                        </p:tgtEl>
                                      </p:cBhvr>
                                    </p:animEffect>
                                  </p:childTnLst>
                                </p:cTn>
                              </p:par>
                            </p:childTnLst>
                          </p:cTn>
                        </p:par>
                        <p:par>
                          <p:cTn id="44" fill="hold">
                            <p:stCondLst>
                              <p:cond delay="1500"/>
                            </p:stCondLst>
                            <p:childTnLst>
                              <p:par>
                                <p:cTn id="45" presetID="22" presetClass="entr" presetSubtype="8" fill="hold" grpId="0" nodeType="afterEffect">
                                  <p:stCondLst>
                                    <p:cond delay="0"/>
                                  </p:stCondLst>
                                  <p:childTnLst>
                                    <p:set>
                                      <p:cBhvr>
                                        <p:cTn id="46" dur="1" fill="hold">
                                          <p:stCondLst>
                                            <p:cond delay="0"/>
                                          </p:stCondLst>
                                        </p:cTn>
                                        <p:tgtEl>
                                          <p:spTgt spid="265228"/>
                                        </p:tgtEl>
                                        <p:attrNameLst>
                                          <p:attrName>style.visibility</p:attrName>
                                        </p:attrNameLst>
                                      </p:cBhvr>
                                      <p:to>
                                        <p:strVal val="visible"/>
                                      </p:to>
                                    </p:set>
                                    <p:animEffect transition="in" filter="wipe(left)">
                                      <p:cBhvr>
                                        <p:cTn id="47" dur="500"/>
                                        <p:tgtEl>
                                          <p:spTgt spid="265228"/>
                                        </p:tgtEl>
                                      </p:cBhvr>
                                    </p:animEffect>
                                  </p:childTnLst>
                                </p:cTn>
                              </p:par>
                              <p:par>
                                <p:cTn id="48" presetID="9" presetClass="entr" presetSubtype="0" fill="hold" nodeType="withEffect">
                                  <p:stCondLst>
                                    <p:cond delay="0"/>
                                  </p:stCondLst>
                                  <p:childTnLst>
                                    <p:set>
                                      <p:cBhvr>
                                        <p:cTn id="49" dur="1" fill="hold">
                                          <p:stCondLst>
                                            <p:cond delay="0"/>
                                          </p:stCondLst>
                                        </p:cTn>
                                        <p:tgtEl>
                                          <p:spTgt spid="265237">
                                            <p:txEl>
                                              <p:pRg st="0" end="0"/>
                                            </p:txEl>
                                          </p:spTgt>
                                        </p:tgtEl>
                                        <p:attrNameLst>
                                          <p:attrName>style.visibility</p:attrName>
                                        </p:attrNameLst>
                                      </p:cBhvr>
                                      <p:to>
                                        <p:strVal val="visible"/>
                                      </p:to>
                                    </p:set>
                                    <p:animEffect transition="in" filter="dissolve">
                                      <p:cBhvr>
                                        <p:cTn id="50" dur="500"/>
                                        <p:tgtEl>
                                          <p:spTgt spid="265237">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5233"/>
                                        </p:tgtEl>
                                        <p:attrNameLst>
                                          <p:attrName>style.visibility</p:attrName>
                                        </p:attrNameLst>
                                      </p:cBhvr>
                                      <p:to>
                                        <p:strVal val="visible"/>
                                      </p:to>
                                    </p:set>
                                  </p:childTnLst>
                                </p:cTn>
                              </p:par>
                              <p:par>
                                <p:cTn id="55" presetID="27" presetClass="emph" presetSubtype="0" fill="hold" grpId="1" nodeType="withEffect">
                                  <p:stCondLst>
                                    <p:cond delay="0"/>
                                  </p:stCondLst>
                                  <p:childTnLst>
                                    <p:animClr clrSpc="rgb" dir="cw">
                                      <p:cBhvr override="childStyle">
                                        <p:cTn id="56" dur="250" autoRev="1" fill="hold"/>
                                        <p:tgtEl>
                                          <p:spTgt spid="265233"/>
                                        </p:tgtEl>
                                        <p:attrNameLst>
                                          <p:attrName>style.color</p:attrName>
                                        </p:attrNameLst>
                                      </p:cBhvr>
                                      <p:to>
                                        <a:schemeClr val="bg1"/>
                                      </p:to>
                                    </p:animClr>
                                    <p:animClr clrSpc="rgb" dir="cw">
                                      <p:cBhvr>
                                        <p:cTn id="57" dur="250" autoRev="1" fill="hold"/>
                                        <p:tgtEl>
                                          <p:spTgt spid="265233"/>
                                        </p:tgtEl>
                                        <p:attrNameLst>
                                          <p:attrName>fillcolor</p:attrName>
                                        </p:attrNameLst>
                                      </p:cBhvr>
                                      <p:to>
                                        <a:schemeClr val="bg1"/>
                                      </p:to>
                                    </p:animClr>
                                    <p:set>
                                      <p:cBhvr>
                                        <p:cTn id="58" dur="250" autoRev="1" fill="hold"/>
                                        <p:tgtEl>
                                          <p:spTgt spid="265233"/>
                                        </p:tgtEl>
                                        <p:attrNameLst>
                                          <p:attrName>fill.type</p:attrName>
                                        </p:attrNameLst>
                                      </p:cBhvr>
                                      <p:to>
                                        <p:strVal val="solid"/>
                                      </p:to>
                                    </p:set>
                                    <p:set>
                                      <p:cBhvr>
                                        <p:cTn id="59" dur="250" autoRev="1" fill="hold"/>
                                        <p:tgtEl>
                                          <p:spTgt spid="26523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0" grpId="0" animBg="1"/>
      <p:bldP spid="265221" grpId="0" build="allAtOnce"/>
      <p:bldP spid="265228" grpId="0" animBg="1"/>
      <p:bldP spid="265229" grpId="0" animBg="1"/>
      <p:bldP spid="265230" grpId="0" animBg="1"/>
      <p:bldP spid="265231" grpId="0" animBg="1"/>
      <p:bldP spid="265232" grpId="0" animBg="1"/>
      <p:bldP spid="265233" grpId="0"/>
      <p:bldP spid="265233" grpId="1"/>
      <p:bldP spid="265234" grpId="0" animBg="1"/>
      <p:bldP spid="26523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AutoShape 2"/>
          <p:cNvSpPr>
            <a:spLocks noChangeArrowheads="1"/>
          </p:cNvSpPr>
          <p:nvPr/>
        </p:nvSpPr>
        <p:spPr bwMode="auto">
          <a:xfrm>
            <a:off x="1774826" y="355739"/>
            <a:ext cx="4321175" cy="504825"/>
          </a:xfrm>
          <a:prstGeom prst="roundRect">
            <a:avLst>
              <a:gd name="adj" fmla="val 16667"/>
            </a:avLst>
          </a:prstGeom>
          <a:solidFill>
            <a:schemeClr val="bg1"/>
          </a:solidFill>
          <a:ln w="38100">
            <a:solidFill>
              <a:srgbClr val="006600"/>
            </a:solidFill>
            <a:round/>
          </a:ln>
          <a:effectLst>
            <a:outerShdw dist="107763" dir="13500000" algn="ctr" rotWithShape="0">
              <a:srgbClr val="006600">
                <a:alpha val="50000"/>
              </a:srgbClr>
            </a:outerShdw>
          </a:effectLst>
        </p:spPr>
        <p:txBody>
          <a:bodyPr wrap="none" anchor="ctr"/>
          <a:lstStyle/>
          <a:p>
            <a:pPr algn="ctr" eaLnBrk="1" hangingPunct="1"/>
            <a:r>
              <a:rPr lang="zh-CN" altLang="en-US" sz="2400" b="1">
                <a:solidFill>
                  <a:srgbClr val="006600"/>
                </a:solidFill>
                <a:latin typeface="Arial" panose="020B0604020202020204" pitchFamily="34" charset="0"/>
                <a:ea typeface="华文新魏" panose="02010800040101010101" pitchFamily="2" charset="-122"/>
              </a:rPr>
              <a:t>临界区与中断管理</a:t>
            </a:r>
            <a:r>
              <a:rPr lang="en-US" altLang="zh-CN" b="1">
                <a:solidFill>
                  <a:srgbClr val="006600"/>
                </a:solidFill>
                <a:latin typeface="Arial" panose="020B0604020202020204" pitchFamily="34" charset="0"/>
                <a:ea typeface="宋体" panose="02010600030101010101" pitchFamily="2" charset="-122"/>
              </a:rPr>
              <a:t>| </a:t>
            </a:r>
            <a:r>
              <a:rPr lang="en-US" altLang="zh-CN" sz="1200" b="1">
                <a:solidFill>
                  <a:srgbClr val="006600"/>
                </a:solidFill>
                <a:latin typeface="Arial" panose="020B0604020202020204" pitchFamily="34" charset="0"/>
                <a:ea typeface="华文新魏" panose="02010800040101010101" pitchFamily="2" charset="-122"/>
              </a:rPr>
              <a:t>μC/OS-II</a:t>
            </a:r>
            <a:r>
              <a:rPr lang="zh-CN" altLang="en-US" sz="1200" b="1">
                <a:solidFill>
                  <a:srgbClr val="006600"/>
                </a:solidFill>
                <a:latin typeface="Arial" panose="020B0604020202020204" pitchFamily="34" charset="0"/>
                <a:ea typeface="隶书" panose="02010509060101010101" pitchFamily="49" charset="-122"/>
              </a:rPr>
              <a:t>微小内核分析</a:t>
            </a:r>
          </a:p>
        </p:txBody>
      </p:sp>
      <p:sp>
        <p:nvSpPr>
          <p:cNvPr id="266243" name="Line 3"/>
          <p:cNvSpPr>
            <a:spLocks noChangeShapeType="1"/>
          </p:cNvSpPr>
          <p:nvPr/>
        </p:nvSpPr>
        <p:spPr bwMode="auto">
          <a:xfrm>
            <a:off x="4727576" y="858976"/>
            <a:ext cx="5256213" cy="0"/>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244" name="AutoShape 4"/>
          <p:cNvSpPr>
            <a:spLocks noChangeArrowheads="1"/>
          </p:cNvSpPr>
          <p:nvPr/>
        </p:nvSpPr>
        <p:spPr bwMode="gray">
          <a:xfrm>
            <a:off x="6248401" y="242431"/>
            <a:ext cx="3457575" cy="510778"/>
          </a:xfrm>
          <a:prstGeom prst="roundRect">
            <a:avLst>
              <a:gd name="adj" fmla="val 16667"/>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r>
              <a:rPr lang="zh-CN" altLang="en-US" sz="2400" b="1">
                <a:solidFill>
                  <a:schemeClr val="bg1"/>
                </a:solidFill>
                <a:latin typeface="Arial" panose="020B0604020202020204" pitchFamily="34" charset="0"/>
                <a:ea typeface="宋体" panose="02010600030101010101" pitchFamily="2" charset="-122"/>
              </a:rPr>
              <a:t>案例分析</a:t>
            </a:r>
          </a:p>
        </p:txBody>
      </p:sp>
      <p:sp>
        <p:nvSpPr>
          <p:cNvPr id="266245" name="Rectangle 5"/>
          <p:cNvSpPr>
            <a:spLocks noChangeArrowheads="1"/>
          </p:cNvSpPr>
          <p:nvPr/>
        </p:nvSpPr>
        <p:spPr bwMode="auto">
          <a:xfrm>
            <a:off x="1596788" y="2061994"/>
            <a:ext cx="862538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kumimoji="1" lang="en-US" altLang="zh-CN" sz="2800" dirty="0">
                <a:ea typeface="华文新魏" panose="02010800040101010101" pitchFamily="2" charset="-122"/>
              </a:rPr>
              <a:t>      </a:t>
            </a:r>
            <a:r>
              <a:rPr kumimoji="1" lang="zh-CN" altLang="en-US" sz="2800" dirty="0">
                <a:ea typeface="华文新魏" panose="02010800040101010101" pitchFamily="2" charset="-122"/>
              </a:rPr>
              <a:t>在</a:t>
            </a:r>
            <a:r>
              <a:rPr kumimoji="1" lang="en-US" altLang="zh-CN" sz="2800" dirty="0">
                <a:ea typeface="华文新魏" panose="02010800040101010101" pitchFamily="2" charset="-122"/>
              </a:rPr>
              <a:t>RTOS</a:t>
            </a:r>
            <a:r>
              <a:rPr kumimoji="1" lang="zh-CN" altLang="en-US" sz="2800" dirty="0">
                <a:ea typeface="华文新魏" panose="02010800040101010101" pitchFamily="2" charset="-122"/>
              </a:rPr>
              <a:t>中，有可能几个任务需要访问同一个资源。同一个资源往往</a:t>
            </a:r>
            <a:r>
              <a:rPr kumimoji="1" lang="zh-CN" altLang="en-US" sz="2800" dirty="0">
                <a:solidFill>
                  <a:srgbClr val="FF0000"/>
                </a:solidFill>
                <a:ea typeface="华文新魏" panose="02010800040101010101" pitchFamily="2" charset="-122"/>
              </a:rPr>
              <a:t>不能</a:t>
            </a:r>
            <a:r>
              <a:rPr kumimoji="1" lang="zh-CN" altLang="en-US" sz="2800" dirty="0">
                <a:ea typeface="华文新魏" panose="02010800040101010101" pitchFamily="2" charset="-122"/>
              </a:rPr>
              <a:t>被几个任务同时访问，否则可能会破坏资源。全局变量是最简单的资源，本例用</a:t>
            </a:r>
            <a:r>
              <a:rPr kumimoji="1" lang="en-US" altLang="zh-CN" sz="2800" dirty="0">
                <a:ea typeface="华文新魏" panose="02010800040101010101" pitchFamily="2" charset="-122"/>
              </a:rPr>
              <a:t>2</a:t>
            </a:r>
            <a:r>
              <a:rPr kumimoji="1" lang="zh-CN" altLang="en-US" sz="2800" dirty="0">
                <a:ea typeface="华文新魏" panose="02010800040101010101" pitchFamily="2" charset="-122"/>
              </a:rPr>
              <a:t>个全局变量</a:t>
            </a:r>
            <a:r>
              <a:rPr kumimoji="1" lang="zh-CN" altLang="en-US" sz="2800" dirty="0">
                <a:solidFill>
                  <a:srgbClr val="00B050"/>
                </a:solidFill>
                <a:ea typeface="华文新魏" panose="02010800040101010101" pitchFamily="2" charset="-122"/>
              </a:rPr>
              <a:t>模拟</a:t>
            </a:r>
            <a:r>
              <a:rPr kumimoji="1" lang="en-US" altLang="zh-CN" sz="2800" dirty="0">
                <a:solidFill>
                  <a:srgbClr val="00B050"/>
                </a:solidFill>
                <a:ea typeface="华文新魏" panose="02010800040101010101" pitchFamily="2" charset="-122"/>
              </a:rPr>
              <a:t>1</a:t>
            </a:r>
            <a:r>
              <a:rPr kumimoji="1" lang="zh-CN" altLang="en-US" sz="2800" dirty="0">
                <a:solidFill>
                  <a:srgbClr val="00B050"/>
                </a:solidFill>
                <a:ea typeface="华文新魏" panose="02010800040101010101" pitchFamily="2" charset="-122"/>
              </a:rPr>
              <a:t>个共享资源</a:t>
            </a:r>
            <a:r>
              <a:rPr kumimoji="1" lang="zh-CN" altLang="en-US" sz="2800" dirty="0">
                <a:ea typeface="华文新魏" panose="02010800040101010101" pitchFamily="2" charset="-122"/>
              </a:rPr>
              <a:t>，让</a:t>
            </a:r>
            <a:r>
              <a:rPr kumimoji="1" lang="zh-CN" altLang="en-US" sz="2800" dirty="0">
                <a:solidFill>
                  <a:srgbClr val="0070C0"/>
                </a:solidFill>
                <a:ea typeface="华文新魏" panose="02010800040101010101" pitchFamily="2" charset="-122"/>
              </a:rPr>
              <a:t>低</a:t>
            </a:r>
            <a:r>
              <a:rPr kumimoji="1" lang="zh-CN" altLang="en-US" sz="2800" dirty="0">
                <a:ea typeface="华文新魏" panose="02010800040101010101" pitchFamily="2" charset="-122"/>
              </a:rPr>
              <a:t>优先级任务依次改变</a:t>
            </a:r>
            <a:r>
              <a:rPr kumimoji="1" lang="en-US" altLang="zh-CN" sz="2800" dirty="0">
                <a:ea typeface="华文新魏" panose="02010800040101010101" pitchFamily="2" charset="-122"/>
              </a:rPr>
              <a:t>2</a:t>
            </a:r>
            <a:r>
              <a:rPr kumimoji="1" lang="zh-CN" altLang="en-US" sz="2800" dirty="0">
                <a:ea typeface="华文新魏" panose="02010800040101010101" pitchFamily="2" charset="-122"/>
              </a:rPr>
              <a:t>个</a:t>
            </a:r>
            <a:r>
              <a:rPr kumimoji="1" lang="zh-CN" altLang="en-US" sz="2800" dirty="0">
                <a:solidFill>
                  <a:srgbClr val="FF0000"/>
                </a:solidFill>
                <a:ea typeface="华文新魏" panose="02010800040101010101" pitchFamily="2" charset="-122"/>
              </a:rPr>
              <a:t>全局变量</a:t>
            </a:r>
            <a:r>
              <a:rPr kumimoji="1" lang="zh-CN" altLang="en-US" sz="2800" dirty="0">
                <a:ea typeface="华文新魏" panose="02010800040101010101" pitchFamily="2" charset="-122"/>
              </a:rPr>
              <a:t>的值，让它们的值</a:t>
            </a:r>
            <a:r>
              <a:rPr kumimoji="1" lang="zh-CN" altLang="en-US" sz="2800" dirty="0">
                <a:solidFill>
                  <a:srgbClr val="00B050"/>
                </a:solidFill>
                <a:ea typeface="华文新魏" panose="02010800040101010101" pitchFamily="2" charset="-122"/>
              </a:rPr>
              <a:t>始终相等</a:t>
            </a:r>
            <a:r>
              <a:rPr kumimoji="1" lang="zh-CN" altLang="en-US" sz="2800" dirty="0">
                <a:ea typeface="华文新魏" panose="02010800040101010101" pitchFamily="2" charset="-122"/>
              </a:rPr>
              <a:t>。而高优先级的任务则定时检查这</a:t>
            </a:r>
            <a:r>
              <a:rPr kumimoji="1" lang="en-US" altLang="zh-CN" sz="2800" dirty="0">
                <a:ea typeface="华文新魏" panose="02010800040101010101" pitchFamily="2" charset="-122"/>
              </a:rPr>
              <a:t>2</a:t>
            </a:r>
            <a:r>
              <a:rPr kumimoji="1" lang="zh-CN" altLang="en-US" sz="2800" dirty="0">
                <a:ea typeface="华文新魏" panose="02010800040101010101" pitchFamily="2" charset="-122"/>
              </a:rPr>
              <a:t>个变量的值是否相等，如果不相等，则让</a:t>
            </a:r>
            <a:r>
              <a:rPr kumimoji="1" lang="en-US" altLang="zh-CN" sz="2800" dirty="0">
                <a:solidFill>
                  <a:srgbClr val="FF0000"/>
                </a:solidFill>
                <a:ea typeface="华文新魏" panose="02010800040101010101" pitchFamily="2" charset="-122"/>
              </a:rPr>
              <a:t>LED2</a:t>
            </a:r>
            <a:r>
              <a:rPr kumimoji="1" lang="zh-CN" altLang="en-US" sz="2800" dirty="0">
                <a:solidFill>
                  <a:srgbClr val="FF0000"/>
                </a:solidFill>
                <a:ea typeface="华文新魏" panose="02010800040101010101" pitchFamily="2" charset="-122"/>
              </a:rPr>
              <a:t>闪烁</a:t>
            </a:r>
            <a:r>
              <a:rPr kumimoji="1" lang="zh-CN" altLang="en-US" sz="2800" dirty="0">
                <a:ea typeface="华文新魏" panose="020108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66244"/>
                                        </p:tgtEl>
                                        <p:attrNameLst>
                                          <p:attrName>style.visibility</p:attrName>
                                        </p:attrNameLst>
                                      </p:cBhvr>
                                      <p:to>
                                        <p:strVal val="visible"/>
                                      </p:to>
                                    </p:set>
                                    <p:anim calcmode="lin" valueType="num">
                                      <p:cBhvr additive="base">
                                        <p:cTn id="7" dur="500" fill="hold"/>
                                        <p:tgtEl>
                                          <p:spTgt spid="266244"/>
                                        </p:tgtEl>
                                        <p:attrNameLst>
                                          <p:attrName>ppt_x</p:attrName>
                                        </p:attrNameLst>
                                      </p:cBhvr>
                                      <p:tavLst>
                                        <p:tav tm="0">
                                          <p:val>
                                            <p:strVal val="1+#ppt_w/2"/>
                                          </p:val>
                                        </p:tav>
                                        <p:tav tm="100000">
                                          <p:val>
                                            <p:strVal val="#ppt_x"/>
                                          </p:val>
                                        </p:tav>
                                      </p:tavLst>
                                    </p:anim>
                                    <p:anim calcmode="lin" valueType="num">
                                      <p:cBhvr additive="base">
                                        <p:cTn id="8" dur="500" fill="hold"/>
                                        <p:tgtEl>
                                          <p:spTgt spid="2662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AutoShape 2"/>
          <p:cNvSpPr>
            <a:spLocks noChangeArrowheads="1"/>
          </p:cNvSpPr>
          <p:nvPr/>
        </p:nvSpPr>
        <p:spPr bwMode="auto">
          <a:xfrm>
            <a:off x="1774826" y="369387"/>
            <a:ext cx="4321175" cy="504825"/>
          </a:xfrm>
          <a:prstGeom prst="roundRect">
            <a:avLst>
              <a:gd name="adj" fmla="val 16667"/>
            </a:avLst>
          </a:prstGeom>
          <a:solidFill>
            <a:schemeClr val="bg1"/>
          </a:solidFill>
          <a:ln w="38100">
            <a:solidFill>
              <a:srgbClr val="006600"/>
            </a:solidFill>
            <a:round/>
          </a:ln>
          <a:effectLst>
            <a:outerShdw dist="107763" dir="13500000" algn="ctr" rotWithShape="0">
              <a:srgbClr val="006600">
                <a:alpha val="50000"/>
              </a:srgbClr>
            </a:outerShdw>
          </a:effectLst>
        </p:spPr>
        <p:txBody>
          <a:bodyPr wrap="none" anchor="ctr"/>
          <a:lstStyle/>
          <a:p>
            <a:pPr algn="ctr" eaLnBrk="1" hangingPunct="1"/>
            <a:r>
              <a:rPr lang="zh-CN" altLang="en-US" sz="2400" b="1">
                <a:solidFill>
                  <a:srgbClr val="006600"/>
                </a:solidFill>
                <a:latin typeface="Arial" panose="020B0604020202020204" pitchFamily="34" charset="0"/>
                <a:ea typeface="华文新魏" panose="02010800040101010101" pitchFamily="2" charset="-122"/>
              </a:rPr>
              <a:t>临界区与中断管理</a:t>
            </a:r>
            <a:r>
              <a:rPr lang="en-US" altLang="zh-CN" b="1">
                <a:solidFill>
                  <a:srgbClr val="006600"/>
                </a:solidFill>
                <a:latin typeface="Arial" panose="020B0604020202020204" pitchFamily="34" charset="0"/>
                <a:ea typeface="宋体" panose="02010600030101010101" pitchFamily="2" charset="-122"/>
              </a:rPr>
              <a:t>| </a:t>
            </a:r>
            <a:r>
              <a:rPr lang="en-US" altLang="zh-CN" sz="1200" b="1">
                <a:solidFill>
                  <a:srgbClr val="006600"/>
                </a:solidFill>
                <a:latin typeface="Arial" panose="020B0604020202020204" pitchFamily="34" charset="0"/>
                <a:ea typeface="华文新魏" panose="02010800040101010101" pitchFamily="2" charset="-122"/>
              </a:rPr>
              <a:t>μC/OS-II</a:t>
            </a:r>
            <a:r>
              <a:rPr lang="zh-CN" altLang="en-US" sz="1200" b="1">
                <a:solidFill>
                  <a:srgbClr val="006600"/>
                </a:solidFill>
                <a:latin typeface="Arial" panose="020B0604020202020204" pitchFamily="34" charset="0"/>
                <a:ea typeface="隶书" panose="02010509060101010101" pitchFamily="49" charset="-122"/>
              </a:rPr>
              <a:t>微小内核分析</a:t>
            </a:r>
          </a:p>
        </p:txBody>
      </p:sp>
      <p:sp>
        <p:nvSpPr>
          <p:cNvPr id="267267" name="Line 3"/>
          <p:cNvSpPr>
            <a:spLocks noChangeShapeType="1"/>
          </p:cNvSpPr>
          <p:nvPr/>
        </p:nvSpPr>
        <p:spPr bwMode="auto">
          <a:xfrm>
            <a:off x="4727576" y="872624"/>
            <a:ext cx="5256213" cy="0"/>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7268" name="AutoShape 4"/>
          <p:cNvSpPr>
            <a:spLocks noChangeArrowheads="1"/>
          </p:cNvSpPr>
          <p:nvPr/>
        </p:nvSpPr>
        <p:spPr bwMode="gray">
          <a:xfrm>
            <a:off x="6248401" y="256079"/>
            <a:ext cx="3457575" cy="510778"/>
          </a:xfrm>
          <a:prstGeom prst="roundRect">
            <a:avLst>
              <a:gd name="adj" fmla="val 16667"/>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r>
              <a:rPr lang="zh-CN" altLang="en-US" sz="2400" b="1">
                <a:solidFill>
                  <a:schemeClr val="bg1"/>
                </a:solidFill>
                <a:latin typeface="Arial" panose="020B0604020202020204" pitchFamily="34" charset="0"/>
                <a:ea typeface="宋体" panose="02010600030101010101" pitchFamily="2" charset="-122"/>
              </a:rPr>
              <a:t>案例分析</a:t>
            </a:r>
          </a:p>
        </p:txBody>
      </p:sp>
      <p:sp>
        <p:nvSpPr>
          <p:cNvPr id="267269" name="Rectangle 5"/>
          <p:cNvSpPr>
            <a:spLocks noChangeArrowheads="1"/>
          </p:cNvSpPr>
          <p:nvPr/>
        </p:nvSpPr>
        <p:spPr bwMode="auto">
          <a:xfrm>
            <a:off x="2424113" y="1990726"/>
            <a:ext cx="3600450" cy="4257675"/>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171450" indent="-171450">
              <a:tabLst>
                <a:tab pos="1885950" algn="l"/>
              </a:tabLst>
              <a:defRPr kumimoji="1" sz="2400">
                <a:solidFill>
                  <a:schemeClr val="tx1"/>
                </a:solidFill>
                <a:latin typeface="Times New Roman" panose="02020603050405020304" pitchFamily="18" charset="0"/>
                <a:ea typeface="宋体" panose="02010600030101010101" pitchFamily="2" charset="-122"/>
              </a:defRPr>
            </a:lvl1pPr>
            <a:lvl2pPr>
              <a:tabLst>
                <a:tab pos="1885950" algn="l"/>
              </a:tabLst>
              <a:defRPr kumimoji="1" sz="2400">
                <a:solidFill>
                  <a:schemeClr val="tx1"/>
                </a:solidFill>
                <a:latin typeface="Times New Roman" panose="02020603050405020304" pitchFamily="18" charset="0"/>
                <a:ea typeface="宋体" panose="02010600030101010101" pitchFamily="2" charset="-122"/>
              </a:defRPr>
            </a:lvl2pPr>
            <a:lvl3pPr>
              <a:tabLst>
                <a:tab pos="1885950" algn="l"/>
              </a:tabLst>
              <a:defRPr kumimoji="1" sz="2400">
                <a:solidFill>
                  <a:schemeClr val="tx1"/>
                </a:solidFill>
                <a:latin typeface="Times New Roman" panose="02020603050405020304" pitchFamily="18" charset="0"/>
                <a:ea typeface="宋体" panose="02010600030101010101" pitchFamily="2" charset="-122"/>
              </a:defRPr>
            </a:lvl3pPr>
            <a:lvl4pPr>
              <a:tabLst>
                <a:tab pos="1885950" algn="l"/>
              </a:tabLst>
              <a:defRPr kumimoji="1" sz="2400">
                <a:solidFill>
                  <a:schemeClr val="tx1"/>
                </a:solidFill>
                <a:latin typeface="Times New Roman" panose="02020603050405020304" pitchFamily="18" charset="0"/>
                <a:ea typeface="宋体" panose="02010600030101010101" pitchFamily="2" charset="-122"/>
              </a:defRPr>
            </a:lvl4pPr>
            <a:lvl5pPr>
              <a:tabLst>
                <a:tab pos="188595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1600" dirty="0">
                <a:latin typeface="Arial" panose="020B0604020202020204" pitchFamily="34" charset="0"/>
                <a:ea typeface="华文新魏" panose="02010800040101010101" pitchFamily="2" charset="-122"/>
              </a:rPr>
              <a:t>void  Task0(void  *</a:t>
            </a:r>
            <a:r>
              <a:rPr lang="en-US" altLang="zh-CN" sz="1600" dirty="0" err="1">
                <a:latin typeface="Arial" panose="020B0604020202020204" pitchFamily="34" charset="0"/>
                <a:ea typeface="华文新魏" panose="02010800040101010101" pitchFamily="2" charset="-122"/>
              </a:rPr>
              <a:t>pdata</a:t>
            </a:r>
            <a:r>
              <a:rPr lang="en-US" altLang="zh-CN" sz="1600" dirty="0">
                <a:latin typeface="Arial" panose="020B0604020202020204" pitchFamily="34" charset="0"/>
                <a:ea typeface="华文新魏" panose="02010800040101010101" pitchFamily="2" charset="-122"/>
              </a:rPr>
              <a:t>)</a:t>
            </a:r>
          </a:p>
          <a:p>
            <a:pPr algn="just"/>
            <a:r>
              <a:rPr lang="en-US" altLang="zh-CN" sz="1600" dirty="0">
                <a:latin typeface="Arial" panose="020B0604020202020204" pitchFamily="34" charset="0"/>
                <a:ea typeface="华文新魏" panose="02010800040101010101" pitchFamily="2" charset="-122"/>
              </a:rPr>
              <a:t>{</a:t>
            </a:r>
          </a:p>
          <a:p>
            <a:pPr algn="just"/>
            <a:r>
              <a:rPr lang="en-US" altLang="zh-CN" sz="1600" dirty="0">
                <a:latin typeface="Arial" panose="020B0604020202020204" pitchFamily="34" charset="0"/>
                <a:ea typeface="华文新魏" panose="02010800040101010101" pitchFamily="2" charset="-122"/>
              </a:rPr>
              <a:t>    ……</a:t>
            </a:r>
          </a:p>
          <a:p>
            <a:pPr algn="just"/>
            <a:r>
              <a:rPr lang="en-US" altLang="zh-CN" sz="1600" dirty="0">
                <a:latin typeface="Arial" panose="020B0604020202020204" pitchFamily="34" charset="0"/>
                <a:ea typeface="华文新魏" panose="02010800040101010101" pitchFamily="2" charset="-122"/>
              </a:rPr>
              <a:t>    while (1) {</a:t>
            </a:r>
          </a:p>
          <a:p>
            <a:pPr algn="just"/>
            <a:r>
              <a:rPr lang="en-US" altLang="zh-CN" sz="1600" dirty="0">
                <a:latin typeface="Arial" panose="020B0604020202020204" pitchFamily="34" charset="0"/>
                <a:ea typeface="华文新魏" panose="02010800040101010101" pitchFamily="2" charset="-122"/>
              </a:rPr>
              <a:t>        OS_ENTER_CRITICAL();</a:t>
            </a:r>
          </a:p>
          <a:p>
            <a:pPr algn="just"/>
            <a:r>
              <a:rPr lang="en-US" altLang="zh-CN" sz="1600" dirty="0">
                <a:latin typeface="Arial" panose="020B0604020202020204" pitchFamily="34" charset="0"/>
                <a:ea typeface="华文新魏" panose="02010800040101010101" pitchFamily="2" charset="-122"/>
              </a:rPr>
              <a:t>        if (sum1 != sum2) {</a:t>
            </a:r>
          </a:p>
          <a:p>
            <a:pPr algn="just"/>
            <a:r>
              <a:rPr lang="en-US" altLang="zh-CN" sz="1600" dirty="0">
                <a:latin typeface="Arial" panose="020B0604020202020204" pitchFamily="34" charset="0"/>
                <a:ea typeface="华文新魏" panose="02010800040101010101" pitchFamily="2" charset="-122"/>
              </a:rPr>
              <a:t>            if ((</a:t>
            </a:r>
            <a:r>
              <a:rPr lang="en-US" altLang="zh-CN" sz="1600" dirty="0" err="1">
                <a:latin typeface="Arial" panose="020B0604020202020204" pitchFamily="34" charset="0"/>
                <a:ea typeface="华文新魏" panose="02010800040101010101" pitchFamily="2" charset="-122"/>
              </a:rPr>
              <a:t>i</a:t>
            </a:r>
            <a:r>
              <a:rPr lang="en-US" altLang="zh-CN" sz="1600" dirty="0">
                <a:latin typeface="Arial" panose="020B0604020202020204" pitchFamily="34" charset="0"/>
                <a:ea typeface="华文新魏" panose="02010800040101010101" pitchFamily="2" charset="-122"/>
              </a:rPr>
              <a:t> % 2) == 0) {</a:t>
            </a:r>
          </a:p>
          <a:p>
            <a:pPr algn="just"/>
            <a:r>
              <a:rPr lang="en-US" altLang="zh-CN" sz="1600" dirty="0">
                <a:latin typeface="Arial" panose="020B0604020202020204" pitchFamily="34" charset="0"/>
                <a:ea typeface="华文新魏" panose="02010800040101010101" pitchFamily="2" charset="-122"/>
              </a:rPr>
              <a:t>                IO2CLR = LED2;</a:t>
            </a:r>
          </a:p>
          <a:p>
            <a:pPr algn="just"/>
            <a:r>
              <a:rPr lang="en-US" altLang="zh-CN" sz="1600" dirty="0">
                <a:latin typeface="Arial" panose="020B0604020202020204" pitchFamily="34" charset="0"/>
                <a:ea typeface="华文新魏" panose="02010800040101010101" pitchFamily="2" charset="-122"/>
              </a:rPr>
              <a:t>            } else {</a:t>
            </a:r>
          </a:p>
          <a:p>
            <a:pPr algn="just"/>
            <a:r>
              <a:rPr lang="en-US" altLang="zh-CN" sz="1600" dirty="0">
                <a:latin typeface="Arial" panose="020B0604020202020204" pitchFamily="34" charset="0"/>
                <a:ea typeface="华文新魏" panose="02010800040101010101" pitchFamily="2" charset="-122"/>
              </a:rPr>
              <a:t>                IO2SET = LED2;</a:t>
            </a:r>
          </a:p>
          <a:p>
            <a:pPr algn="just"/>
            <a:r>
              <a:rPr lang="en-US" altLang="zh-CN" sz="1600" dirty="0">
                <a:latin typeface="Arial" panose="020B0604020202020204" pitchFamily="34" charset="0"/>
                <a:ea typeface="华文新魏" panose="02010800040101010101" pitchFamily="2" charset="-122"/>
              </a:rPr>
              <a:t>            }</a:t>
            </a:r>
          </a:p>
          <a:p>
            <a:pPr algn="just"/>
            <a:r>
              <a:rPr lang="en-US" altLang="zh-CN" sz="1600" dirty="0">
                <a:latin typeface="Arial" panose="020B0604020202020204" pitchFamily="34" charset="0"/>
                <a:ea typeface="华文新魏" panose="02010800040101010101" pitchFamily="2" charset="-122"/>
              </a:rPr>
              <a:t>            </a:t>
            </a:r>
            <a:r>
              <a:rPr lang="en-US" altLang="zh-CN" sz="1600" dirty="0" err="1">
                <a:latin typeface="Arial" panose="020B0604020202020204" pitchFamily="34" charset="0"/>
                <a:ea typeface="华文新魏" panose="02010800040101010101" pitchFamily="2" charset="-122"/>
              </a:rPr>
              <a:t>i</a:t>
            </a:r>
            <a:r>
              <a:rPr lang="en-US" altLang="zh-CN" sz="1600" dirty="0">
                <a:latin typeface="Arial" panose="020B0604020202020204" pitchFamily="34" charset="0"/>
                <a:ea typeface="华文新魏" panose="02010800040101010101" pitchFamily="2" charset="-122"/>
              </a:rPr>
              <a:t>++;</a:t>
            </a:r>
          </a:p>
          <a:p>
            <a:pPr algn="just"/>
            <a:r>
              <a:rPr lang="en-US" altLang="zh-CN" sz="1600" dirty="0">
                <a:latin typeface="Arial" panose="020B0604020202020204" pitchFamily="34" charset="0"/>
                <a:ea typeface="华文新魏" panose="02010800040101010101" pitchFamily="2" charset="-122"/>
              </a:rPr>
              <a:t>        }</a:t>
            </a:r>
          </a:p>
          <a:p>
            <a:pPr algn="just"/>
            <a:r>
              <a:rPr lang="en-US" altLang="zh-CN" sz="1600" dirty="0">
                <a:latin typeface="Arial" panose="020B0604020202020204" pitchFamily="34" charset="0"/>
                <a:ea typeface="华文新魏" panose="02010800040101010101" pitchFamily="2" charset="-122"/>
              </a:rPr>
              <a:t>        OS_EXIT_CRITICAL();</a:t>
            </a:r>
          </a:p>
          <a:p>
            <a:pPr algn="just"/>
            <a:r>
              <a:rPr lang="en-US" altLang="zh-CN" sz="1600" dirty="0">
                <a:latin typeface="Arial" panose="020B0604020202020204" pitchFamily="34" charset="0"/>
                <a:ea typeface="华文新魏" panose="02010800040101010101" pitchFamily="2" charset="-122"/>
              </a:rPr>
              <a:t>        ……</a:t>
            </a:r>
          </a:p>
          <a:p>
            <a:pPr algn="just"/>
            <a:r>
              <a:rPr lang="en-US" altLang="zh-CN" sz="1600" dirty="0">
                <a:latin typeface="Arial" panose="020B0604020202020204" pitchFamily="34" charset="0"/>
                <a:ea typeface="华文新魏" panose="02010800040101010101" pitchFamily="2" charset="-122"/>
              </a:rPr>
              <a:t>    }</a:t>
            </a:r>
          </a:p>
          <a:p>
            <a:pPr algn="just"/>
            <a:r>
              <a:rPr lang="en-US" altLang="zh-CN" sz="1600" dirty="0">
                <a:latin typeface="Arial" panose="020B0604020202020204" pitchFamily="34" charset="0"/>
                <a:ea typeface="华文新魏" panose="02010800040101010101" pitchFamily="2" charset="-122"/>
              </a:rPr>
              <a:t>}</a:t>
            </a:r>
          </a:p>
        </p:txBody>
      </p:sp>
      <p:sp>
        <p:nvSpPr>
          <p:cNvPr id="267270" name="Rectangle 6"/>
          <p:cNvSpPr>
            <a:spLocks noChangeArrowheads="1"/>
          </p:cNvSpPr>
          <p:nvPr/>
        </p:nvSpPr>
        <p:spPr bwMode="auto">
          <a:xfrm>
            <a:off x="2424113" y="3025776"/>
            <a:ext cx="3600450" cy="250825"/>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7271" name="Group 7"/>
          <p:cNvGrpSpPr/>
          <p:nvPr/>
        </p:nvGrpSpPr>
        <p:grpSpPr bwMode="auto">
          <a:xfrm>
            <a:off x="6024564" y="2347918"/>
            <a:ext cx="2662237" cy="369888"/>
            <a:chOff x="2656" y="2700"/>
            <a:chExt cx="1559" cy="233"/>
          </a:xfrm>
        </p:grpSpPr>
        <p:grpSp>
          <p:nvGrpSpPr>
            <p:cNvPr id="267272" name="Group 8"/>
            <p:cNvGrpSpPr/>
            <p:nvPr/>
          </p:nvGrpSpPr>
          <p:grpSpPr bwMode="auto">
            <a:xfrm>
              <a:off x="2908" y="2700"/>
              <a:ext cx="1307" cy="233"/>
              <a:chOff x="2645" y="1782"/>
              <a:chExt cx="944" cy="745"/>
            </a:xfrm>
          </p:grpSpPr>
          <p:sp>
            <p:nvSpPr>
              <p:cNvPr id="267273" name="Rectangle 9"/>
              <p:cNvSpPr>
                <a:spLocks noChangeArrowheads="1"/>
              </p:cNvSpPr>
              <p:nvPr/>
            </p:nvSpPr>
            <p:spPr bwMode="auto">
              <a:xfrm>
                <a:off x="2705" y="1782"/>
                <a:ext cx="884" cy="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a:latin typeface="Arial" panose="020B0604020202020204" pitchFamily="34" charset="0"/>
                    <a:ea typeface="宋体" panose="02010600030101010101" pitchFamily="2" charset="-122"/>
                  </a:rPr>
                  <a:t>初始化工作</a:t>
                </a:r>
              </a:p>
            </p:txBody>
          </p:sp>
          <p:sp>
            <p:nvSpPr>
              <p:cNvPr id="267274" name="AutoShape 10"/>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7275" name="Freeform 11"/>
            <p:cNvSpPr/>
            <p:nvPr/>
          </p:nvSpPr>
          <p:spPr bwMode="auto">
            <a:xfrm rot="5400000">
              <a:off x="2729" y="2742"/>
              <a:ext cx="106" cy="252"/>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7276" name="Rectangle 12"/>
          <p:cNvSpPr>
            <a:spLocks noChangeArrowheads="1"/>
          </p:cNvSpPr>
          <p:nvPr/>
        </p:nvSpPr>
        <p:spPr bwMode="auto">
          <a:xfrm>
            <a:off x="2424113" y="5486401"/>
            <a:ext cx="3600450" cy="250825"/>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7277" name="Group 13"/>
          <p:cNvGrpSpPr/>
          <p:nvPr/>
        </p:nvGrpSpPr>
        <p:grpSpPr bwMode="auto">
          <a:xfrm>
            <a:off x="6037264" y="5211767"/>
            <a:ext cx="2649537" cy="369888"/>
            <a:chOff x="3491" y="2120"/>
            <a:chExt cx="1559" cy="233"/>
          </a:xfrm>
        </p:grpSpPr>
        <p:grpSp>
          <p:nvGrpSpPr>
            <p:cNvPr id="267278" name="Group 14"/>
            <p:cNvGrpSpPr/>
            <p:nvPr/>
          </p:nvGrpSpPr>
          <p:grpSpPr bwMode="auto">
            <a:xfrm>
              <a:off x="3743" y="2120"/>
              <a:ext cx="1307" cy="233"/>
              <a:chOff x="2645" y="1782"/>
              <a:chExt cx="944" cy="745"/>
            </a:xfrm>
          </p:grpSpPr>
          <p:sp>
            <p:nvSpPr>
              <p:cNvPr id="267279" name="Rectangle 15"/>
              <p:cNvSpPr>
                <a:spLocks noChangeArrowheads="1"/>
              </p:cNvSpPr>
              <p:nvPr/>
            </p:nvSpPr>
            <p:spPr bwMode="auto">
              <a:xfrm>
                <a:off x="2705" y="1782"/>
                <a:ext cx="884" cy="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a:latin typeface="Arial" panose="020B0604020202020204" pitchFamily="34" charset="0"/>
                    <a:ea typeface="宋体" panose="02010600030101010101" pitchFamily="2" charset="-122"/>
                  </a:rPr>
                  <a:t>允许中断</a:t>
                </a:r>
              </a:p>
            </p:txBody>
          </p:sp>
          <p:sp>
            <p:nvSpPr>
              <p:cNvPr id="267280" name="AutoShape 16"/>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7281" name="Freeform 17"/>
            <p:cNvSpPr/>
            <p:nvPr/>
          </p:nvSpPr>
          <p:spPr bwMode="auto">
            <a:xfrm rot="16200000" flipV="1">
              <a:off x="3584" y="2078"/>
              <a:ext cx="57" cy="244"/>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7282" name="Rectangle 18"/>
          <p:cNvSpPr>
            <a:spLocks noChangeArrowheads="1"/>
          </p:cNvSpPr>
          <p:nvPr/>
        </p:nvSpPr>
        <p:spPr bwMode="auto">
          <a:xfrm>
            <a:off x="2424113" y="2562226"/>
            <a:ext cx="3600450" cy="257175"/>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83" name="Text Box 19"/>
          <p:cNvSpPr txBox="1">
            <a:spLocks noChangeArrowheads="1"/>
          </p:cNvSpPr>
          <p:nvPr/>
        </p:nvSpPr>
        <p:spPr bwMode="auto">
          <a:xfrm>
            <a:off x="2446338" y="1376364"/>
            <a:ext cx="61706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华文新魏" panose="02010800040101010101" pitchFamily="2" charset="-122"/>
              </a:rPr>
              <a:t>    </a:t>
            </a:r>
            <a:r>
              <a:rPr lang="zh-CN" altLang="en-US" sz="2000">
                <a:ea typeface="华文新魏" panose="02010800040101010101" pitchFamily="2" charset="-122"/>
              </a:rPr>
              <a:t>下面给出</a:t>
            </a:r>
            <a:r>
              <a:rPr lang="en-US" altLang="zh-CN" sz="2000">
                <a:ea typeface="华文新魏" panose="02010800040101010101" pitchFamily="2" charset="-122"/>
              </a:rPr>
              <a:t>Task0</a:t>
            </a:r>
            <a:r>
              <a:rPr lang="zh-CN" altLang="en-US" sz="2000">
                <a:ea typeface="华文新魏" panose="02010800040101010101" pitchFamily="2" charset="-122"/>
              </a:rPr>
              <a:t>任务的主要处理代码。</a:t>
            </a:r>
          </a:p>
        </p:txBody>
      </p:sp>
      <p:sp>
        <p:nvSpPr>
          <p:cNvPr id="267284" name="Rectangle 20"/>
          <p:cNvSpPr>
            <a:spLocks noChangeArrowheads="1"/>
          </p:cNvSpPr>
          <p:nvPr/>
        </p:nvSpPr>
        <p:spPr bwMode="auto">
          <a:xfrm>
            <a:off x="2387600" y="1808164"/>
            <a:ext cx="7435850" cy="4592637"/>
          </a:xfrm>
          <a:prstGeom prst="rect">
            <a:avLst/>
          </a:prstGeom>
          <a:noFill/>
          <a:ln w="28575" algn="ctr">
            <a:solidFill>
              <a:srgbClr val="0066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85" name="Rectangle 21"/>
          <p:cNvSpPr>
            <a:spLocks noChangeArrowheads="1"/>
          </p:cNvSpPr>
          <p:nvPr/>
        </p:nvSpPr>
        <p:spPr bwMode="auto">
          <a:xfrm>
            <a:off x="2424113" y="3276600"/>
            <a:ext cx="3600450" cy="2286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86" name="Rectangle 22"/>
          <p:cNvSpPr>
            <a:spLocks noChangeArrowheads="1"/>
          </p:cNvSpPr>
          <p:nvPr/>
        </p:nvSpPr>
        <p:spPr bwMode="auto">
          <a:xfrm>
            <a:off x="2424113" y="5235576"/>
            <a:ext cx="3600450" cy="250825"/>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7287" name="Group 23"/>
          <p:cNvGrpSpPr/>
          <p:nvPr/>
        </p:nvGrpSpPr>
        <p:grpSpPr bwMode="auto">
          <a:xfrm>
            <a:off x="6037264" y="5516570"/>
            <a:ext cx="2649537" cy="369888"/>
            <a:chOff x="2843" y="3475"/>
            <a:chExt cx="1669" cy="233"/>
          </a:xfrm>
        </p:grpSpPr>
        <p:grpSp>
          <p:nvGrpSpPr>
            <p:cNvPr id="267288" name="Group 24"/>
            <p:cNvGrpSpPr/>
            <p:nvPr/>
          </p:nvGrpSpPr>
          <p:grpSpPr bwMode="auto">
            <a:xfrm>
              <a:off x="3113" y="3475"/>
              <a:ext cx="1399" cy="233"/>
              <a:chOff x="2645" y="1782"/>
              <a:chExt cx="944" cy="745"/>
            </a:xfrm>
          </p:grpSpPr>
          <p:sp>
            <p:nvSpPr>
              <p:cNvPr id="267289" name="Rectangle 25"/>
              <p:cNvSpPr>
                <a:spLocks noChangeArrowheads="1"/>
              </p:cNvSpPr>
              <p:nvPr/>
            </p:nvSpPr>
            <p:spPr bwMode="auto">
              <a:xfrm>
                <a:off x="2705" y="1782"/>
                <a:ext cx="884" cy="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a:latin typeface="Arial" panose="020B0604020202020204" pitchFamily="34" charset="0"/>
                    <a:ea typeface="宋体" panose="02010600030101010101" pitchFamily="2" charset="-122"/>
                  </a:rPr>
                  <a:t>LED1</a:t>
                </a:r>
                <a:r>
                  <a:rPr kumimoji="1" lang="zh-CN" altLang="en-US">
                    <a:latin typeface="Arial" panose="020B0604020202020204" pitchFamily="34" charset="0"/>
                    <a:ea typeface="宋体" panose="02010600030101010101" pitchFamily="2" charset="-122"/>
                  </a:rPr>
                  <a:t>闪烁</a:t>
                </a:r>
              </a:p>
            </p:txBody>
          </p:sp>
          <p:sp>
            <p:nvSpPr>
              <p:cNvPr id="267290" name="AutoShape 26"/>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7291" name="Freeform 27"/>
            <p:cNvSpPr/>
            <p:nvPr/>
          </p:nvSpPr>
          <p:spPr bwMode="auto">
            <a:xfrm rot="16200000" flipV="1">
              <a:off x="2945" y="3424"/>
              <a:ext cx="57" cy="261"/>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67292" name="Group 28"/>
          <p:cNvGrpSpPr/>
          <p:nvPr/>
        </p:nvGrpSpPr>
        <p:grpSpPr bwMode="auto">
          <a:xfrm>
            <a:off x="6019799" y="2708279"/>
            <a:ext cx="2946779" cy="646113"/>
            <a:chOff x="2656" y="2611"/>
            <a:chExt cx="1559" cy="407"/>
          </a:xfrm>
        </p:grpSpPr>
        <p:grpSp>
          <p:nvGrpSpPr>
            <p:cNvPr id="267293" name="Group 29"/>
            <p:cNvGrpSpPr/>
            <p:nvPr/>
          </p:nvGrpSpPr>
          <p:grpSpPr bwMode="auto">
            <a:xfrm>
              <a:off x="2908" y="2611"/>
              <a:ext cx="1307" cy="407"/>
              <a:chOff x="2645" y="1503"/>
              <a:chExt cx="944" cy="1304"/>
            </a:xfrm>
          </p:grpSpPr>
          <p:sp>
            <p:nvSpPr>
              <p:cNvPr id="267294" name="Rectangle 30"/>
              <p:cNvSpPr>
                <a:spLocks noChangeArrowheads="1"/>
              </p:cNvSpPr>
              <p:nvPr/>
            </p:nvSpPr>
            <p:spPr bwMode="auto">
              <a:xfrm>
                <a:off x="2705" y="1503"/>
                <a:ext cx="884" cy="1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dirty="0">
                    <a:latin typeface="Arial" panose="020B0604020202020204" pitchFamily="34" charset="0"/>
                    <a:ea typeface="宋体" panose="02010600030101010101" pitchFamily="2" charset="-122"/>
                  </a:rPr>
                  <a:t>关键代码，禁止中断</a:t>
                </a:r>
              </a:p>
            </p:txBody>
          </p:sp>
          <p:sp>
            <p:nvSpPr>
              <p:cNvPr id="267295" name="AutoShape 31"/>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7296" name="Freeform 32"/>
            <p:cNvSpPr/>
            <p:nvPr/>
          </p:nvSpPr>
          <p:spPr bwMode="auto">
            <a:xfrm rot="5400000">
              <a:off x="2729" y="2742"/>
              <a:ext cx="106" cy="252"/>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67297" name="Group 33"/>
          <p:cNvGrpSpPr/>
          <p:nvPr/>
        </p:nvGrpSpPr>
        <p:grpSpPr bwMode="auto">
          <a:xfrm>
            <a:off x="6019801" y="3209926"/>
            <a:ext cx="3963988" cy="757237"/>
            <a:chOff x="2832" y="2022"/>
            <a:chExt cx="2497" cy="477"/>
          </a:xfrm>
        </p:grpSpPr>
        <p:grpSp>
          <p:nvGrpSpPr>
            <p:cNvPr id="267298" name="Group 34"/>
            <p:cNvGrpSpPr/>
            <p:nvPr/>
          </p:nvGrpSpPr>
          <p:grpSpPr bwMode="auto">
            <a:xfrm>
              <a:off x="3094" y="2022"/>
              <a:ext cx="2235" cy="477"/>
              <a:chOff x="3090" y="1641"/>
              <a:chExt cx="2235" cy="173"/>
            </a:xfrm>
          </p:grpSpPr>
          <p:sp>
            <p:nvSpPr>
              <p:cNvPr id="267299" name="Rectangle 35"/>
              <p:cNvSpPr>
                <a:spLocks noChangeArrowheads="1"/>
              </p:cNvSpPr>
              <p:nvPr/>
            </p:nvSpPr>
            <p:spPr bwMode="auto">
              <a:xfrm>
                <a:off x="3152" y="1641"/>
                <a:ext cx="2173" cy="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1" hangingPunct="1"/>
                <a:r>
                  <a:rPr kumimoji="1" lang="zh-CN" altLang="en-US" dirty="0">
                    <a:latin typeface="Arial" panose="020B0604020202020204" pitchFamily="34" charset="0"/>
                    <a:ea typeface="宋体" panose="02010600030101010101" pitchFamily="2" charset="-122"/>
                  </a:rPr>
                  <a:t>如果</a:t>
                </a:r>
                <a:r>
                  <a:rPr kumimoji="1" lang="en-US" altLang="zh-CN" dirty="0">
                    <a:latin typeface="Arial" panose="020B0604020202020204" pitchFamily="34" charset="0"/>
                    <a:ea typeface="宋体" panose="02010600030101010101" pitchFamily="2" charset="-122"/>
                  </a:rPr>
                  <a:t>sum1</a:t>
                </a:r>
                <a:r>
                  <a:rPr kumimoji="1" lang="zh-CN" altLang="en-US" dirty="0">
                    <a:latin typeface="Arial" panose="020B0604020202020204" pitchFamily="34" charset="0"/>
                    <a:ea typeface="宋体" panose="02010600030101010101" pitchFamily="2" charset="-122"/>
                  </a:rPr>
                  <a:t>与</a:t>
                </a:r>
                <a:r>
                  <a:rPr kumimoji="1" lang="en-US" altLang="zh-CN" dirty="0">
                    <a:latin typeface="Arial" panose="020B0604020202020204" pitchFamily="34" charset="0"/>
                    <a:ea typeface="宋体" panose="02010600030101010101" pitchFamily="2" charset="-122"/>
                  </a:rPr>
                  <a:t>sum2</a:t>
                </a:r>
                <a:r>
                  <a:rPr kumimoji="1" lang="zh-CN" altLang="en-US" dirty="0">
                    <a:latin typeface="Arial" panose="020B0604020202020204" pitchFamily="34" charset="0"/>
                    <a:ea typeface="宋体" panose="02010600030101010101" pitchFamily="2" charset="-122"/>
                  </a:rPr>
                  <a:t>不相等，则根据</a:t>
                </a:r>
                <a:r>
                  <a:rPr kumimoji="1" lang="en-US" altLang="zh-CN" dirty="0" err="1">
                    <a:latin typeface="Arial" panose="020B0604020202020204" pitchFamily="34" charset="0"/>
                    <a:ea typeface="宋体" panose="02010600030101010101" pitchFamily="2" charset="-122"/>
                  </a:rPr>
                  <a:t>i</a:t>
                </a:r>
                <a:r>
                  <a:rPr kumimoji="1" lang="en-US" altLang="zh-CN" dirty="0">
                    <a:latin typeface="Arial" panose="020B0604020202020204" pitchFamily="34" charset="0"/>
                    <a:ea typeface="宋体" panose="02010600030101010101" pitchFamily="2" charset="-122"/>
                  </a:rPr>
                  <a:t> % 2</a:t>
                </a:r>
                <a:r>
                  <a:rPr kumimoji="1" lang="zh-CN" altLang="en-US" dirty="0">
                    <a:latin typeface="Arial" panose="020B0604020202020204" pitchFamily="34" charset="0"/>
                    <a:ea typeface="宋体" panose="02010600030101010101" pitchFamily="2" charset="-122"/>
                  </a:rPr>
                  <a:t>的值点亮或熄灭</a:t>
                </a:r>
                <a:r>
                  <a:rPr kumimoji="1" lang="en-US" altLang="zh-CN" dirty="0">
                    <a:latin typeface="Arial" panose="020B0604020202020204" pitchFamily="34" charset="0"/>
                    <a:ea typeface="宋体" panose="02010600030101010101" pitchFamily="2" charset="-122"/>
                  </a:rPr>
                  <a:t>LED2</a:t>
                </a:r>
              </a:p>
            </p:txBody>
          </p:sp>
          <p:sp>
            <p:nvSpPr>
              <p:cNvPr id="267300" name="AutoShape 36"/>
              <p:cNvSpPr>
                <a:spLocks noChangeArrowheads="1"/>
              </p:cNvSpPr>
              <p:nvPr/>
            </p:nvSpPr>
            <p:spPr bwMode="auto">
              <a:xfrm>
                <a:off x="3090" y="1646"/>
                <a:ext cx="2041" cy="168"/>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7301" name="Freeform 37"/>
            <p:cNvSpPr/>
            <p:nvPr/>
          </p:nvSpPr>
          <p:spPr bwMode="auto">
            <a:xfrm rot="16200000" flipV="1">
              <a:off x="2934" y="2049"/>
              <a:ext cx="57" cy="261"/>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67283"/>
                                        </p:tgtEl>
                                        <p:attrNameLst>
                                          <p:attrName>style.visibility</p:attrName>
                                        </p:attrNameLst>
                                      </p:cBhvr>
                                      <p:to>
                                        <p:strVal val="visible"/>
                                      </p:to>
                                    </p:set>
                                    <p:animEffect transition="in" filter="blinds(horizontal)">
                                      <p:cBhvr>
                                        <p:cTn id="7" dur="500"/>
                                        <p:tgtEl>
                                          <p:spTgt spid="267283"/>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267284"/>
                                        </p:tgtEl>
                                        <p:attrNameLst>
                                          <p:attrName>style.visibility</p:attrName>
                                        </p:attrNameLst>
                                      </p:cBhvr>
                                      <p:to>
                                        <p:strVal val="visible"/>
                                      </p:to>
                                    </p:set>
                                    <p:animEffect transition="in" filter="slide(fromBottom)">
                                      <p:cBhvr>
                                        <p:cTn id="11" dur="500"/>
                                        <p:tgtEl>
                                          <p:spTgt spid="267284"/>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2672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267282"/>
                                        </p:tgtEl>
                                        <p:attrNameLst>
                                          <p:attrName>style.visibility</p:attrName>
                                        </p:attrNameLst>
                                      </p:cBhvr>
                                      <p:to>
                                        <p:strVal val="visible"/>
                                      </p:to>
                                    </p:set>
                                    <p:animEffect transition="in" filter="wipe(up)">
                                      <p:cBhvr>
                                        <p:cTn id="19" dur="500"/>
                                        <p:tgtEl>
                                          <p:spTgt spid="267282"/>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267271"/>
                                        </p:tgtEl>
                                        <p:attrNameLst>
                                          <p:attrName>style.visibility</p:attrName>
                                        </p:attrNameLst>
                                      </p:cBhvr>
                                      <p:to>
                                        <p:strVal val="visible"/>
                                      </p:to>
                                    </p:set>
                                    <p:animEffect transition="in" filter="wipe(left)">
                                      <p:cBhvr>
                                        <p:cTn id="23" dur="500"/>
                                        <p:tgtEl>
                                          <p:spTgt spid="267271"/>
                                        </p:tgtEl>
                                      </p:cBhvr>
                                    </p:animEffect>
                                  </p:childTnLst>
                                </p:cTn>
                              </p:par>
                            </p:childTnLst>
                          </p:cTn>
                        </p:par>
                        <p:par>
                          <p:cTn id="24" fill="hold">
                            <p:stCondLst>
                              <p:cond delay="1000"/>
                            </p:stCondLst>
                            <p:childTnLst>
                              <p:par>
                                <p:cTn id="25" presetID="22" presetClass="entr" presetSubtype="1" fill="hold" grpId="0" nodeType="afterEffect">
                                  <p:stCondLst>
                                    <p:cond delay="0"/>
                                  </p:stCondLst>
                                  <p:childTnLst>
                                    <p:set>
                                      <p:cBhvr>
                                        <p:cTn id="26" dur="1" fill="hold">
                                          <p:stCondLst>
                                            <p:cond delay="0"/>
                                          </p:stCondLst>
                                        </p:cTn>
                                        <p:tgtEl>
                                          <p:spTgt spid="267270"/>
                                        </p:tgtEl>
                                        <p:attrNameLst>
                                          <p:attrName>style.visibility</p:attrName>
                                        </p:attrNameLst>
                                      </p:cBhvr>
                                      <p:to>
                                        <p:strVal val="visible"/>
                                      </p:to>
                                    </p:set>
                                    <p:animEffect transition="in" filter="wipe(up)">
                                      <p:cBhvr>
                                        <p:cTn id="27" dur="500"/>
                                        <p:tgtEl>
                                          <p:spTgt spid="267270"/>
                                        </p:tgtEl>
                                      </p:cBhvr>
                                    </p:animEffect>
                                  </p:childTnLst>
                                </p:cTn>
                              </p:par>
                            </p:childTnLst>
                          </p:cTn>
                        </p:par>
                        <p:par>
                          <p:cTn id="28" fill="hold">
                            <p:stCondLst>
                              <p:cond delay="1500"/>
                            </p:stCondLst>
                            <p:childTnLst>
                              <p:par>
                                <p:cTn id="29" presetID="22" presetClass="entr" presetSubtype="8" fill="hold" nodeType="afterEffect">
                                  <p:stCondLst>
                                    <p:cond delay="0"/>
                                  </p:stCondLst>
                                  <p:childTnLst>
                                    <p:set>
                                      <p:cBhvr>
                                        <p:cTn id="30" dur="1" fill="hold">
                                          <p:stCondLst>
                                            <p:cond delay="0"/>
                                          </p:stCondLst>
                                        </p:cTn>
                                        <p:tgtEl>
                                          <p:spTgt spid="267292"/>
                                        </p:tgtEl>
                                        <p:attrNameLst>
                                          <p:attrName>style.visibility</p:attrName>
                                        </p:attrNameLst>
                                      </p:cBhvr>
                                      <p:to>
                                        <p:strVal val="visible"/>
                                      </p:to>
                                    </p:set>
                                    <p:animEffect transition="in" filter="wipe(left)">
                                      <p:cBhvr>
                                        <p:cTn id="31" dur="500"/>
                                        <p:tgtEl>
                                          <p:spTgt spid="267292"/>
                                        </p:tgtEl>
                                      </p:cBhvr>
                                    </p:animEffect>
                                  </p:childTnLst>
                                </p:cTn>
                              </p:par>
                            </p:childTnLst>
                          </p:cTn>
                        </p:par>
                        <p:par>
                          <p:cTn id="32" fill="hold">
                            <p:stCondLst>
                              <p:cond delay="2000"/>
                            </p:stCondLst>
                            <p:childTnLst>
                              <p:par>
                                <p:cTn id="33" presetID="22" presetClass="entr" presetSubtype="1" fill="hold" grpId="0" nodeType="afterEffect">
                                  <p:stCondLst>
                                    <p:cond delay="0"/>
                                  </p:stCondLst>
                                  <p:childTnLst>
                                    <p:set>
                                      <p:cBhvr>
                                        <p:cTn id="34" dur="1" fill="hold">
                                          <p:stCondLst>
                                            <p:cond delay="0"/>
                                          </p:stCondLst>
                                        </p:cTn>
                                        <p:tgtEl>
                                          <p:spTgt spid="267285"/>
                                        </p:tgtEl>
                                        <p:attrNameLst>
                                          <p:attrName>style.visibility</p:attrName>
                                        </p:attrNameLst>
                                      </p:cBhvr>
                                      <p:to>
                                        <p:strVal val="visible"/>
                                      </p:to>
                                    </p:set>
                                    <p:animEffect transition="in" filter="wipe(up)">
                                      <p:cBhvr>
                                        <p:cTn id="35" dur="500"/>
                                        <p:tgtEl>
                                          <p:spTgt spid="267285"/>
                                        </p:tgtEl>
                                      </p:cBhvr>
                                    </p:animEffect>
                                  </p:childTnLst>
                                </p:cTn>
                              </p:par>
                            </p:childTnLst>
                          </p:cTn>
                        </p:par>
                        <p:par>
                          <p:cTn id="36" fill="hold">
                            <p:stCondLst>
                              <p:cond delay="2500"/>
                            </p:stCondLst>
                            <p:childTnLst>
                              <p:par>
                                <p:cTn id="37" presetID="22" presetClass="entr" presetSubtype="8" fill="hold" nodeType="afterEffect">
                                  <p:stCondLst>
                                    <p:cond delay="0"/>
                                  </p:stCondLst>
                                  <p:childTnLst>
                                    <p:set>
                                      <p:cBhvr>
                                        <p:cTn id="38" dur="1" fill="hold">
                                          <p:stCondLst>
                                            <p:cond delay="0"/>
                                          </p:stCondLst>
                                        </p:cTn>
                                        <p:tgtEl>
                                          <p:spTgt spid="267297"/>
                                        </p:tgtEl>
                                        <p:attrNameLst>
                                          <p:attrName>style.visibility</p:attrName>
                                        </p:attrNameLst>
                                      </p:cBhvr>
                                      <p:to>
                                        <p:strVal val="visible"/>
                                      </p:to>
                                    </p:set>
                                    <p:animEffect transition="in" filter="wipe(left)">
                                      <p:cBhvr>
                                        <p:cTn id="39" dur="500"/>
                                        <p:tgtEl>
                                          <p:spTgt spid="267297"/>
                                        </p:tgtEl>
                                      </p:cBhvr>
                                    </p:animEffect>
                                  </p:childTnLst>
                                </p:cTn>
                              </p:par>
                            </p:childTnLst>
                          </p:cTn>
                        </p:par>
                        <p:par>
                          <p:cTn id="40" fill="hold">
                            <p:stCondLst>
                              <p:cond delay="3000"/>
                            </p:stCondLst>
                            <p:childTnLst>
                              <p:par>
                                <p:cTn id="41" presetID="22" presetClass="entr" presetSubtype="1" fill="hold" grpId="0" nodeType="afterEffect">
                                  <p:stCondLst>
                                    <p:cond delay="0"/>
                                  </p:stCondLst>
                                  <p:childTnLst>
                                    <p:set>
                                      <p:cBhvr>
                                        <p:cTn id="42" dur="1" fill="hold">
                                          <p:stCondLst>
                                            <p:cond delay="0"/>
                                          </p:stCondLst>
                                        </p:cTn>
                                        <p:tgtEl>
                                          <p:spTgt spid="267286"/>
                                        </p:tgtEl>
                                        <p:attrNameLst>
                                          <p:attrName>style.visibility</p:attrName>
                                        </p:attrNameLst>
                                      </p:cBhvr>
                                      <p:to>
                                        <p:strVal val="visible"/>
                                      </p:to>
                                    </p:set>
                                    <p:animEffect transition="in" filter="wipe(up)">
                                      <p:cBhvr>
                                        <p:cTn id="43" dur="500"/>
                                        <p:tgtEl>
                                          <p:spTgt spid="267286"/>
                                        </p:tgtEl>
                                      </p:cBhvr>
                                    </p:animEffect>
                                  </p:childTnLst>
                                </p:cTn>
                              </p:par>
                            </p:childTnLst>
                          </p:cTn>
                        </p:par>
                        <p:par>
                          <p:cTn id="44" fill="hold">
                            <p:stCondLst>
                              <p:cond delay="3500"/>
                            </p:stCondLst>
                            <p:childTnLst>
                              <p:par>
                                <p:cTn id="45" presetID="22" presetClass="entr" presetSubtype="8" fill="hold" nodeType="afterEffect">
                                  <p:stCondLst>
                                    <p:cond delay="0"/>
                                  </p:stCondLst>
                                  <p:childTnLst>
                                    <p:set>
                                      <p:cBhvr>
                                        <p:cTn id="46" dur="1" fill="hold">
                                          <p:stCondLst>
                                            <p:cond delay="0"/>
                                          </p:stCondLst>
                                        </p:cTn>
                                        <p:tgtEl>
                                          <p:spTgt spid="267277"/>
                                        </p:tgtEl>
                                        <p:attrNameLst>
                                          <p:attrName>style.visibility</p:attrName>
                                        </p:attrNameLst>
                                      </p:cBhvr>
                                      <p:to>
                                        <p:strVal val="visible"/>
                                      </p:to>
                                    </p:set>
                                    <p:animEffect transition="in" filter="wipe(left)">
                                      <p:cBhvr>
                                        <p:cTn id="47" dur="500"/>
                                        <p:tgtEl>
                                          <p:spTgt spid="267277"/>
                                        </p:tgtEl>
                                      </p:cBhvr>
                                    </p:animEffect>
                                  </p:childTnLst>
                                </p:cTn>
                              </p:par>
                            </p:childTnLst>
                          </p:cTn>
                        </p:par>
                        <p:par>
                          <p:cTn id="48" fill="hold">
                            <p:stCondLst>
                              <p:cond delay="4000"/>
                            </p:stCondLst>
                            <p:childTnLst>
                              <p:par>
                                <p:cTn id="49" presetID="22" presetClass="entr" presetSubtype="1" fill="hold" grpId="0" nodeType="afterEffect">
                                  <p:stCondLst>
                                    <p:cond delay="0"/>
                                  </p:stCondLst>
                                  <p:childTnLst>
                                    <p:set>
                                      <p:cBhvr>
                                        <p:cTn id="50" dur="1" fill="hold">
                                          <p:stCondLst>
                                            <p:cond delay="0"/>
                                          </p:stCondLst>
                                        </p:cTn>
                                        <p:tgtEl>
                                          <p:spTgt spid="267276"/>
                                        </p:tgtEl>
                                        <p:attrNameLst>
                                          <p:attrName>style.visibility</p:attrName>
                                        </p:attrNameLst>
                                      </p:cBhvr>
                                      <p:to>
                                        <p:strVal val="visible"/>
                                      </p:to>
                                    </p:set>
                                    <p:animEffect transition="in" filter="wipe(up)">
                                      <p:cBhvr>
                                        <p:cTn id="51" dur="500"/>
                                        <p:tgtEl>
                                          <p:spTgt spid="267276"/>
                                        </p:tgtEl>
                                      </p:cBhvr>
                                    </p:animEffect>
                                  </p:childTnLst>
                                </p:cTn>
                              </p:par>
                            </p:childTnLst>
                          </p:cTn>
                        </p:par>
                        <p:par>
                          <p:cTn id="52" fill="hold">
                            <p:stCondLst>
                              <p:cond delay="4500"/>
                            </p:stCondLst>
                            <p:childTnLst>
                              <p:par>
                                <p:cTn id="53" presetID="22" presetClass="entr" presetSubtype="8" fill="hold" nodeType="afterEffect">
                                  <p:stCondLst>
                                    <p:cond delay="0"/>
                                  </p:stCondLst>
                                  <p:childTnLst>
                                    <p:set>
                                      <p:cBhvr>
                                        <p:cTn id="54" dur="1" fill="hold">
                                          <p:stCondLst>
                                            <p:cond delay="0"/>
                                          </p:stCondLst>
                                        </p:cTn>
                                        <p:tgtEl>
                                          <p:spTgt spid="267287"/>
                                        </p:tgtEl>
                                        <p:attrNameLst>
                                          <p:attrName>style.visibility</p:attrName>
                                        </p:attrNameLst>
                                      </p:cBhvr>
                                      <p:to>
                                        <p:strVal val="visible"/>
                                      </p:to>
                                    </p:set>
                                    <p:animEffect transition="in" filter="wipe(left)">
                                      <p:cBhvr>
                                        <p:cTn id="55" dur="500"/>
                                        <p:tgtEl>
                                          <p:spTgt spid="267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9" grpId="0" animBg="1"/>
      <p:bldP spid="267270" grpId="0" animBg="1"/>
      <p:bldP spid="267276" grpId="0" animBg="1"/>
      <p:bldP spid="267282" grpId="0" animBg="1"/>
      <p:bldP spid="267283" grpId="0"/>
      <p:bldP spid="267284" grpId="0" animBg="1"/>
      <p:bldP spid="267285" grpId="0" animBg="1"/>
      <p:bldP spid="26728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AutoShape 2"/>
          <p:cNvSpPr>
            <a:spLocks noChangeArrowheads="1"/>
          </p:cNvSpPr>
          <p:nvPr/>
        </p:nvSpPr>
        <p:spPr bwMode="auto">
          <a:xfrm>
            <a:off x="1774826" y="355736"/>
            <a:ext cx="4321175" cy="504825"/>
          </a:xfrm>
          <a:prstGeom prst="roundRect">
            <a:avLst>
              <a:gd name="adj" fmla="val 16667"/>
            </a:avLst>
          </a:prstGeom>
          <a:solidFill>
            <a:schemeClr val="bg1"/>
          </a:solidFill>
          <a:ln w="38100">
            <a:solidFill>
              <a:srgbClr val="006600"/>
            </a:solidFill>
            <a:round/>
          </a:ln>
          <a:effectLst>
            <a:outerShdw dist="107763" dir="13500000" algn="ctr" rotWithShape="0">
              <a:srgbClr val="006600">
                <a:alpha val="50000"/>
              </a:srgbClr>
            </a:outerShdw>
          </a:effectLst>
        </p:spPr>
        <p:txBody>
          <a:bodyPr wrap="none" anchor="ctr"/>
          <a:lstStyle/>
          <a:p>
            <a:pPr algn="ctr" eaLnBrk="1" hangingPunct="1"/>
            <a:r>
              <a:rPr lang="zh-CN" altLang="en-US" sz="2400" b="1">
                <a:solidFill>
                  <a:srgbClr val="006600"/>
                </a:solidFill>
                <a:latin typeface="Arial" panose="020B0604020202020204" pitchFamily="34" charset="0"/>
                <a:ea typeface="华文新魏" panose="02010800040101010101" pitchFamily="2" charset="-122"/>
              </a:rPr>
              <a:t>临界区与中断管理</a:t>
            </a:r>
            <a:r>
              <a:rPr lang="en-US" altLang="zh-CN" b="1">
                <a:solidFill>
                  <a:srgbClr val="006600"/>
                </a:solidFill>
                <a:latin typeface="Arial" panose="020B0604020202020204" pitchFamily="34" charset="0"/>
                <a:ea typeface="宋体" panose="02010600030101010101" pitchFamily="2" charset="-122"/>
              </a:rPr>
              <a:t>| </a:t>
            </a:r>
            <a:r>
              <a:rPr lang="en-US" altLang="zh-CN" sz="1200" b="1">
                <a:solidFill>
                  <a:srgbClr val="006600"/>
                </a:solidFill>
                <a:latin typeface="Arial" panose="020B0604020202020204" pitchFamily="34" charset="0"/>
                <a:ea typeface="华文新魏" panose="02010800040101010101" pitchFamily="2" charset="-122"/>
              </a:rPr>
              <a:t>μC/OS-II</a:t>
            </a:r>
            <a:r>
              <a:rPr lang="zh-CN" altLang="en-US" sz="1200" b="1">
                <a:solidFill>
                  <a:srgbClr val="006600"/>
                </a:solidFill>
                <a:latin typeface="Arial" panose="020B0604020202020204" pitchFamily="34" charset="0"/>
                <a:ea typeface="隶书" panose="02010509060101010101" pitchFamily="49" charset="-122"/>
              </a:rPr>
              <a:t>微小内核分析</a:t>
            </a:r>
          </a:p>
        </p:txBody>
      </p:sp>
      <p:sp>
        <p:nvSpPr>
          <p:cNvPr id="268291" name="Line 3"/>
          <p:cNvSpPr>
            <a:spLocks noChangeShapeType="1"/>
          </p:cNvSpPr>
          <p:nvPr/>
        </p:nvSpPr>
        <p:spPr bwMode="auto">
          <a:xfrm>
            <a:off x="4727576" y="858973"/>
            <a:ext cx="5256213" cy="0"/>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8292" name="AutoShape 4"/>
          <p:cNvSpPr>
            <a:spLocks noChangeArrowheads="1"/>
          </p:cNvSpPr>
          <p:nvPr/>
        </p:nvSpPr>
        <p:spPr bwMode="gray">
          <a:xfrm>
            <a:off x="6248401" y="242428"/>
            <a:ext cx="3457575" cy="510778"/>
          </a:xfrm>
          <a:prstGeom prst="roundRect">
            <a:avLst>
              <a:gd name="adj" fmla="val 16667"/>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r>
              <a:rPr lang="zh-CN" altLang="en-US" sz="2400" b="1">
                <a:solidFill>
                  <a:schemeClr val="bg1"/>
                </a:solidFill>
                <a:latin typeface="Arial" panose="020B0604020202020204" pitchFamily="34" charset="0"/>
                <a:ea typeface="宋体" panose="02010600030101010101" pitchFamily="2" charset="-122"/>
              </a:rPr>
              <a:t>案例分析</a:t>
            </a:r>
          </a:p>
        </p:txBody>
      </p:sp>
      <p:sp>
        <p:nvSpPr>
          <p:cNvPr id="268293" name="Rectangle 5"/>
          <p:cNvSpPr>
            <a:spLocks noChangeArrowheads="1"/>
          </p:cNvSpPr>
          <p:nvPr/>
        </p:nvSpPr>
        <p:spPr bwMode="auto">
          <a:xfrm>
            <a:off x="2424113" y="2141539"/>
            <a:ext cx="3600450" cy="2790825"/>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171450" indent="-171450">
              <a:tabLst>
                <a:tab pos="1885950" algn="l"/>
              </a:tabLst>
              <a:defRPr kumimoji="1" sz="2400">
                <a:solidFill>
                  <a:schemeClr val="tx1"/>
                </a:solidFill>
                <a:latin typeface="Times New Roman" panose="02020603050405020304" pitchFamily="18" charset="0"/>
                <a:ea typeface="宋体" panose="02010600030101010101" pitchFamily="2" charset="-122"/>
              </a:defRPr>
            </a:lvl1pPr>
            <a:lvl2pPr>
              <a:tabLst>
                <a:tab pos="1885950" algn="l"/>
              </a:tabLst>
              <a:defRPr kumimoji="1" sz="2400">
                <a:solidFill>
                  <a:schemeClr val="tx1"/>
                </a:solidFill>
                <a:latin typeface="Times New Roman" panose="02020603050405020304" pitchFamily="18" charset="0"/>
                <a:ea typeface="宋体" panose="02010600030101010101" pitchFamily="2" charset="-122"/>
              </a:defRPr>
            </a:lvl2pPr>
            <a:lvl3pPr>
              <a:tabLst>
                <a:tab pos="1885950" algn="l"/>
              </a:tabLst>
              <a:defRPr kumimoji="1" sz="2400">
                <a:solidFill>
                  <a:schemeClr val="tx1"/>
                </a:solidFill>
                <a:latin typeface="Times New Roman" panose="02020603050405020304" pitchFamily="18" charset="0"/>
                <a:ea typeface="宋体" panose="02010600030101010101" pitchFamily="2" charset="-122"/>
              </a:defRPr>
            </a:lvl3pPr>
            <a:lvl4pPr>
              <a:tabLst>
                <a:tab pos="1885950" algn="l"/>
              </a:tabLst>
              <a:defRPr kumimoji="1" sz="2400">
                <a:solidFill>
                  <a:schemeClr val="tx1"/>
                </a:solidFill>
                <a:latin typeface="Times New Roman" panose="02020603050405020304" pitchFamily="18" charset="0"/>
                <a:ea typeface="宋体" panose="02010600030101010101" pitchFamily="2" charset="-122"/>
              </a:defRPr>
            </a:lvl4pPr>
            <a:lvl5pPr>
              <a:tabLst>
                <a:tab pos="188595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1600">
                <a:latin typeface="Arial" panose="020B0604020202020204" pitchFamily="34" charset="0"/>
                <a:ea typeface="华文新魏" panose="02010800040101010101" pitchFamily="2" charset="-122"/>
              </a:rPr>
              <a:t>void  Task1 (void  *pdata)</a:t>
            </a:r>
          </a:p>
          <a:p>
            <a:pPr algn="just"/>
            <a:r>
              <a:rPr lang="en-US" altLang="zh-CN" sz="1600">
                <a:latin typeface="Arial" panose="020B0604020202020204" pitchFamily="34" charset="0"/>
                <a:ea typeface="华文新魏" panose="02010800040101010101" pitchFamily="2" charset="-122"/>
              </a:rPr>
              <a:t>{</a:t>
            </a:r>
          </a:p>
          <a:p>
            <a:pPr algn="just"/>
            <a:r>
              <a:rPr kumimoji="0" lang="en-US" altLang="zh-CN" sz="1600">
                <a:latin typeface="Arial" panose="020B0604020202020204" pitchFamily="34" charset="0"/>
                <a:ea typeface="华文新魏" panose="02010800040101010101" pitchFamily="2" charset="-122"/>
              </a:rPr>
              <a:t>    pdata = pdata;</a:t>
            </a:r>
          </a:p>
          <a:p>
            <a:pPr algn="just"/>
            <a:r>
              <a:rPr lang="en-US" altLang="zh-CN" sz="1600">
                <a:latin typeface="Arial" panose="020B0604020202020204" pitchFamily="34" charset="0"/>
                <a:ea typeface="华文新魏" panose="02010800040101010101" pitchFamily="2" charset="-122"/>
              </a:rPr>
              <a:t>    </a:t>
            </a:r>
          </a:p>
          <a:p>
            <a:pPr algn="just"/>
            <a:r>
              <a:rPr lang="en-US" altLang="zh-CN" sz="1600">
                <a:latin typeface="Arial" panose="020B0604020202020204" pitchFamily="34" charset="0"/>
                <a:ea typeface="华文新魏" panose="02010800040101010101" pitchFamily="2" charset="-122"/>
              </a:rPr>
              <a:t>    while (1) {</a:t>
            </a:r>
          </a:p>
          <a:p>
            <a:pPr algn="just"/>
            <a:r>
              <a:rPr lang="en-US" altLang="zh-CN" sz="1600">
                <a:latin typeface="Arial" panose="020B0604020202020204" pitchFamily="34" charset="0"/>
                <a:ea typeface="华文新魏" panose="02010800040101010101" pitchFamily="2" charset="-122"/>
              </a:rPr>
              <a:t>        OS_ENTER_CRITICAL();</a:t>
            </a:r>
          </a:p>
          <a:p>
            <a:pPr algn="just"/>
            <a:r>
              <a:rPr lang="en-US" altLang="zh-CN" sz="1600">
                <a:latin typeface="Arial" panose="020B0604020202020204" pitchFamily="34" charset="0"/>
                <a:ea typeface="华文新魏" panose="02010800040101010101" pitchFamily="2" charset="-122"/>
              </a:rPr>
              <a:t>        sum1++;</a:t>
            </a:r>
          </a:p>
          <a:p>
            <a:pPr algn="just"/>
            <a:r>
              <a:rPr lang="en-US" altLang="zh-CN" sz="1600">
                <a:latin typeface="Arial" panose="020B0604020202020204" pitchFamily="34" charset="0"/>
                <a:ea typeface="华文新魏" panose="02010800040101010101" pitchFamily="2" charset="-122"/>
              </a:rPr>
              <a:t>        sum2++;</a:t>
            </a:r>
          </a:p>
          <a:p>
            <a:pPr algn="just"/>
            <a:r>
              <a:rPr lang="en-US" altLang="zh-CN" sz="1600">
                <a:latin typeface="Arial" panose="020B0604020202020204" pitchFamily="34" charset="0"/>
                <a:ea typeface="华文新魏" panose="02010800040101010101" pitchFamily="2" charset="-122"/>
              </a:rPr>
              <a:t>        OS_EXIT_CRITICAL();</a:t>
            </a:r>
          </a:p>
          <a:p>
            <a:pPr algn="just"/>
            <a:r>
              <a:rPr lang="en-US" altLang="zh-CN" sz="1600">
                <a:latin typeface="Arial" panose="020B0604020202020204" pitchFamily="34" charset="0"/>
                <a:ea typeface="华文新魏" panose="02010800040101010101" pitchFamily="2" charset="-122"/>
              </a:rPr>
              <a:t>    }</a:t>
            </a:r>
          </a:p>
          <a:p>
            <a:pPr algn="just"/>
            <a:r>
              <a:rPr lang="en-US" altLang="zh-CN" sz="1600">
                <a:latin typeface="Arial" panose="020B0604020202020204" pitchFamily="34" charset="0"/>
                <a:ea typeface="华文新魏" panose="02010800040101010101" pitchFamily="2" charset="-122"/>
              </a:rPr>
              <a:t>}</a:t>
            </a:r>
          </a:p>
        </p:txBody>
      </p:sp>
      <p:sp>
        <p:nvSpPr>
          <p:cNvPr id="268294" name="Rectangle 6"/>
          <p:cNvSpPr>
            <a:spLocks noChangeArrowheads="1"/>
          </p:cNvSpPr>
          <p:nvPr/>
        </p:nvSpPr>
        <p:spPr bwMode="auto">
          <a:xfrm>
            <a:off x="2424113" y="3408363"/>
            <a:ext cx="3600450" cy="3048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8295" name="Group 7"/>
          <p:cNvGrpSpPr/>
          <p:nvPr/>
        </p:nvGrpSpPr>
        <p:grpSpPr bwMode="auto">
          <a:xfrm>
            <a:off x="6042026" y="2479681"/>
            <a:ext cx="2644775" cy="369888"/>
            <a:chOff x="2656" y="2700"/>
            <a:chExt cx="1559" cy="233"/>
          </a:xfrm>
        </p:grpSpPr>
        <p:grpSp>
          <p:nvGrpSpPr>
            <p:cNvPr id="268296" name="Group 8"/>
            <p:cNvGrpSpPr/>
            <p:nvPr/>
          </p:nvGrpSpPr>
          <p:grpSpPr bwMode="auto">
            <a:xfrm>
              <a:off x="2908" y="2700"/>
              <a:ext cx="1307" cy="233"/>
              <a:chOff x="2645" y="1782"/>
              <a:chExt cx="944" cy="745"/>
            </a:xfrm>
          </p:grpSpPr>
          <p:sp>
            <p:nvSpPr>
              <p:cNvPr id="268297" name="Rectangle 9"/>
              <p:cNvSpPr>
                <a:spLocks noChangeArrowheads="1"/>
              </p:cNvSpPr>
              <p:nvPr/>
            </p:nvSpPr>
            <p:spPr bwMode="auto">
              <a:xfrm>
                <a:off x="2705" y="1782"/>
                <a:ext cx="884" cy="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a:latin typeface="Arial" panose="020B0604020202020204" pitchFamily="34" charset="0"/>
                    <a:ea typeface="宋体" panose="02010600030101010101" pitchFamily="2" charset="-122"/>
                  </a:rPr>
                  <a:t>防止编译器报警</a:t>
                </a:r>
              </a:p>
            </p:txBody>
          </p:sp>
          <p:sp>
            <p:nvSpPr>
              <p:cNvPr id="268298" name="AutoShape 10"/>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8299" name="Freeform 11"/>
            <p:cNvSpPr/>
            <p:nvPr/>
          </p:nvSpPr>
          <p:spPr bwMode="auto">
            <a:xfrm rot="5400000">
              <a:off x="2729" y="2742"/>
              <a:ext cx="106" cy="252"/>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8300" name="Rectangle 12"/>
          <p:cNvSpPr>
            <a:spLocks noChangeArrowheads="1"/>
          </p:cNvSpPr>
          <p:nvPr/>
        </p:nvSpPr>
        <p:spPr bwMode="auto">
          <a:xfrm>
            <a:off x="2424113" y="3713163"/>
            <a:ext cx="3600450" cy="4572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8301" name="Group 13"/>
          <p:cNvGrpSpPr/>
          <p:nvPr/>
        </p:nvGrpSpPr>
        <p:grpSpPr bwMode="auto">
          <a:xfrm>
            <a:off x="6024564" y="3743330"/>
            <a:ext cx="2662237" cy="369888"/>
            <a:chOff x="3491" y="2120"/>
            <a:chExt cx="1559" cy="233"/>
          </a:xfrm>
        </p:grpSpPr>
        <p:grpSp>
          <p:nvGrpSpPr>
            <p:cNvPr id="268302" name="Group 14"/>
            <p:cNvGrpSpPr/>
            <p:nvPr/>
          </p:nvGrpSpPr>
          <p:grpSpPr bwMode="auto">
            <a:xfrm>
              <a:off x="3743" y="2120"/>
              <a:ext cx="1307" cy="233"/>
              <a:chOff x="2645" y="1782"/>
              <a:chExt cx="944" cy="745"/>
            </a:xfrm>
          </p:grpSpPr>
          <p:sp>
            <p:nvSpPr>
              <p:cNvPr id="268303" name="Rectangle 15"/>
              <p:cNvSpPr>
                <a:spLocks noChangeArrowheads="1"/>
              </p:cNvSpPr>
              <p:nvPr/>
            </p:nvSpPr>
            <p:spPr bwMode="auto">
              <a:xfrm>
                <a:off x="2705" y="1782"/>
                <a:ext cx="884" cy="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a:latin typeface="Arial" panose="020B0604020202020204" pitchFamily="34" charset="0"/>
                    <a:ea typeface="宋体" panose="02010600030101010101" pitchFamily="2" charset="-122"/>
                  </a:rPr>
                  <a:t>sum1</a:t>
                </a:r>
                <a:r>
                  <a:rPr kumimoji="1" lang="zh-CN" altLang="en-US">
                    <a:latin typeface="Arial" panose="020B0604020202020204" pitchFamily="34" charset="0"/>
                    <a:ea typeface="宋体" panose="02010600030101010101" pitchFamily="2" charset="-122"/>
                  </a:rPr>
                  <a:t>和</a:t>
                </a:r>
                <a:r>
                  <a:rPr kumimoji="1" lang="en-US" altLang="zh-CN">
                    <a:latin typeface="Arial" panose="020B0604020202020204" pitchFamily="34" charset="0"/>
                    <a:ea typeface="宋体" panose="02010600030101010101" pitchFamily="2" charset="-122"/>
                  </a:rPr>
                  <a:t>sum2</a:t>
                </a:r>
                <a:r>
                  <a:rPr kumimoji="1" lang="zh-CN" altLang="en-US">
                    <a:latin typeface="Arial" panose="020B0604020202020204" pitchFamily="34" charset="0"/>
                    <a:ea typeface="宋体" panose="02010600030101010101" pitchFamily="2" charset="-122"/>
                  </a:rPr>
                  <a:t>加</a:t>
                </a:r>
                <a:r>
                  <a:rPr kumimoji="1" lang="en-US" altLang="zh-CN">
                    <a:latin typeface="Arial" panose="020B0604020202020204" pitchFamily="34" charset="0"/>
                    <a:ea typeface="宋体" panose="02010600030101010101" pitchFamily="2" charset="-122"/>
                  </a:rPr>
                  <a:t>1</a:t>
                </a:r>
              </a:p>
            </p:txBody>
          </p:sp>
          <p:sp>
            <p:nvSpPr>
              <p:cNvPr id="268304" name="AutoShape 16"/>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8305" name="Freeform 17"/>
            <p:cNvSpPr/>
            <p:nvPr/>
          </p:nvSpPr>
          <p:spPr bwMode="auto">
            <a:xfrm rot="16200000" flipV="1">
              <a:off x="3584" y="2078"/>
              <a:ext cx="57" cy="244"/>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8306" name="Rectangle 18"/>
          <p:cNvSpPr>
            <a:spLocks noChangeArrowheads="1"/>
          </p:cNvSpPr>
          <p:nvPr/>
        </p:nvSpPr>
        <p:spPr bwMode="auto">
          <a:xfrm>
            <a:off x="2424113" y="2693989"/>
            <a:ext cx="3600450" cy="257175"/>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8307" name="Text Box 19"/>
          <p:cNvSpPr txBox="1">
            <a:spLocks noChangeArrowheads="1"/>
          </p:cNvSpPr>
          <p:nvPr/>
        </p:nvSpPr>
        <p:spPr bwMode="auto">
          <a:xfrm>
            <a:off x="2446338" y="1411289"/>
            <a:ext cx="61706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华文新魏" panose="02010800040101010101" pitchFamily="2" charset="-122"/>
              </a:rPr>
              <a:t>    </a:t>
            </a:r>
            <a:r>
              <a:rPr lang="zh-CN" altLang="en-US" sz="2000">
                <a:ea typeface="华文新魏" panose="02010800040101010101" pitchFamily="2" charset="-122"/>
              </a:rPr>
              <a:t>下面给出</a:t>
            </a:r>
            <a:r>
              <a:rPr lang="en-US" altLang="zh-CN" sz="2000">
                <a:ea typeface="华文新魏" panose="02010800040101010101" pitchFamily="2" charset="-122"/>
              </a:rPr>
              <a:t>Task1</a:t>
            </a:r>
            <a:r>
              <a:rPr lang="zh-CN" altLang="en-US" sz="2000">
                <a:ea typeface="华文新魏" panose="02010800040101010101" pitchFamily="2" charset="-122"/>
              </a:rPr>
              <a:t>任务的主要处理代码。</a:t>
            </a:r>
          </a:p>
        </p:txBody>
      </p:sp>
      <p:sp>
        <p:nvSpPr>
          <p:cNvPr id="268308" name="Rectangle 20"/>
          <p:cNvSpPr>
            <a:spLocks noChangeArrowheads="1"/>
          </p:cNvSpPr>
          <p:nvPr/>
        </p:nvSpPr>
        <p:spPr bwMode="auto">
          <a:xfrm>
            <a:off x="2387600" y="1989138"/>
            <a:ext cx="7435850" cy="3124200"/>
          </a:xfrm>
          <a:prstGeom prst="rect">
            <a:avLst/>
          </a:prstGeom>
          <a:noFill/>
          <a:ln w="28575" algn="ctr">
            <a:solidFill>
              <a:srgbClr val="0066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8309" name="Rectangle 21"/>
          <p:cNvSpPr>
            <a:spLocks noChangeArrowheads="1"/>
          </p:cNvSpPr>
          <p:nvPr/>
        </p:nvSpPr>
        <p:spPr bwMode="auto">
          <a:xfrm>
            <a:off x="2424113" y="4170364"/>
            <a:ext cx="3600450" cy="250825"/>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8310" name="Group 22"/>
          <p:cNvGrpSpPr/>
          <p:nvPr/>
        </p:nvGrpSpPr>
        <p:grpSpPr bwMode="auto">
          <a:xfrm>
            <a:off x="6019800" y="4200530"/>
            <a:ext cx="2667000" cy="369888"/>
            <a:chOff x="3491" y="2120"/>
            <a:chExt cx="1559" cy="233"/>
          </a:xfrm>
        </p:grpSpPr>
        <p:grpSp>
          <p:nvGrpSpPr>
            <p:cNvPr id="268311" name="Group 23"/>
            <p:cNvGrpSpPr/>
            <p:nvPr/>
          </p:nvGrpSpPr>
          <p:grpSpPr bwMode="auto">
            <a:xfrm>
              <a:off x="3743" y="2120"/>
              <a:ext cx="1307" cy="233"/>
              <a:chOff x="2645" y="1782"/>
              <a:chExt cx="944" cy="745"/>
            </a:xfrm>
          </p:grpSpPr>
          <p:sp>
            <p:nvSpPr>
              <p:cNvPr id="268312" name="Rectangle 24"/>
              <p:cNvSpPr>
                <a:spLocks noChangeArrowheads="1"/>
              </p:cNvSpPr>
              <p:nvPr/>
            </p:nvSpPr>
            <p:spPr bwMode="auto">
              <a:xfrm>
                <a:off x="2705" y="1782"/>
                <a:ext cx="884" cy="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a:latin typeface="Arial" panose="020B0604020202020204" pitchFamily="34" charset="0"/>
                    <a:ea typeface="宋体" panose="02010600030101010101" pitchFamily="2" charset="-122"/>
                  </a:rPr>
                  <a:t>允许中断</a:t>
                </a:r>
              </a:p>
            </p:txBody>
          </p:sp>
          <p:sp>
            <p:nvSpPr>
              <p:cNvPr id="268313" name="AutoShape 25"/>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8314" name="Freeform 26"/>
            <p:cNvSpPr/>
            <p:nvPr/>
          </p:nvSpPr>
          <p:spPr bwMode="auto">
            <a:xfrm rot="16200000" flipV="1">
              <a:off x="3584" y="2078"/>
              <a:ext cx="57" cy="244"/>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68315" name="Group 27"/>
          <p:cNvGrpSpPr/>
          <p:nvPr/>
        </p:nvGrpSpPr>
        <p:grpSpPr bwMode="auto">
          <a:xfrm>
            <a:off x="6019799" y="3068642"/>
            <a:ext cx="3055961" cy="646113"/>
            <a:chOff x="2656" y="2611"/>
            <a:chExt cx="1559" cy="407"/>
          </a:xfrm>
        </p:grpSpPr>
        <p:grpSp>
          <p:nvGrpSpPr>
            <p:cNvPr id="268316" name="Group 28"/>
            <p:cNvGrpSpPr/>
            <p:nvPr/>
          </p:nvGrpSpPr>
          <p:grpSpPr bwMode="auto">
            <a:xfrm>
              <a:off x="2908" y="2611"/>
              <a:ext cx="1307" cy="407"/>
              <a:chOff x="2645" y="1503"/>
              <a:chExt cx="944" cy="1304"/>
            </a:xfrm>
          </p:grpSpPr>
          <p:sp>
            <p:nvSpPr>
              <p:cNvPr id="268317" name="Rectangle 29"/>
              <p:cNvSpPr>
                <a:spLocks noChangeArrowheads="1"/>
              </p:cNvSpPr>
              <p:nvPr/>
            </p:nvSpPr>
            <p:spPr bwMode="auto">
              <a:xfrm>
                <a:off x="2705" y="1503"/>
                <a:ext cx="884" cy="1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a:latin typeface="Arial" panose="020B0604020202020204" pitchFamily="34" charset="0"/>
                    <a:ea typeface="宋体" panose="02010600030101010101" pitchFamily="2" charset="-122"/>
                  </a:rPr>
                  <a:t>关键代码，禁止中断</a:t>
                </a:r>
              </a:p>
            </p:txBody>
          </p:sp>
          <p:sp>
            <p:nvSpPr>
              <p:cNvPr id="268318" name="AutoShape 30"/>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8319" name="Freeform 31"/>
            <p:cNvSpPr/>
            <p:nvPr/>
          </p:nvSpPr>
          <p:spPr bwMode="auto">
            <a:xfrm rot="5400000">
              <a:off x="2729" y="2742"/>
              <a:ext cx="106" cy="252"/>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8321" name="Rectangle 33"/>
          <p:cNvSpPr>
            <a:spLocks noChangeArrowheads="1"/>
          </p:cNvSpPr>
          <p:nvPr/>
        </p:nvSpPr>
        <p:spPr bwMode="auto">
          <a:xfrm>
            <a:off x="2387600" y="5265739"/>
            <a:ext cx="7435850" cy="915987"/>
          </a:xfrm>
          <a:prstGeom prst="rect">
            <a:avLst/>
          </a:prstGeom>
          <a:gradFill rotWithShape="1">
            <a:gsLst>
              <a:gs pos="0">
                <a:srgbClr val="008000">
                  <a:alpha val="50000"/>
                </a:srgbClr>
              </a:gs>
              <a:gs pos="100000">
                <a:srgbClr val="008000">
                  <a:gamma/>
                  <a:tint val="31765"/>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r>
              <a:rPr lang="zh-CN" altLang="en-US" dirty="0"/>
              <a:t>由于</a:t>
            </a:r>
            <a:r>
              <a:rPr lang="en-US" altLang="zh-CN" dirty="0"/>
              <a:t>CPU</a:t>
            </a:r>
            <a:r>
              <a:rPr lang="zh-CN" altLang="en-US" dirty="0"/>
              <a:t>在执行关键代码时，中断被屏蔽，因此不可能执行中断服务程序，也就不会引起中断切换。此时，只要</a:t>
            </a:r>
            <a:r>
              <a:rPr lang="en-US" altLang="zh-CN" dirty="0"/>
              <a:t>Task0()</a:t>
            </a:r>
            <a:r>
              <a:rPr lang="zh-CN" altLang="en-US" dirty="0"/>
              <a:t>运行，</a:t>
            </a:r>
            <a:r>
              <a:rPr lang="en-US" altLang="zh-CN" dirty="0"/>
              <a:t>sum1</a:t>
            </a:r>
            <a:r>
              <a:rPr lang="zh-CN" altLang="en-US" dirty="0"/>
              <a:t>和</a:t>
            </a:r>
            <a:r>
              <a:rPr lang="en-US" altLang="zh-CN" dirty="0"/>
              <a:t>sum2</a:t>
            </a:r>
            <a:r>
              <a:rPr lang="zh-CN" altLang="en-US" dirty="0"/>
              <a:t>就相等，因此，</a:t>
            </a:r>
            <a:r>
              <a:rPr lang="en-US" altLang="zh-CN" dirty="0"/>
              <a:t>LED2</a:t>
            </a:r>
            <a:r>
              <a:rPr lang="zh-CN" altLang="en-US" dirty="0">
                <a:solidFill>
                  <a:srgbClr val="FF0000"/>
                </a:solidFill>
              </a:rPr>
              <a:t>不会</a:t>
            </a:r>
            <a:r>
              <a:rPr lang="zh-CN" altLang="en-US" dirty="0">
                <a:solidFill>
                  <a:srgbClr val="002060"/>
                </a:solidFill>
              </a:rPr>
              <a:t>闪烁</a:t>
            </a:r>
            <a:r>
              <a:rPr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68307"/>
                                        </p:tgtEl>
                                        <p:attrNameLst>
                                          <p:attrName>style.visibility</p:attrName>
                                        </p:attrNameLst>
                                      </p:cBhvr>
                                      <p:to>
                                        <p:strVal val="visible"/>
                                      </p:to>
                                    </p:set>
                                    <p:animEffect transition="in" filter="blinds(horizontal)">
                                      <p:cBhvr>
                                        <p:cTn id="7" dur="500"/>
                                        <p:tgtEl>
                                          <p:spTgt spid="268307"/>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268308"/>
                                        </p:tgtEl>
                                        <p:attrNameLst>
                                          <p:attrName>style.visibility</p:attrName>
                                        </p:attrNameLst>
                                      </p:cBhvr>
                                      <p:to>
                                        <p:strVal val="visible"/>
                                      </p:to>
                                    </p:set>
                                    <p:animEffect transition="in" filter="slide(fromBottom)">
                                      <p:cBhvr>
                                        <p:cTn id="11" dur="500"/>
                                        <p:tgtEl>
                                          <p:spTgt spid="268308"/>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2682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268306"/>
                                        </p:tgtEl>
                                        <p:attrNameLst>
                                          <p:attrName>style.visibility</p:attrName>
                                        </p:attrNameLst>
                                      </p:cBhvr>
                                      <p:to>
                                        <p:strVal val="visible"/>
                                      </p:to>
                                    </p:set>
                                    <p:animEffect transition="in" filter="wipe(up)">
                                      <p:cBhvr>
                                        <p:cTn id="19" dur="500"/>
                                        <p:tgtEl>
                                          <p:spTgt spid="268306"/>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268295"/>
                                        </p:tgtEl>
                                        <p:attrNameLst>
                                          <p:attrName>style.visibility</p:attrName>
                                        </p:attrNameLst>
                                      </p:cBhvr>
                                      <p:to>
                                        <p:strVal val="visible"/>
                                      </p:to>
                                    </p:set>
                                    <p:animEffect transition="in" filter="wipe(left)">
                                      <p:cBhvr>
                                        <p:cTn id="23" dur="500"/>
                                        <p:tgtEl>
                                          <p:spTgt spid="268295"/>
                                        </p:tgtEl>
                                      </p:cBhvr>
                                    </p:animEffect>
                                  </p:childTnLst>
                                </p:cTn>
                              </p:par>
                            </p:childTnLst>
                          </p:cTn>
                        </p:par>
                        <p:par>
                          <p:cTn id="24" fill="hold">
                            <p:stCondLst>
                              <p:cond delay="1000"/>
                            </p:stCondLst>
                            <p:childTnLst>
                              <p:par>
                                <p:cTn id="25" presetID="22" presetClass="entr" presetSubtype="1" fill="hold" grpId="0" nodeType="afterEffect">
                                  <p:stCondLst>
                                    <p:cond delay="0"/>
                                  </p:stCondLst>
                                  <p:childTnLst>
                                    <p:set>
                                      <p:cBhvr>
                                        <p:cTn id="26" dur="1" fill="hold">
                                          <p:stCondLst>
                                            <p:cond delay="0"/>
                                          </p:stCondLst>
                                        </p:cTn>
                                        <p:tgtEl>
                                          <p:spTgt spid="268294"/>
                                        </p:tgtEl>
                                        <p:attrNameLst>
                                          <p:attrName>style.visibility</p:attrName>
                                        </p:attrNameLst>
                                      </p:cBhvr>
                                      <p:to>
                                        <p:strVal val="visible"/>
                                      </p:to>
                                    </p:set>
                                    <p:animEffect transition="in" filter="wipe(up)">
                                      <p:cBhvr>
                                        <p:cTn id="27" dur="500"/>
                                        <p:tgtEl>
                                          <p:spTgt spid="268294"/>
                                        </p:tgtEl>
                                      </p:cBhvr>
                                    </p:animEffect>
                                  </p:childTnLst>
                                </p:cTn>
                              </p:par>
                            </p:childTnLst>
                          </p:cTn>
                        </p:par>
                        <p:par>
                          <p:cTn id="28" fill="hold">
                            <p:stCondLst>
                              <p:cond delay="1500"/>
                            </p:stCondLst>
                            <p:childTnLst>
                              <p:par>
                                <p:cTn id="29" presetID="22" presetClass="entr" presetSubtype="8" fill="hold" nodeType="afterEffect">
                                  <p:stCondLst>
                                    <p:cond delay="0"/>
                                  </p:stCondLst>
                                  <p:childTnLst>
                                    <p:set>
                                      <p:cBhvr>
                                        <p:cTn id="30" dur="1" fill="hold">
                                          <p:stCondLst>
                                            <p:cond delay="0"/>
                                          </p:stCondLst>
                                        </p:cTn>
                                        <p:tgtEl>
                                          <p:spTgt spid="268315"/>
                                        </p:tgtEl>
                                        <p:attrNameLst>
                                          <p:attrName>style.visibility</p:attrName>
                                        </p:attrNameLst>
                                      </p:cBhvr>
                                      <p:to>
                                        <p:strVal val="visible"/>
                                      </p:to>
                                    </p:set>
                                    <p:animEffect transition="in" filter="wipe(left)">
                                      <p:cBhvr>
                                        <p:cTn id="31" dur="500"/>
                                        <p:tgtEl>
                                          <p:spTgt spid="268315"/>
                                        </p:tgtEl>
                                      </p:cBhvr>
                                    </p:animEffect>
                                  </p:childTnLst>
                                </p:cTn>
                              </p:par>
                            </p:childTnLst>
                          </p:cTn>
                        </p:par>
                        <p:par>
                          <p:cTn id="32" fill="hold">
                            <p:stCondLst>
                              <p:cond delay="2000"/>
                            </p:stCondLst>
                            <p:childTnLst>
                              <p:par>
                                <p:cTn id="33" presetID="22" presetClass="entr" presetSubtype="1" fill="hold" grpId="0" nodeType="afterEffect">
                                  <p:stCondLst>
                                    <p:cond delay="0"/>
                                  </p:stCondLst>
                                  <p:childTnLst>
                                    <p:set>
                                      <p:cBhvr>
                                        <p:cTn id="34" dur="1" fill="hold">
                                          <p:stCondLst>
                                            <p:cond delay="0"/>
                                          </p:stCondLst>
                                        </p:cTn>
                                        <p:tgtEl>
                                          <p:spTgt spid="268300"/>
                                        </p:tgtEl>
                                        <p:attrNameLst>
                                          <p:attrName>style.visibility</p:attrName>
                                        </p:attrNameLst>
                                      </p:cBhvr>
                                      <p:to>
                                        <p:strVal val="visible"/>
                                      </p:to>
                                    </p:set>
                                    <p:animEffect transition="in" filter="wipe(up)">
                                      <p:cBhvr>
                                        <p:cTn id="35" dur="500"/>
                                        <p:tgtEl>
                                          <p:spTgt spid="268300"/>
                                        </p:tgtEl>
                                      </p:cBhvr>
                                    </p:animEffect>
                                  </p:childTnLst>
                                </p:cTn>
                              </p:par>
                            </p:childTnLst>
                          </p:cTn>
                        </p:par>
                        <p:par>
                          <p:cTn id="36" fill="hold">
                            <p:stCondLst>
                              <p:cond delay="2500"/>
                            </p:stCondLst>
                            <p:childTnLst>
                              <p:par>
                                <p:cTn id="37" presetID="22" presetClass="entr" presetSubtype="8" fill="hold" nodeType="afterEffect">
                                  <p:stCondLst>
                                    <p:cond delay="0"/>
                                  </p:stCondLst>
                                  <p:childTnLst>
                                    <p:set>
                                      <p:cBhvr>
                                        <p:cTn id="38" dur="1" fill="hold">
                                          <p:stCondLst>
                                            <p:cond delay="0"/>
                                          </p:stCondLst>
                                        </p:cTn>
                                        <p:tgtEl>
                                          <p:spTgt spid="268301"/>
                                        </p:tgtEl>
                                        <p:attrNameLst>
                                          <p:attrName>style.visibility</p:attrName>
                                        </p:attrNameLst>
                                      </p:cBhvr>
                                      <p:to>
                                        <p:strVal val="visible"/>
                                      </p:to>
                                    </p:set>
                                    <p:animEffect transition="in" filter="wipe(left)">
                                      <p:cBhvr>
                                        <p:cTn id="39" dur="500"/>
                                        <p:tgtEl>
                                          <p:spTgt spid="268301"/>
                                        </p:tgtEl>
                                      </p:cBhvr>
                                    </p:animEffect>
                                  </p:childTnLst>
                                </p:cTn>
                              </p:par>
                            </p:childTnLst>
                          </p:cTn>
                        </p:par>
                        <p:par>
                          <p:cTn id="40" fill="hold">
                            <p:stCondLst>
                              <p:cond delay="3000"/>
                            </p:stCondLst>
                            <p:childTnLst>
                              <p:par>
                                <p:cTn id="41" presetID="22" presetClass="entr" presetSubtype="1" fill="hold" grpId="0" nodeType="afterEffect">
                                  <p:stCondLst>
                                    <p:cond delay="0"/>
                                  </p:stCondLst>
                                  <p:childTnLst>
                                    <p:set>
                                      <p:cBhvr>
                                        <p:cTn id="42" dur="1" fill="hold">
                                          <p:stCondLst>
                                            <p:cond delay="0"/>
                                          </p:stCondLst>
                                        </p:cTn>
                                        <p:tgtEl>
                                          <p:spTgt spid="268309"/>
                                        </p:tgtEl>
                                        <p:attrNameLst>
                                          <p:attrName>style.visibility</p:attrName>
                                        </p:attrNameLst>
                                      </p:cBhvr>
                                      <p:to>
                                        <p:strVal val="visible"/>
                                      </p:to>
                                    </p:set>
                                    <p:animEffect transition="in" filter="wipe(up)">
                                      <p:cBhvr>
                                        <p:cTn id="43" dur="500"/>
                                        <p:tgtEl>
                                          <p:spTgt spid="268309"/>
                                        </p:tgtEl>
                                      </p:cBhvr>
                                    </p:animEffect>
                                  </p:childTnLst>
                                </p:cTn>
                              </p:par>
                            </p:childTnLst>
                          </p:cTn>
                        </p:par>
                        <p:par>
                          <p:cTn id="44" fill="hold">
                            <p:stCondLst>
                              <p:cond delay="3500"/>
                            </p:stCondLst>
                            <p:childTnLst>
                              <p:par>
                                <p:cTn id="45" presetID="22" presetClass="entr" presetSubtype="8" fill="hold" nodeType="afterEffect">
                                  <p:stCondLst>
                                    <p:cond delay="0"/>
                                  </p:stCondLst>
                                  <p:childTnLst>
                                    <p:set>
                                      <p:cBhvr>
                                        <p:cTn id="46" dur="1" fill="hold">
                                          <p:stCondLst>
                                            <p:cond delay="0"/>
                                          </p:stCondLst>
                                        </p:cTn>
                                        <p:tgtEl>
                                          <p:spTgt spid="268310"/>
                                        </p:tgtEl>
                                        <p:attrNameLst>
                                          <p:attrName>style.visibility</p:attrName>
                                        </p:attrNameLst>
                                      </p:cBhvr>
                                      <p:to>
                                        <p:strVal val="visible"/>
                                      </p:to>
                                    </p:set>
                                    <p:animEffect transition="in" filter="wipe(left)">
                                      <p:cBhvr>
                                        <p:cTn id="47" dur="500"/>
                                        <p:tgtEl>
                                          <p:spTgt spid="268310"/>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68321"/>
                                        </p:tgtEl>
                                        <p:attrNameLst>
                                          <p:attrName>style.visibility</p:attrName>
                                        </p:attrNameLst>
                                      </p:cBhvr>
                                      <p:to>
                                        <p:strVal val="visible"/>
                                      </p:to>
                                    </p:set>
                                  </p:childTnLst>
                                </p:cTn>
                              </p:par>
                              <p:par>
                                <p:cTn id="52" presetID="27" presetClass="emph" presetSubtype="0" fill="hold" grpId="1" nodeType="withEffect">
                                  <p:stCondLst>
                                    <p:cond delay="0"/>
                                  </p:stCondLst>
                                  <p:childTnLst>
                                    <p:animClr clrSpc="rgb" dir="cw">
                                      <p:cBhvr override="childStyle">
                                        <p:cTn id="53" dur="250" autoRev="1" fill="hold"/>
                                        <p:tgtEl>
                                          <p:spTgt spid="268321"/>
                                        </p:tgtEl>
                                        <p:attrNameLst>
                                          <p:attrName>style.color</p:attrName>
                                        </p:attrNameLst>
                                      </p:cBhvr>
                                      <p:to>
                                        <a:schemeClr val="bg1"/>
                                      </p:to>
                                    </p:animClr>
                                    <p:animClr clrSpc="rgb" dir="cw">
                                      <p:cBhvr>
                                        <p:cTn id="54" dur="250" autoRev="1" fill="hold"/>
                                        <p:tgtEl>
                                          <p:spTgt spid="268321"/>
                                        </p:tgtEl>
                                        <p:attrNameLst>
                                          <p:attrName>fillcolor</p:attrName>
                                        </p:attrNameLst>
                                      </p:cBhvr>
                                      <p:to>
                                        <a:schemeClr val="bg1"/>
                                      </p:to>
                                    </p:animClr>
                                    <p:set>
                                      <p:cBhvr>
                                        <p:cTn id="55" dur="250" autoRev="1" fill="hold"/>
                                        <p:tgtEl>
                                          <p:spTgt spid="268321"/>
                                        </p:tgtEl>
                                        <p:attrNameLst>
                                          <p:attrName>fill.type</p:attrName>
                                        </p:attrNameLst>
                                      </p:cBhvr>
                                      <p:to>
                                        <p:strVal val="solid"/>
                                      </p:to>
                                    </p:set>
                                    <p:set>
                                      <p:cBhvr>
                                        <p:cTn id="56" dur="250" autoRev="1" fill="hold"/>
                                        <p:tgtEl>
                                          <p:spTgt spid="2683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3" grpId="0" animBg="1"/>
      <p:bldP spid="268294" grpId="0" animBg="1"/>
      <p:bldP spid="268300" grpId="0" animBg="1"/>
      <p:bldP spid="268306" grpId="0" animBg="1"/>
      <p:bldP spid="268307" grpId="0"/>
      <p:bldP spid="268308" grpId="0" animBg="1"/>
      <p:bldP spid="268309" grpId="0" animBg="1"/>
      <p:bldP spid="268321" grpId="0" animBg="1"/>
      <p:bldP spid="268321"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AutoShape 2"/>
          <p:cNvSpPr>
            <a:spLocks noChangeArrowheads="1"/>
          </p:cNvSpPr>
          <p:nvPr/>
        </p:nvSpPr>
        <p:spPr bwMode="auto">
          <a:xfrm>
            <a:off x="1774826" y="355741"/>
            <a:ext cx="4321175" cy="504825"/>
          </a:xfrm>
          <a:prstGeom prst="roundRect">
            <a:avLst>
              <a:gd name="adj" fmla="val 16667"/>
            </a:avLst>
          </a:prstGeom>
          <a:solidFill>
            <a:schemeClr val="bg1"/>
          </a:solidFill>
          <a:ln w="38100">
            <a:solidFill>
              <a:srgbClr val="006600"/>
            </a:solidFill>
            <a:round/>
          </a:ln>
          <a:effectLst>
            <a:outerShdw dist="107763" dir="13500000" algn="ctr" rotWithShape="0">
              <a:srgbClr val="006600">
                <a:alpha val="50000"/>
              </a:srgbClr>
            </a:outerShdw>
          </a:effectLst>
        </p:spPr>
        <p:txBody>
          <a:bodyPr wrap="none" anchor="ctr"/>
          <a:lstStyle/>
          <a:p>
            <a:pPr algn="ctr" eaLnBrk="1" hangingPunct="1"/>
            <a:r>
              <a:rPr lang="zh-CN" altLang="en-US" sz="2400" b="1">
                <a:solidFill>
                  <a:srgbClr val="006600"/>
                </a:solidFill>
                <a:latin typeface="Arial" panose="020B0604020202020204" pitchFamily="34" charset="0"/>
                <a:ea typeface="华文新魏" panose="02010800040101010101" pitchFamily="2" charset="-122"/>
              </a:rPr>
              <a:t>临界区与中断管理</a:t>
            </a:r>
            <a:r>
              <a:rPr lang="en-US" altLang="zh-CN" b="1">
                <a:solidFill>
                  <a:srgbClr val="006600"/>
                </a:solidFill>
                <a:latin typeface="Arial" panose="020B0604020202020204" pitchFamily="34" charset="0"/>
                <a:ea typeface="宋体" panose="02010600030101010101" pitchFamily="2" charset="-122"/>
              </a:rPr>
              <a:t>| </a:t>
            </a:r>
            <a:r>
              <a:rPr lang="en-US" altLang="zh-CN" sz="1200" b="1">
                <a:solidFill>
                  <a:srgbClr val="006600"/>
                </a:solidFill>
                <a:latin typeface="Arial" panose="020B0604020202020204" pitchFamily="34" charset="0"/>
                <a:ea typeface="华文新魏" panose="02010800040101010101" pitchFamily="2" charset="-122"/>
              </a:rPr>
              <a:t>μC/OS-II</a:t>
            </a:r>
            <a:r>
              <a:rPr lang="zh-CN" altLang="en-US" sz="1200" b="1">
                <a:solidFill>
                  <a:srgbClr val="006600"/>
                </a:solidFill>
                <a:latin typeface="Arial" panose="020B0604020202020204" pitchFamily="34" charset="0"/>
                <a:ea typeface="隶书" panose="02010509060101010101" pitchFamily="49" charset="-122"/>
              </a:rPr>
              <a:t>微小内核分析</a:t>
            </a:r>
          </a:p>
        </p:txBody>
      </p:sp>
      <p:sp>
        <p:nvSpPr>
          <p:cNvPr id="269315" name="Line 3"/>
          <p:cNvSpPr>
            <a:spLocks noChangeShapeType="1"/>
          </p:cNvSpPr>
          <p:nvPr/>
        </p:nvSpPr>
        <p:spPr bwMode="auto">
          <a:xfrm>
            <a:off x="4727576" y="858978"/>
            <a:ext cx="5256213" cy="0"/>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9316" name="AutoShape 4"/>
          <p:cNvSpPr>
            <a:spLocks noChangeArrowheads="1"/>
          </p:cNvSpPr>
          <p:nvPr/>
        </p:nvSpPr>
        <p:spPr bwMode="gray">
          <a:xfrm>
            <a:off x="6248401" y="242433"/>
            <a:ext cx="3457575" cy="510778"/>
          </a:xfrm>
          <a:prstGeom prst="roundRect">
            <a:avLst>
              <a:gd name="adj" fmla="val 16667"/>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r>
              <a:rPr lang="zh-CN" altLang="en-US" sz="2400" b="1">
                <a:solidFill>
                  <a:schemeClr val="bg1"/>
                </a:solidFill>
                <a:latin typeface="Arial" panose="020B0604020202020204" pitchFamily="34" charset="0"/>
                <a:ea typeface="宋体" panose="02010600030101010101" pitchFamily="2" charset="-122"/>
              </a:rPr>
              <a:t>案例分析</a:t>
            </a:r>
          </a:p>
        </p:txBody>
      </p:sp>
      <p:sp>
        <p:nvSpPr>
          <p:cNvPr id="269317" name="Line 5"/>
          <p:cNvSpPr>
            <a:spLocks noChangeShapeType="1"/>
          </p:cNvSpPr>
          <p:nvPr/>
        </p:nvSpPr>
        <p:spPr bwMode="auto">
          <a:xfrm>
            <a:off x="4727576" y="858978"/>
            <a:ext cx="5256213" cy="0"/>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9318" name="Rectangle 6"/>
          <p:cNvSpPr>
            <a:spLocks noChangeArrowheads="1"/>
          </p:cNvSpPr>
          <p:nvPr/>
        </p:nvSpPr>
        <p:spPr bwMode="auto">
          <a:xfrm>
            <a:off x="2617788" y="2054225"/>
            <a:ext cx="3600450" cy="2228850"/>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171450" indent="-171450">
              <a:tabLst>
                <a:tab pos="1885950" algn="l"/>
              </a:tabLst>
              <a:defRPr kumimoji="1" sz="2400">
                <a:solidFill>
                  <a:schemeClr val="tx1"/>
                </a:solidFill>
                <a:latin typeface="Times New Roman" panose="02020603050405020304" pitchFamily="18" charset="0"/>
                <a:ea typeface="宋体" panose="02010600030101010101" pitchFamily="2" charset="-122"/>
              </a:defRPr>
            </a:lvl1pPr>
            <a:lvl2pPr>
              <a:tabLst>
                <a:tab pos="1885950" algn="l"/>
              </a:tabLst>
              <a:defRPr kumimoji="1" sz="2400">
                <a:solidFill>
                  <a:schemeClr val="tx1"/>
                </a:solidFill>
                <a:latin typeface="Times New Roman" panose="02020603050405020304" pitchFamily="18" charset="0"/>
                <a:ea typeface="宋体" panose="02010600030101010101" pitchFamily="2" charset="-122"/>
              </a:defRPr>
            </a:lvl2pPr>
            <a:lvl3pPr>
              <a:tabLst>
                <a:tab pos="1885950" algn="l"/>
              </a:tabLst>
              <a:defRPr kumimoji="1" sz="2400">
                <a:solidFill>
                  <a:schemeClr val="tx1"/>
                </a:solidFill>
                <a:latin typeface="Times New Roman" panose="02020603050405020304" pitchFamily="18" charset="0"/>
                <a:ea typeface="宋体" panose="02010600030101010101" pitchFamily="2" charset="-122"/>
              </a:defRPr>
            </a:lvl3pPr>
            <a:lvl4pPr>
              <a:tabLst>
                <a:tab pos="1885950" algn="l"/>
              </a:tabLst>
              <a:defRPr kumimoji="1" sz="2400">
                <a:solidFill>
                  <a:schemeClr val="tx1"/>
                </a:solidFill>
                <a:latin typeface="Times New Roman" panose="02020603050405020304" pitchFamily="18" charset="0"/>
                <a:ea typeface="宋体" panose="02010600030101010101" pitchFamily="2" charset="-122"/>
              </a:defRPr>
            </a:lvl4pPr>
            <a:lvl5pPr>
              <a:tabLst>
                <a:tab pos="188595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1400">
                <a:latin typeface="Arial" panose="020B0604020202020204" pitchFamily="34" charset="0"/>
                <a:ea typeface="华文新魏" panose="02010800040101010101" pitchFamily="2" charset="-122"/>
              </a:rPr>
              <a:t>void  Task0(void  *pdata)</a:t>
            </a:r>
          </a:p>
          <a:p>
            <a:pPr algn="just"/>
            <a:r>
              <a:rPr lang="en-US" altLang="zh-CN" sz="1400">
                <a:latin typeface="Arial" panose="020B0604020202020204" pitchFamily="34" charset="0"/>
                <a:ea typeface="华文新魏" panose="02010800040101010101" pitchFamily="2" charset="-122"/>
              </a:rPr>
              <a:t>{</a:t>
            </a:r>
          </a:p>
          <a:p>
            <a:pPr algn="just"/>
            <a:r>
              <a:rPr lang="en-US" altLang="zh-CN" sz="1400">
                <a:latin typeface="Arial" panose="020B0604020202020204" pitchFamily="34" charset="0"/>
                <a:ea typeface="华文新魏" panose="02010800040101010101" pitchFamily="2" charset="-122"/>
              </a:rPr>
              <a:t>    ……</a:t>
            </a:r>
          </a:p>
          <a:p>
            <a:pPr algn="just"/>
            <a:r>
              <a:rPr lang="en-US" altLang="zh-CN" sz="1400">
                <a:latin typeface="Arial" panose="020B0604020202020204" pitchFamily="34" charset="0"/>
                <a:ea typeface="华文新魏" panose="02010800040101010101" pitchFamily="2" charset="-122"/>
              </a:rPr>
              <a:t>    while (1) {</a:t>
            </a:r>
          </a:p>
          <a:p>
            <a:pPr algn="just"/>
            <a:r>
              <a:rPr lang="en-US" altLang="zh-CN" sz="1400">
                <a:latin typeface="Arial" panose="020B0604020202020204" pitchFamily="34" charset="0"/>
                <a:ea typeface="华文新魏" panose="02010800040101010101" pitchFamily="2" charset="-122"/>
              </a:rPr>
              <a:t>    if (sum1 != sum2) {</a:t>
            </a:r>
          </a:p>
          <a:p>
            <a:pPr algn="just"/>
            <a:r>
              <a:rPr lang="en-US" altLang="zh-CN" sz="1400">
                <a:latin typeface="Arial" panose="020B0604020202020204" pitchFamily="34" charset="0"/>
                <a:ea typeface="华文新魏" panose="02010800040101010101" pitchFamily="2" charset="-122"/>
              </a:rPr>
              <a:t>            ……</a:t>
            </a:r>
          </a:p>
          <a:p>
            <a:pPr algn="just"/>
            <a:r>
              <a:rPr lang="en-US" altLang="zh-CN" sz="1400">
                <a:latin typeface="Arial" panose="020B0604020202020204" pitchFamily="34" charset="0"/>
                <a:ea typeface="华文新魏" panose="02010800040101010101" pitchFamily="2" charset="-122"/>
              </a:rPr>
              <a:t>        }</a:t>
            </a:r>
          </a:p>
          <a:p>
            <a:pPr algn="just"/>
            <a:r>
              <a:rPr lang="en-US" altLang="zh-CN" sz="1400">
                <a:latin typeface="Arial" panose="020B0604020202020204" pitchFamily="34" charset="0"/>
                <a:ea typeface="华文新魏" panose="02010800040101010101" pitchFamily="2" charset="-122"/>
              </a:rPr>
              <a:t>    ……</a:t>
            </a:r>
          </a:p>
          <a:p>
            <a:pPr algn="just"/>
            <a:r>
              <a:rPr lang="en-US" altLang="zh-CN" sz="1400">
                <a:latin typeface="Arial" panose="020B0604020202020204" pitchFamily="34" charset="0"/>
                <a:ea typeface="华文新魏" panose="02010800040101010101" pitchFamily="2" charset="-122"/>
              </a:rPr>
              <a:t>    }</a:t>
            </a:r>
          </a:p>
          <a:p>
            <a:pPr algn="just"/>
            <a:r>
              <a:rPr lang="en-US" altLang="zh-CN" sz="1400">
                <a:latin typeface="Arial" panose="020B0604020202020204" pitchFamily="34" charset="0"/>
                <a:ea typeface="华文新魏" panose="02010800040101010101" pitchFamily="2" charset="-122"/>
              </a:rPr>
              <a:t>}</a:t>
            </a:r>
          </a:p>
        </p:txBody>
      </p:sp>
      <p:grpSp>
        <p:nvGrpSpPr>
          <p:cNvPr id="269319" name="Group 7"/>
          <p:cNvGrpSpPr/>
          <p:nvPr/>
        </p:nvGrpSpPr>
        <p:grpSpPr bwMode="auto">
          <a:xfrm>
            <a:off x="6218239" y="2332043"/>
            <a:ext cx="2662237" cy="369888"/>
            <a:chOff x="2656" y="2700"/>
            <a:chExt cx="1559" cy="233"/>
          </a:xfrm>
        </p:grpSpPr>
        <p:grpSp>
          <p:nvGrpSpPr>
            <p:cNvPr id="269320" name="Group 8"/>
            <p:cNvGrpSpPr/>
            <p:nvPr/>
          </p:nvGrpSpPr>
          <p:grpSpPr bwMode="auto">
            <a:xfrm>
              <a:off x="2908" y="2700"/>
              <a:ext cx="1307" cy="233"/>
              <a:chOff x="2645" y="1782"/>
              <a:chExt cx="944" cy="745"/>
            </a:xfrm>
          </p:grpSpPr>
          <p:sp>
            <p:nvSpPr>
              <p:cNvPr id="269321" name="Rectangle 9"/>
              <p:cNvSpPr>
                <a:spLocks noChangeArrowheads="1"/>
              </p:cNvSpPr>
              <p:nvPr/>
            </p:nvSpPr>
            <p:spPr bwMode="auto">
              <a:xfrm>
                <a:off x="2705" y="1782"/>
                <a:ext cx="884" cy="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a:latin typeface="Arial" panose="020B0604020202020204" pitchFamily="34" charset="0"/>
                    <a:ea typeface="宋体" panose="02010600030101010101" pitchFamily="2" charset="-122"/>
                  </a:rPr>
                  <a:t>初始化工作</a:t>
                </a:r>
              </a:p>
            </p:txBody>
          </p:sp>
          <p:sp>
            <p:nvSpPr>
              <p:cNvPr id="269322" name="AutoShape 10"/>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9323" name="Freeform 11"/>
            <p:cNvSpPr/>
            <p:nvPr/>
          </p:nvSpPr>
          <p:spPr bwMode="auto">
            <a:xfrm rot="5400000">
              <a:off x="2729" y="2742"/>
              <a:ext cx="106" cy="252"/>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9324" name="Rectangle 12"/>
          <p:cNvSpPr>
            <a:spLocks noChangeArrowheads="1"/>
          </p:cNvSpPr>
          <p:nvPr/>
        </p:nvSpPr>
        <p:spPr bwMode="auto">
          <a:xfrm>
            <a:off x="2617788" y="3597276"/>
            <a:ext cx="3600450" cy="250825"/>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9325" name="Rectangle 13"/>
          <p:cNvSpPr>
            <a:spLocks noChangeArrowheads="1"/>
          </p:cNvSpPr>
          <p:nvPr/>
        </p:nvSpPr>
        <p:spPr bwMode="auto">
          <a:xfrm>
            <a:off x="2617788" y="2530475"/>
            <a:ext cx="3600450" cy="2286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9326" name="Text Box 14"/>
          <p:cNvSpPr txBox="1">
            <a:spLocks noChangeArrowheads="1"/>
          </p:cNvSpPr>
          <p:nvPr/>
        </p:nvSpPr>
        <p:spPr bwMode="auto">
          <a:xfrm>
            <a:off x="1173707" y="1376364"/>
            <a:ext cx="948519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zh-CN" altLang="en-US" sz="2400" dirty="0">
                <a:latin typeface="华文新魏" panose="02010800040101010101" pitchFamily="2" charset="-122"/>
                <a:ea typeface="华文新魏" panose="02010800040101010101" pitchFamily="2" charset="-122"/>
              </a:rPr>
              <a:t>当删除了禁止中断和允许中断的语句后，任务间可能出现以下情况。</a:t>
            </a:r>
          </a:p>
        </p:txBody>
      </p:sp>
      <p:grpSp>
        <p:nvGrpSpPr>
          <p:cNvPr id="269327" name="Group 15"/>
          <p:cNvGrpSpPr/>
          <p:nvPr/>
        </p:nvGrpSpPr>
        <p:grpSpPr bwMode="auto">
          <a:xfrm>
            <a:off x="6218239" y="2648263"/>
            <a:ext cx="3786187" cy="707717"/>
            <a:chOff x="2843" y="1630"/>
            <a:chExt cx="2385" cy="184"/>
          </a:xfrm>
        </p:grpSpPr>
        <p:grpSp>
          <p:nvGrpSpPr>
            <p:cNvPr id="269328" name="Group 16"/>
            <p:cNvGrpSpPr/>
            <p:nvPr/>
          </p:nvGrpSpPr>
          <p:grpSpPr bwMode="auto">
            <a:xfrm>
              <a:off x="3090" y="1630"/>
              <a:ext cx="2138" cy="184"/>
              <a:chOff x="3090" y="1630"/>
              <a:chExt cx="2138" cy="184"/>
            </a:xfrm>
          </p:grpSpPr>
          <p:sp>
            <p:nvSpPr>
              <p:cNvPr id="269329" name="Rectangle 17"/>
              <p:cNvSpPr>
                <a:spLocks noChangeArrowheads="1"/>
              </p:cNvSpPr>
              <p:nvPr/>
            </p:nvSpPr>
            <p:spPr bwMode="auto">
              <a:xfrm>
                <a:off x="3152" y="1630"/>
                <a:ext cx="2076"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kumimoji="1" lang="en-US" altLang="zh-CN">
                    <a:latin typeface="Arial" panose="020B0604020202020204" pitchFamily="34" charset="0"/>
                    <a:ea typeface="宋体" panose="02010600030101010101" pitchFamily="2" charset="-122"/>
                  </a:rPr>
                  <a:t>sum1</a:t>
                </a:r>
                <a:r>
                  <a:rPr kumimoji="1" lang="zh-CN" altLang="en-US">
                    <a:latin typeface="Arial" panose="020B0604020202020204" pitchFamily="34" charset="0"/>
                    <a:ea typeface="宋体" panose="02010600030101010101" pitchFamily="2" charset="-122"/>
                  </a:rPr>
                  <a:t>与</a:t>
                </a:r>
                <a:r>
                  <a:rPr kumimoji="1" lang="en-US" altLang="zh-CN">
                    <a:latin typeface="Arial" panose="020B0604020202020204" pitchFamily="34" charset="0"/>
                    <a:ea typeface="宋体" panose="02010600030101010101" pitchFamily="2" charset="-122"/>
                  </a:rPr>
                  <a:t>sum2</a:t>
                </a:r>
                <a:r>
                  <a:rPr kumimoji="1" lang="zh-CN" altLang="en-US">
                    <a:latin typeface="Arial" panose="020B0604020202020204" pitchFamily="34" charset="0"/>
                    <a:ea typeface="宋体" panose="02010600030101010101" pitchFamily="2" charset="-122"/>
                  </a:rPr>
                  <a:t>相等，不执行括号内的代码</a:t>
                </a:r>
              </a:p>
            </p:txBody>
          </p:sp>
          <p:sp>
            <p:nvSpPr>
              <p:cNvPr id="269330" name="AutoShape 18"/>
              <p:cNvSpPr>
                <a:spLocks noChangeArrowheads="1"/>
              </p:cNvSpPr>
              <p:nvPr/>
            </p:nvSpPr>
            <p:spPr bwMode="auto">
              <a:xfrm>
                <a:off x="3090" y="1646"/>
                <a:ext cx="2041" cy="168"/>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9331" name="Freeform 19"/>
            <p:cNvSpPr/>
            <p:nvPr/>
          </p:nvSpPr>
          <p:spPr bwMode="auto">
            <a:xfrm rot="5400000">
              <a:off x="2953" y="1605"/>
              <a:ext cx="36" cy="255"/>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9332" name="Rectangle 20"/>
          <p:cNvSpPr>
            <a:spLocks noChangeArrowheads="1"/>
          </p:cNvSpPr>
          <p:nvPr/>
        </p:nvSpPr>
        <p:spPr bwMode="auto">
          <a:xfrm>
            <a:off x="2617788" y="2987675"/>
            <a:ext cx="3600450" cy="2286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9333" name="Group 21"/>
          <p:cNvGrpSpPr/>
          <p:nvPr/>
        </p:nvGrpSpPr>
        <p:grpSpPr bwMode="auto">
          <a:xfrm>
            <a:off x="6230939" y="3627442"/>
            <a:ext cx="2649537" cy="369888"/>
            <a:chOff x="3491" y="2120"/>
            <a:chExt cx="1559" cy="233"/>
          </a:xfrm>
        </p:grpSpPr>
        <p:grpSp>
          <p:nvGrpSpPr>
            <p:cNvPr id="269334" name="Group 22"/>
            <p:cNvGrpSpPr/>
            <p:nvPr/>
          </p:nvGrpSpPr>
          <p:grpSpPr bwMode="auto">
            <a:xfrm>
              <a:off x="3743" y="2120"/>
              <a:ext cx="1307" cy="233"/>
              <a:chOff x="2645" y="1782"/>
              <a:chExt cx="944" cy="745"/>
            </a:xfrm>
          </p:grpSpPr>
          <p:sp>
            <p:nvSpPr>
              <p:cNvPr id="269335" name="Rectangle 23"/>
              <p:cNvSpPr>
                <a:spLocks noChangeArrowheads="1"/>
              </p:cNvSpPr>
              <p:nvPr/>
            </p:nvSpPr>
            <p:spPr bwMode="auto">
              <a:xfrm>
                <a:off x="2705" y="1782"/>
                <a:ext cx="884" cy="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a:latin typeface="Arial" panose="020B0604020202020204" pitchFamily="34" charset="0"/>
                    <a:ea typeface="宋体" panose="02010600030101010101" pitchFamily="2" charset="-122"/>
                  </a:rPr>
                  <a:t>LED1</a:t>
                </a:r>
                <a:r>
                  <a:rPr kumimoji="1" lang="zh-CN" altLang="en-US">
                    <a:latin typeface="Arial" panose="020B0604020202020204" pitchFamily="34" charset="0"/>
                    <a:ea typeface="宋体" panose="02010600030101010101" pitchFamily="2" charset="-122"/>
                  </a:rPr>
                  <a:t>闪烁</a:t>
                </a:r>
              </a:p>
            </p:txBody>
          </p:sp>
          <p:sp>
            <p:nvSpPr>
              <p:cNvPr id="269336" name="AutoShape 24"/>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9337" name="Freeform 25"/>
            <p:cNvSpPr/>
            <p:nvPr/>
          </p:nvSpPr>
          <p:spPr bwMode="auto">
            <a:xfrm rot="16200000" flipV="1">
              <a:off x="3584" y="2078"/>
              <a:ext cx="57" cy="244"/>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9338" name="Rectangle 26"/>
          <p:cNvSpPr>
            <a:spLocks noChangeArrowheads="1"/>
          </p:cNvSpPr>
          <p:nvPr/>
        </p:nvSpPr>
        <p:spPr bwMode="auto">
          <a:xfrm>
            <a:off x="2617788" y="3216275"/>
            <a:ext cx="3600450" cy="2286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9339" name="Rectangle 27"/>
          <p:cNvSpPr>
            <a:spLocks noChangeArrowheads="1"/>
          </p:cNvSpPr>
          <p:nvPr/>
        </p:nvSpPr>
        <p:spPr bwMode="auto">
          <a:xfrm>
            <a:off x="2617788" y="4511675"/>
            <a:ext cx="3600450" cy="1803400"/>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171450" indent="-171450">
              <a:tabLst>
                <a:tab pos="1885950" algn="l"/>
              </a:tabLst>
              <a:defRPr kumimoji="1" sz="2400">
                <a:solidFill>
                  <a:schemeClr val="tx1"/>
                </a:solidFill>
                <a:latin typeface="Times New Roman" panose="02020603050405020304" pitchFamily="18" charset="0"/>
                <a:ea typeface="宋体" panose="02010600030101010101" pitchFamily="2" charset="-122"/>
              </a:defRPr>
            </a:lvl1pPr>
            <a:lvl2pPr>
              <a:tabLst>
                <a:tab pos="1885950" algn="l"/>
              </a:tabLst>
              <a:defRPr kumimoji="1" sz="2400">
                <a:solidFill>
                  <a:schemeClr val="tx1"/>
                </a:solidFill>
                <a:latin typeface="Times New Roman" panose="02020603050405020304" pitchFamily="18" charset="0"/>
                <a:ea typeface="宋体" panose="02010600030101010101" pitchFamily="2" charset="-122"/>
              </a:defRPr>
            </a:lvl2pPr>
            <a:lvl3pPr>
              <a:tabLst>
                <a:tab pos="1885950" algn="l"/>
              </a:tabLst>
              <a:defRPr kumimoji="1" sz="2400">
                <a:solidFill>
                  <a:schemeClr val="tx1"/>
                </a:solidFill>
                <a:latin typeface="Times New Roman" panose="02020603050405020304" pitchFamily="18" charset="0"/>
                <a:ea typeface="宋体" panose="02010600030101010101" pitchFamily="2" charset="-122"/>
              </a:defRPr>
            </a:lvl3pPr>
            <a:lvl4pPr>
              <a:tabLst>
                <a:tab pos="1885950" algn="l"/>
              </a:tabLst>
              <a:defRPr kumimoji="1" sz="2400">
                <a:solidFill>
                  <a:schemeClr val="tx1"/>
                </a:solidFill>
                <a:latin typeface="Times New Roman" panose="02020603050405020304" pitchFamily="18" charset="0"/>
                <a:ea typeface="宋体" panose="02010600030101010101" pitchFamily="2" charset="-122"/>
              </a:defRPr>
            </a:lvl4pPr>
            <a:lvl5pPr>
              <a:tabLst>
                <a:tab pos="188595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1400">
                <a:latin typeface="Arial" panose="020B0604020202020204" pitchFamily="34" charset="0"/>
                <a:ea typeface="华文新魏" panose="02010800040101010101" pitchFamily="2" charset="-122"/>
              </a:rPr>
              <a:t>void  Task1 (void  *pdata)</a:t>
            </a:r>
          </a:p>
          <a:p>
            <a:pPr algn="just"/>
            <a:r>
              <a:rPr lang="en-US" altLang="zh-CN" sz="1400">
                <a:latin typeface="Arial" panose="020B0604020202020204" pitchFamily="34" charset="0"/>
                <a:ea typeface="华文新魏" panose="02010800040101010101" pitchFamily="2" charset="-122"/>
              </a:rPr>
              <a:t>{</a:t>
            </a:r>
          </a:p>
          <a:p>
            <a:pPr algn="just"/>
            <a:r>
              <a:rPr kumimoji="0" lang="en-US" altLang="zh-CN" sz="1400">
                <a:latin typeface="Arial" panose="020B0604020202020204" pitchFamily="34" charset="0"/>
                <a:ea typeface="华文新魏" panose="02010800040101010101" pitchFamily="2" charset="-122"/>
              </a:rPr>
              <a:t>    pdata = pdata;</a:t>
            </a:r>
            <a:endParaRPr lang="en-US" altLang="zh-CN" sz="1400">
              <a:latin typeface="Arial" panose="020B0604020202020204" pitchFamily="34" charset="0"/>
              <a:ea typeface="华文新魏" panose="02010800040101010101" pitchFamily="2" charset="-122"/>
            </a:endParaRPr>
          </a:p>
          <a:p>
            <a:pPr algn="just"/>
            <a:r>
              <a:rPr lang="en-US" altLang="zh-CN" sz="1400">
                <a:latin typeface="Arial" panose="020B0604020202020204" pitchFamily="34" charset="0"/>
                <a:ea typeface="华文新魏" panose="02010800040101010101" pitchFamily="2" charset="-122"/>
              </a:rPr>
              <a:t>    while (1) {</a:t>
            </a:r>
          </a:p>
          <a:p>
            <a:pPr algn="just"/>
            <a:r>
              <a:rPr lang="en-US" altLang="zh-CN" sz="1400">
                <a:latin typeface="Arial" panose="020B0604020202020204" pitchFamily="34" charset="0"/>
                <a:ea typeface="华文新魏" panose="02010800040101010101" pitchFamily="2" charset="-122"/>
              </a:rPr>
              <a:t>        sum1++;</a:t>
            </a:r>
          </a:p>
          <a:p>
            <a:pPr algn="just"/>
            <a:r>
              <a:rPr lang="en-US" altLang="zh-CN" sz="1400">
                <a:latin typeface="Arial" panose="020B0604020202020204" pitchFamily="34" charset="0"/>
                <a:ea typeface="华文新魏" panose="02010800040101010101" pitchFamily="2" charset="-122"/>
              </a:rPr>
              <a:t>        sum2++;</a:t>
            </a:r>
          </a:p>
          <a:p>
            <a:pPr algn="just"/>
            <a:r>
              <a:rPr lang="en-US" altLang="zh-CN" sz="1400">
                <a:latin typeface="Arial" panose="020B0604020202020204" pitchFamily="34" charset="0"/>
                <a:ea typeface="华文新魏" panose="02010800040101010101" pitchFamily="2" charset="-122"/>
              </a:rPr>
              <a:t>    }</a:t>
            </a:r>
          </a:p>
          <a:p>
            <a:pPr algn="just"/>
            <a:r>
              <a:rPr lang="en-US" altLang="zh-CN" sz="1400">
                <a:latin typeface="Arial" panose="020B0604020202020204" pitchFamily="34" charset="0"/>
                <a:ea typeface="华文新魏" panose="02010800040101010101" pitchFamily="2" charset="-122"/>
              </a:rPr>
              <a:t>}</a:t>
            </a:r>
          </a:p>
        </p:txBody>
      </p:sp>
      <p:sp>
        <p:nvSpPr>
          <p:cNvPr id="269340" name="Rectangle 28"/>
          <p:cNvSpPr>
            <a:spLocks noChangeArrowheads="1"/>
          </p:cNvSpPr>
          <p:nvPr/>
        </p:nvSpPr>
        <p:spPr bwMode="auto">
          <a:xfrm>
            <a:off x="2617788" y="5426075"/>
            <a:ext cx="3600450" cy="2286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9341" name="Group 29"/>
          <p:cNvGrpSpPr/>
          <p:nvPr/>
        </p:nvGrpSpPr>
        <p:grpSpPr bwMode="auto">
          <a:xfrm>
            <a:off x="6218239" y="5487992"/>
            <a:ext cx="2662237" cy="369888"/>
            <a:chOff x="3491" y="2120"/>
            <a:chExt cx="1559" cy="233"/>
          </a:xfrm>
        </p:grpSpPr>
        <p:grpSp>
          <p:nvGrpSpPr>
            <p:cNvPr id="269342" name="Group 30"/>
            <p:cNvGrpSpPr/>
            <p:nvPr/>
          </p:nvGrpSpPr>
          <p:grpSpPr bwMode="auto">
            <a:xfrm>
              <a:off x="3743" y="2120"/>
              <a:ext cx="1307" cy="233"/>
              <a:chOff x="2645" y="1782"/>
              <a:chExt cx="944" cy="745"/>
            </a:xfrm>
          </p:grpSpPr>
          <p:sp>
            <p:nvSpPr>
              <p:cNvPr id="269343" name="Rectangle 31"/>
              <p:cNvSpPr>
                <a:spLocks noChangeArrowheads="1"/>
              </p:cNvSpPr>
              <p:nvPr/>
            </p:nvSpPr>
            <p:spPr bwMode="auto">
              <a:xfrm>
                <a:off x="2705" y="1782"/>
                <a:ext cx="884" cy="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a:latin typeface="Arial" panose="020B0604020202020204" pitchFamily="34" charset="0"/>
                    <a:ea typeface="宋体" panose="02010600030101010101" pitchFamily="2" charset="-122"/>
                  </a:rPr>
                  <a:t>sum1</a:t>
                </a:r>
                <a:r>
                  <a:rPr kumimoji="1" lang="zh-CN" altLang="en-US">
                    <a:latin typeface="Arial" panose="020B0604020202020204" pitchFamily="34" charset="0"/>
                    <a:ea typeface="宋体" panose="02010600030101010101" pitchFamily="2" charset="-122"/>
                  </a:rPr>
                  <a:t>加</a:t>
                </a:r>
                <a:r>
                  <a:rPr kumimoji="1" lang="en-US" altLang="zh-CN">
                    <a:latin typeface="Arial" panose="020B0604020202020204" pitchFamily="34" charset="0"/>
                    <a:ea typeface="宋体" panose="02010600030101010101" pitchFamily="2" charset="-122"/>
                  </a:rPr>
                  <a:t>1</a:t>
                </a:r>
              </a:p>
            </p:txBody>
          </p:sp>
          <p:sp>
            <p:nvSpPr>
              <p:cNvPr id="269344" name="AutoShape 32"/>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9345" name="Freeform 33"/>
            <p:cNvSpPr/>
            <p:nvPr/>
          </p:nvSpPr>
          <p:spPr bwMode="auto">
            <a:xfrm rot="16200000" flipV="1">
              <a:off x="3584" y="2078"/>
              <a:ext cx="57" cy="244"/>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69346" name="Group 34"/>
          <p:cNvGrpSpPr/>
          <p:nvPr/>
        </p:nvGrpSpPr>
        <p:grpSpPr bwMode="auto">
          <a:xfrm>
            <a:off x="2581275" y="1900239"/>
            <a:ext cx="7435850" cy="4516437"/>
            <a:chOff x="544" y="1139"/>
            <a:chExt cx="4684" cy="3085"/>
          </a:xfrm>
        </p:grpSpPr>
        <p:sp>
          <p:nvSpPr>
            <p:cNvPr id="269347" name="Rectangle 35"/>
            <p:cNvSpPr>
              <a:spLocks noChangeArrowheads="1"/>
            </p:cNvSpPr>
            <p:nvPr/>
          </p:nvSpPr>
          <p:spPr bwMode="auto">
            <a:xfrm>
              <a:off x="544" y="1139"/>
              <a:ext cx="4684" cy="1693"/>
            </a:xfrm>
            <a:prstGeom prst="rect">
              <a:avLst/>
            </a:prstGeom>
            <a:noFill/>
            <a:ln w="28575" algn="ctr">
              <a:solidFill>
                <a:srgbClr val="0066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9348" name="Rectangle 36"/>
            <p:cNvSpPr>
              <a:spLocks noChangeArrowheads="1"/>
            </p:cNvSpPr>
            <p:nvPr/>
          </p:nvSpPr>
          <p:spPr bwMode="auto">
            <a:xfrm>
              <a:off x="544" y="2832"/>
              <a:ext cx="4684" cy="1392"/>
            </a:xfrm>
            <a:prstGeom prst="rect">
              <a:avLst/>
            </a:prstGeom>
            <a:noFill/>
            <a:ln w="28575" algn="ctr">
              <a:solidFill>
                <a:srgbClr val="0066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9349" name="Rectangle 37"/>
          <p:cNvSpPr>
            <a:spLocks noChangeArrowheads="1"/>
          </p:cNvSpPr>
          <p:nvPr/>
        </p:nvSpPr>
        <p:spPr bwMode="auto">
          <a:xfrm>
            <a:off x="2617788" y="4511675"/>
            <a:ext cx="3600450" cy="3048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9350" name="Group 38"/>
          <p:cNvGrpSpPr/>
          <p:nvPr/>
        </p:nvGrpSpPr>
        <p:grpSpPr bwMode="auto">
          <a:xfrm>
            <a:off x="6218239" y="4954592"/>
            <a:ext cx="2662237" cy="369888"/>
            <a:chOff x="3491" y="2120"/>
            <a:chExt cx="1559" cy="233"/>
          </a:xfrm>
        </p:grpSpPr>
        <p:grpSp>
          <p:nvGrpSpPr>
            <p:cNvPr id="269351" name="Group 39"/>
            <p:cNvGrpSpPr/>
            <p:nvPr/>
          </p:nvGrpSpPr>
          <p:grpSpPr bwMode="auto">
            <a:xfrm>
              <a:off x="3743" y="2120"/>
              <a:ext cx="1307" cy="233"/>
              <a:chOff x="2645" y="1782"/>
              <a:chExt cx="944" cy="745"/>
            </a:xfrm>
          </p:grpSpPr>
          <p:sp>
            <p:nvSpPr>
              <p:cNvPr id="269352" name="Rectangle 40"/>
              <p:cNvSpPr>
                <a:spLocks noChangeArrowheads="1"/>
              </p:cNvSpPr>
              <p:nvPr/>
            </p:nvSpPr>
            <p:spPr bwMode="auto">
              <a:xfrm>
                <a:off x="2705" y="1782"/>
                <a:ext cx="884" cy="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a:latin typeface="Arial" panose="020B0604020202020204" pitchFamily="34" charset="0"/>
                    <a:ea typeface="宋体" panose="02010600030101010101" pitchFamily="2" charset="-122"/>
                  </a:rPr>
                  <a:t>防止编译器报警</a:t>
                </a:r>
              </a:p>
            </p:txBody>
          </p:sp>
          <p:sp>
            <p:nvSpPr>
              <p:cNvPr id="269353" name="AutoShape 41"/>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9354" name="Freeform 42"/>
            <p:cNvSpPr/>
            <p:nvPr/>
          </p:nvSpPr>
          <p:spPr bwMode="auto">
            <a:xfrm rot="16200000" flipV="1">
              <a:off x="3584" y="2078"/>
              <a:ext cx="57" cy="244"/>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69355" name="Group 43"/>
          <p:cNvGrpSpPr/>
          <p:nvPr/>
        </p:nvGrpSpPr>
        <p:grpSpPr bwMode="auto">
          <a:xfrm>
            <a:off x="6238875" y="4389443"/>
            <a:ext cx="2662238" cy="369888"/>
            <a:chOff x="2656" y="2700"/>
            <a:chExt cx="1559" cy="233"/>
          </a:xfrm>
        </p:grpSpPr>
        <p:grpSp>
          <p:nvGrpSpPr>
            <p:cNvPr id="269356" name="Group 44"/>
            <p:cNvGrpSpPr/>
            <p:nvPr/>
          </p:nvGrpSpPr>
          <p:grpSpPr bwMode="auto">
            <a:xfrm>
              <a:off x="2908" y="2700"/>
              <a:ext cx="1307" cy="233"/>
              <a:chOff x="2645" y="1782"/>
              <a:chExt cx="944" cy="745"/>
            </a:xfrm>
          </p:grpSpPr>
          <p:sp>
            <p:nvSpPr>
              <p:cNvPr id="269357" name="Rectangle 45"/>
              <p:cNvSpPr>
                <a:spLocks noChangeArrowheads="1"/>
              </p:cNvSpPr>
              <p:nvPr/>
            </p:nvSpPr>
            <p:spPr bwMode="auto">
              <a:xfrm>
                <a:off x="2705" y="1782"/>
                <a:ext cx="884" cy="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a:latin typeface="Arial" panose="020B0604020202020204" pitchFamily="34" charset="0"/>
                    <a:ea typeface="宋体" panose="02010600030101010101" pitchFamily="2" charset="-122"/>
                  </a:rPr>
                  <a:t>执行任务</a:t>
                </a:r>
                <a:r>
                  <a:rPr kumimoji="1" lang="en-US" altLang="zh-CN">
                    <a:latin typeface="Arial" panose="020B0604020202020204" pitchFamily="34" charset="0"/>
                    <a:ea typeface="宋体" panose="02010600030101010101" pitchFamily="2" charset="-122"/>
                  </a:rPr>
                  <a:t>1</a:t>
                </a:r>
              </a:p>
            </p:txBody>
          </p:sp>
          <p:sp>
            <p:nvSpPr>
              <p:cNvPr id="269358" name="AutoShape 46"/>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9359" name="Freeform 47"/>
            <p:cNvSpPr/>
            <p:nvPr/>
          </p:nvSpPr>
          <p:spPr bwMode="auto">
            <a:xfrm rot="5400000">
              <a:off x="2729" y="2742"/>
              <a:ext cx="106" cy="252"/>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9360" name="Rectangle 48"/>
          <p:cNvSpPr>
            <a:spLocks noChangeArrowheads="1"/>
          </p:cNvSpPr>
          <p:nvPr/>
        </p:nvSpPr>
        <p:spPr bwMode="auto">
          <a:xfrm>
            <a:off x="2617788" y="4968875"/>
            <a:ext cx="3600450" cy="2286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9361" name="Oval 49"/>
          <p:cNvSpPr>
            <a:spLocks noChangeArrowheads="1"/>
          </p:cNvSpPr>
          <p:nvPr/>
        </p:nvSpPr>
        <p:spPr bwMode="auto">
          <a:xfrm>
            <a:off x="1666875" y="3978275"/>
            <a:ext cx="685800" cy="685800"/>
          </a:xfrm>
          <a:prstGeom prst="ellipse">
            <a:avLst/>
          </a:prstGeom>
          <a:gradFill rotWithShape="1">
            <a:gsLst>
              <a:gs pos="0">
                <a:schemeClr val="accent1"/>
              </a:gs>
              <a:gs pos="100000">
                <a:schemeClr val="accent1">
                  <a:gamma/>
                  <a:shade val="46275"/>
                  <a:invGamma/>
                </a:scheme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1400">
                <a:solidFill>
                  <a:schemeClr val="bg1"/>
                </a:solidFill>
                <a:latin typeface="Arial" panose="020B0604020202020204" pitchFamily="34" charset="0"/>
                <a:ea typeface="华文新魏" panose="02010800040101010101" pitchFamily="2" charset="-122"/>
              </a:rPr>
              <a:t>任务调度</a:t>
            </a:r>
          </a:p>
        </p:txBody>
      </p:sp>
      <p:sp>
        <p:nvSpPr>
          <p:cNvPr id="269362" name="Arc 50"/>
          <p:cNvSpPr/>
          <p:nvPr/>
        </p:nvSpPr>
        <p:spPr bwMode="auto">
          <a:xfrm flipH="1">
            <a:off x="2200275" y="3825875"/>
            <a:ext cx="381000" cy="152400"/>
          </a:xfrm>
          <a:custGeom>
            <a:avLst/>
            <a:gdLst>
              <a:gd name="G0" fmla="+- 0 0 0"/>
              <a:gd name="G1" fmla="+- 21600 0 0"/>
              <a:gd name="G2" fmla="+- 21600 0 0"/>
              <a:gd name="T0" fmla="*/ 0 w 21600"/>
              <a:gd name="T1" fmla="*/ 0 h 23550"/>
              <a:gd name="T2" fmla="*/ 21512 w 21600"/>
              <a:gd name="T3" fmla="*/ 23550 h 23550"/>
              <a:gd name="T4" fmla="*/ 0 w 21600"/>
              <a:gd name="T5" fmla="*/ 21600 h 23550"/>
            </a:gdLst>
            <a:ahLst/>
            <a:cxnLst>
              <a:cxn ang="0">
                <a:pos x="T0" y="T1"/>
              </a:cxn>
              <a:cxn ang="0">
                <a:pos x="T2" y="T3"/>
              </a:cxn>
              <a:cxn ang="0">
                <a:pos x="T4" y="T5"/>
              </a:cxn>
            </a:cxnLst>
            <a:rect l="0" t="0" r="r" b="b"/>
            <a:pathLst>
              <a:path w="21600" h="23550" fill="none" extrusionOk="0">
                <a:moveTo>
                  <a:pt x="0" y="0"/>
                </a:moveTo>
                <a:cubicBezTo>
                  <a:pt x="11929" y="0"/>
                  <a:pt x="21600" y="9670"/>
                  <a:pt x="21600" y="21600"/>
                </a:cubicBezTo>
                <a:cubicBezTo>
                  <a:pt x="21600" y="22250"/>
                  <a:pt x="21570" y="22901"/>
                  <a:pt x="21511" y="23549"/>
                </a:cubicBezTo>
              </a:path>
              <a:path w="21600" h="23550" stroke="0" extrusionOk="0">
                <a:moveTo>
                  <a:pt x="0" y="0"/>
                </a:moveTo>
                <a:cubicBezTo>
                  <a:pt x="11929" y="0"/>
                  <a:pt x="21600" y="9670"/>
                  <a:pt x="21600" y="21600"/>
                </a:cubicBezTo>
                <a:cubicBezTo>
                  <a:pt x="21600" y="22250"/>
                  <a:pt x="21570" y="22901"/>
                  <a:pt x="21511" y="23549"/>
                </a:cubicBezTo>
                <a:lnTo>
                  <a:pt x="0" y="21600"/>
                </a:lnTo>
                <a:close/>
              </a:path>
            </a:pathLst>
          </a:custGeom>
          <a:noFill/>
          <a:ln w="9525">
            <a:solidFill>
              <a:schemeClr val="tx1"/>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9363" name="Arc 51"/>
          <p:cNvSpPr/>
          <p:nvPr/>
        </p:nvSpPr>
        <p:spPr bwMode="auto">
          <a:xfrm rot="10114373">
            <a:off x="2124075" y="4587876"/>
            <a:ext cx="381000" cy="2143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9364" name="Oval 52"/>
          <p:cNvSpPr>
            <a:spLocks noChangeArrowheads="1"/>
          </p:cNvSpPr>
          <p:nvPr/>
        </p:nvSpPr>
        <p:spPr bwMode="auto">
          <a:xfrm>
            <a:off x="1666875" y="4511675"/>
            <a:ext cx="685800" cy="685800"/>
          </a:xfrm>
          <a:prstGeom prst="ellipse">
            <a:avLst/>
          </a:prstGeom>
          <a:gradFill rotWithShape="1">
            <a:gsLst>
              <a:gs pos="0">
                <a:schemeClr val="accent1"/>
              </a:gs>
              <a:gs pos="100000">
                <a:schemeClr val="accent1">
                  <a:gamma/>
                  <a:shade val="46275"/>
                  <a:invGamma/>
                </a:scheme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1400">
                <a:solidFill>
                  <a:schemeClr val="bg1"/>
                </a:solidFill>
                <a:latin typeface="Arial" panose="020B0604020202020204" pitchFamily="34" charset="0"/>
                <a:ea typeface="华文新魏" panose="02010800040101010101" pitchFamily="2" charset="-122"/>
              </a:rPr>
              <a:t>发生中断</a:t>
            </a:r>
          </a:p>
        </p:txBody>
      </p:sp>
      <p:sp>
        <p:nvSpPr>
          <p:cNvPr id="269365" name="Oval 53"/>
          <p:cNvSpPr>
            <a:spLocks noChangeArrowheads="1"/>
          </p:cNvSpPr>
          <p:nvPr/>
        </p:nvSpPr>
        <p:spPr bwMode="auto">
          <a:xfrm>
            <a:off x="1666875" y="3368675"/>
            <a:ext cx="685800" cy="685800"/>
          </a:xfrm>
          <a:prstGeom prst="ellipse">
            <a:avLst/>
          </a:prstGeom>
          <a:gradFill rotWithShape="1">
            <a:gsLst>
              <a:gs pos="0">
                <a:schemeClr val="accent1"/>
              </a:gs>
              <a:gs pos="100000">
                <a:schemeClr val="accent1">
                  <a:gamma/>
                  <a:shade val="46275"/>
                  <a:invGamma/>
                </a:scheme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1400">
                <a:solidFill>
                  <a:schemeClr val="bg1"/>
                </a:solidFill>
                <a:latin typeface="Arial" panose="020B0604020202020204" pitchFamily="34" charset="0"/>
                <a:ea typeface="华文新魏" panose="02010800040101010101" pitchFamily="2" charset="-122"/>
              </a:rPr>
              <a:t>任务调度</a:t>
            </a:r>
          </a:p>
        </p:txBody>
      </p:sp>
      <p:sp>
        <p:nvSpPr>
          <p:cNvPr id="269366" name="Arc 54"/>
          <p:cNvSpPr/>
          <p:nvPr/>
        </p:nvSpPr>
        <p:spPr bwMode="auto">
          <a:xfrm flipH="1" flipV="1">
            <a:off x="2047875" y="5197475"/>
            <a:ext cx="457200" cy="381000"/>
          </a:xfrm>
          <a:custGeom>
            <a:avLst/>
            <a:gdLst>
              <a:gd name="G0" fmla="+- 0 0 0"/>
              <a:gd name="G1" fmla="+- 21600 0 0"/>
              <a:gd name="G2" fmla="+- 21600 0 0"/>
              <a:gd name="T0" fmla="*/ 0 w 21600"/>
              <a:gd name="T1" fmla="*/ 0 h 24630"/>
              <a:gd name="T2" fmla="*/ 21386 w 21600"/>
              <a:gd name="T3" fmla="*/ 24630 h 24630"/>
              <a:gd name="T4" fmla="*/ 0 w 21600"/>
              <a:gd name="T5" fmla="*/ 21600 h 24630"/>
            </a:gdLst>
            <a:ahLst/>
            <a:cxnLst>
              <a:cxn ang="0">
                <a:pos x="T0" y="T1"/>
              </a:cxn>
              <a:cxn ang="0">
                <a:pos x="T2" y="T3"/>
              </a:cxn>
              <a:cxn ang="0">
                <a:pos x="T4" y="T5"/>
              </a:cxn>
            </a:cxnLst>
            <a:rect l="0" t="0" r="r" b="b"/>
            <a:pathLst>
              <a:path w="21600" h="24630" fill="none" extrusionOk="0">
                <a:moveTo>
                  <a:pt x="0" y="0"/>
                </a:moveTo>
                <a:cubicBezTo>
                  <a:pt x="11929" y="0"/>
                  <a:pt x="21600" y="9670"/>
                  <a:pt x="21600" y="21600"/>
                </a:cubicBezTo>
                <a:cubicBezTo>
                  <a:pt x="21600" y="22613"/>
                  <a:pt x="21528" y="23626"/>
                  <a:pt x="21386" y="24630"/>
                </a:cubicBezTo>
              </a:path>
              <a:path w="21600" h="24630" stroke="0" extrusionOk="0">
                <a:moveTo>
                  <a:pt x="0" y="0"/>
                </a:moveTo>
                <a:cubicBezTo>
                  <a:pt x="11929" y="0"/>
                  <a:pt x="21600" y="9670"/>
                  <a:pt x="21600" y="21600"/>
                </a:cubicBezTo>
                <a:cubicBezTo>
                  <a:pt x="21600" y="22613"/>
                  <a:pt x="21528" y="23626"/>
                  <a:pt x="21386" y="24630"/>
                </a:cubicBezTo>
                <a:lnTo>
                  <a:pt x="0" y="21600"/>
                </a:lnTo>
                <a:close/>
              </a:path>
            </a:pathLst>
          </a:custGeom>
          <a:noFill/>
          <a:ln w="9525">
            <a:solidFill>
              <a:schemeClr val="tx1"/>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9367" name="Line 55"/>
          <p:cNvSpPr>
            <a:spLocks noChangeShapeType="1"/>
          </p:cNvSpPr>
          <p:nvPr/>
        </p:nvSpPr>
        <p:spPr bwMode="auto">
          <a:xfrm flipV="1">
            <a:off x="1971675" y="4054475"/>
            <a:ext cx="0" cy="457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9368" name="Arc 56"/>
          <p:cNvSpPr/>
          <p:nvPr/>
        </p:nvSpPr>
        <p:spPr bwMode="auto">
          <a:xfrm flipH="1">
            <a:off x="2047875" y="3063876"/>
            <a:ext cx="457200" cy="290513"/>
          </a:xfrm>
          <a:custGeom>
            <a:avLst/>
            <a:gdLst>
              <a:gd name="G0" fmla="+- 0 0 0"/>
              <a:gd name="G1" fmla="+- 21600 0 0"/>
              <a:gd name="G2" fmla="+- 21600 0 0"/>
              <a:gd name="T0" fmla="*/ 0 w 21600"/>
              <a:gd name="T1" fmla="*/ 0 h 25069"/>
              <a:gd name="T2" fmla="*/ 21320 w 21600"/>
              <a:gd name="T3" fmla="*/ 25069 h 25069"/>
              <a:gd name="T4" fmla="*/ 0 w 21600"/>
              <a:gd name="T5" fmla="*/ 21600 h 25069"/>
            </a:gdLst>
            <a:ahLst/>
            <a:cxnLst>
              <a:cxn ang="0">
                <a:pos x="T0" y="T1"/>
              </a:cxn>
              <a:cxn ang="0">
                <a:pos x="T2" y="T3"/>
              </a:cxn>
              <a:cxn ang="0">
                <a:pos x="T4" y="T5"/>
              </a:cxn>
            </a:cxnLst>
            <a:rect l="0" t="0" r="r" b="b"/>
            <a:pathLst>
              <a:path w="21600" h="25069" fill="none" extrusionOk="0">
                <a:moveTo>
                  <a:pt x="0" y="0"/>
                </a:moveTo>
                <a:cubicBezTo>
                  <a:pt x="11929" y="0"/>
                  <a:pt x="21600" y="9670"/>
                  <a:pt x="21600" y="21600"/>
                </a:cubicBezTo>
                <a:cubicBezTo>
                  <a:pt x="21600" y="22761"/>
                  <a:pt x="21506" y="23922"/>
                  <a:pt x="21319" y="25068"/>
                </a:cubicBezTo>
              </a:path>
              <a:path w="21600" h="25069" stroke="0" extrusionOk="0">
                <a:moveTo>
                  <a:pt x="0" y="0"/>
                </a:moveTo>
                <a:cubicBezTo>
                  <a:pt x="11929" y="0"/>
                  <a:pt x="21600" y="9670"/>
                  <a:pt x="21600" y="21600"/>
                </a:cubicBezTo>
                <a:cubicBezTo>
                  <a:pt x="21600" y="22761"/>
                  <a:pt x="21506" y="23922"/>
                  <a:pt x="21319" y="25068"/>
                </a:cubicBezTo>
                <a:lnTo>
                  <a:pt x="0" y="21600"/>
                </a:lnTo>
                <a:close/>
              </a:path>
            </a:pathLst>
          </a:custGeom>
          <a:noFill/>
          <a:ln w="9525">
            <a:solidFill>
              <a:schemeClr val="tx1"/>
            </a:solidFill>
            <a:round/>
            <a:head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9369" name="Group 57"/>
          <p:cNvGrpSpPr/>
          <p:nvPr/>
        </p:nvGrpSpPr>
        <p:grpSpPr bwMode="auto">
          <a:xfrm>
            <a:off x="6218239" y="2107845"/>
            <a:ext cx="5756275" cy="1200509"/>
            <a:chOff x="2843" y="1457"/>
            <a:chExt cx="3626" cy="357"/>
          </a:xfrm>
        </p:grpSpPr>
        <p:grpSp>
          <p:nvGrpSpPr>
            <p:cNvPr id="269370" name="Group 58"/>
            <p:cNvGrpSpPr/>
            <p:nvPr/>
          </p:nvGrpSpPr>
          <p:grpSpPr bwMode="auto">
            <a:xfrm>
              <a:off x="3090" y="1457"/>
              <a:ext cx="3379" cy="357"/>
              <a:chOff x="3090" y="1457"/>
              <a:chExt cx="3379" cy="357"/>
            </a:xfrm>
          </p:grpSpPr>
          <p:sp>
            <p:nvSpPr>
              <p:cNvPr id="269371" name="Rectangle 59"/>
              <p:cNvSpPr>
                <a:spLocks noChangeArrowheads="1"/>
              </p:cNvSpPr>
              <p:nvPr/>
            </p:nvSpPr>
            <p:spPr bwMode="auto">
              <a:xfrm>
                <a:off x="4520" y="1457"/>
                <a:ext cx="194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1" hangingPunct="1"/>
                <a:r>
                  <a:rPr kumimoji="1" lang="en-US" altLang="zh-CN" dirty="0">
                    <a:latin typeface="Arial" panose="020B0604020202020204" pitchFamily="34" charset="0"/>
                    <a:ea typeface="宋体" panose="02010600030101010101" pitchFamily="2" charset="-122"/>
                  </a:rPr>
                  <a:t>sum1</a:t>
                </a:r>
                <a:r>
                  <a:rPr kumimoji="1" lang="zh-CN" altLang="en-US" dirty="0">
                    <a:latin typeface="Arial" panose="020B0604020202020204" pitchFamily="34" charset="0"/>
                    <a:ea typeface="宋体" panose="02010600030101010101" pitchFamily="2" charset="-122"/>
                  </a:rPr>
                  <a:t>与</a:t>
                </a:r>
                <a:r>
                  <a:rPr kumimoji="1" lang="en-US" altLang="zh-CN" dirty="0">
                    <a:latin typeface="Arial" panose="020B0604020202020204" pitchFamily="34" charset="0"/>
                    <a:ea typeface="宋体" panose="02010600030101010101" pitchFamily="2" charset="-122"/>
                  </a:rPr>
                  <a:t>sum2</a:t>
                </a:r>
                <a:r>
                  <a:rPr kumimoji="1" lang="zh-CN" altLang="en-US" dirty="0">
                    <a:latin typeface="Arial" panose="020B0604020202020204" pitchFamily="34" charset="0"/>
                    <a:ea typeface="宋体" panose="02010600030101010101" pitchFamily="2" charset="-122"/>
                  </a:rPr>
                  <a:t>不相等，执行括号内的代码</a:t>
                </a:r>
              </a:p>
            </p:txBody>
          </p:sp>
          <p:sp>
            <p:nvSpPr>
              <p:cNvPr id="269372" name="AutoShape 60"/>
              <p:cNvSpPr>
                <a:spLocks noChangeArrowheads="1"/>
              </p:cNvSpPr>
              <p:nvPr/>
            </p:nvSpPr>
            <p:spPr bwMode="auto">
              <a:xfrm>
                <a:off x="3090" y="1646"/>
                <a:ext cx="2041" cy="168"/>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9373" name="Freeform 61"/>
            <p:cNvSpPr/>
            <p:nvPr/>
          </p:nvSpPr>
          <p:spPr bwMode="auto">
            <a:xfrm rot="5400000">
              <a:off x="2953" y="1605"/>
              <a:ext cx="36" cy="255"/>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69374" name="Group 62"/>
          <p:cNvGrpSpPr/>
          <p:nvPr/>
        </p:nvGrpSpPr>
        <p:grpSpPr bwMode="auto">
          <a:xfrm>
            <a:off x="6230939" y="3278192"/>
            <a:ext cx="2649537" cy="369888"/>
            <a:chOff x="3491" y="2120"/>
            <a:chExt cx="1559" cy="233"/>
          </a:xfrm>
        </p:grpSpPr>
        <p:grpSp>
          <p:nvGrpSpPr>
            <p:cNvPr id="269375" name="Group 63"/>
            <p:cNvGrpSpPr/>
            <p:nvPr/>
          </p:nvGrpSpPr>
          <p:grpSpPr bwMode="auto">
            <a:xfrm>
              <a:off x="3743" y="2120"/>
              <a:ext cx="1307" cy="233"/>
              <a:chOff x="2645" y="1782"/>
              <a:chExt cx="944" cy="745"/>
            </a:xfrm>
          </p:grpSpPr>
          <p:sp>
            <p:nvSpPr>
              <p:cNvPr id="269376" name="Rectangle 64"/>
              <p:cNvSpPr>
                <a:spLocks noChangeArrowheads="1"/>
              </p:cNvSpPr>
              <p:nvPr/>
            </p:nvSpPr>
            <p:spPr bwMode="auto">
              <a:xfrm>
                <a:off x="2705" y="1782"/>
                <a:ext cx="884" cy="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a:latin typeface="Arial" panose="020B0604020202020204" pitchFamily="34" charset="0"/>
                    <a:ea typeface="宋体" panose="02010600030101010101" pitchFamily="2" charset="-122"/>
                  </a:rPr>
                  <a:t>LED2</a:t>
                </a:r>
                <a:r>
                  <a:rPr kumimoji="1" lang="zh-CN" altLang="en-US">
                    <a:latin typeface="Arial" panose="020B0604020202020204" pitchFamily="34" charset="0"/>
                    <a:ea typeface="宋体" panose="02010600030101010101" pitchFamily="2" charset="-122"/>
                  </a:rPr>
                  <a:t>闪烁</a:t>
                </a:r>
              </a:p>
            </p:txBody>
          </p:sp>
          <p:sp>
            <p:nvSpPr>
              <p:cNvPr id="269377" name="AutoShape 65"/>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9378" name="Freeform 66"/>
            <p:cNvSpPr/>
            <p:nvPr/>
          </p:nvSpPr>
          <p:spPr bwMode="auto">
            <a:xfrm rot="16200000" flipV="1">
              <a:off x="3584" y="2078"/>
              <a:ext cx="57" cy="244"/>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69326"/>
                                        </p:tgtEl>
                                        <p:attrNameLst>
                                          <p:attrName>style.visibility</p:attrName>
                                        </p:attrNameLst>
                                      </p:cBhvr>
                                      <p:to>
                                        <p:strVal val="visible"/>
                                      </p:to>
                                    </p:set>
                                    <p:animEffect transition="in" filter="blinds(horizontal)">
                                      <p:cBhvr>
                                        <p:cTn id="7" dur="500"/>
                                        <p:tgtEl>
                                          <p:spTgt spid="269326"/>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69346"/>
                                        </p:tgtEl>
                                        <p:attrNameLst>
                                          <p:attrName>style.visibility</p:attrName>
                                        </p:attrNameLst>
                                      </p:cBhvr>
                                      <p:to>
                                        <p:strVal val="visible"/>
                                      </p:to>
                                    </p:set>
                                    <p:anim calcmode="lin" valueType="num">
                                      <p:cBhvr additive="base">
                                        <p:cTn id="11" dur="500" fill="hold"/>
                                        <p:tgtEl>
                                          <p:spTgt spid="269346"/>
                                        </p:tgtEl>
                                        <p:attrNameLst>
                                          <p:attrName>ppt_x</p:attrName>
                                        </p:attrNameLst>
                                      </p:cBhvr>
                                      <p:tavLst>
                                        <p:tav tm="0">
                                          <p:val>
                                            <p:strVal val="#ppt_x"/>
                                          </p:val>
                                        </p:tav>
                                        <p:tav tm="100000">
                                          <p:val>
                                            <p:strVal val="#ppt_x"/>
                                          </p:val>
                                        </p:tav>
                                      </p:tavLst>
                                    </p:anim>
                                    <p:anim calcmode="lin" valueType="num">
                                      <p:cBhvr additive="base">
                                        <p:cTn id="12" dur="500" fill="hold"/>
                                        <p:tgtEl>
                                          <p:spTgt spid="26934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26931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6933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69325"/>
                                        </p:tgtEl>
                                        <p:attrNameLst>
                                          <p:attrName>style.visibility</p:attrName>
                                        </p:attrNameLst>
                                      </p:cBhvr>
                                      <p:to>
                                        <p:strVal val="visible"/>
                                      </p:to>
                                    </p:set>
                                    <p:animEffect transition="in" filter="wipe(up)">
                                      <p:cBhvr>
                                        <p:cTn id="22" dur="500"/>
                                        <p:tgtEl>
                                          <p:spTgt spid="269325"/>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269319"/>
                                        </p:tgtEl>
                                        <p:attrNameLst>
                                          <p:attrName>style.visibility</p:attrName>
                                        </p:attrNameLst>
                                      </p:cBhvr>
                                      <p:to>
                                        <p:strVal val="visible"/>
                                      </p:to>
                                    </p:set>
                                    <p:animEffect transition="in" filter="wipe(left)">
                                      <p:cBhvr>
                                        <p:cTn id="26" dur="500"/>
                                        <p:tgtEl>
                                          <p:spTgt spid="269319"/>
                                        </p:tgtEl>
                                      </p:cBhvr>
                                    </p:animEffect>
                                  </p:childTnLst>
                                </p:cTn>
                              </p:par>
                            </p:childTnLst>
                          </p:cTn>
                        </p:par>
                        <p:par>
                          <p:cTn id="27" fill="hold">
                            <p:stCondLst>
                              <p:cond delay="1000"/>
                            </p:stCondLst>
                            <p:childTnLst>
                              <p:par>
                                <p:cTn id="28" presetID="22" presetClass="entr" presetSubtype="1" fill="hold" grpId="0" nodeType="afterEffect">
                                  <p:stCondLst>
                                    <p:cond delay="0"/>
                                  </p:stCondLst>
                                  <p:childTnLst>
                                    <p:set>
                                      <p:cBhvr>
                                        <p:cTn id="29" dur="1" fill="hold">
                                          <p:stCondLst>
                                            <p:cond delay="0"/>
                                          </p:stCondLst>
                                        </p:cTn>
                                        <p:tgtEl>
                                          <p:spTgt spid="269332"/>
                                        </p:tgtEl>
                                        <p:attrNameLst>
                                          <p:attrName>style.visibility</p:attrName>
                                        </p:attrNameLst>
                                      </p:cBhvr>
                                      <p:to>
                                        <p:strVal val="visible"/>
                                      </p:to>
                                    </p:set>
                                    <p:animEffect transition="in" filter="wipe(up)">
                                      <p:cBhvr>
                                        <p:cTn id="30" dur="500"/>
                                        <p:tgtEl>
                                          <p:spTgt spid="269332"/>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269327"/>
                                        </p:tgtEl>
                                        <p:attrNameLst>
                                          <p:attrName>style.visibility</p:attrName>
                                        </p:attrNameLst>
                                      </p:cBhvr>
                                      <p:to>
                                        <p:strVal val="visible"/>
                                      </p:to>
                                    </p:set>
                                    <p:animEffect transition="in" filter="wipe(left)">
                                      <p:cBhvr>
                                        <p:cTn id="34" dur="500"/>
                                        <p:tgtEl>
                                          <p:spTgt spid="269327"/>
                                        </p:tgtEl>
                                      </p:cBhvr>
                                    </p:animEffect>
                                  </p:childTnLst>
                                </p:cTn>
                              </p:par>
                            </p:childTnLst>
                          </p:cTn>
                        </p:par>
                        <p:par>
                          <p:cTn id="35" fill="hold">
                            <p:stCondLst>
                              <p:cond delay="2000"/>
                            </p:stCondLst>
                            <p:childTnLst>
                              <p:par>
                                <p:cTn id="36" presetID="22" presetClass="entr" presetSubtype="1" fill="hold" grpId="0" nodeType="afterEffect">
                                  <p:stCondLst>
                                    <p:cond delay="0"/>
                                  </p:stCondLst>
                                  <p:childTnLst>
                                    <p:set>
                                      <p:cBhvr>
                                        <p:cTn id="37" dur="1" fill="hold">
                                          <p:stCondLst>
                                            <p:cond delay="0"/>
                                          </p:stCondLst>
                                        </p:cTn>
                                        <p:tgtEl>
                                          <p:spTgt spid="269324"/>
                                        </p:tgtEl>
                                        <p:attrNameLst>
                                          <p:attrName>style.visibility</p:attrName>
                                        </p:attrNameLst>
                                      </p:cBhvr>
                                      <p:to>
                                        <p:strVal val="visible"/>
                                      </p:to>
                                    </p:set>
                                    <p:animEffect transition="in" filter="wipe(up)">
                                      <p:cBhvr>
                                        <p:cTn id="38" dur="500"/>
                                        <p:tgtEl>
                                          <p:spTgt spid="269324"/>
                                        </p:tgtEl>
                                      </p:cBhvr>
                                    </p:animEffect>
                                  </p:childTnLst>
                                </p:cTn>
                              </p:par>
                            </p:childTnLst>
                          </p:cTn>
                        </p:par>
                        <p:par>
                          <p:cTn id="39" fill="hold">
                            <p:stCondLst>
                              <p:cond delay="2500"/>
                            </p:stCondLst>
                            <p:childTnLst>
                              <p:par>
                                <p:cTn id="40" presetID="22" presetClass="entr" presetSubtype="8" fill="hold" nodeType="afterEffect">
                                  <p:stCondLst>
                                    <p:cond delay="0"/>
                                  </p:stCondLst>
                                  <p:childTnLst>
                                    <p:set>
                                      <p:cBhvr>
                                        <p:cTn id="41" dur="1" fill="hold">
                                          <p:stCondLst>
                                            <p:cond delay="0"/>
                                          </p:stCondLst>
                                        </p:cTn>
                                        <p:tgtEl>
                                          <p:spTgt spid="269333"/>
                                        </p:tgtEl>
                                        <p:attrNameLst>
                                          <p:attrName>style.visibility</p:attrName>
                                        </p:attrNameLst>
                                      </p:cBhvr>
                                      <p:to>
                                        <p:strVal val="visible"/>
                                      </p:to>
                                    </p:set>
                                    <p:animEffect transition="in" filter="wipe(left)">
                                      <p:cBhvr>
                                        <p:cTn id="42" dur="500"/>
                                        <p:tgtEl>
                                          <p:spTgt spid="26933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xit" presetSubtype="0" fill="hold" grpId="1" nodeType="clickEffect">
                                  <p:stCondLst>
                                    <p:cond delay="0"/>
                                  </p:stCondLst>
                                  <p:childTnLst>
                                    <p:animEffect transition="out" filter="dissolve">
                                      <p:cBhvr>
                                        <p:cTn id="46" dur="500"/>
                                        <p:tgtEl>
                                          <p:spTgt spid="269325"/>
                                        </p:tgtEl>
                                      </p:cBhvr>
                                    </p:animEffect>
                                    <p:set>
                                      <p:cBhvr>
                                        <p:cTn id="47" dur="1" fill="hold">
                                          <p:stCondLst>
                                            <p:cond delay="499"/>
                                          </p:stCondLst>
                                        </p:cTn>
                                        <p:tgtEl>
                                          <p:spTgt spid="269325"/>
                                        </p:tgtEl>
                                        <p:attrNameLst>
                                          <p:attrName>style.visibility</p:attrName>
                                        </p:attrNameLst>
                                      </p:cBhvr>
                                      <p:to>
                                        <p:strVal val="hidden"/>
                                      </p:to>
                                    </p:set>
                                  </p:childTnLst>
                                </p:cTn>
                              </p:par>
                              <p:par>
                                <p:cTn id="48" presetID="9" presetClass="exit" presetSubtype="0" fill="hold" grpId="1" nodeType="withEffect">
                                  <p:stCondLst>
                                    <p:cond delay="0"/>
                                  </p:stCondLst>
                                  <p:childTnLst>
                                    <p:animEffect transition="out" filter="dissolve">
                                      <p:cBhvr>
                                        <p:cTn id="49" dur="500"/>
                                        <p:tgtEl>
                                          <p:spTgt spid="269332"/>
                                        </p:tgtEl>
                                      </p:cBhvr>
                                    </p:animEffect>
                                    <p:set>
                                      <p:cBhvr>
                                        <p:cTn id="50" dur="1" fill="hold">
                                          <p:stCondLst>
                                            <p:cond delay="499"/>
                                          </p:stCondLst>
                                        </p:cTn>
                                        <p:tgtEl>
                                          <p:spTgt spid="269332"/>
                                        </p:tgtEl>
                                        <p:attrNameLst>
                                          <p:attrName>style.visibility</p:attrName>
                                        </p:attrNameLst>
                                      </p:cBhvr>
                                      <p:to>
                                        <p:strVal val="hidden"/>
                                      </p:to>
                                    </p:set>
                                  </p:childTnLst>
                                </p:cTn>
                              </p:par>
                              <p:par>
                                <p:cTn id="51" presetID="9" presetClass="exit" presetSubtype="0" fill="hold" grpId="1" nodeType="withEffect">
                                  <p:stCondLst>
                                    <p:cond delay="0"/>
                                  </p:stCondLst>
                                  <p:childTnLst>
                                    <p:animEffect transition="out" filter="dissolve">
                                      <p:cBhvr>
                                        <p:cTn id="52" dur="500"/>
                                        <p:tgtEl>
                                          <p:spTgt spid="269324"/>
                                        </p:tgtEl>
                                      </p:cBhvr>
                                    </p:animEffect>
                                    <p:set>
                                      <p:cBhvr>
                                        <p:cTn id="53" dur="1" fill="hold">
                                          <p:stCondLst>
                                            <p:cond delay="499"/>
                                          </p:stCondLst>
                                        </p:cTn>
                                        <p:tgtEl>
                                          <p:spTgt spid="269324"/>
                                        </p:tgtEl>
                                        <p:attrNameLst>
                                          <p:attrName>style.visibility</p:attrName>
                                        </p:attrNameLst>
                                      </p:cBhvr>
                                      <p:to>
                                        <p:strVal val="hidden"/>
                                      </p:to>
                                    </p:set>
                                  </p:childTnLst>
                                </p:cTn>
                              </p:par>
                              <p:par>
                                <p:cTn id="54" presetID="9" presetClass="exit" presetSubtype="0" fill="hold" nodeType="withEffect">
                                  <p:stCondLst>
                                    <p:cond delay="0"/>
                                  </p:stCondLst>
                                  <p:childTnLst>
                                    <p:animEffect transition="out" filter="dissolve">
                                      <p:cBhvr>
                                        <p:cTn id="55" dur="500"/>
                                        <p:tgtEl>
                                          <p:spTgt spid="269319"/>
                                        </p:tgtEl>
                                      </p:cBhvr>
                                    </p:animEffect>
                                    <p:set>
                                      <p:cBhvr>
                                        <p:cTn id="56" dur="1" fill="hold">
                                          <p:stCondLst>
                                            <p:cond delay="499"/>
                                          </p:stCondLst>
                                        </p:cTn>
                                        <p:tgtEl>
                                          <p:spTgt spid="269319"/>
                                        </p:tgtEl>
                                        <p:attrNameLst>
                                          <p:attrName>style.visibility</p:attrName>
                                        </p:attrNameLst>
                                      </p:cBhvr>
                                      <p:to>
                                        <p:strVal val="hidden"/>
                                      </p:to>
                                    </p:set>
                                  </p:childTnLst>
                                </p:cTn>
                              </p:par>
                              <p:par>
                                <p:cTn id="57" presetID="9" presetClass="exit" presetSubtype="0" fill="hold" nodeType="withEffect">
                                  <p:stCondLst>
                                    <p:cond delay="0"/>
                                  </p:stCondLst>
                                  <p:childTnLst>
                                    <p:animEffect transition="out" filter="dissolve">
                                      <p:cBhvr>
                                        <p:cTn id="58" dur="500"/>
                                        <p:tgtEl>
                                          <p:spTgt spid="269327"/>
                                        </p:tgtEl>
                                      </p:cBhvr>
                                    </p:animEffect>
                                    <p:set>
                                      <p:cBhvr>
                                        <p:cTn id="59" dur="1" fill="hold">
                                          <p:stCondLst>
                                            <p:cond delay="499"/>
                                          </p:stCondLst>
                                        </p:cTn>
                                        <p:tgtEl>
                                          <p:spTgt spid="269327"/>
                                        </p:tgtEl>
                                        <p:attrNameLst>
                                          <p:attrName>style.visibility</p:attrName>
                                        </p:attrNameLst>
                                      </p:cBhvr>
                                      <p:to>
                                        <p:strVal val="hidden"/>
                                      </p:to>
                                    </p:set>
                                  </p:childTnLst>
                                </p:cTn>
                              </p:par>
                              <p:par>
                                <p:cTn id="60" presetID="9" presetClass="exit" presetSubtype="0" fill="hold" nodeType="withEffect">
                                  <p:stCondLst>
                                    <p:cond delay="0"/>
                                  </p:stCondLst>
                                  <p:childTnLst>
                                    <p:animEffect transition="out" filter="dissolve">
                                      <p:cBhvr>
                                        <p:cTn id="61" dur="500"/>
                                        <p:tgtEl>
                                          <p:spTgt spid="269333"/>
                                        </p:tgtEl>
                                      </p:cBhvr>
                                    </p:animEffect>
                                    <p:set>
                                      <p:cBhvr>
                                        <p:cTn id="62" dur="1" fill="hold">
                                          <p:stCondLst>
                                            <p:cond delay="499"/>
                                          </p:stCondLst>
                                        </p:cTn>
                                        <p:tgtEl>
                                          <p:spTgt spid="269333"/>
                                        </p:tgtEl>
                                        <p:attrNameLst>
                                          <p:attrName>style.visibility</p:attrName>
                                        </p:attrNameLst>
                                      </p:cBhvr>
                                      <p:to>
                                        <p:strVal val="hidden"/>
                                      </p:to>
                                    </p:set>
                                  </p:childTnLst>
                                </p:cTn>
                              </p:par>
                            </p:childTnLst>
                          </p:cTn>
                        </p:par>
                        <p:par>
                          <p:cTn id="63" fill="hold">
                            <p:stCondLst>
                              <p:cond delay="500"/>
                            </p:stCondLst>
                            <p:childTnLst>
                              <p:par>
                                <p:cTn id="64" presetID="22" presetClass="entr" presetSubtype="2" fill="hold" grpId="0" nodeType="afterEffect">
                                  <p:stCondLst>
                                    <p:cond delay="0"/>
                                  </p:stCondLst>
                                  <p:childTnLst>
                                    <p:set>
                                      <p:cBhvr>
                                        <p:cTn id="65" dur="1" fill="hold">
                                          <p:stCondLst>
                                            <p:cond delay="0"/>
                                          </p:stCondLst>
                                        </p:cTn>
                                        <p:tgtEl>
                                          <p:spTgt spid="269362"/>
                                        </p:tgtEl>
                                        <p:attrNameLst>
                                          <p:attrName>style.visibility</p:attrName>
                                        </p:attrNameLst>
                                      </p:cBhvr>
                                      <p:to>
                                        <p:strVal val="visible"/>
                                      </p:to>
                                    </p:set>
                                    <p:animEffect transition="in" filter="wipe(right)">
                                      <p:cBhvr>
                                        <p:cTn id="66" dur="500"/>
                                        <p:tgtEl>
                                          <p:spTgt spid="269362"/>
                                        </p:tgtEl>
                                      </p:cBhvr>
                                    </p:animEffect>
                                  </p:childTnLst>
                                </p:cTn>
                              </p:par>
                            </p:childTnLst>
                          </p:cTn>
                        </p:par>
                        <p:par>
                          <p:cTn id="67" fill="hold">
                            <p:stCondLst>
                              <p:cond delay="1000"/>
                            </p:stCondLst>
                            <p:childTnLst>
                              <p:par>
                                <p:cTn id="68" presetID="3" presetClass="entr" presetSubtype="10" fill="hold" grpId="0" nodeType="afterEffect">
                                  <p:stCondLst>
                                    <p:cond delay="0"/>
                                  </p:stCondLst>
                                  <p:childTnLst>
                                    <p:set>
                                      <p:cBhvr>
                                        <p:cTn id="69" dur="1" fill="hold">
                                          <p:stCondLst>
                                            <p:cond delay="0"/>
                                          </p:stCondLst>
                                        </p:cTn>
                                        <p:tgtEl>
                                          <p:spTgt spid="269361"/>
                                        </p:tgtEl>
                                        <p:attrNameLst>
                                          <p:attrName>style.visibility</p:attrName>
                                        </p:attrNameLst>
                                      </p:cBhvr>
                                      <p:to>
                                        <p:strVal val="visible"/>
                                      </p:to>
                                    </p:set>
                                    <p:animEffect transition="in" filter="blinds(horizontal)">
                                      <p:cBhvr>
                                        <p:cTn id="70" dur="500"/>
                                        <p:tgtEl>
                                          <p:spTgt spid="269361"/>
                                        </p:tgtEl>
                                      </p:cBhvr>
                                    </p:animEffect>
                                  </p:childTnLst>
                                </p:cTn>
                              </p:par>
                            </p:childTnLst>
                          </p:cTn>
                        </p:par>
                        <p:par>
                          <p:cTn id="71" fill="hold">
                            <p:stCondLst>
                              <p:cond delay="1500"/>
                            </p:stCondLst>
                            <p:childTnLst>
                              <p:par>
                                <p:cTn id="72" presetID="22" presetClass="entr" presetSubtype="8" fill="hold" grpId="0" nodeType="afterEffect">
                                  <p:stCondLst>
                                    <p:cond delay="0"/>
                                  </p:stCondLst>
                                  <p:childTnLst>
                                    <p:set>
                                      <p:cBhvr>
                                        <p:cTn id="73" dur="1" fill="hold">
                                          <p:stCondLst>
                                            <p:cond delay="0"/>
                                          </p:stCondLst>
                                        </p:cTn>
                                        <p:tgtEl>
                                          <p:spTgt spid="269363"/>
                                        </p:tgtEl>
                                        <p:attrNameLst>
                                          <p:attrName>style.visibility</p:attrName>
                                        </p:attrNameLst>
                                      </p:cBhvr>
                                      <p:to>
                                        <p:strVal val="visible"/>
                                      </p:to>
                                    </p:set>
                                    <p:animEffect transition="in" filter="wipe(left)">
                                      <p:cBhvr>
                                        <p:cTn id="74" dur="500"/>
                                        <p:tgtEl>
                                          <p:spTgt spid="269363"/>
                                        </p:tgtEl>
                                      </p:cBhvr>
                                    </p:animEffect>
                                  </p:childTnLst>
                                </p:cTn>
                              </p:par>
                            </p:childTnLst>
                          </p:cTn>
                        </p:par>
                        <p:par>
                          <p:cTn id="75" fill="hold">
                            <p:stCondLst>
                              <p:cond delay="2000"/>
                            </p:stCondLst>
                            <p:childTnLst>
                              <p:par>
                                <p:cTn id="76" presetID="22" presetClass="entr" presetSubtype="1" fill="hold" grpId="0" nodeType="afterEffect">
                                  <p:stCondLst>
                                    <p:cond delay="0"/>
                                  </p:stCondLst>
                                  <p:childTnLst>
                                    <p:set>
                                      <p:cBhvr>
                                        <p:cTn id="77" dur="1" fill="hold">
                                          <p:stCondLst>
                                            <p:cond delay="0"/>
                                          </p:stCondLst>
                                        </p:cTn>
                                        <p:tgtEl>
                                          <p:spTgt spid="269349"/>
                                        </p:tgtEl>
                                        <p:attrNameLst>
                                          <p:attrName>style.visibility</p:attrName>
                                        </p:attrNameLst>
                                      </p:cBhvr>
                                      <p:to>
                                        <p:strVal val="visible"/>
                                      </p:to>
                                    </p:set>
                                    <p:animEffect transition="in" filter="wipe(up)">
                                      <p:cBhvr>
                                        <p:cTn id="78" dur="500"/>
                                        <p:tgtEl>
                                          <p:spTgt spid="269349"/>
                                        </p:tgtEl>
                                      </p:cBhvr>
                                    </p:animEffect>
                                  </p:childTnLst>
                                </p:cTn>
                              </p:par>
                            </p:childTnLst>
                          </p:cTn>
                        </p:par>
                        <p:par>
                          <p:cTn id="79" fill="hold">
                            <p:stCondLst>
                              <p:cond delay="2500"/>
                            </p:stCondLst>
                            <p:childTnLst>
                              <p:par>
                                <p:cTn id="80" presetID="22" presetClass="entr" presetSubtype="8" fill="hold" nodeType="afterEffect">
                                  <p:stCondLst>
                                    <p:cond delay="0"/>
                                  </p:stCondLst>
                                  <p:childTnLst>
                                    <p:set>
                                      <p:cBhvr>
                                        <p:cTn id="81" dur="1" fill="hold">
                                          <p:stCondLst>
                                            <p:cond delay="0"/>
                                          </p:stCondLst>
                                        </p:cTn>
                                        <p:tgtEl>
                                          <p:spTgt spid="269355"/>
                                        </p:tgtEl>
                                        <p:attrNameLst>
                                          <p:attrName>style.visibility</p:attrName>
                                        </p:attrNameLst>
                                      </p:cBhvr>
                                      <p:to>
                                        <p:strVal val="visible"/>
                                      </p:to>
                                    </p:set>
                                    <p:animEffect transition="in" filter="wipe(left)">
                                      <p:cBhvr>
                                        <p:cTn id="82" dur="500"/>
                                        <p:tgtEl>
                                          <p:spTgt spid="269355"/>
                                        </p:tgtEl>
                                      </p:cBhvr>
                                    </p:animEffect>
                                  </p:childTnLst>
                                </p:cTn>
                              </p:par>
                            </p:childTnLst>
                          </p:cTn>
                        </p:par>
                        <p:par>
                          <p:cTn id="83" fill="hold">
                            <p:stCondLst>
                              <p:cond delay="3000"/>
                            </p:stCondLst>
                            <p:childTnLst>
                              <p:par>
                                <p:cTn id="84" presetID="22" presetClass="entr" presetSubtype="1" fill="hold" grpId="0" nodeType="afterEffect">
                                  <p:stCondLst>
                                    <p:cond delay="0"/>
                                  </p:stCondLst>
                                  <p:childTnLst>
                                    <p:set>
                                      <p:cBhvr>
                                        <p:cTn id="85" dur="1" fill="hold">
                                          <p:stCondLst>
                                            <p:cond delay="0"/>
                                          </p:stCondLst>
                                        </p:cTn>
                                        <p:tgtEl>
                                          <p:spTgt spid="269360"/>
                                        </p:tgtEl>
                                        <p:attrNameLst>
                                          <p:attrName>style.visibility</p:attrName>
                                        </p:attrNameLst>
                                      </p:cBhvr>
                                      <p:to>
                                        <p:strVal val="visible"/>
                                      </p:to>
                                    </p:set>
                                    <p:animEffect transition="in" filter="wipe(up)">
                                      <p:cBhvr>
                                        <p:cTn id="86" dur="500"/>
                                        <p:tgtEl>
                                          <p:spTgt spid="269360"/>
                                        </p:tgtEl>
                                      </p:cBhvr>
                                    </p:animEffect>
                                  </p:childTnLst>
                                </p:cTn>
                              </p:par>
                            </p:childTnLst>
                          </p:cTn>
                        </p:par>
                        <p:par>
                          <p:cTn id="87" fill="hold">
                            <p:stCondLst>
                              <p:cond delay="3500"/>
                            </p:stCondLst>
                            <p:childTnLst>
                              <p:par>
                                <p:cTn id="88" presetID="22" presetClass="entr" presetSubtype="8" fill="hold" nodeType="afterEffect">
                                  <p:stCondLst>
                                    <p:cond delay="0"/>
                                  </p:stCondLst>
                                  <p:childTnLst>
                                    <p:set>
                                      <p:cBhvr>
                                        <p:cTn id="89" dur="1" fill="hold">
                                          <p:stCondLst>
                                            <p:cond delay="0"/>
                                          </p:stCondLst>
                                        </p:cTn>
                                        <p:tgtEl>
                                          <p:spTgt spid="269350"/>
                                        </p:tgtEl>
                                        <p:attrNameLst>
                                          <p:attrName>style.visibility</p:attrName>
                                        </p:attrNameLst>
                                      </p:cBhvr>
                                      <p:to>
                                        <p:strVal val="visible"/>
                                      </p:to>
                                    </p:set>
                                    <p:animEffect transition="in" filter="wipe(left)">
                                      <p:cBhvr>
                                        <p:cTn id="90" dur="500"/>
                                        <p:tgtEl>
                                          <p:spTgt spid="269350"/>
                                        </p:tgtEl>
                                      </p:cBhvr>
                                    </p:animEffect>
                                  </p:childTnLst>
                                </p:cTn>
                              </p:par>
                            </p:childTnLst>
                          </p:cTn>
                        </p:par>
                        <p:par>
                          <p:cTn id="91" fill="hold">
                            <p:stCondLst>
                              <p:cond delay="4000"/>
                            </p:stCondLst>
                            <p:childTnLst>
                              <p:par>
                                <p:cTn id="92" presetID="22" presetClass="entr" presetSubtype="1" fill="hold" grpId="0" nodeType="afterEffect">
                                  <p:stCondLst>
                                    <p:cond delay="0"/>
                                  </p:stCondLst>
                                  <p:childTnLst>
                                    <p:set>
                                      <p:cBhvr>
                                        <p:cTn id="93" dur="1" fill="hold">
                                          <p:stCondLst>
                                            <p:cond delay="0"/>
                                          </p:stCondLst>
                                        </p:cTn>
                                        <p:tgtEl>
                                          <p:spTgt spid="269340"/>
                                        </p:tgtEl>
                                        <p:attrNameLst>
                                          <p:attrName>style.visibility</p:attrName>
                                        </p:attrNameLst>
                                      </p:cBhvr>
                                      <p:to>
                                        <p:strVal val="visible"/>
                                      </p:to>
                                    </p:set>
                                    <p:animEffect transition="in" filter="wipe(up)">
                                      <p:cBhvr>
                                        <p:cTn id="94" dur="500"/>
                                        <p:tgtEl>
                                          <p:spTgt spid="269340"/>
                                        </p:tgtEl>
                                      </p:cBhvr>
                                    </p:animEffect>
                                  </p:childTnLst>
                                </p:cTn>
                              </p:par>
                            </p:childTnLst>
                          </p:cTn>
                        </p:par>
                        <p:par>
                          <p:cTn id="95" fill="hold">
                            <p:stCondLst>
                              <p:cond delay="4500"/>
                            </p:stCondLst>
                            <p:childTnLst>
                              <p:par>
                                <p:cTn id="96" presetID="22" presetClass="entr" presetSubtype="8" fill="hold" nodeType="afterEffect">
                                  <p:stCondLst>
                                    <p:cond delay="0"/>
                                  </p:stCondLst>
                                  <p:childTnLst>
                                    <p:set>
                                      <p:cBhvr>
                                        <p:cTn id="97" dur="1" fill="hold">
                                          <p:stCondLst>
                                            <p:cond delay="0"/>
                                          </p:stCondLst>
                                        </p:cTn>
                                        <p:tgtEl>
                                          <p:spTgt spid="269341"/>
                                        </p:tgtEl>
                                        <p:attrNameLst>
                                          <p:attrName>style.visibility</p:attrName>
                                        </p:attrNameLst>
                                      </p:cBhvr>
                                      <p:to>
                                        <p:strVal val="visible"/>
                                      </p:to>
                                    </p:set>
                                    <p:animEffect transition="in" filter="wipe(left)">
                                      <p:cBhvr>
                                        <p:cTn id="98" dur="500"/>
                                        <p:tgtEl>
                                          <p:spTgt spid="269341"/>
                                        </p:tgtEl>
                                      </p:cBhvr>
                                    </p:animEffect>
                                  </p:childTnLst>
                                </p:cTn>
                              </p:par>
                              <p:par>
                                <p:cTn id="99" presetID="9" presetClass="exit" presetSubtype="0" fill="hold" grpId="1" nodeType="withEffect">
                                  <p:stCondLst>
                                    <p:cond delay="0"/>
                                  </p:stCondLst>
                                  <p:childTnLst>
                                    <p:animEffect transition="out" filter="dissolve">
                                      <p:cBhvr>
                                        <p:cTn id="100" dur="500"/>
                                        <p:tgtEl>
                                          <p:spTgt spid="269362"/>
                                        </p:tgtEl>
                                      </p:cBhvr>
                                    </p:animEffect>
                                    <p:set>
                                      <p:cBhvr>
                                        <p:cTn id="101" dur="1" fill="hold">
                                          <p:stCondLst>
                                            <p:cond delay="499"/>
                                          </p:stCondLst>
                                        </p:cTn>
                                        <p:tgtEl>
                                          <p:spTgt spid="269362"/>
                                        </p:tgtEl>
                                        <p:attrNameLst>
                                          <p:attrName>style.visibility</p:attrName>
                                        </p:attrNameLst>
                                      </p:cBhvr>
                                      <p:to>
                                        <p:strVal val="hidden"/>
                                      </p:to>
                                    </p:set>
                                  </p:childTnLst>
                                </p:cTn>
                              </p:par>
                              <p:par>
                                <p:cTn id="102" presetID="9" presetClass="exit" presetSubtype="0" fill="hold" grpId="1" nodeType="withEffect">
                                  <p:stCondLst>
                                    <p:cond delay="0"/>
                                  </p:stCondLst>
                                  <p:childTnLst>
                                    <p:animEffect transition="out" filter="dissolve">
                                      <p:cBhvr>
                                        <p:cTn id="103" dur="500"/>
                                        <p:tgtEl>
                                          <p:spTgt spid="269361"/>
                                        </p:tgtEl>
                                      </p:cBhvr>
                                    </p:animEffect>
                                    <p:set>
                                      <p:cBhvr>
                                        <p:cTn id="104" dur="1" fill="hold">
                                          <p:stCondLst>
                                            <p:cond delay="499"/>
                                          </p:stCondLst>
                                        </p:cTn>
                                        <p:tgtEl>
                                          <p:spTgt spid="269361"/>
                                        </p:tgtEl>
                                        <p:attrNameLst>
                                          <p:attrName>style.visibility</p:attrName>
                                        </p:attrNameLst>
                                      </p:cBhvr>
                                      <p:to>
                                        <p:strVal val="hidden"/>
                                      </p:to>
                                    </p:set>
                                  </p:childTnLst>
                                </p:cTn>
                              </p:par>
                              <p:par>
                                <p:cTn id="105" presetID="9" presetClass="exit" presetSubtype="0" fill="hold" grpId="1" nodeType="withEffect">
                                  <p:stCondLst>
                                    <p:cond delay="0"/>
                                  </p:stCondLst>
                                  <p:childTnLst>
                                    <p:animEffect transition="out" filter="dissolve">
                                      <p:cBhvr>
                                        <p:cTn id="106" dur="500"/>
                                        <p:tgtEl>
                                          <p:spTgt spid="269363"/>
                                        </p:tgtEl>
                                      </p:cBhvr>
                                    </p:animEffect>
                                    <p:set>
                                      <p:cBhvr>
                                        <p:cTn id="107" dur="1" fill="hold">
                                          <p:stCondLst>
                                            <p:cond delay="499"/>
                                          </p:stCondLst>
                                        </p:cTn>
                                        <p:tgtEl>
                                          <p:spTgt spid="269363"/>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22" presetClass="entr" presetSubtype="2" fill="hold" grpId="0" nodeType="clickEffect">
                                  <p:stCondLst>
                                    <p:cond delay="0"/>
                                  </p:stCondLst>
                                  <p:childTnLst>
                                    <p:set>
                                      <p:cBhvr>
                                        <p:cTn id="111" dur="1" fill="hold">
                                          <p:stCondLst>
                                            <p:cond delay="0"/>
                                          </p:stCondLst>
                                        </p:cTn>
                                        <p:tgtEl>
                                          <p:spTgt spid="269366"/>
                                        </p:tgtEl>
                                        <p:attrNameLst>
                                          <p:attrName>style.visibility</p:attrName>
                                        </p:attrNameLst>
                                      </p:cBhvr>
                                      <p:to>
                                        <p:strVal val="visible"/>
                                      </p:to>
                                    </p:set>
                                    <p:animEffect transition="in" filter="wipe(right)">
                                      <p:cBhvr>
                                        <p:cTn id="112" dur="500"/>
                                        <p:tgtEl>
                                          <p:spTgt spid="269366"/>
                                        </p:tgtEl>
                                      </p:cBhvr>
                                    </p:animEffect>
                                  </p:childTnLst>
                                </p:cTn>
                              </p:par>
                            </p:childTnLst>
                          </p:cTn>
                        </p:par>
                        <p:par>
                          <p:cTn id="113" fill="hold">
                            <p:stCondLst>
                              <p:cond delay="500"/>
                            </p:stCondLst>
                            <p:childTnLst>
                              <p:par>
                                <p:cTn id="114" presetID="3" presetClass="entr" presetSubtype="10" fill="hold" grpId="0" nodeType="afterEffect">
                                  <p:stCondLst>
                                    <p:cond delay="0"/>
                                  </p:stCondLst>
                                  <p:childTnLst>
                                    <p:set>
                                      <p:cBhvr>
                                        <p:cTn id="115" dur="1" fill="hold">
                                          <p:stCondLst>
                                            <p:cond delay="0"/>
                                          </p:stCondLst>
                                        </p:cTn>
                                        <p:tgtEl>
                                          <p:spTgt spid="269364"/>
                                        </p:tgtEl>
                                        <p:attrNameLst>
                                          <p:attrName>style.visibility</p:attrName>
                                        </p:attrNameLst>
                                      </p:cBhvr>
                                      <p:to>
                                        <p:strVal val="visible"/>
                                      </p:to>
                                    </p:set>
                                    <p:animEffect transition="in" filter="blinds(horizontal)">
                                      <p:cBhvr>
                                        <p:cTn id="116" dur="500"/>
                                        <p:tgtEl>
                                          <p:spTgt spid="269364"/>
                                        </p:tgtEl>
                                      </p:cBhvr>
                                    </p:animEffect>
                                  </p:childTnLst>
                                </p:cTn>
                              </p:par>
                            </p:childTnLst>
                          </p:cTn>
                        </p:par>
                        <p:par>
                          <p:cTn id="117" fill="hold">
                            <p:stCondLst>
                              <p:cond delay="1000"/>
                            </p:stCondLst>
                            <p:childTnLst>
                              <p:par>
                                <p:cTn id="118" presetID="22" presetClass="entr" presetSubtype="4" fill="hold" grpId="0" nodeType="afterEffect">
                                  <p:stCondLst>
                                    <p:cond delay="0"/>
                                  </p:stCondLst>
                                  <p:childTnLst>
                                    <p:set>
                                      <p:cBhvr>
                                        <p:cTn id="119" dur="1" fill="hold">
                                          <p:stCondLst>
                                            <p:cond delay="0"/>
                                          </p:stCondLst>
                                        </p:cTn>
                                        <p:tgtEl>
                                          <p:spTgt spid="269367"/>
                                        </p:tgtEl>
                                        <p:attrNameLst>
                                          <p:attrName>style.visibility</p:attrName>
                                        </p:attrNameLst>
                                      </p:cBhvr>
                                      <p:to>
                                        <p:strVal val="visible"/>
                                      </p:to>
                                    </p:set>
                                    <p:animEffect transition="in" filter="wipe(down)">
                                      <p:cBhvr>
                                        <p:cTn id="120" dur="500"/>
                                        <p:tgtEl>
                                          <p:spTgt spid="269367"/>
                                        </p:tgtEl>
                                      </p:cBhvr>
                                    </p:animEffect>
                                  </p:childTnLst>
                                </p:cTn>
                              </p:par>
                            </p:childTnLst>
                          </p:cTn>
                        </p:par>
                        <p:par>
                          <p:cTn id="121" fill="hold">
                            <p:stCondLst>
                              <p:cond delay="1500"/>
                            </p:stCondLst>
                            <p:childTnLst>
                              <p:par>
                                <p:cTn id="122" presetID="3" presetClass="entr" presetSubtype="10" fill="hold" grpId="0" nodeType="afterEffect">
                                  <p:stCondLst>
                                    <p:cond delay="0"/>
                                  </p:stCondLst>
                                  <p:childTnLst>
                                    <p:set>
                                      <p:cBhvr>
                                        <p:cTn id="123" dur="1" fill="hold">
                                          <p:stCondLst>
                                            <p:cond delay="0"/>
                                          </p:stCondLst>
                                        </p:cTn>
                                        <p:tgtEl>
                                          <p:spTgt spid="269365"/>
                                        </p:tgtEl>
                                        <p:attrNameLst>
                                          <p:attrName>style.visibility</p:attrName>
                                        </p:attrNameLst>
                                      </p:cBhvr>
                                      <p:to>
                                        <p:strVal val="visible"/>
                                      </p:to>
                                    </p:set>
                                    <p:animEffect transition="in" filter="blinds(horizontal)">
                                      <p:cBhvr>
                                        <p:cTn id="124" dur="500"/>
                                        <p:tgtEl>
                                          <p:spTgt spid="269365"/>
                                        </p:tgtEl>
                                      </p:cBhvr>
                                    </p:animEffect>
                                  </p:childTnLst>
                                </p:cTn>
                              </p:par>
                            </p:childTnLst>
                          </p:cTn>
                        </p:par>
                        <p:par>
                          <p:cTn id="125" fill="hold">
                            <p:stCondLst>
                              <p:cond delay="2000"/>
                            </p:stCondLst>
                            <p:childTnLst>
                              <p:par>
                                <p:cTn id="126" presetID="22" presetClass="entr" presetSubtype="4" fill="hold" grpId="0" nodeType="afterEffect">
                                  <p:stCondLst>
                                    <p:cond delay="0"/>
                                  </p:stCondLst>
                                  <p:childTnLst>
                                    <p:set>
                                      <p:cBhvr>
                                        <p:cTn id="127" dur="1" fill="hold">
                                          <p:stCondLst>
                                            <p:cond delay="0"/>
                                          </p:stCondLst>
                                        </p:cTn>
                                        <p:tgtEl>
                                          <p:spTgt spid="269368"/>
                                        </p:tgtEl>
                                        <p:attrNameLst>
                                          <p:attrName>style.visibility</p:attrName>
                                        </p:attrNameLst>
                                      </p:cBhvr>
                                      <p:to>
                                        <p:strVal val="visible"/>
                                      </p:to>
                                    </p:set>
                                    <p:animEffect transition="in" filter="wipe(down)">
                                      <p:cBhvr>
                                        <p:cTn id="128" dur="500"/>
                                        <p:tgtEl>
                                          <p:spTgt spid="269368"/>
                                        </p:tgtEl>
                                      </p:cBhvr>
                                    </p:animEffect>
                                  </p:childTnLst>
                                </p:cTn>
                              </p:par>
                            </p:childTnLst>
                          </p:cTn>
                        </p:par>
                        <p:par>
                          <p:cTn id="129" fill="hold">
                            <p:stCondLst>
                              <p:cond delay="2500"/>
                            </p:stCondLst>
                            <p:childTnLst>
                              <p:par>
                                <p:cTn id="130" presetID="22" presetClass="entr" presetSubtype="1" fill="hold" grpId="2" nodeType="afterEffect">
                                  <p:stCondLst>
                                    <p:cond delay="0"/>
                                  </p:stCondLst>
                                  <p:childTnLst>
                                    <p:set>
                                      <p:cBhvr>
                                        <p:cTn id="131" dur="1" fill="hold">
                                          <p:stCondLst>
                                            <p:cond delay="0"/>
                                          </p:stCondLst>
                                        </p:cTn>
                                        <p:tgtEl>
                                          <p:spTgt spid="269332"/>
                                        </p:tgtEl>
                                        <p:attrNameLst>
                                          <p:attrName>style.visibility</p:attrName>
                                        </p:attrNameLst>
                                      </p:cBhvr>
                                      <p:to>
                                        <p:strVal val="visible"/>
                                      </p:to>
                                    </p:set>
                                    <p:animEffect transition="in" filter="wipe(up)">
                                      <p:cBhvr>
                                        <p:cTn id="132" dur="500"/>
                                        <p:tgtEl>
                                          <p:spTgt spid="269332"/>
                                        </p:tgtEl>
                                      </p:cBhvr>
                                    </p:animEffect>
                                  </p:childTnLst>
                                </p:cTn>
                              </p:par>
                            </p:childTnLst>
                          </p:cTn>
                        </p:par>
                        <p:par>
                          <p:cTn id="133" fill="hold">
                            <p:stCondLst>
                              <p:cond delay="3000"/>
                            </p:stCondLst>
                            <p:childTnLst>
                              <p:par>
                                <p:cTn id="134" presetID="22" presetClass="entr" presetSubtype="8" fill="hold" nodeType="afterEffect">
                                  <p:stCondLst>
                                    <p:cond delay="0"/>
                                  </p:stCondLst>
                                  <p:childTnLst>
                                    <p:set>
                                      <p:cBhvr>
                                        <p:cTn id="135" dur="1" fill="hold">
                                          <p:stCondLst>
                                            <p:cond delay="0"/>
                                          </p:stCondLst>
                                        </p:cTn>
                                        <p:tgtEl>
                                          <p:spTgt spid="269369"/>
                                        </p:tgtEl>
                                        <p:attrNameLst>
                                          <p:attrName>style.visibility</p:attrName>
                                        </p:attrNameLst>
                                      </p:cBhvr>
                                      <p:to>
                                        <p:strVal val="visible"/>
                                      </p:to>
                                    </p:set>
                                    <p:animEffect transition="in" filter="wipe(left)">
                                      <p:cBhvr>
                                        <p:cTn id="136" dur="500"/>
                                        <p:tgtEl>
                                          <p:spTgt spid="269369"/>
                                        </p:tgtEl>
                                      </p:cBhvr>
                                    </p:animEffect>
                                  </p:childTnLst>
                                </p:cTn>
                              </p:par>
                            </p:childTnLst>
                          </p:cTn>
                        </p:par>
                        <p:par>
                          <p:cTn id="137" fill="hold">
                            <p:stCondLst>
                              <p:cond delay="3500"/>
                            </p:stCondLst>
                            <p:childTnLst>
                              <p:par>
                                <p:cTn id="138" presetID="22" presetClass="entr" presetSubtype="1" fill="hold" grpId="0" nodeType="afterEffect">
                                  <p:stCondLst>
                                    <p:cond delay="0"/>
                                  </p:stCondLst>
                                  <p:childTnLst>
                                    <p:set>
                                      <p:cBhvr>
                                        <p:cTn id="139" dur="1" fill="hold">
                                          <p:stCondLst>
                                            <p:cond delay="0"/>
                                          </p:stCondLst>
                                        </p:cTn>
                                        <p:tgtEl>
                                          <p:spTgt spid="269338"/>
                                        </p:tgtEl>
                                        <p:attrNameLst>
                                          <p:attrName>style.visibility</p:attrName>
                                        </p:attrNameLst>
                                      </p:cBhvr>
                                      <p:to>
                                        <p:strVal val="visible"/>
                                      </p:to>
                                    </p:set>
                                    <p:animEffect transition="in" filter="wipe(up)">
                                      <p:cBhvr>
                                        <p:cTn id="140" dur="500"/>
                                        <p:tgtEl>
                                          <p:spTgt spid="269338"/>
                                        </p:tgtEl>
                                      </p:cBhvr>
                                    </p:animEffect>
                                  </p:childTnLst>
                                </p:cTn>
                              </p:par>
                            </p:childTnLst>
                          </p:cTn>
                        </p:par>
                        <p:par>
                          <p:cTn id="141" fill="hold">
                            <p:stCondLst>
                              <p:cond delay="4000"/>
                            </p:stCondLst>
                            <p:childTnLst>
                              <p:par>
                                <p:cTn id="142" presetID="22" presetClass="entr" presetSubtype="8" fill="hold" nodeType="afterEffect">
                                  <p:stCondLst>
                                    <p:cond delay="0"/>
                                  </p:stCondLst>
                                  <p:childTnLst>
                                    <p:set>
                                      <p:cBhvr>
                                        <p:cTn id="143" dur="1" fill="hold">
                                          <p:stCondLst>
                                            <p:cond delay="0"/>
                                          </p:stCondLst>
                                        </p:cTn>
                                        <p:tgtEl>
                                          <p:spTgt spid="269374"/>
                                        </p:tgtEl>
                                        <p:attrNameLst>
                                          <p:attrName>style.visibility</p:attrName>
                                        </p:attrNameLst>
                                      </p:cBhvr>
                                      <p:to>
                                        <p:strVal val="visible"/>
                                      </p:to>
                                    </p:set>
                                    <p:animEffect transition="in" filter="wipe(left)">
                                      <p:cBhvr>
                                        <p:cTn id="144" dur="500"/>
                                        <p:tgtEl>
                                          <p:spTgt spid="269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8" grpId="0" animBg="1"/>
      <p:bldP spid="269324" grpId="0" animBg="1"/>
      <p:bldP spid="269324" grpId="1" animBg="1"/>
      <p:bldP spid="269325" grpId="0" animBg="1"/>
      <p:bldP spid="269325" grpId="1" animBg="1"/>
      <p:bldP spid="269326" grpId="0"/>
      <p:bldP spid="269332" grpId="0" animBg="1"/>
      <p:bldP spid="269332" grpId="1" animBg="1"/>
      <p:bldP spid="269332" grpId="2" animBg="1"/>
      <p:bldP spid="269338" grpId="0" animBg="1"/>
      <p:bldP spid="269339" grpId="0" animBg="1"/>
      <p:bldP spid="269340" grpId="0" animBg="1"/>
      <p:bldP spid="269349" grpId="0" animBg="1"/>
      <p:bldP spid="269360" grpId="0" animBg="1"/>
      <p:bldP spid="269361" grpId="0" animBg="1"/>
      <p:bldP spid="269361" grpId="1" animBg="1"/>
      <p:bldP spid="269362" grpId="0" animBg="1"/>
      <p:bldP spid="269362" grpId="1" animBg="1"/>
      <p:bldP spid="269363" grpId="0" animBg="1"/>
      <p:bldP spid="269363" grpId="1" animBg="1"/>
      <p:bldP spid="269364" grpId="0" animBg="1"/>
      <p:bldP spid="269365" grpId="0" animBg="1"/>
      <p:bldP spid="269366" grpId="0" animBg="1"/>
      <p:bldP spid="269367" grpId="0" animBg="1"/>
      <p:bldP spid="26936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AutoShape 2"/>
          <p:cNvSpPr>
            <a:spLocks noChangeArrowheads="1"/>
          </p:cNvSpPr>
          <p:nvPr/>
        </p:nvSpPr>
        <p:spPr bwMode="auto">
          <a:xfrm>
            <a:off x="1774826" y="383032"/>
            <a:ext cx="4321175" cy="504825"/>
          </a:xfrm>
          <a:prstGeom prst="roundRect">
            <a:avLst>
              <a:gd name="adj" fmla="val 16667"/>
            </a:avLst>
          </a:prstGeom>
          <a:solidFill>
            <a:schemeClr val="bg1"/>
          </a:solidFill>
          <a:ln w="38100">
            <a:solidFill>
              <a:srgbClr val="006600"/>
            </a:solidFill>
            <a:round/>
          </a:ln>
          <a:effectLst>
            <a:outerShdw dist="107763" dir="13500000" algn="ctr" rotWithShape="0">
              <a:srgbClr val="006600">
                <a:alpha val="50000"/>
              </a:srgbClr>
            </a:outerShdw>
          </a:effectLst>
        </p:spPr>
        <p:txBody>
          <a:bodyPr wrap="none" anchor="ctr"/>
          <a:lstStyle/>
          <a:p>
            <a:pPr algn="ctr" eaLnBrk="1" hangingPunct="1"/>
            <a:r>
              <a:rPr lang="zh-CN" altLang="en-US" sz="2400" b="1">
                <a:solidFill>
                  <a:srgbClr val="006600"/>
                </a:solidFill>
                <a:latin typeface="Arial" panose="020B0604020202020204" pitchFamily="34" charset="0"/>
                <a:ea typeface="华文新魏" panose="02010800040101010101" pitchFamily="2" charset="-122"/>
              </a:rPr>
              <a:t>临界区与中断管理</a:t>
            </a:r>
            <a:r>
              <a:rPr lang="en-US" altLang="zh-CN" b="1">
                <a:solidFill>
                  <a:srgbClr val="006600"/>
                </a:solidFill>
                <a:latin typeface="Arial" panose="020B0604020202020204" pitchFamily="34" charset="0"/>
                <a:ea typeface="宋体" panose="02010600030101010101" pitchFamily="2" charset="-122"/>
              </a:rPr>
              <a:t>| </a:t>
            </a:r>
            <a:r>
              <a:rPr lang="en-US" altLang="zh-CN" sz="1200" b="1">
                <a:solidFill>
                  <a:srgbClr val="006600"/>
                </a:solidFill>
                <a:latin typeface="Arial" panose="020B0604020202020204" pitchFamily="34" charset="0"/>
                <a:ea typeface="华文新魏" panose="02010800040101010101" pitchFamily="2" charset="-122"/>
              </a:rPr>
              <a:t>μC/OS-II</a:t>
            </a:r>
            <a:r>
              <a:rPr lang="zh-CN" altLang="en-US" sz="1200" b="1">
                <a:solidFill>
                  <a:srgbClr val="006600"/>
                </a:solidFill>
                <a:latin typeface="Arial" panose="020B0604020202020204" pitchFamily="34" charset="0"/>
                <a:ea typeface="隶书" panose="02010509060101010101" pitchFamily="49" charset="-122"/>
              </a:rPr>
              <a:t>微小内核分析</a:t>
            </a:r>
          </a:p>
        </p:txBody>
      </p:sp>
      <p:sp>
        <p:nvSpPr>
          <p:cNvPr id="270339" name="AutoShape 3"/>
          <p:cNvSpPr>
            <a:spLocks noChangeArrowheads="1"/>
          </p:cNvSpPr>
          <p:nvPr/>
        </p:nvSpPr>
        <p:spPr bwMode="gray">
          <a:xfrm>
            <a:off x="6248401" y="269724"/>
            <a:ext cx="3457575" cy="510778"/>
          </a:xfrm>
          <a:prstGeom prst="roundRect">
            <a:avLst>
              <a:gd name="adj" fmla="val 16667"/>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r>
              <a:rPr lang="zh-CN" altLang="en-US" sz="2400" b="1">
                <a:solidFill>
                  <a:schemeClr val="bg1"/>
                </a:solidFill>
                <a:latin typeface="Arial" panose="020B0604020202020204" pitchFamily="34" charset="0"/>
                <a:ea typeface="宋体" panose="02010600030101010101" pitchFamily="2" charset="-122"/>
              </a:rPr>
              <a:t>禁止</a:t>
            </a:r>
            <a:r>
              <a:rPr lang="en-US" altLang="zh-CN" sz="2400" b="1">
                <a:solidFill>
                  <a:schemeClr val="bg1"/>
                </a:solidFill>
                <a:latin typeface="Arial" panose="020B0604020202020204" pitchFamily="34" charset="0"/>
                <a:ea typeface="宋体" panose="02010600030101010101" pitchFamily="2" charset="-122"/>
              </a:rPr>
              <a:t>/</a:t>
            </a:r>
            <a:r>
              <a:rPr lang="zh-CN" altLang="en-US" sz="2400" b="1">
                <a:solidFill>
                  <a:schemeClr val="bg1"/>
                </a:solidFill>
                <a:latin typeface="Arial" panose="020B0604020202020204" pitchFamily="34" charset="0"/>
                <a:ea typeface="宋体" panose="02010600030101010101" pitchFamily="2" charset="-122"/>
              </a:rPr>
              <a:t>允许中断</a:t>
            </a:r>
          </a:p>
        </p:txBody>
      </p:sp>
      <p:sp>
        <p:nvSpPr>
          <p:cNvPr id="270340" name="Line 4"/>
          <p:cNvSpPr>
            <a:spLocks noChangeShapeType="1"/>
          </p:cNvSpPr>
          <p:nvPr/>
        </p:nvSpPr>
        <p:spPr bwMode="auto">
          <a:xfrm>
            <a:off x="4413251" y="886269"/>
            <a:ext cx="5256213" cy="0"/>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0341" name="Rectangle 5"/>
          <p:cNvSpPr>
            <a:spLocks noChangeArrowheads="1"/>
          </p:cNvSpPr>
          <p:nvPr/>
        </p:nvSpPr>
        <p:spPr bwMode="auto">
          <a:xfrm>
            <a:off x="1460310" y="1242964"/>
            <a:ext cx="960802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kumimoji="1" lang="en-US" altLang="zh-CN" sz="2400" dirty="0">
                <a:ea typeface="华文新魏" panose="02010800040101010101" pitchFamily="2" charset="-122"/>
              </a:rPr>
              <a:t>        </a:t>
            </a:r>
            <a:r>
              <a:rPr kumimoji="1" lang="zh-CN" altLang="en-US" sz="2400" dirty="0">
                <a:ea typeface="华文新魏" panose="02010800040101010101" pitchFamily="2" charset="-122"/>
              </a:rPr>
              <a:t>和其它内核一样，</a:t>
            </a:r>
            <a:r>
              <a:rPr kumimoji="1" lang="en-US" altLang="zh-CN" sz="2400" dirty="0" err="1">
                <a:ea typeface="华文新魏" panose="02010800040101010101" pitchFamily="2" charset="-122"/>
              </a:rPr>
              <a:t>μC</a:t>
            </a:r>
            <a:r>
              <a:rPr kumimoji="1" lang="en-US" altLang="zh-CN" sz="2400" dirty="0">
                <a:ea typeface="华文新魏" panose="02010800040101010101" pitchFamily="2" charset="-122"/>
              </a:rPr>
              <a:t>/OS-Ⅱ</a:t>
            </a:r>
            <a:r>
              <a:rPr kumimoji="1" lang="zh-CN" altLang="en-US" sz="2400" dirty="0">
                <a:ea typeface="华文新魏" panose="02010800040101010101" pitchFamily="2" charset="-122"/>
              </a:rPr>
              <a:t>为了处理临界区代码需要</a:t>
            </a:r>
            <a:r>
              <a:rPr kumimoji="1" lang="zh-CN" altLang="en-US" sz="2400" dirty="0">
                <a:solidFill>
                  <a:srgbClr val="00B050"/>
                </a:solidFill>
                <a:ea typeface="华文新魏" panose="02010800040101010101" pitchFamily="2" charset="-122"/>
              </a:rPr>
              <a:t>禁止中断，处理完毕后再允许中断</a:t>
            </a:r>
            <a:r>
              <a:rPr kumimoji="1" lang="zh-CN" altLang="en-US" sz="2400" dirty="0">
                <a:ea typeface="华文新魏" panose="02010800040101010101" pitchFamily="2" charset="-122"/>
              </a:rPr>
              <a:t>，这使得</a:t>
            </a:r>
            <a:r>
              <a:rPr kumimoji="1" lang="en-US" altLang="zh-CN" sz="2400" dirty="0" err="1">
                <a:ea typeface="华文新魏" panose="02010800040101010101" pitchFamily="2" charset="-122"/>
              </a:rPr>
              <a:t>μC</a:t>
            </a:r>
            <a:r>
              <a:rPr kumimoji="1" lang="en-US" altLang="zh-CN" sz="2400" dirty="0">
                <a:ea typeface="华文新魏" panose="02010800040101010101" pitchFamily="2" charset="-122"/>
              </a:rPr>
              <a:t>/OS-Ⅱ</a:t>
            </a:r>
            <a:r>
              <a:rPr kumimoji="1" lang="zh-CN" altLang="en-US" sz="2400" dirty="0">
                <a:ea typeface="华文新魏" panose="02010800040101010101" pitchFamily="2" charset="-122"/>
              </a:rPr>
              <a:t>能够避免同时有其它任务或中断服务进入临界段代码。</a:t>
            </a:r>
          </a:p>
          <a:p>
            <a:pPr algn="just"/>
            <a:r>
              <a:rPr kumimoji="1" lang="zh-CN" altLang="en-US" sz="2400" dirty="0">
                <a:ea typeface="华文新魏" panose="02010800040101010101" pitchFamily="2" charset="-122"/>
              </a:rPr>
              <a:t>       为了避开不同</a:t>
            </a:r>
            <a:r>
              <a:rPr kumimoji="1" lang="en-US" altLang="zh-CN" sz="2400" dirty="0">
                <a:ea typeface="华文新魏" panose="02010800040101010101" pitchFamily="2" charset="-122"/>
              </a:rPr>
              <a:t>C</a:t>
            </a:r>
            <a:r>
              <a:rPr kumimoji="1" lang="zh-CN" altLang="en-US" sz="2400" dirty="0">
                <a:solidFill>
                  <a:srgbClr val="000000"/>
                </a:solidFill>
                <a:ea typeface="华文新魏" panose="02010800040101010101" pitchFamily="2" charset="-122"/>
                <a:cs typeface="Times New Roman" panose="02020603050405020304" pitchFamily="18" charset="0"/>
              </a:rPr>
              <a:t>编译器厂商选择不同的方法来处理禁止中断和允许中断</a:t>
            </a:r>
            <a:r>
              <a:rPr kumimoji="1" lang="zh-CN" altLang="en-US" sz="2400" dirty="0">
                <a:ea typeface="华文新魏" panose="02010800040101010101" pitchFamily="2" charset="-122"/>
              </a:rPr>
              <a:t> ，</a:t>
            </a:r>
            <a:r>
              <a:rPr kumimoji="1" lang="en-US" altLang="zh-CN" sz="2400" dirty="0" err="1">
                <a:ea typeface="华文新魏" panose="02010800040101010101" pitchFamily="2" charset="-122"/>
              </a:rPr>
              <a:t>μC</a:t>
            </a:r>
            <a:r>
              <a:rPr kumimoji="1" lang="en-US" altLang="zh-CN" sz="2400" dirty="0">
                <a:ea typeface="华文新魏" panose="02010800040101010101" pitchFamily="2" charset="-122"/>
              </a:rPr>
              <a:t>/OS-Ⅱ</a:t>
            </a:r>
            <a:r>
              <a:rPr kumimoji="1" lang="zh-CN" altLang="en-US" sz="2400" dirty="0">
                <a:ea typeface="华文新魏" panose="02010800040101010101" pitchFamily="2" charset="-122"/>
              </a:rPr>
              <a:t>定义两个宏来禁止中断和允许中断，分别是：</a:t>
            </a:r>
            <a:r>
              <a:rPr kumimoji="1" lang="en-US" altLang="zh-CN" sz="2400" dirty="0">
                <a:ea typeface="华文新魏" panose="02010800040101010101" pitchFamily="2" charset="-122"/>
              </a:rPr>
              <a:t>OS_ENTER_CRITICAL()</a:t>
            </a:r>
            <a:r>
              <a:rPr kumimoji="1" lang="zh-CN" altLang="en-US" sz="2400" dirty="0">
                <a:ea typeface="华文新魏" panose="02010800040101010101" pitchFamily="2" charset="-122"/>
              </a:rPr>
              <a:t>和</a:t>
            </a:r>
            <a:r>
              <a:rPr kumimoji="1" lang="en-US" altLang="zh-CN" sz="2400" dirty="0">
                <a:ea typeface="华文新魏" panose="02010800040101010101" pitchFamily="2" charset="-122"/>
              </a:rPr>
              <a:t>OS_EXIT_CRITICAL()</a:t>
            </a:r>
            <a:r>
              <a:rPr kumimoji="1" lang="zh-CN" altLang="en-US" sz="2400" dirty="0">
                <a:ea typeface="华文新魏" panose="02010800040101010101" pitchFamily="2" charset="-122"/>
              </a:rPr>
              <a:t>。  </a:t>
            </a:r>
          </a:p>
        </p:txBody>
      </p:sp>
      <p:sp>
        <p:nvSpPr>
          <p:cNvPr id="270342" name="Text Box 6"/>
          <p:cNvSpPr txBox="1">
            <a:spLocks noChangeArrowheads="1"/>
          </p:cNvSpPr>
          <p:nvPr/>
        </p:nvSpPr>
        <p:spPr bwMode="auto">
          <a:xfrm>
            <a:off x="3124200" y="4129088"/>
            <a:ext cx="3113088" cy="366712"/>
          </a:xfrm>
          <a:prstGeom prst="rect">
            <a:avLst/>
          </a:prstGeom>
          <a:gradFill rotWithShape="1">
            <a:gsLst>
              <a:gs pos="0">
                <a:srgbClr val="008000"/>
              </a:gs>
              <a:gs pos="100000">
                <a:srgbClr val="008000">
                  <a:gamma/>
                  <a:tint val="54118"/>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a:latin typeface="Arial" panose="020B0604020202020204" pitchFamily="34" charset="0"/>
                <a:ea typeface="宋体" panose="02010600030101010101" pitchFamily="2" charset="-122"/>
              </a:rPr>
              <a:t>OS_ENTER_CRITICAL()</a:t>
            </a:r>
            <a:endParaRPr lang="en-US" altLang="zh-CN" sz="2000">
              <a:latin typeface="Arial" panose="020B0604020202020204" pitchFamily="34" charset="0"/>
              <a:ea typeface="华文新魏" panose="02010800040101010101" pitchFamily="2" charset="-122"/>
            </a:endParaRPr>
          </a:p>
        </p:txBody>
      </p:sp>
      <p:sp>
        <p:nvSpPr>
          <p:cNvPr id="270343" name="Text Box 7"/>
          <p:cNvSpPr txBox="1">
            <a:spLocks noChangeArrowheads="1"/>
          </p:cNvSpPr>
          <p:nvPr/>
        </p:nvSpPr>
        <p:spPr bwMode="auto">
          <a:xfrm>
            <a:off x="3124200" y="4494214"/>
            <a:ext cx="3113088" cy="396875"/>
          </a:xfrm>
          <a:prstGeom prst="rect">
            <a:avLst/>
          </a:prstGeom>
          <a:gradFill rotWithShape="1">
            <a:gsLst>
              <a:gs pos="0">
                <a:srgbClr val="D0D5E6"/>
              </a:gs>
              <a:gs pos="100000">
                <a:srgbClr val="D0D5E6">
                  <a:gamma/>
                  <a:shade val="92157"/>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000">
                <a:latin typeface="Arial" panose="020B0604020202020204" pitchFamily="34" charset="0"/>
                <a:ea typeface="华文新魏" panose="02010800040101010101" pitchFamily="2" charset="-122"/>
              </a:rPr>
              <a:t>临界区代码</a:t>
            </a:r>
          </a:p>
        </p:txBody>
      </p:sp>
      <p:sp>
        <p:nvSpPr>
          <p:cNvPr id="270344" name="Text Box 8"/>
          <p:cNvSpPr txBox="1">
            <a:spLocks noChangeArrowheads="1"/>
          </p:cNvSpPr>
          <p:nvPr/>
        </p:nvSpPr>
        <p:spPr bwMode="auto">
          <a:xfrm>
            <a:off x="3124200" y="4891088"/>
            <a:ext cx="3113088" cy="366712"/>
          </a:xfrm>
          <a:prstGeom prst="rect">
            <a:avLst/>
          </a:prstGeom>
          <a:gradFill rotWithShape="1">
            <a:gsLst>
              <a:gs pos="0">
                <a:srgbClr val="008000"/>
              </a:gs>
              <a:gs pos="100000">
                <a:srgbClr val="008000">
                  <a:gamma/>
                  <a:tint val="5725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a:latin typeface="Arial" panose="020B0604020202020204" pitchFamily="34" charset="0"/>
                <a:ea typeface="宋体" panose="02010600030101010101" pitchFamily="2" charset="-122"/>
              </a:rPr>
              <a:t>OS_EXIT_CRITICAL()</a:t>
            </a:r>
          </a:p>
        </p:txBody>
      </p:sp>
      <p:sp>
        <p:nvSpPr>
          <p:cNvPr id="270345" name="AutoShape 9"/>
          <p:cNvSpPr>
            <a:spLocks noChangeArrowheads="1"/>
          </p:cNvSpPr>
          <p:nvPr/>
        </p:nvSpPr>
        <p:spPr bwMode="auto">
          <a:xfrm>
            <a:off x="2371725" y="3810000"/>
            <a:ext cx="7037388" cy="1828800"/>
          </a:xfrm>
          <a:prstGeom prst="roundRect">
            <a:avLst>
              <a:gd name="adj" fmla="val 16667"/>
            </a:avLst>
          </a:prstGeom>
          <a:noFill/>
          <a:ln w="28575" algn="ctr">
            <a:solidFill>
              <a:srgbClr val="007000"/>
            </a:solidFill>
            <a:round/>
          </a:ln>
          <a:effectLst/>
          <a:scene3d>
            <a:camera prst="legacyObliqueBottomRight"/>
            <a:lightRig rig="legacyFlat2" dir="t"/>
          </a:scene3d>
          <a:sp3d extrusionH="36500" prstMaterial="legacyMatte">
            <a:bevelT w="13500" h="13500" prst="angle"/>
            <a:bevelB w="13500" h="13500" prst="angle"/>
            <a:extrusionClr>
              <a:srgbClr val="007000"/>
            </a:extrusionClr>
            <a:contourClr>
              <a:srgbClr val="007000"/>
            </a:contourClr>
          </a:sp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grpSp>
        <p:nvGrpSpPr>
          <p:cNvPr id="270346" name="Group 10"/>
          <p:cNvGrpSpPr/>
          <p:nvPr/>
        </p:nvGrpSpPr>
        <p:grpSpPr bwMode="auto">
          <a:xfrm>
            <a:off x="6248400" y="4267200"/>
            <a:ext cx="609600" cy="914400"/>
            <a:chOff x="2976" y="2928"/>
            <a:chExt cx="384" cy="576"/>
          </a:xfrm>
        </p:grpSpPr>
        <p:sp>
          <p:nvSpPr>
            <p:cNvPr id="270347" name="Line 11"/>
            <p:cNvSpPr>
              <a:spLocks noChangeShapeType="1"/>
            </p:cNvSpPr>
            <p:nvPr/>
          </p:nvSpPr>
          <p:spPr bwMode="auto">
            <a:xfrm>
              <a:off x="2976" y="2928"/>
              <a:ext cx="384" cy="24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0348" name="Line 12"/>
            <p:cNvSpPr>
              <a:spLocks noChangeShapeType="1"/>
            </p:cNvSpPr>
            <p:nvPr/>
          </p:nvSpPr>
          <p:spPr bwMode="auto">
            <a:xfrm flipV="1">
              <a:off x="2976" y="3216"/>
              <a:ext cx="384" cy="28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70349" name="Oval 13"/>
          <p:cNvSpPr>
            <a:spLocks noChangeArrowheads="1"/>
          </p:cNvSpPr>
          <p:nvPr/>
        </p:nvSpPr>
        <p:spPr bwMode="auto">
          <a:xfrm>
            <a:off x="6858000" y="4419600"/>
            <a:ext cx="19050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2000" dirty="0">
                <a:latin typeface="Arial" panose="020B0604020202020204" pitchFamily="34" charset="0"/>
              </a:rPr>
              <a:t>需成对出现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70339"/>
                                        </p:tgtEl>
                                        <p:attrNameLst>
                                          <p:attrName>style.visibility</p:attrName>
                                        </p:attrNameLst>
                                      </p:cBhvr>
                                      <p:to>
                                        <p:strVal val="visible"/>
                                      </p:to>
                                    </p:set>
                                    <p:anim calcmode="lin" valueType="num">
                                      <p:cBhvr additive="base">
                                        <p:cTn id="7" dur="500" fill="hold"/>
                                        <p:tgtEl>
                                          <p:spTgt spid="270339"/>
                                        </p:tgtEl>
                                        <p:attrNameLst>
                                          <p:attrName>ppt_x</p:attrName>
                                        </p:attrNameLst>
                                      </p:cBhvr>
                                      <p:tavLst>
                                        <p:tav tm="0">
                                          <p:val>
                                            <p:strVal val="1+#ppt_w/2"/>
                                          </p:val>
                                        </p:tav>
                                        <p:tav tm="100000">
                                          <p:val>
                                            <p:strVal val="#ppt_x"/>
                                          </p:val>
                                        </p:tav>
                                      </p:tavLst>
                                    </p:anim>
                                    <p:anim calcmode="lin" valueType="num">
                                      <p:cBhvr additive="base">
                                        <p:cTn id="8" dur="500" fill="hold"/>
                                        <p:tgtEl>
                                          <p:spTgt spid="27033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270341"/>
                                        </p:tgtEl>
                                        <p:attrNameLst>
                                          <p:attrName>style.visibility</p:attrName>
                                        </p:attrNameLst>
                                      </p:cBhvr>
                                      <p:to>
                                        <p:strVal val="visible"/>
                                      </p:to>
                                    </p:set>
                                    <p:animEffect transition="in" filter="blinds(horizontal)">
                                      <p:cBhvr>
                                        <p:cTn id="12" dur="500"/>
                                        <p:tgtEl>
                                          <p:spTgt spid="27034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270345"/>
                                        </p:tgtEl>
                                        <p:attrNameLst>
                                          <p:attrName>style.visibility</p:attrName>
                                        </p:attrNameLst>
                                      </p:cBhvr>
                                      <p:to>
                                        <p:strVal val="visible"/>
                                      </p:to>
                                    </p:set>
                                    <p:animEffect transition="in" filter="slide(fromTop)">
                                      <p:cBhvr>
                                        <p:cTn id="17" dur="500"/>
                                        <p:tgtEl>
                                          <p:spTgt spid="270345"/>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270342"/>
                                        </p:tgtEl>
                                        <p:attrNameLst>
                                          <p:attrName>style.visibility</p:attrName>
                                        </p:attrNameLst>
                                      </p:cBhvr>
                                      <p:to>
                                        <p:strVal val="visible"/>
                                      </p:to>
                                    </p:set>
                                    <p:animEffect transition="in" filter="wipe(up)">
                                      <p:cBhvr>
                                        <p:cTn id="21" dur="500"/>
                                        <p:tgtEl>
                                          <p:spTgt spid="270342"/>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270343"/>
                                        </p:tgtEl>
                                        <p:attrNameLst>
                                          <p:attrName>style.visibility</p:attrName>
                                        </p:attrNameLst>
                                      </p:cBhvr>
                                      <p:to>
                                        <p:strVal val="visible"/>
                                      </p:to>
                                    </p:set>
                                    <p:animEffect transition="in" filter="wipe(up)">
                                      <p:cBhvr>
                                        <p:cTn id="25" dur="500"/>
                                        <p:tgtEl>
                                          <p:spTgt spid="270343"/>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270344"/>
                                        </p:tgtEl>
                                        <p:attrNameLst>
                                          <p:attrName>style.visibility</p:attrName>
                                        </p:attrNameLst>
                                      </p:cBhvr>
                                      <p:to>
                                        <p:strVal val="visible"/>
                                      </p:to>
                                    </p:set>
                                    <p:animEffect transition="in" filter="wipe(up)">
                                      <p:cBhvr>
                                        <p:cTn id="29" dur="500"/>
                                        <p:tgtEl>
                                          <p:spTgt spid="270344"/>
                                        </p:tgtEl>
                                      </p:cBhvr>
                                    </p:animEffect>
                                  </p:childTnLst>
                                </p:cTn>
                              </p:par>
                            </p:childTnLst>
                          </p:cTn>
                        </p:par>
                        <p:par>
                          <p:cTn id="30" fill="hold">
                            <p:stCondLst>
                              <p:cond delay="2000"/>
                            </p:stCondLst>
                            <p:childTnLst>
                              <p:par>
                                <p:cTn id="31" presetID="26" presetClass="emph" presetSubtype="0" fill="hold" grpId="1" nodeType="afterEffect">
                                  <p:stCondLst>
                                    <p:cond delay="0"/>
                                  </p:stCondLst>
                                  <p:childTnLst>
                                    <p:animEffect transition="out" filter="fade">
                                      <p:cBhvr>
                                        <p:cTn id="32" dur="500" tmFilter="0, 0; .2, .5; .8, .5; 1, 0"/>
                                        <p:tgtEl>
                                          <p:spTgt spid="270344"/>
                                        </p:tgtEl>
                                      </p:cBhvr>
                                    </p:animEffect>
                                    <p:animScale>
                                      <p:cBhvr>
                                        <p:cTn id="33" dur="250" autoRev="1" fill="hold"/>
                                        <p:tgtEl>
                                          <p:spTgt spid="270344"/>
                                        </p:tgtEl>
                                      </p:cBhvr>
                                      <p:by x="105000" y="105000"/>
                                    </p:animScale>
                                  </p:childTnLst>
                                </p:cTn>
                              </p:par>
                              <p:par>
                                <p:cTn id="34" presetID="26" presetClass="emph" presetSubtype="0" fill="hold" grpId="1" nodeType="withEffect">
                                  <p:stCondLst>
                                    <p:cond delay="0"/>
                                  </p:stCondLst>
                                  <p:childTnLst>
                                    <p:animEffect transition="out" filter="fade">
                                      <p:cBhvr>
                                        <p:cTn id="35" dur="500" tmFilter="0, 0; .2, .5; .8, .5; 1, 0"/>
                                        <p:tgtEl>
                                          <p:spTgt spid="270342"/>
                                        </p:tgtEl>
                                      </p:cBhvr>
                                    </p:animEffect>
                                    <p:animScale>
                                      <p:cBhvr>
                                        <p:cTn id="36" dur="250" autoRev="1" fill="hold"/>
                                        <p:tgtEl>
                                          <p:spTgt spid="270342"/>
                                        </p:tgtEl>
                                      </p:cBhvr>
                                      <p:by x="105000" y="105000"/>
                                    </p:animScale>
                                  </p:childTnLst>
                                </p:cTn>
                              </p:par>
                            </p:childTnLst>
                          </p:cTn>
                        </p:par>
                        <p:par>
                          <p:cTn id="37" fill="hold">
                            <p:stCondLst>
                              <p:cond delay="2500"/>
                            </p:stCondLst>
                            <p:childTnLst>
                              <p:par>
                                <p:cTn id="38" presetID="22" presetClass="entr" presetSubtype="8" fill="hold" nodeType="afterEffect">
                                  <p:stCondLst>
                                    <p:cond delay="0"/>
                                  </p:stCondLst>
                                  <p:childTnLst>
                                    <p:set>
                                      <p:cBhvr>
                                        <p:cTn id="39" dur="1" fill="hold">
                                          <p:stCondLst>
                                            <p:cond delay="0"/>
                                          </p:stCondLst>
                                        </p:cTn>
                                        <p:tgtEl>
                                          <p:spTgt spid="270346"/>
                                        </p:tgtEl>
                                        <p:attrNameLst>
                                          <p:attrName>style.visibility</p:attrName>
                                        </p:attrNameLst>
                                      </p:cBhvr>
                                      <p:to>
                                        <p:strVal val="visible"/>
                                      </p:to>
                                    </p:set>
                                    <p:animEffect transition="in" filter="wipe(left)">
                                      <p:cBhvr>
                                        <p:cTn id="40" dur="500"/>
                                        <p:tgtEl>
                                          <p:spTgt spid="270346"/>
                                        </p:tgtEl>
                                      </p:cBhvr>
                                    </p:animEffect>
                                  </p:childTnLst>
                                </p:cTn>
                              </p:par>
                            </p:childTnLst>
                          </p:cTn>
                        </p:par>
                        <p:par>
                          <p:cTn id="41" fill="hold">
                            <p:stCondLst>
                              <p:cond delay="3000"/>
                            </p:stCondLst>
                            <p:childTnLst>
                              <p:par>
                                <p:cTn id="42" presetID="9" presetClass="entr" presetSubtype="0" fill="hold" grpId="0" nodeType="afterEffect">
                                  <p:stCondLst>
                                    <p:cond delay="0"/>
                                  </p:stCondLst>
                                  <p:childTnLst>
                                    <p:set>
                                      <p:cBhvr>
                                        <p:cTn id="43" dur="1" fill="hold">
                                          <p:stCondLst>
                                            <p:cond delay="0"/>
                                          </p:stCondLst>
                                        </p:cTn>
                                        <p:tgtEl>
                                          <p:spTgt spid="270349"/>
                                        </p:tgtEl>
                                        <p:attrNameLst>
                                          <p:attrName>style.visibility</p:attrName>
                                        </p:attrNameLst>
                                      </p:cBhvr>
                                      <p:to>
                                        <p:strVal val="visible"/>
                                      </p:to>
                                    </p:set>
                                    <p:animEffect transition="in" filter="dissolve">
                                      <p:cBhvr>
                                        <p:cTn id="44" dur="500"/>
                                        <p:tgtEl>
                                          <p:spTgt spid="270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animBg="1"/>
      <p:bldP spid="270341" grpId="0"/>
      <p:bldP spid="270342" grpId="0" animBg="1"/>
      <p:bldP spid="270342" grpId="1" animBg="1"/>
      <p:bldP spid="270343" grpId="0" animBg="1"/>
      <p:bldP spid="270344" grpId="0" animBg="1"/>
      <p:bldP spid="270344" grpId="1" animBg="1"/>
      <p:bldP spid="270345" grpId="0" animBg="1"/>
      <p:bldP spid="27034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AutoShape 2"/>
          <p:cNvSpPr>
            <a:spLocks noChangeArrowheads="1"/>
          </p:cNvSpPr>
          <p:nvPr/>
        </p:nvSpPr>
        <p:spPr bwMode="auto">
          <a:xfrm>
            <a:off x="1774826" y="355742"/>
            <a:ext cx="4321175" cy="504825"/>
          </a:xfrm>
          <a:prstGeom prst="roundRect">
            <a:avLst>
              <a:gd name="adj" fmla="val 16667"/>
            </a:avLst>
          </a:prstGeom>
          <a:solidFill>
            <a:schemeClr val="bg1"/>
          </a:solidFill>
          <a:ln w="38100">
            <a:solidFill>
              <a:srgbClr val="006600"/>
            </a:solidFill>
            <a:round/>
          </a:ln>
          <a:effectLst>
            <a:outerShdw dist="107763" dir="13500000" algn="ctr" rotWithShape="0">
              <a:srgbClr val="006600">
                <a:alpha val="50000"/>
              </a:srgbClr>
            </a:outerShdw>
          </a:effectLst>
        </p:spPr>
        <p:txBody>
          <a:bodyPr wrap="none" anchor="ctr"/>
          <a:lstStyle/>
          <a:p>
            <a:pPr algn="ctr" eaLnBrk="1" hangingPunct="1"/>
            <a:r>
              <a:rPr lang="zh-CN" altLang="en-US" sz="2400" b="1">
                <a:solidFill>
                  <a:srgbClr val="006600"/>
                </a:solidFill>
                <a:latin typeface="Arial" panose="020B0604020202020204" pitchFamily="34" charset="0"/>
                <a:ea typeface="华文新魏" panose="02010800040101010101" pitchFamily="2" charset="-122"/>
              </a:rPr>
              <a:t>临界区与中断管理</a:t>
            </a:r>
            <a:r>
              <a:rPr lang="en-US" altLang="zh-CN" b="1">
                <a:solidFill>
                  <a:srgbClr val="006600"/>
                </a:solidFill>
                <a:latin typeface="Arial" panose="020B0604020202020204" pitchFamily="34" charset="0"/>
                <a:ea typeface="宋体" panose="02010600030101010101" pitchFamily="2" charset="-122"/>
              </a:rPr>
              <a:t>| </a:t>
            </a:r>
            <a:r>
              <a:rPr lang="en-US" altLang="zh-CN" sz="1200" b="1">
                <a:solidFill>
                  <a:srgbClr val="006600"/>
                </a:solidFill>
                <a:latin typeface="Arial" panose="020B0604020202020204" pitchFamily="34" charset="0"/>
                <a:ea typeface="华文新魏" panose="02010800040101010101" pitchFamily="2" charset="-122"/>
              </a:rPr>
              <a:t>μC/OS-II</a:t>
            </a:r>
            <a:r>
              <a:rPr lang="zh-CN" altLang="en-US" sz="1200" b="1">
                <a:solidFill>
                  <a:srgbClr val="006600"/>
                </a:solidFill>
                <a:latin typeface="Arial" panose="020B0604020202020204" pitchFamily="34" charset="0"/>
                <a:ea typeface="隶书" panose="02010509060101010101" pitchFamily="49" charset="-122"/>
              </a:rPr>
              <a:t>微小内核分析</a:t>
            </a:r>
          </a:p>
        </p:txBody>
      </p:sp>
      <p:sp>
        <p:nvSpPr>
          <p:cNvPr id="273411" name="AutoShape 3"/>
          <p:cNvSpPr>
            <a:spLocks noChangeArrowheads="1"/>
          </p:cNvSpPr>
          <p:nvPr/>
        </p:nvSpPr>
        <p:spPr bwMode="gray">
          <a:xfrm>
            <a:off x="6248401" y="242434"/>
            <a:ext cx="3457575" cy="510778"/>
          </a:xfrm>
          <a:prstGeom prst="roundRect">
            <a:avLst>
              <a:gd name="adj" fmla="val 16667"/>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r>
              <a:rPr lang="zh-CN" altLang="en-US" sz="2400" b="1">
                <a:solidFill>
                  <a:schemeClr val="bg1"/>
                </a:solidFill>
                <a:latin typeface="Arial" panose="020B0604020202020204" pitchFamily="34" charset="0"/>
                <a:ea typeface="宋体" panose="02010600030101010101" pitchFamily="2" charset="-122"/>
              </a:rPr>
              <a:t>时钟节拍</a:t>
            </a:r>
          </a:p>
        </p:txBody>
      </p:sp>
      <p:sp>
        <p:nvSpPr>
          <p:cNvPr id="273412" name="Line 4"/>
          <p:cNvSpPr>
            <a:spLocks noChangeShapeType="1"/>
          </p:cNvSpPr>
          <p:nvPr/>
        </p:nvSpPr>
        <p:spPr bwMode="auto">
          <a:xfrm>
            <a:off x="4565651" y="860566"/>
            <a:ext cx="5256213" cy="0"/>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3413" name="Rectangle 5"/>
          <p:cNvSpPr>
            <a:spLocks noChangeArrowheads="1"/>
          </p:cNvSpPr>
          <p:nvPr/>
        </p:nvSpPr>
        <p:spPr bwMode="auto">
          <a:xfrm>
            <a:off x="2390776" y="1449389"/>
            <a:ext cx="7197725"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kumimoji="1" lang="en-US" altLang="zh-CN" b="1" dirty="0">
                <a:ea typeface="华文新魏" panose="02010800040101010101" pitchFamily="2" charset="-122"/>
              </a:rPr>
              <a:t>       </a:t>
            </a:r>
            <a:r>
              <a:rPr kumimoji="1" lang="zh-CN" altLang="en-US" b="1" dirty="0">
                <a:ea typeface="华文新魏" panose="02010800040101010101" pitchFamily="2" charset="-122"/>
              </a:rPr>
              <a:t>时钟节拍是特定的</a:t>
            </a:r>
            <a:r>
              <a:rPr kumimoji="1" lang="zh-CN" altLang="en-US" b="1" dirty="0">
                <a:solidFill>
                  <a:srgbClr val="00B050"/>
                </a:solidFill>
                <a:ea typeface="华文新魏" panose="02010800040101010101" pitchFamily="2" charset="-122"/>
              </a:rPr>
              <a:t>周期性</a:t>
            </a:r>
            <a:r>
              <a:rPr kumimoji="1" lang="zh-CN" altLang="en-US" b="1" dirty="0">
                <a:solidFill>
                  <a:srgbClr val="FF0000"/>
                </a:solidFill>
                <a:ea typeface="华文新魏" panose="02010800040101010101" pitchFamily="2" charset="-122"/>
              </a:rPr>
              <a:t>中断</a:t>
            </a:r>
            <a:r>
              <a:rPr kumimoji="1" lang="zh-CN" altLang="en-US" dirty="0">
                <a:ea typeface="华文新魏" panose="02010800040101010101" pitchFamily="2" charset="-122"/>
              </a:rPr>
              <a:t>，时钟节拍源一般是由专门的硬件定时器产生的，该定时器是一个周期性定时器，该定时器产生周期性的中断，这个中断可以看作是系统心脏的脉动。一般情况下，用户在</a:t>
            </a:r>
            <a:r>
              <a:rPr kumimoji="1" lang="zh-CN" altLang="en-US" dirty="0">
                <a:solidFill>
                  <a:srgbClr val="FF0000"/>
                </a:solidFill>
                <a:ea typeface="华文新魏" panose="02010800040101010101" pitchFamily="2" charset="-122"/>
              </a:rPr>
              <a:t>第一个任务</a:t>
            </a:r>
            <a:r>
              <a:rPr kumimoji="1" lang="zh-CN" altLang="en-US" dirty="0">
                <a:ea typeface="华文新魏" panose="02010800040101010101" pitchFamily="2" charset="-122"/>
              </a:rPr>
              <a:t>中开启时钟节拍器</a:t>
            </a:r>
            <a:r>
              <a:rPr kumimoji="1" lang="zh-CN" altLang="en-US" b="1" dirty="0">
                <a:ea typeface="华文新魏" panose="02010800040101010101" pitchFamily="2" charset="-122"/>
              </a:rPr>
              <a:t>，</a:t>
            </a:r>
            <a:r>
              <a:rPr kumimoji="1" lang="zh-CN" altLang="en-US" dirty="0">
                <a:ea typeface="华文新魏" panose="02010800040101010101" pitchFamily="2" charset="-122"/>
              </a:rPr>
              <a:t>以避免用户程序崩溃。</a:t>
            </a:r>
          </a:p>
          <a:p>
            <a:pPr algn="just" eaLnBrk="1" hangingPunct="1"/>
            <a:r>
              <a:rPr kumimoji="1" lang="zh-CN" altLang="en-US" dirty="0">
                <a:ea typeface="华文新魏" panose="02010800040101010101" pitchFamily="2" charset="-122"/>
              </a:rPr>
              <a:t>      </a:t>
            </a:r>
            <a:r>
              <a:rPr kumimoji="1" lang="en-US" altLang="zh-CN" dirty="0" err="1">
                <a:ea typeface="华文新魏" panose="02010800040101010101" pitchFamily="2" charset="-122"/>
              </a:rPr>
              <a:t>μC</a:t>
            </a:r>
            <a:r>
              <a:rPr kumimoji="1" lang="en-US" altLang="zh-CN" dirty="0">
                <a:ea typeface="华文新魏" panose="02010800040101010101" pitchFamily="2" charset="-122"/>
              </a:rPr>
              <a:t>/OS-Ⅱ</a:t>
            </a:r>
            <a:r>
              <a:rPr kumimoji="1" lang="zh-CN" altLang="en-US" dirty="0">
                <a:ea typeface="华文新魏" panose="02010800040101010101" pitchFamily="2" charset="-122"/>
              </a:rPr>
              <a:t>中的时钟节拍服务是通过在中断服务程序中调用</a:t>
            </a:r>
            <a:r>
              <a:rPr kumimoji="1" lang="en-US" altLang="zh-CN" dirty="0">
                <a:ea typeface="华文新魏" panose="02010800040101010101" pitchFamily="2" charset="-122"/>
              </a:rPr>
              <a:t>OSTimeTick()</a:t>
            </a:r>
            <a:r>
              <a:rPr kumimoji="1" lang="zh-CN" altLang="en-US" dirty="0">
                <a:ea typeface="华文新魏" panose="02010800040101010101" pitchFamily="2" charset="-122"/>
              </a:rPr>
              <a:t>实现的，</a:t>
            </a:r>
            <a:r>
              <a:rPr kumimoji="1" lang="en-US" altLang="zh-CN" dirty="0">
                <a:ea typeface="华文新魏" panose="02010800040101010101" pitchFamily="2" charset="-122"/>
              </a:rPr>
              <a:t>OSTimeTick()</a:t>
            </a:r>
            <a:r>
              <a:rPr kumimoji="1" lang="zh-CN" altLang="en-US" dirty="0">
                <a:ea typeface="华文新魏" panose="02010800040101010101" pitchFamily="2" charset="-122"/>
              </a:rPr>
              <a:t>是为系统提供时钟节拍的服务程序。</a:t>
            </a:r>
          </a:p>
        </p:txBody>
      </p:sp>
      <p:graphicFrame>
        <p:nvGraphicFramePr>
          <p:cNvPr id="273445" name="Group 37"/>
          <p:cNvGraphicFramePr>
            <a:graphicFrameLocks noGrp="1"/>
          </p:cNvGraphicFramePr>
          <p:nvPr/>
        </p:nvGraphicFramePr>
        <p:xfrm>
          <a:off x="2487614" y="3644901"/>
          <a:ext cx="7064375" cy="2424749"/>
        </p:xfrm>
        <a:graphic>
          <a:graphicData uri="http://schemas.openxmlformats.org/drawingml/2006/table">
            <a:tbl>
              <a:tblPr/>
              <a:tblGrid>
                <a:gridCol w="1173162">
                  <a:extLst>
                    <a:ext uri="{9D8B030D-6E8A-4147-A177-3AD203B41FA5}">
                      <a16:colId xmlns:a16="http://schemas.microsoft.com/office/drawing/2014/main" val="20000"/>
                    </a:ext>
                  </a:extLst>
                </a:gridCol>
                <a:gridCol w="3376613">
                  <a:extLst>
                    <a:ext uri="{9D8B030D-6E8A-4147-A177-3AD203B41FA5}">
                      <a16:colId xmlns:a16="http://schemas.microsoft.com/office/drawing/2014/main" val="20001"/>
                    </a:ext>
                  </a:extLst>
                </a:gridCol>
                <a:gridCol w="1063625">
                  <a:extLst>
                    <a:ext uri="{9D8B030D-6E8A-4147-A177-3AD203B41FA5}">
                      <a16:colId xmlns:a16="http://schemas.microsoft.com/office/drawing/2014/main" val="20002"/>
                    </a:ext>
                  </a:extLst>
                </a:gridCol>
                <a:gridCol w="1450975">
                  <a:extLst>
                    <a:ext uri="{9D8B030D-6E8A-4147-A177-3AD203B41FA5}">
                      <a16:colId xmlns:a16="http://schemas.microsoft.com/office/drawing/2014/main" val="20003"/>
                    </a:ext>
                  </a:extLst>
                </a:gridCol>
              </a:tblGrid>
              <a:tr h="3429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函数名称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OSTimeTick</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所属文件</a:t>
                      </a:r>
                      <a:endParaRPr kumimoji="1" lang="zh-CN" altLang="en-US" sz="1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OS_CORE.C</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extLst>
                  <a:ext uri="{0D108BD9-81ED-4DB2-BD59-A6C34878D82A}">
                    <a16:rowId xmlns:a16="http://schemas.microsoft.com/office/drawing/2014/main" val="10000"/>
                  </a:ext>
                </a:extLst>
              </a:tr>
              <a:tr h="3381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函数原型</a:t>
                      </a:r>
                      <a:endParaRPr kumimoji="1" lang="zh-CN" altLang="en-US" sz="1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void OSTimeTick (void) </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43338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功能描述</a:t>
                      </a:r>
                      <a:endParaRPr kumimoji="1" lang="zh-CN" altLang="en-US" sz="1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时间节拍处理函数。减少任务的一个延时节拍数，并判断任务是否延时结束，如果延时结束，则让任务进入</a:t>
                      </a:r>
                      <a:r>
                        <a:rPr kumimoji="1" lang="zh-CN" altLang="en-US" sz="14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就绪</a:t>
                      </a:r>
                      <a:r>
                        <a:rPr kumimoji="1" lang="zh-CN" altLang="en-US"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状态</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3762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函数参数</a:t>
                      </a:r>
                      <a:endParaRPr kumimoji="1" lang="zh-CN" altLang="en-US" sz="1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无</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3"/>
                  </a:ext>
                </a:extLst>
              </a:tr>
              <a:tr h="40481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函数返回值</a:t>
                      </a:r>
                      <a:endParaRPr kumimoji="1" lang="zh-CN" altLang="en-US" sz="1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无</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r h="4445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特殊说明</a:t>
                      </a:r>
                      <a:endParaRPr kumimoji="1" lang="zh-CN" altLang="en-US" sz="1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由时钟节拍中断处理程序调用，用户很少使用</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5"/>
                  </a:ext>
                </a:extLst>
              </a:tr>
            </a:tbl>
          </a:graphicData>
        </a:graphic>
      </p:graphicFrame>
      <p:grpSp>
        <p:nvGrpSpPr>
          <p:cNvPr id="273441" name="Group 33"/>
          <p:cNvGrpSpPr/>
          <p:nvPr/>
        </p:nvGrpSpPr>
        <p:grpSpPr bwMode="auto">
          <a:xfrm>
            <a:off x="2516816" y="1510415"/>
            <a:ext cx="3657600" cy="457200"/>
            <a:chOff x="3220" y="3469"/>
            <a:chExt cx="2205" cy="214"/>
          </a:xfrm>
        </p:grpSpPr>
        <p:sp>
          <p:nvSpPr>
            <p:cNvPr id="273442" name="Rectangle 34"/>
            <p:cNvSpPr>
              <a:spLocks noChangeArrowheads="1"/>
            </p:cNvSpPr>
            <p:nvPr/>
          </p:nvSpPr>
          <p:spPr bwMode="auto">
            <a:xfrm>
              <a:off x="3220" y="3469"/>
              <a:ext cx="111"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kumimoji="1" lang="zh-CN" altLang="zh-CN" sz="2400">
                <a:latin typeface="Arial" panose="020B0604020202020204" pitchFamily="34" charset="0"/>
                <a:ea typeface="宋体" panose="02010600030101010101" pitchFamily="2" charset="-122"/>
              </a:endParaRPr>
            </a:p>
          </p:txBody>
        </p:sp>
        <p:sp>
          <p:nvSpPr>
            <p:cNvPr id="273443" name="AutoShape 35"/>
            <p:cNvSpPr>
              <a:spLocks noChangeArrowheads="1"/>
            </p:cNvSpPr>
            <p:nvPr/>
          </p:nvSpPr>
          <p:spPr bwMode="auto">
            <a:xfrm>
              <a:off x="3327" y="3521"/>
              <a:ext cx="2098" cy="144"/>
            </a:xfrm>
            <a:prstGeom prst="roundRect">
              <a:avLst>
                <a:gd name="adj" fmla="val 16667"/>
              </a:avLst>
            </a:prstGeom>
            <a:noFill/>
            <a:ln w="19050">
              <a:solidFill>
                <a:srgbClr val="CC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73411"/>
                                        </p:tgtEl>
                                        <p:attrNameLst>
                                          <p:attrName>style.visibility</p:attrName>
                                        </p:attrNameLst>
                                      </p:cBhvr>
                                      <p:to>
                                        <p:strVal val="visible"/>
                                      </p:to>
                                    </p:set>
                                    <p:anim calcmode="lin" valueType="num">
                                      <p:cBhvr additive="base">
                                        <p:cTn id="7" dur="500" fill="hold"/>
                                        <p:tgtEl>
                                          <p:spTgt spid="273411"/>
                                        </p:tgtEl>
                                        <p:attrNameLst>
                                          <p:attrName>ppt_x</p:attrName>
                                        </p:attrNameLst>
                                      </p:cBhvr>
                                      <p:tavLst>
                                        <p:tav tm="0">
                                          <p:val>
                                            <p:strVal val="1+#ppt_w/2"/>
                                          </p:val>
                                        </p:tav>
                                        <p:tav tm="100000">
                                          <p:val>
                                            <p:strVal val="#ppt_x"/>
                                          </p:val>
                                        </p:tav>
                                      </p:tavLst>
                                    </p:anim>
                                    <p:anim calcmode="lin" valueType="num">
                                      <p:cBhvr additive="base">
                                        <p:cTn id="8" dur="500" fill="hold"/>
                                        <p:tgtEl>
                                          <p:spTgt spid="2734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273413"/>
                                        </p:tgtEl>
                                        <p:attrNameLst>
                                          <p:attrName>style.visibility</p:attrName>
                                        </p:attrNameLst>
                                      </p:cBhvr>
                                      <p:to>
                                        <p:strVal val="visible"/>
                                      </p:to>
                                    </p:set>
                                    <p:animEffect transition="in" filter="blinds(horizontal)">
                                      <p:cBhvr>
                                        <p:cTn id="12" dur="500"/>
                                        <p:tgtEl>
                                          <p:spTgt spid="273413"/>
                                        </p:tgtEl>
                                      </p:cBhvr>
                                    </p:animEffect>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273441"/>
                                        </p:tgtEl>
                                        <p:attrNameLst>
                                          <p:attrName>style.visibility</p:attrName>
                                        </p:attrNameLst>
                                      </p:cBhvr>
                                      <p:to>
                                        <p:strVal val="visible"/>
                                      </p:to>
                                    </p:set>
                                  </p:childTnLst>
                                </p:cTn>
                              </p:par>
                            </p:childTnLst>
                          </p:cTn>
                        </p:par>
                        <p:par>
                          <p:cTn id="16" fill="hold">
                            <p:stCondLst>
                              <p:cond delay="1000"/>
                            </p:stCondLst>
                            <p:childTnLst>
                              <p:par>
                                <p:cTn id="17" presetID="35" presetClass="emph" presetSubtype="0" repeatCount="2000" fill="hold" nodeType="afterEffect">
                                  <p:stCondLst>
                                    <p:cond delay="0"/>
                                  </p:stCondLst>
                                  <p:childTnLst>
                                    <p:anim calcmode="discrete" valueType="str">
                                      <p:cBhvr>
                                        <p:cTn id="18" dur="1000" fill="hold"/>
                                        <p:tgtEl>
                                          <p:spTgt spid="273441"/>
                                        </p:tgtEl>
                                        <p:attrNameLst>
                                          <p:attrName>style.visibility</p:attrName>
                                        </p:attrNameLst>
                                      </p:cBhvr>
                                      <p:tavLst>
                                        <p:tav tm="0">
                                          <p:val>
                                            <p:strVal val="hidden"/>
                                          </p:val>
                                        </p:tav>
                                        <p:tav tm="50000">
                                          <p:val>
                                            <p:strVal val="visible"/>
                                          </p:val>
                                        </p:tav>
                                      </p:tavLst>
                                    </p:anim>
                                  </p:childTnLst>
                                </p:cTn>
                              </p:par>
                            </p:childTnLst>
                          </p:cTn>
                        </p:par>
                        <p:par>
                          <p:cTn id="19" fill="hold">
                            <p:stCondLst>
                              <p:cond delay="2000"/>
                            </p:stCondLst>
                            <p:childTnLst>
                              <p:par>
                                <p:cTn id="20" presetID="22" presetClass="entr" presetSubtype="8" fill="hold" nodeType="afterEffect">
                                  <p:stCondLst>
                                    <p:cond delay="0"/>
                                  </p:stCondLst>
                                  <p:childTnLst>
                                    <p:set>
                                      <p:cBhvr>
                                        <p:cTn id="21" dur="1" fill="hold">
                                          <p:stCondLst>
                                            <p:cond delay="0"/>
                                          </p:stCondLst>
                                        </p:cTn>
                                        <p:tgtEl>
                                          <p:spTgt spid="273445"/>
                                        </p:tgtEl>
                                        <p:attrNameLst>
                                          <p:attrName>style.visibility</p:attrName>
                                        </p:attrNameLst>
                                      </p:cBhvr>
                                      <p:to>
                                        <p:strVal val="visible"/>
                                      </p:to>
                                    </p:set>
                                    <p:animEffect transition="in" filter="wipe(left)">
                                      <p:cBhvr>
                                        <p:cTn id="22" dur="500"/>
                                        <p:tgtEl>
                                          <p:spTgt spid="273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animBg="1"/>
      <p:bldP spid="2734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1981200" y="102352"/>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dirty="0">
                <a:solidFill>
                  <a:schemeClr val="tx2"/>
                </a:solidFill>
              </a:rPr>
              <a:t>3.2  </a:t>
            </a:r>
            <a:r>
              <a:rPr lang="zh-CN" altLang="en-US" sz="4400" dirty="0">
                <a:solidFill>
                  <a:schemeClr val="tx2"/>
                </a:solidFill>
              </a:rPr>
              <a:t>最小内核</a:t>
            </a:r>
          </a:p>
        </p:txBody>
      </p:sp>
      <p:sp>
        <p:nvSpPr>
          <p:cNvPr id="151555" name="Rectangle 3"/>
          <p:cNvSpPr>
            <a:spLocks noChangeArrowheads="1"/>
          </p:cNvSpPr>
          <p:nvPr/>
        </p:nvSpPr>
        <p:spPr bwMode="auto">
          <a:xfrm>
            <a:off x="1981200" y="16002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3200"/>
              <a:t>任务调度</a:t>
            </a:r>
          </a:p>
        </p:txBody>
      </p:sp>
      <p:sp>
        <p:nvSpPr>
          <p:cNvPr id="151556" name="Rectangle 4"/>
          <p:cNvSpPr>
            <a:spLocks noChangeArrowheads="1"/>
          </p:cNvSpPr>
          <p:nvPr/>
        </p:nvSpPr>
        <p:spPr bwMode="auto">
          <a:xfrm>
            <a:off x="1981200" y="2852418"/>
            <a:ext cx="82296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dirty="0">
                <a:latin typeface="华文新魏" panose="02010800040101010101" pitchFamily="2" charset="-122"/>
                <a:ea typeface="华文新魏" panose="02010800040101010101" pitchFamily="2" charset="-122"/>
              </a:rPr>
              <a:t>      </a:t>
            </a:r>
            <a:r>
              <a:rPr lang="en-US" altLang="zh-CN" sz="2800" dirty="0" err="1">
                <a:latin typeface="华文新魏" panose="02010800040101010101" pitchFamily="2" charset="-122"/>
                <a:ea typeface="华文新魏" panose="02010800040101010101" pitchFamily="2" charset="-122"/>
              </a:rPr>
              <a:t>μC</a:t>
            </a:r>
            <a:r>
              <a:rPr lang="en-US" altLang="zh-CN" sz="2800" dirty="0">
                <a:latin typeface="华文新魏" panose="02010800040101010101" pitchFamily="2" charset="-122"/>
                <a:ea typeface="华文新魏" panose="02010800040101010101" pitchFamily="2" charset="-122"/>
              </a:rPr>
              <a:t>/OS-Ⅱ</a:t>
            </a:r>
            <a:r>
              <a:rPr lang="zh-CN" altLang="en-US" sz="2800" dirty="0">
                <a:latin typeface="华文新魏" panose="02010800040101010101" pitchFamily="2" charset="-122"/>
                <a:ea typeface="华文新魏" panose="02010800040101010101" pitchFamily="2" charset="-122"/>
              </a:rPr>
              <a:t>内核采用了</a:t>
            </a:r>
            <a:r>
              <a:rPr lang="zh-CN" altLang="en-US" sz="2800" dirty="0">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可剥夺型</a:t>
            </a:r>
            <a:r>
              <a:rPr lang="zh-CN" altLang="en-US" sz="2800" dirty="0">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任务调度算法，</a:t>
            </a:r>
            <a:r>
              <a:rPr lang="en-US" altLang="zh-CN" sz="2800" dirty="0" err="1">
                <a:latin typeface="华文新魏" panose="02010800040101010101" pitchFamily="2" charset="-122"/>
                <a:ea typeface="华文新魏" panose="02010800040101010101" pitchFamily="2" charset="-122"/>
              </a:rPr>
              <a:t>μC</a:t>
            </a:r>
            <a:r>
              <a:rPr lang="en-US" altLang="zh-CN" sz="2800" dirty="0">
                <a:latin typeface="华文新魏" panose="02010800040101010101" pitchFamily="2" charset="-122"/>
                <a:ea typeface="华文新魏" panose="02010800040101010101" pitchFamily="2" charset="-122"/>
              </a:rPr>
              <a:t>/OS-Ⅱ</a:t>
            </a:r>
            <a:r>
              <a:rPr lang="zh-CN" altLang="en-US" sz="2800" dirty="0">
                <a:latin typeface="华文新魏" panose="02010800040101010101" pitchFamily="2" charset="-122"/>
                <a:ea typeface="华文新魏" panose="02010800040101010101" pitchFamily="2" charset="-122"/>
              </a:rPr>
              <a:t>总是</a:t>
            </a:r>
            <a:r>
              <a:rPr lang="zh-CN" altLang="en-US" sz="2800" dirty="0">
                <a:solidFill>
                  <a:srgbClr val="00B050"/>
                </a:solidFill>
                <a:latin typeface="华文新魏" panose="02010800040101010101" pitchFamily="2" charset="-122"/>
                <a:ea typeface="华文新魏" panose="02010800040101010101" pitchFamily="2" charset="-122"/>
              </a:rPr>
              <a:t>运行</a:t>
            </a:r>
            <a:r>
              <a:rPr lang="zh-CN" altLang="en-US" sz="2800" dirty="0">
                <a:latin typeface="华文新魏" panose="02010800040101010101" pitchFamily="2" charset="-122"/>
                <a:ea typeface="华文新魏" panose="02010800040101010101" pitchFamily="2" charset="-122"/>
              </a:rPr>
              <a:t>处于就绪态中</a:t>
            </a:r>
            <a:r>
              <a:rPr lang="zh-CN" altLang="en-US" sz="2800" dirty="0">
                <a:solidFill>
                  <a:srgbClr val="0070C0"/>
                </a:solidFill>
                <a:latin typeface="华文新魏" panose="02010800040101010101" pitchFamily="2" charset="-122"/>
                <a:ea typeface="华文新魏" panose="02010800040101010101" pitchFamily="2" charset="-122"/>
              </a:rPr>
              <a:t>优先级最高</a:t>
            </a:r>
            <a:r>
              <a:rPr lang="zh-CN" altLang="en-US" sz="2800" dirty="0">
                <a:latin typeface="华文新魏" panose="02010800040101010101" pitchFamily="2" charset="-122"/>
                <a:ea typeface="华文新魏" panose="02010800040101010101" pitchFamily="2" charset="-122"/>
              </a:rPr>
              <a:t>的任务，具体是通过</a:t>
            </a:r>
            <a:r>
              <a:rPr lang="zh-CN" altLang="en-US" sz="2800" dirty="0">
                <a:solidFill>
                  <a:srgbClr val="FF0000"/>
                </a:solidFill>
                <a:latin typeface="华文新魏" panose="02010800040101010101" pitchFamily="2" charset="-122"/>
                <a:ea typeface="华文新魏" panose="02010800040101010101" pitchFamily="2" charset="-122"/>
              </a:rPr>
              <a:t>调度器（</a:t>
            </a:r>
            <a:r>
              <a:rPr lang="en-US" altLang="zh-CN" sz="2800" dirty="0">
                <a:solidFill>
                  <a:srgbClr val="FF0000"/>
                </a:solidFill>
                <a:latin typeface="华文新魏" panose="02010800040101010101" pitchFamily="2" charset="-122"/>
                <a:ea typeface="华文新魏" panose="02010800040101010101" pitchFamily="2" charset="-122"/>
              </a:rPr>
              <a:t>Scheduler</a:t>
            </a:r>
            <a:r>
              <a:rPr lang="zh-CN" altLang="en-US" sz="2800" dirty="0">
                <a:solidFill>
                  <a:srgbClr val="FF0000"/>
                </a:solidFill>
                <a:latin typeface="华文新魏" panose="02010800040101010101" pitchFamily="2" charset="-122"/>
                <a:ea typeface="华文新魏" panose="02010800040101010101" pitchFamily="2" charset="-122"/>
              </a:rPr>
              <a:t>）实现</a:t>
            </a:r>
            <a:r>
              <a:rPr lang="zh-CN" altLang="en-US" sz="2800" dirty="0">
                <a:latin typeface="华文新魏" panose="02010800040101010101" pitchFamily="2" charset="-122"/>
                <a:ea typeface="华文新魏" panose="02010800040101010101" pitchFamily="2" charset="-122"/>
              </a:rPr>
              <a:t>。</a:t>
            </a:r>
          </a:p>
          <a:p>
            <a:pPr eaLnBrk="1" hangingPunct="1">
              <a:spcBef>
                <a:spcPct val="50000"/>
              </a:spcBef>
            </a:pPr>
            <a:r>
              <a:rPr lang="zh-CN" altLang="en-US" sz="2800" dirty="0">
                <a:latin typeface="华文新魏" panose="02010800040101010101" pitchFamily="2" charset="-122"/>
                <a:ea typeface="华文新魏" panose="02010800040101010101" pitchFamily="2" charset="-122"/>
              </a:rPr>
              <a:t>      任务级的</a:t>
            </a:r>
            <a:r>
              <a:rPr lang="zh-CN" altLang="en-US" sz="2800" dirty="0">
                <a:solidFill>
                  <a:srgbClr val="0070C0"/>
                </a:solidFill>
                <a:latin typeface="华文新魏" panose="02010800040101010101" pitchFamily="2" charset="-122"/>
                <a:ea typeface="华文新魏" panose="02010800040101010101" pitchFamily="2" charset="-122"/>
              </a:rPr>
              <a:t>任务调度</a:t>
            </a:r>
            <a:r>
              <a:rPr lang="zh-CN" altLang="en-US" sz="2800" dirty="0">
                <a:latin typeface="华文新魏" panose="02010800040101010101" pitchFamily="2" charset="-122"/>
                <a:ea typeface="华文新魏" panose="02010800040101010101" pitchFamily="2" charset="-122"/>
              </a:rPr>
              <a:t>由</a:t>
            </a:r>
            <a:r>
              <a:rPr lang="en-US" altLang="zh-CN" sz="2800" dirty="0" err="1">
                <a:latin typeface="华文新魏" panose="02010800040101010101" pitchFamily="2" charset="-122"/>
                <a:ea typeface="华文新魏" panose="02010800040101010101" pitchFamily="2" charset="-122"/>
              </a:rPr>
              <a:t>OS_Sched</a:t>
            </a:r>
            <a:r>
              <a:rPr lang="en-US" altLang="zh-CN" sz="2800" dirty="0">
                <a:latin typeface="华文新魏" panose="02010800040101010101" pitchFamily="2" charset="-122"/>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函数完成，而</a:t>
            </a:r>
            <a:r>
              <a:rPr lang="zh-CN" altLang="en-US" sz="2800" dirty="0">
                <a:solidFill>
                  <a:srgbClr val="00B050"/>
                </a:solidFill>
                <a:latin typeface="华文新魏" panose="02010800040101010101" pitchFamily="2" charset="-122"/>
                <a:ea typeface="华文新魏" panose="02010800040101010101" pitchFamily="2" charset="-122"/>
              </a:rPr>
              <a:t>中断级</a:t>
            </a:r>
            <a:r>
              <a:rPr lang="zh-CN" altLang="en-US" sz="2800" dirty="0">
                <a:latin typeface="华文新魏" panose="02010800040101010101" pitchFamily="2" charset="-122"/>
                <a:ea typeface="华文新魏" panose="02010800040101010101" pitchFamily="2" charset="-122"/>
              </a:rPr>
              <a:t>的任务调度由</a:t>
            </a:r>
            <a:r>
              <a:rPr lang="en-US" altLang="zh-CN" sz="2800" dirty="0" err="1">
                <a:latin typeface="华文新魏" panose="02010800040101010101" pitchFamily="2" charset="-122"/>
                <a:ea typeface="华文新魏" panose="02010800040101010101" pitchFamily="2" charset="-122"/>
              </a:rPr>
              <a:t>OSIntExt</a:t>
            </a:r>
            <a:r>
              <a:rPr lang="en-US" altLang="zh-CN" sz="2800" dirty="0">
                <a:latin typeface="华文新魏" panose="02010800040101010101" pitchFamily="2" charset="-122"/>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函数完成。</a:t>
            </a:r>
          </a:p>
        </p:txBody>
      </p:sp>
      <p:sp>
        <p:nvSpPr>
          <p:cNvPr id="5" name="燕尾形 4">
            <a:hlinkClick r:id="" action="ppaction://noaction"/>
          </p:cNvPr>
          <p:cNvSpPr/>
          <p:nvPr/>
        </p:nvSpPr>
        <p:spPr>
          <a:xfrm rot="10800000">
            <a:off x="10107613" y="6096000"/>
            <a:ext cx="533400" cy="381000"/>
          </a:xfrm>
          <a:prstGeom prst="chevron">
            <a:avLst>
              <a:gd name="adj" fmla="val 64328"/>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51555"/>
                                        </p:tgtEl>
                                        <p:attrNameLst>
                                          <p:attrName>style.visibility</p:attrName>
                                        </p:attrNameLst>
                                      </p:cBhvr>
                                      <p:to>
                                        <p:strVal val="visible"/>
                                      </p:to>
                                    </p:set>
                                    <p:animEffect transition="in" filter="slide(fromRight)">
                                      <p:cBhvr>
                                        <p:cTn id="7" dur="500"/>
                                        <p:tgtEl>
                                          <p:spTgt spid="15155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51556">
                                            <p:txEl>
                                              <p:pRg st="0" end="0"/>
                                            </p:txEl>
                                          </p:spTgt>
                                        </p:tgtEl>
                                        <p:attrNameLst>
                                          <p:attrName>style.visibility</p:attrName>
                                        </p:attrNameLst>
                                      </p:cBhvr>
                                      <p:to>
                                        <p:strVal val="visible"/>
                                      </p:to>
                                    </p:set>
                                    <p:animEffect transition="in" filter="wipe(up)">
                                      <p:cBhvr>
                                        <p:cTn id="11" dur="500"/>
                                        <p:tgtEl>
                                          <p:spTgt spid="151556">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51556">
                                            <p:txEl>
                                              <p:pRg st="1" end="1"/>
                                            </p:txEl>
                                          </p:spTgt>
                                        </p:tgtEl>
                                        <p:attrNameLst>
                                          <p:attrName>style.visibility</p:attrName>
                                        </p:attrNameLst>
                                      </p:cBhvr>
                                      <p:to>
                                        <p:strVal val="visible"/>
                                      </p:to>
                                    </p:set>
                                    <p:animEffect transition="in" filter="wipe(up)">
                                      <p:cBhvr>
                                        <p:cTn id="15" dur="500"/>
                                        <p:tgtEl>
                                          <p:spTgt spid="15155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AutoShape 2"/>
          <p:cNvSpPr>
            <a:spLocks noChangeArrowheads="1"/>
          </p:cNvSpPr>
          <p:nvPr/>
        </p:nvSpPr>
        <p:spPr bwMode="auto">
          <a:xfrm>
            <a:off x="1774826" y="383034"/>
            <a:ext cx="4321175" cy="504825"/>
          </a:xfrm>
          <a:prstGeom prst="roundRect">
            <a:avLst>
              <a:gd name="adj" fmla="val 16667"/>
            </a:avLst>
          </a:prstGeom>
          <a:solidFill>
            <a:schemeClr val="bg1"/>
          </a:solidFill>
          <a:ln w="38100">
            <a:solidFill>
              <a:srgbClr val="006600"/>
            </a:solidFill>
            <a:round/>
          </a:ln>
          <a:effectLst>
            <a:outerShdw dist="107763" dir="13500000" algn="ctr" rotWithShape="0">
              <a:srgbClr val="006600">
                <a:alpha val="50000"/>
              </a:srgbClr>
            </a:outerShdw>
          </a:effectLst>
        </p:spPr>
        <p:txBody>
          <a:bodyPr wrap="none" anchor="ctr"/>
          <a:lstStyle/>
          <a:p>
            <a:pPr algn="ctr" eaLnBrk="1" hangingPunct="1"/>
            <a:r>
              <a:rPr lang="zh-CN" altLang="en-US" sz="2400" b="1">
                <a:solidFill>
                  <a:srgbClr val="006600"/>
                </a:solidFill>
                <a:latin typeface="Arial" panose="020B0604020202020204" pitchFamily="34" charset="0"/>
                <a:ea typeface="华文新魏" panose="02010800040101010101" pitchFamily="2" charset="-122"/>
              </a:rPr>
              <a:t>临界区与中断管理</a:t>
            </a:r>
            <a:r>
              <a:rPr lang="en-US" altLang="zh-CN" b="1">
                <a:solidFill>
                  <a:srgbClr val="006600"/>
                </a:solidFill>
                <a:latin typeface="Arial" panose="020B0604020202020204" pitchFamily="34" charset="0"/>
                <a:ea typeface="宋体" panose="02010600030101010101" pitchFamily="2" charset="-122"/>
              </a:rPr>
              <a:t>| </a:t>
            </a:r>
            <a:r>
              <a:rPr lang="en-US" altLang="zh-CN" sz="1200" b="1">
                <a:solidFill>
                  <a:srgbClr val="006600"/>
                </a:solidFill>
                <a:latin typeface="Arial" panose="020B0604020202020204" pitchFamily="34" charset="0"/>
                <a:ea typeface="华文新魏" panose="02010800040101010101" pitchFamily="2" charset="-122"/>
              </a:rPr>
              <a:t>μC/OS-II</a:t>
            </a:r>
            <a:r>
              <a:rPr lang="zh-CN" altLang="en-US" sz="1200" b="1">
                <a:solidFill>
                  <a:srgbClr val="006600"/>
                </a:solidFill>
                <a:latin typeface="Arial" panose="020B0604020202020204" pitchFamily="34" charset="0"/>
                <a:ea typeface="隶书" panose="02010509060101010101" pitchFamily="49" charset="-122"/>
              </a:rPr>
              <a:t>微小内核分析</a:t>
            </a:r>
          </a:p>
        </p:txBody>
      </p:sp>
      <p:sp>
        <p:nvSpPr>
          <p:cNvPr id="274435" name="AutoShape 3"/>
          <p:cNvSpPr>
            <a:spLocks noChangeArrowheads="1"/>
          </p:cNvSpPr>
          <p:nvPr/>
        </p:nvSpPr>
        <p:spPr bwMode="gray">
          <a:xfrm>
            <a:off x="6248401" y="269726"/>
            <a:ext cx="3457575" cy="510778"/>
          </a:xfrm>
          <a:prstGeom prst="roundRect">
            <a:avLst>
              <a:gd name="adj" fmla="val 16667"/>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r>
              <a:rPr lang="zh-CN" altLang="en-US" sz="2400" b="1">
                <a:solidFill>
                  <a:schemeClr val="bg1"/>
                </a:solidFill>
                <a:latin typeface="Arial" panose="020B0604020202020204" pitchFamily="34" charset="0"/>
                <a:ea typeface="宋体" panose="02010600030101010101" pitchFamily="2" charset="-122"/>
              </a:rPr>
              <a:t>时钟节拍</a:t>
            </a:r>
          </a:p>
        </p:txBody>
      </p:sp>
      <p:sp>
        <p:nvSpPr>
          <p:cNvPr id="274436" name="Line 4"/>
          <p:cNvSpPr>
            <a:spLocks noChangeShapeType="1"/>
          </p:cNvSpPr>
          <p:nvPr/>
        </p:nvSpPr>
        <p:spPr bwMode="auto">
          <a:xfrm>
            <a:off x="4565651" y="887858"/>
            <a:ext cx="5256213" cy="0"/>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4437" name="Rectangle 5"/>
          <p:cNvSpPr>
            <a:spLocks noChangeArrowheads="1"/>
          </p:cNvSpPr>
          <p:nvPr/>
        </p:nvSpPr>
        <p:spPr bwMode="auto">
          <a:xfrm>
            <a:off x="2427289" y="1484314"/>
            <a:ext cx="7197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kumimoji="1" lang="zh-CN" altLang="en-US" sz="2000" dirty="0">
                <a:ea typeface="华文新魏" panose="02010800040101010101" pitchFamily="2" charset="-122"/>
              </a:rPr>
              <a:t>使用</a:t>
            </a:r>
            <a:r>
              <a:rPr kumimoji="1" lang="en-US" altLang="zh-CN" sz="2000" dirty="0">
                <a:ea typeface="华文新魏" panose="02010800040101010101" pitchFamily="2" charset="-122"/>
              </a:rPr>
              <a:t>timer0</a:t>
            </a:r>
            <a:r>
              <a:rPr kumimoji="1" lang="zh-CN" altLang="en-US" sz="2000" dirty="0">
                <a:ea typeface="华文新魏" panose="02010800040101010101" pitchFamily="2" charset="-122"/>
              </a:rPr>
              <a:t>产生</a:t>
            </a:r>
            <a:r>
              <a:rPr kumimoji="1" lang="zh-CN" altLang="en-US" sz="2000" dirty="0">
                <a:solidFill>
                  <a:srgbClr val="FF0000"/>
                </a:solidFill>
                <a:ea typeface="华文新魏" panose="02010800040101010101" pitchFamily="2" charset="-122"/>
              </a:rPr>
              <a:t>周期性</a:t>
            </a:r>
            <a:r>
              <a:rPr kumimoji="1" lang="zh-CN" altLang="en-US" sz="2000" dirty="0">
                <a:ea typeface="华文新魏" panose="02010800040101010101" pitchFamily="2" charset="-122"/>
              </a:rPr>
              <a:t>时钟节拍，其过程如下图所示。</a:t>
            </a:r>
            <a:endParaRPr kumimoji="1" lang="zh-CN" altLang="en-US" dirty="0">
              <a:ea typeface="华文新魏" panose="02010800040101010101" pitchFamily="2" charset="-122"/>
            </a:endParaRPr>
          </a:p>
        </p:txBody>
      </p:sp>
      <p:sp>
        <p:nvSpPr>
          <p:cNvPr id="274438" name="Text Box 6"/>
          <p:cNvSpPr txBox="1">
            <a:spLocks noChangeArrowheads="1"/>
          </p:cNvSpPr>
          <p:nvPr/>
        </p:nvSpPr>
        <p:spPr bwMode="auto">
          <a:xfrm>
            <a:off x="3344864" y="2509838"/>
            <a:ext cx="3113087" cy="366712"/>
          </a:xfrm>
          <a:prstGeom prst="rect">
            <a:avLst/>
          </a:prstGeom>
          <a:gradFill rotWithShape="1">
            <a:gsLst>
              <a:gs pos="0">
                <a:srgbClr val="008000"/>
              </a:gs>
              <a:gs pos="100000">
                <a:srgbClr val="008000">
                  <a:gamma/>
                  <a:tint val="54118"/>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a:latin typeface="Arial" panose="020B0604020202020204" pitchFamily="34" charset="0"/>
                <a:ea typeface="宋体" panose="02010600030101010101" pitchFamily="2" charset="-122"/>
              </a:rPr>
              <a:t>VIC</a:t>
            </a:r>
            <a:r>
              <a:rPr kumimoji="1" lang="zh-CN" altLang="en-US">
                <a:latin typeface="Arial" panose="020B0604020202020204" pitchFamily="34" charset="0"/>
                <a:ea typeface="华文新魏" panose="02010800040101010101" pitchFamily="2" charset="-122"/>
              </a:rPr>
              <a:t>初始化</a:t>
            </a:r>
            <a:endParaRPr lang="zh-CN" altLang="en-US" sz="2000">
              <a:latin typeface="Arial" panose="020B0604020202020204" pitchFamily="34" charset="0"/>
              <a:ea typeface="华文新魏" panose="02010800040101010101" pitchFamily="2" charset="-122"/>
            </a:endParaRPr>
          </a:p>
        </p:txBody>
      </p:sp>
      <p:sp>
        <p:nvSpPr>
          <p:cNvPr id="274439" name="Text Box 7"/>
          <p:cNvSpPr txBox="1">
            <a:spLocks noChangeArrowheads="1"/>
          </p:cNvSpPr>
          <p:nvPr/>
        </p:nvSpPr>
        <p:spPr bwMode="auto">
          <a:xfrm>
            <a:off x="3344864" y="2874964"/>
            <a:ext cx="3113087" cy="396875"/>
          </a:xfrm>
          <a:prstGeom prst="rect">
            <a:avLst/>
          </a:prstGeom>
          <a:gradFill rotWithShape="1">
            <a:gsLst>
              <a:gs pos="0">
                <a:srgbClr val="D0D5E6"/>
              </a:gs>
              <a:gs pos="100000">
                <a:srgbClr val="D0D5E6">
                  <a:gamma/>
                  <a:shade val="92157"/>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000">
                <a:latin typeface="Arial" panose="020B0604020202020204" pitchFamily="34" charset="0"/>
                <a:ea typeface="华文新魏" panose="02010800040101010101" pitchFamily="2" charset="-122"/>
              </a:rPr>
              <a:t>定时器</a:t>
            </a:r>
            <a:r>
              <a:rPr lang="en-US" altLang="zh-CN" sz="2000">
                <a:latin typeface="Arial" panose="020B0604020202020204" pitchFamily="34" charset="0"/>
                <a:ea typeface="华文新魏" panose="02010800040101010101" pitchFamily="2" charset="-122"/>
              </a:rPr>
              <a:t>0</a:t>
            </a:r>
            <a:r>
              <a:rPr lang="zh-CN" altLang="en-US" sz="2000">
                <a:latin typeface="Arial" panose="020B0604020202020204" pitchFamily="34" charset="0"/>
                <a:ea typeface="华文新魏" panose="02010800040101010101" pitchFamily="2" charset="-122"/>
              </a:rPr>
              <a:t>初始化</a:t>
            </a:r>
          </a:p>
        </p:txBody>
      </p:sp>
      <p:sp>
        <p:nvSpPr>
          <p:cNvPr id="274440" name="Text Box 8"/>
          <p:cNvSpPr txBox="1">
            <a:spLocks noChangeArrowheads="1"/>
          </p:cNvSpPr>
          <p:nvPr/>
        </p:nvSpPr>
        <p:spPr bwMode="auto">
          <a:xfrm>
            <a:off x="3344864" y="3787776"/>
            <a:ext cx="3113087" cy="779463"/>
          </a:xfrm>
          <a:prstGeom prst="rect">
            <a:avLst/>
          </a:prstGeom>
          <a:gradFill rotWithShape="1">
            <a:gsLst>
              <a:gs pos="0">
                <a:srgbClr val="008000">
                  <a:gamma/>
                  <a:tint val="34902"/>
                  <a:invGamma/>
                </a:srgbClr>
              </a:gs>
              <a:gs pos="100000">
                <a:srgbClr val="008000">
                  <a:alpha val="89999"/>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a:latin typeface="Arial" panose="020B0604020202020204" pitchFamily="34" charset="0"/>
                <a:ea typeface="宋体" panose="02010600030101010101" pitchFamily="2" charset="-122"/>
              </a:rPr>
              <a:t>Timer0</a:t>
            </a:r>
            <a:r>
              <a:rPr kumimoji="1" lang="zh-CN" altLang="en-US">
                <a:latin typeface="Arial" panose="020B0604020202020204" pitchFamily="34" charset="0"/>
                <a:ea typeface="华文新魏" panose="02010800040101010101" pitchFamily="2" charset="-122"/>
              </a:rPr>
              <a:t>中断服务程序</a:t>
            </a:r>
          </a:p>
          <a:p>
            <a:pPr algn="ctr">
              <a:spcBef>
                <a:spcPct val="50000"/>
              </a:spcBef>
            </a:pPr>
            <a:endParaRPr kumimoji="1" lang="en-US" altLang="zh-CN">
              <a:latin typeface="Arial" panose="020B0604020202020204" pitchFamily="34" charset="0"/>
              <a:ea typeface="宋体" panose="02010600030101010101" pitchFamily="2" charset="-122"/>
            </a:endParaRPr>
          </a:p>
        </p:txBody>
      </p:sp>
      <p:sp>
        <p:nvSpPr>
          <p:cNvPr id="274441" name="AutoShape 9"/>
          <p:cNvSpPr>
            <a:spLocks noChangeArrowheads="1"/>
          </p:cNvSpPr>
          <p:nvPr/>
        </p:nvSpPr>
        <p:spPr bwMode="auto">
          <a:xfrm>
            <a:off x="2479675" y="2205038"/>
            <a:ext cx="7037388" cy="2590800"/>
          </a:xfrm>
          <a:prstGeom prst="roundRect">
            <a:avLst>
              <a:gd name="adj" fmla="val 16667"/>
            </a:avLst>
          </a:prstGeom>
          <a:noFill/>
          <a:ln w="28575" algn="ctr">
            <a:solidFill>
              <a:srgbClr val="007000"/>
            </a:solidFill>
            <a:round/>
          </a:ln>
          <a:effectLst/>
          <a:scene3d>
            <a:camera prst="legacyObliqueBottomRight"/>
            <a:lightRig rig="legacyFlat2" dir="t"/>
          </a:scene3d>
          <a:sp3d extrusionH="36500" prstMaterial="legacyMatte">
            <a:bevelT w="13500" h="13500" prst="angle"/>
            <a:bevelB w="13500" h="13500" prst="angle"/>
            <a:extrusionClr>
              <a:srgbClr val="007000"/>
            </a:extrusionClr>
            <a:contourClr>
              <a:srgbClr val="007000"/>
            </a:contourClr>
          </a:sp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274442" name="AutoShape 10"/>
          <p:cNvSpPr/>
          <p:nvPr/>
        </p:nvSpPr>
        <p:spPr bwMode="auto">
          <a:xfrm>
            <a:off x="5308600" y="3348038"/>
            <a:ext cx="990600" cy="304800"/>
          </a:xfrm>
          <a:prstGeom prst="accentCallout2">
            <a:avLst>
              <a:gd name="adj1" fmla="val 12500"/>
              <a:gd name="adj2" fmla="val -7694"/>
              <a:gd name="adj3" fmla="val 12500"/>
              <a:gd name="adj4" fmla="val -13782"/>
              <a:gd name="adj5" fmla="val 25000"/>
              <a:gd name="adj6" fmla="val -35417"/>
            </a:avLst>
          </a:prstGeom>
          <a:gradFill rotWithShape="1">
            <a:gsLst>
              <a:gs pos="0">
                <a:srgbClr val="FF3300"/>
              </a:gs>
              <a:gs pos="100000">
                <a:srgbClr val="FF3300">
                  <a:gamma/>
                  <a:tint val="33725"/>
                  <a:invGamma/>
                </a:srgbClr>
              </a:gs>
            </a:gsLst>
            <a:lin ang="54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400">
                <a:latin typeface="Arial" panose="020B0604020202020204" pitchFamily="34" charset="0"/>
              </a:rPr>
              <a:t>产生中断</a:t>
            </a:r>
          </a:p>
        </p:txBody>
      </p:sp>
      <p:sp>
        <p:nvSpPr>
          <p:cNvPr id="274443" name="Text Box 11"/>
          <p:cNvSpPr txBox="1">
            <a:spLocks noChangeArrowheads="1"/>
          </p:cNvSpPr>
          <p:nvPr/>
        </p:nvSpPr>
        <p:spPr bwMode="auto">
          <a:xfrm>
            <a:off x="3344864" y="4227513"/>
            <a:ext cx="3113087" cy="366712"/>
          </a:xfrm>
          <a:prstGeom prst="rect">
            <a:avLst/>
          </a:prstGeom>
          <a:gradFill rotWithShape="1">
            <a:gsLst>
              <a:gs pos="0">
                <a:srgbClr val="CC3300">
                  <a:gamma/>
                  <a:tint val="47451"/>
                  <a:invGamma/>
                </a:srgbClr>
              </a:gs>
              <a:gs pos="100000">
                <a:srgbClr val="CC33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dirty="0">
                <a:latin typeface="Arial" panose="020B0604020202020204" pitchFamily="34" charset="0"/>
                <a:ea typeface="华文新魏" panose="02010800040101010101" pitchFamily="2" charset="-122"/>
              </a:rPr>
              <a:t>调用</a:t>
            </a:r>
            <a:r>
              <a:rPr lang="en-US" altLang="zh-CN" dirty="0">
                <a:latin typeface="Arial" panose="020B0604020202020204" pitchFamily="34" charset="0"/>
                <a:ea typeface="宋体" panose="02010600030101010101" pitchFamily="2" charset="-122"/>
              </a:rPr>
              <a:t>OSTimeTick()</a:t>
            </a:r>
          </a:p>
        </p:txBody>
      </p:sp>
      <p:sp>
        <p:nvSpPr>
          <p:cNvPr id="274444" name="AutoShape 12"/>
          <p:cNvSpPr/>
          <p:nvPr/>
        </p:nvSpPr>
        <p:spPr bwMode="auto">
          <a:xfrm>
            <a:off x="6821488" y="3636963"/>
            <a:ext cx="2362200" cy="914400"/>
          </a:xfrm>
          <a:prstGeom prst="accentCallout2">
            <a:avLst>
              <a:gd name="adj1" fmla="val 4167"/>
              <a:gd name="adj2" fmla="val -3227"/>
              <a:gd name="adj3" fmla="val 4167"/>
              <a:gd name="adj4" fmla="val -5778"/>
              <a:gd name="adj5" fmla="val 75000"/>
              <a:gd name="adj6" fmla="val -14852"/>
            </a:avLst>
          </a:prstGeom>
          <a:gradFill rotWithShape="1">
            <a:gsLst>
              <a:gs pos="0">
                <a:srgbClr val="FF3300"/>
              </a:gs>
              <a:gs pos="100000">
                <a:srgbClr val="FF3300">
                  <a:gamma/>
                  <a:tint val="33725"/>
                  <a:invGamma/>
                </a:srgbClr>
              </a:gs>
            </a:gsLst>
            <a:lin ang="54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sz="1400">
                <a:latin typeface="Arial" panose="020B0604020202020204" pitchFamily="34" charset="0"/>
              </a:rPr>
              <a:t>减少任务一个延时节拍数</a:t>
            </a:r>
            <a:r>
              <a:rPr lang="zh-CN" altLang="pt-BR" sz="1400">
                <a:latin typeface="Arial" panose="020B0604020202020204" pitchFamily="34" charset="0"/>
              </a:rPr>
              <a:t>，并判断任务是否延时结束。如果延时结束，则任务进入就绪状态。</a:t>
            </a:r>
            <a:endParaRPr lang="zh-CN" altLang="en-US" sz="1400">
              <a:latin typeface="Arial" panose="020B0604020202020204" pitchFamily="34" charset="0"/>
            </a:endParaRPr>
          </a:p>
        </p:txBody>
      </p:sp>
      <p:sp>
        <p:nvSpPr>
          <p:cNvPr id="274445" name="Text Box 13"/>
          <p:cNvSpPr txBox="1">
            <a:spLocks noChangeArrowheads="1"/>
          </p:cNvSpPr>
          <p:nvPr/>
        </p:nvSpPr>
        <p:spPr bwMode="auto">
          <a:xfrm>
            <a:off x="2387601" y="5013325"/>
            <a:ext cx="7281863" cy="641350"/>
          </a:xfrm>
          <a:prstGeom prst="rect">
            <a:avLst/>
          </a:prstGeom>
          <a:gradFill rotWithShape="1">
            <a:gsLst>
              <a:gs pos="0">
                <a:srgbClr val="008000"/>
              </a:gs>
              <a:gs pos="100000">
                <a:srgbClr val="008000">
                  <a:gamma/>
                  <a:tint val="34902"/>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kumimoji="1" lang="zh-CN" altLang="en-US"/>
              <a:t>其中，</a:t>
            </a:r>
            <a:r>
              <a:rPr kumimoji="1" lang="en-US" altLang="zh-CN"/>
              <a:t>VIC</a:t>
            </a:r>
            <a:r>
              <a:rPr kumimoji="1" lang="zh-CN" altLang="en-US"/>
              <a:t>初始化函数为</a:t>
            </a:r>
            <a:r>
              <a:rPr kumimoji="1" lang="en-US" altLang="zh-CN"/>
              <a:t>VICInit() </a:t>
            </a:r>
            <a:r>
              <a:rPr kumimoji="1" lang="zh-CN" altLang="en-US"/>
              <a:t>，定时器</a:t>
            </a:r>
            <a:r>
              <a:rPr kumimoji="1" lang="en-US" altLang="zh-CN"/>
              <a:t>0</a:t>
            </a:r>
            <a:r>
              <a:rPr kumimoji="1" lang="zh-CN" altLang="en-US"/>
              <a:t>初始化函数为</a:t>
            </a:r>
            <a:r>
              <a:rPr kumimoji="1" lang="en-US" altLang="zh-CN"/>
              <a:t>imer0Init() </a:t>
            </a:r>
            <a:r>
              <a:rPr kumimoji="1" lang="zh-CN" altLang="en-US"/>
              <a:t>，</a:t>
            </a:r>
            <a:r>
              <a:rPr kumimoji="1" lang="en-US" altLang="zh-CN"/>
              <a:t>timer0</a:t>
            </a:r>
            <a:r>
              <a:rPr kumimoji="1" lang="zh-CN" altLang="en-US"/>
              <a:t>中断服务函数为</a:t>
            </a:r>
            <a:r>
              <a:rPr kumimoji="1" lang="en-US" altLang="zh-CN"/>
              <a:t>Timer0_Exception() </a:t>
            </a:r>
            <a:r>
              <a:rPr kumimoji="1" lang="zh-CN" altLang="en-US"/>
              <a:t>。</a:t>
            </a:r>
          </a:p>
        </p:txBody>
      </p:sp>
      <p:sp>
        <p:nvSpPr>
          <p:cNvPr id="274446" name="AutoShape 14"/>
          <p:cNvSpPr>
            <a:spLocks noChangeArrowheads="1"/>
          </p:cNvSpPr>
          <p:nvPr/>
        </p:nvSpPr>
        <p:spPr bwMode="auto">
          <a:xfrm rot="16200000">
            <a:off x="4623595" y="3325020"/>
            <a:ext cx="522287" cy="415925"/>
          </a:xfrm>
          <a:prstGeom prst="leftArrow">
            <a:avLst>
              <a:gd name="adj1" fmla="val 31250"/>
              <a:gd name="adj2" fmla="val 67367"/>
            </a:avLst>
          </a:prstGeom>
          <a:gradFill rotWithShape="1">
            <a:gsLst>
              <a:gs pos="0">
                <a:srgbClr val="D0D5E6"/>
              </a:gs>
              <a:gs pos="100000">
                <a:srgbClr val="D0D5E6">
                  <a:gamma/>
                  <a:shade val="92157"/>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r>
              <a:rPr lang="en-US" altLang="zh-CN" sz="2000">
                <a:latin typeface="Arial" panose="020B0604020202020204" pitchFamily="34" charset="0"/>
                <a:ea typeface="华文新魏" panose="0201080004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74437"/>
                                        </p:tgtEl>
                                        <p:attrNameLst>
                                          <p:attrName>style.visibility</p:attrName>
                                        </p:attrNameLst>
                                      </p:cBhvr>
                                      <p:to>
                                        <p:strVal val="visible"/>
                                      </p:to>
                                    </p:set>
                                    <p:animEffect transition="in" filter="blinds(horizontal)">
                                      <p:cBhvr>
                                        <p:cTn id="7" dur="500"/>
                                        <p:tgtEl>
                                          <p:spTgt spid="274437"/>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274441"/>
                                        </p:tgtEl>
                                        <p:attrNameLst>
                                          <p:attrName>style.visibility</p:attrName>
                                        </p:attrNameLst>
                                      </p:cBhvr>
                                      <p:to>
                                        <p:strVal val="visible"/>
                                      </p:to>
                                    </p:set>
                                    <p:animEffect transition="in" filter="slide(fromRight)">
                                      <p:cBhvr>
                                        <p:cTn id="11" dur="500"/>
                                        <p:tgtEl>
                                          <p:spTgt spid="27444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74438"/>
                                        </p:tgtEl>
                                        <p:attrNameLst>
                                          <p:attrName>style.visibility</p:attrName>
                                        </p:attrNameLst>
                                      </p:cBhvr>
                                      <p:to>
                                        <p:strVal val="visible"/>
                                      </p:to>
                                    </p:set>
                                    <p:animEffect transition="in" filter="wipe(up)">
                                      <p:cBhvr>
                                        <p:cTn id="15" dur="500"/>
                                        <p:tgtEl>
                                          <p:spTgt spid="274438"/>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74439"/>
                                        </p:tgtEl>
                                        <p:attrNameLst>
                                          <p:attrName>style.visibility</p:attrName>
                                        </p:attrNameLst>
                                      </p:cBhvr>
                                      <p:to>
                                        <p:strVal val="visible"/>
                                      </p:to>
                                    </p:set>
                                    <p:animEffect transition="in" filter="wipe(up)">
                                      <p:cBhvr>
                                        <p:cTn id="19" dur="500"/>
                                        <p:tgtEl>
                                          <p:spTgt spid="274439"/>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74446"/>
                                        </p:tgtEl>
                                        <p:attrNameLst>
                                          <p:attrName>style.visibility</p:attrName>
                                        </p:attrNameLst>
                                      </p:cBhvr>
                                      <p:to>
                                        <p:strVal val="visible"/>
                                      </p:to>
                                    </p:set>
                                    <p:animEffect transition="in" filter="wipe(up)">
                                      <p:cBhvr>
                                        <p:cTn id="23" dur="500"/>
                                        <p:tgtEl>
                                          <p:spTgt spid="274446"/>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274442"/>
                                        </p:tgtEl>
                                        <p:attrNameLst>
                                          <p:attrName>style.visibility</p:attrName>
                                        </p:attrNameLst>
                                      </p:cBhvr>
                                      <p:to>
                                        <p:strVal val="visible"/>
                                      </p:to>
                                    </p:set>
                                    <p:animEffect transition="in" filter="dissolve">
                                      <p:cBhvr>
                                        <p:cTn id="27" dur="500"/>
                                        <p:tgtEl>
                                          <p:spTgt spid="274442"/>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274440"/>
                                        </p:tgtEl>
                                        <p:attrNameLst>
                                          <p:attrName>style.visibility</p:attrName>
                                        </p:attrNameLst>
                                      </p:cBhvr>
                                      <p:to>
                                        <p:strVal val="visible"/>
                                      </p:to>
                                    </p:set>
                                    <p:animEffect transition="in" filter="wipe(up)">
                                      <p:cBhvr>
                                        <p:cTn id="31" dur="500"/>
                                        <p:tgtEl>
                                          <p:spTgt spid="274440"/>
                                        </p:tgtEl>
                                      </p:cBhvr>
                                    </p:animEffect>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274443"/>
                                        </p:tgtEl>
                                        <p:attrNameLst>
                                          <p:attrName>style.visibility</p:attrName>
                                        </p:attrNameLst>
                                      </p:cBhvr>
                                      <p:to>
                                        <p:strVal val="visible"/>
                                      </p:to>
                                    </p:set>
                                    <p:animEffect transition="in" filter="dissolve">
                                      <p:cBhvr>
                                        <p:cTn id="35" dur="500"/>
                                        <p:tgtEl>
                                          <p:spTgt spid="274443"/>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274444"/>
                                        </p:tgtEl>
                                        <p:attrNameLst>
                                          <p:attrName>style.visibility</p:attrName>
                                        </p:attrNameLst>
                                      </p:cBhvr>
                                      <p:to>
                                        <p:strVal val="visible"/>
                                      </p:to>
                                    </p:set>
                                    <p:animEffect transition="in" filter="dissolve">
                                      <p:cBhvr>
                                        <p:cTn id="39" dur="500"/>
                                        <p:tgtEl>
                                          <p:spTgt spid="274444"/>
                                        </p:tgtEl>
                                      </p:cBhvr>
                                    </p:animEffect>
                                  </p:childTnLst>
                                </p:cTn>
                              </p:par>
                            </p:childTnLst>
                          </p:cTn>
                        </p:par>
                        <p:par>
                          <p:cTn id="40" fill="hold">
                            <p:stCondLst>
                              <p:cond delay="4500"/>
                            </p:stCondLst>
                            <p:childTnLst>
                              <p:par>
                                <p:cTn id="41" presetID="3" presetClass="entr" presetSubtype="10" fill="hold" grpId="0" nodeType="afterEffect">
                                  <p:stCondLst>
                                    <p:cond delay="0"/>
                                  </p:stCondLst>
                                  <p:childTnLst>
                                    <p:set>
                                      <p:cBhvr>
                                        <p:cTn id="42" dur="1" fill="hold">
                                          <p:stCondLst>
                                            <p:cond delay="0"/>
                                          </p:stCondLst>
                                        </p:cTn>
                                        <p:tgtEl>
                                          <p:spTgt spid="274445"/>
                                        </p:tgtEl>
                                        <p:attrNameLst>
                                          <p:attrName>style.visibility</p:attrName>
                                        </p:attrNameLst>
                                      </p:cBhvr>
                                      <p:to>
                                        <p:strVal val="visible"/>
                                      </p:to>
                                    </p:set>
                                    <p:animEffect transition="in" filter="blinds(horizontal)">
                                      <p:cBhvr>
                                        <p:cTn id="43" dur="500"/>
                                        <p:tgtEl>
                                          <p:spTgt spid="274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7" grpId="0"/>
      <p:bldP spid="274438" grpId="0" animBg="1"/>
      <p:bldP spid="274439" grpId="0" animBg="1"/>
      <p:bldP spid="274440" grpId="0" animBg="1"/>
      <p:bldP spid="274441" grpId="0" animBg="1"/>
      <p:bldP spid="274442" grpId="0" animBg="1"/>
      <p:bldP spid="274443" grpId="0" animBg="1"/>
      <p:bldP spid="274444" grpId="0" animBg="1"/>
      <p:bldP spid="274445" grpId="0" animBg="1"/>
      <p:bldP spid="27444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AutoShape 2"/>
          <p:cNvSpPr>
            <a:spLocks noChangeArrowheads="1"/>
          </p:cNvSpPr>
          <p:nvPr/>
        </p:nvSpPr>
        <p:spPr bwMode="auto">
          <a:xfrm>
            <a:off x="1774826" y="383034"/>
            <a:ext cx="4321175" cy="504825"/>
          </a:xfrm>
          <a:prstGeom prst="roundRect">
            <a:avLst>
              <a:gd name="adj" fmla="val 16667"/>
            </a:avLst>
          </a:prstGeom>
          <a:solidFill>
            <a:schemeClr val="bg1"/>
          </a:solidFill>
          <a:ln w="38100">
            <a:solidFill>
              <a:srgbClr val="006600"/>
            </a:solidFill>
            <a:round/>
          </a:ln>
          <a:effectLst>
            <a:outerShdw dist="107763" dir="13500000" algn="ctr" rotWithShape="0">
              <a:srgbClr val="006600">
                <a:alpha val="50000"/>
              </a:srgbClr>
            </a:outerShdw>
          </a:effectLst>
        </p:spPr>
        <p:txBody>
          <a:bodyPr wrap="none" anchor="ctr"/>
          <a:lstStyle/>
          <a:p>
            <a:pPr algn="ctr" eaLnBrk="1" hangingPunct="1"/>
            <a:r>
              <a:rPr lang="zh-CN" altLang="en-US" sz="2400" b="1">
                <a:solidFill>
                  <a:srgbClr val="006600"/>
                </a:solidFill>
                <a:latin typeface="Arial" panose="020B0604020202020204" pitchFamily="34" charset="0"/>
                <a:ea typeface="华文新魏" panose="02010800040101010101" pitchFamily="2" charset="-122"/>
              </a:rPr>
              <a:t>临界区与中断管理</a:t>
            </a:r>
            <a:r>
              <a:rPr lang="en-US" altLang="zh-CN" b="1">
                <a:solidFill>
                  <a:srgbClr val="006600"/>
                </a:solidFill>
                <a:latin typeface="Arial" panose="020B0604020202020204" pitchFamily="34" charset="0"/>
                <a:ea typeface="宋体" panose="02010600030101010101" pitchFamily="2" charset="-122"/>
              </a:rPr>
              <a:t>| </a:t>
            </a:r>
            <a:r>
              <a:rPr lang="en-US" altLang="zh-CN" sz="1200" b="1">
                <a:solidFill>
                  <a:srgbClr val="006600"/>
                </a:solidFill>
                <a:latin typeface="Arial" panose="020B0604020202020204" pitchFamily="34" charset="0"/>
                <a:ea typeface="华文新魏" panose="02010800040101010101" pitchFamily="2" charset="-122"/>
              </a:rPr>
              <a:t>μC/OS-II</a:t>
            </a:r>
            <a:r>
              <a:rPr lang="zh-CN" altLang="en-US" sz="1200" b="1">
                <a:solidFill>
                  <a:srgbClr val="006600"/>
                </a:solidFill>
                <a:latin typeface="Arial" panose="020B0604020202020204" pitchFamily="34" charset="0"/>
                <a:ea typeface="隶书" panose="02010509060101010101" pitchFamily="49" charset="-122"/>
              </a:rPr>
              <a:t>微小内核分析</a:t>
            </a:r>
          </a:p>
        </p:txBody>
      </p:sp>
      <p:sp>
        <p:nvSpPr>
          <p:cNvPr id="275459" name="AutoShape 3"/>
          <p:cNvSpPr>
            <a:spLocks noChangeArrowheads="1"/>
          </p:cNvSpPr>
          <p:nvPr/>
        </p:nvSpPr>
        <p:spPr bwMode="gray">
          <a:xfrm>
            <a:off x="6248401" y="269726"/>
            <a:ext cx="3457575" cy="510778"/>
          </a:xfrm>
          <a:prstGeom prst="roundRect">
            <a:avLst>
              <a:gd name="adj" fmla="val 16667"/>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r>
              <a:rPr lang="zh-CN" altLang="en-US" sz="2400" b="1">
                <a:solidFill>
                  <a:schemeClr val="bg1"/>
                </a:solidFill>
                <a:latin typeface="Arial" panose="020B0604020202020204" pitchFamily="34" charset="0"/>
                <a:ea typeface="宋体" panose="02010600030101010101" pitchFamily="2" charset="-122"/>
              </a:rPr>
              <a:t>时钟节拍</a:t>
            </a:r>
          </a:p>
        </p:txBody>
      </p:sp>
      <p:sp>
        <p:nvSpPr>
          <p:cNvPr id="275460" name="Line 4"/>
          <p:cNvSpPr>
            <a:spLocks noChangeShapeType="1"/>
          </p:cNvSpPr>
          <p:nvPr/>
        </p:nvSpPr>
        <p:spPr bwMode="auto">
          <a:xfrm>
            <a:off x="4565651" y="887858"/>
            <a:ext cx="5256213" cy="0"/>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5461" name="Rectangle 5"/>
          <p:cNvSpPr>
            <a:spLocks noChangeArrowheads="1"/>
          </p:cNvSpPr>
          <p:nvPr/>
        </p:nvSpPr>
        <p:spPr bwMode="auto">
          <a:xfrm>
            <a:off x="1981200" y="1370013"/>
            <a:ext cx="7772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kumimoji="1" lang="en-US" altLang="zh-CN">
                <a:ea typeface="华文新魏" panose="02010800040101010101" pitchFamily="2" charset="-122"/>
              </a:rPr>
              <a:t>       VIC</a:t>
            </a:r>
            <a:r>
              <a:rPr kumimoji="1" lang="zh-CN" altLang="en-US">
                <a:ea typeface="华文新魏" panose="02010800040101010101" pitchFamily="2" charset="-122"/>
              </a:rPr>
              <a:t>初始化函数</a:t>
            </a:r>
            <a:r>
              <a:rPr kumimoji="1" lang="en-US" altLang="zh-CN">
                <a:ea typeface="华文新魏" panose="02010800040101010101" pitchFamily="2" charset="-122"/>
              </a:rPr>
              <a:t>VICInit()</a:t>
            </a:r>
            <a:r>
              <a:rPr kumimoji="1" lang="zh-CN" altLang="en-US">
                <a:ea typeface="华文新魏" panose="02010800040101010101" pitchFamily="2" charset="-122"/>
              </a:rPr>
              <a:t>和定时器</a:t>
            </a:r>
            <a:r>
              <a:rPr kumimoji="1" lang="en-US" altLang="zh-CN">
                <a:ea typeface="华文新魏" panose="02010800040101010101" pitchFamily="2" charset="-122"/>
              </a:rPr>
              <a:t>0</a:t>
            </a:r>
            <a:r>
              <a:rPr kumimoji="1" lang="zh-CN" altLang="en-US">
                <a:ea typeface="华文新魏" panose="02010800040101010101" pitchFamily="2" charset="-122"/>
              </a:rPr>
              <a:t>初始化函数</a:t>
            </a:r>
            <a:r>
              <a:rPr kumimoji="1" lang="en-US" altLang="zh-CN">
                <a:ea typeface="华文新魏" panose="02010800040101010101" pitchFamily="2" charset="-122"/>
              </a:rPr>
              <a:t>Timer0Init()</a:t>
            </a:r>
            <a:r>
              <a:rPr kumimoji="1" lang="zh-CN" altLang="en-US">
                <a:ea typeface="华文新魏" panose="02010800040101010101" pitchFamily="2" charset="-122"/>
              </a:rPr>
              <a:t>如下。</a:t>
            </a:r>
          </a:p>
        </p:txBody>
      </p:sp>
      <p:sp>
        <p:nvSpPr>
          <p:cNvPr id="275462" name="Rectangle 6"/>
          <p:cNvSpPr>
            <a:spLocks noChangeArrowheads="1"/>
          </p:cNvSpPr>
          <p:nvPr/>
        </p:nvSpPr>
        <p:spPr bwMode="auto">
          <a:xfrm>
            <a:off x="2433638" y="1855738"/>
            <a:ext cx="4057650" cy="2308324"/>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kumimoji="1" lang="pt-BR" altLang="zh-CN" dirty="0">
                <a:latin typeface="Arial" panose="020B0604020202020204" pitchFamily="34" charset="0"/>
                <a:ea typeface="宋体" panose="02010600030101010101" pitchFamily="2" charset="-122"/>
              </a:rPr>
              <a:t>#define OS_TICKS_PER_SEC     200</a:t>
            </a:r>
          </a:p>
          <a:p>
            <a:pPr eaLnBrk="1" hangingPunct="1"/>
            <a:r>
              <a:rPr kumimoji="1" lang="pt-BR" altLang="zh-CN" dirty="0">
                <a:latin typeface="Arial" panose="020B0604020202020204" pitchFamily="34" charset="0"/>
                <a:ea typeface="宋体" panose="02010600030101010101" pitchFamily="2" charset="-122"/>
              </a:rPr>
              <a:t>void VICInit (void)</a:t>
            </a:r>
          </a:p>
          <a:p>
            <a:pPr eaLnBrk="1" hangingPunct="1"/>
            <a:r>
              <a:rPr kumimoji="1" lang="pt-BR" altLang="zh-CN" dirty="0">
                <a:latin typeface="Arial" panose="020B0604020202020204" pitchFamily="34" charset="0"/>
                <a:ea typeface="宋体" panose="02010600030101010101" pitchFamily="2" charset="-122"/>
              </a:rPr>
              <a:t>{</a:t>
            </a:r>
          </a:p>
          <a:p>
            <a:pPr eaLnBrk="1" hangingPunct="1"/>
            <a:r>
              <a:rPr kumimoji="1" lang="pt-BR" altLang="zh-CN" dirty="0">
                <a:latin typeface="Arial" panose="020B0604020202020204" pitchFamily="34" charset="0"/>
                <a:ea typeface="宋体" panose="02010600030101010101" pitchFamily="2" charset="-122"/>
              </a:rPr>
              <a:t>    ......</a:t>
            </a:r>
          </a:p>
          <a:p>
            <a:pPr eaLnBrk="1" hangingPunct="1"/>
            <a:r>
              <a:rPr kumimoji="1" lang="pt-BR" altLang="zh-CN" dirty="0">
                <a:latin typeface="Arial" panose="020B0604020202020204" pitchFamily="34" charset="0"/>
                <a:ea typeface="宋体" panose="02010600030101010101" pitchFamily="2" charset="-122"/>
              </a:rPr>
              <a:t>    </a:t>
            </a:r>
            <a:r>
              <a:rPr kumimoji="1" lang="zh-CN" altLang="pt-BR" dirty="0">
                <a:latin typeface="Arial" panose="020B0604020202020204" pitchFamily="34" charset="0"/>
                <a:ea typeface="宋体" panose="02010600030101010101" pitchFamily="2" charset="-122"/>
              </a:rPr>
              <a:t>设置定时器</a:t>
            </a:r>
            <a:r>
              <a:rPr kumimoji="1" lang="pt-BR" altLang="zh-CN" dirty="0">
                <a:latin typeface="Arial" panose="020B0604020202020204" pitchFamily="34" charset="0"/>
                <a:ea typeface="宋体" panose="02010600030101010101" pitchFamily="2" charset="-122"/>
              </a:rPr>
              <a:t>0</a:t>
            </a:r>
            <a:r>
              <a:rPr kumimoji="1" lang="zh-CN" altLang="pt-BR" dirty="0">
                <a:latin typeface="Arial" panose="020B0604020202020204" pitchFamily="34" charset="0"/>
                <a:ea typeface="宋体" panose="02010600030101010101" pitchFamily="2" charset="-122"/>
              </a:rPr>
              <a:t>的中断优先级；</a:t>
            </a:r>
          </a:p>
          <a:p>
            <a:pPr eaLnBrk="1" hangingPunct="1"/>
            <a:r>
              <a:rPr kumimoji="1" lang="zh-CN" altLang="pt-BR" dirty="0">
                <a:latin typeface="Arial" panose="020B0604020202020204" pitchFamily="34" charset="0"/>
                <a:ea typeface="宋体" panose="02010600030101010101" pitchFamily="2" charset="-122"/>
              </a:rPr>
              <a:t>    设置定时器</a:t>
            </a:r>
            <a:r>
              <a:rPr kumimoji="1" lang="pt-BR" altLang="zh-CN" dirty="0">
                <a:latin typeface="Arial" panose="020B0604020202020204" pitchFamily="34" charset="0"/>
                <a:ea typeface="宋体" panose="02010600030101010101" pitchFamily="2" charset="-122"/>
              </a:rPr>
              <a:t>0</a:t>
            </a:r>
            <a:r>
              <a:rPr kumimoji="1" lang="zh-CN" altLang="pt-BR" dirty="0">
                <a:latin typeface="Arial" panose="020B0604020202020204" pitchFamily="34" charset="0"/>
                <a:ea typeface="宋体" panose="02010600030101010101" pitchFamily="2" charset="-122"/>
              </a:rPr>
              <a:t>的中断服务程序入口；</a:t>
            </a:r>
          </a:p>
          <a:p>
            <a:pPr eaLnBrk="1" hangingPunct="1"/>
            <a:r>
              <a:rPr kumimoji="1" lang="zh-CN" altLang="pt-BR" dirty="0">
                <a:latin typeface="Arial" panose="020B0604020202020204" pitchFamily="34" charset="0"/>
                <a:ea typeface="宋体" panose="02010600030101010101" pitchFamily="2" charset="-122"/>
              </a:rPr>
              <a:t>    使能定时器</a:t>
            </a:r>
            <a:r>
              <a:rPr kumimoji="1" lang="pt-BR" altLang="zh-CN" dirty="0">
                <a:latin typeface="Arial" panose="020B0604020202020204" pitchFamily="34" charset="0"/>
                <a:ea typeface="宋体" panose="02010600030101010101" pitchFamily="2" charset="-122"/>
              </a:rPr>
              <a:t>0</a:t>
            </a:r>
            <a:r>
              <a:rPr kumimoji="1" lang="zh-CN" altLang="pt-BR" dirty="0">
                <a:latin typeface="Arial" panose="020B0604020202020204" pitchFamily="34" charset="0"/>
                <a:ea typeface="宋体" panose="02010600030101010101" pitchFamily="2" charset="-122"/>
              </a:rPr>
              <a:t>中断；    </a:t>
            </a:r>
          </a:p>
          <a:p>
            <a:pPr eaLnBrk="1" hangingPunct="1"/>
            <a:r>
              <a:rPr kumimoji="1" lang="pt-BR" altLang="zh-CN" dirty="0">
                <a:latin typeface="Arial" panose="020B0604020202020204" pitchFamily="34" charset="0"/>
                <a:ea typeface="宋体" panose="02010600030101010101" pitchFamily="2" charset="-122"/>
              </a:rPr>
              <a:t>} </a:t>
            </a:r>
          </a:p>
        </p:txBody>
      </p:sp>
      <p:sp>
        <p:nvSpPr>
          <p:cNvPr id="275463" name="Rectangle 7"/>
          <p:cNvSpPr>
            <a:spLocks noChangeArrowheads="1"/>
          </p:cNvSpPr>
          <p:nvPr/>
        </p:nvSpPr>
        <p:spPr bwMode="auto">
          <a:xfrm>
            <a:off x="2433638" y="3003550"/>
            <a:ext cx="4057650" cy="2286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75464" name="Group 8"/>
          <p:cNvGrpSpPr/>
          <p:nvPr/>
        </p:nvGrpSpPr>
        <p:grpSpPr bwMode="auto">
          <a:xfrm>
            <a:off x="6491288" y="2608267"/>
            <a:ext cx="3276600" cy="369888"/>
            <a:chOff x="2823" y="2155"/>
            <a:chExt cx="1559" cy="233"/>
          </a:xfrm>
        </p:grpSpPr>
        <p:grpSp>
          <p:nvGrpSpPr>
            <p:cNvPr id="275465" name="Group 9"/>
            <p:cNvGrpSpPr/>
            <p:nvPr/>
          </p:nvGrpSpPr>
          <p:grpSpPr bwMode="auto">
            <a:xfrm>
              <a:off x="3075" y="2155"/>
              <a:ext cx="1307" cy="233"/>
              <a:chOff x="2645" y="1744"/>
              <a:chExt cx="944" cy="822"/>
            </a:xfrm>
          </p:grpSpPr>
          <p:sp>
            <p:nvSpPr>
              <p:cNvPr id="275466" name="Rectangle 10"/>
              <p:cNvSpPr>
                <a:spLocks noChangeArrowheads="1"/>
              </p:cNvSpPr>
              <p:nvPr/>
            </p:nvSpPr>
            <p:spPr bwMode="auto">
              <a:xfrm>
                <a:off x="2705" y="1744"/>
                <a:ext cx="884" cy="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kumimoji="1" lang="zh-CN" altLang="en-US">
                    <a:latin typeface="Arial" panose="020B0604020202020204" pitchFamily="34" charset="0"/>
                    <a:ea typeface="宋体" panose="02010600030101010101" pitchFamily="2" charset="-122"/>
                  </a:rPr>
                  <a:t>其它中断初始化</a:t>
                </a:r>
              </a:p>
            </p:txBody>
          </p:sp>
          <p:sp>
            <p:nvSpPr>
              <p:cNvPr id="275467" name="AutoShape 11"/>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latin typeface="Arial" panose="020B0604020202020204" pitchFamily="34" charset="0"/>
                  <a:ea typeface="华文新魏" panose="02010800040101010101" pitchFamily="2" charset="-122"/>
                </a:endParaRPr>
              </a:p>
            </p:txBody>
          </p:sp>
        </p:grpSp>
        <p:sp>
          <p:nvSpPr>
            <p:cNvPr id="275468" name="Freeform 12"/>
            <p:cNvSpPr/>
            <p:nvPr/>
          </p:nvSpPr>
          <p:spPr bwMode="auto">
            <a:xfrm rot="5400000">
              <a:off x="2914" y="2169"/>
              <a:ext cx="69" cy="252"/>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5469" name="Rectangle 13"/>
          <p:cNvSpPr>
            <a:spLocks noChangeArrowheads="1"/>
          </p:cNvSpPr>
          <p:nvPr/>
        </p:nvSpPr>
        <p:spPr bwMode="auto">
          <a:xfrm>
            <a:off x="2433638" y="2779714"/>
            <a:ext cx="4057650" cy="223837"/>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5470" name="Rectangle 14"/>
          <p:cNvSpPr>
            <a:spLocks noChangeArrowheads="1"/>
          </p:cNvSpPr>
          <p:nvPr/>
        </p:nvSpPr>
        <p:spPr bwMode="auto">
          <a:xfrm>
            <a:off x="2433638" y="1981200"/>
            <a:ext cx="4057650" cy="3048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75471" name="Group 15"/>
          <p:cNvGrpSpPr/>
          <p:nvPr/>
        </p:nvGrpSpPr>
        <p:grpSpPr bwMode="auto">
          <a:xfrm>
            <a:off x="6491288" y="2771779"/>
            <a:ext cx="3676294" cy="646113"/>
            <a:chOff x="2823" y="2066"/>
            <a:chExt cx="1559" cy="407"/>
          </a:xfrm>
        </p:grpSpPr>
        <p:grpSp>
          <p:nvGrpSpPr>
            <p:cNvPr id="275472" name="Group 16"/>
            <p:cNvGrpSpPr/>
            <p:nvPr/>
          </p:nvGrpSpPr>
          <p:grpSpPr bwMode="auto">
            <a:xfrm>
              <a:off x="3075" y="2066"/>
              <a:ext cx="1307" cy="407"/>
              <a:chOff x="2645" y="1435"/>
              <a:chExt cx="944" cy="1438"/>
            </a:xfrm>
          </p:grpSpPr>
          <p:sp>
            <p:nvSpPr>
              <p:cNvPr id="275473" name="Rectangle 17"/>
              <p:cNvSpPr>
                <a:spLocks noChangeArrowheads="1"/>
              </p:cNvSpPr>
              <p:nvPr/>
            </p:nvSpPr>
            <p:spPr bwMode="auto">
              <a:xfrm>
                <a:off x="2705" y="1435"/>
                <a:ext cx="884" cy="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kumimoji="1" lang="zh-CN" altLang="en-US">
                    <a:latin typeface="Arial" panose="020B0604020202020204" pitchFamily="34" charset="0"/>
                    <a:ea typeface="宋体" panose="02010600030101010101" pitchFamily="2" charset="-122"/>
                  </a:rPr>
                  <a:t>设置中断优先级为</a:t>
                </a:r>
                <a:r>
                  <a:rPr kumimoji="1" lang="en-US" altLang="zh-CN">
                    <a:latin typeface="Arial" panose="020B0604020202020204" pitchFamily="34" charset="0"/>
                    <a:ea typeface="宋体" panose="02010600030101010101" pitchFamily="2" charset="-122"/>
                  </a:rPr>
                  <a:t>0</a:t>
                </a:r>
                <a:r>
                  <a:rPr kumimoji="1" lang="zh-CN" altLang="en-US">
                    <a:latin typeface="Arial" panose="020B0604020202020204" pitchFamily="34" charset="0"/>
                    <a:ea typeface="宋体" panose="02010600030101010101" pitchFamily="2" charset="-122"/>
                  </a:rPr>
                  <a:t>（最高）</a:t>
                </a:r>
              </a:p>
            </p:txBody>
          </p:sp>
          <p:sp>
            <p:nvSpPr>
              <p:cNvPr id="275474" name="AutoShape 18"/>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latin typeface="Arial" panose="020B0604020202020204" pitchFamily="34" charset="0"/>
                  <a:ea typeface="华文新魏" panose="02010800040101010101" pitchFamily="2" charset="-122"/>
                </a:endParaRPr>
              </a:p>
            </p:txBody>
          </p:sp>
        </p:grpSp>
        <p:sp>
          <p:nvSpPr>
            <p:cNvPr id="275475" name="Freeform 19"/>
            <p:cNvSpPr/>
            <p:nvPr/>
          </p:nvSpPr>
          <p:spPr bwMode="auto">
            <a:xfrm rot="5400000">
              <a:off x="2914" y="2169"/>
              <a:ext cx="69" cy="252"/>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75476" name="Group 20"/>
          <p:cNvGrpSpPr/>
          <p:nvPr/>
        </p:nvGrpSpPr>
        <p:grpSpPr bwMode="auto">
          <a:xfrm>
            <a:off x="6491288" y="1782822"/>
            <a:ext cx="3276600" cy="647256"/>
            <a:chOff x="2823" y="2163"/>
            <a:chExt cx="1559" cy="215"/>
          </a:xfrm>
        </p:grpSpPr>
        <p:grpSp>
          <p:nvGrpSpPr>
            <p:cNvPr id="275477" name="Group 21"/>
            <p:cNvGrpSpPr/>
            <p:nvPr/>
          </p:nvGrpSpPr>
          <p:grpSpPr bwMode="auto">
            <a:xfrm>
              <a:off x="3075" y="2163"/>
              <a:ext cx="1307" cy="215"/>
              <a:chOff x="2645" y="1776"/>
              <a:chExt cx="944" cy="754"/>
            </a:xfrm>
          </p:grpSpPr>
          <p:sp>
            <p:nvSpPr>
              <p:cNvPr id="275478" name="Rectangle 22"/>
              <p:cNvSpPr>
                <a:spLocks noChangeArrowheads="1"/>
              </p:cNvSpPr>
              <p:nvPr/>
            </p:nvSpPr>
            <p:spPr bwMode="auto">
              <a:xfrm>
                <a:off x="2705" y="1776"/>
                <a:ext cx="884"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kumimoji="1" lang="zh-CN" altLang="en-US">
                    <a:latin typeface="Arial" panose="020B0604020202020204" pitchFamily="34" charset="0"/>
                    <a:ea typeface="宋体" panose="02010600030101010101" pitchFamily="2" charset="-122"/>
                  </a:rPr>
                  <a:t>在</a:t>
                </a:r>
                <a:r>
                  <a:rPr kumimoji="1" lang="en-US" altLang="zh-CN">
                    <a:latin typeface="Arial" panose="020B0604020202020204" pitchFamily="34" charset="0"/>
                    <a:ea typeface="宋体" panose="02010600030101010101" pitchFamily="2" charset="-122"/>
                  </a:rPr>
                  <a:t>OS_CFG.h</a:t>
                </a:r>
                <a:r>
                  <a:rPr kumimoji="1" lang="zh-CN" altLang="en-US">
                    <a:latin typeface="Arial" panose="020B0604020202020204" pitchFamily="34" charset="0"/>
                    <a:ea typeface="宋体" panose="02010600030101010101" pitchFamily="2" charset="-122"/>
                  </a:rPr>
                  <a:t>中定义，一秒钟</a:t>
                </a:r>
                <a:r>
                  <a:rPr kumimoji="1" lang="en-US" altLang="zh-CN">
                    <a:latin typeface="Arial" panose="020B0604020202020204" pitchFamily="34" charset="0"/>
                    <a:ea typeface="宋体" panose="02010600030101010101" pitchFamily="2" charset="-122"/>
                  </a:rPr>
                  <a:t>200</a:t>
                </a:r>
                <a:r>
                  <a:rPr kumimoji="1" lang="zh-CN" altLang="en-US">
                    <a:latin typeface="Arial" panose="020B0604020202020204" pitchFamily="34" charset="0"/>
                    <a:ea typeface="宋体" panose="02010600030101010101" pitchFamily="2" charset="-122"/>
                  </a:rPr>
                  <a:t>个时钟节拍</a:t>
                </a:r>
              </a:p>
            </p:txBody>
          </p:sp>
          <p:sp>
            <p:nvSpPr>
              <p:cNvPr id="275479" name="AutoShape 23"/>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latin typeface="Arial" panose="020B0604020202020204" pitchFamily="34" charset="0"/>
                  <a:ea typeface="华文新魏" panose="02010800040101010101" pitchFamily="2" charset="-122"/>
                </a:endParaRPr>
              </a:p>
            </p:txBody>
          </p:sp>
        </p:grpSp>
        <p:sp>
          <p:nvSpPr>
            <p:cNvPr id="275480" name="Freeform 24"/>
            <p:cNvSpPr/>
            <p:nvPr/>
          </p:nvSpPr>
          <p:spPr bwMode="auto">
            <a:xfrm rot="5400000">
              <a:off x="2914" y="2169"/>
              <a:ext cx="69" cy="252"/>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5481" name="Rectangle 25"/>
          <p:cNvSpPr>
            <a:spLocks noChangeArrowheads="1"/>
          </p:cNvSpPr>
          <p:nvPr/>
        </p:nvSpPr>
        <p:spPr bwMode="auto">
          <a:xfrm>
            <a:off x="2433638" y="3232150"/>
            <a:ext cx="4057650" cy="3048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75482" name="Group 26"/>
          <p:cNvGrpSpPr/>
          <p:nvPr/>
        </p:nvGrpSpPr>
        <p:grpSpPr bwMode="auto">
          <a:xfrm>
            <a:off x="6491288" y="3203836"/>
            <a:ext cx="3276600" cy="647155"/>
            <a:chOff x="2976" y="2708"/>
            <a:chExt cx="2064" cy="320"/>
          </a:xfrm>
        </p:grpSpPr>
        <p:grpSp>
          <p:nvGrpSpPr>
            <p:cNvPr id="275483" name="Group 27"/>
            <p:cNvGrpSpPr/>
            <p:nvPr/>
          </p:nvGrpSpPr>
          <p:grpSpPr bwMode="auto">
            <a:xfrm>
              <a:off x="3310" y="2708"/>
              <a:ext cx="1730" cy="320"/>
              <a:chOff x="2645" y="1833"/>
              <a:chExt cx="944" cy="640"/>
            </a:xfrm>
          </p:grpSpPr>
          <p:sp>
            <p:nvSpPr>
              <p:cNvPr id="275484" name="Rectangle 28"/>
              <p:cNvSpPr>
                <a:spLocks noChangeArrowheads="1"/>
              </p:cNvSpPr>
              <p:nvPr/>
            </p:nvSpPr>
            <p:spPr bwMode="auto">
              <a:xfrm>
                <a:off x="2705" y="1833"/>
                <a:ext cx="884"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kumimoji="1" lang="zh-CN" altLang="en-US" dirty="0">
                    <a:latin typeface="Arial" panose="020B0604020202020204" pitchFamily="34" charset="0"/>
                    <a:ea typeface="宋体" panose="02010600030101010101" pitchFamily="2" charset="-122"/>
                  </a:rPr>
                  <a:t>设置</a:t>
                </a:r>
                <a:r>
                  <a:rPr kumimoji="1" lang="en-US" altLang="zh-CN" dirty="0">
                    <a:latin typeface="Arial" panose="020B0604020202020204" pitchFamily="34" charset="0"/>
                    <a:ea typeface="宋体" panose="02010600030101010101" pitchFamily="2" charset="-122"/>
                  </a:rPr>
                  <a:t>Timer0</a:t>
                </a:r>
                <a:r>
                  <a:rPr kumimoji="1" lang="zh-CN" altLang="en-US" dirty="0">
                    <a:latin typeface="Arial" panose="020B0604020202020204" pitchFamily="34" charset="0"/>
                    <a:ea typeface="宋体" panose="02010600030101010101" pitchFamily="2" charset="-122"/>
                  </a:rPr>
                  <a:t>的中断服务地址为</a:t>
                </a:r>
                <a:r>
                  <a:rPr kumimoji="1" lang="en-US" altLang="zh-CN" dirty="0">
                    <a:latin typeface="Arial" panose="020B0604020202020204" pitchFamily="34" charset="0"/>
                    <a:ea typeface="宋体" panose="02010600030101010101" pitchFamily="2" charset="-122"/>
                  </a:rPr>
                  <a:t>mer0_Exception</a:t>
                </a:r>
              </a:p>
            </p:txBody>
          </p:sp>
          <p:sp>
            <p:nvSpPr>
              <p:cNvPr id="275485" name="AutoShape 29"/>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latin typeface="Arial" panose="020B0604020202020204" pitchFamily="34" charset="0"/>
                  <a:ea typeface="华文新魏" panose="02010800040101010101" pitchFamily="2" charset="-122"/>
                </a:endParaRPr>
              </a:p>
            </p:txBody>
          </p:sp>
        </p:grpSp>
        <p:sp>
          <p:nvSpPr>
            <p:cNvPr id="275486" name="Freeform 30"/>
            <p:cNvSpPr/>
            <p:nvPr/>
          </p:nvSpPr>
          <p:spPr bwMode="auto">
            <a:xfrm rot="16200000" flipV="1">
              <a:off x="3096" y="2664"/>
              <a:ext cx="96" cy="336"/>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5487" name="Rectangle 31"/>
          <p:cNvSpPr>
            <a:spLocks noChangeArrowheads="1"/>
          </p:cNvSpPr>
          <p:nvPr/>
        </p:nvSpPr>
        <p:spPr bwMode="auto">
          <a:xfrm>
            <a:off x="2433638" y="3944503"/>
            <a:ext cx="4057650" cy="2585323"/>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kumimoji="1" lang="pt-BR" altLang="zh-CN" dirty="0">
                <a:latin typeface="Arial" panose="020B0604020202020204" pitchFamily="34" charset="0"/>
                <a:ea typeface="宋体" panose="02010600030101010101" pitchFamily="2" charset="-122"/>
              </a:rPr>
              <a:t>void Timer0Init (void)</a:t>
            </a:r>
          </a:p>
          <a:p>
            <a:pPr eaLnBrk="1" hangingPunct="1"/>
            <a:r>
              <a:rPr kumimoji="1" lang="pt-BR" altLang="zh-CN" dirty="0">
                <a:latin typeface="Arial" panose="020B0604020202020204" pitchFamily="34" charset="0"/>
                <a:ea typeface="宋体" panose="02010600030101010101" pitchFamily="2" charset="-122"/>
              </a:rPr>
              <a:t>{</a:t>
            </a:r>
          </a:p>
          <a:p>
            <a:pPr eaLnBrk="1" hangingPunct="1"/>
            <a:r>
              <a:rPr kumimoji="1" lang="pt-BR" altLang="zh-CN" dirty="0">
                <a:latin typeface="Arial" panose="020B0604020202020204" pitchFamily="34" charset="0"/>
                <a:ea typeface="宋体" panose="02010600030101010101" pitchFamily="2" charset="-122"/>
              </a:rPr>
              <a:t>    T0IR      = 0xff;</a:t>
            </a:r>
          </a:p>
          <a:p>
            <a:pPr eaLnBrk="1" hangingPunct="1"/>
            <a:r>
              <a:rPr kumimoji="1" lang="pt-BR" altLang="zh-CN" dirty="0">
                <a:latin typeface="Arial" panose="020B0604020202020204" pitchFamily="34" charset="0"/>
                <a:ea typeface="宋体" panose="02010600030101010101" pitchFamily="2" charset="-122"/>
              </a:rPr>
              <a:t>    T0TC     = 0</a:t>
            </a:r>
            <a:r>
              <a:rPr kumimoji="1" lang="zh-CN" altLang="pt-BR" dirty="0">
                <a:latin typeface="Arial" panose="020B0604020202020204" pitchFamily="34" charset="0"/>
                <a:ea typeface="宋体" panose="02010600030101010101" pitchFamily="2" charset="-122"/>
              </a:rPr>
              <a:t>；</a:t>
            </a:r>
          </a:p>
          <a:p>
            <a:pPr eaLnBrk="1" hangingPunct="1"/>
            <a:r>
              <a:rPr kumimoji="1" lang="zh-CN" altLang="pt-BR" dirty="0">
                <a:latin typeface="Arial" panose="020B0604020202020204" pitchFamily="34" charset="0"/>
                <a:ea typeface="宋体" panose="02010600030101010101" pitchFamily="2" charset="-122"/>
              </a:rPr>
              <a:t>    </a:t>
            </a:r>
            <a:r>
              <a:rPr kumimoji="1" lang="pt-BR" altLang="zh-CN" dirty="0">
                <a:latin typeface="Arial" panose="020B0604020202020204" pitchFamily="34" charset="0"/>
                <a:ea typeface="宋体" panose="02010600030101010101" pitchFamily="2" charset="-122"/>
              </a:rPr>
              <a:t>T0TCR  = 0x01</a:t>
            </a:r>
            <a:r>
              <a:rPr kumimoji="1" lang="zh-CN" altLang="pt-BR" dirty="0">
                <a:latin typeface="Arial" panose="020B0604020202020204" pitchFamily="34" charset="0"/>
                <a:ea typeface="宋体" panose="02010600030101010101" pitchFamily="2" charset="-122"/>
              </a:rPr>
              <a:t>；</a:t>
            </a:r>
          </a:p>
          <a:p>
            <a:pPr eaLnBrk="1" hangingPunct="1"/>
            <a:r>
              <a:rPr kumimoji="1" lang="zh-CN" altLang="pt-BR" dirty="0">
                <a:latin typeface="Arial" panose="020B0604020202020204" pitchFamily="34" charset="0"/>
                <a:ea typeface="宋体" panose="02010600030101010101" pitchFamily="2" charset="-122"/>
              </a:rPr>
              <a:t>    </a:t>
            </a:r>
            <a:r>
              <a:rPr kumimoji="1" lang="pt-BR" altLang="zh-CN" dirty="0">
                <a:latin typeface="Arial" panose="020B0604020202020204" pitchFamily="34" charset="0"/>
                <a:ea typeface="宋体" panose="02010600030101010101" pitchFamily="2" charset="-122"/>
              </a:rPr>
              <a:t>T0MCR = 0x03</a:t>
            </a:r>
            <a:r>
              <a:rPr kumimoji="1" lang="zh-CN" altLang="pt-BR" dirty="0">
                <a:latin typeface="Arial" panose="020B0604020202020204" pitchFamily="34" charset="0"/>
                <a:ea typeface="宋体" panose="02010600030101010101" pitchFamily="2" charset="-122"/>
              </a:rPr>
              <a:t>；</a:t>
            </a:r>
          </a:p>
          <a:p>
            <a:pPr eaLnBrk="1" hangingPunct="1"/>
            <a:r>
              <a:rPr kumimoji="1" lang="zh-CN" altLang="pt-BR" dirty="0">
                <a:latin typeface="Arial" panose="020B0604020202020204" pitchFamily="34" charset="0"/>
                <a:ea typeface="宋体" panose="02010600030101010101" pitchFamily="2" charset="-122"/>
              </a:rPr>
              <a:t>    </a:t>
            </a:r>
            <a:r>
              <a:rPr kumimoji="1" lang="pt-BR" altLang="zh-CN" dirty="0">
                <a:latin typeface="Arial" panose="020B0604020202020204" pitchFamily="34" charset="0"/>
                <a:ea typeface="宋体" panose="02010600030101010101" pitchFamily="2" charset="-122"/>
              </a:rPr>
              <a:t>T0MR0  = (Fpclk/OS_TICKS_PER_SEC)    </a:t>
            </a:r>
          </a:p>
          <a:p>
            <a:pPr eaLnBrk="1" hangingPunct="1"/>
            <a:r>
              <a:rPr kumimoji="1" lang="pt-BR" altLang="zh-CN" dirty="0">
                <a:latin typeface="Arial" panose="020B0604020202020204" pitchFamily="34" charset="0"/>
                <a:ea typeface="宋体" panose="02010600030101010101" pitchFamily="2" charset="-122"/>
              </a:rPr>
              <a:t>} </a:t>
            </a:r>
          </a:p>
        </p:txBody>
      </p:sp>
      <p:sp>
        <p:nvSpPr>
          <p:cNvPr id="275488" name="Rectangle 32"/>
          <p:cNvSpPr>
            <a:spLocks noChangeArrowheads="1"/>
          </p:cNvSpPr>
          <p:nvPr/>
        </p:nvSpPr>
        <p:spPr bwMode="auto">
          <a:xfrm>
            <a:off x="2433638" y="5254625"/>
            <a:ext cx="4057650" cy="2286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75489" name="Group 33"/>
          <p:cNvGrpSpPr/>
          <p:nvPr/>
        </p:nvGrpSpPr>
        <p:grpSpPr bwMode="auto">
          <a:xfrm>
            <a:off x="6491288" y="4859342"/>
            <a:ext cx="3276600" cy="369888"/>
            <a:chOff x="2823" y="2155"/>
            <a:chExt cx="1559" cy="233"/>
          </a:xfrm>
        </p:grpSpPr>
        <p:grpSp>
          <p:nvGrpSpPr>
            <p:cNvPr id="275490" name="Group 34"/>
            <p:cNvGrpSpPr/>
            <p:nvPr/>
          </p:nvGrpSpPr>
          <p:grpSpPr bwMode="auto">
            <a:xfrm>
              <a:off x="3075" y="2155"/>
              <a:ext cx="1307" cy="233"/>
              <a:chOff x="2645" y="1744"/>
              <a:chExt cx="944" cy="822"/>
            </a:xfrm>
          </p:grpSpPr>
          <p:sp>
            <p:nvSpPr>
              <p:cNvPr id="275491" name="Rectangle 35"/>
              <p:cNvSpPr>
                <a:spLocks noChangeArrowheads="1"/>
              </p:cNvSpPr>
              <p:nvPr/>
            </p:nvSpPr>
            <p:spPr bwMode="auto">
              <a:xfrm>
                <a:off x="2705" y="1744"/>
                <a:ext cx="884" cy="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kumimoji="1" lang="zh-CN" altLang="en-US">
                    <a:latin typeface="Arial" panose="020B0604020202020204" pitchFamily="34" charset="0"/>
                    <a:ea typeface="宋体" panose="02010600030101010101" pitchFamily="2" charset="-122"/>
                  </a:rPr>
                  <a:t>设置</a:t>
                </a:r>
                <a:r>
                  <a:rPr kumimoji="1" lang="en-US" altLang="zh-CN">
                    <a:latin typeface="Arial" panose="020B0604020202020204" pitchFamily="34" charset="0"/>
                    <a:ea typeface="宋体" panose="02010600030101010101" pitchFamily="2" charset="-122"/>
                  </a:rPr>
                  <a:t>TC</a:t>
                </a:r>
                <a:r>
                  <a:rPr kumimoji="1" lang="zh-CN" altLang="en-US">
                    <a:latin typeface="Arial" panose="020B0604020202020204" pitchFamily="34" charset="0"/>
                    <a:ea typeface="宋体" panose="02010600030101010101" pitchFamily="2" charset="-122"/>
                  </a:rPr>
                  <a:t>的计数值为</a:t>
                </a:r>
                <a:r>
                  <a:rPr kumimoji="1" lang="en-US" altLang="zh-CN">
                    <a:latin typeface="Arial" panose="020B0604020202020204" pitchFamily="34" charset="0"/>
                    <a:ea typeface="宋体" panose="02010600030101010101" pitchFamily="2" charset="-122"/>
                  </a:rPr>
                  <a:t>0</a:t>
                </a:r>
              </a:p>
            </p:txBody>
          </p:sp>
          <p:sp>
            <p:nvSpPr>
              <p:cNvPr id="275492" name="AutoShape 36"/>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latin typeface="Arial" panose="020B0604020202020204" pitchFamily="34" charset="0"/>
                  <a:ea typeface="华文新魏" panose="02010800040101010101" pitchFamily="2" charset="-122"/>
                </a:endParaRPr>
              </a:p>
            </p:txBody>
          </p:sp>
        </p:grpSp>
        <p:sp>
          <p:nvSpPr>
            <p:cNvPr id="275493" name="Freeform 37"/>
            <p:cNvSpPr/>
            <p:nvPr/>
          </p:nvSpPr>
          <p:spPr bwMode="auto">
            <a:xfrm rot="5400000">
              <a:off x="2914" y="2169"/>
              <a:ext cx="69" cy="252"/>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5494" name="Rectangle 38"/>
          <p:cNvSpPr>
            <a:spLocks noChangeArrowheads="1"/>
          </p:cNvSpPr>
          <p:nvPr/>
        </p:nvSpPr>
        <p:spPr bwMode="auto">
          <a:xfrm>
            <a:off x="2433638" y="5026025"/>
            <a:ext cx="4057650" cy="2286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5495" name="Rectangle 39"/>
          <p:cNvSpPr>
            <a:spLocks noChangeArrowheads="1"/>
          </p:cNvSpPr>
          <p:nvPr/>
        </p:nvSpPr>
        <p:spPr bwMode="auto">
          <a:xfrm>
            <a:off x="2433638" y="4721225"/>
            <a:ext cx="4057650" cy="3048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75496" name="Group 40"/>
          <p:cNvGrpSpPr/>
          <p:nvPr/>
        </p:nvGrpSpPr>
        <p:grpSpPr bwMode="auto">
          <a:xfrm>
            <a:off x="2433638" y="1828800"/>
            <a:ext cx="7334250" cy="4572000"/>
            <a:chOff x="288" y="1200"/>
            <a:chExt cx="4802" cy="3120"/>
          </a:xfrm>
        </p:grpSpPr>
        <p:sp>
          <p:nvSpPr>
            <p:cNvPr id="275497" name="Rectangle 41"/>
            <p:cNvSpPr>
              <a:spLocks noChangeArrowheads="1"/>
            </p:cNvSpPr>
            <p:nvPr/>
          </p:nvSpPr>
          <p:spPr bwMode="auto">
            <a:xfrm>
              <a:off x="288" y="1200"/>
              <a:ext cx="4802" cy="1584"/>
            </a:xfrm>
            <a:prstGeom prst="rect">
              <a:avLst/>
            </a:prstGeom>
            <a:noFill/>
            <a:ln w="28575" algn="ctr">
              <a:solidFill>
                <a:srgbClr val="0066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5498" name="Rectangle 42"/>
            <p:cNvSpPr>
              <a:spLocks noChangeArrowheads="1"/>
            </p:cNvSpPr>
            <p:nvPr/>
          </p:nvSpPr>
          <p:spPr bwMode="auto">
            <a:xfrm>
              <a:off x="288" y="2784"/>
              <a:ext cx="4802" cy="1536"/>
            </a:xfrm>
            <a:prstGeom prst="rect">
              <a:avLst/>
            </a:prstGeom>
            <a:noFill/>
            <a:ln w="28575" algn="ctr">
              <a:solidFill>
                <a:srgbClr val="0066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75499" name="Group 43"/>
          <p:cNvGrpSpPr/>
          <p:nvPr/>
        </p:nvGrpSpPr>
        <p:grpSpPr bwMode="auto">
          <a:xfrm>
            <a:off x="6491288" y="5132392"/>
            <a:ext cx="3276600" cy="369888"/>
            <a:chOff x="2823" y="2155"/>
            <a:chExt cx="1559" cy="233"/>
          </a:xfrm>
        </p:grpSpPr>
        <p:grpSp>
          <p:nvGrpSpPr>
            <p:cNvPr id="275500" name="Group 44"/>
            <p:cNvGrpSpPr/>
            <p:nvPr/>
          </p:nvGrpSpPr>
          <p:grpSpPr bwMode="auto">
            <a:xfrm>
              <a:off x="3075" y="2155"/>
              <a:ext cx="1307" cy="233"/>
              <a:chOff x="2645" y="1744"/>
              <a:chExt cx="944" cy="822"/>
            </a:xfrm>
          </p:grpSpPr>
          <p:sp>
            <p:nvSpPr>
              <p:cNvPr id="275501" name="Rectangle 45"/>
              <p:cNvSpPr>
                <a:spLocks noChangeArrowheads="1"/>
              </p:cNvSpPr>
              <p:nvPr/>
            </p:nvSpPr>
            <p:spPr bwMode="auto">
              <a:xfrm>
                <a:off x="2705" y="1744"/>
                <a:ext cx="884" cy="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kumimoji="1" lang="zh-CN" altLang="en-US">
                    <a:latin typeface="Arial" panose="020B0604020202020204" pitchFamily="34" charset="0"/>
                    <a:ea typeface="宋体" panose="02010600030101010101" pitchFamily="2" charset="-122"/>
                  </a:rPr>
                  <a:t>使能</a:t>
                </a:r>
                <a:r>
                  <a:rPr kumimoji="1" lang="en-US" altLang="zh-CN">
                    <a:latin typeface="Arial" panose="020B0604020202020204" pitchFamily="34" charset="0"/>
                    <a:ea typeface="宋体" panose="02010600030101010101" pitchFamily="2" charset="-122"/>
                  </a:rPr>
                  <a:t>Timer0</a:t>
                </a:r>
              </a:p>
            </p:txBody>
          </p:sp>
          <p:sp>
            <p:nvSpPr>
              <p:cNvPr id="275502" name="AutoShape 46"/>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latin typeface="Arial" panose="020B0604020202020204" pitchFamily="34" charset="0"/>
                  <a:ea typeface="华文新魏" panose="02010800040101010101" pitchFamily="2" charset="-122"/>
                </a:endParaRPr>
              </a:p>
            </p:txBody>
          </p:sp>
        </p:grpSp>
        <p:sp>
          <p:nvSpPr>
            <p:cNvPr id="275503" name="Freeform 47"/>
            <p:cNvSpPr/>
            <p:nvPr/>
          </p:nvSpPr>
          <p:spPr bwMode="auto">
            <a:xfrm rot="5400000">
              <a:off x="2914" y="2169"/>
              <a:ext cx="69" cy="252"/>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75504" name="Group 48"/>
          <p:cNvGrpSpPr/>
          <p:nvPr/>
        </p:nvGrpSpPr>
        <p:grpSpPr bwMode="auto">
          <a:xfrm>
            <a:off x="6491288" y="4553222"/>
            <a:ext cx="3276600" cy="369351"/>
            <a:chOff x="2823" y="2163"/>
            <a:chExt cx="1559" cy="213"/>
          </a:xfrm>
        </p:grpSpPr>
        <p:grpSp>
          <p:nvGrpSpPr>
            <p:cNvPr id="275505" name="Group 49"/>
            <p:cNvGrpSpPr/>
            <p:nvPr/>
          </p:nvGrpSpPr>
          <p:grpSpPr bwMode="auto">
            <a:xfrm>
              <a:off x="3075" y="2163"/>
              <a:ext cx="1307" cy="213"/>
              <a:chOff x="2645" y="1779"/>
              <a:chExt cx="944" cy="747"/>
            </a:xfrm>
          </p:grpSpPr>
          <p:sp>
            <p:nvSpPr>
              <p:cNvPr id="275506" name="Rectangle 50"/>
              <p:cNvSpPr>
                <a:spLocks noChangeArrowheads="1"/>
              </p:cNvSpPr>
              <p:nvPr/>
            </p:nvSpPr>
            <p:spPr bwMode="auto">
              <a:xfrm>
                <a:off x="2705" y="1779"/>
                <a:ext cx="884" cy="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endParaRPr kumimoji="1" lang="zh-CN" altLang="zh-CN">
                  <a:latin typeface="Arial" panose="020B0604020202020204" pitchFamily="34" charset="0"/>
                  <a:ea typeface="宋体" panose="02010600030101010101" pitchFamily="2" charset="-122"/>
                </a:endParaRPr>
              </a:p>
            </p:txBody>
          </p:sp>
          <p:sp>
            <p:nvSpPr>
              <p:cNvPr id="275507" name="AutoShape 51"/>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清除中断</a:t>
                </a:r>
              </a:p>
            </p:txBody>
          </p:sp>
        </p:grpSp>
        <p:sp>
          <p:nvSpPr>
            <p:cNvPr id="275508" name="Freeform 52"/>
            <p:cNvSpPr/>
            <p:nvPr/>
          </p:nvSpPr>
          <p:spPr bwMode="auto">
            <a:xfrm rot="5400000">
              <a:off x="2914" y="2169"/>
              <a:ext cx="69" cy="252"/>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5509" name="Rectangle 53"/>
          <p:cNvSpPr>
            <a:spLocks noChangeArrowheads="1"/>
          </p:cNvSpPr>
          <p:nvPr/>
        </p:nvSpPr>
        <p:spPr bwMode="auto">
          <a:xfrm>
            <a:off x="2433638" y="5483225"/>
            <a:ext cx="4057650" cy="2286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5510" name="Rectangle 54"/>
          <p:cNvSpPr>
            <a:spLocks noChangeArrowheads="1"/>
          </p:cNvSpPr>
          <p:nvPr/>
        </p:nvSpPr>
        <p:spPr bwMode="auto">
          <a:xfrm>
            <a:off x="2433638" y="5711825"/>
            <a:ext cx="4057650" cy="3048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75511" name="Group 55"/>
          <p:cNvGrpSpPr/>
          <p:nvPr/>
        </p:nvGrpSpPr>
        <p:grpSpPr bwMode="auto">
          <a:xfrm>
            <a:off x="6491288" y="5394331"/>
            <a:ext cx="3276600" cy="646113"/>
            <a:chOff x="2976" y="3640"/>
            <a:chExt cx="2064" cy="407"/>
          </a:xfrm>
        </p:grpSpPr>
        <p:sp>
          <p:nvSpPr>
            <p:cNvPr id="275512" name="Freeform 56"/>
            <p:cNvSpPr/>
            <p:nvPr/>
          </p:nvSpPr>
          <p:spPr bwMode="auto">
            <a:xfrm rot="16200000" flipV="1">
              <a:off x="3113" y="3642"/>
              <a:ext cx="61" cy="336"/>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75513" name="Group 57"/>
            <p:cNvGrpSpPr/>
            <p:nvPr/>
          </p:nvGrpSpPr>
          <p:grpSpPr bwMode="auto">
            <a:xfrm>
              <a:off x="3310" y="3640"/>
              <a:ext cx="1730" cy="407"/>
              <a:chOff x="2645" y="1776"/>
              <a:chExt cx="944" cy="745"/>
            </a:xfrm>
          </p:grpSpPr>
          <p:sp>
            <p:nvSpPr>
              <p:cNvPr id="275514" name="Rectangle 58"/>
              <p:cNvSpPr>
                <a:spLocks noChangeArrowheads="1"/>
              </p:cNvSpPr>
              <p:nvPr/>
            </p:nvSpPr>
            <p:spPr bwMode="auto">
              <a:xfrm>
                <a:off x="2705" y="1776"/>
                <a:ext cx="884" cy="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1" hangingPunct="1"/>
                <a:r>
                  <a:rPr kumimoji="1" lang="en-US" altLang="zh-CN" dirty="0">
                    <a:latin typeface="Arial" panose="020B0604020202020204" pitchFamily="34" charset="0"/>
                    <a:ea typeface="宋体" panose="02010600030101010101" pitchFamily="2" charset="-122"/>
                  </a:rPr>
                  <a:t>TC</a:t>
                </a:r>
                <a:r>
                  <a:rPr kumimoji="1" lang="zh-CN" altLang="en-US" dirty="0">
                    <a:latin typeface="Arial" panose="020B0604020202020204" pitchFamily="34" charset="0"/>
                    <a:ea typeface="宋体" panose="02010600030101010101" pitchFamily="2" charset="-122"/>
                  </a:rPr>
                  <a:t>值匹配时产生中断，且</a:t>
                </a:r>
                <a:r>
                  <a:rPr kumimoji="1" lang="en-US" altLang="zh-CN" dirty="0">
                    <a:latin typeface="Arial" panose="020B0604020202020204" pitchFamily="34" charset="0"/>
                    <a:ea typeface="宋体" panose="02010600030101010101" pitchFamily="2" charset="-122"/>
                  </a:rPr>
                  <a:t>TC</a:t>
                </a:r>
                <a:r>
                  <a:rPr kumimoji="1" lang="zh-CN" altLang="en-US" dirty="0">
                    <a:latin typeface="Arial" panose="020B0604020202020204" pitchFamily="34" charset="0"/>
                    <a:ea typeface="宋体" panose="02010600030101010101" pitchFamily="2" charset="-122"/>
                  </a:rPr>
                  <a:t>值复位</a:t>
                </a:r>
              </a:p>
            </p:txBody>
          </p:sp>
          <p:sp>
            <p:nvSpPr>
              <p:cNvPr id="275515" name="AutoShape 59"/>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latin typeface="Arial" panose="020B0604020202020204" pitchFamily="34" charset="0"/>
                  <a:ea typeface="华文新魏" panose="02010800040101010101" pitchFamily="2" charset="-122"/>
                </a:endParaRPr>
              </a:p>
            </p:txBody>
          </p:sp>
        </p:grpSp>
      </p:grpSp>
      <p:grpSp>
        <p:nvGrpSpPr>
          <p:cNvPr id="275516" name="Group 60"/>
          <p:cNvGrpSpPr/>
          <p:nvPr/>
        </p:nvGrpSpPr>
        <p:grpSpPr bwMode="auto">
          <a:xfrm>
            <a:off x="6491288" y="5864232"/>
            <a:ext cx="3276600" cy="477838"/>
            <a:chOff x="2976" y="3936"/>
            <a:chExt cx="2064" cy="301"/>
          </a:xfrm>
        </p:grpSpPr>
        <p:sp>
          <p:nvSpPr>
            <p:cNvPr id="275517" name="Freeform 61"/>
            <p:cNvSpPr/>
            <p:nvPr/>
          </p:nvSpPr>
          <p:spPr bwMode="auto">
            <a:xfrm rot="16200000" flipV="1">
              <a:off x="3035" y="3877"/>
              <a:ext cx="218" cy="336"/>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75518" name="Group 62"/>
            <p:cNvGrpSpPr/>
            <p:nvPr/>
          </p:nvGrpSpPr>
          <p:grpSpPr bwMode="auto">
            <a:xfrm>
              <a:off x="3310" y="4004"/>
              <a:ext cx="1730" cy="233"/>
              <a:chOff x="2645" y="1792"/>
              <a:chExt cx="944" cy="718"/>
            </a:xfrm>
          </p:grpSpPr>
          <p:sp>
            <p:nvSpPr>
              <p:cNvPr id="275519" name="Rectangle 63"/>
              <p:cNvSpPr>
                <a:spLocks noChangeArrowheads="1"/>
              </p:cNvSpPr>
              <p:nvPr/>
            </p:nvSpPr>
            <p:spPr bwMode="auto">
              <a:xfrm>
                <a:off x="2705" y="1792"/>
                <a:ext cx="884" cy="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kumimoji="1" lang="zh-CN" altLang="en-US">
                    <a:latin typeface="Arial" panose="020B0604020202020204" pitchFamily="34" charset="0"/>
                    <a:ea typeface="宋体" panose="02010600030101010101" pitchFamily="2" charset="-122"/>
                  </a:rPr>
                  <a:t>设定匹配值</a:t>
                </a:r>
              </a:p>
            </p:txBody>
          </p:sp>
          <p:sp>
            <p:nvSpPr>
              <p:cNvPr id="275520" name="AutoShape 64"/>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latin typeface="Arial" panose="020B0604020202020204" pitchFamily="34" charset="0"/>
                  <a:ea typeface="华文新魏" panose="0201080004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75461"/>
                                        </p:tgtEl>
                                        <p:attrNameLst>
                                          <p:attrName>style.visibility</p:attrName>
                                        </p:attrNameLst>
                                      </p:cBhvr>
                                      <p:to>
                                        <p:strVal val="visible"/>
                                      </p:to>
                                    </p:set>
                                    <p:animEffect transition="in" filter="blinds(horizontal)">
                                      <p:cBhvr>
                                        <p:cTn id="7" dur="500"/>
                                        <p:tgtEl>
                                          <p:spTgt spid="275461"/>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75496"/>
                                        </p:tgtEl>
                                        <p:attrNameLst>
                                          <p:attrName>style.visibility</p:attrName>
                                        </p:attrNameLst>
                                      </p:cBhvr>
                                      <p:to>
                                        <p:strVal val="visible"/>
                                      </p:to>
                                    </p:set>
                                    <p:anim calcmode="lin" valueType="num">
                                      <p:cBhvr additive="base">
                                        <p:cTn id="11" dur="500" fill="hold"/>
                                        <p:tgtEl>
                                          <p:spTgt spid="275496"/>
                                        </p:tgtEl>
                                        <p:attrNameLst>
                                          <p:attrName>ppt_x</p:attrName>
                                        </p:attrNameLst>
                                      </p:cBhvr>
                                      <p:tavLst>
                                        <p:tav tm="0">
                                          <p:val>
                                            <p:strVal val="#ppt_x"/>
                                          </p:val>
                                        </p:tav>
                                        <p:tav tm="100000">
                                          <p:val>
                                            <p:strVal val="#ppt_x"/>
                                          </p:val>
                                        </p:tav>
                                      </p:tavLst>
                                    </p:anim>
                                    <p:anim calcmode="lin" valueType="num">
                                      <p:cBhvr additive="base">
                                        <p:cTn id="12" dur="500" fill="hold"/>
                                        <p:tgtEl>
                                          <p:spTgt spid="27549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275462"/>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2754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75470"/>
                                        </p:tgtEl>
                                        <p:attrNameLst>
                                          <p:attrName>style.visibility</p:attrName>
                                        </p:attrNameLst>
                                      </p:cBhvr>
                                      <p:to>
                                        <p:strVal val="visible"/>
                                      </p:to>
                                    </p:set>
                                    <p:animEffect transition="in" filter="wipe(up)">
                                      <p:cBhvr>
                                        <p:cTn id="23" dur="500"/>
                                        <p:tgtEl>
                                          <p:spTgt spid="275470"/>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275476"/>
                                        </p:tgtEl>
                                        <p:attrNameLst>
                                          <p:attrName>style.visibility</p:attrName>
                                        </p:attrNameLst>
                                      </p:cBhvr>
                                      <p:to>
                                        <p:strVal val="visible"/>
                                      </p:to>
                                    </p:set>
                                    <p:animEffect transition="in" filter="wipe(left)">
                                      <p:cBhvr>
                                        <p:cTn id="27" dur="500"/>
                                        <p:tgtEl>
                                          <p:spTgt spid="275476"/>
                                        </p:tgtEl>
                                      </p:cBhvr>
                                    </p:animEffect>
                                  </p:childTnLst>
                                </p:cTn>
                              </p:par>
                            </p:childTnLst>
                          </p:cTn>
                        </p:par>
                        <p:par>
                          <p:cTn id="28" fill="hold">
                            <p:stCondLst>
                              <p:cond delay="1000"/>
                            </p:stCondLst>
                            <p:childTnLst>
                              <p:par>
                                <p:cTn id="29" presetID="22" presetClass="entr" presetSubtype="1" fill="hold" grpId="0" nodeType="afterEffect">
                                  <p:stCondLst>
                                    <p:cond delay="0"/>
                                  </p:stCondLst>
                                  <p:childTnLst>
                                    <p:set>
                                      <p:cBhvr>
                                        <p:cTn id="30" dur="1" fill="hold">
                                          <p:stCondLst>
                                            <p:cond delay="0"/>
                                          </p:stCondLst>
                                        </p:cTn>
                                        <p:tgtEl>
                                          <p:spTgt spid="275469"/>
                                        </p:tgtEl>
                                        <p:attrNameLst>
                                          <p:attrName>style.visibility</p:attrName>
                                        </p:attrNameLst>
                                      </p:cBhvr>
                                      <p:to>
                                        <p:strVal val="visible"/>
                                      </p:to>
                                    </p:set>
                                    <p:animEffect transition="in" filter="wipe(up)">
                                      <p:cBhvr>
                                        <p:cTn id="31" dur="500"/>
                                        <p:tgtEl>
                                          <p:spTgt spid="275469"/>
                                        </p:tgtEl>
                                      </p:cBhvr>
                                    </p:animEffect>
                                  </p:childTnLst>
                                </p:cTn>
                              </p:par>
                            </p:childTnLst>
                          </p:cTn>
                        </p:par>
                        <p:par>
                          <p:cTn id="32" fill="hold">
                            <p:stCondLst>
                              <p:cond delay="1500"/>
                            </p:stCondLst>
                            <p:childTnLst>
                              <p:par>
                                <p:cTn id="33" presetID="22" presetClass="entr" presetSubtype="8" fill="hold" nodeType="afterEffect">
                                  <p:stCondLst>
                                    <p:cond delay="0"/>
                                  </p:stCondLst>
                                  <p:childTnLst>
                                    <p:set>
                                      <p:cBhvr>
                                        <p:cTn id="34" dur="1" fill="hold">
                                          <p:stCondLst>
                                            <p:cond delay="0"/>
                                          </p:stCondLst>
                                        </p:cTn>
                                        <p:tgtEl>
                                          <p:spTgt spid="275464"/>
                                        </p:tgtEl>
                                        <p:attrNameLst>
                                          <p:attrName>style.visibility</p:attrName>
                                        </p:attrNameLst>
                                      </p:cBhvr>
                                      <p:to>
                                        <p:strVal val="visible"/>
                                      </p:to>
                                    </p:set>
                                    <p:animEffect transition="in" filter="wipe(left)">
                                      <p:cBhvr>
                                        <p:cTn id="35" dur="500"/>
                                        <p:tgtEl>
                                          <p:spTgt spid="275464"/>
                                        </p:tgtEl>
                                      </p:cBhvr>
                                    </p:animEffect>
                                  </p:childTnLst>
                                </p:cTn>
                              </p:par>
                            </p:childTnLst>
                          </p:cTn>
                        </p:par>
                        <p:par>
                          <p:cTn id="36" fill="hold">
                            <p:stCondLst>
                              <p:cond delay="2000"/>
                            </p:stCondLst>
                            <p:childTnLst>
                              <p:par>
                                <p:cTn id="37" presetID="22" presetClass="entr" presetSubtype="1" fill="hold" grpId="0" nodeType="afterEffect">
                                  <p:stCondLst>
                                    <p:cond delay="0"/>
                                  </p:stCondLst>
                                  <p:childTnLst>
                                    <p:set>
                                      <p:cBhvr>
                                        <p:cTn id="38" dur="1" fill="hold">
                                          <p:stCondLst>
                                            <p:cond delay="0"/>
                                          </p:stCondLst>
                                        </p:cTn>
                                        <p:tgtEl>
                                          <p:spTgt spid="275463"/>
                                        </p:tgtEl>
                                        <p:attrNameLst>
                                          <p:attrName>style.visibility</p:attrName>
                                        </p:attrNameLst>
                                      </p:cBhvr>
                                      <p:to>
                                        <p:strVal val="visible"/>
                                      </p:to>
                                    </p:set>
                                    <p:animEffect transition="in" filter="wipe(up)">
                                      <p:cBhvr>
                                        <p:cTn id="39" dur="500"/>
                                        <p:tgtEl>
                                          <p:spTgt spid="275463"/>
                                        </p:tgtEl>
                                      </p:cBhvr>
                                    </p:animEffect>
                                  </p:childTnLst>
                                </p:cTn>
                              </p:par>
                            </p:childTnLst>
                          </p:cTn>
                        </p:par>
                        <p:par>
                          <p:cTn id="40" fill="hold">
                            <p:stCondLst>
                              <p:cond delay="2500"/>
                            </p:stCondLst>
                            <p:childTnLst>
                              <p:par>
                                <p:cTn id="41" presetID="22" presetClass="entr" presetSubtype="8" fill="hold" nodeType="afterEffect">
                                  <p:stCondLst>
                                    <p:cond delay="0"/>
                                  </p:stCondLst>
                                  <p:childTnLst>
                                    <p:set>
                                      <p:cBhvr>
                                        <p:cTn id="42" dur="1" fill="hold">
                                          <p:stCondLst>
                                            <p:cond delay="0"/>
                                          </p:stCondLst>
                                        </p:cTn>
                                        <p:tgtEl>
                                          <p:spTgt spid="275471"/>
                                        </p:tgtEl>
                                        <p:attrNameLst>
                                          <p:attrName>style.visibility</p:attrName>
                                        </p:attrNameLst>
                                      </p:cBhvr>
                                      <p:to>
                                        <p:strVal val="visible"/>
                                      </p:to>
                                    </p:set>
                                    <p:animEffect transition="in" filter="wipe(left)">
                                      <p:cBhvr>
                                        <p:cTn id="43" dur="500"/>
                                        <p:tgtEl>
                                          <p:spTgt spid="275471"/>
                                        </p:tgtEl>
                                      </p:cBhvr>
                                    </p:animEffect>
                                  </p:childTnLst>
                                </p:cTn>
                              </p:par>
                            </p:childTnLst>
                          </p:cTn>
                        </p:par>
                        <p:par>
                          <p:cTn id="44" fill="hold">
                            <p:stCondLst>
                              <p:cond delay="3000"/>
                            </p:stCondLst>
                            <p:childTnLst>
                              <p:par>
                                <p:cTn id="45" presetID="22" presetClass="entr" presetSubtype="1" fill="hold" grpId="0" nodeType="afterEffect">
                                  <p:stCondLst>
                                    <p:cond delay="0"/>
                                  </p:stCondLst>
                                  <p:childTnLst>
                                    <p:set>
                                      <p:cBhvr>
                                        <p:cTn id="46" dur="1" fill="hold">
                                          <p:stCondLst>
                                            <p:cond delay="0"/>
                                          </p:stCondLst>
                                        </p:cTn>
                                        <p:tgtEl>
                                          <p:spTgt spid="275481"/>
                                        </p:tgtEl>
                                        <p:attrNameLst>
                                          <p:attrName>style.visibility</p:attrName>
                                        </p:attrNameLst>
                                      </p:cBhvr>
                                      <p:to>
                                        <p:strVal val="visible"/>
                                      </p:to>
                                    </p:set>
                                    <p:animEffect transition="in" filter="wipe(up)">
                                      <p:cBhvr>
                                        <p:cTn id="47" dur="500"/>
                                        <p:tgtEl>
                                          <p:spTgt spid="275481"/>
                                        </p:tgtEl>
                                      </p:cBhvr>
                                    </p:animEffect>
                                  </p:childTnLst>
                                </p:cTn>
                              </p:par>
                            </p:childTnLst>
                          </p:cTn>
                        </p:par>
                        <p:par>
                          <p:cTn id="48" fill="hold">
                            <p:stCondLst>
                              <p:cond delay="3500"/>
                            </p:stCondLst>
                            <p:childTnLst>
                              <p:par>
                                <p:cTn id="49" presetID="22" presetClass="entr" presetSubtype="8" fill="hold" nodeType="afterEffect">
                                  <p:stCondLst>
                                    <p:cond delay="0"/>
                                  </p:stCondLst>
                                  <p:childTnLst>
                                    <p:set>
                                      <p:cBhvr>
                                        <p:cTn id="50" dur="1" fill="hold">
                                          <p:stCondLst>
                                            <p:cond delay="0"/>
                                          </p:stCondLst>
                                        </p:cTn>
                                        <p:tgtEl>
                                          <p:spTgt spid="275482"/>
                                        </p:tgtEl>
                                        <p:attrNameLst>
                                          <p:attrName>style.visibility</p:attrName>
                                        </p:attrNameLst>
                                      </p:cBhvr>
                                      <p:to>
                                        <p:strVal val="visible"/>
                                      </p:to>
                                    </p:set>
                                    <p:animEffect transition="in" filter="wipe(left)">
                                      <p:cBhvr>
                                        <p:cTn id="51" dur="500"/>
                                        <p:tgtEl>
                                          <p:spTgt spid="27548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275495"/>
                                        </p:tgtEl>
                                        <p:attrNameLst>
                                          <p:attrName>style.visibility</p:attrName>
                                        </p:attrNameLst>
                                      </p:cBhvr>
                                      <p:to>
                                        <p:strVal val="visible"/>
                                      </p:to>
                                    </p:set>
                                    <p:animEffect transition="in" filter="wipe(up)">
                                      <p:cBhvr>
                                        <p:cTn id="56" dur="500"/>
                                        <p:tgtEl>
                                          <p:spTgt spid="275495"/>
                                        </p:tgtEl>
                                      </p:cBhvr>
                                    </p:animEffect>
                                  </p:childTnLst>
                                </p:cTn>
                              </p:par>
                            </p:childTnLst>
                          </p:cTn>
                        </p:par>
                        <p:par>
                          <p:cTn id="57" fill="hold">
                            <p:stCondLst>
                              <p:cond delay="500"/>
                            </p:stCondLst>
                            <p:childTnLst>
                              <p:par>
                                <p:cTn id="58" presetID="22" presetClass="entr" presetSubtype="8" fill="hold" nodeType="afterEffect">
                                  <p:stCondLst>
                                    <p:cond delay="0"/>
                                  </p:stCondLst>
                                  <p:childTnLst>
                                    <p:set>
                                      <p:cBhvr>
                                        <p:cTn id="59" dur="1" fill="hold">
                                          <p:stCondLst>
                                            <p:cond delay="0"/>
                                          </p:stCondLst>
                                        </p:cTn>
                                        <p:tgtEl>
                                          <p:spTgt spid="275504"/>
                                        </p:tgtEl>
                                        <p:attrNameLst>
                                          <p:attrName>style.visibility</p:attrName>
                                        </p:attrNameLst>
                                      </p:cBhvr>
                                      <p:to>
                                        <p:strVal val="visible"/>
                                      </p:to>
                                    </p:set>
                                    <p:animEffect transition="in" filter="wipe(left)">
                                      <p:cBhvr>
                                        <p:cTn id="60" dur="500"/>
                                        <p:tgtEl>
                                          <p:spTgt spid="275504"/>
                                        </p:tgtEl>
                                      </p:cBhvr>
                                    </p:animEffect>
                                  </p:childTnLst>
                                </p:cTn>
                              </p:par>
                            </p:childTnLst>
                          </p:cTn>
                        </p:par>
                        <p:par>
                          <p:cTn id="61" fill="hold">
                            <p:stCondLst>
                              <p:cond delay="1000"/>
                            </p:stCondLst>
                            <p:childTnLst>
                              <p:par>
                                <p:cTn id="62" presetID="22" presetClass="entr" presetSubtype="1" fill="hold" grpId="0" nodeType="afterEffect">
                                  <p:stCondLst>
                                    <p:cond delay="0"/>
                                  </p:stCondLst>
                                  <p:childTnLst>
                                    <p:set>
                                      <p:cBhvr>
                                        <p:cTn id="63" dur="1" fill="hold">
                                          <p:stCondLst>
                                            <p:cond delay="0"/>
                                          </p:stCondLst>
                                        </p:cTn>
                                        <p:tgtEl>
                                          <p:spTgt spid="275494"/>
                                        </p:tgtEl>
                                        <p:attrNameLst>
                                          <p:attrName>style.visibility</p:attrName>
                                        </p:attrNameLst>
                                      </p:cBhvr>
                                      <p:to>
                                        <p:strVal val="visible"/>
                                      </p:to>
                                    </p:set>
                                    <p:animEffect transition="in" filter="wipe(up)">
                                      <p:cBhvr>
                                        <p:cTn id="64" dur="500"/>
                                        <p:tgtEl>
                                          <p:spTgt spid="275494"/>
                                        </p:tgtEl>
                                      </p:cBhvr>
                                    </p:animEffect>
                                  </p:childTnLst>
                                </p:cTn>
                              </p:par>
                            </p:childTnLst>
                          </p:cTn>
                        </p:par>
                        <p:par>
                          <p:cTn id="65" fill="hold">
                            <p:stCondLst>
                              <p:cond delay="1500"/>
                            </p:stCondLst>
                            <p:childTnLst>
                              <p:par>
                                <p:cTn id="66" presetID="22" presetClass="entr" presetSubtype="8" fill="hold" nodeType="afterEffect">
                                  <p:stCondLst>
                                    <p:cond delay="0"/>
                                  </p:stCondLst>
                                  <p:childTnLst>
                                    <p:set>
                                      <p:cBhvr>
                                        <p:cTn id="67" dur="1" fill="hold">
                                          <p:stCondLst>
                                            <p:cond delay="0"/>
                                          </p:stCondLst>
                                        </p:cTn>
                                        <p:tgtEl>
                                          <p:spTgt spid="275489"/>
                                        </p:tgtEl>
                                        <p:attrNameLst>
                                          <p:attrName>style.visibility</p:attrName>
                                        </p:attrNameLst>
                                      </p:cBhvr>
                                      <p:to>
                                        <p:strVal val="visible"/>
                                      </p:to>
                                    </p:set>
                                    <p:animEffect transition="in" filter="wipe(left)">
                                      <p:cBhvr>
                                        <p:cTn id="68" dur="500"/>
                                        <p:tgtEl>
                                          <p:spTgt spid="275489"/>
                                        </p:tgtEl>
                                      </p:cBhvr>
                                    </p:animEffect>
                                  </p:childTnLst>
                                </p:cTn>
                              </p:par>
                            </p:childTnLst>
                          </p:cTn>
                        </p:par>
                        <p:par>
                          <p:cTn id="69" fill="hold">
                            <p:stCondLst>
                              <p:cond delay="2000"/>
                            </p:stCondLst>
                            <p:childTnLst>
                              <p:par>
                                <p:cTn id="70" presetID="22" presetClass="entr" presetSubtype="1" fill="hold" grpId="0" nodeType="afterEffect">
                                  <p:stCondLst>
                                    <p:cond delay="0"/>
                                  </p:stCondLst>
                                  <p:childTnLst>
                                    <p:set>
                                      <p:cBhvr>
                                        <p:cTn id="71" dur="1" fill="hold">
                                          <p:stCondLst>
                                            <p:cond delay="0"/>
                                          </p:stCondLst>
                                        </p:cTn>
                                        <p:tgtEl>
                                          <p:spTgt spid="275488"/>
                                        </p:tgtEl>
                                        <p:attrNameLst>
                                          <p:attrName>style.visibility</p:attrName>
                                        </p:attrNameLst>
                                      </p:cBhvr>
                                      <p:to>
                                        <p:strVal val="visible"/>
                                      </p:to>
                                    </p:set>
                                    <p:animEffect transition="in" filter="wipe(up)">
                                      <p:cBhvr>
                                        <p:cTn id="72" dur="500"/>
                                        <p:tgtEl>
                                          <p:spTgt spid="275488"/>
                                        </p:tgtEl>
                                      </p:cBhvr>
                                    </p:animEffect>
                                  </p:childTnLst>
                                </p:cTn>
                              </p:par>
                            </p:childTnLst>
                          </p:cTn>
                        </p:par>
                        <p:par>
                          <p:cTn id="73" fill="hold">
                            <p:stCondLst>
                              <p:cond delay="2500"/>
                            </p:stCondLst>
                            <p:childTnLst>
                              <p:par>
                                <p:cTn id="74" presetID="22" presetClass="entr" presetSubtype="8" fill="hold" nodeType="afterEffect">
                                  <p:stCondLst>
                                    <p:cond delay="0"/>
                                  </p:stCondLst>
                                  <p:childTnLst>
                                    <p:set>
                                      <p:cBhvr>
                                        <p:cTn id="75" dur="1" fill="hold">
                                          <p:stCondLst>
                                            <p:cond delay="0"/>
                                          </p:stCondLst>
                                        </p:cTn>
                                        <p:tgtEl>
                                          <p:spTgt spid="275499"/>
                                        </p:tgtEl>
                                        <p:attrNameLst>
                                          <p:attrName>style.visibility</p:attrName>
                                        </p:attrNameLst>
                                      </p:cBhvr>
                                      <p:to>
                                        <p:strVal val="visible"/>
                                      </p:to>
                                    </p:set>
                                    <p:animEffect transition="in" filter="wipe(left)">
                                      <p:cBhvr>
                                        <p:cTn id="76" dur="500"/>
                                        <p:tgtEl>
                                          <p:spTgt spid="275499"/>
                                        </p:tgtEl>
                                      </p:cBhvr>
                                    </p:animEffect>
                                  </p:childTnLst>
                                </p:cTn>
                              </p:par>
                            </p:childTnLst>
                          </p:cTn>
                        </p:par>
                        <p:par>
                          <p:cTn id="77" fill="hold">
                            <p:stCondLst>
                              <p:cond delay="3000"/>
                            </p:stCondLst>
                            <p:childTnLst>
                              <p:par>
                                <p:cTn id="78" presetID="22" presetClass="entr" presetSubtype="1" fill="hold" grpId="0" nodeType="afterEffect">
                                  <p:stCondLst>
                                    <p:cond delay="0"/>
                                  </p:stCondLst>
                                  <p:childTnLst>
                                    <p:set>
                                      <p:cBhvr>
                                        <p:cTn id="79" dur="1" fill="hold">
                                          <p:stCondLst>
                                            <p:cond delay="0"/>
                                          </p:stCondLst>
                                        </p:cTn>
                                        <p:tgtEl>
                                          <p:spTgt spid="275509"/>
                                        </p:tgtEl>
                                        <p:attrNameLst>
                                          <p:attrName>style.visibility</p:attrName>
                                        </p:attrNameLst>
                                      </p:cBhvr>
                                      <p:to>
                                        <p:strVal val="visible"/>
                                      </p:to>
                                    </p:set>
                                    <p:animEffect transition="in" filter="wipe(up)">
                                      <p:cBhvr>
                                        <p:cTn id="80" dur="500"/>
                                        <p:tgtEl>
                                          <p:spTgt spid="275509"/>
                                        </p:tgtEl>
                                      </p:cBhvr>
                                    </p:animEffect>
                                  </p:childTnLst>
                                </p:cTn>
                              </p:par>
                            </p:childTnLst>
                          </p:cTn>
                        </p:par>
                        <p:par>
                          <p:cTn id="81" fill="hold">
                            <p:stCondLst>
                              <p:cond delay="3500"/>
                            </p:stCondLst>
                            <p:childTnLst>
                              <p:par>
                                <p:cTn id="82" presetID="22" presetClass="entr" presetSubtype="8" fill="hold" nodeType="afterEffect">
                                  <p:stCondLst>
                                    <p:cond delay="0"/>
                                  </p:stCondLst>
                                  <p:childTnLst>
                                    <p:set>
                                      <p:cBhvr>
                                        <p:cTn id="83" dur="1" fill="hold">
                                          <p:stCondLst>
                                            <p:cond delay="0"/>
                                          </p:stCondLst>
                                        </p:cTn>
                                        <p:tgtEl>
                                          <p:spTgt spid="275511"/>
                                        </p:tgtEl>
                                        <p:attrNameLst>
                                          <p:attrName>style.visibility</p:attrName>
                                        </p:attrNameLst>
                                      </p:cBhvr>
                                      <p:to>
                                        <p:strVal val="visible"/>
                                      </p:to>
                                    </p:set>
                                    <p:animEffect transition="in" filter="wipe(left)">
                                      <p:cBhvr>
                                        <p:cTn id="84" dur="500"/>
                                        <p:tgtEl>
                                          <p:spTgt spid="275511"/>
                                        </p:tgtEl>
                                      </p:cBhvr>
                                    </p:animEffect>
                                  </p:childTnLst>
                                </p:cTn>
                              </p:par>
                            </p:childTnLst>
                          </p:cTn>
                        </p:par>
                        <p:par>
                          <p:cTn id="85" fill="hold">
                            <p:stCondLst>
                              <p:cond delay="4000"/>
                            </p:stCondLst>
                            <p:childTnLst>
                              <p:par>
                                <p:cTn id="86" presetID="22" presetClass="entr" presetSubtype="1" fill="hold" grpId="0" nodeType="afterEffect">
                                  <p:stCondLst>
                                    <p:cond delay="0"/>
                                  </p:stCondLst>
                                  <p:childTnLst>
                                    <p:set>
                                      <p:cBhvr>
                                        <p:cTn id="87" dur="1" fill="hold">
                                          <p:stCondLst>
                                            <p:cond delay="0"/>
                                          </p:stCondLst>
                                        </p:cTn>
                                        <p:tgtEl>
                                          <p:spTgt spid="275510"/>
                                        </p:tgtEl>
                                        <p:attrNameLst>
                                          <p:attrName>style.visibility</p:attrName>
                                        </p:attrNameLst>
                                      </p:cBhvr>
                                      <p:to>
                                        <p:strVal val="visible"/>
                                      </p:to>
                                    </p:set>
                                    <p:animEffect transition="in" filter="wipe(up)">
                                      <p:cBhvr>
                                        <p:cTn id="88" dur="500"/>
                                        <p:tgtEl>
                                          <p:spTgt spid="275510"/>
                                        </p:tgtEl>
                                      </p:cBhvr>
                                    </p:animEffect>
                                  </p:childTnLst>
                                </p:cTn>
                              </p:par>
                            </p:childTnLst>
                          </p:cTn>
                        </p:par>
                        <p:par>
                          <p:cTn id="89" fill="hold">
                            <p:stCondLst>
                              <p:cond delay="4500"/>
                            </p:stCondLst>
                            <p:childTnLst>
                              <p:par>
                                <p:cTn id="90" presetID="22" presetClass="entr" presetSubtype="8" fill="hold" nodeType="afterEffect">
                                  <p:stCondLst>
                                    <p:cond delay="0"/>
                                  </p:stCondLst>
                                  <p:childTnLst>
                                    <p:set>
                                      <p:cBhvr>
                                        <p:cTn id="91" dur="1" fill="hold">
                                          <p:stCondLst>
                                            <p:cond delay="0"/>
                                          </p:stCondLst>
                                        </p:cTn>
                                        <p:tgtEl>
                                          <p:spTgt spid="275516"/>
                                        </p:tgtEl>
                                        <p:attrNameLst>
                                          <p:attrName>style.visibility</p:attrName>
                                        </p:attrNameLst>
                                      </p:cBhvr>
                                      <p:to>
                                        <p:strVal val="visible"/>
                                      </p:to>
                                    </p:set>
                                    <p:animEffect transition="in" filter="wipe(left)">
                                      <p:cBhvr>
                                        <p:cTn id="92" dur="500"/>
                                        <p:tgtEl>
                                          <p:spTgt spid="275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1" grpId="0"/>
      <p:bldP spid="275462" grpId="0" animBg="1"/>
      <p:bldP spid="275463" grpId="0" animBg="1"/>
      <p:bldP spid="275469" grpId="0" animBg="1"/>
      <p:bldP spid="275470" grpId="0" animBg="1"/>
      <p:bldP spid="275481" grpId="0" animBg="1"/>
      <p:bldP spid="275487" grpId="0" animBg="1"/>
      <p:bldP spid="275488" grpId="0" animBg="1"/>
      <p:bldP spid="275494" grpId="0" animBg="1"/>
      <p:bldP spid="275495" grpId="0" animBg="1"/>
      <p:bldP spid="275509" grpId="0" animBg="1"/>
      <p:bldP spid="2755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ea typeface="华文新魏" panose="02010800040101010101" pitchFamily="2" charset="-122"/>
              </a:rPr>
              <a:t>OSTimeTick </a:t>
            </a:r>
            <a:r>
              <a:rPr kumimoji="1" lang="zh-CN" altLang="en-US" dirty="0">
                <a:ea typeface="华文新魏" panose="02010800040101010101" pitchFamily="2" charset="-122"/>
              </a:rPr>
              <a:t>函数体</a:t>
            </a:r>
            <a:endParaRPr lang="zh-CN" altLang="en-US" dirty="0"/>
          </a:p>
        </p:txBody>
      </p:sp>
      <p:pic>
        <p:nvPicPr>
          <p:cNvPr id="5" name="图片 4"/>
          <p:cNvPicPr>
            <a:picLocks noChangeAspect="1"/>
          </p:cNvPicPr>
          <p:nvPr/>
        </p:nvPicPr>
        <p:blipFill>
          <a:blip r:embed="rId2"/>
          <a:stretch>
            <a:fillRect/>
          </a:stretch>
        </p:blipFill>
        <p:spPr>
          <a:xfrm>
            <a:off x="490319" y="1028073"/>
            <a:ext cx="11312961" cy="283837"/>
          </a:xfrm>
          <a:prstGeom prst="rect">
            <a:avLst/>
          </a:prstGeom>
          <a:ln>
            <a:noFill/>
          </a:ln>
          <a:effectLst>
            <a:outerShdw blurRad="292100" dist="139700" dir="2700000" algn="tl" rotWithShape="0">
              <a:srgbClr val="333333">
                <a:alpha val="65000"/>
              </a:srgbClr>
            </a:outerShdw>
          </a:effectLst>
        </p:spPr>
      </p:pic>
      <p:pic>
        <p:nvPicPr>
          <p:cNvPr id="7" name="图片 6">
            <a:extLst>
              <a:ext uri="{FF2B5EF4-FFF2-40B4-BE49-F238E27FC236}">
                <a16:creationId xmlns:a16="http://schemas.microsoft.com/office/drawing/2014/main" id="{B7713CE2-CAF4-4255-8302-3E6AADD05336}"/>
              </a:ext>
            </a:extLst>
          </p:cNvPr>
          <p:cNvPicPr>
            <a:picLocks noChangeAspect="1"/>
          </p:cNvPicPr>
          <p:nvPr/>
        </p:nvPicPr>
        <p:blipFill>
          <a:blip r:embed="rId3"/>
          <a:stretch>
            <a:fillRect/>
          </a:stretch>
        </p:blipFill>
        <p:spPr>
          <a:xfrm>
            <a:off x="490319" y="1348273"/>
            <a:ext cx="7055766" cy="5240337"/>
          </a:xfrm>
          <a:prstGeom prst="rect">
            <a:avLst/>
          </a:prstGeom>
          <a:effectLst>
            <a:outerShdw blurRad="50800" dist="38100" dir="5400000" algn="t" rotWithShape="0">
              <a:prstClr val="black">
                <a:alpha val="40000"/>
              </a:prstClr>
            </a:outerShdw>
          </a:effectLst>
        </p:spPr>
      </p:pic>
      <p:grpSp>
        <p:nvGrpSpPr>
          <p:cNvPr id="17" name="Group 7">
            <a:extLst>
              <a:ext uri="{FF2B5EF4-FFF2-40B4-BE49-F238E27FC236}">
                <a16:creationId xmlns:a16="http://schemas.microsoft.com/office/drawing/2014/main" id="{42E15247-4825-44A1-A377-5A0FA64D458C}"/>
              </a:ext>
            </a:extLst>
          </p:cNvPr>
          <p:cNvGrpSpPr/>
          <p:nvPr/>
        </p:nvGrpSpPr>
        <p:grpSpPr bwMode="auto">
          <a:xfrm>
            <a:off x="2475676" y="1547819"/>
            <a:ext cx="7836437" cy="369888"/>
            <a:chOff x="-374" y="2701"/>
            <a:chExt cx="4589" cy="233"/>
          </a:xfrm>
        </p:grpSpPr>
        <p:grpSp>
          <p:nvGrpSpPr>
            <p:cNvPr id="18" name="Group 8">
              <a:extLst>
                <a:ext uri="{FF2B5EF4-FFF2-40B4-BE49-F238E27FC236}">
                  <a16:creationId xmlns:a16="http://schemas.microsoft.com/office/drawing/2014/main" id="{6A71BEAD-C2E3-49D6-8E05-E625F7C9865D}"/>
                </a:ext>
              </a:extLst>
            </p:cNvPr>
            <p:cNvGrpSpPr/>
            <p:nvPr/>
          </p:nvGrpSpPr>
          <p:grpSpPr bwMode="auto">
            <a:xfrm>
              <a:off x="2908" y="2701"/>
              <a:ext cx="1307" cy="233"/>
              <a:chOff x="2645" y="1783"/>
              <a:chExt cx="944" cy="744"/>
            </a:xfrm>
          </p:grpSpPr>
          <p:sp>
            <p:nvSpPr>
              <p:cNvPr id="20" name="Rectangle 9">
                <a:extLst>
                  <a:ext uri="{FF2B5EF4-FFF2-40B4-BE49-F238E27FC236}">
                    <a16:creationId xmlns:a16="http://schemas.microsoft.com/office/drawing/2014/main" id="{5CC94B96-F122-41E7-B0FC-F3AFFE9AD782}"/>
                  </a:ext>
                </a:extLst>
              </p:cNvPr>
              <p:cNvSpPr>
                <a:spLocks noChangeArrowheads="1"/>
              </p:cNvSpPr>
              <p:nvPr/>
            </p:nvSpPr>
            <p:spPr bwMode="auto">
              <a:xfrm>
                <a:off x="2705" y="1783"/>
                <a:ext cx="884" cy="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遍历所有的任务</a:t>
                </a:r>
                <a:endParaRPr kumimoji="1" lang="zh-CN" altLang="en-US" dirty="0">
                  <a:latin typeface="Arial" panose="020B0604020202020204" pitchFamily="34" charset="0"/>
                  <a:ea typeface="宋体" panose="02010600030101010101" pitchFamily="2" charset="-122"/>
                </a:endParaRPr>
              </a:p>
            </p:txBody>
          </p:sp>
          <p:sp>
            <p:nvSpPr>
              <p:cNvPr id="21" name="AutoShape 10">
                <a:extLst>
                  <a:ext uri="{FF2B5EF4-FFF2-40B4-BE49-F238E27FC236}">
                    <a16:creationId xmlns:a16="http://schemas.microsoft.com/office/drawing/2014/main" id="{C3DD933C-BB89-41AF-B3BE-F1B864BDFF85}"/>
                  </a:ext>
                </a:extLst>
              </p:cNvPr>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 name="Freeform 11">
              <a:extLst>
                <a:ext uri="{FF2B5EF4-FFF2-40B4-BE49-F238E27FC236}">
                  <a16:creationId xmlns:a16="http://schemas.microsoft.com/office/drawing/2014/main" id="{3BCC5EC8-68AE-45F9-95FD-99AEC08C2341}"/>
                </a:ext>
              </a:extLst>
            </p:cNvPr>
            <p:cNvSpPr/>
            <p:nvPr/>
          </p:nvSpPr>
          <p:spPr bwMode="auto">
            <a:xfrm rot="5400000">
              <a:off x="1216" y="1225"/>
              <a:ext cx="102" cy="3282"/>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6" name="Group 7">
            <a:extLst>
              <a:ext uri="{FF2B5EF4-FFF2-40B4-BE49-F238E27FC236}">
                <a16:creationId xmlns:a16="http://schemas.microsoft.com/office/drawing/2014/main" id="{4893E2D5-99B1-49C7-81ED-8AF9F35DD5AD}"/>
              </a:ext>
            </a:extLst>
          </p:cNvPr>
          <p:cNvGrpSpPr/>
          <p:nvPr/>
        </p:nvGrpSpPr>
        <p:grpSpPr bwMode="auto">
          <a:xfrm>
            <a:off x="2803567" y="2233131"/>
            <a:ext cx="8300229" cy="369888"/>
            <a:chOff x="-374" y="2703"/>
            <a:chExt cx="4921" cy="233"/>
          </a:xfrm>
        </p:grpSpPr>
        <p:grpSp>
          <p:nvGrpSpPr>
            <p:cNvPr id="27" name="Group 8">
              <a:extLst>
                <a:ext uri="{FF2B5EF4-FFF2-40B4-BE49-F238E27FC236}">
                  <a16:creationId xmlns:a16="http://schemas.microsoft.com/office/drawing/2014/main" id="{B9515254-DF8C-459D-A131-7C18D3EC56F3}"/>
                </a:ext>
              </a:extLst>
            </p:cNvPr>
            <p:cNvGrpSpPr/>
            <p:nvPr/>
          </p:nvGrpSpPr>
          <p:grpSpPr bwMode="auto">
            <a:xfrm>
              <a:off x="2839" y="2703"/>
              <a:ext cx="1708" cy="233"/>
              <a:chOff x="2594" y="1783"/>
              <a:chExt cx="1233" cy="742"/>
            </a:xfrm>
          </p:grpSpPr>
          <p:sp>
            <p:nvSpPr>
              <p:cNvPr id="29" name="Rectangle 9">
                <a:extLst>
                  <a:ext uri="{FF2B5EF4-FFF2-40B4-BE49-F238E27FC236}">
                    <a16:creationId xmlns:a16="http://schemas.microsoft.com/office/drawing/2014/main" id="{CF2CE726-C3F8-426C-9F47-2120C5842712}"/>
                  </a:ext>
                </a:extLst>
              </p:cNvPr>
              <p:cNvSpPr>
                <a:spLocks noChangeArrowheads="1"/>
              </p:cNvSpPr>
              <p:nvPr/>
            </p:nvSpPr>
            <p:spPr bwMode="auto">
              <a:xfrm>
                <a:off x="2594" y="1783"/>
                <a:ext cx="1233" cy="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en-US"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每个</a:t>
                </a:r>
                <a:r>
                  <a:rPr lang="en-US" altLang="zh-CN"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TCB</a:t>
                </a:r>
                <a:r>
                  <a:rPr lang="zh-CN" altLang="en-US"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有自己的延时变量</a:t>
                </a:r>
                <a:endParaRPr kumimoji="1" lang="zh-CN" altLang="en-US" dirty="0">
                  <a:latin typeface="Arial" panose="020B0604020202020204" pitchFamily="34" charset="0"/>
                  <a:ea typeface="宋体" panose="02010600030101010101" pitchFamily="2" charset="-122"/>
                </a:endParaRPr>
              </a:p>
            </p:txBody>
          </p:sp>
          <p:sp>
            <p:nvSpPr>
              <p:cNvPr id="30" name="AutoShape 10">
                <a:extLst>
                  <a:ext uri="{FF2B5EF4-FFF2-40B4-BE49-F238E27FC236}">
                    <a16:creationId xmlns:a16="http://schemas.microsoft.com/office/drawing/2014/main" id="{68401857-2A71-49B1-A6BB-AFB3EF624F31}"/>
                  </a:ext>
                </a:extLst>
              </p:cNvPr>
              <p:cNvSpPr>
                <a:spLocks noChangeArrowheads="1"/>
              </p:cNvSpPr>
              <p:nvPr/>
            </p:nvSpPr>
            <p:spPr bwMode="auto">
              <a:xfrm>
                <a:off x="2645" y="1895"/>
                <a:ext cx="1182"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 name="Freeform 11">
              <a:extLst>
                <a:ext uri="{FF2B5EF4-FFF2-40B4-BE49-F238E27FC236}">
                  <a16:creationId xmlns:a16="http://schemas.microsoft.com/office/drawing/2014/main" id="{C8C63575-8C78-437E-B3CD-081D6365E443}"/>
                </a:ext>
              </a:extLst>
            </p:cNvPr>
            <p:cNvSpPr/>
            <p:nvPr/>
          </p:nvSpPr>
          <p:spPr bwMode="auto">
            <a:xfrm rot="5400000">
              <a:off x="1216" y="1225"/>
              <a:ext cx="102" cy="3282"/>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 name="Group 7">
            <a:extLst>
              <a:ext uri="{FF2B5EF4-FFF2-40B4-BE49-F238E27FC236}">
                <a16:creationId xmlns:a16="http://schemas.microsoft.com/office/drawing/2014/main" id="{7865B6FD-3A19-4B8B-8160-E7CF57CB056B}"/>
              </a:ext>
            </a:extLst>
          </p:cNvPr>
          <p:cNvGrpSpPr/>
          <p:nvPr/>
        </p:nvGrpSpPr>
        <p:grpSpPr bwMode="auto">
          <a:xfrm>
            <a:off x="3006767" y="4845627"/>
            <a:ext cx="7836437" cy="369888"/>
            <a:chOff x="-374" y="2702"/>
            <a:chExt cx="4589" cy="233"/>
          </a:xfrm>
        </p:grpSpPr>
        <p:grpSp>
          <p:nvGrpSpPr>
            <p:cNvPr id="32" name="Group 8">
              <a:extLst>
                <a:ext uri="{FF2B5EF4-FFF2-40B4-BE49-F238E27FC236}">
                  <a16:creationId xmlns:a16="http://schemas.microsoft.com/office/drawing/2014/main" id="{65D0EDAD-6085-458C-8A53-136FC520B0B1}"/>
                </a:ext>
              </a:extLst>
            </p:cNvPr>
            <p:cNvGrpSpPr/>
            <p:nvPr/>
          </p:nvGrpSpPr>
          <p:grpSpPr bwMode="auto">
            <a:xfrm>
              <a:off x="2908" y="2702"/>
              <a:ext cx="1307" cy="233"/>
              <a:chOff x="2645" y="1783"/>
              <a:chExt cx="944" cy="743"/>
            </a:xfrm>
          </p:grpSpPr>
          <p:sp>
            <p:nvSpPr>
              <p:cNvPr id="34" name="Rectangle 9">
                <a:extLst>
                  <a:ext uri="{FF2B5EF4-FFF2-40B4-BE49-F238E27FC236}">
                    <a16:creationId xmlns:a16="http://schemas.microsoft.com/office/drawing/2014/main" id="{8A25F89B-0381-42D5-9A08-4BAEA8EDA853}"/>
                  </a:ext>
                </a:extLst>
              </p:cNvPr>
              <p:cNvSpPr>
                <a:spLocks noChangeArrowheads="1"/>
              </p:cNvSpPr>
              <p:nvPr/>
            </p:nvSpPr>
            <p:spPr bwMode="auto">
              <a:xfrm>
                <a:off x="2705" y="1783"/>
                <a:ext cx="884" cy="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延时结束任务就绪</a:t>
                </a:r>
                <a:endParaRPr kumimoji="1" lang="zh-CN" altLang="en-US" dirty="0">
                  <a:latin typeface="Arial" panose="020B0604020202020204" pitchFamily="34" charset="0"/>
                  <a:ea typeface="宋体" panose="02010600030101010101" pitchFamily="2" charset="-122"/>
                </a:endParaRPr>
              </a:p>
            </p:txBody>
          </p:sp>
          <p:sp>
            <p:nvSpPr>
              <p:cNvPr id="35" name="AutoShape 10">
                <a:extLst>
                  <a:ext uri="{FF2B5EF4-FFF2-40B4-BE49-F238E27FC236}">
                    <a16:creationId xmlns:a16="http://schemas.microsoft.com/office/drawing/2014/main" id="{BC333D54-55F1-4CE4-9EE2-ECF672B20776}"/>
                  </a:ext>
                </a:extLst>
              </p:cNvPr>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3" name="Freeform 11">
              <a:extLst>
                <a:ext uri="{FF2B5EF4-FFF2-40B4-BE49-F238E27FC236}">
                  <a16:creationId xmlns:a16="http://schemas.microsoft.com/office/drawing/2014/main" id="{0CCD07D0-3933-4665-A0D3-418B244F19F6}"/>
                </a:ext>
              </a:extLst>
            </p:cNvPr>
            <p:cNvSpPr/>
            <p:nvPr/>
          </p:nvSpPr>
          <p:spPr bwMode="auto">
            <a:xfrm rot="5400000">
              <a:off x="1216" y="1225"/>
              <a:ext cx="102" cy="3282"/>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1000"/>
                                        <p:tgtEl>
                                          <p:spTgt spid="17"/>
                                        </p:tgtEl>
                                      </p:cBhvr>
                                    </p:animEffect>
                                    <p:set>
                                      <p:cBhvr>
                                        <p:cTn id="12" dur="1" fill="hold">
                                          <p:stCondLst>
                                            <p:cond delay="999"/>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10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1000"/>
                                        <p:tgtEl>
                                          <p:spTgt spid="26"/>
                                        </p:tgtEl>
                                      </p:cBhvr>
                                    </p:animEffect>
                                    <p:set>
                                      <p:cBhvr>
                                        <p:cTn id="22" dur="1" fill="hold">
                                          <p:stCondLst>
                                            <p:cond delay="999"/>
                                          </p:stCondLst>
                                        </p:cTn>
                                        <p:tgtEl>
                                          <p:spTgt spid="2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left)">
                                      <p:cBhvr>
                                        <p:cTn id="27" dur="10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1000"/>
                                        <p:tgtEl>
                                          <p:spTgt spid="31"/>
                                        </p:tgtEl>
                                      </p:cBhvr>
                                    </p:animEffect>
                                    <p:set>
                                      <p:cBhvr>
                                        <p:cTn id="32" dur="1" fill="hold">
                                          <p:stCondLst>
                                            <p:cond delay="9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AutoShape 2"/>
          <p:cNvSpPr>
            <a:spLocks noChangeArrowheads="1"/>
          </p:cNvSpPr>
          <p:nvPr/>
        </p:nvSpPr>
        <p:spPr bwMode="auto">
          <a:xfrm>
            <a:off x="1774826" y="369388"/>
            <a:ext cx="4321175" cy="504825"/>
          </a:xfrm>
          <a:prstGeom prst="roundRect">
            <a:avLst>
              <a:gd name="adj" fmla="val 16667"/>
            </a:avLst>
          </a:prstGeom>
          <a:solidFill>
            <a:schemeClr val="bg1"/>
          </a:solidFill>
          <a:ln w="38100">
            <a:solidFill>
              <a:srgbClr val="006600"/>
            </a:solidFill>
            <a:round/>
          </a:ln>
          <a:effectLst>
            <a:outerShdw dist="107763" dir="13500000" algn="ctr" rotWithShape="0">
              <a:srgbClr val="006600">
                <a:alpha val="50000"/>
              </a:srgbClr>
            </a:outerShdw>
          </a:effectLst>
        </p:spPr>
        <p:txBody>
          <a:bodyPr wrap="none" anchor="ctr"/>
          <a:lstStyle/>
          <a:p>
            <a:pPr algn="ctr" eaLnBrk="1" hangingPunct="1"/>
            <a:r>
              <a:rPr lang="zh-CN" altLang="en-US" sz="2400" b="1">
                <a:solidFill>
                  <a:srgbClr val="006600"/>
                </a:solidFill>
                <a:latin typeface="Arial" panose="020B0604020202020204" pitchFamily="34" charset="0"/>
                <a:ea typeface="华文新魏" panose="02010800040101010101" pitchFamily="2" charset="-122"/>
              </a:rPr>
              <a:t>临界区与中断管理</a:t>
            </a:r>
            <a:r>
              <a:rPr lang="en-US" altLang="zh-CN" b="1">
                <a:solidFill>
                  <a:srgbClr val="006600"/>
                </a:solidFill>
                <a:latin typeface="Arial" panose="020B0604020202020204" pitchFamily="34" charset="0"/>
                <a:ea typeface="宋体" panose="02010600030101010101" pitchFamily="2" charset="-122"/>
              </a:rPr>
              <a:t>| </a:t>
            </a:r>
            <a:r>
              <a:rPr lang="en-US" altLang="zh-CN" sz="1200" b="1">
                <a:solidFill>
                  <a:srgbClr val="006600"/>
                </a:solidFill>
                <a:latin typeface="Arial" panose="020B0604020202020204" pitchFamily="34" charset="0"/>
                <a:ea typeface="华文新魏" panose="02010800040101010101" pitchFamily="2" charset="-122"/>
              </a:rPr>
              <a:t>μC/OS-II</a:t>
            </a:r>
            <a:r>
              <a:rPr lang="zh-CN" altLang="en-US" sz="1200" b="1">
                <a:solidFill>
                  <a:srgbClr val="006600"/>
                </a:solidFill>
                <a:latin typeface="Arial" panose="020B0604020202020204" pitchFamily="34" charset="0"/>
                <a:ea typeface="隶书" panose="02010509060101010101" pitchFamily="49" charset="-122"/>
              </a:rPr>
              <a:t>微小内核分析</a:t>
            </a:r>
          </a:p>
        </p:txBody>
      </p:sp>
      <p:sp>
        <p:nvSpPr>
          <p:cNvPr id="277507" name="Line 3"/>
          <p:cNvSpPr>
            <a:spLocks noChangeShapeType="1"/>
          </p:cNvSpPr>
          <p:nvPr/>
        </p:nvSpPr>
        <p:spPr bwMode="auto">
          <a:xfrm>
            <a:off x="4727576" y="872625"/>
            <a:ext cx="5256213" cy="0"/>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08" name="AutoShape 4"/>
          <p:cNvSpPr>
            <a:spLocks noChangeArrowheads="1"/>
          </p:cNvSpPr>
          <p:nvPr/>
        </p:nvSpPr>
        <p:spPr bwMode="gray">
          <a:xfrm>
            <a:off x="6248401" y="256080"/>
            <a:ext cx="3457575" cy="510778"/>
          </a:xfrm>
          <a:prstGeom prst="roundRect">
            <a:avLst>
              <a:gd name="adj" fmla="val 16667"/>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r>
              <a:rPr lang="zh-CN" altLang="en-US" sz="2400" b="1">
                <a:solidFill>
                  <a:schemeClr val="bg1"/>
                </a:solidFill>
                <a:latin typeface="Arial" panose="020B0604020202020204" pitchFamily="34" charset="0"/>
                <a:ea typeface="宋体" panose="02010600030101010101" pitchFamily="2" charset="-122"/>
              </a:rPr>
              <a:t>中断服务程序</a:t>
            </a:r>
          </a:p>
        </p:txBody>
      </p:sp>
      <p:sp>
        <p:nvSpPr>
          <p:cNvPr id="277509" name="Rectangle 5"/>
          <p:cNvSpPr>
            <a:spLocks noChangeArrowheads="1"/>
          </p:cNvSpPr>
          <p:nvPr/>
        </p:nvSpPr>
        <p:spPr bwMode="auto">
          <a:xfrm>
            <a:off x="2424114" y="1371601"/>
            <a:ext cx="71977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kumimoji="1" lang="en-US" altLang="zh-CN" sz="2000" dirty="0">
                <a:ea typeface="华文新魏" panose="02010800040101010101" pitchFamily="2" charset="-122"/>
              </a:rPr>
              <a:t>        </a:t>
            </a:r>
            <a:r>
              <a:rPr kumimoji="1" lang="zh-CN" altLang="en-US" sz="2000" dirty="0">
                <a:ea typeface="华文新魏" panose="02010800040101010101" pitchFamily="2" charset="-122"/>
              </a:rPr>
              <a:t>一般来说，</a:t>
            </a:r>
            <a:r>
              <a:rPr kumimoji="1" lang="en-US" altLang="zh-CN" sz="2000" dirty="0" err="1">
                <a:ea typeface="华文新魏" panose="02010800040101010101" pitchFamily="2" charset="-122"/>
              </a:rPr>
              <a:t>μC</a:t>
            </a:r>
            <a:r>
              <a:rPr kumimoji="1" lang="en-US" altLang="zh-CN" sz="2000" dirty="0">
                <a:ea typeface="华文新魏" panose="02010800040101010101" pitchFamily="2" charset="-122"/>
              </a:rPr>
              <a:t>/OS-II</a:t>
            </a:r>
            <a:r>
              <a:rPr kumimoji="1" lang="zh-CN" altLang="en-US" sz="2000" dirty="0">
                <a:ea typeface="华文新魏" panose="02010800040101010101" pitchFamily="2" charset="-122"/>
              </a:rPr>
              <a:t>中，中断服务程序的全部或部分用汇编语言来写。当然，部分芯片的部分编译器可能可以全部使用</a:t>
            </a:r>
            <a:r>
              <a:rPr kumimoji="1" lang="en-US" altLang="zh-CN" sz="2000" dirty="0">
                <a:ea typeface="华文新魏" panose="02010800040101010101" pitchFamily="2" charset="-122"/>
              </a:rPr>
              <a:t>C</a:t>
            </a:r>
            <a:r>
              <a:rPr kumimoji="1" lang="zh-CN" altLang="en-US" sz="2000" dirty="0">
                <a:ea typeface="华文新魏" panose="02010800040101010101" pitchFamily="2" charset="-122"/>
              </a:rPr>
              <a:t>语言编写，但毕竟是少数，中断服务程序的图解如下。</a:t>
            </a:r>
          </a:p>
        </p:txBody>
      </p:sp>
      <p:grpSp>
        <p:nvGrpSpPr>
          <p:cNvPr id="277510" name="Group 6"/>
          <p:cNvGrpSpPr/>
          <p:nvPr/>
        </p:nvGrpSpPr>
        <p:grpSpPr bwMode="auto">
          <a:xfrm>
            <a:off x="2592388" y="4245337"/>
            <a:ext cx="2881312" cy="409022"/>
            <a:chOff x="1848" y="2979"/>
            <a:chExt cx="1173" cy="412"/>
          </a:xfrm>
        </p:grpSpPr>
        <p:sp>
          <p:nvSpPr>
            <p:cNvPr id="277511" name="AutoShape 7"/>
            <p:cNvSpPr>
              <a:spLocks noChangeArrowheads="1"/>
            </p:cNvSpPr>
            <p:nvPr/>
          </p:nvSpPr>
          <p:spPr bwMode="gray">
            <a:xfrm>
              <a:off x="1848" y="2979"/>
              <a:ext cx="1173" cy="412"/>
            </a:xfrm>
            <a:prstGeom prst="roundRect">
              <a:avLst>
                <a:gd name="adj" fmla="val 17509"/>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277512" name="AutoShape 8"/>
            <p:cNvSpPr>
              <a:spLocks noChangeArrowheads="1"/>
            </p:cNvSpPr>
            <p:nvPr/>
          </p:nvSpPr>
          <p:spPr bwMode="gray">
            <a:xfrm>
              <a:off x="1866" y="2979"/>
              <a:ext cx="1138" cy="412"/>
            </a:xfrm>
            <a:prstGeom prst="roundRect">
              <a:avLst>
                <a:gd name="adj" fmla="val 16667"/>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277513" name="Text Box 9"/>
            <p:cNvSpPr txBox="1">
              <a:spLocks noChangeArrowheads="1"/>
            </p:cNvSpPr>
            <p:nvPr/>
          </p:nvSpPr>
          <p:spPr bwMode="gray">
            <a:xfrm>
              <a:off x="1889" y="3016"/>
              <a:ext cx="1116" cy="372"/>
            </a:xfrm>
            <a:prstGeom prst="rect">
              <a:avLst/>
            </a:prstGeom>
            <a:solidFill>
              <a:schemeClr val="bg1">
                <a:alpha val="0"/>
              </a:schemeClr>
            </a:solidFill>
            <a:ln>
              <a:noFill/>
            </a:ln>
            <a:effectLst/>
            <a:extLs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ctr" eaLnBrk="1" hangingPunct="1"/>
              <a:r>
                <a:rPr lang="zh-CN" altLang="en-US" b="1" dirty="0">
                  <a:solidFill>
                    <a:schemeClr val="bg1"/>
                  </a:solidFill>
                  <a:latin typeface="Arial" panose="020B0604020202020204" pitchFamily="34" charset="0"/>
                  <a:ea typeface="宋体" panose="02010600030101010101" pitchFamily="2" charset="-122"/>
                </a:rPr>
                <a:t>执行用户代码（中断服务）</a:t>
              </a:r>
            </a:p>
          </p:txBody>
        </p:sp>
      </p:grpSp>
      <p:grpSp>
        <p:nvGrpSpPr>
          <p:cNvPr id="277514" name="Group 10"/>
          <p:cNvGrpSpPr/>
          <p:nvPr/>
        </p:nvGrpSpPr>
        <p:grpSpPr bwMode="auto">
          <a:xfrm>
            <a:off x="2592388" y="3081338"/>
            <a:ext cx="2881312" cy="258762"/>
            <a:chOff x="1519" y="2022"/>
            <a:chExt cx="1815" cy="308"/>
          </a:xfrm>
        </p:grpSpPr>
        <p:sp>
          <p:nvSpPr>
            <p:cNvPr id="277515" name="AutoShape 11"/>
            <p:cNvSpPr>
              <a:spLocks noChangeArrowheads="1"/>
            </p:cNvSpPr>
            <p:nvPr/>
          </p:nvSpPr>
          <p:spPr bwMode="gray">
            <a:xfrm>
              <a:off x="1519" y="2022"/>
              <a:ext cx="1786" cy="308"/>
            </a:xfrm>
            <a:prstGeom prst="roundRect">
              <a:avLst>
                <a:gd name="adj" fmla="val 17509"/>
              </a:avLst>
            </a:prstGeom>
            <a:gradFill rotWithShape="1">
              <a:gsLst>
                <a:gs pos="0">
                  <a:schemeClr val="hlink"/>
                </a:gs>
                <a:gs pos="100000">
                  <a:schemeClr val="hlink">
                    <a:gamma/>
                    <a:shade val="51373"/>
                    <a:invGamma/>
                  </a:schemeClr>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endParaRPr lang="zh-CN" altLang="en-US"/>
            </a:p>
          </p:txBody>
        </p:sp>
        <p:sp>
          <p:nvSpPr>
            <p:cNvPr id="277516" name="AutoShape 12"/>
            <p:cNvSpPr>
              <a:spLocks noChangeArrowheads="1"/>
            </p:cNvSpPr>
            <p:nvPr/>
          </p:nvSpPr>
          <p:spPr bwMode="gray">
            <a:xfrm>
              <a:off x="1519" y="2022"/>
              <a:ext cx="1815" cy="302"/>
            </a:xfrm>
            <a:prstGeom prst="roundRect">
              <a:avLst>
                <a:gd name="adj" fmla="val 16667"/>
              </a:avLst>
            </a:prstGeom>
            <a:gradFill rotWithShape="1">
              <a:gsLst>
                <a:gs pos="0">
                  <a:schemeClr val="hlink"/>
                </a:gs>
                <a:gs pos="100000">
                  <a:schemeClr val="hlink">
                    <a:gamma/>
                    <a:shade val="51373"/>
                    <a:invGamma/>
                  </a:schemeClr>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endParaRPr lang="zh-CN" altLang="en-US"/>
            </a:p>
          </p:txBody>
        </p:sp>
        <p:sp>
          <p:nvSpPr>
            <p:cNvPr id="277517" name="Text Box 13"/>
            <p:cNvSpPr txBox="1">
              <a:spLocks noChangeArrowheads="1"/>
            </p:cNvSpPr>
            <p:nvPr/>
          </p:nvSpPr>
          <p:spPr bwMode="gray">
            <a:xfrm>
              <a:off x="1519" y="2047"/>
              <a:ext cx="1815" cy="231"/>
            </a:xfrm>
            <a:prstGeom prst="rect">
              <a:avLst/>
            </a:prstGeom>
            <a:solidFill>
              <a:schemeClr val="bg1">
                <a:alpha val="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algn="ctr" eaLnBrk="1" hangingPunct="1"/>
              <a:r>
                <a:rPr lang="zh-CN" altLang="en-US" sz="1400" b="1">
                  <a:solidFill>
                    <a:schemeClr val="bg1"/>
                  </a:solidFill>
                  <a:latin typeface="Arial" panose="020B0604020202020204" pitchFamily="34" charset="0"/>
                  <a:ea typeface="宋体" panose="02010600030101010101" pitchFamily="2" charset="-122"/>
                </a:rPr>
                <a:t>保存全部寄存器</a:t>
              </a:r>
            </a:p>
          </p:txBody>
        </p:sp>
      </p:grpSp>
      <p:grpSp>
        <p:nvGrpSpPr>
          <p:cNvPr id="277518" name="Group 14"/>
          <p:cNvGrpSpPr/>
          <p:nvPr/>
        </p:nvGrpSpPr>
        <p:grpSpPr bwMode="auto">
          <a:xfrm>
            <a:off x="2592388" y="2540219"/>
            <a:ext cx="2881312" cy="410474"/>
            <a:chOff x="1661" y="1526"/>
            <a:chExt cx="1459" cy="422"/>
          </a:xfrm>
        </p:grpSpPr>
        <p:sp>
          <p:nvSpPr>
            <p:cNvPr id="277519" name="AutoShape 15"/>
            <p:cNvSpPr>
              <a:spLocks noChangeArrowheads="1"/>
            </p:cNvSpPr>
            <p:nvPr/>
          </p:nvSpPr>
          <p:spPr bwMode="gray">
            <a:xfrm>
              <a:off x="1661" y="1528"/>
              <a:ext cx="1459" cy="420"/>
            </a:xfrm>
            <a:prstGeom prst="roundRect">
              <a:avLst>
                <a:gd name="adj" fmla="val 17509"/>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277520" name="AutoShape 16"/>
            <p:cNvSpPr>
              <a:spLocks noChangeArrowheads="1"/>
            </p:cNvSpPr>
            <p:nvPr/>
          </p:nvSpPr>
          <p:spPr bwMode="gray">
            <a:xfrm>
              <a:off x="1838" y="1526"/>
              <a:ext cx="1138" cy="420"/>
            </a:xfrm>
            <a:prstGeom prst="roundRect">
              <a:avLst>
                <a:gd name="adj" fmla="val 16667"/>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277521" name="Text Box 17"/>
            <p:cNvSpPr txBox="1">
              <a:spLocks noChangeArrowheads="1"/>
            </p:cNvSpPr>
            <p:nvPr/>
          </p:nvSpPr>
          <p:spPr bwMode="gray">
            <a:xfrm>
              <a:off x="1661" y="1561"/>
              <a:ext cx="1459" cy="380"/>
            </a:xfrm>
            <a:prstGeom prst="rect">
              <a:avLst/>
            </a:prstGeom>
            <a:solidFill>
              <a:schemeClr val="bg1">
                <a:alpha val="0"/>
              </a:schemeClr>
            </a:solidFill>
            <a:ln>
              <a:noFill/>
            </a:ln>
            <a:effectLst/>
            <a:extLs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ctr" eaLnBrk="1" hangingPunct="1"/>
              <a:r>
                <a:rPr lang="zh-CN" altLang="en-US" b="1">
                  <a:solidFill>
                    <a:schemeClr val="bg1"/>
                  </a:solidFill>
                  <a:latin typeface="Arial" panose="020B0604020202020204" pitchFamily="34" charset="0"/>
                  <a:ea typeface="宋体" panose="02010600030101010101" pitchFamily="2" charset="-122"/>
                </a:rPr>
                <a:t>中断服务程序</a:t>
              </a:r>
            </a:p>
          </p:txBody>
        </p:sp>
      </p:grpSp>
      <p:grpSp>
        <p:nvGrpSpPr>
          <p:cNvPr id="277522" name="Group 18"/>
          <p:cNvGrpSpPr/>
          <p:nvPr/>
        </p:nvGrpSpPr>
        <p:grpSpPr bwMode="auto">
          <a:xfrm>
            <a:off x="2592388" y="3396992"/>
            <a:ext cx="2894012" cy="922702"/>
            <a:chOff x="1852" y="2459"/>
            <a:chExt cx="1162" cy="532"/>
          </a:xfrm>
        </p:grpSpPr>
        <p:sp>
          <p:nvSpPr>
            <p:cNvPr id="277523" name="AutoShape 19"/>
            <p:cNvSpPr>
              <a:spLocks noChangeArrowheads="1"/>
            </p:cNvSpPr>
            <p:nvPr/>
          </p:nvSpPr>
          <p:spPr bwMode="gray">
            <a:xfrm>
              <a:off x="1852" y="2597"/>
              <a:ext cx="1162" cy="236"/>
            </a:xfrm>
            <a:prstGeom prst="roundRect">
              <a:avLst>
                <a:gd name="adj" fmla="val 17509"/>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277524" name="AutoShape 20"/>
            <p:cNvSpPr>
              <a:spLocks noChangeArrowheads="1"/>
            </p:cNvSpPr>
            <p:nvPr/>
          </p:nvSpPr>
          <p:spPr bwMode="gray">
            <a:xfrm>
              <a:off x="1870" y="2595"/>
              <a:ext cx="1127" cy="236"/>
            </a:xfrm>
            <a:prstGeom prst="roundRect">
              <a:avLst>
                <a:gd name="adj" fmla="val 16667"/>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277525" name="Text Box 21"/>
            <p:cNvSpPr txBox="1">
              <a:spLocks noChangeArrowheads="1"/>
            </p:cNvSpPr>
            <p:nvPr/>
          </p:nvSpPr>
          <p:spPr bwMode="gray">
            <a:xfrm>
              <a:off x="1893" y="2459"/>
              <a:ext cx="1105" cy="532"/>
            </a:xfrm>
            <a:prstGeom prst="rect">
              <a:avLst/>
            </a:prstGeom>
            <a:solidFill>
              <a:schemeClr val="bg1">
                <a:alpha val="0"/>
              </a:schemeClr>
            </a:solidFill>
            <a:ln>
              <a:noFill/>
            </a:ln>
            <a:effectLst/>
            <a:extLs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r>
                <a:rPr lang="en-US" altLang="zh-CN" b="1" dirty="0">
                  <a:solidFill>
                    <a:schemeClr val="bg1"/>
                  </a:solidFill>
                  <a:latin typeface="Arial" panose="020B0604020202020204" pitchFamily="34" charset="0"/>
                  <a:ea typeface="宋体" panose="02010600030101010101" pitchFamily="2" charset="-122"/>
                </a:rPr>
                <a:t>       </a:t>
              </a:r>
              <a:r>
                <a:rPr lang="zh-CN" altLang="en-US" b="1" dirty="0">
                  <a:latin typeface="Arial" panose="020B0604020202020204" pitchFamily="34" charset="0"/>
                  <a:ea typeface="宋体" panose="02010600030101010101" pitchFamily="2" charset="-122"/>
                </a:rPr>
                <a:t>调用</a:t>
              </a:r>
              <a:r>
                <a:rPr lang="en-US" altLang="zh-CN" b="1" dirty="0" err="1">
                  <a:latin typeface="Arial" panose="020B0604020202020204" pitchFamily="34" charset="0"/>
                  <a:ea typeface="宋体" panose="02010600030101010101" pitchFamily="2" charset="-122"/>
                </a:rPr>
                <a:t>OSIntEnter</a:t>
              </a:r>
              <a:r>
                <a:rPr lang="zh-CN" altLang="en-US" b="1" dirty="0">
                  <a:latin typeface="Arial" panose="020B0604020202020204" pitchFamily="34" charset="0"/>
                  <a:ea typeface="宋体" panose="02010600030101010101" pitchFamily="2" charset="-122"/>
                </a:rPr>
                <a:t>或  </a:t>
              </a:r>
            </a:p>
            <a:p>
              <a:pPr eaLnBrk="1" hangingPunct="1"/>
              <a:r>
                <a:rPr lang="zh-CN" altLang="en-US" b="1" dirty="0">
                  <a:solidFill>
                    <a:schemeClr val="bg1"/>
                  </a:solidFill>
                  <a:latin typeface="Arial" panose="020B0604020202020204" pitchFamily="34" charset="0"/>
                  <a:ea typeface="宋体" panose="02010600030101010101" pitchFamily="2" charset="-122"/>
                </a:rPr>
                <a:t>     </a:t>
              </a:r>
              <a:r>
                <a:rPr lang="en-US" altLang="zh-CN" b="1" dirty="0">
                  <a:solidFill>
                    <a:schemeClr val="bg1"/>
                  </a:solidFill>
                  <a:latin typeface="Arial" panose="020B0604020202020204" pitchFamily="34" charset="0"/>
                  <a:ea typeface="宋体" panose="02010600030101010101" pitchFamily="2" charset="-122"/>
                </a:rPr>
                <a:t>OSIntNesting</a:t>
              </a:r>
              <a:r>
                <a:rPr lang="zh-CN" altLang="en-US" b="1" dirty="0">
                  <a:solidFill>
                    <a:schemeClr val="bg1"/>
                  </a:solidFill>
                  <a:latin typeface="Arial" panose="020B0604020202020204" pitchFamily="34" charset="0"/>
                  <a:ea typeface="宋体" panose="02010600030101010101" pitchFamily="2" charset="-122"/>
                </a:rPr>
                <a:t>直接加</a:t>
              </a:r>
              <a:r>
                <a:rPr lang="en-US" altLang="zh-CN" b="1" dirty="0">
                  <a:solidFill>
                    <a:schemeClr val="bg1"/>
                  </a:solidFill>
                  <a:latin typeface="Arial" panose="020B0604020202020204" pitchFamily="34" charset="0"/>
                  <a:ea typeface="宋体" panose="02010600030101010101" pitchFamily="2" charset="-122"/>
                </a:rPr>
                <a:t>1</a:t>
              </a:r>
            </a:p>
          </p:txBody>
        </p:sp>
      </p:grpSp>
      <p:sp>
        <p:nvSpPr>
          <p:cNvPr id="277526" name="AutoShape 22"/>
          <p:cNvSpPr>
            <a:spLocks noChangeArrowheads="1"/>
          </p:cNvSpPr>
          <p:nvPr/>
        </p:nvSpPr>
        <p:spPr bwMode="gray">
          <a:xfrm rot="16200000">
            <a:off x="3900488" y="2324101"/>
            <a:ext cx="188913" cy="1306512"/>
          </a:xfrm>
          <a:prstGeom prst="leftArrow">
            <a:avLst>
              <a:gd name="adj1" fmla="val 31250"/>
              <a:gd name="adj2" fmla="val 53648"/>
            </a:avLst>
          </a:prstGeom>
          <a:gradFill rotWithShape="1">
            <a:gsLst>
              <a:gs pos="0">
                <a:srgbClr val="666699"/>
              </a:gs>
              <a:gs pos="100000">
                <a:srgbClr val="666699">
                  <a:gamma/>
                  <a:tint val="42353"/>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r>
              <a:rPr lang="en-US" altLang="zh-CN" sz="2400">
                <a:latin typeface="Arial" panose="020B0604020202020204" pitchFamily="34" charset="0"/>
                <a:ea typeface="宋体" panose="02010600030101010101" pitchFamily="2" charset="-122"/>
              </a:rPr>
              <a:t> </a:t>
            </a:r>
          </a:p>
        </p:txBody>
      </p:sp>
      <p:sp>
        <p:nvSpPr>
          <p:cNvPr id="277527" name="AutoShape 23"/>
          <p:cNvSpPr>
            <a:spLocks noChangeArrowheads="1"/>
          </p:cNvSpPr>
          <p:nvPr/>
        </p:nvSpPr>
        <p:spPr bwMode="gray">
          <a:xfrm rot="16200000">
            <a:off x="3879057" y="4067970"/>
            <a:ext cx="228600" cy="1303337"/>
          </a:xfrm>
          <a:prstGeom prst="leftArrow">
            <a:avLst>
              <a:gd name="adj1" fmla="val 31250"/>
              <a:gd name="adj2" fmla="val 53648"/>
            </a:avLst>
          </a:prstGeom>
          <a:gradFill rotWithShape="1">
            <a:gsLst>
              <a:gs pos="0">
                <a:srgbClr val="009900"/>
              </a:gs>
              <a:gs pos="100000">
                <a:srgbClr val="009900">
                  <a:gamma/>
                  <a:tint val="42353"/>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r>
              <a:rPr lang="en-US" altLang="zh-CN" sz="2400">
                <a:latin typeface="Arial" panose="020B0604020202020204" pitchFamily="34" charset="0"/>
                <a:ea typeface="宋体" panose="02010600030101010101" pitchFamily="2" charset="-122"/>
              </a:rPr>
              <a:t> </a:t>
            </a:r>
          </a:p>
        </p:txBody>
      </p:sp>
      <p:sp>
        <p:nvSpPr>
          <p:cNvPr id="277528" name="AutoShape 24"/>
          <p:cNvSpPr>
            <a:spLocks noChangeArrowheads="1"/>
          </p:cNvSpPr>
          <p:nvPr/>
        </p:nvSpPr>
        <p:spPr bwMode="gray">
          <a:xfrm rot="16200000">
            <a:off x="3877469" y="2725242"/>
            <a:ext cx="236538" cy="1466255"/>
          </a:xfrm>
          <a:prstGeom prst="leftArrow">
            <a:avLst>
              <a:gd name="adj1" fmla="val 31250"/>
              <a:gd name="adj2" fmla="val 53648"/>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ctr"/>
            <a:r>
              <a:rPr lang="en-US" altLang="zh-CN" sz="2400">
                <a:latin typeface="Arial" panose="020B0604020202020204" pitchFamily="34" charset="0"/>
                <a:ea typeface="宋体" panose="02010600030101010101" pitchFamily="2" charset="-122"/>
              </a:rPr>
              <a:t> </a:t>
            </a:r>
          </a:p>
        </p:txBody>
      </p:sp>
      <p:sp>
        <p:nvSpPr>
          <p:cNvPr id="277529" name="AutoShape 25"/>
          <p:cNvSpPr>
            <a:spLocks noChangeArrowheads="1"/>
          </p:cNvSpPr>
          <p:nvPr/>
        </p:nvSpPr>
        <p:spPr bwMode="auto">
          <a:xfrm>
            <a:off x="2243138" y="2438401"/>
            <a:ext cx="7739062" cy="3870325"/>
          </a:xfrm>
          <a:prstGeom prst="roundRect">
            <a:avLst>
              <a:gd name="adj" fmla="val 16667"/>
            </a:avLst>
          </a:prstGeom>
          <a:noFill/>
          <a:ln w="28575" algn="ctr">
            <a:solidFill>
              <a:srgbClr val="007000"/>
            </a:solidFill>
            <a:round/>
          </a:ln>
          <a:effectLst/>
          <a:scene3d>
            <a:camera prst="legacyObliqueBottomRight"/>
            <a:lightRig rig="legacyFlat2" dir="t"/>
          </a:scene3d>
          <a:sp3d extrusionH="36500" prstMaterial="legacyMatte">
            <a:bevelT w="13500" h="13500" prst="angle"/>
            <a:bevelB w="13500" h="13500" prst="angle"/>
            <a:extrusionClr>
              <a:srgbClr val="007000"/>
            </a:extrusionClr>
            <a:contourClr>
              <a:srgbClr val="007000"/>
            </a:contourClr>
          </a:sp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grpSp>
        <p:nvGrpSpPr>
          <p:cNvPr id="277530" name="Group 26"/>
          <p:cNvGrpSpPr/>
          <p:nvPr/>
        </p:nvGrpSpPr>
        <p:grpSpPr bwMode="auto">
          <a:xfrm>
            <a:off x="2590801" y="4833938"/>
            <a:ext cx="2881313" cy="258762"/>
            <a:chOff x="1519" y="2022"/>
            <a:chExt cx="1815" cy="308"/>
          </a:xfrm>
        </p:grpSpPr>
        <p:sp>
          <p:nvSpPr>
            <p:cNvPr id="277531" name="AutoShape 27"/>
            <p:cNvSpPr>
              <a:spLocks noChangeArrowheads="1"/>
            </p:cNvSpPr>
            <p:nvPr/>
          </p:nvSpPr>
          <p:spPr bwMode="gray">
            <a:xfrm>
              <a:off x="1519" y="2022"/>
              <a:ext cx="1786" cy="308"/>
            </a:xfrm>
            <a:prstGeom prst="roundRect">
              <a:avLst>
                <a:gd name="adj" fmla="val 17509"/>
              </a:avLst>
            </a:prstGeom>
            <a:gradFill rotWithShape="1">
              <a:gsLst>
                <a:gs pos="0">
                  <a:schemeClr val="hlink"/>
                </a:gs>
                <a:gs pos="100000">
                  <a:schemeClr val="hlink">
                    <a:gamma/>
                    <a:shade val="51373"/>
                    <a:invGamma/>
                  </a:schemeClr>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endParaRPr lang="zh-CN" altLang="en-US"/>
            </a:p>
          </p:txBody>
        </p:sp>
        <p:sp>
          <p:nvSpPr>
            <p:cNvPr id="277532" name="AutoShape 28"/>
            <p:cNvSpPr>
              <a:spLocks noChangeArrowheads="1"/>
            </p:cNvSpPr>
            <p:nvPr/>
          </p:nvSpPr>
          <p:spPr bwMode="gray">
            <a:xfrm>
              <a:off x="1519" y="2022"/>
              <a:ext cx="1815" cy="302"/>
            </a:xfrm>
            <a:prstGeom prst="roundRect">
              <a:avLst>
                <a:gd name="adj" fmla="val 16667"/>
              </a:avLst>
            </a:prstGeom>
            <a:gradFill rotWithShape="1">
              <a:gsLst>
                <a:gs pos="0">
                  <a:srgbClr val="993366">
                    <a:gamma/>
                    <a:tint val="44314"/>
                    <a:invGamma/>
                  </a:srgbClr>
                </a:gs>
                <a:gs pos="100000">
                  <a:srgbClr val="993366"/>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endParaRPr lang="zh-CN" altLang="en-US"/>
            </a:p>
          </p:txBody>
        </p:sp>
        <p:sp>
          <p:nvSpPr>
            <p:cNvPr id="277533" name="Text Box 29"/>
            <p:cNvSpPr txBox="1">
              <a:spLocks noChangeArrowheads="1"/>
            </p:cNvSpPr>
            <p:nvPr/>
          </p:nvSpPr>
          <p:spPr bwMode="gray">
            <a:xfrm>
              <a:off x="1519" y="2047"/>
              <a:ext cx="1815" cy="231"/>
            </a:xfrm>
            <a:prstGeom prst="rect">
              <a:avLst/>
            </a:prstGeom>
            <a:solidFill>
              <a:schemeClr val="bg1">
                <a:alpha val="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algn="ctr" eaLnBrk="1" hangingPunct="1"/>
              <a:r>
                <a:rPr lang="zh-CN" altLang="en-US" b="1">
                  <a:solidFill>
                    <a:schemeClr val="bg1"/>
                  </a:solidFill>
                  <a:latin typeface="Arial" panose="020B0604020202020204" pitchFamily="34" charset="0"/>
                  <a:ea typeface="宋体" panose="02010600030101010101" pitchFamily="2" charset="-122"/>
                </a:rPr>
                <a:t>调用</a:t>
              </a:r>
              <a:r>
                <a:rPr lang="en-US" altLang="zh-CN" b="1">
                  <a:solidFill>
                    <a:schemeClr val="bg1"/>
                  </a:solidFill>
                  <a:latin typeface="Arial" panose="020B0604020202020204" pitchFamily="34" charset="0"/>
                  <a:ea typeface="宋体" panose="02010600030101010101" pitchFamily="2" charset="-122"/>
                </a:rPr>
                <a:t>OSIntExit()</a:t>
              </a:r>
            </a:p>
          </p:txBody>
        </p:sp>
      </p:grpSp>
      <p:sp>
        <p:nvSpPr>
          <p:cNvPr id="277534" name="AutoShape 30"/>
          <p:cNvSpPr>
            <a:spLocks noChangeArrowheads="1"/>
          </p:cNvSpPr>
          <p:nvPr/>
        </p:nvSpPr>
        <p:spPr bwMode="gray">
          <a:xfrm rot="16200000">
            <a:off x="3900488" y="3543301"/>
            <a:ext cx="188913" cy="1306512"/>
          </a:xfrm>
          <a:prstGeom prst="leftArrow">
            <a:avLst>
              <a:gd name="adj1" fmla="val 31250"/>
              <a:gd name="adj2" fmla="val 53648"/>
            </a:avLst>
          </a:prstGeom>
          <a:gradFill rotWithShape="1">
            <a:gsLst>
              <a:gs pos="0">
                <a:srgbClr val="666699"/>
              </a:gs>
              <a:gs pos="100000">
                <a:srgbClr val="666699">
                  <a:gamma/>
                  <a:tint val="42353"/>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r>
              <a:rPr lang="en-US" altLang="zh-CN" sz="2400">
                <a:latin typeface="Arial" panose="020B0604020202020204" pitchFamily="34" charset="0"/>
                <a:ea typeface="宋体" panose="02010600030101010101" pitchFamily="2" charset="-122"/>
              </a:rPr>
              <a:t> </a:t>
            </a:r>
          </a:p>
        </p:txBody>
      </p:sp>
      <p:grpSp>
        <p:nvGrpSpPr>
          <p:cNvPr id="277535" name="Group 31"/>
          <p:cNvGrpSpPr/>
          <p:nvPr/>
        </p:nvGrpSpPr>
        <p:grpSpPr bwMode="auto">
          <a:xfrm>
            <a:off x="2590801" y="5321301"/>
            <a:ext cx="2881313" cy="258763"/>
            <a:chOff x="1519" y="2022"/>
            <a:chExt cx="1815" cy="308"/>
          </a:xfrm>
        </p:grpSpPr>
        <p:sp>
          <p:nvSpPr>
            <p:cNvPr id="277536" name="AutoShape 32"/>
            <p:cNvSpPr>
              <a:spLocks noChangeArrowheads="1"/>
            </p:cNvSpPr>
            <p:nvPr/>
          </p:nvSpPr>
          <p:spPr bwMode="gray">
            <a:xfrm>
              <a:off x="1519" y="2022"/>
              <a:ext cx="1786" cy="308"/>
            </a:xfrm>
            <a:prstGeom prst="roundRect">
              <a:avLst>
                <a:gd name="adj" fmla="val 17509"/>
              </a:avLst>
            </a:prstGeom>
            <a:gradFill rotWithShape="1">
              <a:gsLst>
                <a:gs pos="0">
                  <a:schemeClr val="hlink"/>
                </a:gs>
                <a:gs pos="100000">
                  <a:schemeClr val="hlink">
                    <a:gamma/>
                    <a:shade val="51373"/>
                    <a:invGamma/>
                  </a:schemeClr>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endParaRPr lang="zh-CN" altLang="en-US"/>
            </a:p>
          </p:txBody>
        </p:sp>
        <p:sp>
          <p:nvSpPr>
            <p:cNvPr id="277537" name="AutoShape 33"/>
            <p:cNvSpPr>
              <a:spLocks noChangeArrowheads="1"/>
            </p:cNvSpPr>
            <p:nvPr/>
          </p:nvSpPr>
          <p:spPr bwMode="gray">
            <a:xfrm>
              <a:off x="1519" y="2022"/>
              <a:ext cx="1815" cy="302"/>
            </a:xfrm>
            <a:prstGeom prst="roundRect">
              <a:avLst>
                <a:gd name="adj" fmla="val 16667"/>
              </a:avLst>
            </a:prstGeom>
            <a:gradFill rotWithShape="1">
              <a:gsLst>
                <a:gs pos="0">
                  <a:schemeClr val="hlink"/>
                </a:gs>
                <a:gs pos="100000">
                  <a:schemeClr val="hlink">
                    <a:gamma/>
                    <a:shade val="51373"/>
                    <a:invGamma/>
                  </a:schemeClr>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endParaRPr lang="zh-CN" altLang="en-US"/>
            </a:p>
          </p:txBody>
        </p:sp>
        <p:sp>
          <p:nvSpPr>
            <p:cNvPr id="277538" name="Text Box 34"/>
            <p:cNvSpPr txBox="1">
              <a:spLocks noChangeArrowheads="1"/>
            </p:cNvSpPr>
            <p:nvPr/>
          </p:nvSpPr>
          <p:spPr bwMode="gray">
            <a:xfrm>
              <a:off x="1519" y="2047"/>
              <a:ext cx="1815" cy="231"/>
            </a:xfrm>
            <a:prstGeom prst="rect">
              <a:avLst/>
            </a:prstGeom>
            <a:solidFill>
              <a:schemeClr val="bg1">
                <a:alpha val="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algn="ctr" eaLnBrk="1" hangingPunct="1"/>
              <a:r>
                <a:rPr lang="zh-CN" altLang="en-US" sz="1400" b="1">
                  <a:solidFill>
                    <a:schemeClr val="bg1"/>
                  </a:solidFill>
                  <a:latin typeface="Arial" panose="020B0604020202020204" pitchFamily="34" charset="0"/>
                  <a:ea typeface="宋体" panose="02010600030101010101" pitchFamily="2" charset="-122"/>
                </a:rPr>
                <a:t>恢复所有</a:t>
              </a:r>
              <a:r>
                <a:rPr lang="en-US" altLang="zh-CN" sz="1400" b="1">
                  <a:solidFill>
                    <a:schemeClr val="bg1"/>
                  </a:solidFill>
                  <a:latin typeface="Arial" panose="020B0604020202020204" pitchFamily="34" charset="0"/>
                  <a:ea typeface="宋体" panose="02010600030101010101" pitchFamily="2" charset="-122"/>
                </a:rPr>
                <a:t>CPU</a:t>
              </a:r>
              <a:r>
                <a:rPr lang="zh-CN" altLang="en-US" sz="1400" b="1">
                  <a:solidFill>
                    <a:schemeClr val="bg1"/>
                  </a:solidFill>
                  <a:latin typeface="Arial" panose="020B0604020202020204" pitchFamily="34" charset="0"/>
                  <a:ea typeface="宋体" panose="02010600030101010101" pitchFamily="2" charset="-122"/>
                </a:rPr>
                <a:t>寄存器</a:t>
              </a:r>
            </a:p>
          </p:txBody>
        </p:sp>
      </p:grpSp>
      <p:grpSp>
        <p:nvGrpSpPr>
          <p:cNvPr id="277539" name="Group 35"/>
          <p:cNvGrpSpPr/>
          <p:nvPr/>
        </p:nvGrpSpPr>
        <p:grpSpPr bwMode="auto">
          <a:xfrm>
            <a:off x="2590801" y="5740619"/>
            <a:ext cx="2881313" cy="410474"/>
            <a:chOff x="1661" y="1526"/>
            <a:chExt cx="1459" cy="422"/>
          </a:xfrm>
        </p:grpSpPr>
        <p:sp>
          <p:nvSpPr>
            <p:cNvPr id="277540" name="AutoShape 36"/>
            <p:cNvSpPr>
              <a:spLocks noChangeArrowheads="1"/>
            </p:cNvSpPr>
            <p:nvPr/>
          </p:nvSpPr>
          <p:spPr bwMode="gray">
            <a:xfrm>
              <a:off x="1661" y="1528"/>
              <a:ext cx="1459" cy="420"/>
            </a:xfrm>
            <a:prstGeom prst="roundRect">
              <a:avLst>
                <a:gd name="adj" fmla="val 17509"/>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277541" name="AutoShape 37"/>
            <p:cNvSpPr>
              <a:spLocks noChangeArrowheads="1"/>
            </p:cNvSpPr>
            <p:nvPr/>
          </p:nvSpPr>
          <p:spPr bwMode="gray">
            <a:xfrm>
              <a:off x="1838" y="1526"/>
              <a:ext cx="1138" cy="420"/>
            </a:xfrm>
            <a:prstGeom prst="roundRect">
              <a:avLst>
                <a:gd name="adj" fmla="val 16667"/>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277542" name="Text Box 38"/>
            <p:cNvSpPr txBox="1">
              <a:spLocks noChangeArrowheads="1"/>
            </p:cNvSpPr>
            <p:nvPr/>
          </p:nvSpPr>
          <p:spPr bwMode="gray">
            <a:xfrm>
              <a:off x="1661" y="1561"/>
              <a:ext cx="1459" cy="380"/>
            </a:xfrm>
            <a:prstGeom prst="rect">
              <a:avLst/>
            </a:prstGeom>
            <a:solidFill>
              <a:schemeClr val="bg1">
                <a:alpha val="0"/>
              </a:schemeClr>
            </a:solidFill>
            <a:ln>
              <a:noFill/>
            </a:ln>
            <a:effectLst/>
            <a:extLs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ctr" eaLnBrk="1" hangingPunct="1"/>
              <a:r>
                <a:rPr lang="zh-CN" altLang="en-US" b="1">
                  <a:solidFill>
                    <a:schemeClr val="bg1"/>
                  </a:solidFill>
                  <a:latin typeface="Arial" panose="020B0604020202020204" pitchFamily="34" charset="0"/>
                  <a:ea typeface="宋体" panose="02010600030101010101" pitchFamily="2" charset="-122"/>
                </a:rPr>
                <a:t>执行中断返回指令</a:t>
              </a:r>
            </a:p>
          </p:txBody>
        </p:sp>
      </p:grpSp>
      <p:sp>
        <p:nvSpPr>
          <p:cNvPr id="277543" name="AutoShape 39"/>
          <p:cNvSpPr>
            <a:spLocks noChangeArrowheads="1"/>
          </p:cNvSpPr>
          <p:nvPr/>
        </p:nvSpPr>
        <p:spPr bwMode="gray">
          <a:xfrm rot="16200000">
            <a:off x="3894138" y="5037138"/>
            <a:ext cx="201612" cy="1306512"/>
          </a:xfrm>
          <a:prstGeom prst="leftArrow">
            <a:avLst>
              <a:gd name="adj1" fmla="val 31250"/>
              <a:gd name="adj2" fmla="val 53648"/>
            </a:avLst>
          </a:prstGeom>
          <a:gradFill rotWithShape="1">
            <a:gsLst>
              <a:gs pos="0">
                <a:srgbClr val="666699"/>
              </a:gs>
              <a:gs pos="100000">
                <a:srgbClr val="666699">
                  <a:gamma/>
                  <a:tint val="42353"/>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r>
              <a:rPr lang="en-US" altLang="zh-CN" sz="2400">
                <a:latin typeface="Arial" panose="020B0604020202020204" pitchFamily="34" charset="0"/>
                <a:ea typeface="宋体" panose="02010600030101010101" pitchFamily="2" charset="-122"/>
              </a:rPr>
              <a:t> </a:t>
            </a:r>
          </a:p>
        </p:txBody>
      </p:sp>
      <p:sp>
        <p:nvSpPr>
          <p:cNvPr id="277544" name="AutoShape 40"/>
          <p:cNvSpPr>
            <a:spLocks noChangeArrowheads="1"/>
          </p:cNvSpPr>
          <p:nvPr/>
        </p:nvSpPr>
        <p:spPr bwMode="gray">
          <a:xfrm rot="16200000">
            <a:off x="3864770" y="4469905"/>
            <a:ext cx="236537" cy="1466255"/>
          </a:xfrm>
          <a:prstGeom prst="leftArrow">
            <a:avLst>
              <a:gd name="adj1" fmla="val 31250"/>
              <a:gd name="adj2" fmla="val 53648"/>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ctr"/>
            <a:r>
              <a:rPr lang="en-US" altLang="zh-CN" sz="2400">
                <a:latin typeface="Arial" panose="020B0604020202020204" pitchFamily="34" charset="0"/>
                <a:ea typeface="宋体" panose="02010600030101010101" pitchFamily="2" charset="-122"/>
              </a:rPr>
              <a:t> </a:t>
            </a:r>
          </a:p>
        </p:txBody>
      </p:sp>
      <p:sp>
        <p:nvSpPr>
          <p:cNvPr id="277545" name="AutoShape 41"/>
          <p:cNvSpPr/>
          <p:nvPr/>
        </p:nvSpPr>
        <p:spPr bwMode="auto">
          <a:xfrm>
            <a:off x="5943600" y="3535364"/>
            <a:ext cx="3678238" cy="646331"/>
          </a:xfrm>
          <a:prstGeom prst="accentCallout1">
            <a:avLst>
              <a:gd name="adj1" fmla="val 18750"/>
              <a:gd name="adj2" fmla="val -2069"/>
              <a:gd name="adj3" fmla="val 83333"/>
              <a:gd name="adj4" fmla="val -12431"/>
            </a:avLst>
          </a:prstGeom>
          <a:gradFill rotWithShape="1">
            <a:gsLst>
              <a:gs pos="0">
                <a:schemeClr val="accent1"/>
              </a:gs>
              <a:gs pos="100000">
                <a:schemeClr val="accent1">
                  <a:gamma/>
                  <a:tint val="31765"/>
                  <a:invGamma/>
                </a:schemeClr>
              </a:gs>
            </a:gsLst>
            <a:lin ang="2700000" scaled="1"/>
          </a:gradFill>
          <a:ln w="25400">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r>
              <a:rPr lang="zh-CN" altLang="en-US">
                <a:latin typeface="黑体" panose="02010609060101010101" pitchFamily="49" charset="-122"/>
              </a:rPr>
              <a:t>告诉</a:t>
            </a:r>
            <a:r>
              <a:rPr lang="en-US" altLang="zh-CN">
                <a:latin typeface="黑体" panose="02010609060101010101" pitchFamily="49" charset="-122"/>
              </a:rPr>
              <a:t>μC/OS-Ⅱ</a:t>
            </a:r>
            <a:r>
              <a:rPr lang="zh-CN" altLang="en-US">
                <a:latin typeface="黑体" panose="02010609060101010101" pitchFamily="49" charset="-122"/>
              </a:rPr>
              <a:t>此时正在执行中断服务 </a:t>
            </a:r>
          </a:p>
        </p:txBody>
      </p:sp>
      <p:sp>
        <p:nvSpPr>
          <p:cNvPr id="277546" name="AutoShape 42"/>
          <p:cNvSpPr/>
          <p:nvPr/>
        </p:nvSpPr>
        <p:spPr bwMode="auto">
          <a:xfrm>
            <a:off x="5943600" y="4191000"/>
            <a:ext cx="3810000" cy="1828800"/>
          </a:xfrm>
          <a:prstGeom prst="accentCallout1">
            <a:avLst>
              <a:gd name="adj1" fmla="val 6250"/>
              <a:gd name="adj2" fmla="val -2000"/>
              <a:gd name="adj3" fmla="val 44444"/>
              <a:gd name="adj4" fmla="val -12333"/>
            </a:avLst>
          </a:prstGeom>
          <a:gradFill rotWithShape="1">
            <a:gsLst>
              <a:gs pos="0">
                <a:schemeClr val="accent1"/>
              </a:gs>
              <a:gs pos="100000">
                <a:schemeClr val="accent1">
                  <a:gamma/>
                  <a:tint val="34902"/>
                  <a:invGamma/>
                </a:schemeClr>
              </a:gs>
            </a:gsLst>
            <a:lin ang="2700000" scaled="1"/>
          </a:gradFill>
          <a:ln w="25400">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r>
              <a:rPr lang="en-US" altLang="zh-CN" sz="1600" dirty="0">
                <a:latin typeface="黑体" panose="02010609060101010101" pitchFamily="49" charset="-122"/>
              </a:rPr>
              <a:t>OSIntNesting</a:t>
            </a:r>
            <a:r>
              <a:rPr lang="zh-CN" altLang="en-US" sz="1600" dirty="0">
                <a:latin typeface="黑体" panose="02010609060101010101" pitchFamily="49" charset="-122"/>
              </a:rPr>
              <a:t>减</a:t>
            </a:r>
            <a:r>
              <a:rPr lang="en-US" altLang="zh-CN" sz="1600" dirty="0">
                <a:latin typeface="黑体" panose="02010609060101010101" pitchFamily="49" charset="-122"/>
              </a:rPr>
              <a:t>1</a:t>
            </a:r>
            <a:r>
              <a:rPr lang="zh-CN" altLang="en-US" sz="1600" dirty="0">
                <a:latin typeface="黑体" panose="02010609060101010101" pitchFamily="49" charset="-122"/>
              </a:rPr>
              <a:t>，如果</a:t>
            </a:r>
            <a:r>
              <a:rPr lang="en-US" altLang="zh-CN" sz="1600" dirty="0">
                <a:latin typeface="黑体" panose="02010609060101010101" pitchFamily="49" charset="-122"/>
              </a:rPr>
              <a:t>OSIntNesting</a:t>
            </a:r>
            <a:r>
              <a:rPr lang="zh-CN" altLang="en-US" sz="1600" dirty="0">
                <a:latin typeface="黑体" panose="02010609060101010101" pitchFamily="49" charset="-122"/>
              </a:rPr>
              <a:t>减到</a:t>
            </a:r>
            <a:r>
              <a:rPr lang="en-US" altLang="zh-CN" sz="1600" dirty="0">
                <a:latin typeface="黑体" panose="02010609060101010101" pitchFamily="49" charset="-122"/>
              </a:rPr>
              <a:t>0</a:t>
            </a:r>
            <a:r>
              <a:rPr lang="zh-CN" altLang="en-US" sz="1600" dirty="0">
                <a:latin typeface="黑体" panose="02010609060101010101" pitchFamily="49" charset="-122"/>
              </a:rPr>
              <a:t>时，则表明所有中断，包括嵌套的中断都已经完成。此时</a:t>
            </a:r>
            <a:r>
              <a:rPr lang="en-US" altLang="zh-CN" sz="1600" dirty="0" err="1">
                <a:latin typeface="黑体" panose="02010609060101010101" pitchFamily="49" charset="-122"/>
              </a:rPr>
              <a:t>μC</a:t>
            </a:r>
            <a:r>
              <a:rPr lang="en-US" altLang="zh-CN" sz="1600" dirty="0">
                <a:latin typeface="黑体" panose="02010609060101010101" pitchFamily="49" charset="-122"/>
              </a:rPr>
              <a:t>/OS-Ⅱ</a:t>
            </a:r>
            <a:r>
              <a:rPr lang="zh-CN" altLang="en-US" sz="1600" dirty="0">
                <a:latin typeface="黑体" panose="02010609060101010101" pitchFamily="49" charset="-122"/>
              </a:rPr>
              <a:t>要判定有没有优先级更高的任务被中断服务程序唤醒，如果有优先级更高的任务进入了就绪态，那么</a:t>
            </a:r>
            <a:r>
              <a:rPr lang="en-US" altLang="zh-CN" sz="1600" dirty="0" err="1">
                <a:latin typeface="黑体" panose="02010609060101010101" pitchFamily="49" charset="-122"/>
              </a:rPr>
              <a:t>μC</a:t>
            </a:r>
            <a:r>
              <a:rPr lang="en-US" altLang="zh-CN" sz="1600" dirty="0">
                <a:latin typeface="黑体" panose="02010609060101010101" pitchFamily="49" charset="-122"/>
              </a:rPr>
              <a:t>/OS-Ⅱ</a:t>
            </a:r>
            <a:r>
              <a:rPr lang="zh-CN" altLang="en-US" sz="1600" dirty="0">
                <a:latin typeface="黑体" panose="02010609060101010101" pitchFamily="49" charset="-122"/>
              </a:rPr>
              <a:t>就返回到那个更高优先级的任务。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77508"/>
                                        </p:tgtEl>
                                        <p:attrNameLst>
                                          <p:attrName>style.visibility</p:attrName>
                                        </p:attrNameLst>
                                      </p:cBhvr>
                                      <p:to>
                                        <p:strVal val="visible"/>
                                      </p:to>
                                    </p:set>
                                    <p:anim calcmode="lin" valueType="num">
                                      <p:cBhvr additive="base">
                                        <p:cTn id="7" dur="500" fill="hold"/>
                                        <p:tgtEl>
                                          <p:spTgt spid="277508"/>
                                        </p:tgtEl>
                                        <p:attrNameLst>
                                          <p:attrName>ppt_x</p:attrName>
                                        </p:attrNameLst>
                                      </p:cBhvr>
                                      <p:tavLst>
                                        <p:tav tm="0">
                                          <p:val>
                                            <p:strVal val="1+#ppt_w/2"/>
                                          </p:val>
                                        </p:tav>
                                        <p:tav tm="100000">
                                          <p:val>
                                            <p:strVal val="#ppt_x"/>
                                          </p:val>
                                        </p:tav>
                                      </p:tavLst>
                                    </p:anim>
                                    <p:anim calcmode="lin" valueType="num">
                                      <p:cBhvr additive="base">
                                        <p:cTn id="8" dur="500" fill="hold"/>
                                        <p:tgtEl>
                                          <p:spTgt spid="27750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277509"/>
                                        </p:tgtEl>
                                        <p:attrNameLst>
                                          <p:attrName>style.visibility</p:attrName>
                                        </p:attrNameLst>
                                      </p:cBhvr>
                                      <p:to>
                                        <p:strVal val="visible"/>
                                      </p:to>
                                    </p:set>
                                    <p:animEffect transition="in" filter="blinds(horizontal)">
                                      <p:cBhvr>
                                        <p:cTn id="12" dur="500"/>
                                        <p:tgtEl>
                                          <p:spTgt spid="27750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277529"/>
                                        </p:tgtEl>
                                        <p:attrNameLst>
                                          <p:attrName>style.visibility</p:attrName>
                                        </p:attrNameLst>
                                      </p:cBhvr>
                                      <p:to>
                                        <p:strVal val="visible"/>
                                      </p:to>
                                    </p:set>
                                    <p:animEffect transition="in" filter="slide(fromRight)">
                                      <p:cBhvr>
                                        <p:cTn id="17" dur="500"/>
                                        <p:tgtEl>
                                          <p:spTgt spid="277529"/>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277518"/>
                                        </p:tgtEl>
                                        <p:attrNameLst>
                                          <p:attrName>style.visibility</p:attrName>
                                        </p:attrNameLst>
                                      </p:cBhvr>
                                      <p:to>
                                        <p:strVal val="visible"/>
                                      </p:to>
                                    </p:set>
                                    <p:animEffect transition="in" filter="wipe(up)">
                                      <p:cBhvr>
                                        <p:cTn id="21" dur="500"/>
                                        <p:tgtEl>
                                          <p:spTgt spid="277518"/>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277526"/>
                                        </p:tgtEl>
                                        <p:attrNameLst>
                                          <p:attrName>style.visibility</p:attrName>
                                        </p:attrNameLst>
                                      </p:cBhvr>
                                      <p:to>
                                        <p:strVal val="visible"/>
                                      </p:to>
                                    </p:set>
                                    <p:animEffect transition="in" filter="wipe(up)">
                                      <p:cBhvr>
                                        <p:cTn id="25" dur="500"/>
                                        <p:tgtEl>
                                          <p:spTgt spid="277526"/>
                                        </p:tgtEl>
                                      </p:cBhvr>
                                    </p:animEffect>
                                  </p:childTnLst>
                                </p:cTn>
                              </p:par>
                            </p:childTnLst>
                          </p:cTn>
                        </p:par>
                        <p:par>
                          <p:cTn id="26" fill="hold">
                            <p:stCondLst>
                              <p:cond delay="1500"/>
                            </p:stCondLst>
                            <p:childTnLst>
                              <p:par>
                                <p:cTn id="27" presetID="22" presetClass="entr" presetSubtype="1" fill="hold" nodeType="afterEffect">
                                  <p:stCondLst>
                                    <p:cond delay="0"/>
                                  </p:stCondLst>
                                  <p:childTnLst>
                                    <p:set>
                                      <p:cBhvr>
                                        <p:cTn id="28" dur="1" fill="hold">
                                          <p:stCondLst>
                                            <p:cond delay="0"/>
                                          </p:stCondLst>
                                        </p:cTn>
                                        <p:tgtEl>
                                          <p:spTgt spid="277514"/>
                                        </p:tgtEl>
                                        <p:attrNameLst>
                                          <p:attrName>style.visibility</p:attrName>
                                        </p:attrNameLst>
                                      </p:cBhvr>
                                      <p:to>
                                        <p:strVal val="visible"/>
                                      </p:to>
                                    </p:set>
                                    <p:animEffect transition="in" filter="wipe(up)">
                                      <p:cBhvr>
                                        <p:cTn id="29" dur="500"/>
                                        <p:tgtEl>
                                          <p:spTgt spid="277514"/>
                                        </p:tgtEl>
                                      </p:cBhvr>
                                    </p:animEffect>
                                  </p:childTnLst>
                                </p:cTn>
                              </p:par>
                            </p:childTnLst>
                          </p:cTn>
                        </p:par>
                        <p:par>
                          <p:cTn id="30" fill="hold">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277528"/>
                                        </p:tgtEl>
                                        <p:attrNameLst>
                                          <p:attrName>style.visibility</p:attrName>
                                        </p:attrNameLst>
                                      </p:cBhvr>
                                      <p:to>
                                        <p:strVal val="visible"/>
                                      </p:to>
                                    </p:set>
                                    <p:animEffect transition="in" filter="wipe(up)">
                                      <p:cBhvr>
                                        <p:cTn id="33" dur="500"/>
                                        <p:tgtEl>
                                          <p:spTgt spid="277528"/>
                                        </p:tgtEl>
                                      </p:cBhvr>
                                    </p:animEffect>
                                  </p:childTnLst>
                                </p:cTn>
                              </p:par>
                            </p:childTnLst>
                          </p:cTn>
                        </p:par>
                        <p:par>
                          <p:cTn id="34" fill="hold">
                            <p:stCondLst>
                              <p:cond delay="2500"/>
                            </p:stCondLst>
                            <p:childTnLst>
                              <p:par>
                                <p:cTn id="35" presetID="22" presetClass="entr" presetSubtype="1" fill="hold" nodeType="afterEffect">
                                  <p:stCondLst>
                                    <p:cond delay="0"/>
                                  </p:stCondLst>
                                  <p:childTnLst>
                                    <p:set>
                                      <p:cBhvr>
                                        <p:cTn id="36" dur="1" fill="hold">
                                          <p:stCondLst>
                                            <p:cond delay="0"/>
                                          </p:stCondLst>
                                        </p:cTn>
                                        <p:tgtEl>
                                          <p:spTgt spid="277522"/>
                                        </p:tgtEl>
                                        <p:attrNameLst>
                                          <p:attrName>style.visibility</p:attrName>
                                        </p:attrNameLst>
                                      </p:cBhvr>
                                      <p:to>
                                        <p:strVal val="visible"/>
                                      </p:to>
                                    </p:set>
                                    <p:animEffect transition="in" filter="wipe(up)">
                                      <p:cBhvr>
                                        <p:cTn id="37" dur="500"/>
                                        <p:tgtEl>
                                          <p:spTgt spid="277522"/>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277545"/>
                                        </p:tgtEl>
                                        <p:attrNameLst>
                                          <p:attrName>style.visibility</p:attrName>
                                        </p:attrNameLst>
                                      </p:cBhvr>
                                      <p:to>
                                        <p:strVal val="visible"/>
                                      </p:to>
                                    </p:set>
                                    <p:animEffect transition="in" filter="wipe(left)">
                                      <p:cBhvr>
                                        <p:cTn id="41" dur="500"/>
                                        <p:tgtEl>
                                          <p:spTgt spid="277545"/>
                                        </p:tgtEl>
                                      </p:cBhvr>
                                    </p:animEffect>
                                  </p:childTnLst>
                                </p:cTn>
                              </p:par>
                            </p:childTnLst>
                          </p:cTn>
                        </p:par>
                        <p:par>
                          <p:cTn id="42" fill="hold">
                            <p:stCondLst>
                              <p:cond delay="3500"/>
                            </p:stCondLst>
                            <p:childTnLst>
                              <p:par>
                                <p:cTn id="43" presetID="22" presetClass="entr" presetSubtype="1" fill="hold" grpId="0" nodeType="afterEffect">
                                  <p:stCondLst>
                                    <p:cond delay="0"/>
                                  </p:stCondLst>
                                  <p:childTnLst>
                                    <p:set>
                                      <p:cBhvr>
                                        <p:cTn id="44" dur="1" fill="hold">
                                          <p:stCondLst>
                                            <p:cond delay="0"/>
                                          </p:stCondLst>
                                        </p:cTn>
                                        <p:tgtEl>
                                          <p:spTgt spid="277534"/>
                                        </p:tgtEl>
                                        <p:attrNameLst>
                                          <p:attrName>style.visibility</p:attrName>
                                        </p:attrNameLst>
                                      </p:cBhvr>
                                      <p:to>
                                        <p:strVal val="visible"/>
                                      </p:to>
                                    </p:set>
                                    <p:animEffect transition="in" filter="wipe(up)">
                                      <p:cBhvr>
                                        <p:cTn id="45" dur="500"/>
                                        <p:tgtEl>
                                          <p:spTgt spid="277534"/>
                                        </p:tgtEl>
                                      </p:cBhvr>
                                    </p:animEffect>
                                  </p:childTnLst>
                                </p:cTn>
                              </p:par>
                            </p:childTnLst>
                          </p:cTn>
                        </p:par>
                        <p:par>
                          <p:cTn id="46" fill="hold">
                            <p:stCondLst>
                              <p:cond delay="4000"/>
                            </p:stCondLst>
                            <p:childTnLst>
                              <p:par>
                                <p:cTn id="47" presetID="22" presetClass="entr" presetSubtype="1" fill="hold" nodeType="afterEffect">
                                  <p:stCondLst>
                                    <p:cond delay="0"/>
                                  </p:stCondLst>
                                  <p:childTnLst>
                                    <p:set>
                                      <p:cBhvr>
                                        <p:cTn id="48" dur="1" fill="hold">
                                          <p:stCondLst>
                                            <p:cond delay="0"/>
                                          </p:stCondLst>
                                        </p:cTn>
                                        <p:tgtEl>
                                          <p:spTgt spid="277510"/>
                                        </p:tgtEl>
                                        <p:attrNameLst>
                                          <p:attrName>style.visibility</p:attrName>
                                        </p:attrNameLst>
                                      </p:cBhvr>
                                      <p:to>
                                        <p:strVal val="visible"/>
                                      </p:to>
                                    </p:set>
                                    <p:animEffect transition="in" filter="wipe(up)">
                                      <p:cBhvr>
                                        <p:cTn id="49" dur="500"/>
                                        <p:tgtEl>
                                          <p:spTgt spid="277510"/>
                                        </p:tgtEl>
                                      </p:cBhvr>
                                    </p:animEffect>
                                  </p:childTnLst>
                                </p:cTn>
                              </p:par>
                            </p:childTnLst>
                          </p:cTn>
                        </p:par>
                        <p:par>
                          <p:cTn id="50" fill="hold">
                            <p:stCondLst>
                              <p:cond delay="4500"/>
                            </p:stCondLst>
                            <p:childTnLst>
                              <p:par>
                                <p:cTn id="51" presetID="22" presetClass="entr" presetSubtype="1" fill="hold" grpId="0" nodeType="afterEffect">
                                  <p:stCondLst>
                                    <p:cond delay="0"/>
                                  </p:stCondLst>
                                  <p:childTnLst>
                                    <p:set>
                                      <p:cBhvr>
                                        <p:cTn id="52" dur="1" fill="hold">
                                          <p:stCondLst>
                                            <p:cond delay="0"/>
                                          </p:stCondLst>
                                        </p:cTn>
                                        <p:tgtEl>
                                          <p:spTgt spid="277527"/>
                                        </p:tgtEl>
                                        <p:attrNameLst>
                                          <p:attrName>style.visibility</p:attrName>
                                        </p:attrNameLst>
                                      </p:cBhvr>
                                      <p:to>
                                        <p:strVal val="visible"/>
                                      </p:to>
                                    </p:set>
                                    <p:animEffect transition="in" filter="wipe(up)">
                                      <p:cBhvr>
                                        <p:cTn id="53" dur="500"/>
                                        <p:tgtEl>
                                          <p:spTgt spid="277527"/>
                                        </p:tgtEl>
                                      </p:cBhvr>
                                    </p:animEffect>
                                  </p:childTnLst>
                                </p:cTn>
                              </p:par>
                            </p:childTnLst>
                          </p:cTn>
                        </p:par>
                        <p:par>
                          <p:cTn id="54" fill="hold">
                            <p:stCondLst>
                              <p:cond delay="5000"/>
                            </p:stCondLst>
                            <p:childTnLst>
                              <p:par>
                                <p:cTn id="55" presetID="22" presetClass="entr" presetSubtype="1" fill="hold" nodeType="afterEffect">
                                  <p:stCondLst>
                                    <p:cond delay="0"/>
                                  </p:stCondLst>
                                  <p:childTnLst>
                                    <p:set>
                                      <p:cBhvr>
                                        <p:cTn id="56" dur="1" fill="hold">
                                          <p:stCondLst>
                                            <p:cond delay="0"/>
                                          </p:stCondLst>
                                        </p:cTn>
                                        <p:tgtEl>
                                          <p:spTgt spid="277530"/>
                                        </p:tgtEl>
                                        <p:attrNameLst>
                                          <p:attrName>style.visibility</p:attrName>
                                        </p:attrNameLst>
                                      </p:cBhvr>
                                      <p:to>
                                        <p:strVal val="visible"/>
                                      </p:to>
                                    </p:set>
                                    <p:animEffect transition="in" filter="wipe(up)">
                                      <p:cBhvr>
                                        <p:cTn id="57" dur="500"/>
                                        <p:tgtEl>
                                          <p:spTgt spid="277530"/>
                                        </p:tgtEl>
                                      </p:cBhvr>
                                    </p:animEffect>
                                  </p:childTnLst>
                                </p:cTn>
                              </p:par>
                            </p:childTnLst>
                          </p:cTn>
                        </p:par>
                        <p:par>
                          <p:cTn id="58" fill="hold">
                            <p:stCondLst>
                              <p:cond delay="5500"/>
                            </p:stCondLst>
                            <p:childTnLst>
                              <p:par>
                                <p:cTn id="59" presetID="22" presetClass="entr" presetSubtype="8" fill="hold" grpId="0" nodeType="afterEffect">
                                  <p:stCondLst>
                                    <p:cond delay="0"/>
                                  </p:stCondLst>
                                  <p:childTnLst>
                                    <p:set>
                                      <p:cBhvr>
                                        <p:cTn id="60" dur="1" fill="hold">
                                          <p:stCondLst>
                                            <p:cond delay="0"/>
                                          </p:stCondLst>
                                        </p:cTn>
                                        <p:tgtEl>
                                          <p:spTgt spid="277546"/>
                                        </p:tgtEl>
                                        <p:attrNameLst>
                                          <p:attrName>style.visibility</p:attrName>
                                        </p:attrNameLst>
                                      </p:cBhvr>
                                      <p:to>
                                        <p:strVal val="visible"/>
                                      </p:to>
                                    </p:set>
                                    <p:animEffect transition="in" filter="wipe(left)">
                                      <p:cBhvr>
                                        <p:cTn id="61" dur="500"/>
                                        <p:tgtEl>
                                          <p:spTgt spid="277546"/>
                                        </p:tgtEl>
                                      </p:cBhvr>
                                    </p:animEffect>
                                  </p:childTnLst>
                                </p:cTn>
                              </p:par>
                            </p:childTnLst>
                          </p:cTn>
                        </p:par>
                        <p:par>
                          <p:cTn id="62" fill="hold">
                            <p:stCondLst>
                              <p:cond delay="6000"/>
                            </p:stCondLst>
                            <p:childTnLst>
                              <p:par>
                                <p:cTn id="63" presetID="22" presetClass="entr" presetSubtype="1" fill="hold" grpId="0" nodeType="afterEffect">
                                  <p:stCondLst>
                                    <p:cond delay="0"/>
                                  </p:stCondLst>
                                  <p:childTnLst>
                                    <p:set>
                                      <p:cBhvr>
                                        <p:cTn id="64" dur="1" fill="hold">
                                          <p:stCondLst>
                                            <p:cond delay="0"/>
                                          </p:stCondLst>
                                        </p:cTn>
                                        <p:tgtEl>
                                          <p:spTgt spid="277544"/>
                                        </p:tgtEl>
                                        <p:attrNameLst>
                                          <p:attrName>style.visibility</p:attrName>
                                        </p:attrNameLst>
                                      </p:cBhvr>
                                      <p:to>
                                        <p:strVal val="visible"/>
                                      </p:to>
                                    </p:set>
                                    <p:animEffect transition="in" filter="wipe(up)">
                                      <p:cBhvr>
                                        <p:cTn id="65" dur="500"/>
                                        <p:tgtEl>
                                          <p:spTgt spid="277544"/>
                                        </p:tgtEl>
                                      </p:cBhvr>
                                    </p:animEffect>
                                  </p:childTnLst>
                                </p:cTn>
                              </p:par>
                            </p:childTnLst>
                          </p:cTn>
                        </p:par>
                        <p:par>
                          <p:cTn id="66" fill="hold">
                            <p:stCondLst>
                              <p:cond delay="6500"/>
                            </p:stCondLst>
                            <p:childTnLst>
                              <p:par>
                                <p:cTn id="67" presetID="22" presetClass="entr" presetSubtype="1" fill="hold" nodeType="afterEffect">
                                  <p:stCondLst>
                                    <p:cond delay="0"/>
                                  </p:stCondLst>
                                  <p:childTnLst>
                                    <p:set>
                                      <p:cBhvr>
                                        <p:cTn id="68" dur="1" fill="hold">
                                          <p:stCondLst>
                                            <p:cond delay="0"/>
                                          </p:stCondLst>
                                        </p:cTn>
                                        <p:tgtEl>
                                          <p:spTgt spid="277535"/>
                                        </p:tgtEl>
                                        <p:attrNameLst>
                                          <p:attrName>style.visibility</p:attrName>
                                        </p:attrNameLst>
                                      </p:cBhvr>
                                      <p:to>
                                        <p:strVal val="visible"/>
                                      </p:to>
                                    </p:set>
                                    <p:animEffect transition="in" filter="wipe(up)">
                                      <p:cBhvr>
                                        <p:cTn id="69" dur="500"/>
                                        <p:tgtEl>
                                          <p:spTgt spid="277535"/>
                                        </p:tgtEl>
                                      </p:cBhvr>
                                    </p:animEffect>
                                  </p:childTnLst>
                                </p:cTn>
                              </p:par>
                            </p:childTnLst>
                          </p:cTn>
                        </p:par>
                        <p:par>
                          <p:cTn id="70" fill="hold">
                            <p:stCondLst>
                              <p:cond delay="7000"/>
                            </p:stCondLst>
                            <p:childTnLst>
                              <p:par>
                                <p:cTn id="71" presetID="22" presetClass="entr" presetSubtype="1" fill="hold" grpId="0" nodeType="afterEffect">
                                  <p:stCondLst>
                                    <p:cond delay="0"/>
                                  </p:stCondLst>
                                  <p:childTnLst>
                                    <p:set>
                                      <p:cBhvr>
                                        <p:cTn id="72" dur="1" fill="hold">
                                          <p:stCondLst>
                                            <p:cond delay="0"/>
                                          </p:stCondLst>
                                        </p:cTn>
                                        <p:tgtEl>
                                          <p:spTgt spid="277543"/>
                                        </p:tgtEl>
                                        <p:attrNameLst>
                                          <p:attrName>style.visibility</p:attrName>
                                        </p:attrNameLst>
                                      </p:cBhvr>
                                      <p:to>
                                        <p:strVal val="visible"/>
                                      </p:to>
                                    </p:set>
                                    <p:animEffect transition="in" filter="wipe(up)">
                                      <p:cBhvr>
                                        <p:cTn id="73" dur="500"/>
                                        <p:tgtEl>
                                          <p:spTgt spid="277543"/>
                                        </p:tgtEl>
                                      </p:cBhvr>
                                    </p:animEffect>
                                  </p:childTnLst>
                                </p:cTn>
                              </p:par>
                            </p:childTnLst>
                          </p:cTn>
                        </p:par>
                        <p:par>
                          <p:cTn id="74" fill="hold">
                            <p:stCondLst>
                              <p:cond delay="7500"/>
                            </p:stCondLst>
                            <p:childTnLst>
                              <p:par>
                                <p:cTn id="75" presetID="22" presetClass="entr" presetSubtype="1" fill="hold" nodeType="afterEffect">
                                  <p:stCondLst>
                                    <p:cond delay="0"/>
                                  </p:stCondLst>
                                  <p:childTnLst>
                                    <p:set>
                                      <p:cBhvr>
                                        <p:cTn id="76" dur="1" fill="hold">
                                          <p:stCondLst>
                                            <p:cond delay="0"/>
                                          </p:stCondLst>
                                        </p:cTn>
                                        <p:tgtEl>
                                          <p:spTgt spid="277539"/>
                                        </p:tgtEl>
                                        <p:attrNameLst>
                                          <p:attrName>style.visibility</p:attrName>
                                        </p:attrNameLst>
                                      </p:cBhvr>
                                      <p:to>
                                        <p:strVal val="visible"/>
                                      </p:to>
                                    </p:set>
                                    <p:animEffect transition="in" filter="wipe(up)">
                                      <p:cBhvr>
                                        <p:cTn id="77" dur="500"/>
                                        <p:tgtEl>
                                          <p:spTgt spid="277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8" grpId="0" animBg="1"/>
      <p:bldP spid="277509" grpId="0"/>
      <p:bldP spid="277526" grpId="0" animBg="1"/>
      <p:bldP spid="277527" grpId="0" animBg="1"/>
      <p:bldP spid="277528" grpId="0" animBg="1"/>
      <p:bldP spid="277529" grpId="0" animBg="1"/>
      <p:bldP spid="277534" grpId="0" animBg="1"/>
      <p:bldP spid="277543" grpId="0" animBg="1"/>
      <p:bldP spid="277544" grpId="0" animBg="1"/>
      <p:bldP spid="277545" grpId="0" animBg="1"/>
      <p:bldP spid="27754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AutoShape 2"/>
          <p:cNvSpPr>
            <a:spLocks noChangeArrowheads="1"/>
          </p:cNvSpPr>
          <p:nvPr/>
        </p:nvSpPr>
        <p:spPr bwMode="auto">
          <a:xfrm>
            <a:off x="1774826" y="383036"/>
            <a:ext cx="4321175" cy="504825"/>
          </a:xfrm>
          <a:prstGeom prst="roundRect">
            <a:avLst>
              <a:gd name="adj" fmla="val 16667"/>
            </a:avLst>
          </a:prstGeom>
          <a:solidFill>
            <a:schemeClr val="bg1"/>
          </a:solidFill>
          <a:ln w="38100">
            <a:solidFill>
              <a:srgbClr val="006600"/>
            </a:solidFill>
            <a:round/>
          </a:ln>
          <a:effectLst>
            <a:outerShdw dist="107763" dir="13500000" algn="ctr" rotWithShape="0">
              <a:srgbClr val="006600">
                <a:alpha val="50000"/>
              </a:srgbClr>
            </a:outerShdw>
          </a:effectLst>
        </p:spPr>
        <p:txBody>
          <a:bodyPr wrap="none" anchor="ctr"/>
          <a:lstStyle/>
          <a:p>
            <a:pPr algn="ctr" eaLnBrk="1" hangingPunct="1"/>
            <a:r>
              <a:rPr lang="zh-CN" altLang="en-US" sz="2400" b="1">
                <a:solidFill>
                  <a:srgbClr val="006600"/>
                </a:solidFill>
                <a:latin typeface="Arial" panose="020B0604020202020204" pitchFamily="34" charset="0"/>
                <a:ea typeface="华文新魏" panose="02010800040101010101" pitchFamily="2" charset="-122"/>
              </a:rPr>
              <a:t>临界区与中断管理</a:t>
            </a:r>
            <a:r>
              <a:rPr lang="en-US" altLang="zh-CN" b="1">
                <a:solidFill>
                  <a:srgbClr val="006600"/>
                </a:solidFill>
                <a:latin typeface="Arial" panose="020B0604020202020204" pitchFamily="34" charset="0"/>
                <a:ea typeface="宋体" panose="02010600030101010101" pitchFamily="2" charset="-122"/>
              </a:rPr>
              <a:t>| </a:t>
            </a:r>
            <a:r>
              <a:rPr lang="en-US" altLang="zh-CN" sz="1200" b="1">
                <a:solidFill>
                  <a:srgbClr val="006600"/>
                </a:solidFill>
                <a:latin typeface="Arial" panose="020B0604020202020204" pitchFamily="34" charset="0"/>
                <a:ea typeface="华文新魏" panose="02010800040101010101" pitchFamily="2" charset="-122"/>
              </a:rPr>
              <a:t>μC/OS-II</a:t>
            </a:r>
            <a:r>
              <a:rPr lang="zh-CN" altLang="en-US" sz="1200" b="1">
                <a:solidFill>
                  <a:srgbClr val="006600"/>
                </a:solidFill>
                <a:latin typeface="Arial" panose="020B0604020202020204" pitchFamily="34" charset="0"/>
                <a:ea typeface="隶书" panose="02010509060101010101" pitchFamily="49" charset="-122"/>
              </a:rPr>
              <a:t>微小内核分析</a:t>
            </a:r>
          </a:p>
        </p:txBody>
      </p:sp>
      <p:sp>
        <p:nvSpPr>
          <p:cNvPr id="282627" name="AutoShape 3"/>
          <p:cNvSpPr>
            <a:spLocks noChangeArrowheads="1"/>
          </p:cNvSpPr>
          <p:nvPr/>
        </p:nvSpPr>
        <p:spPr bwMode="gray">
          <a:xfrm>
            <a:off x="6248401" y="269728"/>
            <a:ext cx="3457575" cy="510778"/>
          </a:xfrm>
          <a:prstGeom prst="roundRect">
            <a:avLst>
              <a:gd name="adj" fmla="val 16667"/>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r>
              <a:rPr lang="zh-CN" altLang="en-US" sz="2400" b="1">
                <a:solidFill>
                  <a:schemeClr val="bg1"/>
                </a:solidFill>
                <a:latin typeface="Arial" panose="020B0604020202020204" pitchFamily="34" charset="0"/>
                <a:ea typeface="宋体" panose="02010600030101010101" pitchFamily="2" charset="-122"/>
              </a:rPr>
              <a:t>中断管理</a:t>
            </a:r>
          </a:p>
        </p:txBody>
      </p:sp>
      <p:sp>
        <p:nvSpPr>
          <p:cNvPr id="282628" name="Line 4"/>
          <p:cNvSpPr>
            <a:spLocks noChangeShapeType="1"/>
          </p:cNvSpPr>
          <p:nvPr/>
        </p:nvSpPr>
        <p:spPr bwMode="auto">
          <a:xfrm>
            <a:off x="4727576" y="886273"/>
            <a:ext cx="5256213" cy="0"/>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629" name="Rectangle 5"/>
          <p:cNvSpPr>
            <a:spLocks noChangeArrowheads="1"/>
          </p:cNvSpPr>
          <p:nvPr/>
        </p:nvSpPr>
        <p:spPr bwMode="auto">
          <a:xfrm>
            <a:off x="2390776" y="1371601"/>
            <a:ext cx="7197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eaLnBrk="1" hangingPunct="1"/>
            <a:r>
              <a:rPr kumimoji="1" lang="en-US" altLang="zh-CN" sz="2000" dirty="0">
                <a:ea typeface="华文新魏" panose="02010800040101010101" pitchFamily="2" charset="-122"/>
              </a:rPr>
              <a:t>      </a:t>
            </a:r>
            <a:r>
              <a:rPr kumimoji="1" lang="zh-CN" altLang="en-US" sz="2000" dirty="0">
                <a:ea typeface="华文新魏" panose="02010800040101010101" pitchFamily="2" charset="-122"/>
              </a:rPr>
              <a:t>由中断服务程序可知，</a:t>
            </a:r>
            <a:r>
              <a:rPr kumimoji="1" lang="en-US" altLang="zh-CN" sz="2000" dirty="0" err="1">
                <a:ea typeface="华文新魏" panose="02010800040101010101" pitchFamily="2" charset="-122"/>
              </a:rPr>
              <a:t>μC</a:t>
            </a:r>
            <a:r>
              <a:rPr kumimoji="1" lang="en-US" altLang="zh-CN" sz="2000" dirty="0">
                <a:ea typeface="华文新魏" panose="02010800040101010101" pitchFamily="2" charset="-122"/>
              </a:rPr>
              <a:t>/OS-Ⅱ</a:t>
            </a:r>
            <a:r>
              <a:rPr kumimoji="1" lang="zh-CN" altLang="en-US" sz="2000" dirty="0">
                <a:ea typeface="华文新魏" panose="02010800040101010101" pitchFamily="2" charset="-122"/>
              </a:rPr>
              <a:t>的中断管理实际上就是</a:t>
            </a:r>
            <a:r>
              <a:rPr kumimoji="1" lang="en-US" altLang="zh-CN" sz="2000" dirty="0">
                <a:ea typeface="华文新魏" panose="02010800040101010101" pitchFamily="2" charset="-122"/>
              </a:rPr>
              <a:t>2</a:t>
            </a:r>
            <a:r>
              <a:rPr kumimoji="1" lang="zh-CN" altLang="en-US" sz="2000" dirty="0">
                <a:ea typeface="华文新魏" panose="02010800040101010101" pitchFamily="2" charset="-122"/>
              </a:rPr>
              <a:t>个函数，</a:t>
            </a:r>
            <a:r>
              <a:rPr kumimoji="1" lang="en-US" altLang="zh-CN" sz="2000" dirty="0" err="1">
                <a:ea typeface="华文新魏" panose="02010800040101010101" pitchFamily="2" charset="-122"/>
              </a:rPr>
              <a:t>OSIntEnter</a:t>
            </a:r>
            <a:r>
              <a:rPr kumimoji="1" lang="en-US" altLang="zh-CN" sz="2000" dirty="0">
                <a:ea typeface="华文新魏" panose="02010800040101010101" pitchFamily="2" charset="-122"/>
              </a:rPr>
              <a:t>()</a:t>
            </a:r>
            <a:r>
              <a:rPr kumimoji="1" lang="zh-CN" altLang="en-US" sz="2000" dirty="0">
                <a:ea typeface="华文新魏" panose="02010800040101010101" pitchFamily="2" charset="-122"/>
              </a:rPr>
              <a:t>和</a:t>
            </a:r>
            <a:r>
              <a:rPr kumimoji="1" lang="en-US" altLang="zh-CN" sz="2000" dirty="0" err="1">
                <a:ea typeface="华文新魏" panose="02010800040101010101" pitchFamily="2" charset="-122"/>
              </a:rPr>
              <a:t>OSIntExit</a:t>
            </a:r>
            <a:r>
              <a:rPr kumimoji="1" lang="en-US" altLang="zh-CN" sz="2000" dirty="0">
                <a:ea typeface="华文新魏" panose="02010800040101010101" pitchFamily="2" charset="-122"/>
              </a:rPr>
              <a:t>()</a:t>
            </a:r>
            <a:r>
              <a:rPr kumimoji="1" lang="zh-CN" altLang="en-US" sz="2000" dirty="0">
                <a:ea typeface="华文新魏" panose="02010800040101010101" pitchFamily="2" charset="-122"/>
              </a:rPr>
              <a:t>。</a:t>
            </a:r>
            <a:r>
              <a:rPr kumimoji="1" lang="zh-CN" altLang="en-US" dirty="0">
                <a:ea typeface="华文新魏" panose="02010800040101010101" pitchFamily="2" charset="-122"/>
              </a:rPr>
              <a:t> </a:t>
            </a:r>
          </a:p>
        </p:txBody>
      </p:sp>
      <p:graphicFrame>
        <p:nvGraphicFramePr>
          <p:cNvPr id="282687" name="Group 63"/>
          <p:cNvGraphicFramePr>
            <a:graphicFrameLocks noGrp="1"/>
          </p:cNvGraphicFramePr>
          <p:nvPr/>
        </p:nvGraphicFramePr>
        <p:xfrm>
          <a:off x="2541588" y="2133600"/>
          <a:ext cx="7010400" cy="2042160"/>
        </p:xfrm>
        <a:graphic>
          <a:graphicData uri="http://schemas.openxmlformats.org/drawingml/2006/table">
            <a:tbl>
              <a:tblPr/>
              <a:tblGrid>
                <a:gridCol w="1214437">
                  <a:extLst>
                    <a:ext uri="{9D8B030D-6E8A-4147-A177-3AD203B41FA5}">
                      <a16:colId xmlns:a16="http://schemas.microsoft.com/office/drawing/2014/main" val="20000"/>
                    </a:ext>
                  </a:extLst>
                </a:gridCol>
                <a:gridCol w="3300413">
                  <a:extLst>
                    <a:ext uri="{9D8B030D-6E8A-4147-A177-3AD203B41FA5}">
                      <a16:colId xmlns:a16="http://schemas.microsoft.com/office/drawing/2014/main" val="20001"/>
                    </a:ext>
                  </a:extLst>
                </a:gridCol>
                <a:gridCol w="1055687">
                  <a:extLst>
                    <a:ext uri="{9D8B030D-6E8A-4147-A177-3AD203B41FA5}">
                      <a16:colId xmlns:a16="http://schemas.microsoft.com/office/drawing/2014/main" val="20002"/>
                    </a:ext>
                  </a:extLst>
                </a:gridCol>
                <a:gridCol w="1439863">
                  <a:extLst>
                    <a:ext uri="{9D8B030D-6E8A-4147-A177-3AD203B41FA5}">
                      <a16:colId xmlns:a16="http://schemas.microsoft.com/office/drawing/2014/main" val="20003"/>
                    </a:ext>
                  </a:extLst>
                </a:gridCol>
              </a:tblGrid>
              <a:tr h="2540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函数名称</a:t>
                      </a:r>
                      <a:endParaRPr kumimoji="1" lang="zh-CN" altLang="en-US" sz="1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OSIntEnter</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所属文件</a:t>
                      </a:r>
                      <a:endParaRPr kumimoji="1" lang="zh-CN" altLang="en-US" sz="1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OS_CORE.C</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extLst>
                  <a:ext uri="{0D108BD9-81ED-4DB2-BD59-A6C34878D82A}">
                    <a16:rowId xmlns:a16="http://schemas.microsoft.com/office/drawing/2014/main" val="10000"/>
                  </a:ext>
                </a:extLst>
              </a:tr>
              <a:tr h="25558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函数原型</a:t>
                      </a:r>
                      <a:endParaRPr kumimoji="1" lang="zh-CN" altLang="en-US" sz="1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void OSIntEnter (void)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功能描述</a:t>
                      </a:r>
                      <a:endParaRPr kumimoji="1" lang="zh-CN" altLang="en-US" sz="1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判断</a:t>
                      </a:r>
                      <a:r>
                        <a:rPr kumimoji="1" lang="en-US" altLang="zh-CN"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RTOS</a:t>
                      </a:r>
                      <a:r>
                        <a:rPr kumimoji="1" lang="zh-CN" altLang="en-US"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是否运行，当</a:t>
                      </a:r>
                      <a:r>
                        <a:rPr kumimoji="1" lang="en-US" altLang="zh-CN"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RTOS</a:t>
                      </a:r>
                      <a:r>
                        <a:rPr kumimoji="1" lang="zh-CN" altLang="en-US"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运行，且</a:t>
                      </a:r>
                      <a:r>
                        <a:rPr kumimoji="1" lang="en-US" altLang="zh-CN"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OSIntNesting</a:t>
                      </a:r>
                      <a:r>
                        <a:rPr kumimoji="1" lang="zh-CN" altLang="en-US"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小于</a:t>
                      </a:r>
                      <a:r>
                        <a:rPr kumimoji="1" lang="en-US" altLang="zh-CN"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255</a:t>
                      </a:r>
                      <a:r>
                        <a:rPr kumimoji="1" lang="zh-CN" altLang="en-US"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时，使</a:t>
                      </a:r>
                      <a:r>
                        <a:rPr kumimoji="1" lang="en-US" altLang="zh-CN"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OSIntNesting</a:t>
                      </a:r>
                      <a:r>
                        <a:rPr kumimoji="1" lang="zh-CN" altLang="en-US"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加</a:t>
                      </a:r>
                      <a:r>
                        <a:rPr kumimoji="1" lang="en-US" altLang="zh-CN"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25558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函数参数</a:t>
                      </a:r>
                      <a:endParaRPr kumimoji="1" lang="zh-CN" altLang="en-US" sz="1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无</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3"/>
                  </a:ext>
                </a:extLst>
              </a:tr>
              <a:tr h="2587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函数返回值</a:t>
                      </a:r>
                      <a:endParaRPr kumimoji="1" lang="zh-CN" altLang="en-US" sz="1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无</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r h="2571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特殊说明</a:t>
                      </a:r>
                      <a:endParaRPr kumimoji="1" lang="zh-CN" altLang="en-US" sz="1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进入中断时调用</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5"/>
                  </a:ext>
                </a:extLst>
              </a:tr>
            </a:tbl>
          </a:graphicData>
        </a:graphic>
      </p:graphicFrame>
      <p:graphicFrame>
        <p:nvGraphicFramePr>
          <p:cNvPr id="282690" name="Group 66"/>
          <p:cNvGraphicFramePr>
            <a:graphicFrameLocks noGrp="1"/>
          </p:cNvGraphicFramePr>
          <p:nvPr/>
        </p:nvGraphicFramePr>
        <p:xfrm>
          <a:off x="2541588" y="4221163"/>
          <a:ext cx="7010400" cy="2138046"/>
        </p:xfrm>
        <a:graphic>
          <a:graphicData uri="http://schemas.openxmlformats.org/drawingml/2006/table">
            <a:tbl>
              <a:tblPr/>
              <a:tblGrid>
                <a:gridCol w="1214437">
                  <a:extLst>
                    <a:ext uri="{9D8B030D-6E8A-4147-A177-3AD203B41FA5}">
                      <a16:colId xmlns:a16="http://schemas.microsoft.com/office/drawing/2014/main" val="20000"/>
                    </a:ext>
                  </a:extLst>
                </a:gridCol>
                <a:gridCol w="3281363">
                  <a:extLst>
                    <a:ext uri="{9D8B030D-6E8A-4147-A177-3AD203B41FA5}">
                      <a16:colId xmlns:a16="http://schemas.microsoft.com/office/drawing/2014/main" val="20001"/>
                    </a:ext>
                  </a:extLst>
                </a:gridCol>
                <a:gridCol w="1063625">
                  <a:extLst>
                    <a:ext uri="{9D8B030D-6E8A-4147-A177-3AD203B41FA5}">
                      <a16:colId xmlns:a16="http://schemas.microsoft.com/office/drawing/2014/main" val="20002"/>
                    </a:ext>
                  </a:extLst>
                </a:gridCol>
                <a:gridCol w="1450975">
                  <a:extLst>
                    <a:ext uri="{9D8B030D-6E8A-4147-A177-3AD203B41FA5}">
                      <a16:colId xmlns:a16="http://schemas.microsoft.com/office/drawing/2014/main" val="20003"/>
                    </a:ext>
                  </a:extLst>
                </a:gridCol>
              </a:tblGrid>
              <a:tr h="26828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函数名称</a:t>
                      </a:r>
                      <a:endParaRPr kumimoji="1" lang="zh-CN" altLang="en-US" sz="1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OSIntExit</a:t>
                      </a:r>
                      <a:endPar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所属文件</a:t>
                      </a:r>
                      <a:endParaRPr kumimoji="1" lang="zh-CN" altLang="en-US" sz="12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OS_CORE.C</a:t>
                      </a:r>
                      <a:endPar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extLst>
                  <a:ext uri="{0D108BD9-81ED-4DB2-BD59-A6C34878D82A}">
                    <a16:rowId xmlns:a16="http://schemas.microsoft.com/office/drawing/2014/main" val="10000"/>
                  </a:ext>
                </a:extLst>
              </a:tr>
              <a:tr h="2635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函数原型</a:t>
                      </a:r>
                      <a:endParaRPr kumimoji="1" lang="zh-CN" altLang="en-US" sz="12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void </a:t>
                      </a:r>
                      <a:r>
                        <a:rPr kumimoji="1" lang="en-US" altLang="zh-CN" sz="12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OSIntExit</a:t>
                      </a:r>
                      <a:r>
                        <a:rPr kumimoji="1" lang="en-US" altLang="zh-CN" sz="12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(void)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功能描述</a:t>
                      </a:r>
                      <a:endParaRPr kumimoji="1" lang="zh-CN" altLang="en-US" sz="12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判断</a:t>
                      </a:r>
                      <a:r>
                        <a:rPr kumimoji="1" lang="en-US" altLang="zh-CN" sz="12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RTOS</a:t>
                      </a:r>
                      <a:r>
                        <a:rPr kumimoji="1" lang="zh-CN" altLang="en-US" sz="12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是否运行，当</a:t>
                      </a:r>
                      <a:r>
                        <a:rPr kumimoji="1" lang="en-US" altLang="zh-CN" sz="12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RTOS</a:t>
                      </a:r>
                      <a:r>
                        <a:rPr kumimoji="1" lang="zh-CN" altLang="en-US" sz="12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运行，且</a:t>
                      </a:r>
                      <a:r>
                        <a:rPr kumimoji="1" lang="en-US" altLang="zh-CN" sz="12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OSIntNesting&gt;0</a:t>
                      </a:r>
                      <a:r>
                        <a:rPr kumimoji="1" lang="zh-CN" altLang="en-US" sz="12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时，使</a:t>
                      </a:r>
                      <a:r>
                        <a:rPr kumimoji="1" lang="en-US" altLang="zh-CN" sz="12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OSIntNesting</a:t>
                      </a:r>
                      <a:r>
                        <a:rPr kumimoji="1" lang="zh-CN" altLang="en-US" sz="12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减</a:t>
                      </a:r>
                      <a:r>
                        <a:rPr kumimoji="1" lang="en-US" altLang="zh-CN" sz="12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12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，此时如果</a:t>
                      </a:r>
                      <a:r>
                        <a:rPr kumimoji="1" lang="en-US" altLang="zh-CN" sz="12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OSIntNesting</a:t>
                      </a:r>
                      <a:r>
                        <a:rPr kumimoji="1" lang="zh-CN" altLang="en-US" sz="12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等于</a:t>
                      </a:r>
                      <a:r>
                        <a:rPr kumimoji="1" lang="en-US" altLang="zh-CN" sz="12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r>
                        <a:rPr kumimoji="1" lang="zh-CN" altLang="en-US" sz="12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，则查找进入就绪态且优先级最高的任务，再把这个任务的优先级与当前任务的优先级进行比较，不相等则进行调度</a:t>
                      </a:r>
                      <a:endParaRPr kumimoji="1"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29368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函数参数</a:t>
                      </a:r>
                      <a:endParaRPr kumimoji="1" lang="zh-CN" altLang="en-US" sz="12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无</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3"/>
                  </a:ext>
                </a:extLst>
              </a:tr>
              <a:tr h="31591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函数返回值</a:t>
                      </a:r>
                      <a:endParaRPr kumimoji="1" lang="zh-CN" altLang="en-US" sz="12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无</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r h="3397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特殊说明</a:t>
                      </a:r>
                      <a:endParaRPr kumimoji="1" lang="zh-CN" altLang="en-US" sz="12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退出中断时调用</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82627"/>
                                        </p:tgtEl>
                                        <p:attrNameLst>
                                          <p:attrName>style.visibility</p:attrName>
                                        </p:attrNameLst>
                                      </p:cBhvr>
                                      <p:to>
                                        <p:strVal val="visible"/>
                                      </p:to>
                                    </p:set>
                                    <p:anim calcmode="lin" valueType="num">
                                      <p:cBhvr additive="base">
                                        <p:cTn id="7" dur="500" fill="hold"/>
                                        <p:tgtEl>
                                          <p:spTgt spid="282627"/>
                                        </p:tgtEl>
                                        <p:attrNameLst>
                                          <p:attrName>ppt_x</p:attrName>
                                        </p:attrNameLst>
                                      </p:cBhvr>
                                      <p:tavLst>
                                        <p:tav tm="0">
                                          <p:val>
                                            <p:strVal val="1+#ppt_w/2"/>
                                          </p:val>
                                        </p:tav>
                                        <p:tav tm="100000">
                                          <p:val>
                                            <p:strVal val="#ppt_x"/>
                                          </p:val>
                                        </p:tav>
                                      </p:tavLst>
                                    </p:anim>
                                    <p:anim calcmode="lin" valueType="num">
                                      <p:cBhvr additive="base">
                                        <p:cTn id="8" dur="500" fill="hold"/>
                                        <p:tgtEl>
                                          <p:spTgt spid="28262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282629"/>
                                        </p:tgtEl>
                                        <p:attrNameLst>
                                          <p:attrName>style.visibility</p:attrName>
                                        </p:attrNameLst>
                                      </p:cBhvr>
                                      <p:to>
                                        <p:strVal val="visible"/>
                                      </p:to>
                                    </p:set>
                                    <p:animEffect transition="in" filter="blinds(horizontal)">
                                      <p:cBhvr>
                                        <p:cTn id="12" dur="500"/>
                                        <p:tgtEl>
                                          <p:spTgt spid="282629"/>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282687"/>
                                        </p:tgtEl>
                                        <p:attrNameLst>
                                          <p:attrName>style.visibility</p:attrName>
                                        </p:attrNameLst>
                                      </p:cBhvr>
                                      <p:to>
                                        <p:strVal val="visible"/>
                                      </p:to>
                                    </p:set>
                                    <p:animEffect transition="in" filter="wipe(left)">
                                      <p:cBhvr>
                                        <p:cTn id="16" dur="500"/>
                                        <p:tgtEl>
                                          <p:spTgt spid="282687"/>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282690"/>
                                        </p:tgtEl>
                                        <p:attrNameLst>
                                          <p:attrName>style.visibility</p:attrName>
                                        </p:attrNameLst>
                                      </p:cBhvr>
                                      <p:to>
                                        <p:strVal val="visible"/>
                                      </p:to>
                                    </p:set>
                                    <p:animEffect transition="in" filter="wipe(left)">
                                      <p:cBhvr>
                                        <p:cTn id="20" dur="500"/>
                                        <p:tgtEl>
                                          <p:spTgt spid="282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animBg="1"/>
      <p:bldP spid="28262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AutoShape 2"/>
          <p:cNvSpPr>
            <a:spLocks noChangeArrowheads="1"/>
          </p:cNvSpPr>
          <p:nvPr/>
        </p:nvSpPr>
        <p:spPr bwMode="auto">
          <a:xfrm>
            <a:off x="1774826" y="355743"/>
            <a:ext cx="4321175" cy="504825"/>
          </a:xfrm>
          <a:prstGeom prst="roundRect">
            <a:avLst>
              <a:gd name="adj" fmla="val 16667"/>
            </a:avLst>
          </a:prstGeom>
          <a:solidFill>
            <a:schemeClr val="bg1"/>
          </a:solidFill>
          <a:ln w="38100">
            <a:solidFill>
              <a:srgbClr val="006600"/>
            </a:solidFill>
            <a:round/>
          </a:ln>
          <a:effectLst>
            <a:outerShdw dist="107763" dir="13500000" algn="ctr" rotWithShape="0">
              <a:srgbClr val="006600">
                <a:alpha val="50000"/>
              </a:srgbClr>
            </a:outerShdw>
          </a:effectLst>
        </p:spPr>
        <p:txBody>
          <a:bodyPr wrap="none" anchor="ctr"/>
          <a:lstStyle/>
          <a:p>
            <a:pPr algn="ctr" eaLnBrk="1" hangingPunct="1"/>
            <a:r>
              <a:rPr lang="zh-CN" altLang="en-US" sz="2400" b="1">
                <a:solidFill>
                  <a:srgbClr val="006600"/>
                </a:solidFill>
                <a:latin typeface="Arial" panose="020B0604020202020204" pitchFamily="34" charset="0"/>
                <a:ea typeface="华文新魏" panose="02010800040101010101" pitchFamily="2" charset="-122"/>
              </a:rPr>
              <a:t>临界区与中断管理</a:t>
            </a:r>
            <a:r>
              <a:rPr lang="en-US" altLang="zh-CN" b="1">
                <a:solidFill>
                  <a:srgbClr val="006600"/>
                </a:solidFill>
                <a:latin typeface="Arial" panose="020B0604020202020204" pitchFamily="34" charset="0"/>
                <a:ea typeface="宋体" panose="02010600030101010101" pitchFamily="2" charset="-122"/>
              </a:rPr>
              <a:t>| </a:t>
            </a:r>
            <a:r>
              <a:rPr lang="en-US" altLang="zh-CN" sz="1200" b="1">
                <a:solidFill>
                  <a:srgbClr val="006600"/>
                </a:solidFill>
                <a:latin typeface="Arial" panose="020B0604020202020204" pitchFamily="34" charset="0"/>
                <a:ea typeface="华文新魏" panose="02010800040101010101" pitchFamily="2" charset="-122"/>
              </a:rPr>
              <a:t>μC/OS-II</a:t>
            </a:r>
            <a:r>
              <a:rPr lang="zh-CN" altLang="en-US" sz="1200" b="1">
                <a:solidFill>
                  <a:srgbClr val="006600"/>
                </a:solidFill>
                <a:latin typeface="Arial" panose="020B0604020202020204" pitchFamily="34" charset="0"/>
                <a:ea typeface="隶书" panose="02010509060101010101" pitchFamily="49" charset="-122"/>
              </a:rPr>
              <a:t>微小内核分析</a:t>
            </a:r>
          </a:p>
        </p:txBody>
      </p:sp>
      <p:sp>
        <p:nvSpPr>
          <p:cNvPr id="283651" name="AutoShape 3"/>
          <p:cNvSpPr>
            <a:spLocks noChangeArrowheads="1"/>
          </p:cNvSpPr>
          <p:nvPr/>
        </p:nvSpPr>
        <p:spPr bwMode="gray">
          <a:xfrm>
            <a:off x="6248401" y="242435"/>
            <a:ext cx="3457575" cy="510778"/>
          </a:xfrm>
          <a:prstGeom prst="roundRect">
            <a:avLst>
              <a:gd name="adj" fmla="val 16667"/>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r>
              <a:rPr lang="zh-CN" altLang="en-US" sz="2400" b="1">
                <a:solidFill>
                  <a:schemeClr val="bg1"/>
                </a:solidFill>
                <a:latin typeface="Arial" panose="020B0604020202020204" pitchFamily="34" charset="0"/>
                <a:ea typeface="宋体" panose="02010600030101010101" pitchFamily="2" charset="-122"/>
              </a:rPr>
              <a:t>中断管理</a:t>
            </a:r>
          </a:p>
        </p:txBody>
      </p:sp>
      <p:sp>
        <p:nvSpPr>
          <p:cNvPr id="283652" name="Line 4"/>
          <p:cNvSpPr>
            <a:spLocks noChangeShapeType="1"/>
          </p:cNvSpPr>
          <p:nvPr/>
        </p:nvSpPr>
        <p:spPr bwMode="auto">
          <a:xfrm>
            <a:off x="4727576" y="858980"/>
            <a:ext cx="5256213" cy="0"/>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653" name="Rectangle 5"/>
          <p:cNvSpPr>
            <a:spLocks noChangeArrowheads="1"/>
          </p:cNvSpPr>
          <p:nvPr/>
        </p:nvSpPr>
        <p:spPr bwMode="auto">
          <a:xfrm>
            <a:off x="2333625" y="2330450"/>
            <a:ext cx="3600450" cy="2057400"/>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171450" indent="-171450">
              <a:tabLst>
                <a:tab pos="1885950" algn="l"/>
              </a:tabLst>
              <a:defRPr kumimoji="1" sz="2400">
                <a:solidFill>
                  <a:schemeClr val="tx1"/>
                </a:solidFill>
                <a:latin typeface="Times New Roman" panose="02020603050405020304" pitchFamily="18" charset="0"/>
                <a:ea typeface="宋体" panose="02010600030101010101" pitchFamily="2" charset="-122"/>
              </a:defRPr>
            </a:lvl1pPr>
            <a:lvl2pPr>
              <a:tabLst>
                <a:tab pos="1885950" algn="l"/>
              </a:tabLst>
              <a:defRPr kumimoji="1" sz="2400">
                <a:solidFill>
                  <a:schemeClr val="tx1"/>
                </a:solidFill>
                <a:latin typeface="Times New Roman" panose="02020603050405020304" pitchFamily="18" charset="0"/>
                <a:ea typeface="宋体" panose="02010600030101010101" pitchFamily="2" charset="-122"/>
              </a:defRPr>
            </a:lvl2pPr>
            <a:lvl3pPr>
              <a:tabLst>
                <a:tab pos="1885950" algn="l"/>
              </a:tabLst>
              <a:defRPr kumimoji="1" sz="2400">
                <a:solidFill>
                  <a:schemeClr val="tx1"/>
                </a:solidFill>
                <a:latin typeface="Times New Roman" panose="02020603050405020304" pitchFamily="18" charset="0"/>
                <a:ea typeface="宋体" panose="02010600030101010101" pitchFamily="2" charset="-122"/>
              </a:defRPr>
            </a:lvl3pPr>
            <a:lvl4pPr>
              <a:tabLst>
                <a:tab pos="1885950" algn="l"/>
              </a:tabLst>
              <a:defRPr kumimoji="1" sz="2400">
                <a:solidFill>
                  <a:schemeClr val="tx1"/>
                </a:solidFill>
                <a:latin typeface="Times New Roman" panose="02020603050405020304" pitchFamily="18" charset="0"/>
                <a:ea typeface="宋体" panose="02010600030101010101" pitchFamily="2" charset="-122"/>
              </a:defRPr>
            </a:lvl4pPr>
            <a:lvl5pPr>
              <a:tabLst>
                <a:tab pos="188595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1600" dirty="0">
                <a:latin typeface="Arial" panose="020B0604020202020204" pitchFamily="34" charset="0"/>
                <a:ea typeface="华文新魏" panose="02010800040101010101" pitchFamily="2" charset="-122"/>
              </a:rPr>
              <a:t>void  </a:t>
            </a:r>
            <a:r>
              <a:rPr lang="en-US" altLang="zh-CN" sz="1600" dirty="0" err="1">
                <a:latin typeface="Arial" panose="020B0604020202020204" pitchFamily="34" charset="0"/>
                <a:ea typeface="华文新魏" panose="02010800040101010101" pitchFamily="2" charset="-122"/>
              </a:rPr>
              <a:t>OSIntEnter</a:t>
            </a:r>
            <a:r>
              <a:rPr lang="en-US" altLang="zh-CN" sz="1600" dirty="0">
                <a:latin typeface="Arial" panose="020B0604020202020204" pitchFamily="34" charset="0"/>
                <a:ea typeface="华文新魏" panose="02010800040101010101" pitchFamily="2" charset="-122"/>
              </a:rPr>
              <a:t> (void)</a:t>
            </a:r>
          </a:p>
          <a:p>
            <a:pPr algn="just"/>
            <a:r>
              <a:rPr lang="en-US" altLang="zh-CN" sz="1600" dirty="0">
                <a:latin typeface="Arial" panose="020B0604020202020204" pitchFamily="34" charset="0"/>
                <a:ea typeface="华文新魏" panose="02010800040101010101" pitchFamily="2" charset="-122"/>
              </a:rPr>
              <a:t>{</a:t>
            </a:r>
          </a:p>
          <a:p>
            <a:pPr algn="just"/>
            <a:r>
              <a:rPr kumimoji="0" lang="en-US" altLang="zh-CN" sz="1600" dirty="0">
                <a:latin typeface="Arial" panose="020B0604020202020204" pitchFamily="34" charset="0"/>
                <a:ea typeface="华文新魏" panose="02010800040101010101" pitchFamily="2" charset="-122"/>
              </a:rPr>
              <a:t>    if (</a:t>
            </a:r>
            <a:r>
              <a:rPr kumimoji="0" lang="en-US" altLang="zh-CN" sz="1600" dirty="0" err="1">
                <a:latin typeface="Arial" panose="020B0604020202020204" pitchFamily="34" charset="0"/>
                <a:ea typeface="华文新魏" panose="02010800040101010101" pitchFamily="2" charset="-122"/>
              </a:rPr>
              <a:t>OSRunning</a:t>
            </a:r>
            <a:r>
              <a:rPr kumimoji="0" lang="en-US" altLang="zh-CN" sz="1600" dirty="0">
                <a:latin typeface="Arial" panose="020B0604020202020204" pitchFamily="34" charset="0"/>
                <a:ea typeface="华文新魏" panose="02010800040101010101" pitchFamily="2" charset="-122"/>
              </a:rPr>
              <a:t> == TRUE) {</a:t>
            </a:r>
          </a:p>
          <a:p>
            <a:pPr algn="just"/>
            <a:r>
              <a:rPr kumimoji="0" lang="en-US" altLang="zh-CN" sz="1600" dirty="0">
                <a:latin typeface="Arial" panose="020B0604020202020204" pitchFamily="34" charset="0"/>
                <a:ea typeface="华文新魏" panose="02010800040101010101" pitchFamily="2" charset="-122"/>
              </a:rPr>
              <a:t>        if (OSIntNesting &lt; 255) {</a:t>
            </a:r>
          </a:p>
          <a:p>
            <a:pPr algn="just"/>
            <a:r>
              <a:rPr kumimoji="0" lang="en-US" altLang="zh-CN" sz="1600" dirty="0">
                <a:latin typeface="Arial" panose="020B0604020202020204" pitchFamily="34" charset="0"/>
                <a:ea typeface="华文新魏" panose="02010800040101010101" pitchFamily="2" charset="-122"/>
              </a:rPr>
              <a:t>            OSIntNesting++;</a:t>
            </a:r>
          </a:p>
          <a:p>
            <a:pPr algn="just"/>
            <a:r>
              <a:rPr kumimoji="0" lang="en-US" altLang="zh-CN" sz="1600" dirty="0">
                <a:latin typeface="Arial" panose="020B0604020202020204" pitchFamily="34" charset="0"/>
                <a:ea typeface="华文新魏" panose="02010800040101010101" pitchFamily="2" charset="-122"/>
              </a:rPr>
              <a:t>        }</a:t>
            </a:r>
          </a:p>
          <a:p>
            <a:pPr algn="just"/>
            <a:r>
              <a:rPr kumimoji="0" lang="en-US" altLang="zh-CN" sz="1600" dirty="0">
                <a:latin typeface="Arial" panose="020B0604020202020204" pitchFamily="34" charset="0"/>
                <a:ea typeface="华文新魏" panose="02010800040101010101" pitchFamily="2" charset="-122"/>
              </a:rPr>
              <a:t>    }</a:t>
            </a:r>
            <a:endParaRPr lang="en-US" altLang="zh-CN" sz="1600" dirty="0">
              <a:latin typeface="Arial" panose="020B0604020202020204" pitchFamily="34" charset="0"/>
              <a:ea typeface="华文新魏" panose="02010800040101010101" pitchFamily="2" charset="-122"/>
            </a:endParaRPr>
          </a:p>
          <a:p>
            <a:pPr algn="just"/>
            <a:r>
              <a:rPr lang="en-US" altLang="zh-CN" sz="1600" dirty="0">
                <a:latin typeface="Arial" panose="020B0604020202020204" pitchFamily="34" charset="0"/>
                <a:ea typeface="华文新魏" panose="02010800040101010101" pitchFamily="2" charset="-122"/>
              </a:rPr>
              <a:t>}</a:t>
            </a:r>
          </a:p>
        </p:txBody>
      </p:sp>
      <p:sp>
        <p:nvSpPr>
          <p:cNvPr id="283654" name="Rectangle 6"/>
          <p:cNvSpPr>
            <a:spLocks noChangeArrowheads="1"/>
          </p:cNvSpPr>
          <p:nvPr/>
        </p:nvSpPr>
        <p:spPr bwMode="auto">
          <a:xfrm>
            <a:off x="2333625" y="2895600"/>
            <a:ext cx="3600450" cy="2286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3655" name="Rectangle 7"/>
          <p:cNvSpPr>
            <a:spLocks noChangeArrowheads="1"/>
          </p:cNvSpPr>
          <p:nvPr/>
        </p:nvSpPr>
        <p:spPr bwMode="auto">
          <a:xfrm>
            <a:off x="2333625" y="3124200"/>
            <a:ext cx="3600450" cy="2286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83656" name="Group 8"/>
          <p:cNvGrpSpPr/>
          <p:nvPr/>
        </p:nvGrpSpPr>
        <p:grpSpPr bwMode="auto">
          <a:xfrm>
            <a:off x="5929314" y="2890684"/>
            <a:ext cx="3195637" cy="646422"/>
            <a:chOff x="2688" y="2982"/>
            <a:chExt cx="2013" cy="466"/>
          </a:xfrm>
        </p:grpSpPr>
        <p:grpSp>
          <p:nvGrpSpPr>
            <p:cNvPr id="283657" name="Group 9"/>
            <p:cNvGrpSpPr/>
            <p:nvPr/>
          </p:nvGrpSpPr>
          <p:grpSpPr bwMode="auto">
            <a:xfrm>
              <a:off x="3013" y="2982"/>
              <a:ext cx="1688" cy="466"/>
              <a:chOff x="2645" y="1769"/>
              <a:chExt cx="944" cy="769"/>
            </a:xfrm>
          </p:grpSpPr>
          <p:sp>
            <p:nvSpPr>
              <p:cNvPr id="283658" name="Rectangle 10"/>
              <p:cNvSpPr>
                <a:spLocks noChangeArrowheads="1"/>
              </p:cNvSpPr>
              <p:nvPr/>
            </p:nvSpPr>
            <p:spPr bwMode="auto">
              <a:xfrm>
                <a:off x="2705" y="1769"/>
                <a:ext cx="884" cy="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dirty="0">
                    <a:latin typeface="Arial" panose="020B0604020202020204" pitchFamily="34" charset="0"/>
                    <a:ea typeface="宋体" panose="02010600030101010101" pitchFamily="2" charset="-122"/>
                  </a:rPr>
                  <a:t>判断</a:t>
                </a:r>
                <a:r>
                  <a:rPr kumimoji="1" lang="en-US" altLang="zh-CN" dirty="0">
                    <a:latin typeface="Arial" panose="020B0604020202020204" pitchFamily="34" charset="0"/>
                    <a:ea typeface="宋体" panose="02010600030101010101" pitchFamily="2" charset="-122"/>
                  </a:rPr>
                  <a:t>OSIntNesting</a:t>
                </a:r>
                <a:r>
                  <a:rPr kumimoji="1" lang="zh-CN" altLang="en-US" dirty="0">
                    <a:latin typeface="Arial" panose="020B0604020202020204" pitchFamily="34" charset="0"/>
                    <a:ea typeface="宋体" panose="02010600030101010101" pitchFamily="2" charset="-122"/>
                  </a:rPr>
                  <a:t>是否小于</a:t>
                </a:r>
                <a:r>
                  <a:rPr kumimoji="1" lang="en-US" altLang="zh-CN" dirty="0">
                    <a:latin typeface="Arial" panose="020B0604020202020204" pitchFamily="34" charset="0"/>
                    <a:ea typeface="宋体" panose="02010600030101010101" pitchFamily="2" charset="-122"/>
                  </a:rPr>
                  <a:t>255</a:t>
                </a:r>
              </a:p>
            </p:txBody>
          </p:sp>
          <p:sp>
            <p:nvSpPr>
              <p:cNvPr id="283659" name="AutoShape 11"/>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3660" name="Freeform 12"/>
            <p:cNvSpPr/>
            <p:nvPr/>
          </p:nvSpPr>
          <p:spPr bwMode="auto">
            <a:xfrm rot="16200000" flipV="1">
              <a:off x="2790" y="3051"/>
              <a:ext cx="111" cy="315"/>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3661" name="Rectangle 13"/>
          <p:cNvSpPr>
            <a:spLocks noChangeArrowheads="1"/>
          </p:cNvSpPr>
          <p:nvPr/>
        </p:nvSpPr>
        <p:spPr bwMode="auto">
          <a:xfrm>
            <a:off x="2297113" y="2057400"/>
            <a:ext cx="7435850" cy="2590800"/>
          </a:xfrm>
          <a:prstGeom prst="rect">
            <a:avLst/>
          </a:prstGeom>
          <a:noFill/>
          <a:ln w="28575" algn="ctr">
            <a:solidFill>
              <a:srgbClr val="0066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3662" name="Rectangle 14"/>
          <p:cNvSpPr>
            <a:spLocks noChangeArrowheads="1"/>
          </p:cNvSpPr>
          <p:nvPr/>
        </p:nvSpPr>
        <p:spPr bwMode="auto">
          <a:xfrm>
            <a:off x="2333625" y="3352800"/>
            <a:ext cx="3600450" cy="3048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83663" name="Group 15"/>
          <p:cNvGrpSpPr/>
          <p:nvPr/>
        </p:nvGrpSpPr>
        <p:grpSpPr bwMode="auto">
          <a:xfrm>
            <a:off x="5929313" y="3488717"/>
            <a:ext cx="3200400" cy="368603"/>
            <a:chOff x="3491" y="2138"/>
            <a:chExt cx="1559" cy="195"/>
          </a:xfrm>
        </p:grpSpPr>
        <p:grpSp>
          <p:nvGrpSpPr>
            <p:cNvPr id="283664" name="Group 16"/>
            <p:cNvGrpSpPr/>
            <p:nvPr/>
          </p:nvGrpSpPr>
          <p:grpSpPr bwMode="auto">
            <a:xfrm>
              <a:off x="3743" y="2138"/>
              <a:ext cx="1307" cy="195"/>
              <a:chOff x="2645" y="1843"/>
              <a:chExt cx="944" cy="629"/>
            </a:xfrm>
          </p:grpSpPr>
          <p:sp>
            <p:nvSpPr>
              <p:cNvPr id="283665" name="Rectangle 17"/>
              <p:cNvSpPr>
                <a:spLocks noChangeArrowheads="1"/>
              </p:cNvSpPr>
              <p:nvPr/>
            </p:nvSpPr>
            <p:spPr bwMode="auto">
              <a:xfrm>
                <a:off x="2705" y="1843"/>
                <a:ext cx="884" cy="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dirty="0">
                    <a:latin typeface="Arial" panose="020B0604020202020204" pitchFamily="34" charset="0"/>
                    <a:ea typeface="宋体" panose="02010600030101010101" pitchFamily="2" charset="-122"/>
                  </a:rPr>
                  <a:t>OSIntNesting</a:t>
                </a:r>
                <a:r>
                  <a:rPr kumimoji="1" lang="zh-CN" altLang="en-US" dirty="0">
                    <a:latin typeface="Arial" panose="020B0604020202020204" pitchFamily="34" charset="0"/>
                    <a:ea typeface="宋体" panose="02010600030101010101" pitchFamily="2" charset="-122"/>
                  </a:rPr>
                  <a:t>加</a:t>
                </a:r>
                <a:r>
                  <a:rPr kumimoji="1" lang="en-US" altLang="zh-CN" dirty="0">
                    <a:latin typeface="Arial" panose="020B0604020202020204" pitchFamily="34" charset="0"/>
                    <a:ea typeface="宋体" panose="02010600030101010101" pitchFamily="2" charset="-122"/>
                  </a:rPr>
                  <a:t>1</a:t>
                </a:r>
              </a:p>
            </p:txBody>
          </p:sp>
          <p:sp>
            <p:nvSpPr>
              <p:cNvPr id="283666" name="AutoShape 18"/>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3667" name="Freeform 19"/>
            <p:cNvSpPr/>
            <p:nvPr/>
          </p:nvSpPr>
          <p:spPr bwMode="auto">
            <a:xfrm rot="16200000" flipV="1">
              <a:off x="3584" y="2078"/>
              <a:ext cx="57" cy="244"/>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83668" name="Group 20"/>
          <p:cNvGrpSpPr/>
          <p:nvPr/>
        </p:nvGrpSpPr>
        <p:grpSpPr bwMode="auto">
          <a:xfrm>
            <a:off x="5929313" y="2524125"/>
            <a:ext cx="3200400" cy="433388"/>
            <a:chOff x="2656" y="2734"/>
            <a:chExt cx="1559" cy="187"/>
          </a:xfrm>
        </p:grpSpPr>
        <p:grpSp>
          <p:nvGrpSpPr>
            <p:cNvPr id="283669" name="Group 21"/>
            <p:cNvGrpSpPr/>
            <p:nvPr/>
          </p:nvGrpSpPr>
          <p:grpSpPr bwMode="auto">
            <a:xfrm>
              <a:off x="2908" y="2734"/>
              <a:ext cx="1307" cy="180"/>
              <a:chOff x="2645" y="1895"/>
              <a:chExt cx="944" cy="577"/>
            </a:xfrm>
          </p:grpSpPr>
          <p:sp>
            <p:nvSpPr>
              <p:cNvPr id="283670" name="Rectangle 22"/>
              <p:cNvSpPr>
                <a:spLocks noChangeArrowheads="1"/>
              </p:cNvSpPr>
              <p:nvPr/>
            </p:nvSpPr>
            <p:spPr bwMode="auto">
              <a:xfrm>
                <a:off x="2705" y="1899"/>
                <a:ext cx="884" cy="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a:latin typeface="Arial" panose="020B0604020202020204" pitchFamily="34" charset="0"/>
                    <a:ea typeface="宋体" panose="02010600030101010101" pitchFamily="2" charset="-122"/>
                  </a:rPr>
                  <a:t>判断</a:t>
                </a:r>
                <a:r>
                  <a:rPr kumimoji="1" lang="en-US" altLang="zh-CN">
                    <a:latin typeface="Arial" panose="020B0604020202020204" pitchFamily="34" charset="0"/>
                    <a:ea typeface="宋体" panose="02010600030101010101" pitchFamily="2" charset="-122"/>
                  </a:rPr>
                  <a:t>RTOS</a:t>
                </a:r>
                <a:r>
                  <a:rPr kumimoji="1" lang="zh-CN" altLang="en-US">
                    <a:latin typeface="Arial" panose="020B0604020202020204" pitchFamily="34" charset="0"/>
                    <a:ea typeface="宋体" panose="02010600030101010101" pitchFamily="2" charset="-122"/>
                  </a:rPr>
                  <a:t>是否运行</a:t>
                </a:r>
              </a:p>
            </p:txBody>
          </p:sp>
          <p:sp>
            <p:nvSpPr>
              <p:cNvPr id="283671" name="AutoShape 23"/>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3672" name="Freeform 24"/>
            <p:cNvSpPr/>
            <p:nvPr/>
          </p:nvSpPr>
          <p:spPr bwMode="auto">
            <a:xfrm rot="5400000">
              <a:off x="2729" y="2742"/>
              <a:ext cx="106" cy="252"/>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3673" name="Rectangle 25"/>
          <p:cNvSpPr>
            <a:spLocks noChangeArrowheads="1"/>
          </p:cNvSpPr>
          <p:nvPr/>
        </p:nvSpPr>
        <p:spPr bwMode="auto">
          <a:xfrm>
            <a:off x="2405063" y="1376364"/>
            <a:ext cx="73009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kumimoji="1" lang="zh-CN" altLang="en-US" sz="2000">
                <a:latin typeface="Arial" panose="020B0604020202020204" pitchFamily="34" charset="0"/>
                <a:ea typeface="华文新魏" panose="02010800040101010101" pitchFamily="2" charset="-122"/>
              </a:rPr>
              <a:t>进入中断处理的代码如下所示。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83673"/>
                                        </p:tgtEl>
                                        <p:attrNameLst>
                                          <p:attrName>style.visibility</p:attrName>
                                        </p:attrNameLst>
                                      </p:cBhvr>
                                      <p:to>
                                        <p:strVal val="visible"/>
                                      </p:to>
                                    </p:set>
                                    <p:animEffect transition="in" filter="blinds(horizontal)">
                                      <p:cBhvr>
                                        <p:cTn id="7" dur="500"/>
                                        <p:tgtEl>
                                          <p:spTgt spid="283673"/>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283661"/>
                                        </p:tgtEl>
                                        <p:attrNameLst>
                                          <p:attrName>style.visibility</p:attrName>
                                        </p:attrNameLst>
                                      </p:cBhvr>
                                      <p:to>
                                        <p:strVal val="visible"/>
                                      </p:to>
                                    </p:set>
                                    <p:animEffect transition="in" filter="slide(fromBottom)">
                                      <p:cBhvr>
                                        <p:cTn id="11" dur="500"/>
                                        <p:tgtEl>
                                          <p:spTgt spid="283661"/>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283653"/>
                                        </p:tgtEl>
                                        <p:attrNameLst>
                                          <p:attrName>style.visibility</p:attrName>
                                        </p:attrNameLst>
                                      </p:cBhvr>
                                      <p:to>
                                        <p:strVal val="visible"/>
                                      </p:to>
                                    </p:se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283654"/>
                                        </p:tgtEl>
                                        <p:attrNameLst>
                                          <p:attrName>style.visibility</p:attrName>
                                        </p:attrNameLst>
                                      </p:cBhvr>
                                      <p:to>
                                        <p:strVal val="visible"/>
                                      </p:to>
                                    </p:set>
                                    <p:animEffect transition="in" filter="wipe(up)">
                                      <p:cBhvr>
                                        <p:cTn id="18" dur="500"/>
                                        <p:tgtEl>
                                          <p:spTgt spid="283654"/>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283668"/>
                                        </p:tgtEl>
                                        <p:attrNameLst>
                                          <p:attrName>style.visibility</p:attrName>
                                        </p:attrNameLst>
                                      </p:cBhvr>
                                      <p:to>
                                        <p:strVal val="visible"/>
                                      </p:to>
                                    </p:set>
                                    <p:animEffect transition="in" filter="wipe(left)">
                                      <p:cBhvr>
                                        <p:cTn id="22" dur="500"/>
                                        <p:tgtEl>
                                          <p:spTgt spid="283668"/>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283655"/>
                                        </p:tgtEl>
                                        <p:attrNameLst>
                                          <p:attrName>style.visibility</p:attrName>
                                        </p:attrNameLst>
                                      </p:cBhvr>
                                      <p:to>
                                        <p:strVal val="visible"/>
                                      </p:to>
                                    </p:set>
                                    <p:animEffect transition="in" filter="wipe(up)">
                                      <p:cBhvr>
                                        <p:cTn id="26" dur="500"/>
                                        <p:tgtEl>
                                          <p:spTgt spid="283655"/>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283656"/>
                                        </p:tgtEl>
                                        <p:attrNameLst>
                                          <p:attrName>style.visibility</p:attrName>
                                        </p:attrNameLst>
                                      </p:cBhvr>
                                      <p:to>
                                        <p:strVal val="visible"/>
                                      </p:to>
                                    </p:set>
                                    <p:animEffect transition="in" filter="wipe(left)">
                                      <p:cBhvr>
                                        <p:cTn id="30" dur="500"/>
                                        <p:tgtEl>
                                          <p:spTgt spid="283656"/>
                                        </p:tgtEl>
                                      </p:cBhvr>
                                    </p:animEffect>
                                  </p:childTnLst>
                                </p:cTn>
                              </p:par>
                            </p:childTnLst>
                          </p:cTn>
                        </p:par>
                        <p:par>
                          <p:cTn id="31" fill="hold">
                            <p:stCondLst>
                              <p:cond delay="3000"/>
                            </p:stCondLst>
                            <p:childTnLst>
                              <p:par>
                                <p:cTn id="32" presetID="22" presetClass="entr" presetSubtype="1" fill="hold" grpId="0" nodeType="afterEffect">
                                  <p:stCondLst>
                                    <p:cond delay="0"/>
                                  </p:stCondLst>
                                  <p:childTnLst>
                                    <p:set>
                                      <p:cBhvr>
                                        <p:cTn id="33" dur="1" fill="hold">
                                          <p:stCondLst>
                                            <p:cond delay="0"/>
                                          </p:stCondLst>
                                        </p:cTn>
                                        <p:tgtEl>
                                          <p:spTgt spid="283662"/>
                                        </p:tgtEl>
                                        <p:attrNameLst>
                                          <p:attrName>style.visibility</p:attrName>
                                        </p:attrNameLst>
                                      </p:cBhvr>
                                      <p:to>
                                        <p:strVal val="visible"/>
                                      </p:to>
                                    </p:set>
                                    <p:animEffect transition="in" filter="wipe(up)">
                                      <p:cBhvr>
                                        <p:cTn id="34" dur="500"/>
                                        <p:tgtEl>
                                          <p:spTgt spid="283662"/>
                                        </p:tgtEl>
                                      </p:cBhvr>
                                    </p:animEffect>
                                  </p:childTnLst>
                                </p:cTn>
                              </p:par>
                            </p:childTnLst>
                          </p:cTn>
                        </p:par>
                        <p:par>
                          <p:cTn id="35" fill="hold">
                            <p:stCondLst>
                              <p:cond delay="3500"/>
                            </p:stCondLst>
                            <p:childTnLst>
                              <p:par>
                                <p:cTn id="36" presetID="22" presetClass="entr" presetSubtype="8" fill="hold" nodeType="afterEffect">
                                  <p:stCondLst>
                                    <p:cond delay="0"/>
                                  </p:stCondLst>
                                  <p:childTnLst>
                                    <p:set>
                                      <p:cBhvr>
                                        <p:cTn id="37" dur="1" fill="hold">
                                          <p:stCondLst>
                                            <p:cond delay="0"/>
                                          </p:stCondLst>
                                        </p:cTn>
                                        <p:tgtEl>
                                          <p:spTgt spid="283663"/>
                                        </p:tgtEl>
                                        <p:attrNameLst>
                                          <p:attrName>style.visibility</p:attrName>
                                        </p:attrNameLst>
                                      </p:cBhvr>
                                      <p:to>
                                        <p:strVal val="visible"/>
                                      </p:to>
                                    </p:set>
                                    <p:animEffect transition="in" filter="wipe(left)">
                                      <p:cBhvr>
                                        <p:cTn id="38" dur="500"/>
                                        <p:tgtEl>
                                          <p:spTgt spid="283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3" grpId="0" animBg="1"/>
      <p:bldP spid="283654" grpId="0" animBg="1"/>
      <p:bldP spid="283655" grpId="0" animBg="1"/>
      <p:bldP spid="283661" grpId="0" animBg="1"/>
      <p:bldP spid="283662" grpId="0" animBg="1"/>
      <p:bldP spid="28367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AutoShape 2"/>
          <p:cNvSpPr>
            <a:spLocks noChangeArrowheads="1"/>
          </p:cNvSpPr>
          <p:nvPr/>
        </p:nvSpPr>
        <p:spPr bwMode="auto">
          <a:xfrm>
            <a:off x="1774826" y="342094"/>
            <a:ext cx="4321175" cy="504825"/>
          </a:xfrm>
          <a:prstGeom prst="roundRect">
            <a:avLst>
              <a:gd name="adj" fmla="val 16667"/>
            </a:avLst>
          </a:prstGeom>
          <a:solidFill>
            <a:schemeClr val="bg1"/>
          </a:solidFill>
          <a:ln w="38100">
            <a:solidFill>
              <a:srgbClr val="006600"/>
            </a:solidFill>
            <a:round/>
          </a:ln>
          <a:effectLst>
            <a:outerShdw dist="107763" dir="13500000" algn="ctr" rotWithShape="0">
              <a:srgbClr val="006600">
                <a:alpha val="50000"/>
              </a:srgbClr>
            </a:outerShdw>
          </a:effectLst>
        </p:spPr>
        <p:txBody>
          <a:bodyPr wrap="none" anchor="ctr"/>
          <a:lstStyle/>
          <a:p>
            <a:pPr algn="ctr" eaLnBrk="1" hangingPunct="1"/>
            <a:r>
              <a:rPr lang="zh-CN" altLang="en-US" sz="2400" b="1">
                <a:solidFill>
                  <a:srgbClr val="006600"/>
                </a:solidFill>
                <a:latin typeface="Arial" panose="020B0604020202020204" pitchFamily="34" charset="0"/>
                <a:ea typeface="华文新魏" panose="02010800040101010101" pitchFamily="2" charset="-122"/>
              </a:rPr>
              <a:t>临界区与中断管理</a:t>
            </a:r>
            <a:r>
              <a:rPr lang="en-US" altLang="zh-CN" b="1">
                <a:solidFill>
                  <a:srgbClr val="006600"/>
                </a:solidFill>
                <a:latin typeface="Arial" panose="020B0604020202020204" pitchFamily="34" charset="0"/>
                <a:ea typeface="宋体" panose="02010600030101010101" pitchFamily="2" charset="-122"/>
              </a:rPr>
              <a:t>| </a:t>
            </a:r>
            <a:r>
              <a:rPr lang="en-US" altLang="zh-CN" sz="1200" b="1">
                <a:solidFill>
                  <a:srgbClr val="006600"/>
                </a:solidFill>
                <a:latin typeface="Arial" panose="020B0604020202020204" pitchFamily="34" charset="0"/>
                <a:ea typeface="华文新魏" panose="02010800040101010101" pitchFamily="2" charset="-122"/>
              </a:rPr>
              <a:t>μC/OS-II</a:t>
            </a:r>
            <a:r>
              <a:rPr lang="zh-CN" altLang="en-US" sz="1200" b="1">
                <a:solidFill>
                  <a:srgbClr val="006600"/>
                </a:solidFill>
                <a:latin typeface="Arial" panose="020B0604020202020204" pitchFamily="34" charset="0"/>
                <a:ea typeface="隶书" panose="02010509060101010101" pitchFamily="49" charset="-122"/>
              </a:rPr>
              <a:t>微小内核分析</a:t>
            </a:r>
          </a:p>
        </p:txBody>
      </p:sp>
      <p:sp>
        <p:nvSpPr>
          <p:cNvPr id="284675" name="AutoShape 3"/>
          <p:cNvSpPr>
            <a:spLocks noChangeArrowheads="1"/>
          </p:cNvSpPr>
          <p:nvPr/>
        </p:nvSpPr>
        <p:spPr bwMode="gray">
          <a:xfrm>
            <a:off x="6248401" y="228786"/>
            <a:ext cx="3457575" cy="510778"/>
          </a:xfrm>
          <a:prstGeom prst="roundRect">
            <a:avLst>
              <a:gd name="adj" fmla="val 16667"/>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r>
              <a:rPr lang="zh-CN" altLang="en-US" sz="2400" b="1">
                <a:solidFill>
                  <a:schemeClr val="bg1"/>
                </a:solidFill>
                <a:latin typeface="Arial" panose="020B0604020202020204" pitchFamily="34" charset="0"/>
                <a:ea typeface="宋体" panose="02010600030101010101" pitchFamily="2" charset="-122"/>
              </a:rPr>
              <a:t>中断管理</a:t>
            </a:r>
          </a:p>
        </p:txBody>
      </p:sp>
      <p:sp>
        <p:nvSpPr>
          <p:cNvPr id="284676" name="Rectangle 4"/>
          <p:cNvSpPr>
            <a:spLocks noChangeArrowheads="1"/>
          </p:cNvSpPr>
          <p:nvPr/>
        </p:nvSpPr>
        <p:spPr bwMode="auto">
          <a:xfrm>
            <a:off x="2057400" y="1703388"/>
            <a:ext cx="4495800" cy="3022600"/>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171450" indent="-171450">
              <a:tabLst>
                <a:tab pos="1885950" algn="l"/>
              </a:tabLst>
              <a:defRPr kumimoji="1" sz="2400">
                <a:solidFill>
                  <a:schemeClr val="tx1"/>
                </a:solidFill>
                <a:latin typeface="Times New Roman" panose="02020603050405020304" pitchFamily="18" charset="0"/>
                <a:ea typeface="宋体" panose="02010600030101010101" pitchFamily="2" charset="-122"/>
              </a:defRPr>
            </a:lvl1pPr>
            <a:lvl2pPr>
              <a:tabLst>
                <a:tab pos="1885950" algn="l"/>
              </a:tabLst>
              <a:defRPr kumimoji="1" sz="2400">
                <a:solidFill>
                  <a:schemeClr val="tx1"/>
                </a:solidFill>
                <a:latin typeface="Times New Roman" panose="02020603050405020304" pitchFamily="18" charset="0"/>
                <a:ea typeface="宋体" panose="02010600030101010101" pitchFamily="2" charset="-122"/>
              </a:defRPr>
            </a:lvl2pPr>
            <a:lvl3pPr>
              <a:tabLst>
                <a:tab pos="1885950" algn="l"/>
              </a:tabLst>
              <a:defRPr kumimoji="1" sz="2400">
                <a:solidFill>
                  <a:schemeClr val="tx1"/>
                </a:solidFill>
                <a:latin typeface="Times New Roman" panose="02020603050405020304" pitchFamily="18" charset="0"/>
                <a:ea typeface="宋体" panose="02010600030101010101" pitchFamily="2" charset="-122"/>
              </a:defRPr>
            </a:lvl3pPr>
            <a:lvl4pPr>
              <a:tabLst>
                <a:tab pos="1885950" algn="l"/>
              </a:tabLst>
              <a:defRPr kumimoji="1" sz="2400">
                <a:solidFill>
                  <a:schemeClr val="tx1"/>
                </a:solidFill>
                <a:latin typeface="Times New Roman" panose="02020603050405020304" pitchFamily="18" charset="0"/>
                <a:ea typeface="宋体" panose="02010600030101010101" pitchFamily="2" charset="-122"/>
              </a:defRPr>
            </a:lvl4pPr>
            <a:lvl5pPr>
              <a:tabLst>
                <a:tab pos="188595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1200" dirty="0">
                <a:latin typeface="Arial" panose="020B0604020202020204" pitchFamily="34" charset="0"/>
                <a:ea typeface="华文新魏" panose="02010800040101010101" pitchFamily="2" charset="-122"/>
              </a:rPr>
              <a:t>void  </a:t>
            </a:r>
            <a:r>
              <a:rPr lang="en-US" altLang="zh-CN" sz="1200" dirty="0" err="1">
                <a:latin typeface="Arial" panose="020B0604020202020204" pitchFamily="34" charset="0"/>
                <a:ea typeface="华文新魏" panose="02010800040101010101" pitchFamily="2" charset="-122"/>
              </a:rPr>
              <a:t>OSIntExit</a:t>
            </a:r>
            <a:r>
              <a:rPr lang="en-US" altLang="zh-CN" sz="1200" dirty="0">
                <a:latin typeface="Arial" panose="020B0604020202020204" pitchFamily="34" charset="0"/>
                <a:ea typeface="华文新魏" panose="02010800040101010101" pitchFamily="2" charset="-122"/>
              </a:rPr>
              <a:t> (void)</a:t>
            </a:r>
          </a:p>
          <a:p>
            <a:pPr algn="just"/>
            <a:r>
              <a:rPr lang="en-US" altLang="zh-CN" sz="1200" dirty="0">
                <a:latin typeface="Arial" panose="020B0604020202020204" pitchFamily="34" charset="0"/>
                <a:ea typeface="华文新魏" panose="02010800040101010101" pitchFamily="2" charset="-122"/>
              </a:rPr>
              <a:t>{</a:t>
            </a:r>
          </a:p>
          <a:p>
            <a:pPr algn="just"/>
            <a:r>
              <a:rPr kumimoji="0" lang="en-US" altLang="zh-CN" sz="1200" dirty="0">
                <a:latin typeface="Arial" panose="020B0604020202020204" pitchFamily="34" charset="0"/>
                <a:ea typeface="华文新魏" panose="02010800040101010101" pitchFamily="2" charset="-122"/>
              </a:rPr>
              <a:t>    if (</a:t>
            </a:r>
            <a:r>
              <a:rPr kumimoji="0" lang="en-US" altLang="zh-CN" sz="1200" dirty="0" err="1">
                <a:latin typeface="Arial" panose="020B0604020202020204" pitchFamily="34" charset="0"/>
                <a:ea typeface="华文新魏" panose="02010800040101010101" pitchFamily="2" charset="-122"/>
              </a:rPr>
              <a:t>OSRunning</a:t>
            </a:r>
            <a:r>
              <a:rPr kumimoji="0" lang="en-US" altLang="zh-CN" sz="1200" dirty="0">
                <a:latin typeface="Arial" panose="020B0604020202020204" pitchFamily="34" charset="0"/>
                <a:ea typeface="华文新魏" panose="02010800040101010101" pitchFamily="2" charset="-122"/>
              </a:rPr>
              <a:t> == TRUE) {</a:t>
            </a:r>
          </a:p>
          <a:p>
            <a:pPr algn="just"/>
            <a:r>
              <a:rPr kumimoji="0" lang="en-US" altLang="zh-CN" sz="1200" dirty="0">
                <a:latin typeface="Arial" panose="020B0604020202020204" pitchFamily="34" charset="0"/>
                <a:ea typeface="华文新魏" panose="02010800040101010101" pitchFamily="2" charset="-122"/>
              </a:rPr>
              <a:t>        OS_ENTER_CRITICAL();</a:t>
            </a:r>
          </a:p>
          <a:p>
            <a:pPr algn="just"/>
            <a:r>
              <a:rPr kumimoji="0" lang="en-US" altLang="zh-CN" sz="1200" dirty="0">
                <a:latin typeface="Arial" panose="020B0604020202020204" pitchFamily="34" charset="0"/>
                <a:ea typeface="华文新魏" panose="02010800040101010101" pitchFamily="2" charset="-122"/>
              </a:rPr>
              <a:t>        if (OSIntNesting &gt; 0) {</a:t>
            </a:r>
          </a:p>
          <a:p>
            <a:pPr algn="just"/>
            <a:r>
              <a:rPr kumimoji="0" lang="en-US" altLang="zh-CN" sz="1200" dirty="0">
                <a:latin typeface="Arial" panose="020B0604020202020204" pitchFamily="34" charset="0"/>
                <a:ea typeface="华文新魏" panose="02010800040101010101" pitchFamily="2" charset="-122"/>
              </a:rPr>
              <a:t>            OSIntNesting--;</a:t>
            </a:r>
          </a:p>
          <a:p>
            <a:pPr algn="just"/>
            <a:r>
              <a:rPr kumimoji="0" lang="en-US" altLang="zh-CN" sz="1200" dirty="0">
                <a:latin typeface="Arial" panose="020B0604020202020204" pitchFamily="34" charset="0"/>
                <a:ea typeface="华文新魏" panose="02010800040101010101" pitchFamily="2" charset="-122"/>
              </a:rPr>
              <a:t>        }</a:t>
            </a:r>
          </a:p>
          <a:p>
            <a:pPr algn="just"/>
            <a:r>
              <a:rPr kumimoji="0" lang="en-US" altLang="zh-CN" sz="1200" dirty="0">
                <a:latin typeface="Arial" panose="020B0604020202020204" pitchFamily="34" charset="0"/>
                <a:ea typeface="华文新魏" panose="02010800040101010101" pitchFamily="2" charset="-122"/>
              </a:rPr>
              <a:t>        if (</a:t>
            </a:r>
            <a:r>
              <a:rPr kumimoji="0" lang="en-US" altLang="zh-CN" sz="1200" dirty="0" err="1">
                <a:latin typeface="Arial" panose="020B0604020202020204" pitchFamily="34" charset="0"/>
                <a:ea typeface="华文新魏" panose="02010800040101010101" pitchFamily="2" charset="-122"/>
              </a:rPr>
              <a:t>OSInterNesting</a:t>
            </a:r>
            <a:r>
              <a:rPr kumimoji="0" lang="en-US" altLang="zh-CN" sz="1200" dirty="0">
                <a:latin typeface="Arial" panose="020B0604020202020204" pitchFamily="34" charset="0"/>
                <a:ea typeface="华文新魏" panose="02010800040101010101" pitchFamily="2" charset="-122"/>
              </a:rPr>
              <a:t> == 0) {</a:t>
            </a:r>
          </a:p>
          <a:p>
            <a:pPr algn="just"/>
            <a:r>
              <a:rPr kumimoji="0" lang="en-US" altLang="zh-CN" sz="1200" dirty="0">
                <a:latin typeface="Arial" panose="020B0604020202020204" pitchFamily="34" charset="0"/>
                <a:ea typeface="华文新魏" panose="02010800040101010101" pitchFamily="2" charset="-122"/>
              </a:rPr>
              <a:t>            </a:t>
            </a:r>
            <a:r>
              <a:rPr kumimoji="0" lang="en-US" altLang="zh-CN" sz="1200" dirty="0" err="1">
                <a:latin typeface="Arial" panose="020B0604020202020204" pitchFamily="34" charset="0"/>
                <a:ea typeface="华文新魏" panose="02010800040101010101" pitchFamily="2" charset="-122"/>
              </a:rPr>
              <a:t>OSIntExitY</a:t>
            </a:r>
            <a:r>
              <a:rPr kumimoji="0" lang="en-US" altLang="zh-CN" sz="1200" dirty="0">
                <a:latin typeface="Arial" panose="020B0604020202020204" pitchFamily="34" charset="0"/>
                <a:ea typeface="华文新魏" panose="02010800040101010101" pitchFamily="2" charset="-122"/>
              </a:rPr>
              <a:t> = </a:t>
            </a:r>
            <a:r>
              <a:rPr kumimoji="0" lang="en-US" altLang="zh-CN" sz="1200" dirty="0" err="1">
                <a:latin typeface="Arial" panose="020B0604020202020204" pitchFamily="34" charset="0"/>
                <a:ea typeface="华文新魏" panose="02010800040101010101" pitchFamily="2" charset="-122"/>
              </a:rPr>
              <a:t>OSUnMapTbl</a:t>
            </a:r>
            <a:r>
              <a:rPr kumimoji="0" lang="en-US" altLang="zh-CN" sz="1200" dirty="0">
                <a:latin typeface="Arial" panose="020B0604020202020204" pitchFamily="34" charset="0"/>
                <a:ea typeface="华文新魏" panose="02010800040101010101" pitchFamily="2" charset="-122"/>
              </a:rPr>
              <a:t>[</a:t>
            </a:r>
            <a:r>
              <a:rPr kumimoji="0" lang="en-US" altLang="zh-CN" sz="1200" dirty="0" err="1">
                <a:latin typeface="Arial" panose="020B0604020202020204" pitchFamily="34" charset="0"/>
                <a:ea typeface="华文新魏" panose="02010800040101010101" pitchFamily="2" charset="-122"/>
              </a:rPr>
              <a:t>OSRdyGrp</a:t>
            </a:r>
            <a:r>
              <a:rPr kumimoji="0" lang="en-US" altLang="zh-CN" sz="1200" dirty="0">
                <a:latin typeface="Arial" panose="020B0604020202020204" pitchFamily="34" charset="0"/>
                <a:ea typeface="华文新魏" panose="02010800040101010101" pitchFamily="2" charset="-122"/>
              </a:rPr>
              <a:t>];</a:t>
            </a:r>
          </a:p>
          <a:p>
            <a:pPr algn="just"/>
            <a:r>
              <a:rPr kumimoji="0" lang="en-US" altLang="zh-CN" sz="1200" dirty="0">
                <a:latin typeface="Arial" panose="020B0604020202020204" pitchFamily="34" charset="0"/>
                <a:ea typeface="华文新魏" panose="02010800040101010101" pitchFamily="2" charset="-122"/>
              </a:rPr>
              <a:t>            </a:t>
            </a:r>
            <a:r>
              <a:rPr kumimoji="0" lang="en-US" altLang="zh-CN" sz="1200" dirty="0" err="1">
                <a:latin typeface="Arial" panose="020B0604020202020204" pitchFamily="34" charset="0"/>
                <a:ea typeface="华文新魏" panose="02010800040101010101" pitchFamily="2" charset="-122"/>
              </a:rPr>
              <a:t>OSPrioHighRdy</a:t>
            </a:r>
            <a:r>
              <a:rPr kumimoji="0" lang="en-US" altLang="zh-CN" sz="1200" dirty="0">
                <a:latin typeface="Arial" panose="020B0604020202020204" pitchFamily="34" charset="0"/>
                <a:ea typeface="华文新魏" panose="02010800040101010101" pitchFamily="2" charset="-122"/>
              </a:rPr>
              <a:t> = ((INT8U)(</a:t>
            </a:r>
            <a:r>
              <a:rPr kumimoji="0" lang="en-US" altLang="zh-CN" sz="1200" dirty="0" err="1">
                <a:latin typeface="Arial" panose="020B0604020202020204" pitchFamily="34" charset="0"/>
                <a:ea typeface="华文新魏" panose="02010800040101010101" pitchFamily="2" charset="-122"/>
              </a:rPr>
              <a:t>OSIntExitY</a:t>
            </a:r>
            <a:r>
              <a:rPr kumimoji="0" lang="en-US" altLang="zh-CN" sz="1200" dirty="0">
                <a:latin typeface="Arial" panose="020B0604020202020204" pitchFamily="34" charset="0"/>
                <a:ea typeface="华文新魏" panose="02010800040101010101" pitchFamily="2" charset="-122"/>
              </a:rPr>
              <a:t> &lt;&lt;3 )</a:t>
            </a:r>
          </a:p>
          <a:p>
            <a:pPr algn="just"/>
            <a:r>
              <a:rPr kumimoji="0" lang="en-US" altLang="zh-CN" sz="1200" dirty="0">
                <a:latin typeface="Arial" panose="020B0604020202020204" pitchFamily="34" charset="0"/>
                <a:ea typeface="华文新魏" panose="02010800040101010101" pitchFamily="2" charset="-122"/>
              </a:rPr>
              <a:t>+</a:t>
            </a:r>
            <a:r>
              <a:rPr kumimoji="0" lang="en-US" altLang="zh-CN" sz="1200" dirty="0" err="1">
                <a:latin typeface="Arial" panose="020B0604020202020204" pitchFamily="34" charset="0"/>
                <a:ea typeface="华文新魏" panose="02010800040101010101" pitchFamily="2" charset="-122"/>
              </a:rPr>
              <a:t>OSUnMapTbl</a:t>
            </a:r>
            <a:r>
              <a:rPr kumimoji="0" lang="en-US" altLang="zh-CN" sz="1200" dirty="0">
                <a:latin typeface="Arial" panose="020B0604020202020204" pitchFamily="34" charset="0"/>
                <a:ea typeface="华文新魏" panose="02010800040101010101" pitchFamily="2" charset="-122"/>
              </a:rPr>
              <a:t>[</a:t>
            </a:r>
            <a:r>
              <a:rPr kumimoji="0" lang="en-US" altLang="zh-CN" sz="1200" dirty="0" err="1">
                <a:latin typeface="Arial" panose="020B0604020202020204" pitchFamily="34" charset="0"/>
                <a:ea typeface="华文新魏" panose="02010800040101010101" pitchFamily="2" charset="-122"/>
              </a:rPr>
              <a:t>OSRdyTbl</a:t>
            </a:r>
            <a:r>
              <a:rPr kumimoji="0" lang="en-US" altLang="zh-CN" sz="1200" dirty="0">
                <a:latin typeface="Arial" panose="020B0604020202020204" pitchFamily="34" charset="0"/>
                <a:ea typeface="华文新魏" panose="02010800040101010101" pitchFamily="2" charset="-122"/>
              </a:rPr>
              <a:t>[</a:t>
            </a:r>
            <a:r>
              <a:rPr kumimoji="0" lang="en-US" altLang="zh-CN" sz="1200" dirty="0" err="1">
                <a:latin typeface="Arial" panose="020B0604020202020204" pitchFamily="34" charset="0"/>
                <a:ea typeface="华文新魏" panose="02010800040101010101" pitchFamily="2" charset="-122"/>
              </a:rPr>
              <a:t>OSIntExitY</a:t>
            </a:r>
            <a:r>
              <a:rPr kumimoji="0" lang="en-US" altLang="zh-CN" sz="1200" dirty="0">
                <a:latin typeface="Arial" panose="020B0604020202020204" pitchFamily="34" charset="0"/>
                <a:ea typeface="华文新魏" panose="02010800040101010101" pitchFamily="2" charset="-122"/>
              </a:rPr>
              <a:t>]]);</a:t>
            </a:r>
          </a:p>
          <a:p>
            <a:pPr algn="just"/>
            <a:r>
              <a:rPr kumimoji="0" lang="en-US" altLang="zh-CN" sz="1200" dirty="0">
                <a:latin typeface="Arial" panose="020B0604020202020204" pitchFamily="34" charset="0"/>
                <a:ea typeface="华文新魏" panose="02010800040101010101" pitchFamily="2" charset="-122"/>
              </a:rPr>
              <a:t>        if (</a:t>
            </a:r>
            <a:r>
              <a:rPr kumimoji="0" lang="en-US" altLang="zh-CN" sz="1200" dirty="0" err="1">
                <a:latin typeface="Arial" panose="020B0604020202020204" pitchFamily="34" charset="0"/>
                <a:ea typeface="华文新魏" panose="02010800040101010101" pitchFamily="2" charset="-122"/>
              </a:rPr>
              <a:t>OSPrioHighRdy</a:t>
            </a:r>
            <a:r>
              <a:rPr kumimoji="0" lang="en-US" altLang="zh-CN" sz="1200" dirty="0">
                <a:latin typeface="Arial" panose="020B0604020202020204" pitchFamily="34" charset="0"/>
                <a:ea typeface="华文新魏" panose="02010800040101010101" pitchFamily="2" charset="-122"/>
              </a:rPr>
              <a:t> != </a:t>
            </a:r>
            <a:r>
              <a:rPr kumimoji="0" lang="en-US" altLang="zh-CN" sz="1200" dirty="0" err="1">
                <a:latin typeface="Arial" panose="020B0604020202020204" pitchFamily="34" charset="0"/>
                <a:ea typeface="华文新魏" panose="02010800040101010101" pitchFamily="2" charset="-122"/>
              </a:rPr>
              <a:t>OSPrioCur</a:t>
            </a:r>
            <a:r>
              <a:rPr kumimoji="0" lang="en-US" altLang="zh-CN" sz="1200" dirty="0">
                <a:latin typeface="Arial" panose="020B0604020202020204" pitchFamily="34" charset="0"/>
                <a:ea typeface="华文新魏" panose="02010800040101010101" pitchFamily="2" charset="-122"/>
              </a:rPr>
              <a:t>) {</a:t>
            </a:r>
          </a:p>
          <a:p>
            <a:pPr algn="just"/>
            <a:r>
              <a:rPr kumimoji="0" lang="en-US" altLang="zh-CN" sz="1200" dirty="0">
                <a:latin typeface="Arial" panose="020B0604020202020204" pitchFamily="34" charset="0"/>
                <a:ea typeface="华文新魏" panose="02010800040101010101" pitchFamily="2" charset="-122"/>
              </a:rPr>
              <a:t>            </a:t>
            </a:r>
            <a:r>
              <a:rPr kumimoji="0" lang="en-US" altLang="zh-CN" sz="1200" dirty="0" err="1">
                <a:latin typeface="Arial" panose="020B0604020202020204" pitchFamily="34" charset="0"/>
                <a:ea typeface="华文新魏" panose="02010800040101010101" pitchFamily="2" charset="-122"/>
              </a:rPr>
              <a:t>OSTCBHighRdy</a:t>
            </a:r>
            <a:r>
              <a:rPr kumimoji="0" lang="en-US" altLang="zh-CN" sz="1200" dirty="0">
                <a:latin typeface="Arial" panose="020B0604020202020204" pitchFamily="34" charset="0"/>
                <a:ea typeface="华文新魏" panose="02010800040101010101" pitchFamily="2" charset="-122"/>
              </a:rPr>
              <a:t> = </a:t>
            </a:r>
            <a:r>
              <a:rPr kumimoji="0" lang="en-US" altLang="zh-CN" sz="1200" dirty="0" err="1">
                <a:latin typeface="Arial" panose="020B0604020202020204" pitchFamily="34" charset="0"/>
                <a:ea typeface="华文新魏" panose="02010800040101010101" pitchFamily="2" charset="-122"/>
              </a:rPr>
              <a:t>OSTCBPrioTbl</a:t>
            </a:r>
            <a:r>
              <a:rPr kumimoji="0" lang="en-US" altLang="zh-CN" sz="1200" dirty="0">
                <a:latin typeface="Arial" panose="020B0604020202020204" pitchFamily="34" charset="0"/>
                <a:ea typeface="华文新魏" panose="02010800040101010101" pitchFamily="2" charset="-122"/>
              </a:rPr>
              <a:t>[</a:t>
            </a:r>
            <a:r>
              <a:rPr kumimoji="0" lang="en-US" altLang="zh-CN" sz="1200" dirty="0" err="1">
                <a:latin typeface="Arial" panose="020B0604020202020204" pitchFamily="34" charset="0"/>
                <a:ea typeface="华文新魏" panose="02010800040101010101" pitchFamily="2" charset="-122"/>
              </a:rPr>
              <a:t>OSPrioHighRdy</a:t>
            </a:r>
            <a:r>
              <a:rPr kumimoji="0" lang="en-US" altLang="zh-CN" sz="1200" dirty="0">
                <a:latin typeface="Arial" panose="020B0604020202020204" pitchFamily="34" charset="0"/>
                <a:ea typeface="华文新魏" panose="02010800040101010101" pitchFamily="2" charset="-122"/>
              </a:rPr>
              <a:t>];</a:t>
            </a:r>
          </a:p>
          <a:p>
            <a:pPr algn="just"/>
            <a:r>
              <a:rPr kumimoji="0" lang="en-US" altLang="zh-CN" sz="1200" dirty="0">
                <a:latin typeface="Arial" panose="020B0604020202020204" pitchFamily="34" charset="0"/>
                <a:ea typeface="华文新魏" panose="02010800040101010101" pitchFamily="2" charset="-122"/>
              </a:rPr>
              <a:t>            </a:t>
            </a:r>
            <a:r>
              <a:rPr kumimoji="0" lang="en-US" altLang="zh-CN" sz="1200" dirty="0" err="1">
                <a:latin typeface="Arial" panose="020B0604020202020204" pitchFamily="34" charset="0"/>
                <a:ea typeface="华文新魏" panose="02010800040101010101" pitchFamily="2" charset="-122"/>
              </a:rPr>
              <a:t>OSIntCtxSw</a:t>
            </a:r>
            <a:r>
              <a:rPr kumimoji="0" lang="en-US" altLang="zh-CN" sz="1200" dirty="0">
                <a:latin typeface="Arial" panose="020B0604020202020204" pitchFamily="34" charset="0"/>
                <a:ea typeface="华文新魏" panose="02010800040101010101" pitchFamily="2" charset="-122"/>
              </a:rPr>
              <a:t>();</a:t>
            </a:r>
          </a:p>
          <a:p>
            <a:pPr algn="just"/>
            <a:r>
              <a:rPr kumimoji="0" lang="en-US" altLang="zh-CN" sz="1200" dirty="0">
                <a:latin typeface="Arial" panose="020B0604020202020204" pitchFamily="34" charset="0"/>
                <a:ea typeface="华文新魏" panose="02010800040101010101" pitchFamily="2" charset="-122"/>
              </a:rPr>
              <a:t>       }</a:t>
            </a:r>
            <a:endParaRPr lang="en-US" altLang="zh-CN" sz="1200" dirty="0">
              <a:latin typeface="Arial" panose="020B0604020202020204" pitchFamily="34" charset="0"/>
              <a:ea typeface="华文新魏" panose="02010800040101010101" pitchFamily="2" charset="-122"/>
            </a:endParaRPr>
          </a:p>
          <a:p>
            <a:pPr algn="just"/>
            <a:r>
              <a:rPr lang="en-US" altLang="zh-CN" sz="1200" dirty="0">
                <a:latin typeface="Arial" panose="020B0604020202020204" pitchFamily="34" charset="0"/>
                <a:ea typeface="华文新魏" panose="02010800040101010101" pitchFamily="2" charset="-122"/>
              </a:rPr>
              <a:t>}</a:t>
            </a:r>
          </a:p>
        </p:txBody>
      </p:sp>
      <p:sp>
        <p:nvSpPr>
          <p:cNvPr id="284677" name="Rectangle 5"/>
          <p:cNvSpPr>
            <a:spLocks noChangeArrowheads="1"/>
          </p:cNvSpPr>
          <p:nvPr/>
        </p:nvSpPr>
        <p:spPr bwMode="auto">
          <a:xfrm>
            <a:off x="2057400" y="2439988"/>
            <a:ext cx="4495800" cy="4572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4678" name="Rectangle 6"/>
          <p:cNvSpPr>
            <a:spLocks noChangeArrowheads="1"/>
          </p:cNvSpPr>
          <p:nvPr/>
        </p:nvSpPr>
        <p:spPr bwMode="auto">
          <a:xfrm>
            <a:off x="2057400" y="3049588"/>
            <a:ext cx="4495800" cy="6858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84679" name="Group 7"/>
          <p:cNvGrpSpPr/>
          <p:nvPr/>
        </p:nvGrpSpPr>
        <p:grpSpPr bwMode="auto">
          <a:xfrm>
            <a:off x="6553200" y="3151991"/>
            <a:ext cx="3195638" cy="529824"/>
            <a:chOff x="2688" y="3024"/>
            <a:chExt cx="2013" cy="382"/>
          </a:xfrm>
        </p:grpSpPr>
        <p:grpSp>
          <p:nvGrpSpPr>
            <p:cNvPr id="284680" name="Group 8"/>
            <p:cNvGrpSpPr/>
            <p:nvPr/>
          </p:nvGrpSpPr>
          <p:grpSpPr bwMode="auto">
            <a:xfrm>
              <a:off x="3013" y="3024"/>
              <a:ext cx="1688" cy="382"/>
              <a:chOff x="2645" y="1842"/>
              <a:chExt cx="944" cy="630"/>
            </a:xfrm>
          </p:grpSpPr>
          <p:sp>
            <p:nvSpPr>
              <p:cNvPr id="284681" name="Rectangle 9"/>
              <p:cNvSpPr>
                <a:spLocks noChangeArrowheads="1"/>
              </p:cNvSpPr>
              <p:nvPr/>
            </p:nvSpPr>
            <p:spPr bwMode="auto">
              <a:xfrm>
                <a:off x="2705" y="1842"/>
                <a:ext cx="884" cy="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sz="1400" dirty="0">
                    <a:latin typeface="Arial" panose="020B0604020202020204" pitchFamily="34" charset="0"/>
                    <a:ea typeface="宋体" panose="02010600030101010101" pitchFamily="2" charset="-122"/>
                  </a:rPr>
                  <a:t>OSIntNesting</a:t>
                </a:r>
                <a:r>
                  <a:rPr kumimoji="1" lang="zh-CN" altLang="en-US" sz="1400" dirty="0">
                    <a:latin typeface="Arial" panose="020B0604020202020204" pitchFamily="34" charset="0"/>
                    <a:ea typeface="宋体" panose="02010600030101010101" pitchFamily="2" charset="-122"/>
                  </a:rPr>
                  <a:t>为</a:t>
                </a:r>
                <a:r>
                  <a:rPr kumimoji="1" lang="en-US" altLang="zh-CN" sz="1400" dirty="0">
                    <a:latin typeface="Arial" panose="020B0604020202020204" pitchFamily="34" charset="0"/>
                    <a:ea typeface="宋体" panose="02010600030101010101" pitchFamily="2" charset="-122"/>
                  </a:rPr>
                  <a:t>0</a:t>
                </a:r>
                <a:r>
                  <a:rPr lang="zh-CN" altLang="en-US" sz="1400" dirty="0">
                    <a:solidFill>
                      <a:srgbClr val="000000"/>
                    </a:solidFill>
                    <a:latin typeface="Arial" panose="020B0604020202020204" pitchFamily="34" charset="0"/>
                    <a:ea typeface="宋体" panose="02010600030101010101" pitchFamily="2" charset="-122"/>
                  </a:rPr>
                  <a:t>则查找进入就绪态且优先级最高的任务</a:t>
                </a:r>
              </a:p>
            </p:txBody>
          </p:sp>
          <p:sp>
            <p:nvSpPr>
              <p:cNvPr id="284682" name="AutoShape 10"/>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4683" name="Freeform 11"/>
            <p:cNvSpPr/>
            <p:nvPr/>
          </p:nvSpPr>
          <p:spPr bwMode="auto">
            <a:xfrm rot="16200000" flipV="1">
              <a:off x="2790" y="3051"/>
              <a:ext cx="111" cy="315"/>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4684" name="Rectangle 12"/>
          <p:cNvSpPr>
            <a:spLocks noChangeArrowheads="1"/>
          </p:cNvSpPr>
          <p:nvPr/>
        </p:nvSpPr>
        <p:spPr bwMode="auto">
          <a:xfrm>
            <a:off x="2068514" y="1627188"/>
            <a:ext cx="7685087" cy="3173412"/>
          </a:xfrm>
          <a:prstGeom prst="rect">
            <a:avLst/>
          </a:prstGeom>
          <a:noFill/>
          <a:ln w="28575" algn="ctr">
            <a:solidFill>
              <a:srgbClr val="0066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4685" name="Rectangle 13"/>
          <p:cNvSpPr>
            <a:spLocks noChangeArrowheads="1"/>
          </p:cNvSpPr>
          <p:nvPr/>
        </p:nvSpPr>
        <p:spPr bwMode="auto">
          <a:xfrm>
            <a:off x="2057400" y="3735388"/>
            <a:ext cx="4495800" cy="6096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84686" name="Group 14"/>
          <p:cNvGrpSpPr/>
          <p:nvPr/>
        </p:nvGrpSpPr>
        <p:grpSpPr bwMode="auto">
          <a:xfrm>
            <a:off x="6553200" y="3896497"/>
            <a:ext cx="3200400" cy="762819"/>
            <a:chOff x="3491" y="2143"/>
            <a:chExt cx="1559" cy="191"/>
          </a:xfrm>
        </p:grpSpPr>
        <p:grpSp>
          <p:nvGrpSpPr>
            <p:cNvPr id="284687" name="Group 15"/>
            <p:cNvGrpSpPr/>
            <p:nvPr/>
          </p:nvGrpSpPr>
          <p:grpSpPr bwMode="auto">
            <a:xfrm>
              <a:off x="3743" y="2143"/>
              <a:ext cx="1307" cy="191"/>
              <a:chOff x="2645" y="1860"/>
              <a:chExt cx="944" cy="612"/>
            </a:xfrm>
          </p:grpSpPr>
          <p:sp>
            <p:nvSpPr>
              <p:cNvPr id="284688" name="Rectangle 16"/>
              <p:cNvSpPr>
                <a:spLocks noChangeArrowheads="1"/>
              </p:cNvSpPr>
              <p:nvPr/>
            </p:nvSpPr>
            <p:spPr bwMode="auto">
              <a:xfrm>
                <a:off x="2705" y="1860"/>
                <a:ext cx="884" cy="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1400">
                    <a:solidFill>
                      <a:srgbClr val="000000"/>
                    </a:solidFill>
                    <a:latin typeface="Arial" panose="020B0604020202020204" pitchFamily="34" charset="0"/>
                    <a:ea typeface="宋体" panose="02010600030101010101" pitchFamily="2" charset="-122"/>
                  </a:rPr>
                  <a:t>把就绪表中最高优先级与当前的优先级进行比较，不相等则进行调度</a:t>
                </a:r>
              </a:p>
            </p:txBody>
          </p:sp>
          <p:sp>
            <p:nvSpPr>
              <p:cNvPr id="284689" name="AutoShape 17"/>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4690" name="Freeform 18"/>
            <p:cNvSpPr/>
            <p:nvPr/>
          </p:nvSpPr>
          <p:spPr bwMode="auto">
            <a:xfrm rot="16200000" flipV="1">
              <a:off x="3584" y="2078"/>
              <a:ext cx="57" cy="244"/>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84691" name="Group 19"/>
          <p:cNvGrpSpPr/>
          <p:nvPr/>
        </p:nvGrpSpPr>
        <p:grpSpPr bwMode="auto">
          <a:xfrm>
            <a:off x="6553200" y="2211388"/>
            <a:ext cx="3200400" cy="609600"/>
            <a:chOff x="2656" y="2734"/>
            <a:chExt cx="1559" cy="187"/>
          </a:xfrm>
        </p:grpSpPr>
        <p:grpSp>
          <p:nvGrpSpPr>
            <p:cNvPr id="284692" name="Group 20"/>
            <p:cNvGrpSpPr/>
            <p:nvPr/>
          </p:nvGrpSpPr>
          <p:grpSpPr bwMode="auto">
            <a:xfrm>
              <a:off x="2908" y="2734"/>
              <a:ext cx="1307" cy="180"/>
              <a:chOff x="2645" y="1895"/>
              <a:chExt cx="944" cy="577"/>
            </a:xfrm>
          </p:grpSpPr>
          <p:sp>
            <p:nvSpPr>
              <p:cNvPr id="284693" name="Rectangle 21"/>
              <p:cNvSpPr>
                <a:spLocks noChangeArrowheads="1"/>
              </p:cNvSpPr>
              <p:nvPr/>
            </p:nvSpPr>
            <p:spPr bwMode="auto">
              <a:xfrm>
                <a:off x="2705" y="1898"/>
                <a:ext cx="884" cy="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sz="1400" dirty="0">
                    <a:latin typeface="Arial" panose="020B0604020202020204" pitchFamily="34" charset="0"/>
                    <a:ea typeface="宋体" panose="02010600030101010101" pitchFamily="2" charset="-122"/>
                  </a:rPr>
                  <a:t>当</a:t>
                </a:r>
                <a:r>
                  <a:rPr kumimoji="1" lang="en-US" altLang="zh-CN" sz="1400" dirty="0">
                    <a:latin typeface="Arial" panose="020B0604020202020204" pitchFamily="34" charset="0"/>
                    <a:ea typeface="宋体" panose="02010600030101010101" pitchFamily="2" charset="-122"/>
                  </a:rPr>
                  <a:t>OSIntNesting</a:t>
                </a:r>
                <a:r>
                  <a:rPr kumimoji="1" lang="zh-CN" altLang="en-US" sz="1400" dirty="0">
                    <a:latin typeface="Arial" panose="020B0604020202020204" pitchFamily="34" charset="0"/>
                    <a:ea typeface="宋体" panose="02010600030101010101" pitchFamily="2" charset="-122"/>
                  </a:rPr>
                  <a:t>大于</a:t>
                </a:r>
                <a:r>
                  <a:rPr kumimoji="1" lang="en-US" altLang="zh-CN" sz="1400" dirty="0">
                    <a:latin typeface="Arial" panose="020B0604020202020204" pitchFamily="34" charset="0"/>
                    <a:ea typeface="宋体" panose="02010600030101010101" pitchFamily="2" charset="-122"/>
                  </a:rPr>
                  <a:t>0</a:t>
                </a:r>
                <a:r>
                  <a:rPr kumimoji="1" lang="zh-CN" altLang="en-US" sz="1400" dirty="0">
                    <a:latin typeface="Arial" panose="020B0604020202020204" pitchFamily="34" charset="0"/>
                    <a:ea typeface="宋体" panose="02010600030101010101" pitchFamily="2" charset="-122"/>
                  </a:rPr>
                  <a:t>时，</a:t>
                </a:r>
                <a:r>
                  <a:rPr kumimoji="1" lang="en-US" altLang="zh-CN" sz="1400" dirty="0">
                    <a:latin typeface="Arial" panose="020B0604020202020204" pitchFamily="34" charset="0"/>
                    <a:ea typeface="宋体" panose="02010600030101010101" pitchFamily="2" charset="-122"/>
                  </a:rPr>
                  <a:t>OSIntNesting</a:t>
                </a:r>
                <a:r>
                  <a:rPr kumimoji="1" lang="zh-CN" altLang="en-US" sz="1400" dirty="0">
                    <a:latin typeface="Arial" panose="020B0604020202020204" pitchFamily="34" charset="0"/>
                    <a:ea typeface="宋体" panose="02010600030101010101" pitchFamily="2" charset="-122"/>
                  </a:rPr>
                  <a:t>减</a:t>
                </a:r>
                <a:r>
                  <a:rPr kumimoji="1" lang="en-US" altLang="zh-CN" sz="1400" dirty="0">
                    <a:latin typeface="Arial" panose="020B0604020202020204" pitchFamily="34" charset="0"/>
                    <a:ea typeface="宋体" panose="02010600030101010101" pitchFamily="2" charset="-122"/>
                  </a:rPr>
                  <a:t>1</a:t>
                </a:r>
              </a:p>
            </p:txBody>
          </p:sp>
          <p:sp>
            <p:nvSpPr>
              <p:cNvPr id="284694" name="AutoShape 22"/>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4695" name="Freeform 23"/>
            <p:cNvSpPr/>
            <p:nvPr/>
          </p:nvSpPr>
          <p:spPr bwMode="auto">
            <a:xfrm rot="5400000">
              <a:off x="2729" y="2742"/>
              <a:ext cx="106" cy="252"/>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4696" name="Rectangle 24"/>
          <p:cNvSpPr>
            <a:spLocks noChangeArrowheads="1"/>
          </p:cNvSpPr>
          <p:nvPr/>
        </p:nvSpPr>
        <p:spPr bwMode="auto">
          <a:xfrm>
            <a:off x="2401888" y="1260476"/>
            <a:ext cx="75104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kumimoji="1" lang="zh-CN" altLang="en-US">
                <a:latin typeface="Arial" panose="020B0604020202020204" pitchFamily="34" charset="0"/>
                <a:ea typeface="华文新魏" panose="02010800040101010101" pitchFamily="2" charset="-122"/>
              </a:rPr>
              <a:t>退出中断处理的代码如下所示。</a:t>
            </a:r>
          </a:p>
        </p:txBody>
      </p:sp>
      <p:sp>
        <p:nvSpPr>
          <p:cNvPr id="284697" name="Rectangle 25"/>
          <p:cNvSpPr>
            <a:spLocks noChangeArrowheads="1"/>
          </p:cNvSpPr>
          <p:nvPr/>
        </p:nvSpPr>
        <p:spPr bwMode="auto">
          <a:xfrm>
            <a:off x="2063750" y="5055286"/>
            <a:ext cx="7689850" cy="646331"/>
          </a:xfrm>
          <a:prstGeom prst="rect">
            <a:avLst/>
          </a:prstGeom>
          <a:gradFill rotWithShape="1">
            <a:gsLst>
              <a:gs pos="0">
                <a:srgbClr val="009900">
                  <a:gamma/>
                  <a:tint val="33725"/>
                  <a:invGamma/>
                </a:srgbClr>
              </a:gs>
              <a:gs pos="100000">
                <a:srgbClr val="0099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kumimoji="1" lang="zh-CN" altLang="en-US" dirty="0"/>
              <a:t>注：上述代码中</a:t>
            </a:r>
            <a:r>
              <a:rPr kumimoji="1" lang="en-US" altLang="zh-CN" dirty="0" err="1"/>
              <a:t>OSIntCtxSw</a:t>
            </a:r>
            <a:r>
              <a:rPr kumimoji="1" lang="en-US" altLang="zh-CN" dirty="0"/>
              <a:t>()</a:t>
            </a:r>
            <a:r>
              <a:rPr kumimoji="1" lang="zh-CN" altLang="en-US" dirty="0"/>
              <a:t>仅仅是一条在</a:t>
            </a:r>
            <a:r>
              <a:rPr kumimoji="1" lang="en-US" altLang="zh-CN" dirty="0"/>
              <a:t>INCLUDES.H</a:t>
            </a:r>
            <a:r>
              <a:rPr kumimoji="1" lang="zh-CN" altLang="en-US" dirty="0"/>
              <a:t>中定义的函数返回语句，如下所示。而</a:t>
            </a:r>
            <a:r>
              <a:rPr kumimoji="1" lang="en-US" altLang="zh-CN" dirty="0" err="1"/>
              <a:t>μC</a:t>
            </a:r>
            <a:r>
              <a:rPr kumimoji="1" lang="en-US" altLang="zh-CN" dirty="0"/>
              <a:t>/OS-II</a:t>
            </a:r>
            <a:r>
              <a:rPr kumimoji="1" lang="zh-CN" altLang="en-US" dirty="0"/>
              <a:t>要求</a:t>
            </a:r>
            <a:r>
              <a:rPr kumimoji="1" lang="en-US" altLang="zh-CN" dirty="0" err="1"/>
              <a:t>OSIntCtxSw</a:t>
            </a:r>
            <a:r>
              <a:rPr kumimoji="1" lang="en-US" altLang="zh-CN" dirty="0"/>
              <a:t>()</a:t>
            </a:r>
            <a:r>
              <a:rPr kumimoji="1" lang="zh-CN" altLang="en-US" dirty="0"/>
              <a:t>直接做任务的切换工作。</a:t>
            </a:r>
          </a:p>
        </p:txBody>
      </p:sp>
      <p:sp>
        <p:nvSpPr>
          <p:cNvPr id="284698" name="Rectangle 26"/>
          <p:cNvSpPr>
            <a:spLocks noChangeArrowheads="1"/>
          </p:cNvSpPr>
          <p:nvPr/>
        </p:nvSpPr>
        <p:spPr bwMode="auto">
          <a:xfrm>
            <a:off x="2057400" y="6096001"/>
            <a:ext cx="4495800" cy="284163"/>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171450" indent="-171450">
              <a:tabLst>
                <a:tab pos="1885950" algn="l"/>
              </a:tabLst>
              <a:defRPr kumimoji="1" sz="2400">
                <a:solidFill>
                  <a:schemeClr val="tx1"/>
                </a:solidFill>
                <a:latin typeface="Times New Roman" panose="02020603050405020304" pitchFamily="18" charset="0"/>
                <a:ea typeface="宋体" panose="02010600030101010101" pitchFamily="2" charset="-122"/>
              </a:defRPr>
            </a:lvl1pPr>
            <a:lvl2pPr>
              <a:tabLst>
                <a:tab pos="1885950" algn="l"/>
              </a:tabLst>
              <a:defRPr kumimoji="1" sz="2400">
                <a:solidFill>
                  <a:schemeClr val="tx1"/>
                </a:solidFill>
                <a:latin typeface="Times New Roman" panose="02020603050405020304" pitchFamily="18" charset="0"/>
                <a:ea typeface="宋体" panose="02010600030101010101" pitchFamily="2" charset="-122"/>
              </a:defRPr>
            </a:lvl2pPr>
            <a:lvl3pPr>
              <a:tabLst>
                <a:tab pos="1885950" algn="l"/>
              </a:tabLst>
              <a:defRPr kumimoji="1" sz="2400">
                <a:solidFill>
                  <a:schemeClr val="tx1"/>
                </a:solidFill>
                <a:latin typeface="Times New Roman" panose="02020603050405020304" pitchFamily="18" charset="0"/>
                <a:ea typeface="宋体" panose="02010600030101010101" pitchFamily="2" charset="-122"/>
              </a:defRPr>
            </a:lvl3pPr>
            <a:lvl4pPr>
              <a:tabLst>
                <a:tab pos="1885950" algn="l"/>
              </a:tabLst>
              <a:defRPr kumimoji="1" sz="2400">
                <a:solidFill>
                  <a:schemeClr val="tx1"/>
                </a:solidFill>
                <a:latin typeface="Times New Roman" panose="02020603050405020304" pitchFamily="18" charset="0"/>
                <a:ea typeface="宋体" panose="02010600030101010101" pitchFamily="2" charset="-122"/>
              </a:defRPr>
            </a:lvl4pPr>
            <a:lvl5pPr>
              <a:tabLst>
                <a:tab pos="188595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1200" dirty="0">
                <a:latin typeface="Arial" panose="020B0604020202020204" pitchFamily="34" charset="0"/>
                <a:ea typeface="华文新魏" panose="02010800040101010101" pitchFamily="2" charset="-122"/>
              </a:rPr>
              <a:t>#define </a:t>
            </a:r>
            <a:r>
              <a:rPr lang="en-US" altLang="zh-CN" sz="1200" dirty="0" err="1">
                <a:latin typeface="Arial" panose="020B0604020202020204" pitchFamily="34" charset="0"/>
                <a:ea typeface="华文新魏" panose="02010800040101010101" pitchFamily="2" charset="-122"/>
              </a:rPr>
              <a:t>OSIntCtxSw</a:t>
            </a:r>
            <a:r>
              <a:rPr lang="en-US" altLang="zh-CN" sz="1200" dirty="0">
                <a:latin typeface="Arial" panose="020B0604020202020204" pitchFamily="34" charset="0"/>
                <a:ea typeface="华文新魏" panose="02010800040101010101" pitchFamily="2" charset="-122"/>
              </a:rPr>
              <a:t>()      return</a:t>
            </a:r>
          </a:p>
        </p:txBody>
      </p:sp>
      <p:sp>
        <p:nvSpPr>
          <p:cNvPr id="284699" name="Rectangle 27"/>
          <p:cNvSpPr>
            <a:spLocks noChangeArrowheads="1"/>
          </p:cNvSpPr>
          <p:nvPr/>
        </p:nvSpPr>
        <p:spPr bwMode="auto">
          <a:xfrm>
            <a:off x="2058989" y="6019800"/>
            <a:ext cx="7673975" cy="457200"/>
          </a:xfrm>
          <a:prstGeom prst="rect">
            <a:avLst/>
          </a:prstGeom>
          <a:noFill/>
          <a:ln w="28575" algn="ctr">
            <a:solidFill>
              <a:srgbClr val="0066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4700" name="Line 28"/>
          <p:cNvSpPr>
            <a:spLocks noChangeShapeType="1"/>
          </p:cNvSpPr>
          <p:nvPr/>
        </p:nvSpPr>
        <p:spPr bwMode="auto">
          <a:xfrm>
            <a:off x="4727576" y="845331"/>
            <a:ext cx="5256213" cy="0"/>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84696"/>
                                        </p:tgtEl>
                                        <p:attrNameLst>
                                          <p:attrName>style.visibility</p:attrName>
                                        </p:attrNameLst>
                                      </p:cBhvr>
                                      <p:to>
                                        <p:strVal val="visible"/>
                                      </p:to>
                                    </p:set>
                                    <p:animEffect transition="in" filter="blinds(horizontal)">
                                      <p:cBhvr>
                                        <p:cTn id="7" dur="500"/>
                                        <p:tgtEl>
                                          <p:spTgt spid="284696"/>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284684"/>
                                        </p:tgtEl>
                                        <p:attrNameLst>
                                          <p:attrName>style.visibility</p:attrName>
                                        </p:attrNameLst>
                                      </p:cBhvr>
                                      <p:to>
                                        <p:strVal val="visible"/>
                                      </p:to>
                                    </p:set>
                                    <p:animEffect transition="in" filter="slide(fromBottom)">
                                      <p:cBhvr>
                                        <p:cTn id="11" dur="500"/>
                                        <p:tgtEl>
                                          <p:spTgt spid="284684"/>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284676"/>
                                        </p:tgtEl>
                                        <p:attrNameLst>
                                          <p:attrName>style.visibility</p:attrName>
                                        </p:attrNameLst>
                                      </p:cBhvr>
                                      <p:to>
                                        <p:strVal val="visible"/>
                                      </p:to>
                                    </p:se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284677"/>
                                        </p:tgtEl>
                                        <p:attrNameLst>
                                          <p:attrName>style.visibility</p:attrName>
                                        </p:attrNameLst>
                                      </p:cBhvr>
                                      <p:to>
                                        <p:strVal val="visible"/>
                                      </p:to>
                                    </p:set>
                                    <p:animEffect transition="in" filter="wipe(up)">
                                      <p:cBhvr>
                                        <p:cTn id="18" dur="500"/>
                                        <p:tgtEl>
                                          <p:spTgt spid="284677"/>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284691"/>
                                        </p:tgtEl>
                                        <p:attrNameLst>
                                          <p:attrName>style.visibility</p:attrName>
                                        </p:attrNameLst>
                                      </p:cBhvr>
                                      <p:to>
                                        <p:strVal val="visible"/>
                                      </p:to>
                                    </p:set>
                                    <p:animEffect transition="in" filter="wipe(left)">
                                      <p:cBhvr>
                                        <p:cTn id="22" dur="500"/>
                                        <p:tgtEl>
                                          <p:spTgt spid="284691"/>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284678"/>
                                        </p:tgtEl>
                                        <p:attrNameLst>
                                          <p:attrName>style.visibility</p:attrName>
                                        </p:attrNameLst>
                                      </p:cBhvr>
                                      <p:to>
                                        <p:strVal val="visible"/>
                                      </p:to>
                                    </p:set>
                                    <p:animEffect transition="in" filter="wipe(up)">
                                      <p:cBhvr>
                                        <p:cTn id="26" dur="500"/>
                                        <p:tgtEl>
                                          <p:spTgt spid="284678"/>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284679"/>
                                        </p:tgtEl>
                                        <p:attrNameLst>
                                          <p:attrName>style.visibility</p:attrName>
                                        </p:attrNameLst>
                                      </p:cBhvr>
                                      <p:to>
                                        <p:strVal val="visible"/>
                                      </p:to>
                                    </p:set>
                                    <p:animEffect transition="in" filter="wipe(left)">
                                      <p:cBhvr>
                                        <p:cTn id="30" dur="500"/>
                                        <p:tgtEl>
                                          <p:spTgt spid="284679"/>
                                        </p:tgtEl>
                                      </p:cBhvr>
                                    </p:animEffect>
                                  </p:childTnLst>
                                </p:cTn>
                              </p:par>
                            </p:childTnLst>
                          </p:cTn>
                        </p:par>
                        <p:par>
                          <p:cTn id="31" fill="hold">
                            <p:stCondLst>
                              <p:cond delay="3000"/>
                            </p:stCondLst>
                            <p:childTnLst>
                              <p:par>
                                <p:cTn id="32" presetID="22" presetClass="entr" presetSubtype="1" fill="hold" grpId="0" nodeType="afterEffect">
                                  <p:stCondLst>
                                    <p:cond delay="0"/>
                                  </p:stCondLst>
                                  <p:childTnLst>
                                    <p:set>
                                      <p:cBhvr>
                                        <p:cTn id="33" dur="1" fill="hold">
                                          <p:stCondLst>
                                            <p:cond delay="0"/>
                                          </p:stCondLst>
                                        </p:cTn>
                                        <p:tgtEl>
                                          <p:spTgt spid="284685"/>
                                        </p:tgtEl>
                                        <p:attrNameLst>
                                          <p:attrName>style.visibility</p:attrName>
                                        </p:attrNameLst>
                                      </p:cBhvr>
                                      <p:to>
                                        <p:strVal val="visible"/>
                                      </p:to>
                                    </p:set>
                                    <p:animEffect transition="in" filter="wipe(up)">
                                      <p:cBhvr>
                                        <p:cTn id="34" dur="500"/>
                                        <p:tgtEl>
                                          <p:spTgt spid="284685"/>
                                        </p:tgtEl>
                                      </p:cBhvr>
                                    </p:animEffect>
                                  </p:childTnLst>
                                </p:cTn>
                              </p:par>
                            </p:childTnLst>
                          </p:cTn>
                        </p:par>
                        <p:par>
                          <p:cTn id="35" fill="hold">
                            <p:stCondLst>
                              <p:cond delay="3500"/>
                            </p:stCondLst>
                            <p:childTnLst>
                              <p:par>
                                <p:cTn id="36" presetID="22" presetClass="entr" presetSubtype="8" fill="hold" nodeType="afterEffect">
                                  <p:stCondLst>
                                    <p:cond delay="0"/>
                                  </p:stCondLst>
                                  <p:childTnLst>
                                    <p:set>
                                      <p:cBhvr>
                                        <p:cTn id="37" dur="1" fill="hold">
                                          <p:stCondLst>
                                            <p:cond delay="0"/>
                                          </p:stCondLst>
                                        </p:cTn>
                                        <p:tgtEl>
                                          <p:spTgt spid="284686"/>
                                        </p:tgtEl>
                                        <p:attrNameLst>
                                          <p:attrName>style.visibility</p:attrName>
                                        </p:attrNameLst>
                                      </p:cBhvr>
                                      <p:to>
                                        <p:strVal val="visible"/>
                                      </p:to>
                                    </p:set>
                                    <p:animEffect transition="in" filter="wipe(left)">
                                      <p:cBhvr>
                                        <p:cTn id="38" dur="500"/>
                                        <p:tgtEl>
                                          <p:spTgt spid="284686"/>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84697"/>
                                        </p:tgtEl>
                                        <p:attrNameLst>
                                          <p:attrName>style.visibility</p:attrName>
                                        </p:attrNameLst>
                                      </p:cBhvr>
                                      <p:to>
                                        <p:strVal val="visible"/>
                                      </p:to>
                                    </p:set>
                                    <p:animEffect transition="in" filter="blinds(horizontal)">
                                      <p:cBhvr>
                                        <p:cTn id="43" dur="500"/>
                                        <p:tgtEl>
                                          <p:spTgt spid="284697"/>
                                        </p:tgtEl>
                                      </p:cBhvr>
                                    </p:animEffect>
                                  </p:childTnLst>
                                </p:cTn>
                              </p:par>
                            </p:childTnLst>
                          </p:cTn>
                        </p:par>
                        <p:par>
                          <p:cTn id="44" fill="hold">
                            <p:stCondLst>
                              <p:cond delay="500"/>
                            </p:stCondLst>
                            <p:childTnLst>
                              <p:par>
                                <p:cTn id="45" presetID="12" presetClass="entr" presetSubtype="4" fill="hold" grpId="0" nodeType="afterEffect">
                                  <p:stCondLst>
                                    <p:cond delay="0"/>
                                  </p:stCondLst>
                                  <p:childTnLst>
                                    <p:set>
                                      <p:cBhvr>
                                        <p:cTn id="46" dur="1" fill="hold">
                                          <p:stCondLst>
                                            <p:cond delay="0"/>
                                          </p:stCondLst>
                                        </p:cTn>
                                        <p:tgtEl>
                                          <p:spTgt spid="284699"/>
                                        </p:tgtEl>
                                        <p:attrNameLst>
                                          <p:attrName>style.visibility</p:attrName>
                                        </p:attrNameLst>
                                      </p:cBhvr>
                                      <p:to>
                                        <p:strVal val="visible"/>
                                      </p:to>
                                    </p:set>
                                    <p:animEffect transition="in" filter="slide(fromBottom)">
                                      <p:cBhvr>
                                        <p:cTn id="47" dur="500"/>
                                        <p:tgtEl>
                                          <p:spTgt spid="284699"/>
                                        </p:tgtEl>
                                      </p:cBhvr>
                                    </p:animEffect>
                                  </p:childTnLst>
                                </p:cTn>
                              </p:par>
                            </p:childTnLst>
                          </p:cTn>
                        </p:par>
                        <p:par>
                          <p:cTn id="48" fill="hold">
                            <p:stCondLst>
                              <p:cond delay="1000"/>
                            </p:stCondLst>
                            <p:childTnLst>
                              <p:par>
                                <p:cTn id="49" presetID="1" presetClass="entr" presetSubtype="0" fill="hold" grpId="0" nodeType="afterEffect">
                                  <p:stCondLst>
                                    <p:cond delay="0"/>
                                  </p:stCondLst>
                                  <p:childTnLst>
                                    <p:set>
                                      <p:cBhvr>
                                        <p:cTn id="50" dur="1" fill="hold">
                                          <p:stCondLst>
                                            <p:cond delay="0"/>
                                          </p:stCondLst>
                                        </p:cTn>
                                        <p:tgtEl>
                                          <p:spTgt spid="2846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6" grpId="0" animBg="1"/>
      <p:bldP spid="284677" grpId="0" animBg="1"/>
      <p:bldP spid="284678" grpId="0" animBg="1"/>
      <p:bldP spid="284684" grpId="0" animBg="1"/>
      <p:bldP spid="284685" grpId="0" animBg="1"/>
      <p:bldP spid="284696" grpId="0"/>
      <p:bldP spid="284697" grpId="0" animBg="1"/>
      <p:bldP spid="284698" grpId="0" animBg="1"/>
      <p:bldP spid="28469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a:t>
            </a:r>
            <a:r>
              <a:rPr lang="en-US" altLang="zh-CN" dirty="0"/>
              <a:t>----</a:t>
            </a:r>
            <a:r>
              <a:rPr lang="zh-CN" altLang="en-US" dirty="0"/>
              <a:t>小结</a:t>
            </a:r>
          </a:p>
        </p:txBody>
      </p:sp>
      <p:sp>
        <p:nvSpPr>
          <p:cNvPr id="4" name="流程图: 可选过程 3"/>
          <p:cNvSpPr/>
          <p:nvPr/>
        </p:nvSpPr>
        <p:spPr>
          <a:xfrm>
            <a:off x="1996225" y="2021983"/>
            <a:ext cx="1970468" cy="618186"/>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系统初始化（</a:t>
            </a:r>
            <a:r>
              <a:rPr lang="en-US" altLang="zh-CN" dirty="0"/>
              <a:t>TCB</a:t>
            </a:r>
            <a:r>
              <a:rPr lang="zh-CN" altLang="en-US" dirty="0"/>
              <a:t>、就绪表）</a:t>
            </a:r>
          </a:p>
        </p:txBody>
      </p:sp>
      <p:sp>
        <p:nvSpPr>
          <p:cNvPr id="6" name="流程图: 可选过程 5"/>
          <p:cNvSpPr/>
          <p:nvPr/>
        </p:nvSpPr>
        <p:spPr>
          <a:xfrm>
            <a:off x="1996225" y="3810000"/>
            <a:ext cx="1970468" cy="631065"/>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Osstart</a:t>
            </a:r>
            <a:r>
              <a:rPr lang="zh-CN" altLang="en-US" dirty="0"/>
              <a:t>第一次判断最高优先级</a:t>
            </a:r>
          </a:p>
        </p:txBody>
      </p:sp>
      <p:sp>
        <p:nvSpPr>
          <p:cNvPr id="7" name="流程图: 可选过程 6"/>
          <p:cNvSpPr/>
          <p:nvPr/>
        </p:nvSpPr>
        <p:spPr>
          <a:xfrm>
            <a:off x="1996225" y="2965417"/>
            <a:ext cx="1970468" cy="631065"/>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任务创建时填就绪表</a:t>
            </a:r>
          </a:p>
        </p:txBody>
      </p:sp>
      <p:cxnSp>
        <p:nvCxnSpPr>
          <p:cNvPr id="9" name="直接箭头连接符 8"/>
          <p:cNvCxnSpPr>
            <a:stCxn id="4" idx="2"/>
          </p:cNvCxnSpPr>
          <p:nvPr/>
        </p:nvCxnSpPr>
        <p:spPr>
          <a:xfrm>
            <a:off x="2981459" y="2640169"/>
            <a:ext cx="0" cy="325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endCxn id="6" idx="0"/>
          </p:cNvCxnSpPr>
          <p:nvPr/>
        </p:nvCxnSpPr>
        <p:spPr>
          <a:xfrm>
            <a:off x="2981459" y="3596482"/>
            <a:ext cx="0" cy="213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流程图: 预定义过程 11"/>
          <p:cNvSpPr/>
          <p:nvPr/>
        </p:nvSpPr>
        <p:spPr>
          <a:xfrm>
            <a:off x="1580072" y="4916453"/>
            <a:ext cx="2802774" cy="1097981"/>
          </a:xfrm>
          <a:prstGeom prst="flowChartPredefinedProcess">
            <a:avLst/>
          </a:prstGeom>
        </p:spPr>
        <p:style>
          <a:lnRef idx="0">
            <a:schemeClr val="accent3"/>
          </a:lnRef>
          <a:fillRef idx="3">
            <a:schemeClr val="accent3"/>
          </a:fillRef>
          <a:effectRef idx="3">
            <a:schemeClr val="accent3"/>
          </a:effectRef>
          <a:fontRef idx="minor">
            <a:schemeClr val="lt1"/>
          </a:fontRef>
        </p:style>
        <p:txBody>
          <a:bodyPr lIns="0" rIns="0" rtlCol="0" anchor="ctr"/>
          <a:lstStyle/>
          <a:p>
            <a:pPr algn="ctr"/>
            <a:r>
              <a:rPr lang="zh-CN" altLang="en-US"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延时函数中当前任务脱离就绪，调度函数判断最高优先级</a:t>
            </a:r>
          </a:p>
        </p:txBody>
      </p:sp>
      <p:sp>
        <p:nvSpPr>
          <p:cNvPr id="17" name="流程图: 准备 16"/>
          <p:cNvSpPr/>
          <p:nvPr/>
        </p:nvSpPr>
        <p:spPr>
          <a:xfrm>
            <a:off x="7877908" y="1501082"/>
            <a:ext cx="2940148" cy="829994"/>
          </a:xfrm>
          <a:prstGeom prst="flowChartPreparati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err="1"/>
              <a:t>Timeticks</a:t>
            </a:r>
            <a:r>
              <a:rPr lang="zh-CN" altLang="en-US" dirty="0"/>
              <a:t>中延时结束时，该任务就绪</a:t>
            </a:r>
          </a:p>
        </p:txBody>
      </p:sp>
      <p:sp>
        <p:nvSpPr>
          <p:cNvPr id="18" name="剪去对角的矩形 17"/>
          <p:cNvSpPr/>
          <p:nvPr/>
        </p:nvSpPr>
        <p:spPr>
          <a:xfrm>
            <a:off x="7877908" y="3164532"/>
            <a:ext cx="2940148" cy="659712"/>
          </a:xfrm>
          <a:prstGeom prst="snip2Diag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a:latin typeface="Arial" panose="020B0604020202020204" pitchFamily="34" charset="0"/>
                <a:ea typeface="华文新魏" panose="02010800040101010101" pitchFamily="2" charset="-122"/>
              </a:rPr>
              <a:t>void  </a:t>
            </a:r>
            <a:r>
              <a:rPr lang="en-US" altLang="zh-CN" dirty="0" err="1">
                <a:latin typeface="Arial" panose="020B0604020202020204" pitchFamily="34" charset="0"/>
                <a:ea typeface="华文新魏" panose="02010800040101010101" pitchFamily="2" charset="-122"/>
              </a:rPr>
              <a:t>OSIntExit</a:t>
            </a:r>
            <a:r>
              <a:rPr lang="en-US" altLang="zh-CN" dirty="0">
                <a:latin typeface="Arial" panose="020B0604020202020204" pitchFamily="34" charset="0"/>
                <a:ea typeface="华文新魏" panose="02010800040101010101" pitchFamily="2" charset="-122"/>
              </a:rPr>
              <a:t> (void)</a:t>
            </a:r>
          </a:p>
          <a:p>
            <a:pPr algn="ctr"/>
            <a:r>
              <a:rPr lang="zh-CN" altLang="en-US" dirty="0"/>
              <a:t>当前中断结束、调度</a:t>
            </a:r>
          </a:p>
        </p:txBody>
      </p:sp>
      <p:cxnSp>
        <p:nvCxnSpPr>
          <p:cNvPr id="20" name="直接箭头连接符 19"/>
          <p:cNvCxnSpPr>
            <a:stCxn id="17" idx="2"/>
            <a:endCxn id="18" idx="3"/>
          </p:cNvCxnSpPr>
          <p:nvPr/>
        </p:nvCxnSpPr>
        <p:spPr>
          <a:xfrm>
            <a:off x="9347982" y="2331076"/>
            <a:ext cx="0" cy="83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2981459" y="4441065"/>
            <a:ext cx="0" cy="427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5247249" y="2965417"/>
            <a:ext cx="1899139" cy="1057943"/>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a:ln w="0"/>
                <a:solidFill>
                  <a:schemeClr val="tx1"/>
                </a:solidFill>
                <a:effectLst>
                  <a:outerShdw blurRad="38100" dist="19050" dir="2700000" algn="tl" rotWithShape="0">
                    <a:schemeClr val="dk1">
                      <a:alpha val="40000"/>
                    </a:schemeClr>
                  </a:outerShdw>
                </a:effectLst>
              </a:rPr>
              <a:t>调度函数</a:t>
            </a:r>
            <a:endParaRPr lang="en-US" altLang="zh-CN" dirty="0">
              <a:ln w="0"/>
              <a:solidFill>
                <a:schemeClr val="tx1"/>
              </a:solidFill>
              <a:effectLst>
                <a:outerShdw blurRad="38100" dist="19050" dir="2700000" algn="tl" rotWithShape="0">
                  <a:schemeClr val="dk1">
                    <a:alpha val="40000"/>
                  </a:schemeClr>
                </a:outerShdw>
              </a:effectLst>
            </a:endParaRPr>
          </a:p>
          <a:p>
            <a:pPr algn="ctr"/>
            <a:r>
              <a:rPr lang="zh-CN" altLang="en-US" dirty="0">
                <a:ln w="0"/>
                <a:solidFill>
                  <a:schemeClr val="tx1"/>
                </a:solidFill>
                <a:effectLst>
                  <a:outerShdw blurRad="38100" dist="19050" dir="2700000" algn="tl" rotWithShape="0">
                    <a:schemeClr val="dk1">
                      <a:alpha val="40000"/>
                    </a:schemeClr>
                  </a:outerShdw>
                </a:effectLst>
              </a:rPr>
              <a:t>判断最高优先级</a:t>
            </a:r>
          </a:p>
        </p:txBody>
      </p:sp>
      <p:cxnSp>
        <p:nvCxnSpPr>
          <p:cNvPr id="26" name="肘形连接符 25"/>
          <p:cNvCxnSpPr>
            <a:stCxn id="12" idx="3"/>
            <a:endCxn id="24" idx="2"/>
          </p:cNvCxnSpPr>
          <p:nvPr/>
        </p:nvCxnSpPr>
        <p:spPr>
          <a:xfrm flipV="1">
            <a:off x="4382846" y="3494389"/>
            <a:ext cx="864403" cy="19710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流程图: 准备 28"/>
          <p:cNvSpPr/>
          <p:nvPr/>
        </p:nvSpPr>
        <p:spPr>
          <a:xfrm>
            <a:off x="7877908" y="4654583"/>
            <a:ext cx="3052689" cy="810860"/>
          </a:xfrm>
          <a:prstGeom prst="flowChartPreparati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dirty="0"/>
              <a:t>各种中断函数</a:t>
            </a:r>
            <a:endParaRPr lang="en-US" altLang="zh-CN" dirty="0"/>
          </a:p>
          <a:p>
            <a:pPr algn="ctr"/>
            <a:r>
              <a:rPr lang="zh-CN" altLang="en-US" dirty="0"/>
              <a:t>执行完毕</a:t>
            </a:r>
          </a:p>
        </p:txBody>
      </p:sp>
      <p:cxnSp>
        <p:nvCxnSpPr>
          <p:cNvPr id="31" name="肘形连接符 30"/>
          <p:cNvCxnSpPr>
            <a:stCxn id="29" idx="3"/>
            <a:endCxn id="18" idx="0"/>
          </p:cNvCxnSpPr>
          <p:nvPr/>
        </p:nvCxnSpPr>
        <p:spPr>
          <a:xfrm flipH="1" flipV="1">
            <a:off x="10818056" y="3494388"/>
            <a:ext cx="112541" cy="1565625"/>
          </a:xfrm>
          <a:prstGeom prst="bentConnector3">
            <a:avLst>
              <a:gd name="adj1" fmla="val -20312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8" idx="2"/>
            <a:endCxn id="24" idx="6"/>
          </p:cNvCxnSpPr>
          <p:nvPr/>
        </p:nvCxnSpPr>
        <p:spPr>
          <a:xfrm flipH="1">
            <a:off x="7146388" y="3494388"/>
            <a:ext cx="7315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par>
                                <p:cTn id="12" presetID="22" presetClass="entr" presetSubtype="1"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1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par>
                                <p:cTn id="20" presetID="22" presetClass="entr" presetSubtype="1"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1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par>
                                <p:cTn id="28" presetID="22" presetClass="entr" presetSubtype="1"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up)">
                                      <p:cBhvr>
                                        <p:cTn id="30" dur="10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par>
                                <p:cTn id="36" presetID="22" presetClass="entr" presetSubtype="4" fill="hold"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ipe(down)">
                                      <p:cBhvr>
                                        <p:cTn id="38" dur="1000"/>
                                        <p:tgtEl>
                                          <p:spTgt spid="2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up)">
                                      <p:cBhvr>
                                        <p:cTn id="43" dur="500"/>
                                        <p:tgtEl>
                                          <p:spTgt spid="17"/>
                                        </p:tgtEl>
                                      </p:cBhvr>
                                    </p:animEffect>
                                  </p:childTnLst>
                                </p:cTn>
                              </p:par>
                              <p:par>
                                <p:cTn id="44" presetID="22" presetClass="entr" presetSubtype="1"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up)">
                                      <p:cBhvr>
                                        <p:cTn id="46" dur="1000"/>
                                        <p:tgtEl>
                                          <p:spTgt spid="20"/>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up)">
                                      <p:cBhvr>
                                        <p:cTn id="49" dur="1000"/>
                                        <p:tgtEl>
                                          <p:spTgt spid="18"/>
                                        </p:tgtEl>
                                      </p:cBhvr>
                                    </p:animEffect>
                                  </p:childTnLst>
                                </p:cTn>
                              </p:par>
                              <p:par>
                                <p:cTn id="50" presetID="22" presetClass="entr" presetSubtype="1" fill="hold"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up)">
                                      <p:cBhvr>
                                        <p:cTn id="52" dur="10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wipe(up)">
                                      <p:cBhvr>
                                        <p:cTn id="57" dur="500"/>
                                        <p:tgtEl>
                                          <p:spTgt spid="29"/>
                                        </p:tgtEl>
                                      </p:cBhvr>
                                    </p:animEffect>
                                  </p:childTnLst>
                                </p:cTn>
                              </p:par>
                              <p:par>
                                <p:cTn id="58" presetID="22" presetClass="entr" presetSubtype="4"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down)">
                                      <p:cBhvr>
                                        <p:cTn id="60"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2" grpId="0" animBg="1"/>
      <p:bldP spid="17" grpId="0" animBg="1"/>
      <p:bldP spid="18" grpId="0" animBg="1"/>
      <p:bldP spid="24" grpId="0" animBg="1"/>
      <p:bldP spid="2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r>
              <a:rPr lang="zh-CN" altLang="en-US" dirty="0"/>
              <a:t>目录</a:t>
            </a:r>
          </a:p>
        </p:txBody>
      </p:sp>
      <p:sp>
        <p:nvSpPr>
          <p:cNvPr id="137219" name="Rectangle 3"/>
          <p:cNvSpPr>
            <a:spLocks noGrp="1" noChangeArrowheads="1"/>
          </p:cNvSpPr>
          <p:nvPr>
            <p:ph idx="1"/>
          </p:nvPr>
        </p:nvSpPr>
        <p:spPr>
          <a:noFill/>
        </p:spPr>
        <p:txBody>
          <a:bodyPr/>
          <a:lstStyle/>
          <a:p>
            <a:pPr eaLnBrk="1" hangingPunct="1">
              <a:spcBef>
                <a:spcPct val="50000"/>
              </a:spcBef>
              <a:buClr>
                <a:srgbClr val="FF0000"/>
              </a:buClr>
              <a:buFont typeface="Wingdings" panose="05000000000000000000" pitchFamily="2" charset="2"/>
              <a:buChar char="Ø"/>
            </a:pPr>
            <a:r>
              <a:rPr lang="zh-CN" altLang="en-US">
                <a:solidFill>
                  <a:srgbClr val="C0C0C0"/>
                </a:solidFill>
              </a:rPr>
              <a:t>概述</a:t>
            </a:r>
          </a:p>
          <a:p>
            <a:pPr eaLnBrk="1" hangingPunct="1">
              <a:spcBef>
                <a:spcPct val="50000"/>
              </a:spcBef>
              <a:buClr>
                <a:srgbClr val="FF0000"/>
              </a:buClr>
              <a:buFont typeface="Wingdings" panose="05000000000000000000" pitchFamily="2" charset="2"/>
              <a:buChar char="Ø"/>
            </a:pPr>
            <a:r>
              <a:rPr lang="zh-CN" altLang="en-US">
                <a:solidFill>
                  <a:srgbClr val="C0C0C0"/>
                </a:solidFill>
              </a:rPr>
              <a:t>最小内核</a:t>
            </a:r>
          </a:p>
          <a:p>
            <a:pPr eaLnBrk="1" hangingPunct="1">
              <a:spcBef>
                <a:spcPct val="50000"/>
              </a:spcBef>
              <a:buClr>
                <a:srgbClr val="FF0000"/>
              </a:buClr>
              <a:buFont typeface="Wingdings" panose="05000000000000000000" pitchFamily="2" charset="2"/>
              <a:buChar char="Ø"/>
            </a:pPr>
            <a:r>
              <a:rPr lang="zh-CN" altLang="en-US">
                <a:solidFill>
                  <a:srgbClr val="C0C0C0"/>
                </a:solidFill>
              </a:rPr>
              <a:t>临界区与中断管理</a:t>
            </a:r>
          </a:p>
          <a:p>
            <a:pPr eaLnBrk="1" hangingPunct="1">
              <a:spcBef>
                <a:spcPct val="50000"/>
              </a:spcBef>
              <a:buClr>
                <a:srgbClr val="FF0000"/>
              </a:buClr>
              <a:buFont typeface="Wingdings" panose="05000000000000000000" pitchFamily="2" charset="2"/>
              <a:buChar char="Ø"/>
            </a:pPr>
            <a:r>
              <a:rPr lang="zh-CN" altLang="en-US">
                <a:solidFill>
                  <a:srgbClr val="FF0000"/>
                </a:solidFill>
                <a:hlinkClick r:id="rId2" action="ppaction://hlinksldjump"/>
              </a:rPr>
              <a:t>任务的结束</a:t>
            </a:r>
            <a:endParaRPr lang="zh-CN" altLang="en-US">
              <a:solidFill>
                <a:srgbClr val="FF0000"/>
              </a:solidFill>
            </a:endParaRPr>
          </a:p>
          <a:p>
            <a:pPr eaLnBrk="1" hangingPunct="1">
              <a:spcBef>
                <a:spcPct val="50000"/>
              </a:spcBef>
              <a:buClr>
                <a:srgbClr val="FF0000"/>
              </a:buClr>
              <a:buFont typeface="Wingdings" panose="05000000000000000000" pitchFamily="2" charset="2"/>
              <a:buChar char="Ø"/>
            </a:pPr>
            <a:r>
              <a:rPr lang="zh-CN" altLang="en-US">
                <a:solidFill>
                  <a:srgbClr val="C0C0C0"/>
                </a:solidFill>
              </a:rPr>
              <a:t>信号量</a:t>
            </a:r>
          </a:p>
          <a:p>
            <a:pPr eaLnBrk="1" hangingPunct="1">
              <a:spcBef>
                <a:spcPct val="50000"/>
              </a:spcBef>
              <a:buClr>
                <a:srgbClr val="FF0000"/>
              </a:buClr>
              <a:buFont typeface="Wingdings" panose="05000000000000000000" pitchFamily="2" charset="2"/>
              <a:buChar char="Ø"/>
            </a:pPr>
            <a:r>
              <a:rPr lang="zh-CN" altLang="en-US">
                <a:solidFill>
                  <a:srgbClr val="C0C0C0"/>
                </a:solidFill>
              </a:rPr>
              <a:t>删除信号量</a:t>
            </a:r>
          </a:p>
        </p:txBody>
      </p:sp>
      <p:sp>
        <p:nvSpPr>
          <p:cNvPr id="4" name="燕尾形 3">
            <a:hlinkClick r:id="" action="ppaction://noaction"/>
          </p:cNvPr>
          <p:cNvSpPr/>
          <p:nvPr/>
        </p:nvSpPr>
        <p:spPr>
          <a:xfrm>
            <a:off x="10134600"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ChangeArrowheads="1"/>
          </p:cNvSpPr>
          <p:nvPr/>
        </p:nvSpPr>
        <p:spPr bwMode="auto">
          <a:xfrm>
            <a:off x="1981200" y="20466"/>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dirty="0">
                <a:solidFill>
                  <a:schemeClr val="tx2"/>
                </a:solidFill>
              </a:rPr>
              <a:t>3.4  </a:t>
            </a:r>
            <a:r>
              <a:rPr lang="zh-CN" altLang="en-US" sz="4400" dirty="0"/>
              <a:t>任务的结束</a:t>
            </a:r>
          </a:p>
        </p:txBody>
      </p:sp>
      <p:sp>
        <p:nvSpPr>
          <p:cNvPr id="189443" name="Rectangle 3"/>
          <p:cNvSpPr>
            <a:spLocks noChangeArrowheads="1"/>
          </p:cNvSpPr>
          <p:nvPr/>
        </p:nvSpPr>
        <p:spPr bwMode="auto">
          <a:xfrm>
            <a:off x="1981200" y="16002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3200"/>
              <a:t>案例分析</a:t>
            </a:r>
          </a:p>
        </p:txBody>
      </p:sp>
      <p:sp>
        <p:nvSpPr>
          <p:cNvPr id="189444" name="Rectangle 4"/>
          <p:cNvSpPr>
            <a:spLocks noChangeArrowheads="1"/>
          </p:cNvSpPr>
          <p:nvPr/>
        </p:nvSpPr>
        <p:spPr bwMode="auto">
          <a:xfrm>
            <a:off x="875731" y="2490907"/>
            <a:ext cx="10440537"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dirty="0">
                <a:latin typeface="华文新魏" panose="02010800040101010101" pitchFamily="2" charset="-122"/>
                <a:ea typeface="华文新魏" panose="02010800040101010101" pitchFamily="2" charset="-122"/>
              </a:rPr>
              <a:t>     </a:t>
            </a:r>
            <a:r>
              <a:rPr lang="zh-CN" altLang="en-US" sz="2800" dirty="0">
                <a:latin typeface="华文新魏" panose="02010800040101010101" pitchFamily="2" charset="-122"/>
                <a:ea typeface="华文新魏" panose="02010800040101010101" pitchFamily="2" charset="-122"/>
              </a:rPr>
              <a:t>在实际的系统中，可能有一些任务很少运行。在</a:t>
            </a:r>
            <a:r>
              <a:rPr lang="en-US" altLang="zh-CN" sz="2800" dirty="0" err="1">
                <a:latin typeface="华文新魏" panose="02010800040101010101" pitchFamily="2" charset="-122"/>
                <a:ea typeface="华文新魏" panose="02010800040101010101" pitchFamily="2" charset="-122"/>
              </a:rPr>
              <a:t>μC</a:t>
            </a:r>
            <a:r>
              <a:rPr lang="en-US" altLang="zh-CN" sz="2800" dirty="0">
                <a:latin typeface="华文新魏" panose="02010800040101010101" pitchFamily="2" charset="-122"/>
                <a:ea typeface="华文新魏" panose="02010800040101010101" pitchFamily="2" charset="-122"/>
              </a:rPr>
              <a:t>/OS-Ⅱ</a:t>
            </a:r>
            <a:r>
              <a:rPr lang="zh-CN" altLang="en-US" sz="2800" dirty="0">
                <a:latin typeface="华文新魏" panose="02010800040101010101" pitchFamily="2" charset="-122"/>
                <a:ea typeface="华文新魏" panose="02010800040101010101" pitchFamily="2" charset="-122"/>
              </a:rPr>
              <a:t>中，如果有多个任务不可能同时运行，也可以将它们设置为</a:t>
            </a:r>
            <a:r>
              <a:rPr lang="zh-CN" altLang="en-US" sz="2800" dirty="0">
                <a:solidFill>
                  <a:srgbClr val="00B050"/>
                </a:solidFill>
                <a:latin typeface="华文新魏" panose="02010800040101010101" pitchFamily="2" charset="-122"/>
                <a:ea typeface="华文新魏" panose="02010800040101010101" pitchFamily="2" charset="-122"/>
              </a:rPr>
              <a:t>同一个优先级</a:t>
            </a:r>
            <a:r>
              <a:rPr lang="zh-CN" altLang="en-US" sz="2800" dirty="0">
                <a:latin typeface="华文新魏" panose="02010800040101010101" pitchFamily="2" charset="-122"/>
                <a:ea typeface="华文新魏" panose="02010800040101010101" pitchFamily="2" charset="-122"/>
              </a:rPr>
              <a:t>，它们运行完毕后</a:t>
            </a:r>
            <a:r>
              <a:rPr lang="zh-CN" altLang="en-US" sz="2800" dirty="0">
                <a:solidFill>
                  <a:srgbClr val="FF0000"/>
                </a:solidFill>
                <a:latin typeface="华文新魏" panose="02010800040101010101" pitchFamily="2" charset="-122"/>
                <a:ea typeface="华文新魏" panose="02010800040101010101" pitchFamily="2" charset="-122"/>
              </a:rPr>
              <a:t>删除自身</a:t>
            </a:r>
            <a:r>
              <a:rPr lang="zh-CN" altLang="en-US" sz="2800" dirty="0">
                <a:latin typeface="华文新魏" panose="02010800040101010101" pitchFamily="2" charset="-122"/>
                <a:ea typeface="华文新魏" panose="02010800040101010101" pitchFamily="2" charset="-122"/>
              </a:rPr>
              <a:t>，这样就可以极大地减少对</a:t>
            </a:r>
            <a:r>
              <a:rPr lang="en-US" altLang="zh-CN" sz="2800" dirty="0">
                <a:latin typeface="华文新魏" panose="02010800040101010101" pitchFamily="2" charset="-122"/>
                <a:ea typeface="华文新魏" panose="02010800040101010101" pitchFamily="2" charset="-122"/>
              </a:rPr>
              <a:t>RAM</a:t>
            </a:r>
            <a:r>
              <a:rPr lang="zh-CN" altLang="en-US" sz="2800" dirty="0">
                <a:latin typeface="华文新魏" panose="02010800040101010101" pitchFamily="2" charset="-122"/>
                <a:ea typeface="华文新魏" panose="02010800040101010101" pitchFamily="2" charset="-122"/>
              </a:rPr>
              <a:t>的需求（可以使用同一个堆栈），也就意味着成本的降低，这些任务一般是由</a:t>
            </a:r>
            <a:r>
              <a:rPr lang="zh-CN" altLang="en-US" sz="2800" dirty="0">
                <a:solidFill>
                  <a:srgbClr val="0070C0"/>
                </a:solidFill>
                <a:latin typeface="华文新魏" panose="02010800040101010101" pitchFamily="2" charset="-122"/>
                <a:ea typeface="华文新魏" panose="02010800040101010101" pitchFamily="2" charset="-122"/>
              </a:rPr>
              <a:t>人机界面（如键盘）启动</a:t>
            </a:r>
            <a:r>
              <a:rPr lang="zh-CN" altLang="en-US" sz="2800" dirty="0">
                <a:latin typeface="华文新魏" panose="02010800040101010101" pitchFamily="2" charset="-122"/>
                <a:ea typeface="华文新魏" panose="02010800040101010101" pitchFamily="2" charset="-122"/>
              </a:rPr>
              <a:t>的。</a:t>
            </a:r>
          </a:p>
          <a:p>
            <a:pPr eaLnBrk="1" hangingPunct="1">
              <a:spcBef>
                <a:spcPct val="50000"/>
              </a:spcBef>
            </a:pPr>
            <a:r>
              <a:rPr lang="zh-CN" altLang="en-US" sz="2800" dirty="0">
                <a:latin typeface="华文新魏" panose="02010800040101010101" pitchFamily="2" charset="-122"/>
                <a:ea typeface="华文新魏" panose="02010800040101010101" pitchFamily="2" charset="-122"/>
              </a:rPr>
              <a:t>     为了支持此功能，就需要</a:t>
            </a:r>
            <a:r>
              <a:rPr lang="en-US" altLang="zh-CN" sz="2800" dirty="0" err="1">
                <a:latin typeface="华文新魏" panose="02010800040101010101" pitchFamily="2" charset="-122"/>
                <a:ea typeface="华文新魏" panose="02010800040101010101" pitchFamily="2" charset="-122"/>
              </a:rPr>
              <a:t>μC</a:t>
            </a:r>
            <a:r>
              <a:rPr lang="en-US" altLang="zh-CN" sz="2800" dirty="0">
                <a:latin typeface="华文新魏" panose="02010800040101010101" pitchFamily="2" charset="-122"/>
                <a:ea typeface="华文新魏" panose="02010800040101010101" pitchFamily="2" charset="-122"/>
              </a:rPr>
              <a:t>/OS-Ⅱ</a:t>
            </a:r>
            <a:r>
              <a:rPr lang="zh-CN" altLang="en-US" sz="2800" dirty="0">
                <a:latin typeface="华文新魏" panose="02010800040101010101" pitchFamily="2" charset="-122"/>
                <a:ea typeface="华文新魏" panose="02010800040101010101" pitchFamily="2" charset="-122"/>
              </a:rPr>
              <a:t>微小内核支持任务删除功能。</a:t>
            </a:r>
          </a:p>
        </p:txBody>
      </p:sp>
      <p:sp>
        <p:nvSpPr>
          <p:cNvPr id="5" name="燕尾形 4">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189442"/>
                                        </p:tgtEl>
                                        <p:attrNameLst>
                                          <p:attrName>style.visibility</p:attrName>
                                        </p:attrNameLst>
                                      </p:cBhvr>
                                      <p:to>
                                        <p:strVal val="visible"/>
                                      </p:to>
                                    </p:set>
                                    <p:animEffect transition="in" filter="slide(fromTop)">
                                      <p:cBhvr>
                                        <p:cTn id="7" dur="500"/>
                                        <p:tgtEl>
                                          <p:spTgt spid="189442"/>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89443"/>
                                        </p:tgtEl>
                                        <p:attrNameLst>
                                          <p:attrName>style.visibility</p:attrName>
                                        </p:attrNameLst>
                                      </p:cBhvr>
                                      <p:to>
                                        <p:strVal val="visible"/>
                                      </p:to>
                                    </p:set>
                                    <p:anim calcmode="lin" valueType="num">
                                      <p:cBhvr additive="base">
                                        <p:cTn id="11" dur="500" fill="hold"/>
                                        <p:tgtEl>
                                          <p:spTgt spid="189443"/>
                                        </p:tgtEl>
                                        <p:attrNameLst>
                                          <p:attrName>ppt_x</p:attrName>
                                        </p:attrNameLst>
                                      </p:cBhvr>
                                      <p:tavLst>
                                        <p:tav tm="0">
                                          <p:val>
                                            <p:strVal val="1+#ppt_w/2"/>
                                          </p:val>
                                        </p:tav>
                                        <p:tav tm="100000">
                                          <p:val>
                                            <p:strVal val="#ppt_x"/>
                                          </p:val>
                                        </p:tav>
                                      </p:tavLst>
                                    </p:anim>
                                    <p:anim calcmode="lin" valueType="num">
                                      <p:cBhvr additive="base">
                                        <p:cTn id="12" dur="500" fill="hold"/>
                                        <p:tgtEl>
                                          <p:spTgt spid="18944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189444"/>
                                        </p:tgtEl>
                                        <p:attrNameLst>
                                          <p:attrName>style.visibility</p:attrName>
                                        </p:attrNameLst>
                                      </p:cBhvr>
                                      <p:to>
                                        <p:strVal val="visible"/>
                                      </p:to>
                                    </p:set>
                                    <p:animEffect transition="in" filter="wipe(up)">
                                      <p:cBhvr>
                                        <p:cTn id="16" dur="500"/>
                                        <p:tgtEl>
                                          <p:spTgt spid="189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2" grpId="0"/>
      <p:bldP spid="189443" grpId="0"/>
      <p:bldP spid="18944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1981200" y="75061"/>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dirty="0">
                <a:solidFill>
                  <a:schemeClr val="tx2"/>
                </a:solidFill>
              </a:rPr>
              <a:t>3.2  </a:t>
            </a:r>
            <a:r>
              <a:rPr lang="zh-CN" altLang="en-US" sz="4400" dirty="0">
                <a:solidFill>
                  <a:schemeClr val="tx2"/>
                </a:solidFill>
              </a:rPr>
              <a:t>最小内核</a:t>
            </a:r>
          </a:p>
        </p:txBody>
      </p:sp>
      <p:sp>
        <p:nvSpPr>
          <p:cNvPr id="92163" name="Rectangle 3"/>
          <p:cNvSpPr>
            <a:spLocks noChangeArrowheads="1"/>
          </p:cNvSpPr>
          <p:nvPr/>
        </p:nvSpPr>
        <p:spPr bwMode="auto">
          <a:xfrm>
            <a:off x="1181100" y="110376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3200" dirty="0"/>
              <a:t>任务调度</a:t>
            </a:r>
          </a:p>
        </p:txBody>
      </p:sp>
      <p:sp>
        <p:nvSpPr>
          <p:cNvPr id="152580" name="Rectangle 4"/>
          <p:cNvSpPr>
            <a:spLocks noChangeArrowheads="1"/>
          </p:cNvSpPr>
          <p:nvPr/>
        </p:nvSpPr>
        <p:spPr bwMode="auto">
          <a:xfrm>
            <a:off x="2411412" y="1809750"/>
            <a:ext cx="5791200" cy="3124200"/>
          </a:xfrm>
          <a:prstGeom prst="rect">
            <a:avLst/>
          </a:prstGeom>
          <a:solidFill>
            <a:srgbClr val="DDDDDD"/>
          </a:solidFill>
          <a:ln w="9525" algn="ctr">
            <a:solidFill>
              <a:schemeClr val="tx1"/>
            </a:solidFill>
            <a:miter lim="800000"/>
          </a:ln>
          <a:effectLst>
            <a:outerShdw dist="35921" dir="2700000" algn="ctr" rotWithShape="0">
              <a:schemeClr val="bg2"/>
            </a:outerShdw>
          </a:effectLst>
        </p:spPr>
        <p:txBody>
          <a:bodyPr wrap="none" anchor="ctr"/>
          <a:lstStyle/>
          <a:p>
            <a:pPr>
              <a:defRPr/>
            </a:pPr>
            <a:r>
              <a:rPr lang="en-US" altLang="zh-CN" sz="1400" dirty="0">
                <a:latin typeface="Arial" panose="020B0604020202020204" pitchFamily="34" charset="0"/>
              </a:rPr>
              <a:t>void  </a:t>
            </a:r>
            <a:r>
              <a:rPr lang="en-US" altLang="zh-CN" sz="1400" dirty="0" err="1">
                <a:latin typeface="Arial" panose="020B0604020202020204" pitchFamily="34" charset="0"/>
              </a:rPr>
              <a:t>OS_Sched</a:t>
            </a:r>
            <a:r>
              <a:rPr lang="en-US" altLang="zh-CN" sz="1400" dirty="0">
                <a:latin typeface="Arial" panose="020B0604020202020204" pitchFamily="34" charset="0"/>
              </a:rPr>
              <a:t> (void)</a:t>
            </a:r>
          </a:p>
          <a:p>
            <a:pPr>
              <a:defRPr/>
            </a:pPr>
            <a:r>
              <a:rPr lang="pt-BR" altLang="zh-CN" sz="1400" dirty="0">
                <a:latin typeface="Arial" panose="020B0604020202020204" pitchFamily="34" charset="0"/>
              </a:rPr>
              <a:t>{</a:t>
            </a:r>
          </a:p>
          <a:p>
            <a:pPr>
              <a:defRPr/>
            </a:pPr>
            <a:r>
              <a:rPr lang="pt-BR" altLang="zh-CN" sz="1400" dirty="0">
                <a:latin typeface="Arial" panose="020B0604020202020204" pitchFamily="34" charset="0"/>
              </a:rPr>
              <a:t>    INT8U      y;</a:t>
            </a:r>
          </a:p>
          <a:p>
            <a:pPr>
              <a:defRPr/>
            </a:pPr>
            <a:r>
              <a:rPr lang="pt-BR" altLang="zh-CN" sz="1400" dirty="0">
                <a:latin typeface="Arial" panose="020B0604020202020204" pitchFamily="34" charset="0"/>
              </a:rPr>
              <a:t>    OS_ENTER_CRITICAL();</a:t>
            </a:r>
          </a:p>
          <a:p>
            <a:pPr>
              <a:defRPr/>
            </a:pPr>
            <a:r>
              <a:rPr lang="pt-BR" altLang="zh-CN" sz="1400" dirty="0">
                <a:latin typeface="Arial" panose="020B0604020202020204" pitchFamily="34" charset="0"/>
              </a:rPr>
              <a:t>    if (OSIntNesting == 0) {</a:t>
            </a:r>
          </a:p>
          <a:p>
            <a:pPr>
              <a:defRPr/>
            </a:pPr>
            <a:r>
              <a:rPr lang="pt-BR" altLang="zh-CN" sz="1400" dirty="0">
                <a:latin typeface="Arial" panose="020B0604020202020204" pitchFamily="34" charset="0"/>
              </a:rPr>
              <a:t>        y             = OSUnMapTbl[OSRdyGrp]; </a:t>
            </a:r>
          </a:p>
          <a:p>
            <a:pPr>
              <a:defRPr/>
            </a:pPr>
            <a:r>
              <a:rPr lang="pt-BR" altLang="zh-CN" sz="1400" dirty="0">
                <a:latin typeface="Arial" panose="020B0604020202020204" pitchFamily="34" charset="0"/>
              </a:rPr>
              <a:t>        </a:t>
            </a:r>
            <a:r>
              <a:rPr lang="en-US" altLang="zh-CN" sz="1400" dirty="0" err="1">
                <a:latin typeface="Arial" panose="020B0604020202020204" pitchFamily="34" charset="0"/>
              </a:rPr>
              <a:t>OSPrioHighRdy</a:t>
            </a:r>
            <a:r>
              <a:rPr lang="en-US" altLang="zh-CN" sz="1400" dirty="0">
                <a:latin typeface="Arial" panose="020B0604020202020204" pitchFamily="34" charset="0"/>
              </a:rPr>
              <a:t> = (INT8U)((y &lt;&lt; 3) + </a:t>
            </a:r>
            <a:r>
              <a:rPr lang="en-US" altLang="zh-CN" sz="1400" dirty="0" err="1">
                <a:latin typeface="Arial" panose="020B0604020202020204" pitchFamily="34" charset="0"/>
              </a:rPr>
              <a:t>OSUnMapTbl</a:t>
            </a:r>
            <a:r>
              <a:rPr lang="en-US" altLang="zh-CN" sz="1400" dirty="0">
                <a:latin typeface="Arial" panose="020B0604020202020204" pitchFamily="34" charset="0"/>
              </a:rPr>
              <a:t>[</a:t>
            </a:r>
            <a:r>
              <a:rPr lang="en-US" altLang="zh-CN" sz="1400" dirty="0" err="1">
                <a:latin typeface="Arial" panose="020B0604020202020204" pitchFamily="34" charset="0"/>
              </a:rPr>
              <a:t>OSRdyTbl</a:t>
            </a:r>
            <a:r>
              <a:rPr lang="en-US" altLang="zh-CN" sz="1400" dirty="0">
                <a:latin typeface="Arial" panose="020B0604020202020204" pitchFamily="34" charset="0"/>
              </a:rPr>
              <a:t>[y]]);</a:t>
            </a:r>
          </a:p>
          <a:p>
            <a:pPr>
              <a:defRPr/>
            </a:pPr>
            <a:r>
              <a:rPr lang="en-US" altLang="zh-CN" sz="1400" dirty="0">
                <a:latin typeface="Arial" panose="020B0604020202020204" pitchFamily="34" charset="0"/>
              </a:rPr>
              <a:t>        if (</a:t>
            </a:r>
            <a:r>
              <a:rPr lang="en-US" altLang="zh-CN" sz="1400" dirty="0" err="1">
                <a:latin typeface="Arial" panose="020B0604020202020204" pitchFamily="34" charset="0"/>
              </a:rPr>
              <a:t>OSPrioHighRdy</a:t>
            </a:r>
            <a:r>
              <a:rPr lang="en-US" altLang="zh-CN" sz="1400" dirty="0">
                <a:latin typeface="Arial" panose="020B0604020202020204" pitchFamily="34" charset="0"/>
              </a:rPr>
              <a:t> != </a:t>
            </a:r>
            <a:r>
              <a:rPr lang="en-US" altLang="zh-CN" sz="1400" dirty="0" err="1">
                <a:latin typeface="Arial" panose="020B0604020202020204" pitchFamily="34" charset="0"/>
              </a:rPr>
              <a:t>OSPrioCur</a:t>
            </a:r>
            <a:r>
              <a:rPr lang="en-US" altLang="zh-CN" sz="1400" dirty="0">
                <a:latin typeface="Arial" panose="020B0604020202020204" pitchFamily="34" charset="0"/>
              </a:rPr>
              <a:t>) {                   </a:t>
            </a:r>
          </a:p>
          <a:p>
            <a:pPr>
              <a:defRPr/>
            </a:pPr>
            <a:r>
              <a:rPr lang="en-US" altLang="zh-CN" sz="1400" dirty="0">
                <a:latin typeface="Arial" panose="020B0604020202020204" pitchFamily="34" charset="0"/>
              </a:rPr>
              <a:t>            </a:t>
            </a:r>
            <a:r>
              <a:rPr lang="en-US" altLang="zh-CN" sz="1400" dirty="0" err="1">
                <a:latin typeface="Arial" panose="020B0604020202020204" pitchFamily="34" charset="0"/>
              </a:rPr>
              <a:t>OSTCBHighRdy</a:t>
            </a:r>
            <a:r>
              <a:rPr lang="en-US" altLang="zh-CN" sz="1400" dirty="0">
                <a:latin typeface="Arial" panose="020B0604020202020204" pitchFamily="34" charset="0"/>
              </a:rPr>
              <a:t> = OSTCBPrioTbl[</a:t>
            </a:r>
            <a:r>
              <a:rPr lang="en-US" altLang="zh-CN" sz="1400" dirty="0" err="1">
                <a:latin typeface="Arial" panose="020B0604020202020204" pitchFamily="34" charset="0"/>
              </a:rPr>
              <a:t>OSPrioHighRdy</a:t>
            </a:r>
            <a:r>
              <a:rPr lang="en-US" altLang="zh-CN" sz="1400" dirty="0">
                <a:latin typeface="Arial" panose="020B0604020202020204" pitchFamily="34" charset="0"/>
              </a:rPr>
              <a:t>];</a:t>
            </a:r>
          </a:p>
          <a:p>
            <a:pPr>
              <a:defRPr/>
            </a:pPr>
            <a:r>
              <a:rPr lang="en-US" altLang="zh-CN" sz="1400" dirty="0">
                <a:latin typeface="Arial" panose="020B0604020202020204" pitchFamily="34" charset="0"/>
              </a:rPr>
              <a:t>            OS_TASK_SW();</a:t>
            </a:r>
          </a:p>
          <a:p>
            <a:pPr>
              <a:defRPr/>
            </a:pPr>
            <a:r>
              <a:rPr lang="en-US" altLang="zh-CN" sz="1400" dirty="0">
                <a:latin typeface="Arial" panose="020B0604020202020204" pitchFamily="34" charset="0"/>
              </a:rPr>
              <a:t>        }</a:t>
            </a:r>
          </a:p>
          <a:p>
            <a:pPr>
              <a:defRPr/>
            </a:pPr>
            <a:r>
              <a:rPr lang="en-US" altLang="zh-CN" sz="1400" dirty="0">
                <a:latin typeface="Arial" panose="020B0604020202020204" pitchFamily="34" charset="0"/>
              </a:rPr>
              <a:t>    }</a:t>
            </a:r>
          </a:p>
          <a:p>
            <a:pPr>
              <a:defRPr/>
            </a:pPr>
            <a:r>
              <a:rPr lang="en-US" altLang="zh-CN" sz="1400" dirty="0">
                <a:latin typeface="Arial" panose="020B0604020202020204" pitchFamily="34" charset="0"/>
              </a:rPr>
              <a:t>    OS_EXIT_CRITICAL();</a:t>
            </a:r>
          </a:p>
          <a:p>
            <a:pPr>
              <a:defRPr/>
            </a:pPr>
            <a:r>
              <a:rPr lang="en-US" altLang="zh-CN" sz="1400" dirty="0">
                <a:latin typeface="Arial" panose="020B0604020202020204" pitchFamily="34" charset="0"/>
              </a:rPr>
              <a:t>}</a:t>
            </a:r>
          </a:p>
        </p:txBody>
      </p:sp>
      <p:grpSp>
        <p:nvGrpSpPr>
          <p:cNvPr id="2" name="Group 5"/>
          <p:cNvGrpSpPr/>
          <p:nvPr/>
        </p:nvGrpSpPr>
        <p:grpSpPr bwMode="auto">
          <a:xfrm>
            <a:off x="2640012" y="2592388"/>
            <a:ext cx="6096000" cy="360362"/>
            <a:chOff x="912" y="2077"/>
            <a:chExt cx="3840" cy="227"/>
          </a:xfrm>
        </p:grpSpPr>
        <p:sp>
          <p:nvSpPr>
            <p:cNvPr id="92179" name="AutoShape 6"/>
            <p:cNvSpPr>
              <a:spLocks noChangeArrowheads="1"/>
            </p:cNvSpPr>
            <p:nvPr/>
          </p:nvSpPr>
          <p:spPr bwMode="auto">
            <a:xfrm>
              <a:off x="912" y="2160"/>
              <a:ext cx="2064" cy="144"/>
            </a:xfrm>
            <a:prstGeom prst="roundRect">
              <a:avLst>
                <a:gd name="adj" fmla="val 16667"/>
              </a:avLst>
            </a:prstGeom>
            <a:noFill/>
            <a:ln w="1905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180" name="AutoShape 7"/>
            <p:cNvSpPr>
              <a:spLocks noChangeArrowheads="1"/>
            </p:cNvSpPr>
            <p:nvPr/>
          </p:nvSpPr>
          <p:spPr bwMode="auto">
            <a:xfrm>
              <a:off x="2832" y="2077"/>
              <a:ext cx="1920" cy="227"/>
            </a:xfrm>
            <a:prstGeom prst="roundRect">
              <a:avLst>
                <a:gd name="adj" fmla="val 16667"/>
              </a:avLst>
            </a:prstGeom>
            <a:solidFill>
              <a:srgbClr val="E7FFFF"/>
            </a:solidFill>
            <a:ln w="9525" algn="ctr">
              <a:solidFill>
                <a:srgbClr val="0000FF"/>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ea typeface="华文行楷" panose="02010800040101010101" pitchFamily="2" charset="-122"/>
                </a:rPr>
                <a:t>判断是否处于中断服务程序中</a:t>
              </a:r>
            </a:p>
          </p:txBody>
        </p:sp>
      </p:grpSp>
      <p:grpSp>
        <p:nvGrpSpPr>
          <p:cNvPr id="3" name="Group 8"/>
          <p:cNvGrpSpPr/>
          <p:nvPr/>
        </p:nvGrpSpPr>
        <p:grpSpPr bwMode="auto">
          <a:xfrm>
            <a:off x="2792412" y="2724151"/>
            <a:ext cx="7162800" cy="665163"/>
            <a:chOff x="1008" y="2160"/>
            <a:chExt cx="4512" cy="419"/>
          </a:xfrm>
        </p:grpSpPr>
        <p:sp>
          <p:nvSpPr>
            <p:cNvPr id="92177" name="AutoShape 9"/>
            <p:cNvSpPr>
              <a:spLocks noChangeArrowheads="1"/>
            </p:cNvSpPr>
            <p:nvPr/>
          </p:nvSpPr>
          <p:spPr bwMode="auto">
            <a:xfrm>
              <a:off x="1008" y="2310"/>
              <a:ext cx="3552" cy="258"/>
            </a:xfrm>
            <a:prstGeom prst="roundRect">
              <a:avLst>
                <a:gd name="adj" fmla="val 16667"/>
              </a:avLst>
            </a:prstGeom>
            <a:noFill/>
            <a:ln w="1905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178" name="AutoShape 10"/>
            <p:cNvSpPr>
              <a:spLocks noChangeArrowheads="1"/>
            </p:cNvSpPr>
            <p:nvPr/>
          </p:nvSpPr>
          <p:spPr bwMode="auto">
            <a:xfrm>
              <a:off x="4416" y="2160"/>
              <a:ext cx="1104" cy="419"/>
            </a:xfrm>
            <a:prstGeom prst="roundRect">
              <a:avLst>
                <a:gd name="adj" fmla="val 16667"/>
              </a:avLst>
            </a:prstGeom>
            <a:solidFill>
              <a:srgbClr val="FFFFB7"/>
            </a:solidFill>
            <a:ln w="9525" algn="ctr">
              <a:solidFill>
                <a:srgbClr val="0000FF"/>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ea typeface="华文行楷" panose="02010800040101010101" pitchFamily="2" charset="-122"/>
                </a:rPr>
                <a:t>获取就绪态任务</a:t>
              </a:r>
            </a:p>
            <a:p>
              <a:pPr algn="ctr" eaLnBrk="1" hangingPunct="1"/>
              <a:r>
                <a:rPr lang="zh-CN" altLang="en-US">
                  <a:ea typeface="华文行楷" panose="02010800040101010101" pitchFamily="2" charset="-122"/>
                </a:rPr>
                <a:t>最高优先级</a:t>
              </a:r>
            </a:p>
          </p:txBody>
        </p:sp>
      </p:grpSp>
      <p:grpSp>
        <p:nvGrpSpPr>
          <p:cNvPr id="4" name="Group 11"/>
          <p:cNvGrpSpPr/>
          <p:nvPr/>
        </p:nvGrpSpPr>
        <p:grpSpPr bwMode="auto">
          <a:xfrm>
            <a:off x="2792412" y="2695575"/>
            <a:ext cx="7010400" cy="941388"/>
            <a:chOff x="1008" y="2160"/>
            <a:chExt cx="4416" cy="593"/>
          </a:xfrm>
        </p:grpSpPr>
        <p:sp>
          <p:nvSpPr>
            <p:cNvPr id="92175" name="AutoShape 12"/>
            <p:cNvSpPr>
              <a:spLocks noChangeArrowheads="1"/>
            </p:cNvSpPr>
            <p:nvPr/>
          </p:nvSpPr>
          <p:spPr bwMode="auto">
            <a:xfrm>
              <a:off x="1008" y="2580"/>
              <a:ext cx="3552" cy="156"/>
            </a:xfrm>
            <a:prstGeom prst="roundRect">
              <a:avLst>
                <a:gd name="adj" fmla="val 16667"/>
              </a:avLst>
            </a:prstGeom>
            <a:noFill/>
            <a:ln w="1905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176" name="AutoShape 13"/>
            <p:cNvSpPr>
              <a:spLocks noChangeArrowheads="1"/>
            </p:cNvSpPr>
            <p:nvPr/>
          </p:nvSpPr>
          <p:spPr bwMode="auto">
            <a:xfrm>
              <a:off x="4416" y="2160"/>
              <a:ext cx="1008" cy="593"/>
            </a:xfrm>
            <a:prstGeom prst="roundRect">
              <a:avLst>
                <a:gd name="adj" fmla="val 16667"/>
              </a:avLst>
            </a:prstGeom>
            <a:solidFill>
              <a:srgbClr val="E7FFFF"/>
            </a:solidFill>
            <a:ln w="9525" algn="ctr">
              <a:solidFill>
                <a:srgbClr val="0000FF"/>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ea typeface="华文行楷" panose="02010800040101010101" pitchFamily="2" charset="-122"/>
                </a:rPr>
                <a:t>判断当前任务</a:t>
              </a:r>
            </a:p>
            <a:p>
              <a:pPr algn="ctr" eaLnBrk="1" hangingPunct="1"/>
              <a:r>
                <a:rPr lang="zh-CN" altLang="en-US">
                  <a:ea typeface="华文行楷" panose="02010800040101010101" pitchFamily="2" charset="-122"/>
                </a:rPr>
                <a:t>优先级是否为</a:t>
              </a:r>
            </a:p>
            <a:p>
              <a:pPr algn="ctr" eaLnBrk="1" hangingPunct="1"/>
              <a:r>
                <a:rPr lang="zh-CN" altLang="en-US">
                  <a:ea typeface="华文行楷" panose="02010800040101010101" pitchFamily="2" charset="-122"/>
                </a:rPr>
                <a:t>最高优先级</a:t>
              </a:r>
            </a:p>
          </p:txBody>
        </p:sp>
      </p:grpSp>
      <p:grpSp>
        <p:nvGrpSpPr>
          <p:cNvPr id="5" name="Group 14"/>
          <p:cNvGrpSpPr/>
          <p:nvPr/>
        </p:nvGrpSpPr>
        <p:grpSpPr bwMode="auto">
          <a:xfrm>
            <a:off x="3011488" y="3171826"/>
            <a:ext cx="7096125" cy="665163"/>
            <a:chOff x="1146" y="2448"/>
            <a:chExt cx="4470" cy="419"/>
          </a:xfrm>
        </p:grpSpPr>
        <p:sp>
          <p:nvSpPr>
            <p:cNvPr id="92173" name="AutoShape 15"/>
            <p:cNvSpPr>
              <a:spLocks noChangeArrowheads="1"/>
            </p:cNvSpPr>
            <p:nvPr/>
          </p:nvSpPr>
          <p:spPr bwMode="auto">
            <a:xfrm>
              <a:off x="1146" y="2718"/>
              <a:ext cx="3462" cy="144"/>
            </a:xfrm>
            <a:prstGeom prst="roundRect">
              <a:avLst>
                <a:gd name="adj" fmla="val 16667"/>
              </a:avLst>
            </a:prstGeom>
            <a:noFill/>
            <a:ln w="1905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174" name="AutoShape 16"/>
            <p:cNvSpPr>
              <a:spLocks noChangeArrowheads="1"/>
            </p:cNvSpPr>
            <p:nvPr/>
          </p:nvSpPr>
          <p:spPr bwMode="auto">
            <a:xfrm>
              <a:off x="4416" y="2448"/>
              <a:ext cx="1200" cy="419"/>
            </a:xfrm>
            <a:prstGeom prst="roundRect">
              <a:avLst>
                <a:gd name="adj" fmla="val 16667"/>
              </a:avLst>
            </a:prstGeom>
            <a:solidFill>
              <a:srgbClr val="FFFFB7"/>
            </a:solidFill>
            <a:ln w="9525" algn="ctr">
              <a:solidFill>
                <a:srgbClr val="0000FF"/>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ea typeface="华文行楷" panose="02010800040101010101" pitchFamily="2" charset="-122"/>
                </a:rPr>
                <a:t>就绪态任务优先级</a:t>
              </a:r>
            </a:p>
            <a:p>
              <a:pPr algn="ctr" eaLnBrk="1" hangingPunct="1"/>
              <a:r>
                <a:rPr lang="zh-CN" altLang="en-US">
                  <a:ea typeface="华文行楷" panose="02010800040101010101" pitchFamily="2" charset="-122"/>
                </a:rPr>
                <a:t>高，则获取</a:t>
              </a:r>
              <a:r>
                <a:rPr lang="en-US" altLang="zh-CN">
                  <a:ea typeface="华文行楷" panose="02010800040101010101" pitchFamily="2" charset="-122"/>
                </a:rPr>
                <a:t>TCB</a:t>
              </a:r>
            </a:p>
          </p:txBody>
        </p:sp>
      </p:grpSp>
      <p:grpSp>
        <p:nvGrpSpPr>
          <p:cNvPr id="6" name="Group 17"/>
          <p:cNvGrpSpPr/>
          <p:nvPr/>
        </p:nvGrpSpPr>
        <p:grpSpPr bwMode="auto">
          <a:xfrm>
            <a:off x="3011487" y="3668713"/>
            <a:ext cx="5734050" cy="360362"/>
            <a:chOff x="1146" y="2755"/>
            <a:chExt cx="3612" cy="227"/>
          </a:xfrm>
        </p:grpSpPr>
        <p:sp>
          <p:nvSpPr>
            <p:cNvPr id="92171" name="AutoShape 18"/>
            <p:cNvSpPr>
              <a:spLocks noChangeArrowheads="1"/>
            </p:cNvSpPr>
            <p:nvPr/>
          </p:nvSpPr>
          <p:spPr bwMode="auto">
            <a:xfrm>
              <a:off x="1146" y="2838"/>
              <a:ext cx="2262" cy="144"/>
            </a:xfrm>
            <a:prstGeom prst="roundRect">
              <a:avLst>
                <a:gd name="adj" fmla="val 16667"/>
              </a:avLst>
            </a:prstGeom>
            <a:noFill/>
            <a:ln w="1905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172" name="AutoShape 19"/>
            <p:cNvSpPr>
              <a:spLocks noChangeArrowheads="1"/>
            </p:cNvSpPr>
            <p:nvPr/>
          </p:nvSpPr>
          <p:spPr bwMode="auto">
            <a:xfrm>
              <a:off x="3312" y="2755"/>
              <a:ext cx="1446" cy="227"/>
            </a:xfrm>
            <a:prstGeom prst="roundRect">
              <a:avLst>
                <a:gd name="adj" fmla="val 16667"/>
              </a:avLst>
            </a:prstGeom>
            <a:solidFill>
              <a:srgbClr val="E7FFFF"/>
            </a:solidFill>
            <a:ln w="9525" algn="ctr">
              <a:solidFill>
                <a:srgbClr val="0000FF"/>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ea typeface="华文行楷" panose="02010800040101010101" pitchFamily="2" charset="-122"/>
                </a:rPr>
                <a:t>进行任务的任务切换</a:t>
              </a:r>
            </a:p>
          </p:txBody>
        </p:sp>
      </p:grpSp>
      <p:sp>
        <p:nvSpPr>
          <p:cNvPr id="20" name="燕尾形 19">
            <a:hlinkClick r:id="" action="ppaction://noaction"/>
          </p:cNvPr>
          <p:cNvSpPr/>
          <p:nvPr/>
        </p:nvSpPr>
        <p:spPr>
          <a:xfrm rot="10800000">
            <a:off x="10107613" y="6096000"/>
            <a:ext cx="533400" cy="381000"/>
          </a:xfrm>
          <a:prstGeom prst="chevron">
            <a:avLst>
              <a:gd name="adj" fmla="val 64328"/>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pic>
        <p:nvPicPr>
          <p:cNvPr id="10" name="图片 9">
            <a:extLst>
              <a:ext uri="{FF2B5EF4-FFF2-40B4-BE49-F238E27FC236}">
                <a16:creationId xmlns:a16="http://schemas.microsoft.com/office/drawing/2014/main" id="{8CB557EF-7DA0-4A46-9992-9FE4374ED435}"/>
              </a:ext>
            </a:extLst>
          </p:cNvPr>
          <p:cNvPicPr>
            <a:picLocks noChangeAspect="1"/>
          </p:cNvPicPr>
          <p:nvPr/>
        </p:nvPicPr>
        <p:blipFill>
          <a:blip r:embed="rId3"/>
          <a:stretch>
            <a:fillRect/>
          </a:stretch>
        </p:blipFill>
        <p:spPr>
          <a:xfrm>
            <a:off x="3140075" y="5116513"/>
            <a:ext cx="4648200" cy="12001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152580"/>
                                        </p:tgtEl>
                                        <p:attrNameLst>
                                          <p:attrName>style.visibility</p:attrName>
                                        </p:attrNameLst>
                                      </p:cBhvr>
                                      <p:to>
                                        <p:strVal val="visible"/>
                                      </p:to>
                                    </p:set>
                                    <p:animEffect transition="in" filter="slide(fromTop)">
                                      <p:cBhvr>
                                        <p:cTn id="7" dur="500"/>
                                        <p:tgtEl>
                                          <p:spTgt spid="1525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
                                        </p:tgtEl>
                                        <p:attrNameLst>
                                          <p:attrName>style.visibility</p:attrName>
                                        </p:attrNameLst>
                                      </p:cBhvr>
                                      <p:to>
                                        <p:strVal val="hidden"/>
                                      </p:to>
                                    </p:set>
                                  </p:childTnLst>
                                </p:cTn>
                              </p:par>
                              <p:par>
                                <p:cTn id="17" presetID="22" presetClass="entr" presetSubtype="8"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3"/>
                                        </p:tgtEl>
                                        <p:attrNameLst>
                                          <p:attrName>style.visibility</p:attrName>
                                        </p:attrNameLst>
                                      </p:cBhvr>
                                      <p:to>
                                        <p:strVal val="hidden"/>
                                      </p:to>
                                    </p:set>
                                  </p:childTnLst>
                                </p:cTn>
                              </p:par>
                              <p:par>
                                <p:cTn id="24" presetID="22" presetClass="entr" presetSubtype="8"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4"/>
                                        </p:tgtEl>
                                        <p:attrNameLst>
                                          <p:attrName>style.visibility</p:attrName>
                                        </p:attrNameLst>
                                      </p:cBhvr>
                                      <p:to>
                                        <p:strVal val="hidden"/>
                                      </p:to>
                                    </p:set>
                                  </p:childTnLst>
                                </p:cTn>
                              </p:par>
                              <p:par>
                                <p:cTn id="31" presetID="22" presetClass="entr" presetSubtype="8"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5"/>
                                        </p:tgtEl>
                                        <p:attrNameLst>
                                          <p:attrName>style.visibility</p:attrName>
                                        </p:attrNameLst>
                                      </p:cBhvr>
                                      <p:to>
                                        <p:strVal val="hidden"/>
                                      </p:to>
                                    </p:set>
                                  </p:childTnLst>
                                </p:cTn>
                              </p:par>
                              <p:par>
                                <p:cTn id="38" presetID="22" presetClass="entr" presetSubtype="8"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randombar(horizontal)">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ChangeArrowheads="1"/>
          </p:cNvSpPr>
          <p:nvPr/>
        </p:nvSpPr>
        <p:spPr bwMode="auto">
          <a:xfrm>
            <a:off x="1981200" y="8870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dirty="0">
                <a:solidFill>
                  <a:schemeClr val="tx2"/>
                </a:solidFill>
              </a:rPr>
              <a:t>3.4  </a:t>
            </a:r>
            <a:r>
              <a:rPr lang="zh-CN" altLang="en-US" sz="4400" dirty="0"/>
              <a:t>任务的结束</a:t>
            </a:r>
          </a:p>
        </p:txBody>
      </p:sp>
      <p:sp>
        <p:nvSpPr>
          <p:cNvPr id="190467" name="Rectangle 3"/>
          <p:cNvSpPr>
            <a:spLocks noChangeArrowheads="1"/>
          </p:cNvSpPr>
          <p:nvPr/>
        </p:nvSpPr>
        <p:spPr bwMode="auto">
          <a:xfrm>
            <a:off x="1981200" y="16002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3200"/>
              <a:t>案例分析</a:t>
            </a:r>
          </a:p>
        </p:txBody>
      </p:sp>
      <p:grpSp>
        <p:nvGrpSpPr>
          <p:cNvPr id="2" name="Group 4"/>
          <p:cNvGrpSpPr/>
          <p:nvPr/>
        </p:nvGrpSpPr>
        <p:grpSpPr bwMode="auto">
          <a:xfrm>
            <a:off x="3505200" y="2362200"/>
            <a:ext cx="5181600" cy="2819400"/>
            <a:chOff x="1104" y="1488"/>
            <a:chExt cx="3264" cy="1776"/>
          </a:xfrm>
        </p:grpSpPr>
        <p:sp>
          <p:nvSpPr>
            <p:cNvPr id="139270" name="Text Box 5"/>
            <p:cNvSpPr txBox="1">
              <a:spLocks noChangeArrowheads="1"/>
            </p:cNvSpPr>
            <p:nvPr/>
          </p:nvSpPr>
          <p:spPr bwMode="auto">
            <a:xfrm>
              <a:off x="1364" y="1499"/>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TaskKey()</a:t>
              </a:r>
            </a:p>
          </p:txBody>
        </p:sp>
        <p:sp>
          <p:nvSpPr>
            <p:cNvPr id="139271" name="AutoShape 6"/>
            <p:cNvSpPr>
              <a:spLocks noChangeArrowheads="1"/>
            </p:cNvSpPr>
            <p:nvPr/>
          </p:nvSpPr>
          <p:spPr bwMode="auto">
            <a:xfrm>
              <a:off x="1321" y="2086"/>
              <a:ext cx="907" cy="181"/>
            </a:xfrm>
            <a:prstGeom prst="roundRect">
              <a:avLst>
                <a:gd name="adj" fmla="val 16667"/>
              </a:avLst>
            </a:prstGeom>
            <a:solidFill>
              <a:srgbClr val="FFFF99"/>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While(1)</a:t>
              </a:r>
            </a:p>
          </p:txBody>
        </p:sp>
        <p:sp>
          <p:nvSpPr>
            <p:cNvPr id="139272" name="AutoShape 7"/>
            <p:cNvSpPr>
              <a:spLocks noChangeArrowheads="1"/>
            </p:cNvSpPr>
            <p:nvPr/>
          </p:nvSpPr>
          <p:spPr bwMode="auto">
            <a:xfrm>
              <a:off x="1104" y="2758"/>
              <a:ext cx="1334" cy="170"/>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dirty="0" err="1"/>
                <a:t>OSTaskCreat</a:t>
              </a:r>
              <a:r>
                <a:rPr lang="en-US" altLang="zh-CN" sz="1400" dirty="0"/>
                <a:t>(TaskKey1); </a:t>
              </a:r>
            </a:p>
          </p:txBody>
        </p:sp>
        <p:sp>
          <p:nvSpPr>
            <p:cNvPr id="139273" name="AutoShape 8"/>
            <p:cNvSpPr>
              <a:spLocks noChangeArrowheads="1"/>
            </p:cNvSpPr>
            <p:nvPr/>
          </p:nvSpPr>
          <p:spPr bwMode="auto">
            <a:xfrm>
              <a:off x="1321" y="1739"/>
              <a:ext cx="907" cy="181"/>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t>初始化代码</a:t>
              </a:r>
            </a:p>
          </p:txBody>
        </p:sp>
        <p:sp>
          <p:nvSpPr>
            <p:cNvPr id="139274" name="AutoShape 9"/>
            <p:cNvSpPr>
              <a:spLocks noChangeArrowheads="1"/>
            </p:cNvSpPr>
            <p:nvPr/>
          </p:nvSpPr>
          <p:spPr bwMode="auto">
            <a:xfrm>
              <a:off x="1316" y="2422"/>
              <a:ext cx="907" cy="181"/>
            </a:xfrm>
            <a:prstGeom prst="roundRect">
              <a:avLst>
                <a:gd name="adj" fmla="val 16667"/>
              </a:avLst>
            </a:prstGeom>
            <a:solidFill>
              <a:srgbClr val="FFFF99"/>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 </a:t>
              </a:r>
              <a:r>
                <a:rPr lang="en-US" altLang="zh-CN" sz="1400"/>
                <a:t>key = keyin();</a:t>
              </a:r>
            </a:p>
          </p:txBody>
        </p:sp>
        <p:cxnSp>
          <p:nvCxnSpPr>
            <p:cNvPr id="139275" name="AutoShape 10"/>
            <p:cNvCxnSpPr>
              <a:cxnSpLocks noChangeShapeType="1"/>
              <a:stCxn id="139273" idx="2"/>
              <a:endCxn id="139271" idx="0"/>
            </p:cNvCxnSpPr>
            <p:nvPr/>
          </p:nvCxnSpPr>
          <p:spPr bwMode="auto">
            <a:xfrm>
              <a:off x="1775" y="1920"/>
              <a:ext cx="0" cy="166"/>
            </a:xfrm>
            <a:prstGeom prst="straightConnector1">
              <a:avLst/>
            </a:prstGeom>
            <a:noFill/>
            <a:ln w="19050">
              <a:solidFill>
                <a:schemeClr val="tx1"/>
              </a:solidFill>
              <a:round/>
              <a:tailEnd type="triangle" w="med" len="lg"/>
            </a:ln>
            <a:extLst>
              <a:ext uri="{909E8E84-426E-40DD-AFC4-6F175D3DCCD1}">
                <a14:hiddenFill xmlns:a14="http://schemas.microsoft.com/office/drawing/2010/main">
                  <a:noFill/>
                </a14:hiddenFill>
              </a:ext>
            </a:extLst>
          </p:spPr>
        </p:cxnSp>
        <p:cxnSp>
          <p:nvCxnSpPr>
            <p:cNvPr id="139276" name="AutoShape 11"/>
            <p:cNvCxnSpPr>
              <a:cxnSpLocks noChangeShapeType="1"/>
              <a:stCxn id="139271" idx="2"/>
              <a:endCxn id="139274" idx="0"/>
            </p:cNvCxnSpPr>
            <p:nvPr/>
          </p:nvCxnSpPr>
          <p:spPr bwMode="auto">
            <a:xfrm flipH="1">
              <a:off x="1770" y="2267"/>
              <a:ext cx="5" cy="155"/>
            </a:xfrm>
            <a:prstGeom prst="straightConnector1">
              <a:avLst/>
            </a:prstGeom>
            <a:noFill/>
            <a:ln w="19050">
              <a:solidFill>
                <a:schemeClr val="tx1"/>
              </a:solidFill>
              <a:round/>
              <a:tailEnd type="triangle" w="med" len="lg"/>
            </a:ln>
            <a:extLst>
              <a:ext uri="{909E8E84-426E-40DD-AFC4-6F175D3DCCD1}">
                <a14:hiddenFill xmlns:a14="http://schemas.microsoft.com/office/drawing/2010/main">
                  <a:noFill/>
                </a14:hiddenFill>
              </a:ext>
            </a:extLst>
          </p:spPr>
        </p:cxnSp>
        <p:cxnSp>
          <p:nvCxnSpPr>
            <p:cNvPr id="139277" name="AutoShape 12"/>
            <p:cNvCxnSpPr>
              <a:cxnSpLocks noChangeShapeType="1"/>
              <a:stCxn id="139274" idx="2"/>
              <a:endCxn id="139272" idx="0"/>
            </p:cNvCxnSpPr>
            <p:nvPr/>
          </p:nvCxnSpPr>
          <p:spPr bwMode="auto">
            <a:xfrm>
              <a:off x="1770" y="2603"/>
              <a:ext cx="1" cy="155"/>
            </a:xfrm>
            <a:prstGeom prst="straightConnector1">
              <a:avLst/>
            </a:prstGeom>
            <a:noFill/>
            <a:ln w="19050">
              <a:solidFill>
                <a:schemeClr val="tx1"/>
              </a:solidFill>
              <a:round/>
              <a:tailEnd type="triangle" w="med" len="lg"/>
            </a:ln>
            <a:extLst>
              <a:ext uri="{909E8E84-426E-40DD-AFC4-6F175D3DCCD1}">
                <a14:hiddenFill xmlns:a14="http://schemas.microsoft.com/office/drawing/2010/main">
                  <a:noFill/>
                </a14:hiddenFill>
              </a:ext>
            </a:extLst>
          </p:spPr>
        </p:cxnSp>
        <p:sp>
          <p:nvSpPr>
            <p:cNvPr id="139278" name="AutoShape 13"/>
            <p:cNvSpPr>
              <a:spLocks noChangeArrowheads="1"/>
            </p:cNvSpPr>
            <p:nvPr/>
          </p:nvSpPr>
          <p:spPr bwMode="auto">
            <a:xfrm>
              <a:off x="3125" y="1719"/>
              <a:ext cx="907" cy="181"/>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t>任务处理</a:t>
              </a:r>
            </a:p>
          </p:txBody>
        </p:sp>
        <p:sp>
          <p:nvSpPr>
            <p:cNvPr id="139279" name="Rectangle 14"/>
            <p:cNvSpPr>
              <a:spLocks noChangeArrowheads="1"/>
            </p:cNvSpPr>
            <p:nvPr/>
          </p:nvSpPr>
          <p:spPr bwMode="auto">
            <a:xfrm>
              <a:off x="3124" y="1488"/>
              <a:ext cx="8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TaskKey1()</a:t>
              </a:r>
            </a:p>
          </p:txBody>
        </p:sp>
        <p:sp>
          <p:nvSpPr>
            <p:cNvPr id="139280" name="AutoShape 15"/>
            <p:cNvSpPr>
              <a:spLocks noChangeArrowheads="1"/>
            </p:cNvSpPr>
            <p:nvPr/>
          </p:nvSpPr>
          <p:spPr bwMode="auto">
            <a:xfrm>
              <a:off x="2784" y="2055"/>
              <a:ext cx="1584" cy="181"/>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OSTaskDel(OS_PRIO_SELF); </a:t>
              </a:r>
            </a:p>
          </p:txBody>
        </p:sp>
        <p:cxnSp>
          <p:nvCxnSpPr>
            <p:cNvPr id="139281" name="AutoShape 16"/>
            <p:cNvCxnSpPr>
              <a:cxnSpLocks noChangeShapeType="1"/>
              <a:stCxn id="139283" idx="3"/>
              <a:endCxn id="139278" idx="1"/>
            </p:cNvCxnSpPr>
            <p:nvPr/>
          </p:nvCxnSpPr>
          <p:spPr bwMode="auto">
            <a:xfrm flipV="1">
              <a:off x="2223" y="1810"/>
              <a:ext cx="902" cy="1364"/>
            </a:xfrm>
            <a:prstGeom prst="bentConnector3">
              <a:avLst>
                <a:gd name="adj1" fmla="val 49889"/>
              </a:avLst>
            </a:prstGeom>
            <a:noFill/>
            <a:ln w="19050">
              <a:solidFill>
                <a:schemeClr val="tx1"/>
              </a:solidFill>
              <a:miter lim="800000"/>
              <a:tailEnd type="triangle" w="med" len="lg"/>
            </a:ln>
            <a:extLst>
              <a:ext uri="{909E8E84-426E-40DD-AFC4-6F175D3DCCD1}">
                <a14:hiddenFill xmlns:a14="http://schemas.microsoft.com/office/drawing/2010/main">
                  <a:noFill/>
                </a14:hiddenFill>
              </a:ext>
            </a:extLst>
          </p:spPr>
        </p:cxnSp>
        <p:cxnSp>
          <p:nvCxnSpPr>
            <p:cNvPr id="139282" name="AutoShape 17"/>
            <p:cNvCxnSpPr>
              <a:cxnSpLocks noChangeShapeType="1"/>
              <a:stCxn id="139278" idx="2"/>
              <a:endCxn id="139280" idx="0"/>
            </p:cNvCxnSpPr>
            <p:nvPr/>
          </p:nvCxnSpPr>
          <p:spPr bwMode="auto">
            <a:xfrm flipH="1">
              <a:off x="3576" y="1900"/>
              <a:ext cx="3" cy="155"/>
            </a:xfrm>
            <a:prstGeom prst="straightConnector1">
              <a:avLst/>
            </a:prstGeom>
            <a:noFill/>
            <a:ln w="19050">
              <a:solidFill>
                <a:schemeClr val="tx1"/>
              </a:solidFill>
              <a:round/>
              <a:tailEnd type="triangle" w="med" len="lg"/>
            </a:ln>
            <a:extLst>
              <a:ext uri="{909E8E84-426E-40DD-AFC4-6F175D3DCCD1}">
                <a14:hiddenFill xmlns:a14="http://schemas.microsoft.com/office/drawing/2010/main">
                  <a:noFill/>
                </a14:hiddenFill>
              </a:ext>
            </a:extLst>
          </p:spPr>
        </p:cxnSp>
        <p:sp>
          <p:nvSpPr>
            <p:cNvPr id="139283" name="AutoShape 18"/>
            <p:cNvSpPr>
              <a:spLocks noChangeArrowheads="1"/>
            </p:cNvSpPr>
            <p:nvPr/>
          </p:nvSpPr>
          <p:spPr bwMode="auto">
            <a:xfrm>
              <a:off x="1316" y="3083"/>
              <a:ext cx="907" cy="181"/>
            </a:xfrm>
            <a:prstGeom prst="roundRect">
              <a:avLst>
                <a:gd name="adj" fmla="val 16667"/>
              </a:avLst>
            </a:prstGeom>
            <a:solidFill>
              <a:srgbClr val="FFFF99"/>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OSTimeDly();</a:t>
              </a:r>
            </a:p>
          </p:txBody>
        </p:sp>
        <p:cxnSp>
          <p:nvCxnSpPr>
            <p:cNvPr id="139284" name="AutoShape 19"/>
            <p:cNvCxnSpPr>
              <a:cxnSpLocks noChangeShapeType="1"/>
              <a:stCxn id="139272" idx="2"/>
              <a:endCxn id="139283" idx="0"/>
            </p:cNvCxnSpPr>
            <p:nvPr/>
          </p:nvCxnSpPr>
          <p:spPr bwMode="auto">
            <a:xfrm flipH="1">
              <a:off x="1770" y="2928"/>
              <a:ext cx="1" cy="155"/>
            </a:xfrm>
            <a:prstGeom prst="straightConnector1">
              <a:avLst/>
            </a:prstGeom>
            <a:noFill/>
            <a:ln w="19050">
              <a:solidFill>
                <a:schemeClr val="tx1"/>
              </a:solidFill>
              <a:round/>
              <a:tailEnd type="triangle" w="med" len="lg"/>
            </a:ln>
            <a:extLst>
              <a:ext uri="{909E8E84-426E-40DD-AFC4-6F175D3DCCD1}">
                <a14:hiddenFill xmlns:a14="http://schemas.microsoft.com/office/drawing/2010/main">
                  <a:noFill/>
                </a14:hiddenFill>
              </a:ext>
            </a:extLst>
          </p:spPr>
        </p:cxnSp>
        <p:cxnSp>
          <p:nvCxnSpPr>
            <p:cNvPr id="139285" name="AutoShape 20"/>
            <p:cNvCxnSpPr>
              <a:cxnSpLocks noChangeShapeType="1"/>
              <a:stCxn id="139283" idx="2"/>
              <a:endCxn id="139271" idx="1"/>
            </p:cNvCxnSpPr>
            <p:nvPr/>
          </p:nvCxnSpPr>
          <p:spPr bwMode="auto">
            <a:xfrm rot="16200000" flipV="1">
              <a:off x="1002" y="2496"/>
              <a:ext cx="1087" cy="449"/>
            </a:xfrm>
            <a:prstGeom prst="bentConnector4">
              <a:avLst>
                <a:gd name="adj1" fmla="val -13157"/>
                <a:gd name="adj2" fmla="val 167704"/>
              </a:avLst>
            </a:prstGeom>
            <a:noFill/>
            <a:ln w="19050">
              <a:solidFill>
                <a:schemeClr val="tx1"/>
              </a:solidFill>
              <a:miter lim="800000"/>
              <a:tailEnd type="triangle" w="med" len="lg"/>
            </a:ln>
            <a:extLst>
              <a:ext uri="{909E8E84-426E-40DD-AFC4-6F175D3DCCD1}">
                <a14:hiddenFill xmlns:a14="http://schemas.microsoft.com/office/drawing/2010/main">
                  <a:noFill/>
                </a14:hiddenFill>
              </a:ext>
            </a:extLst>
          </p:spPr>
        </p:cxnSp>
      </p:grpSp>
      <p:sp>
        <p:nvSpPr>
          <p:cNvPr id="21" name="燕尾形 20">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90467"/>
                                        </p:tgtEl>
                                        <p:attrNameLst>
                                          <p:attrName>style.visibility</p:attrName>
                                        </p:attrNameLst>
                                      </p:cBhvr>
                                      <p:to>
                                        <p:strVal val="visible"/>
                                      </p:to>
                                    </p:set>
                                    <p:anim calcmode="lin" valueType="num">
                                      <p:cBhvr additive="base">
                                        <p:cTn id="7" dur="500" fill="hold"/>
                                        <p:tgtEl>
                                          <p:spTgt spid="190467"/>
                                        </p:tgtEl>
                                        <p:attrNameLst>
                                          <p:attrName>ppt_x</p:attrName>
                                        </p:attrNameLst>
                                      </p:cBhvr>
                                      <p:tavLst>
                                        <p:tav tm="0">
                                          <p:val>
                                            <p:strVal val="1+#ppt_w/2"/>
                                          </p:val>
                                        </p:tav>
                                        <p:tav tm="100000">
                                          <p:val>
                                            <p:strVal val="#ppt_x"/>
                                          </p:val>
                                        </p:tav>
                                      </p:tavLst>
                                    </p:anim>
                                    <p:anim calcmode="lin" valueType="num">
                                      <p:cBhvr additive="base">
                                        <p:cTn id="8" dur="500" fill="hold"/>
                                        <p:tgtEl>
                                          <p:spTgt spid="19046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ChangeArrowheads="1"/>
          </p:cNvSpPr>
          <p:nvPr/>
        </p:nvSpPr>
        <p:spPr bwMode="auto">
          <a:xfrm>
            <a:off x="1981200" y="6821"/>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dirty="0">
                <a:solidFill>
                  <a:schemeClr val="tx2"/>
                </a:solidFill>
              </a:rPr>
              <a:t>3.4  </a:t>
            </a:r>
            <a:r>
              <a:rPr lang="zh-CN" altLang="en-US" sz="4400" dirty="0"/>
              <a:t>任务的结束</a:t>
            </a:r>
          </a:p>
        </p:txBody>
      </p:sp>
      <p:sp>
        <p:nvSpPr>
          <p:cNvPr id="191491" name="Rectangle 3"/>
          <p:cNvSpPr>
            <a:spLocks noChangeArrowheads="1"/>
          </p:cNvSpPr>
          <p:nvPr/>
        </p:nvSpPr>
        <p:spPr bwMode="auto">
          <a:xfrm>
            <a:off x="935318" y="1392988"/>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3200" dirty="0"/>
              <a:t>改进的任务控制块 </a:t>
            </a:r>
          </a:p>
        </p:txBody>
      </p:sp>
      <p:sp>
        <p:nvSpPr>
          <p:cNvPr id="191492" name="Rectangle 4"/>
          <p:cNvSpPr>
            <a:spLocks noChangeArrowheads="1"/>
          </p:cNvSpPr>
          <p:nvPr/>
        </p:nvSpPr>
        <p:spPr bwMode="auto">
          <a:xfrm>
            <a:off x="455706" y="2675218"/>
            <a:ext cx="6834188"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dirty="0">
                <a:latin typeface="华文新魏" panose="02010800040101010101" pitchFamily="2" charset="-122"/>
                <a:ea typeface="华文新魏" panose="02010800040101010101" pitchFamily="2" charset="-122"/>
              </a:rPr>
              <a:t>      </a:t>
            </a:r>
            <a:r>
              <a:rPr lang="zh-CN" altLang="en-US" sz="2400" dirty="0">
                <a:latin typeface="华文新魏" panose="02010800040101010101" pitchFamily="2" charset="-122"/>
                <a:ea typeface="华文新魏" panose="02010800040101010101" pitchFamily="2" charset="-122"/>
              </a:rPr>
              <a:t>删除任务一个很重要的工作就是将任务对应的任务控制块从已经使用的任务控制块链表中删除，放到空闲任务控制块链表中。</a:t>
            </a:r>
          </a:p>
          <a:p>
            <a:pPr eaLnBrk="1" hangingPunct="1">
              <a:spcBef>
                <a:spcPct val="50000"/>
              </a:spcBef>
            </a:pPr>
            <a:r>
              <a:rPr lang="zh-CN" altLang="en-US" sz="2400" dirty="0">
                <a:latin typeface="华文新魏" panose="02010800040101010101" pitchFamily="2" charset="-122"/>
                <a:ea typeface="华文新魏" panose="02010800040101010101" pitchFamily="2" charset="-122"/>
              </a:rPr>
              <a:t>      为了加快删除任务的速度（同时使删除任务花费的</a:t>
            </a:r>
            <a:r>
              <a:rPr lang="zh-CN" altLang="en-US" sz="2400" dirty="0">
                <a:solidFill>
                  <a:srgbClr val="FF0000"/>
                </a:solidFill>
                <a:latin typeface="华文新魏" panose="02010800040101010101" pitchFamily="2" charset="-122"/>
                <a:ea typeface="华文新魏" panose="02010800040101010101" pitchFamily="2" charset="-122"/>
              </a:rPr>
              <a:t>时间固定</a:t>
            </a:r>
            <a:r>
              <a:rPr lang="zh-CN" altLang="en-US" sz="2400" dirty="0">
                <a:latin typeface="华文新魏" panose="02010800040101010101" pitchFamily="2" charset="-122"/>
                <a:ea typeface="华文新魏" panose="02010800040101010101" pitchFamily="2" charset="-122"/>
              </a:rPr>
              <a:t>），任务控制块增加了一个指向链表前一个元素的</a:t>
            </a:r>
            <a:r>
              <a:rPr lang="en-US" altLang="zh-CN" sz="2400" dirty="0" err="1">
                <a:latin typeface="华文新魏" panose="02010800040101010101" pitchFamily="2" charset="-122"/>
                <a:ea typeface="华文新魏" panose="02010800040101010101" pitchFamily="2" charset="-122"/>
              </a:rPr>
              <a:t>OSTCBPrev</a:t>
            </a:r>
            <a:r>
              <a:rPr lang="zh-CN" altLang="en-US" sz="2400" dirty="0">
                <a:latin typeface="华文新魏" panose="02010800040101010101" pitchFamily="2" charset="-122"/>
                <a:ea typeface="华文新魏" panose="02010800040101010101" pitchFamily="2" charset="-122"/>
              </a:rPr>
              <a:t>指针。  </a:t>
            </a:r>
          </a:p>
        </p:txBody>
      </p:sp>
      <p:sp>
        <p:nvSpPr>
          <p:cNvPr id="191493" name="Rectangle 5"/>
          <p:cNvSpPr>
            <a:spLocks noChangeArrowheads="1"/>
          </p:cNvSpPr>
          <p:nvPr/>
        </p:nvSpPr>
        <p:spPr bwMode="auto">
          <a:xfrm>
            <a:off x="8041995" y="2369021"/>
            <a:ext cx="3429000" cy="2667000"/>
          </a:xfrm>
          <a:prstGeom prst="rect">
            <a:avLst/>
          </a:prstGeom>
          <a:solidFill>
            <a:srgbClr val="DDDDDD"/>
          </a:solidFill>
          <a:ln w="9525" algn="ctr">
            <a:solidFill>
              <a:schemeClr val="tx1"/>
            </a:solidFill>
            <a:miter lim="800000"/>
          </a:ln>
          <a:effectLst>
            <a:outerShdw dist="35921" dir="2700000" algn="ctr" rotWithShape="0">
              <a:schemeClr val="bg2"/>
            </a:outerShdw>
          </a:effectLst>
        </p:spPr>
        <p:txBody>
          <a:bodyPr wrap="none" anchor="ctr"/>
          <a:lstStyle/>
          <a:p>
            <a:pPr>
              <a:defRPr/>
            </a:pPr>
            <a:r>
              <a:rPr lang="en-US" altLang="zh-CN" sz="1400" dirty="0">
                <a:latin typeface="Arial" panose="020B0604020202020204" pitchFamily="34" charset="0"/>
              </a:rPr>
              <a:t>typedef struct </a:t>
            </a:r>
            <a:r>
              <a:rPr lang="en-US" altLang="zh-CN" sz="1400" dirty="0" err="1">
                <a:latin typeface="Arial" panose="020B0604020202020204" pitchFamily="34" charset="0"/>
              </a:rPr>
              <a:t>os_tcb</a:t>
            </a:r>
            <a:r>
              <a:rPr lang="en-US" altLang="zh-CN" sz="1400" dirty="0">
                <a:latin typeface="Arial" panose="020B0604020202020204" pitchFamily="34" charset="0"/>
              </a:rPr>
              <a:t> {</a:t>
            </a:r>
          </a:p>
          <a:p>
            <a:pPr>
              <a:defRPr/>
            </a:pPr>
            <a:r>
              <a:rPr lang="en-US" altLang="zh-CN" sz="1400" dirty="0">
                <a:latin typeface="Arial" panose="020B0604020202020204" pitchFamily="34" charset="0"/>
              </a:rPr>
              <a:t>    OS_STK     	*</a:t>
            </a:r>
            <a:r>
              <a:rPr lang="en-US" altLang="zh-CN" sz="1400" dirty="0" err="1">
                <a:latin typeface="Arial" panose="020B0604020202020204" pitchFamily="34" charset="0"/>
              </a:rPr>
              <a:t>OSTCBStkPtr</a:t>
            </a:r>
            <a:r>
              <a:rPr lang="en-US" altLang="zh-CN" sz="1400" dirty="0">
                <a:latin typeface="Arial" panose="020B0604020202020204" pitchFamily="34" charset="0"/>
              </a:rPr>
              <a:t>;</a:t>
            </a:r>
          </a:p>
          <a:p>
            <a:pPr>
              <a:defRPr/>
            </a:pPr>
            <a:r>
              <a:rPr lang="en-US" altLang="zh-CN" sz="1400" dirty="0">
                <a:latin typeface="Arial" panose="020B0604020202020204" pitchFamily="34" charset="0"/>
              </a:rPr>
              <a:t>    struct </a:t>
            </a:r>
            <a:r>
              <a:rPr lang="en-US" altLang="zh-CN" sz="1400" dirty="0" err="1">
                <a:latin typeface="Arial" panose="020B0604020202020204" pitchFamily="34" charset="0"/>
              </a:rPr>
              <a:t>os_tcb</a:t>
            </a:r>
            <a:r>
              <a:rPr lang="en-US" altLang="zh-CN" sz="1400" dirty="0">
                <a:latin typeface="Arial" panose="020B0604020202020204" pitchFamily="34" charset="0"/>
              </a:rPr>
              <a:t> 	*</a:t>
            </a:r>
            <a:r>
              <a:rPr lang="en-US" altLang="zh-CN" sz="1400" dirty="0" err="1">
                <a:latin typeface="Arial" panose="020B0604020202020204" pitchFamily="34" charset="0"/>
              </a:rPr>
              <a:t>OSTCBNext</a:t>
            </a:r>
            <a:r>
              <a:rPr lang="en-US" altLang="zh-CN" sz="1400" dirty="0">
                <a:latin typeface="Arial" panose="020B0604020202020204" pitchFamily="34" charset="0"/>
              </a:rPr>
              <a:t>;</a:t>
            </a:r>
          </a:p>
          <a:p>
            <a:pPr>
              <a:defRPr/>
            </a:pPr>
            <a:r>
              <a:rPr lang="en-US" altLang="zh-CN" sz="1400" i="1" dirty="0">
                <a:solidFill>
                  <a:srgbClr val="FF0000"/>
                </a:solidFill>
                <a:latin typeface="Arial" panose="020B0604020202020204" pitchFamily="34" charset="0"/>
              </a:rPr>
              <a:t>    struct </a:t>
            </a:r>
            <a:r>
              <a:rPr lang="en-US" altLang="zh-CN" sz="1400" i="1" dirty="0" err="1">
                <a:solidFill>
                  <a:srgbClr val="FF0000"/>
                </a:solidFill>
                <a:latin typeface="Arial" panose="020B0604020202020204" pitchFamily="34" charset="0"/>
              </a:rPr>
              <a:t>os_tcb</a:t>
            </a:r>
            <a:r>
              <a:rPr lang="en-US" altLang="zh-CN" sz="1400" i="1" dirty="0">
                <a:solidFill>
                  <a:srgbClr val="FF0000"/>
                </a:solidFill>
                <a:latin typeface="Arial" panose="020B0604020202020204" pitchFamily="34" charset="0"/>
              </a:rPr>
              <a:t> 	*</a:t>
            </a:r>
            <a:r>
              <a:rPr lang="en-US" altLang="zh-CN" sz="1400" i="1" dirty="0" err="1">
                <a:solidFill>
                  <a:srgbClr val="FF0000"/>
                </a:solidFill>
                <a:latin typeface="Arial" panose="020B0604020202020204" pitchFamily="34" charset="0"/>
              </a:rPr>
              <a:t>OSTCBPrev</a:t>
            </a:r>
            <a:r>
              <a:rPr lang="en-US" altLang="zh-CN" sz="1400" i="1" dirty="0">
                <a:solidFill>
                  <a:srgbClr val="FF0000"/>
                </a:solidFill>
                <a:latin typeface="Arial" panose="020B0604020202020204" pitchFamily="34" charset="0"/>
              </a:rPr>
              <a:t>;</a:t>
            </a:r>
          </a:p>
          <a:p>
            <a:pPr>
              <a:defRPr/>
            </a:pPr>
            <a:r>
              <a:rPr lang="en-US" altLang="zh-CN" sz="1400" dirty="0">
                <a:latin typeface="Arial" panose="020B0604020202020204" pitchFamily="34" charset="0"/>
              </a:rPr>
              <a:t>    INT16U     	</a:t>
            </a:r>
            <a:r>
              <a:rPr lang="en-US" altLang="zh-CN" sz="1400" dirty="0" err="1">
                <a:latin typeface="Arial" panose="020B0604020202020204" pitchFamily="34" charset="0"/>
              </a:rPr>
              <a:t>OSTCBDly</a:t>
            </a:r>
            <a:r>
              <a:rPr lang="en-US" altLang="zh-CN" sz="1400" dirty="0">
                <a:latin typeface="Arial" panose="020B0604020202020204" pitchFamily="34" charset="0"/>
              </a:rPr>
              <a:t>;</a:t>
            </a:r>
          </a:p>
          <a:p>
            <a:pPr>
              <a:defRPr/>
            </a:pPr>
            <a:r>
              <a:rPr lang="en-US" altLang="zh-CN" sz="1400" dirty="0">
                <a:latin typeface="Arial" panose="020B0604020202020204" pitchFamily="34" charset="0"/>
              </a:rPr>
              <a:t>    INT8U      	</a:t>
            </a:r>
            <a:r>
              <a:rPr lang="en-US" altLang="zh-CN" sz="1400" dirty="0" err="1">
                <a:latin typeface="Arial" panose="020B0604020202020204" pitchFamily="34" charset="0"/>
              </a:rPr>
              <a:t>OSTCBStat</a:t>
            </a:r>
            <a:r>
              <a:rPr lang="en-US" altLang="zh-CN" sz="1400" dirty="0">
                <a:latin typeface="Arial" panose="020B0604020202020204" pitchFamily="34" charset="0"/>
              </a:rPr>
              <a:t>;</a:t>
            </a:r>
          </a:p>
          <a:p>
            <a:pPr>
              <a:defRPr/>
            </a:pPr>
            <a:r>
              <a:rPr lang="en-US" altLang="zh-CN" sz="1400" dirty="0">
                <a:latin typeface="Arial" panose="020B0604020202020204" pitchFamily="34" charset="0"/>
              </a:rPr>
              <a:t>    INT8U      	</a:t>
            </a:r>
            <a:r>
              <a:rPr lang="en-US" altLang="zh-CN" sz="1400" dirty="0" err="1">
                <a:latin typeface="Arial" panose="020B0604020202020204" pitchFamily="34" charset="0"/>
              </a:rPr>
              <a:t>OSTCBPrio</a:t>
            </a:r>
            <a:r>
              <a:rPr lang="en-US" altLang="zh-CN" sz="1400" dirty="0">
                <a:latin typeface="Arial" panose="020B0604020202020204" pitchFamily="34" charset="0"/>
              </a:rPr>
              <a:t>;</a:t>
            </a:r>
          </a:p>
          <a:p>
            <a:pPr>
              <a:defRPr/>
            </a:pPr>
            <a:r>
              <a:rPr lang="en-US" altLang="zh-CN" sz="1400" dirty="0">
                <a:latin typeface="Arial" panose="020B0604020202020204" pitchFamily="34" charset="0"/>
              </a:rPr>
              <a:t>    INT8U      	OSTCBX;</a:t>
            </a:r>
          </a:p>
          <a:p>
            <a:pPr>
              <a:defRPr/>
            </a:pPr>
            <a:r>
              <a:rPr lang="en-US" altLang="zh-CN" sz="1400" dirty="0">
                <a:latin typeface="Arial" panose="020B0604020202020204" pitchFamily="34" charset="0"/>
              </a:rPr>
              <a:t>    INT8U      	OSTCBY;</a:t>
            </a:r>
          </a:p>
          <a:p>
            <a:pPr>
              <a:defRPr/>
            </a:pPr>
            <a:r>
              <a:rPr lang="en-US" altLang="zh-CN" sz="1400" dirty="0">
                <a:latin typeface="Arial" panose="020B0604020202020204" pitchFamily="34" charset="0"/>
              </a:rPr>
              <a:t>    INT8U      	</a:t>
            </a:r>
            <a:r>
              <a:rPr lang="en-US" altLang="zh-CN" sz="1400" dirty="0" err="1">
                <a:latin typeface="Arial" panose="020B0604020202020204" pitchFamily="34" charset="0"/>
              </a:rPr>
              <a:t>OSTCBBitX</a:t>
            </a:r>
            <a:r>
              <a:rPr lang="en-US" altLang="zh-CN" sz="1400" dirty="0">
                <a:latin typeface="Arial" panose="020B0604020202020204" pitchFamily="34" charset="0"/>
              </a:rPr>
              <a:t>;</a:t>
            </a:r>
          </a:p>
          <a:p>
            <a:pPr>
              <a:defRPr/>
            </a:pPr>
            <a:r>
              <a:rPr lang="en-US" altLang="zh-CN" sz="1400" dirty="0">
                <a:latin typeface="Arial" panose="020B0604020202020204" pitchFamily="34" charset="0"/>
              </a:rPr>
              <a:t>    INT8U       	</a:t>
            </a:r>
            <a:r>
              <a:rPr lang="en-US" altLang="zh-CN" sz="1400" dirty="0" err="1">
                <a:latin typeface="Arial" panose="020B0604020202020204" pitchFamily="34" charset="0"/>
              </a:rPr>
              <a:t>OSTCBBitY</a:t>
            </a:r>
            <a:r>
              <a:rPr lang="en-US" altLang="zh-CN" sz="1400" dirty="0">
                <a:latin typeface="Arial" panose="020B0604020202020204" pitchFamily="34" charset="0"/>
              </a:rPr>
              <a:t>;</a:t>
            </a:r>
          </a:p>
          <a:p>
            <a:pPr>
              <a:defRPr/>
            </a:pPr>
            <a:r>
              <a:rPr lang="en-US" altLang="zh-CN" sz="1400" dirty="0">
                <a:latin typeface="Arial" panose="020B0604020202020204" pitchFamily="34" charset="0"/>
              </a:rPr>
              <a:t>} OS_TCB;</a:t>
            </a:r>
          </a:p>
        </p:txBody>
      </p:sp>
      <p:sp>
        <p:nvSpPr>
          <p:cNvPr id="6" name="燕尾形 5">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91491"/>
                                        </p:tgtEl>
                                        <p:attrNameLst>
                                          <p:attrName>style.visibility</p:attrName>
                                        </p:attrNameLst>
                                      </p:cBhvr>
                                      <p:to>
                                        <p:strVal val="visible"/>
                                      </p:to>
                                    </p:set>
                                    <p:anim calcmode="lin" valueType="num">
                                      <p:cBhvr additive="base">
                                        <p:cTn id="7" dur="500" fill="hold"/>
                                        <p:tgtEl>
                                          <p:spTgt spid="191491"/>
                                        </p:tgtEl>
                                        <p:attrNameLst>
                                          <p:attrName>ppt_x</p:attrName>
                                        </p:attrNameLst>
                                      </p:cBhvr>
                                      <p:tavLst>
                                        <p:tav tm="0">
                                          <p:val>
                                            <p:strVal val="1+#ppt_w/2"/>
                                          </p:val>
                                        </p:tav>
                                        <p:tav tm="100000">
                                          <p:val>
                                            <p:strVal val="#ppt_x"/>
                                          </p:val>
                                        </p:tav>
                                      </p:tavLst>
                                    </p:anim>
                                    <p:anim calcmode="lin" valueType="num">
                                      <p:cBhvr additive="base">
                                        <p:cTn id="8" dur="500" fill="hold"/>
                                        <p:tgtEl>
                                          <p:spTgt spid="19149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91492"/>
                                        </p:tgtEl>
                                        <p:attrNameLst>
                                          <p:attrName>style.visibility</p:attrName>
                                        </p:attrNameLst>
                                      </p:cBhvr>
                                      <p:to>
                                        <p:strVal val="visible"/>
                                      </p:to>
                                    </p:set>
                                    <p:animEffect transition="in" filter="wipe(up)">
                                      <p:cBhvr>
                                        <p:cTn id="12" dur="500"/>
                                        <p:tgtEl>
                                          <p:spTgt spid="19149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91493"/>
                                        </p:tgtEl>
                                        <p:attrNameLst>
                                          <p:attrName>style.visibility</p:attrName>
                                        </p:attrNameLst>
                                      </p:cBhvr>
                                      <p:to>
                                        <p:strVal val="visible"/>
                                      </p:to>
                                    </p:set>
                                    <p:animEffect transition="in" filter="slide(fromTop)">
                                      <p:cBhvr>
                                        <p:cTn id="17" dur="500"/>
                                        <p:tgtEl>
                                          <p:spTgt spid="191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p:bldP spid="191492" grpId="0"/>
      <p:bldP spid="19149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ChangeArrowheads="1"/>
          </p:cNvSpPr>
          <p:nvPr/>
        </p:nvSpPr>
        <p:spPr bwMode="auto">
          <a:xfrm>
            <a:off x="1981200" y="3411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dirty="0">
                <a:solidFill>
                  <a:schemeClr val="tx2"/>
                </a:solidFill>
              </a:rPr>
              <a:t>3.4  </a:t>
            </a:r>
            <a:r>
              <a:rPr lang="zh-CN" altLang="en-US" sz="4400" dirty="0"/>
              <a:t>任务的结束</a:t>
            </a:r>
          </a:p>
        </p:txBody>
      </p:sp>
      <p:sp>
        <p:nvSpPr>
          <p:cNvPr id="141315" name="Rectangle 3"/>
          <p:cNvSpPr>
            <a:spLocks noChangeArrowheads="1"/>
          </p:cNvSpPr>
          <p:nvPr/>
        </p:nvSpPr>
        <p:spPr bwMode="auto">
          <a:xfrm>
            <a:off x="1981200" y="16002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3200"/>
              <a:t>改进的任务控制块 </a:t>
            </a:r>
          </a:p>
        </p:txBody>
      </p:sp>
      <p:sp>
        <p:nvSpPr>
          <p:cNvPr id="192516" name="Rectangle 4"/>
          <p:cNvSpPr>
            <a:spLocks noChangeArrowheads="1"/>
          </p:cNvSpPr>
          <p:nvPr/>
        </p:nvSpPr>
        <p:spPr bwMode="auto">
          <a:xfrm>
            <a:off x="2667000" y="2357865"/>
            <a:ext cx="68341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dirty="0">
                <a:latin typeface="华文新魏" panose="02010800040101010101" pitchFamily="2" charset="-122"/>
                <a:ea typeface="华文新魏" panose="02010800040101010101" pitchFamily="2" charset="-122"/>
              </a:rPr>
              <a:t>      </a:t>
            </a:r>
            <a:r>
              <a:rPr lang="zh-CN" altLang="en-US" sz="2400" dirty="0">
                <a:latin typeface="华文新魏" panose="02010800040101010101" pitchFamily="2" charset="-122"/>
                <a:ea typeface="华文新魏" panose="02010800040101010101" pitchFamily="2" charset="-122"/>
              </a:rPr>
              <a:t>使用的任务控制块链表改造成</a:t>
            </a:r>
            <a:r>
              <a:rPr lang="zh-CN" altLang="en-US" sz="2400" dirty="0">
                <a:solidFill>
                  <a:srgbClr val="FF0000"/>
                </a:solidFill>
                <a:latin typeface="华文新魏" panose="02010800040101010101" pitchFamily="2" charset="-122"/>
                <a:ea typeface="华文新魏" panose="02010800040101010101" pitchFamily="2" charset="-122"/>
              </a:rPr>
              <a:t>双向</a:t>
            </a:r>
            <a:r>
              <a:rPr lang="zh-CN" altLang="en-US" sz="2400" dirty="0">
                <a:latin typeface="华文新魏" panose="02010800040101010101" pitchFamily="2" charset="-122"/>
                <a:ea typeface="华文新魏" panose="02010800040101010101" pitchFamily="2" charset="-122"/>
              </a:rPr>
              <a:t>链表，于是单向链表就变成了双向链表。 </a:t>
            </a:r>
          </a:p>
        </p:txBody>
      </p:sp>
      <p:grpSp>
        <p:nvGrpSpPr>
          <p:cNvPr id="2" name="Group 5"/>
          <p:cNvGrpSpPr/>
          <p:nvPr/>
        </p:nvGrpSpPr>
        <p:grpSpPr bwMode="auto">
          <a:xfrm>
            <a:off x="2438400" y="3352801"/>
            <a:ext cx="7315200" cy="2670175"/>
            <a:chOff x="624" y="2208"/>
            <a:chExt cx="4608" cy="1682"/>
          </a:xfrm>
        </p:grpSpPr>
        <p:grpSp>
          <p:nvGrpSpPr>
            <p:cNvPr id="141320" name="Group 6"/>
            <p:cNvGrpSpPr/>
            <p:nvPr/>
          </p:nvGrpSpPr>
          <p:grpSpPr bwMode="auto">
            <a:xfrm>
              <a:off x="624" y="2448"/>
              <a:ext cx="817" cy="328"/>
              <a:chOff x="672" y="2736"/>
              <a:chExt cx="817" cy="328"/>
            </a:xfrm>
          </p:grpSpPr>
          <p:sp>
            <p:nvSpPr>
              <p:cNvPr id="192519" name="Rectangle 7"/>
              <p:cNvSpPr>
                <a:spLocks noChangeArrowheads="1"/>
              </p:cNvSpPr>
              <p:nvPr/>
            </p:nvSpPr>
            <p:spPr bwMode="auto">
              <a:xfrm>
                <a:off x="762" y="2928"/>
                <a:ext cx="635"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41391" name="Text Box 8"/>
              <p:cNvSpPr txBox="1">
                <a:spLocks noChangeArrowheads="1"/>
              </p:cNvSpPr>
              <p:nvPr/>
            </p:nvSpPr>
            <p:spPr bwMode="auto">
              <a:xfrm>
                <a:off x="672" y="2736"/>
                <a:ext cx="8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OSTCBFreeList</a:t>
                </a:r>
              </a:p>
            </p:txBody>
          </p:sp>
        </p:grpSp>
        <p:grpSp>
          <p:nvGrpSpPr>
            <p:cNvPr id="141321" name="Group 9"/>
            <p:cNvGrpSpPr/>
            <p:nvPr/>
          </p:nvGrpSpPr>
          <p:grpSpPr bwMode="auto">
            <a:xfrm>
              <a:off x="720" y="3170"/>
              <a:ext cx="636" cy="319"/>
              <a:chOff x="720" y="3205"/>
              <a:chExt cx="636" cy="319"/>
            </a:xfrm>
          </p:grpSpPr>
          <p:sp>
            <p:nvSpPr>
              <p:cNvPr id="192522" name="Rectangle 10"/>
              <p:cNvSpPr>
                <a:spLocks noChangeArrowheads="1"/>
              </p:cNvSpPr>
              <p:nvPr/>
            </p:nvSpPr>
            <p:spPr bwMode="auto">
              <a:xfrm>
                <a:off x="720" y="3388"/>
                <a:ext cx="635"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41389" name="Text Box 11"/>
              <p:cNvSpPr txBox="1">
                <a:spLocks noChangeArrowheads="1"/>
              </p:cNvSpPr>
              <p:nvPr/>
            </p:nvSpPr>
            <p:spPr bwMode="auto">
              <a:xfrm>
                <a:off x="721" y="3205"/>
                <a:ext cx="6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OSTCBList</a:t>
                </a:r>
              </a:p>
            </p:txBody>
          </p:sp>
        </p:grpSp>
        <p:grpSp>
          <p:nvGrpSpPr>
            <p:cNvPr id="141322" name="Group 12"/>
            <p:cNvGrpSpPr/>
            <p:nvPr/>
          </p:nvGrpSpPr>
          <p:grpSpPr bwMode="auto">
            <a:xfrm>
              <a:off x="3798" y="3382"/>
              <a:ext cx="544" cy="173"/>
              <a:chOff x="2925" y="2341"/>
              <a:chExt cx="544" cy="173"/>
            </a:xfrm>
          </p:grpSpPr>
          <p:sp>
            <p:nvSpPr>
              <p:cNvPr id="141386" name="Line 13"/>
              <p:cNvSpPr>
                <a:spLocks noChangeShapeType="1"/>
              </p:cNvSpPr>
              <p:nvPr/>
            </p:nvSpPr>
            <p:spPr bwMode="auto">
              <a:xfrm>
                <a:off x="2925" y="2424"/>
                <a:ext cx="181"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1387" name="Text Box 14"/>
              <p:cNvSpPr txBox="1">
                <a:spLocks noChangeArrowheads="1"/>
              </p:cNvSpPr>
              <p:nvPr/>
            </p:nvSpPr>
            <p:spPr bwMode="auto">
              <a:xfrm>
                <a:off x="3061" y="2341"/>
                <a:ext cx="4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NULL</a:t>
                </a:r>
              </a:p>
            </p:txBody>
          </p:sp>
        </p:grpSp>
        <p:grpSp>
          <p:nvGrpSpPr>
            <p:cNvPr id="141323" name="Group 15"/>
            <p:cNvGrpSpPr/>
            <p:nvPr/>
          </p:nvGrpSpPr>
          <p:grpSpPr bwMode="auto">
            <a:xfrm>
              <a:off x="4272" y="2363"/>
              <a:ext cx="960" cy="1525"/>
              <a:chOff x="4416" y="2419"/>
              <a:chExt cx="960" cy="1525"/>
            </a:xfrm>
          </p:grpSpPr>
          <p:sp>
            <p:nvSpPr>
              <p:cNvPr id="192528" name="Rectangle 16"/>
              <p:cNvSpPr>
                <a:spLocks noChangeArrowheads="1"/>
              </p:cNvSpPr>
              <p:nvPr/>
            </p:nvSpPr>
            <p:spPr bwMode="auto">
              <a:xfrm>
                <a:off x="4608" y="2592"/>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92529" name="Rectangle 17"/>
              <p:cNvSpPr>
                <a:spLocks noChangeArrowheads="1"/>
              </p:cNvSpPr>
              <p:nvPr/>
            </p:nvSpPr>
            <p:spPr bwMode="auto">
              <a:xfrm>
                <a:off x="4608" y="2729"/>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92530" name="Rectangle 18"/>
              <p:cNvSpPr>
                <a:spLocks noChangeArrowheads="1"/>
              </p:cNvSpPr>
              <p:nvPr/>
            </p:nvSpPr>
            <p:spPr bwMode="auto">
              <a:xfrm>
                <a:off x="4608" y="2861"/>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92531" name="Rectangle 19"/>
              <p:cNvSpPr>
                <a:spLocks noChangeArrowheads="1"/>
              </p:cNvSpPr>
              <p:nvPr/>
            </p:nvSpPr>
            <p:spPr bwMode="auto">
              <a:xfrm>
                <a:off x="4608" y="2997"/>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92532" name="Rectangle 20"/>
              <p:cNvSpPr>
                <a:spLocks noChangeArrowheads="1"/>
              </p:cNvSpPr>
              <p:nvPr/>
            </p:nvSpPr>
            <p:spPr bwMode="auto">
              <a:xfrm>
                <a:off x="4608" y="3133"/>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&amp;OSTCBTbl[1]</a:t>
                </a:r>
              </a:p>
            </p:txBody>
          </p:sp>
          <p:sp>
            <p:nvSpPr>
              <p:cNvPr id="192533" name="Rectangle 21"/>
              <p:cNvSpPr>
                <a:spLocks noChangeArrowheads="1"/>
              </p:cNvSpPr>
              <p:nvPr/>
            </p:nvSpPr>
            <p:spPr bwMode="auto">
              <a:xfrm>
                <a:off x="4608" y="3269"/>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&amp;OSTCBTbl[2]</a:t>
                </a:r>
              </a:p>
            </p:txBody>
          </p:sp>
          <p:sp>
            <p:nvSpPr>
              <p:cNvPr id="192534" name="Rectangle 22"/>
              <p:cNvSpPr>
                <a:spLocks noChangeArrowheads="1"/>
              </p:cNvSpPr>
              <p:nvPr/>
            </p:nvSpPr>
            <p:spPr bwMode="auto">
              <a:xfrm>
                <a:off x="4608" y="3406"/>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tIns="0" anchor="ctr"/>
              <a:lstStyle/>
              <a:p>
                <a:pPr algn="ctr">
                  <a:defRPr/>
                </a:pPr>
                <a:endParaRPr lang="zh-CN" altLang="zh-CN" sz="1200">
                  <a:latin typeface="Arial" panose="020B0604020202020204" pitchFamily="34" charset="0"/>
                </a:endParaRPr>
              </a:p>
            </p:txBody>
          </p:sp>
          <p:sp>
            <p:nvSpPr>
              <p:cNvPr id="192535" name="Rectangle 23"/>
              <p:cNvSpPr>
                <a:spLocks noChangeArrowheads="1"/>
              </p:cNvSpPr>
              <p:nvPr/>
            </p:nvSpPr>
            <p:spPr bwMode="auto">
              <a:xfrm>
                <a:off x="4608" y="3540"/>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41373" name="Text Box 24"/>
              <p:cNvSpPr txBox="1">
                <a:spLocks noChangeArrowheads="1"/>
              </p:cNvSpPr>
              <p:nvPr/>
            </p:nvSpPr>
            <p:spPr bwMode="auto">
              <a:xfrm>
                <a:off x="4559" y="2419"/>
                <a:ext cx="8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dirty="0"/>
                  <a:t>OSTCBPrioTbl[ ]</a:t>
                </a:r>
              </a:p>
            </p:txBody>
          </p:sp>
          <p:sp>
            <p:nvSpPr>
              <p:cNvPr id="192537" name="Rectangle 25"/>
              <p:cNvSpPr>
                <a:spLocks noChangeArrowheads="1"/>
              </p:cNvSpPr>
              <p:nvPr/>
            </p:nvSpPr>
            <p:spPr bwMode="auto">
              <a:xfrm>
                <a:off x="4608" y="3672"/>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41375" name="Rectangle 26"/>
              <p:cNvSpPr>
                <a:spLocks noChangeArrowheads="1"/>
              </p:cNvSpPr>
              <p:nvPr/>
            </p:nvSpPr>
            <p:spPr bwMode="auto">
              <a:xfrm>
                <a:off x="4416" y="2582"/>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[0]</a:t>
                </a:r>
              </a:p>
            </p:txBody>
          </p:sp>
          <p:sp>
            <p:nvSpPr>
              <p:cNvPr id="141376" name="Rectangle 27"/>
              <p:cNvSpPr>
                <a:spLocks noChangeArrowheads="1"/>
              </p:cNvSpPr>
              <p:nvPr/>
            </p:nvSpPr>
            <p:spPr bwMode="auto">
              <a:xfrm>
                <a:off x="4416" y="2713"/>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[1]</a:t>
                </a:r>
              </a:p>
            </p:txBody>
          </p:sp>
          <p:sp>
            <p:nvSpPr>
              <p:cNvPr id="141377" name="Rectangle 28"/>
              <p:cNvSpPr>
                <a:spLocks noChangeArrowheads="1"/>
              </p:cNvSpPr>
              <p:nvPr/>
            </p:nvSpPr>
            <p:spPr bwMode="auto">
              <a:xfrm>
                <a:off x="4416" y="2855"/>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[2]</a:t>
                </a:r>
              </a:p>
            </p:txBody>
          </p:sp>
          <p:sp>
            <p:nvSpPr>
              <p:cNvPr id="141378" name="Rectangle 29"/>
              <p:cNvSpPr>
                <a:spLocks noChangeArrowheads="1"/>
              </p:cNvSpPr>
              <p:nvPr/>
            </p:nvSpPr>
            <p:spPr bwMode="auto">
              <a:xfrm>
                <a:off x="4416" y="2994"/>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[3]</a:t>
                </a:r>
              </a:p>
            </p:txBody>
          </p:sp>
          <p:sp>
            <p:nvSpPr>
              <p:cNvPr id="141379" name="Rectangle 30"/>
              <p:cNvSpPr>
                <a:spLocks noChangeArrowheads="1"/>
              </p:cNvSpPr>
              <p:nvPr/>
            </p:nvSpPr>
            <p:spPr bwMode="auto">
              <a:xfrm>
                <a:off x="4416" y="3128"/>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[4]</a:t>
                </a:r>
              </a:p>
            </p:txBody>
          </p:sp>
          <p:sp>
            <p:nvSpPr>
              <p:cNvPr id="141380" name="Rectangle 31"/>
              <p:cNvSpPr>
                <a:spLocks noChangeArrowheads="1"/>
              </p:cNvSpPr>
              <p:nvPr/>
            </p:nvSpPr>
            <p:spPr bwMode="auto">
              <a:xfrm>
                <a:off x="4416" y="3259"/>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[5]</a:t>
                </a:r>
              </a:p>
            </p:txBody>
          </p:sp>
          <p:sp>
            <p:nvSpPr>
              <p:cNvPr id="141381" name="Rectangle 32"/>
              <p:cNvSpPr>
                <a:spLocks noChangeArrowheads="1"/>
              </p:cNvSpPr>
              <p:nvPr/>
            </p:nvSpPr>
            <p:spPr bwMode="auto">
              <a:xfrm>
                <a:off x="4416" y="3401"/>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[6]</a:t>
                </a:r>
              </a:p>
            </p:txBody>
          </p:sp>
          <p:sp>
            <p:nvSpPr>
              <p:cNvPr id="141382" name="Rectangle 33"/>
              <p:cNvSpPr>
                <a:spLocks noChangeArrowheads="1"/>
              </p:cNvSpPr>
              <p:nvPr/>
            </p:nvSpPr>
            <p:spPr bwMode="auto">
              <a:xfrm>
                <a:off x="4416" y="3532"/>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[7]</a:t>
                </a:r>
              </a:p>
            </p:txBody>
          </p:sp>
          <p:sp>
            <p:nvSpPr>
              <p:cNvPr id="141383" name="Rectangle 34"/>
              <p:cNvSpPr>
                <a:spLocks noChangeArrowheads="1"/>
              </p:cNvSpPr>
              <p:nvPr/>
            </p:nvSpPr>
            <p:spPr bwMode="auto">
              <a:xfrm>
                <a:off x="4416" y="3666"/>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[8]</a:t>
                </a:r>
              </a:p>
            </p:txBody>
          </p:sp>
          <p:sp>
            <p:nvSpPr>
              <p:cNvPr id="192547" name="Rectangle 35"/>
              <p:cNvSpPr>
                <a:spLocks noChangeArrowheads="1"/>
              </p:cNvSpPr>
              <p:nvPr/>
            </p:nvSpPr>
            <p:spPr bwMode="auto">
              <a:xfrm>
                <a:off x="4608" y="3808"/>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&amp;OSTCBTbl[0]</a:t>
                </a:r>
              </a:p>
            </p:txBody>
          </p:sp>
          <p:sp>
            <p:nvSpPr>
              <p:cNvPr id="141385" name="Rectangle 36"/>
              <p:cNvSpPr>
                <a:spLocks noChangeArrowheads="1"/>
              </p:cNvSpPr>
              <p:nvPr/>
            </p:nvSpPr>
            <p:spPr bwMode="auto">
              <a:xfrm>
                <a:off x="4416" y="3800"/>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[9]</a:t>
                </a:r>
              </a:p>
            </p:txBody>
          </p:sp>
        </p:grpSp>
        <p:grpSp>
          <p:nvGrpSpPr>
            <p:cNvPr id="141324" name="Group 37"/>
            <p:cNvGrpSpPr/>
            <p:nvPr/>
          </p:nvGrpSpPr>
          <p:grpSpPr bwMode="auto">
            <a:xfrm>
              <a:off x="2208" y="2666"/>
              <a:ext cx="816" cy="310"/>
              <a:chOff x="20" y="1042"/>
              <a:chExt cx="816" cy="310"/>
            </a:xfrm>
          </p:grpSpPr>
          <p:sp>
            <p:nvSpPr>
              <p:cNvPr id="141363" name="Text Box 38"/>
              <p:cNvSpPr txBox="1">
                <a:spLocks noChangeArrowheads="1"/>
              </p:cNvSpPr>
              <p:nvPr/>
            </p:nvSpPr>
            <p:spPr bwMode="auto">
              <a:xfrm>
                <a:off x="20" y="1042"/>
                <a:ext cx="8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200"/>
                  <a:t>OSTCBHighRdy</a:t>
                </a:r>
              </a:p>
            </p:txBody>
          </p:sp>
          <p:sp>
            <p:nvSpPr>
              <p:cNvPr id="192551" name="Rectangle 39"/>
              <p:cNvSpPr>
                <a:spLocks noChangeArrowheads="1"/>
              </p:cNvSpPr>
              <p:nvPr/>
            </p:nvSpPr>
            <p:spPr bwMode="auto">
              <a:xfrm>
                <a:off x="92" y="1216"/>
                <a:ext cx="680"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&amp;OSTCBTbl[1]</a:t>
                </a:r>
              </a:p>
            </p:txBody>
          </p:sp>
        </p:grpSp>
        <p:grpSp>
          <p:nvGrpSpPr>
            <p:cNvPr id="141325" name="Group 40"/>
            <p:cNvGrpSpPr/>
            <p:nvPr/>
          </p:nvGrpSpPr>
          <p:grpSpPr bwMode="auto">
            <a:xfrm>
              <a:off x="3072" y="2666"/>
              <a:ext cx="816" cy="310"/>
              <a:chOff x="20" y="1042"/>
              <a:chExt cx="816" cy="310"/>
            </a:xfrm>
          </p:grpSpPr>
          <p:sp>
            <p:nvSpPr>
              <p:cNvPr id="141361" name="Text Box 41"/>
              <p:cNvSpPr txBox="1">
                <a:spLocks noChangeArrowheads="1"/>
              </p:cNvSpPr>
              <p:nvPr/>
            </p:nvSpPr>
            <p:spPr bwMode="auto">
              <a:xfrm>
                <a:off x="20" y="1042"/>
                <a:ext cx="8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200" dirty="0"/>
                  <a:t>OSTCBCur</a:t>
                </a:r>
              </a:p>
            </p:txBody>
          </p:sp>
          <p:sp>
            <p:nvSpPr>
              <p:cNvPr id="192554" name="Rectangle 42"/>
              <p:cNvSpPr>
                <a:spLocks noChangeArrowheads="1"/>
              </p:cNvSpPr>
              <p:nvPr/>
            </p:nvSpPr>
            <p:spPr bwMode="auto">
              <a:xfrm>
                <a:off x="92" y="1216"/>
                <a:ext cx="680"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&amp;OSTCBTbl[1]</a:t>
                </a:r>
              </a:p>
            </p:txBody>
          </p:sp>
        </p:grpSp>
        <p:grpSp>
          <p:nvGrpSpPr>
            <p:cNvPr id="141326" name="Group 43"/>
            <p:cNvGrpSpPr/>
            <p:nvPr/>
          </p:nvGrpSpPr>
          <p:grpSpPr bwMode="auto">
            <a:xfrm>
              <a:off x="2208" y="2208"/>
              <a:ext cx="816" cy="310"/>
              <a:chOff x="20" y="1042"/>
              <a:chExt cx="816" cy="310"/>
            </a:xfrm>
          </p:grpSpPr>
          <p:sp>
            <p:nvSpPr>
              <p:cNvPr id="141359" name="Text Box 44"/>
              <p:cNvSpPr txBox="1">
                <a:spLocks noChangeArrowheads="1"/>
              </p:cNvSpPr>
              <p:nvPr/>
            </p:nvSpPr>
            <p:spPr bwMode="auto">
              <a:xfrm>
                <a:off x="20" y="1042"/>
                <a:ext cx="8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200"/>
                  <a:t>OSPrioHighRdy</a:t>
                </a:r>
              </a:p>
            </p:txBody>
          </p:sp>
          <p:sp>
            <p:nvSpPr>
              <p:cNvPr id="192557" name="Rectangle 45"/>
              <p:cNvSpPr>
                <a:spLocks noChangeArrowheads="1"/>
              </p:cNvSpPr>
              <p:nvPr/>
            </p:nvSpPr>
            <p:spPr bwMode="auto">
              <a:xfrm>
                <a:off x="92" y="1216"/>
                <a:ext cx="680"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4</a:t>
                </a:r>
              </a:p>
            </p:txBody>
          </p:sp>
        </p:grpSp>
        <p:grpSp>
          <p:nvGrpSpPr>
            <p:cNvPr id="141327" name="Group 46"/>
            <p:cNvGrpSpPr/>
            <p:nvPr/>
          </p:nvGrpSpPr>
          <p:grpSpPr bwMode="auto">
            <a:xfrm>
              <a:off x="3072" y="2208"/>
              <a:ext cx="816" cy="310"/>
              <a:chOff x="20" y="1042"/>
              <a:chExt cx="816" cy="310"/>
            </a:xfrm>
          </p:grpSpPr>
          <p:sp>
            <p:nvSpPr>
              <p:cNvPr id="141357" name="Text Box 47"/>
              <p:cNvSpPr txBox="1">
                <a:spLocks noChangeArrowheads="1"/>
              </p:cNvSpPr>
              <p:nvPr/>
            </p:nvSpPr>
            <p:spPr bwMode="auto">
              <a:xfrm>
                <a:off x="20" y="1042"/>
                <a:ext cx="8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200"/>
                  <a:t>OSPrioCur</a:t>
                </a:r>
              </a:p>
            </p:txBody>
          </p:sp>
          <p:sp>
            <p:nvSpPr>
              <p:cNvPr id="192560" name="Rectangle 48"/>
              <p:cNvSpPr>
                <a:spLocks noChangeArrowheads="1"/>
              </p:cNvSpPr>
              <p:nvPr/>
            </p:nvSpPr>
            <p:spPr bwMode="auto">
              <a:xfrm>
                <a:off x="92" y="1216"/>
                <a:ext cx="680"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4</a:t>
                </a:r>
              </a:p>
            </p:txBody>
          </p:sp>
        </p:grpSp>
        <p:grpSp>
          <p:nvGrpSpPr>
            <p:cNvPr id="141328" name="Group 49"/>
            <p:cNvGrpSpPr/>
            <p:nvPr/>
          </p:nvGrpSpPr>
          <p:grpSpPr bwMode="auto">
            <a:xfrm>
              <a:off x="1492" y="3170"/>
              <a:ext cx="680" cy="720"/>
              <a:chOff x="1492" y="3170"/>
              <a:chExt cx="680" cy="720"/>
            </a:xfrm>
          </p:grpSpPr>
          <p:sp>
            <p:nvSpPr>
              <p:cNvPr id="192562" name="Rectangle 50"/>
              <p:cNvSpPr>
                <a:spLocks noChangeArrowheads="1"/>
              </p:cNvSpPr>
              <p:nvPr/>
            </p:nvSpPr>
            <p:spPr bwMode="auto">
              <a:xfrm>
                <a:off x="1537" y="3343"/>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OSTCBStkPtr</a:t>
                </a:r>
              </a:p>
            </p:txBody>
          </p:sp>
          <p:sp>
            <p:nvSpPr>
              <p:cNvPr id="141353" name="Text Box 51"/>
              <p:cNvSpPr txBox="1">
                <a:spLocks noChangeArrowheads="1"/>
              </p:cNvSpPr>
              <p:nvPr/>
            </p:nvSpPr>
            <p:spPr bwMode="auto">
              <a:xfrm>
                <a:off x="1492" y="3170"/>
                <a:ext cx="6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OSTCBTbl[2]</a:t>
                </a:r>
              </a:p>
            </p:txBody>
          </p:sp>
          <p:sp>
            <p:nvSpPr>
              <p:cNvPr id="192564" name="Rectangle 52"/>
              <p:cNvSpPr>
                <a:spLocks noChangeArrowheads="1"/>
              </p:cNvSpPr>
              <p:nvPr/>
            </p:nvSpPr>
            <p:spPr bwMode="auto">
              <a:xfrm>
                <a:off x="1537" y="3434"/>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OSTCBNext</a:t>
                </a:r>
              </a:p>
            </p:txBody>
          </p:sp>
          <p:sp>
            <p:nvSpPr>
              <p:cNvPr id="192565" name="Rectangle 53"/>
              <p:cNvSpPr>
                <a:spLocks noChangeArrowheads="1"/>
              </p:cNvSpPr>
              <p:nvPr/>
            </p:nvSpPr>
            <p:spPr bwMode="auto">
              <a:xfrm>
                <a:off x="1536" y="3527"/>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OSTCBPrev</a:t>
                </a:r>
              </a:p>
            </p:txBody>
          </p:sp>
          <p:sp>
            <p:nvSpPr>
              <p:cNvPr id="192566" name="Rectangle 54"/>
              <p:cNvSpPr>
                <a:spLocks noChangeArrowheads="1"/>
              </p:cNvSpPr>
              <p:nvPr/>
            </p:nvSpPr>
            <p:spPr bwMode="auto">
              <a:xfrm>
                <a:off x="1537" y="3618"/>
                <a:ext cx="635" cy="272"/>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t>
                </a:r>
              </a:p>
            </p:txBody>
          </p:sp>
        </p:grpSp>
        <p:grpSp>
          <p:nvGrpSpPr>
            <p:cNvPr id="141329" name="Group 55"/>
            <p:cNvGrpSpPr/>
            <p:nvPr/>
          </p:nvGrpSpPr>
          <p:grpSpPr bwMode="auto">
            <a:xfrm>
              <a:off x="2296" y="3168"/>
              <a:ext cx="680" cy="720"/>
              <a:chOff x="1492" y="3170"/>
              <a:chExt cx="680" cy="720"/>
            </a:xfrm>
          </p:grpSpPr>
          <p:sp>
            <p:nvSpPr>
              <p:cNvPr id="192568" name="Rectangle 56"/>
              <p:cNvSpPr>
                <a:spLocks noChangeArrowheads="1"/>
              </p:cNvSpPr>
              <p:nvPr/>
            </p:nvSpPr>
            <p:spPr bwMode="auto">
              <a:xfrm>
                <a:off x="1537" y="3343"/>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OSTCBStkPtr</a:t>
                </a:r>
              </a:p>
            </p:txBody>
          </p:sp>
          <p:sp>
            <p:nvSpPr>
              <p:cNvPr id="141348" name="Text Box 57"/>
              <p:cNvSpPr txBox="1">
                <a:spLocks noChangeArrowheads="1"/>
              </p:cNvSpPr>
              <p:nvPr/>
            </p:nvSpPr>
            <p:spPr bwMode="auto">
              <a:xfrm>
                <a:off x="1492" y="3170"/>
                <a:ext cx="6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OSTCBTbl[1]</a:t>
                </a:r>
              </a:p>
            </p:txBody>
          </p:sp>
          <p:sp>
            <p:nvSpPr>
              <p:cNvPr id="192570" name="Rectangle 58"/>
              <p:cNvSpPr>
                <a:spLocks noChangeArrowheads="1"/>
              </p:cNvSpPr>
              <p:nvPr/>
            </p:nvSpPr>
            <p:spPr bwMode="auto">
              <a:xfrm>
                <a:off x="1537" y="3434"/>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OSTCBNext</a:t>
                </a:r>
              </a:p>
            </p:txBody>
          </p:sp>
          <p:sp>
            <p:nvSpPr>
              <p:cNvPr id="192571" name="Rectangle 59"/>
              <p:cNvSpPr>
                <a:spLocks noChangeArrowheads="1"/>
              </p:cNvSpPr>
              <p:nvPr/>
            </p:nvSpPr>
            <p:spPr bwMode="auto">
              <a:xfrm>
                <a:off x="1536" y="3527"/>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OSTCBPrev</a:t>
                </a:r>
              </a:p>
            </p:txBody>
          </p:sp>
          <p:sp>
            <p:nvSpPr>
              <p:cNvPr id="192572" name="Rectangle 60"/>
              <p:cNvSpPr>
                <a:spLocks noChangeArrowheads="1"/>
              </p:cNvSpPr>
              <p:nvPr/>
            </p:nvSpPr>
            <p:spPr bwMode="auto">
              <a:xfrm>
                <a:off x="1537" y="3618"/>
                <a:ext cx="635" cy="272"/>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t>
                </a:r>
              </a:p>
            </p:txBody>
          </p:sp>
        </p:grpSp>
        <p:grpSp>
          <p:nvGrpSpPr>
            <p:cNvPr id="141330" name="Group 61"/>
            <p:cNvGrpSpPr/>
            <p:nvPr/>
          </p:nvGrpSpPr>
          <p:grpSpPr bwMode="auto">
            <a:xfrm>
              <a:off x="3112" y="3168"/>
              <a:ext cx="680" cy="720"/>
              <a:chOff x="1492" y="3170"/>
              <a:chExt cx="680" cy="720"/>
            </a:xfrm>
          </p:grpSpPr>
          <p:sp>
            <p:nvSpPr>
              <p:cNvPr id="192574" name="Rectangle 62"/>
              <p:cNvSpPr>
                <a:spLocks noChangeArrowheads="1"/>
              </p:cNvSpPr>
              <p:nvPr/>
            </p:nvSpPr>
            <p:spPr bwMode="auto">
              <a:xfrm>
                <a:off x="1537" y="3343"/>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OSTCBStkPtr</a:t>
                </a:r>
              </a:p>
            </p:txBody>
          </p:sp>
          <p:sp>
            <p:nvSpPr>
              <p:cNvPr id="141343" name="Text Box 63"/>
              <p:cNvSpPr txBox="1">
                <a:spLocks noChangeArrowheads="1"/>
              </p:cNvSpPr>
              <p:nvPr/>
            </p:nvSpPr>
            <p:spPr bwMode="auto">
              <a:xfrm>
                <a:off x="1492" y="3170"/>
                <a:ext cx="6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OSTCBTbl[0]</a:t>
                </a:r>
              </a:p>
            </p:txBody>
          </p:sp>
          <p:sp>
            <p:nvSpPr>
              <p:cNvPr id="192576" name="Rectangle 64"/>
              <p:cNvSpPr>
                <a:spLocks noChangeArrowheads="1"/>
              </p:cNvSpPr>
              <p:nvPr/>
            </p:nvSpPr>
            <p:spPr bwMode="auto">
              <a:xfrm>
                <a:off x="1537" y="3434"/>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OSTCBNext</a:t>
                </a:r>
              </a:p>
            </p:txBody>
          </p:sp>
          <p:sp>
            <p:nvSpPr>
              <p:cNvPr id="192577" name="Rectangle 65"/>
              <p:cNvSpPr>
                <a:spLocks noChangeArrowheads="1"/>
              </p:cNvSpPr>
              <p:nvPr/>
            </p:nvSpPr>
            <p:spPr bwMode="auto">
              <a:xfrm>
                <a:off x="1536" y="3527"/>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OSTCBPrev</a:t>
                </a:r>
              </a:p>
            </p:txBody>
          </p:sp>
          <p:sp>
            <p:nvSpPr>
              <p:cNvPr id="192578" name="Rectangle 66"/>
              <p:cNvSpPr>
                <a:spLocks noChangeArrowheads="1"/>
              </p:cNvSpPr>
              <p:nvPr/>
            </p:nvSpPr>
            <p:spPr bwMode="auto">
              <a:xfrm>
                <a:off x="1537" y="3618"/>
                <a:ext cx="635" cy="272"/>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t>
                </a:r>
              </a:p>
            </p:txBody>
          </p:sp>
        </p:grpSp>
        <p:cxnSp>
          <p:nvCxnSpPr>
            <p:cNvPr id="141331" name="AutoShape 67"/>
            <p:cNvCxnSpPr>
              <a:cxnSpLocks noChangeShapeType="1"/>
              <a:stCxn id="192522" idx="3"/>
              <a:endCxn id="192562" idx="1"/>
            </p:cNvCxnSpPr>
            <p:nvPr/>
          </p:nvCxnSpPr>
          <p:spPr bwMode="auto">
            <a:xfrm flipV="1">
              <a:off x="1355" y="3389"/>
              <a:ext cx="182" cy="32"/>
            </a:xfrm>
            <a:prstGeom prst="bentConnector3">
              <a:avLst>
                <a:gd name="adj1" fmla="val 49449"/>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41332" name="AutoShape 68"/>
            <p:cNvCxnSpPr>
              <a:cxnSpLocks noChangeShapeType="1"/>
              <a:stCxn id="192564" idx="3"/>
              <a:endCxn id="192568" idx="1"/>
            </p:cNvCxnSpPr>
            <p:nvPr/>
          </p:nvCxnSpPr>
          <p:spPr bwMode="auto">
            <a:xfrm flipV="1">
              <a:off x="2172" y="3387"/>
              <a:ext cx="169" cy="93"/>
            </a:xfrm>
            <a:prstGeom prst="bentConnector3">
              <a:avLst>
                <a:gd name="adj1" fmla="val 39644"/>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41333" name="AutoShape 69"/>
            <p:cNvCxnSpPr>
              <a:cxnSpLocks noChangeShapeType="1"/>
              <a:stCxn id="192570" idx="3"/>
              <a:endCxn id="192574" idx="1"/>
            </p:cNvCxnSpPr>
            <p:nvPr/>
          </p:nvCxnSpPr>
          <p:spPr bwMode="auto">
            <a:xfrm flipV="1">
              <a:off x="2976" y="3387"/>
              <a:ext cx="181" cy="91"/>
            </a:xfrm>
            <a:prstGeom prst="bentConnector3">
              <a:avLst>
                <a:gd name="adj1" fmla="val 4972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41334" name="AutoShape 70"/>
            <p:cNvCxnSpPr>
              <a:cxnSpLocks noChangeShapeType="1"/>
              <a:stCxn id="192577" idx="1"/>
              <a:endCxn id="192568" idx="3"/>
            </p:cNvCxnSpPr>
            <p:nvPr/>
          </p:nvCxnSpPr>
          <p:spPr bwMode="auto">
            <a:xfrm rot="10800000">
              <a:off x="2976" y="3387"/>
              <a:ext cx="180" cy="184"/>
            </a:xfrm>
            <a:prstGeom prst="bentConnector3">
              <a:avLst>
                <a:gd name="adj1" fmla="val 3222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41335" name="AutoShape 71"/>
            <p:cNvCxnSpPr>
              <a:cxnSpLocks noChangeShapeType="1"/>
              <a:stCxn id="192571" idx="1"/>
              <a:endCxn id="192562" idx="3"/>
            </p:cNvCxnSpPr>
            <p:nvPr/>
          </p:nvCxnSpPr>
          <p:spPr bwMode="auto">
            <a:xfrm rot="10800000">
              <a:off x="2172" y="3389"/>
              <a:ext cx="168" cy="182"/>
            </a:xfrm>
            <a:prstGeom prst="bentConnector3">
              <a:avLst>
                <a:gd name="adj1" fmla="val 37500"/>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grpSp>
          <p:nvGrpSpPr>
            <p:cNvPr id="141336" name="Group 72"/>
            <p:cNvGrpSpPr/>
            <p:nvPr/>
          </p:nvGrpSpPr>
          <p:grpSpPr bwMode="auto">
            <a:xfrm>
              <a:off x="1344" y="2640"/>
              <a:ext cx="544" cy="173"/>
              <a:chOff x="2925" y="2341"/>
              <a:chExt cx="544" cy="173"/>
            </a:xfrm>
          </p:grpSpPr>
          <p:sp>
            <p:nvSpPr>
              <p:cNvPr id="141340" name="Line 73"/>
              <p:cNvSpPr>
                <a:spLocks noChangeShapeType="1"/>
              </p:cNvSpPr>
              <p:nvPr/>
            </p:nvSpPr>
            <p:spPr bwMode="auto">
              <a:xfrm>
                <a:off x="2925" y="2424"/>
                <a:ext cx="181"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1341" name="Text Box 74"/>
              <p:cNvSpPr txBox="1">
                <a:spLocks noChangeArrowheads="1"/>
              </p:cNvSpPr>
              <p:nvPr/>
            </p:nvSpPr>
            <p:spPr bwMode="auto">
              <a:xfrm>
                <a:off x="3061" y="2341"/>
                <a:ext cx="4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NULL</a:t>
                </a:r>
              </a:p>
            </p:txBody>
          </p:sp>
        </p:grpSp>
        <p:grpSp>
          <p:nvGrpSpPr>
            <p:cNvPr id="141337" name="Group 75"/>
            <p:cNvGrpSpPr/>
            <p:nvPr/>
          </p:nvGrpSpPr>
          <p:grpSpPr bwMode="auto">
            <a:xfrm>
              <a:off x="1048" y="3481"/>
              <a:ext cx="488" cy="173"/>
              <a:chOff x="616" y="3696"/>
              <a:chExt cx="488" cy="173"/>
            </a:xfrm>
          </p:grpSpPr>
          <p:sp>
            <p:nvSpPr>
              <p:cNvPr id="141338" name="Text Box 76"/>
              <p:cNvSpPr txBox="1">
                <a:spLocks noChangeArrowheads="1"/>
              </p:cNvSpPr>
              <p:nvPr/>
            </p:nvSpPr>
            <p:spPr bwMode="auto">
              <a:xfrm>
                <a:off x="616" y="3696"/>
                <a:ext cx="4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NULL</a:t>
                </a:r>
              </a:p>
            </p:txBody>
          </p:sp>
          <p:cxnSp>
            <p:nvCxnSpPr>
              <p:cNvPr id="141339" name="AutoShape 77"/>
              <p:cNvCxnSpPr>
                <a:cxnSpLocks noChangeShapeType="1"/>
              </p:cNvCxnSpPr>
              <p:nvPr/>
            </p:nvCxnSpPr>
            <p:spPr bwMode="auto">
              <a:xfrm flipH="1" flipV="1">
                <a:off x="912" y="3783"/>
                <a:ext cx="192" cy="9"/>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grpSp>
      </p:grpSp>
      <p:sp>
        <p:nvSpPr>
          <p:cNvPr id="192590" name="Rectangle 78"/>
          <p:cNvSpPr>
            <a:spLocks noChangeArrowheads="1"/>
          </p:cNvSpPr>
          <p:nvPr/>
        </p:nvSpPr>
        <p:spPr bwMode="auto">
          <a:xfrm>
            <a:off x="2438400" y="4724400"/>
            <a:ext cx="5791200" cy="15240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9" name="燕尾形 78">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92516">
                                            <p:txEl>
                                              <p:pRg st="0" end="0"/>
                                            </p:txEl>
                                          </p:spTgt>
                                        </p:tgtEl>
                                        <p:attrNameLst>
                                          <p:attrName>style.visibility</p:attrName>
                                        </p:attrNameLst>
                                      </p:cBhvr>
                                      <p:to>
                                        <p:strVal val="visible"/>
                                      </p:to>
                                    </p:set>
                                    <p:animEffect transition="in" filter="wipe(up)">
                                      <p:cBhvr>
                                        <p:cTn id="7" dur="500"/>
                                        <p:tgtEl>
                                          <p:spTgt spid="192516">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92590"/>
                                        </p:tgtEl>
                                        <p:attrNameLst>
                                          <p:attrName>style.visibility</p:attrName>
                                        </p:attrNameLst>
                                      </p:cBhvr>
                                      <p:to>
                                        <p:strVal val="visible"/>
                                      </p:to>
                                    </p:set>
                                    <p:animEffect transition="in" filter="wipe(up)">
                                      <p:cBhvr>
                                        <p:cTn id="15" dur="500"/>
                                        <p:tgtEl>
                                          <p:spTgt spid="192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9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ChangeArrowheads="1"/>
          </p:cNvSpPr>
          <p:nvPr/>
        </p:nvSpPr>
        <p:spPr bwMode="auto">
          <a:xfrm>
            <a:off x="1981200" y="-34121"/>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dirty="0">
                <a:solidFill>
                  <a:schemeClr val="tx2"/>
                </a:solidFill>
              </a:rPr>
              <a:t>3.4  </a:t>
            </a:r>
            <a:r>
              <a:rPr lang="zh-CN" altLang="en-US" sz="4400" dirty="0"/>
              <a:t>任务的结束</a:t>
            </a:r>
          </a:p>
        </p:txBody>
      </p:sp>
      <p:sp>
        <p:nvSpPr>
          <p:cNvPr id="193539" name="Rectangle 3"/>
          <p:cNvSpPr>
            <a:spLocks noChangeArrowheads="1"/>
          </p:cNvSpPr>
          <p:nvPr/>
        </p:nvSpPr>
        <p:spPr bwMode="auto">
          <a:xfrm>
            <a:off x="1981200" y="16002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3200"/>
              <a:t>改进的</a:t>
            </a:r>
            <a:r>
              <a:rPr lang="en-US" altLang="zh-CN" sz="3200"/>
              <a:t>TCB</a:t>
            </a:r>
            <a:r>
              <a:rPr lang="zh-CN" altLang="en-US" sz="3200"/>
              <a:t>初始化 </a:t>
            </a:r>
          </a:p>
        </p:txBody>
      </p:sp>
      <p:sp>
        <p:nvSpPr>
          <p:cNvPr id="193540" name="Rectangle 4"/>
          <p:cNvSpPr>
            <a:spLocks noChangeArrowheads="1"/>
          </p:cNvSpPr>
          <p:nvPr/>
        </p:nvSpPr>
        <p:spPr bwMode="auto">
          <a:xfrm>
            <a:off x="2667000" y="2311312"/>
            <a:ext cx="683418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a:latin typeface="华文新魏" panose="02010800040101010101" pitchFamily="2" charset="-122"/>
                <a:ea typeface="华文新魏" panose="02010800040101010101" pitchFamily="2" charset="-122"/>
              </a:rPr>
              <a:t>      </a:t>
            </a:r>
            <a:r>
              <a:rPr lang="zh-CN" altLang="en-US" sz="2400">
                <a:latin typeface="华文新魏" panose="02010800040101010101" pitchFamily="2" charset="-122"/>
                <a:ea typeface="华文新魏" panose="02010800040101010101" pitchFamily="2" charset="-122"/>
              </a:rPr>
              <a:t>任务控制块链表已经改造成了双向链表，新增元素的前一个元素为空，原来的链表头元素的前一个元素为新加入的元素。</a:t>
            </a:r>
          </a:p>
        </p:txBody>
      </p:sp>
      <p:sp>
        <p:nvSpPr>
          <p:cNvPr id="193541" name="Rectangle 5"/>
          <p:cNvSpPr>
            <a:spLocks noChangeArrowheads="1"/>
          </p:cNvSpPr>
          <p:nvPr/>
        </p:nvSpPr>
        <p:spPr bwMode="auto">
          <a:xfrm>
            <a:off x="3886200" y="3810000"/>
            <a:ext cx="3505200" cy="2057400"/>
          </a:xfrm>
          <a:prstGeom prst="rect">
            <a:avLst/>
          </a:prstGeom>
          <a:solidFill>
            <a:srgbClr val="DDDDDD"/>
          </a:solidFill>
          <a:ln w="9525" algn="ctr">
            <a:solidFill>
              <a:schemeClr val="tx1"/>
            </a:solidFill>
            <a:miter lim="800000"/>
          </a:ln>
          <a:effectLst>
            <a:outerShdw dist="35921" dir="2700000" algn="ctr" rotWithShape="0">
              <a:schemeClr val="bg2"/>
            </a:outerShdw>
          </a:effectLst>
        </p:spPr>
        <p:txBody>
          <a:bodyPr wrap="none" anchor="ctr"/>
          <a:lstStyle/>
          <a:p>
            <a:pPr>
              <a:defRPr/>
            </a:pPr>
            <a:r>
              <a:rPr lang="en-US" altLang="zh-CN" sz="1400">
                <a:latin typeface="Arial" panose="020B0604020202020204" pitchFamily="34" charset="0"/>
              </a:rPr>
              <a:t>INT8U  OS_TCBInit ()</a:t>
            </a:r>
            <a:endParaRPr lang="pt-BR" altLang="zh-CN" sz="1400">
              <a:latin typeface="Arial" panose="020B0604020202020204" pitchFamily="34" charset="0"/>
            </a:endParaRPr>
          </a:p>
          <a:p>
            <a:pPr>
              <a:defRPr/>
            </a:pPr>
            <a:r>
              <a:rPr lang="pt-BR" altLang="zh-CN" sz="1400">
                <a:latin typeface="Arial" panose="020B0604020202020204" pitchFamily="34" charset="0"/>
              </a:rPr>
              <a:t>{</a:t>
            </a:r>
            <a:r>
              <a:rPr lang="en-US" altLang="zh-CN" sz="1400">
                <a:latin typeface="Arial" panose="020B0604020202020204" pitchFamily="34" charset="0"/>
              </a:rPr>
              <a:t> </a:t>
            </a:r>
          </a:p>
          <a:p>
            <a:pPr>
              <a:defRPr/>
            </a:pPr>
            <a:r>
              <a:rPr lang="en-US" altLang="zh-CN" sz="1400">
                <a:latin typeface="Arial" panose="020B0604020202020204" pitchFamily="34" charset="0"/>
              </a:rPr>
              <a:t>……</a:t>
            </a:r>
          </a:p>
          <a:p>
            <a:pPr>
              <a:defRPr/>
            </a:pPr>
            <a:r>
              <a:rPr lang="en-US" altLang="zh-CN" sz="1400" i="1">
                <a:solidFill>
                  <a:srgbClr val="FF0000"/>
                </a:solidFill>
                <a:latin typeface="Arial" panose="020B0604020202020204" pitchFamily="34" charset="0"/>
              </a:rPr>
              <a:t>    ptcb-&gt;OSTCBPrev 	= (OS_TCB *)0;</a:t>
            </a:r>
          </a:p>
          <a:p>
            <a:pPr>
              <a:defRPr/>
            </a:pPr>
            <a:r>
              <a:rPr lang="en-US" altLang="zh-CN" sz="1400" i="1">
                <a:solidFill>
                  <a:srgbClr val="FF0000"/>
                </a:solidFill>
                <a:latin typeface="Arial" panose="020B0604020202020204" pitchFamily="34" charset="0"/>
              </a:rPr>
              <a:t>    if (OSTCBList != (OS_TCB *)0) {</a:t>
            </a:r>
          </a:p>
          <a:p>
            <a:pPr>
              <a:defRPr/>
            </a:pPr>
            <a:r>
              <a:rPr lang="en-US" altLang="zh-CN" sz="1400" i="1">
                <a:solidFill>
                  <a:srgbClr val="FF0000"/>
                </a:solidFill>
                <a:latin typeface="Arial" panose="020B0604020202020204" pitchFamily="34" charset="0"/>
              </a:rPr>
              <a:t>    OSTCBList-&gt;OSTCBPrev = ptcb;</a:t>
            </a:r>
          </a:p>
          <a:p>
            <a:pPr>
              <a:defRPr/>
            </a:pPr>
            <a:r>
              <a:rPr lang="en-US" altLang="zh-CN" sz="1400" i="1">
                <a:solidFill>
                  <a:srgbClr val="FF0000"/>
                </a:solidFill>
                <a:latin typeface="Arial" panose="020B0604020202020204" pitchFamily="34" charset="0"/>
              </a:rPr>
              <a:t>    }</a:t>
            </a:r>
          </a:p>
          <a:p>
            <a:pPr>
              <a:defRPr/>
            </a:pPr>
            <a:r>
              <a:rPr lang="en-US" altLang="zh-CN" sz="1400">
                <a:latin typeface="Arial" panose="020B0604020202020204" pitchFamily="34" charset="0"/>
              </a:rPr>
              <a:t>……</a:t>
            </a:r>
          </a:p>
          <a:p>
            <a:pPr>
              <a:defRPr/>
            </a:pPr>
            <a:r>
              <a:rPr lang="en-US" altLang="zh-CN" sz="1400">
                <a:latin typeface="Arial" panose="020B0604020202020204" pitchFamily="34" charset="0"/>
              </a:rPr>
              <a:t>}</a:t>
            </a:r>
          </a:p>
        </p:txBody>
      </p:sp>
      <p:sp>
        <p:nvSpPr>
          <p:cNvPr id="193542" name="AutoShape 6"/>
          <p:cNvSpPr>
            <a:spLocks noChangeArrowheads="1"/>
          </p:cNvSpPr>
          <p:nvPr/>
        </p:nvSpPr>
        <p:spPr bwMode="auto">
          <a:xfrm>
            <a:off x="7162800" y="3352800"/>
            <a:ext cx="2362200" cy="1219200"/>
          </a:xfrm>
          <a:prstGeom prst="cloudCallout">
            <a:avLst>
              <a:gd name="adj1" fmla="val -50269"/>
              <a:gd name="adj2" fmla="val 79426"/>
            </a:avLst>
          </a:prstGeom>
          <a:solidFill>
            <a:srgbClr val="FFFF99"/>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latin typeface="华文新魏" panose="02010800040101010101" pitchFamily="2" charset="-122"/>
                <a:ea typeface="华文新魏" panose="02010800040101010101" pitchFamily="2" charset="-122"/>
              </a:rPr>
              <a:t>增加了几行代码后，新的</a:t>
            </a:r>
            <a:r>
              <a:rPr lang="en-US" altLang="zh-CN" sz="1400">
                <a:latin typeface="华文新魏" panose="02010800040101010101" pitchFamily="2" charset="-122"/>
                <a:ea typeface="华文新魏" panose="02010800040101010101" pitchFamily="2" charset="-122"/>
              </a:rPr>
              <a:t>TCB</a:t>
            </a:r>
            <a:r>
              <a:rPr lang="zh-CN" altLang="en-US" sz="1400">
                <a:latin typeface="华文新魏" panose="02010800040101010101" pitchFamily="2" charset="-122"/>
                <a:ea typeface="华文新魏" panose="02010800040101010101" pitchFamily="2" charset="-122"/>
              </a:rPr>
              <a:t>初始化代码就完成了</a:t>
            </a:r>
            <a:r>
              <a:rPr lang="zh-CN" altLang="en-US"/>
              <a:t> </a:t>
            </a:r>
          </a:p>
        </p:txBody>
      </p:sp>
      <p:sp>
        <p:nvSpPr>
          <p:cNvPr id="7" name="燕尾形 6">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93539"/>
                                        </p:tgtEl>
                                        <p:attrNameLst>
                                          <p:attrName>style.visibility</p:attrName>
                                        </p:attrNameLst>
                                      </p:cBhvr>
                                      <p:to>
                                        <p:strVal val="visible"/>
                                      </p:to>
                                    </p:set>
                                    <p:anim calcmode="lin" valueType="num">
                                      <p:cBhvr additive="base">
                                        <p:cTn id="7" dur="500" fill="hold"/>
                                        <p:tgtEl>
                                          <p:spTgt spid="193539"/>
                                        </p:tgtEl>
                                        <p:attrNameLst>
                                          <p:attrName>ppt_x</p:attrName>
                                        </p:attrNameLst>
                                      </p:cBhvr>
                                      <p:tavLst>
                                        <p:tav tm="0">
                                          <p:val>
                                            <p:strVal val="1+#ppt_w/2"/>
                                          </p:val>
                                        </p:tav>
                                        <p:tav tm="100000">
                                          <p:val>
                                            <p:strVal val="#ppt_x"/>
                                          </p:val>
                                        </p:tav>
                                      </p:tavLst>
                                    </p:anim>
                                    <p:anim calcmode="lin" valueType="num">
                                      <p:cBhvr additive="base">
                                        <p:cTn id="8" dur="500" fill="hold"/>
                                        <p:tgtEl>
                                          <p:spTgt spid="19353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93540"/>
                                        </p:tgtEl>
                                        <p:attrNameLst>
                                          <p:attrName>style.visibility</p:attrName>
                                        </p:attrNameLst>
                                      </p:cBhvr>
                                      <p:to>
                                        <p:strVal val="visible"/>
                                      </p:to>
                                    </p:set>
                                    <p:animEffect transition="in" filter="wipe(up)">
                                      <p:cBhvr>
                                        <p:cTn id="12" dur="500"/>
                                        <p:tgtEl>
                                          <p:spTgt spid="193540"/>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193541"/>
                                        </p:tgtEl>
                                        <p:attrNameLst>
                                          <p:attrName>style.visibility</p:attrName>
                                        </p:attrNameLst>
                                      </p:cBhvr>
                                      <p:to>
                                        <p:strVal val="visible"/>
                                      </p:to>
                                    </p:set>
                                    <p:animEffect transition="in" filter="slide(fromTop)">
                                      <p:cBhvr>
                                        <p:cTn id="16" dur="500"/>
                                        <p:tgtEl>
                                          <p:spTgt spid="193541"/>
                                        </p:tgtEl>
                                      </p:cBhvr>
                                    </p:animEffect>
                                  </p:childTnLst>
                                </p:cTn>
                              </p:par>
                            </p:childTnLst>
                          </p:cTn>
                        </p:par>
                        <p:par>
                          <p:cTn id="17" fill="hold">
                            <p:stCondLst>
                              <p:cond delay="1500"/>
                            </p:stCondLst>
                            <p:childTnLst>
                              <p:par>
                                <p:cTn id="18" presetID="47" presetClass="entr" presetSubtype="0" fill="hold" grpId="0" nodeType="afterEffect">
                                  <p:stCondLst>
                                    <p:cond delay="0"/>
                                  </p:stCondLst>
                                  <p:childTnLst>
                                    <p:set>
                                      <p:cBhvr>
                                        <p:cTn id="19" dur="1" fill="hold">
                                          <p:stCondLst>
                                            <p:cond delay="0"/>
                                          </p:stCondLst>
                                        </p:cTn>
                                        <p:tgtEl>
                                          <p:spTgt spid="193542"/>
                                        </p:tgtEl>
                                        <p:attrNameLst>
                                          <p:attrName>style.visibility</p:attrName>
                                        </p:attrNameLst>
                                      </p:cBhvr>
                                      <p:to>
                                        <p:strVal val="visible"/>
                                      </p:to>
                                    </p:set>
                                    <p:animEffect transition="in" filter="fade">
                                      <p:cBhvr>
                                        <p:cTn id="20" dur="1000"/>
                                        <p:tgtEl>
                                          <p:spTgt spid="193542"/>
                                        </p:tgtEl>
                                      </p:cBhvr>
                                    </p:animEffect>
                                    <p:anim calcmode="lin" valueType="num">
                                      <p:cBhvr>
                                        <p:cTn id="21" dur="1000" fill="hold"/>
                                        <p:tgtEl>
                                          <p:spTgt spid="193542"/>
                                        </p:tgtEl>
                                        <p:attrNameLst>
                                          <p:attrName>ppt_x</p:attrName>
                                        </p:attrNameLst>
                                      </p:cBhvr>
                                      <p:tavLst>
                                        <p:tav tm="0">
                                          <p:val>
                                            <p:strVal val="#ppt_x"/>
                                          </p:val>
                                        </p:tav>
                                        <p:tav tm="100000">
                                          <p:val>
                                            <p:strVal val="#ppt_x"/>
                                          </p:val>
                                        </p:tav>
                                      </p:tavLst>
                                    </p:anim>
                                    <p:anim calcmode="lin" valueType="num">
                                      <p:cBhvr>
                                        <p:cTn id="22" dur="1000" fill="hold"/>
                                        <p:tgtEl>
                                          <p:spTgt spid="1935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p:bldP spid="193540" grpId="0"/>
      <p:bldP spid="193541" grpId="0" animBg="1"/>
      <p:bldP spid="19354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ChangeArrowheads="1"/>
          </p:cNvSpPr>
          <p:nvPr/>
        </p:nvSpPr>
        <p:spPr bwMode="auto">
          <a:xfrm>
            <a:off x="1981200" y="8870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dirty="0">
                <a:solidFill>
                  <a:schemeClr val="tx2"/>
                </a:solidFill>
              </a:rPr>
              <a:t>3.4  </a:t>
            </a:r>
            <a:r>
              <a:rPr lang="zh-CN" altLang="en-US" sz="4400" dirty="0"/>
              <a:t>任务的结束</a:t>
            </a:r>
          </a:p>
        </p:txBody>
      </p:sp>
      <p:sp>
        <p:nvSpPr>
          <p:cNvPr id="194563" name="Rectangle 3"/>
          <p:cNvSpPr>
            <a:spLocks noChangeArrowheads="1"/>
          </p:cNvSpPr>
          <p:nvPr/>
        </p:nvSpPr>
        <p:spPr bwMode="auto">
          <a:xfrm>
            <a:off x="1981200" y="16002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3200"/>
              <a:t>删除任务 </a:t>
            </a:r>
          </a:p>
        </p:txBody>
      </p:sp>
      <p:sp>
        <p:nvSpPr>
          <p:cNvPr id="194564" name="Rectangle 4"/>
          <p:cNvSpPr>
            <a:spLocks noChangeArrowheads="1"/>
          </p:cNvSpPr>
          <p:nvPr/>
        </p:nvSpPr>
        <p:spPr bwMode="auto">
          <a:xfrm>
            <a:off x="1569493" y="2535456"/>
            <a:ext cx="907152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200" dirty="0">
                <a:latin typeface="华文新魏" panose="02010800040101010101" pitchFamily="2" charset="-122"/>
                <a:ea typeface="华文新魏" panose="02010800040101010101" pitchFamily="2" charset="-122"/>
              </a:rPr>
              <a:t>      </a:t>
            </a:r>
            <a:r>
              <a:rPr lang="zh-CN" altLang="en-US" sz="3200" dirty="0">
                <a:latin typeface="华文新魏" panose="02010800040101010101" pitchFamily="2" charset="-122"/>
                <a:ea typeface="华文新魏" panose="02010800040101010101" pitchFamily="2" charset="-122"/>
              </a:rPr>
              <a:t>通过调用函数</a:t>
            </a:r>
            <a:r>
              <a:rPr lang="en-US" altLang="zh-CN" sz="3200" dirty="0" err="1">
                <a:latin typeface="华文新魏" panose="02010800040101010101" pitchFamily="2" charset="-122"/>
                <a:ea typeface="华文新魏" panose="02010800040101010101" pitchFamily="2" charset="-122"/>
              </a:rPr>
              <a:t>OSTaskDel</a:t>
            </a:r>
            <a:r>
              <a:rPr lang="en-US" altLang="zh-CN" sz="3200" dirty="0">
                <a:latin typeface="华文新魏" panose="02010800040101010101" pitchFamily="2" charset="-122"/>
                <a:ea typeface="华文新魏" panose="02010800040101010101" pitchFamily="2" charset="-122"/>
              </a:rPr>
              <a:t>()</a:t>
            </a:r>
            <a:r>
              <a:rPr lang="zh-CN" altLang="en-US" sz="3200" dirty="0">
                <a:latin typeface="华文新魏" panose="02010800040101010101" pitchFamily="2" charset="-122"/>
                <a:ea typeface="华文新魏" panose="02010800040101010101" pitchFamily="2" charset="-122"/>
              </a:rPr>
              <a:t>，可以让处于</a:t>
            </a:r>
            <a:r>
              <a:rPr lang="zh-CN" altLang="en-US" sz="3200" dirty="0">
                <a:solidFill>
                  <a:srgbClr val="FF0000"/>
                </a:solidFill>
                <a:latin typeface="华文新魏" panose="02010800040101010101" pitchFamily="2" charset="-122"/>
                <a:ea typeface="华文新魏" panose="02010800040101010101" pitchFamily="2" charset="-122"/>
              </a:rPr>
              <a:t>就绪</a:t>
            </a:r>
            <a:r>
              <a:rPr lang="zh-CN" altLang="en-US" sz="3200" dirty="0">
                <a:latin typeface="华文新魏" panose="02010800040101010101" pitchFamily="2" charset="-122"/>
                <a:ea typeface="华文新魏" panose="02010800040101010101" pitchFamily="2" charset="-122"/>
              </a:rPr>
              <a:t>态、运行态和等待态的任务回到</a:t>
            </a:r>
            <a:r>
              <a:rPr lang="zh-CN" altLang="en-US" sz="3200" dirty="0">
                <a:solidFill>
                  <a:srgbClr val="00B050"/>
                </a:solidFill>
                <a:latin typeface="华文新魏" panose="02010800040101010101" pitchFamily="2" charset="-122"/>
                <a:ea typeface="华文新魏" panose="02010800040101010101" pitchFamily="2" charset="-122"/>
              </a:rPr>
              <a:t>睡眠态</a:t>
            </a:r>
            <a:r>
              <a:rPr lang="zh-CN" altLang="en-US" sz="3200" dirty="0">
                <a:latin typeface="华文新魏" panose="02010800040101010101" pitchFamily="2" charset="-122"/>
                <a:ea typeface="华文新魏" panose="02010800040101010101" pitchFamily="2" charset="-122"/>
              </a:rPr>
              <a:t>，也就是说任务被删除。</a:t>
            </a:r>
          </a:p>
          <a:p>
            <a:pPr eaLnBrk="1" hangingPunct="1">
              <a:spcBef>
                <a:spcPct val="50000"/>
              </a:spcBef>
            </a:pPr>
            <a:r>
              <a:rPr lang="zh-CN" altLang="en-US" sz="3200" dirty="0">
                <a:latin typeface="华文新魏" panose="02010800040101010101" pitchFamily="2" charset="-122"/>
                <a:ea typeface="华文新魏" panose="02010800040101010101" pitchFamily="2" charset="-122"/>
              </a:rPr>
              <a:t>      删除一个任务，其实际上就是将该任务从任务控制块链表中删除，并将它</a:t>
            </a:r>
            <a:r>
              <a:rPr lang="zh-CN" altLang="en-US" sz="3200" dirty="0">
                <a:solidFill>
                  <a:srgbClr val="0070C0"/>
                </a:solidFill>
                <a:latin typeface="华文新魏" panose="02010800040101010101" pitchFamily="2" charset="-122"/>
                <a:ea typeface="华文新魏" panose="02010800040101010101" pitchFamily="2" charset="-122"/>
              </a:rPr>
              <a:t>归还给空任务控制块链表</a:t>
            </a:r>
            <a:r>
              <a:rPr lang="zh-CN" altLang="en-US" sz="3200" dirty="0">
                <a:latin typeface="华文新魏" panose="02010800040101010101" pitchFamily="2" charset="-122"/>
                <a:ea typeface="华文新魏" panose="02010800040101010101" pitchFamily="2" charset="-122"/>
              </a:rPr>
              <a:t>。 </a:t>
            </a:r>
          </a:p>
        </p:txBody>
      </p:sp>
      <p:sp>
        <p:nvSpPr>
          <p:cNvPr id="5" name="燕尾形 4">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94563"/>
                                        </p:tgtEl>
                                        <p:attrNameLst>
                                          <p:attrName>style.visibility</p:attrName>
                                        </p:attrNameLst>
                                      </p:cBhvr>
                                      <p:to>
                                        <p:strVal val="visible"/>
                                      </p:to>
                                    </p:set>
                                    <p:anim calcmode="lin" valueType="num">
                                      <p:cBhvr additive="base">
                                        <p:cTn id="7" dur="500" fill="hold"/>
                                        <p:tgtEl>
                                          <p:spTgt spid="194563"/>
                                        </p:tgtEl>
                                        <p:attrNameLst>
                                          <p:attrName>ppt_x</p:attrName>
                                        </p:attrNameLst>
                                      </p:cBhvr>
                                      <p:tavLst>
                                        <p:tav tm="0">
                                          <p:val>
                                            <p:strVal val="1+#ppt_w/2"/>
                                          </p:val>
                                        </p:tav>
                                        <p:tav tm="100000">
                                          <p:val>
                                            <p:strVal val="#ppt_x"/>
                                          </p:val>
                                        </p:tav>
                                      </p:tavLst>
                                    </p:anim>
                                    <p:anim calcmode="lin" valueType="num">
                                      <p:cBhvr additive="base">
                                        <p:cTn id="8" dur="500" fill="hold"/>
                                        <p:tgtEl>
                                          <p:spTgt spid="19456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94564"/>
                                        </p:tgtEl>
                                        <p:attrNameLst>
                                          <p:attrName>style.visibility</p:attrName>
                                        </p:attrNameLst>
                                      </p:cBhvr>
                                      <p:to>
                                        <p:strVal val="visible"/>
                                      </p:to>
                                    </p:set>
                                    <p:animEffect transition="in" filter="wipe(up)">
                                      <p:cBhvr>
                                        <p:cTn id="12" dur="500"/>
                                        <p:tgtEl>
                                          <p:spTgt spid="194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p:bldP spid="19456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ChangeArrowheads="1"/>
          </p:cNvSpPr>
          <p:nvPr/>
        </p:nvSpPr>
        <p:spPr bwMode="auto">
          <a:xfrm>
            <a:off x="1878013" y="309563"/>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3200" dirty="0"/>
              <a:t>删除任务 </a:t>
            </a:r>
          </a:p>
        </p:txBody>
      </p:sp>
      <p:sp>
        <p:nvSpPr>
          <p:cNvPr id="197635" name="Rectangle 3"/>
          <p:cNvSpPr>
            <a:spLocks noChangeArrowheads="1"/>
          </p:cNvSpPr>
          <p:nvPr/>
        </p:nvSpPr>
        <p:spPr bwMode="auto">
          <a:xfrm>
            <a:off x="1828800" y="1371600"/>
            <a:ext cx="5562600" cy="4953000"/>
          </a:xfrm>
          <a:prstGeom prst="rect">
            <a:avLst/>
          </a:prstGeom>
          <a:solidFill>
            <a:srgbClr val="DDDDDD"/>
          </a:solidFill>
          <a:ln w="9525" algn="ctr">
            <a:solidFill>
              <a:schemeClr val="tx1"/>
            </a:solidFill>
            <a:miter lim="800000"/>
          </a:ln>
          <a:effectLst>
            <a:outerShdw dist="35921" dir="2700000" algn="ctr" rotWithShape="0">
              <a:schemeClr val="bg2"/>
            </a:outerShdw>
          </a:effectLst>
        </p:spPr>
        <p:txBody>
          <a:bodyPr wrap="none" anchor="ctr"/>
          <a:lstStyle/>
          <a:p>
            <a:pPr>
              <a:defRPr/>
            </a:pPr>
            <a:r>
              <a:rPr lang="en-US" altLang="zh-CN" sz="1400" dirty="0">
                <a:latin typeface="Arial" panose="020B0604020202020204" pitchFamily="34" charset="0"/>
              </a:rPr>
              <a:t>INT8U  </a:t>
            </a:r>
            <a:r>
              <a:rPr lang="en-US" altLang="zh-CN" sz="1400" dirty="0" err="1">
                <a:latin typeface="Arial" panose="020B0604020202020204" pitchFamily="34" charset="0"/>
              </a:rPr>
              <a:t>OSTaskDel</a:t>
            </a:r>
            <a:r>
              <a:rPr lang="en-US" altLang="zh-CN" sz="1400" dirty="0">
                <a:latin typeface="Arial" panose="020B0604020202020204" pitchFamily="34" charset="0"/>
              </a:rPr>
              <a:t> (INT8U </a:t>
            </a:r>
            <a:r>
              <a:rPr lang="en-US" altLang="zh-CN" sz="1400" dirty="0" err="1">
                <a:latin typeface="Arial" panose="020B0604020202020204" pitchFamily="34" charset="0"/>
              </a:rPr>
              <a:t>prio</a:t>
            </a:r>
            <a:r>
              <a:rPr lang="en-US" altLang="zh-CN" sz="1400" dirty="0">
                <a:latin typeface="Arial" panose="020B0604020202020204" pitchFamily="34" charset="0"/>
              </a:rPr>
              <a:t>)</a:t>
            </a:r>
          </a:p>
          <a:p>
            <a:pPr>
              <a:defRPr/>
            </a:pPr>
            <a:r>
              <a:rPr lang="en-US" altLang="zh-CN" sz="1400" dirty="0">
                <a:latin typeface="Arial" panose="020B0604020202020204" pitchFamily="34" charset="0"/>
              </a:rPr>
              <a:t>{</a:t>
            </a:r>
          </a:p>
          <a:p>
            <a:pPr>
              <a:defRPr/>
            </a:pPr>
            <a:r>
              <a:rPr lang="en-US" altLang="zh-CN" sz="1400" dirty="0">
                <a:latin typeface="Arial" panose="020B0604020202020204" pitchFamily="34" charset="0"/>
              </a:rPr>
              <a:t>    OS_TCB       *</a:t>
            </a:r>
            <a:r>
              <a:rPr lang="en-US" altLang="zh-CN" sz="1400" dirty="0" err="1">
                <a:latin typeface="Arial" panose="020B0604020202020204" pitchFamily="34" charset="0"/>
              </a:rPr>
              <a:t>ptcb</a:t>
            </a:r>
            <a:r>
              <a:rPr lang="en-US" altLang="zh-CN" sz="1400" dirty="0">
                <a:latin typeface="Arial" panose="020B0604020202020204" pitchFamily="34" charset="0"/>
              </a:rPr>
              <a:t>;</a:t>
            </a:r>
          </a:p>
          <a:p>
            <a:pPr>
              <a:defRPr/>
            </a:pPr>
            <a:r>
              <a:rPr lang="en-US" altLang="zh-CN" sz="1400" dirty="0">
                <a:latin typeface="Arial" panose="020B0604020202020204" pitchFamily="34" charset="0"/>
              </a:rPr>
              <a:t>    if (OSIntNesting &gt; 0) {</a:t>
            </a:r>
          </a:p>
          <a:p>
            <a:pPr>
              <a:defRPr/>
            </a:pPr>
            <a:r>
              <a:rPr lang="en-US" altLang="zh-CN" sz="1400" dirty="0">
                <a:latin typeface="Arial" panose="020B0604020202020204" pitchFamily="34" charset="0"/>
              </a:rPr>
              <a:t>        return (OS_TASK_DEL_ISR);</a:t>
            </a:r>
          </a:p>
          <a:p>
            <a:pPr>
              <a:defRPr/>
            </a:pPr>
            <a:r>
              <a:rPr lang="en-US" altLang="zh-CN" sz="1400" dirty="0">
                <a:latin typeface="Arial" panose="020B0604020202020204" pitchFamily="34" charset="0"/>
              </a:rPr>
              <a:t>    }</a:t>
            </a:r>
          </a:p>
          <a:p>
            <a:pPr>
              <a:defRPr/>
            </a:pPr>
            <a:r>
              <a:rPr lang="en-US" altLang="zh-CN" sz="1400" dirty="0">
                <a:latin typeface="Arial" panose="020B0604020202020204" pitchFamily="34" charset="0"/>
              </a:rPr>
              <a:t>    if (</a:t>
            </a:r>
            <a:r>
              <a:rPr lang="en-US" altLang="zh-CN" sz="1400" dirty="0" err="1">
                <a:latin typeface="Arial" panose="020B0604020202020204" pitchFamily="34" charset="0"/>
              </a:rPr>
              <a:t>prio</a:t>
            </a:r>
            <a:r>
              <a:rPr lang="en-US" altLang="zh-CN" sz="1400" dirty="0">
                <a:latin typeface="Arial" panose="020B0604020202020204" pitchFamily="34" charset="0"/>
              </a:rPr>
              <a:t> == OS_IDLE_PRIO) {</a:t>
            </a:r>
          </a:p>
          <a:p>
            <a:pPr>
              <a:defRPr/>
            </a:pPr>
            <a:r>
              <a:rPr lang="en-US" altLang="zh-CN" sz="1400" dirty="0">
                <a:latin typeface="Arial" panose="020B0604020202020204" pitchFamily="34" charset="0"/>
              </a:rPr>
              <a:t>        return (OS_TASK_DEL_IDLE);</a:t>
            </a:r>
          </a:p>
          <a:p>
            <a:pPr>
              <a:defRPr/>
            </a:pPr>
            <a:r>
              <a:rPr lang="en-US" altLang="zh-CN" sz="1400" dirty="0">
                <a:latin typeface="Arial" panose="020B0604020202020204" pitchFamily="34" charset="0"/>
              </a:rPr>
              <a:t>    }</a:t>
            </a:r>
          </a:p>
          <a:p>
            <a:pPr>
              <a:defRPr/>
            </a:pPr>
            <a:r>
              <a:rPr lang="en-US" altLang="zh-CN" sz="1400" dirty="0">
                <a:latin typeface="Arial" panose="020B0604020202020204" pitchFamily="34" charset="0"/>
              </a:rPr>
              <a:t>    if (</a:t>
            </a:r>
            <a:r>
              <a:rPr lang="en-US" altLang="zh-CN" sz="1400" dirty="0" err="1">
                <a:latin typeface="Arial" panose="020B0604020202020204" pitchFamily="34" charset="0"/>
              </a:rPr>
              <a:t>prio</a:t>
            </a:r>
            <a:r>
              <a:rPr lang="en-US" altLang="zh-CN" sz="1400" dirty="0">
                <a:latin typeface="Arial" panose="020B0604020202020204" pitchFamily="34" charset="0"/>
              </a:rPr>
              <a:t> &gt;= OS_LOWEST_PRIO &amp;&amp; </a:t>
            </a:r>
            <a:r>
              <a:rPr lang="en-US" altLang="zh-CN" sz="1400" dirty="0" err="1">
                <a:latin typeface="Arial" panose="020B0604020202020204" pitchFamily="34" charset="0"/>
              </a:rPr>
              <a:t>prio</a:t>
            </a:r>
            <a:r>
              <a:rPr lang="en-US" altLang="zh-CN" sz="1400" dirty="0">
                <a:latin typeface="Arial" panose="020B0604020202020204" pitchFamily="34" charset="0"/>
              </a:rPr>
              <a:t> != OS_PRIO_SELF) {</a:t>
            </a:r>
          </a:p>
          <a:p>
            <a:pPr>
              <a:defRPr/>
            </a:pPr>
            <a:r>
              <a:rPr lang="en-US" altLang="zh-CN" sz="1400" dirty="0">
                <a:latin typeface="Arial" panose="020B0604020202020204" pitchFamily="34" charset="0"/>
              </a:rPr>
              <a:t>        return (OS_PRIO_INVALID);</a:t>
            </a:r>
          </a:p>
          <a:p>
            <a:pPr>
              <a:defRPr/>
            </a:pPr>
            <a:r>
              <a:rPr lang="en-US" altLang="zh-CN" sz="1400" dirty="0">
                <a:latin typeface="Arial" panose="020B0604020202020204" pitchFamily="34" charset="0"/>
              </a:rPr>
              <a:t>    }</a:t>
            </a:r>
          </a:p>
          <a:p>
            <a:pPr>
              <a:defRPr/>
            </a:pPr>
            <a:r>
              <a:rPr lang="en-US" altLang="zh-CN" sz="1400" dirty="0">
                <a:latin typeface="Arial" panose="020B0604020202020204" pitchFamily="34" charset="0"/>
              </a:rPr>
              <a:t>    OS_ENTER_CRITICAL();</a:t>
            </a:r>
          </a:p>
          <a:p>
            <a:pPr>
              <a:defRPr/>
            </a:pPr>
            <a:r>
              <a:rPr lang="en-US" altLang="zh-CN" sz="1400" dirty="0">
                <a:latin typeface="Arial" panose="020B0604020202020204" pitchFamily="34" charset="0"/>
              </a:rPr>
              <a:t>    if (</a:t>
            </a:r>
            <a:r>
              <a:rPr lang="en-US" altLang="zh-CN" sz="1400" dirty="0" err="1">
                <a:latin typeface="Arial" panose="020B0604020202020204" pitchFamily="34" charset="0"/>
              </a:rPr>
              <a:t>prio</a:t>
            </a:r>
            <a:r>
              <a:rPr lang="en-US" altLang="zh-CN" sz="1400" dirty="0">
                <a:latin typeface="Arial" panose="020B0604020202020204" pitchFamily="34" charset="0"/>
              </a:rPr>
              <a:t> == OS_PRIO_SELF) {</a:t>
            </a:r>
          </a:p>
          <a:p>
            <a:pPr>
              <a:defRPr/>
            </a:pPr>
            <a:r>
              <a:rPr lang="en-US" altLang="zh-CN" sz="1400" dirty="0">
                <a:latin typeface="Arial" panose="020B0604020202020204" pitchFamily="34" charset="0"/>
              </a:rPr>
              <a:t>        </a:t>
            </a:r>
            <a:r>
              <a:rPr lang="en-US" altLang="zh-CN" sz="1400" dirty="0" err="1">
                <a:latin typeface="Arial" panose="020B0604020202020204" pitchFamily="34" charset="0"/>
              </a:rPr>
              <a:t>prio</a:t>
            </a:r>
            <a:r>
              <a:rPr lang="en-US" altLang="zh-CN" sz="1400" dirty="0">
                <a:latin typeface="Arial" panose="020B0604020202020204" pitchFamily="34" charset="0"/>
              </a:rPr>
              <a:t> = OSTCBCur-&gt;</a:t>
            </a:r>
            <a:r>
              <a:rPr lang="en-US" altLang="zh-CN" sz="1400" dirty="0" err="1">
                <a:latin typeface="Arial" panose="020B0604020202020204" pitchFamily="34" charset="0"/>
              </a:rPr>
              <a:t>OSTCBPrio</a:t>
            </a:r>
            <a:r>
              <a:rPr lang="en-US" altLang="zh-CN" sz="1400" dirty="0">
                <a:latin typeface="Arial" panose="020B0604020202020204" pitchFamily="34" charset="0"/>
              </a:rPr>
              <a:t>;</a:t>
            </a:r>
          </a:p>
          <a:p>
            <a:pPr>
              <a:defRPr/>
            </a:pPr>
            <a:r>
              <a:rPr lang="en-US" altLang="zh-CN" sz="1400" dirty="0">
                <a:latin typeface="Arial" panose="020B0604020202020204" pitchFamily="34" charset="0"/>
              </a:rPr>
              <a:t>    }</a:t>
            </a:r>
          </a:p>
          <a:p>
            <a:pPr>
              <a:defRPr/>
            </a:pPr>
            <a:r>
              <a:rPr lang="en-US" altLang="zh-CN" sz="1400" dirty="0">
                <a:latin typeface="Arial" panose="020B0604020202020204" pitchFamily="34" charset="0"/>
              </a:rPr>
              <a:t>    </a:t>
            </a:r>
            <a:r>
              <a:rPr lang="en-US" altLang="zh-CN" sz="1400" dirty="0" err="1">
                <a:latin typeface="Arial" panose="020B0604020202020204" pitchFamily="34" charset="0"/>
              </a:rPr>
              <a:t>ptcb</a:t>
            </a:r>
            <a:r>
              <a:rPr lang="en-US" altLang="zh-CN" sz="1400" dirty="0">
                <a:latin typeface="Arial" panose="020B0604020202020204" pitchFamily="34" charset="0"/>
              </a:rPr>
              <a:t> = OSTCBPrioTbl[</a:t>
            </a:r>
            <a:r>
              <a:rPr lang="en-US" altLang="zh-CN" sz="1400" dirty="0" err="1">
                <a:latin typeface="Arial" panose="020B0604020202020204" pitchFamily="34" charset="0"/>
              </a:rPr>
              <a:t>prio</a:t>
            </a:r>
            <a:r>
              <a:rPr lang="en-US" altLang="zh-CN" sz="1400" dirty="0">
                <a:latin typeface="Arial" panose="020B0604020202020204" pitchFamily="34" charset="0"/>
              </a:rPr>
              <a:t>];</a:t>
            </a:r>
          </a:p>
          <a:p>
            <a:pPr>
              <a:defRPr/>
            </a:pPr>
            <a:r>
              <a:rPr lang="en-US" altLang="zh-CN" sz="1400" dirty="0">
                <a:latin typeface="Arial" panose="020B0604020202020204" pitchFamily="34" charset="0"/>
              </a:rPr>
              <a:t>    if (</a:t>
            </a:r>
            <a:r>
              <a:rPr lang="en-US" altLang="zh-CN" sz="1400" dirty="0" err="1">
                <a:latin typeface="Arial" panose="020B0604020202020204" pitchFamily="34" charset="0"/>
              </a:rPr>
              <a:t>ptcb</a:t>
            </a:r>
            <a:r>
              <a:rPr lang="en-US" altLang="zh-CN" sz="1400" dirty="0">
                <a:latin typeface="Arial" panose="020B0604020202020204" pitchFamily="34" charset="0"/>
              </a:rPr>
              <a:t> != (OS_TCB *)0) {</a:t>
            </a:r>
          </a:p>
          <a:p>
            <a:pPr>
              <a:defRPr/>
            </a:pPr>
            <a:r>
              <a:rPr lang="en-US" altLang="zh-CN" sz="1400" dirty="0">
                <a:latin typeface="Arial" panose="020B0604020202020204" pitchFamily="34" charset="0"/>
              </a:rPr>
              <a:t>    if ((</a:t>
            </a:r>
            <a:r>
              <a:rPr lang="en-US" altLang="zh-CN" sz="1400" dirty="0" err="1">
                <a:latin typeface="Arial" panose="020B0604020202020204" pitchFamily="34" charset="0"/>
              </a:rPr>
              <a:t>OSRdyTbl</a:t>
            </a:r>
            <a:r>
              <a:rPr lang="en-US" altLang="zh-CN" sz="1400" dirty="0">
                <a:latin typeface="Arial" panose="020B0604020202020204" pitchFamily="34" charset="0"/>
              </a:rPr>
              <a:t>[</a:t>
            </a:r>
            <a:r>
              <a:rPr lang="en-US" altLang="zh-CN" sz="1400" dirty="0" err="1">
                <a:latin typeface="Arial" panose="020B0604020202020204" pitchFamily="34" charset="0"/>
              </a:rPr>
              <a:t>ptcb</a:t>
            </a:r>
            <a:r>
              <a:rPr lang="en-US" altLang="zh-CN" sz="1400" dirty="0">
                <a:latin typeface="Arial" panose="020B0604020202020204" pitchFamily="34" charset="0"/>
              </a:rPr>
              <a:t>-&gt;OSTCBY] &amp;= ~</a:t>
            </a:r>
            <a:r>
              <a:rPr lang="en-US" altLang="zh-CN" sz="1400" dirty="0" err="1">
                <a:latin typeface="Arial" panose="020B0604020202020204" pitchFamily="34" charset="0"/>
              </a:rPr>
              <a:t>ptcb</a:t>
            </a:r>
            <a:r>
              <a:rPr lang="en-US" altLang="zh-CN" sz="1400" dirty="0">
                <a:latin typeface="Arial" panose="020B0604020202020204" pitchFamily="34" charset="0"/>
              </a:rPr>
              <a:t>-&gt;</a:t>
            </a:r>
            <a:r>
              <a:rPr lang="en-US" altLang="zh-CN" sz="1400" dirty="0" err="1">
                <a:latin typeface="Arial" panose="020B0604020202020204" pitchFamily="34" charset="0"/>
              </a:rPr>
              <a:t>OSTCBBitX</a:t>
            </a:r>
            <a:r>
              <a:rPr lang="en-US" altLang="zh-CN" sz="1400" dirty="0">
                <a:latin typeface="Arial" panose="020B0604020202020204" pitchFamily="34" charset="0"/>
              </a:rPr>
              <a:t>) == 0x00) {</a:t>
            </a:r>
          </a:p>
          <a:p>
            <a:pPr>
              <a:defRPr/>
            </a:pPr>
            <a:r>
              <a:rPr lang="en-US" altLang="zh-CN" sz="1400" dirty="0">
                <a:latin typeface="Arial" panose="020B0604020202020204" pitchFamily="34" charset="0"/>
              </a:rPr>
              <a:t>            OSRdyGrp &amp;= ~</a:t>
            </a:r>
            <a:r>
              <a:rPr lang="en-US" altLang="zh-CN" sz="1400" dirty="0" err="1">
                <a:latin typeface="Arial" panose="020B0604020202020204" pitchFamily="34" charset="0"/>
              </a:rPr>
              <a:t>ptcb</a:t>
            </a:r>
            <a:r>
              <a:rPr lang="en-US" altLang="zh-CN" sz="1400" dirty="0">
                <a:latin typeface="Arial" panose="020B0604020202020204" pitchFamily="34" charset="0"/>
              </a:rPr>
              <a:t>-&gt;</a:t>
            </a:r>
            <a:r>
              <a:rPr lang="en-US" altLang="zh-CN" sz="1400" dirty="0" err="1">
                <a:latin typeface="Arial" panose="020B0604020202020204" pitchFamily="34" charset="0"/>
              </a:rPr>
              <a:t>OSTCBBitY</a:t>
            </a:r>
            <a:r>
              <a:rPr lang="en-US" altLang="zh-CN" sz="1400" dirty="0">
                <a:latin typeface="Arial" panose="020B0604020202020204" pitchFamily="34" charset="0"/>
              </a:rPr>
              <a:t>;</a:t>
            </a:r>
          </a:p>
          <a:p>
            <a:pPr>
              <a:defRPr/>
            </a:pPr>
            <a:r>
              <a:rPr lang="en-US" altLang="zh-CN" sz="1400" dirty="0">
                <a:latin typeface="Arial" panose="020B0604020202020204" pitchFamily="34" charset="0"/>
              </a:rPr>
              <a:t>        }</a:t>
            </a:r>
          </a:p>
          <a:p>
            <a:pPr>
              <a:defRPr/>
            </a:pPr>
            <a:r>
              <a:rPr lang="en-US" altLang="zh-CN" sz="1400" dirty="0">
                <a:latin typeface="Arial" panose="020B0604020202020204" pitchFamily="34" charset="0"/>
              </a:rPr>
              <a:t>        </a:t>
            </a:r>
            <a:r>
              <a:rPr lang="en-US" altLang="zh-CN" sz="1400" dirty="0" err="1">
                <a:latin typeface="Arial" panose="020B0604020202020204" pitchFamily="34" charset="0"/>
              </a:rPr>
              <a:t>ptcb</a:t>
            </a:r>
            <a:r>
              <a:rPr lang="en-US" altLang="zh-CN" sz="1400" dirty="0">
                <a:latin typeface="Arial" panose="020B0604020202020204" pitchFamily="34" charset="0"/>
              </a:rPr>
              <a:t>-&gt;</a:t>
            </a:r>
            <a:r>
              <a:rPr lang="en-US" altLang="zh-CN" sz="1400" dirty="0" err="1">
                <a:latin typeface="Arial" panose="020B0604020202020204" pitchFamily="34" charset="0"/>
              </a:rPr>
              <a:t>OSTCBDly</a:t>
            </a:r>
            <a:r>
              <a:rPr lang="en-US" altLang="zh-CN" sz="1400" dirty="0">
                <a:latin typeface="Arial" panose="020B0604020202020204" pitchFamily="34" charset="0"/>
              </a:rPr>
              <a:t>	= 0;</a:t>
            </a:r>
          </a:p>
          <a:p>
            <a:pPr>
              <a:defRPr/>
            </a:pPr>
            <a:r>
              <a:rPr lang="en-US" altLang="zh-CN" sz="1400" dirty="0">
                <a:latin typeface="Arial" panose="020B0604020202020204" pitchFamily="34" charset="0"/>
              </a:rPr>
              <a:t>        </a:t>
            </a:r>
            <a:r>
              <a:rPr lang="en-US" altLang="zh-CN" sz="1400" dirty="0" err="1">
                <a:latin typeface="Arial" panose="020B0604020202020204" pitchFamily="34" charset="0"/>
              </a:rPr>
              <a:t>ptcb</a:t>
            </a:r>
            <a:r>
              <a:rPr lang="en-US" altLang="zh-CN" sz="1400" dirty="0">
                <a:latin typeface="Arial" panose="020B0604020202020204" pitchFamily="34" charset="0"/>
              </a:rPr>
              <a:t>-&gt;</a:t>
            </a:r>
            <a:r>
              <a:rPr lang="en-US" altLang="zh-CN" sz="1400" dirty="0" err="1">
                <a:latin typeface="Arial" panose="020B0604020202020204" pitchFamily="34" charset="0"/>
              </a:rPr>
              <a:t>OSTCBStat</a:t>
            </a:r>
            <a:r>
              <a:rPr lang="en-US" altLang="zh-CN" sz="1400" dirty="0">
                <a:latin typeface="Arial" panose="020B0604020202020204" pitchFamily="34" charset="0"/>
              </a:rPr>
              <a:t>	= OS_STAT_RDY;</a:t>
            </a:r>
          </a:p>
        </p:txBody>
      </p:sp>
      <p:sp>
        <p:nvSpPr>
          <p:cNvPr id="197636" name="AutoShape 4"/>
          <p:cNvSpPr>
            <a:spLocks noChangeArrowheads="1"/>
          </p:cNvSpPr>
          <p:nvPr/>
        </p:nvSpPr>
        <p:spPr bwMode="auto">
          <a:xfrm>
            <a:off x="7880350" y="1371600"/>
            <a:ext cx="863600" cy="287338"/>
          </a:xfrm>
          <a:prstGeom prst="roundRect">
            <a:avLst>
              <a:gd name="adj" fmla="val 16667"/>
            </a:avLst>
          </a:prstGeom>
          <a:solidFill>
            <a:srgbClr val="CCFFFF"/>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开始</a:t>
            </a:r>
          </a:p>
        </p:txBody>
      </p:sp>
      <p:sp>
        <p:nvSpPr>
          <p:cNvPr id="197637" name="AutoShape 5"/>
          <p:cNvSpPr>
            <a:spLocks noChangeArrowheads="1"/>
          </p:cNvSpPr>
          <p:nvPr/>
        </p:nvSpPr>
        <p:spPr bwMode="auto">
          <a:xfrm>
            <a:off x="7543800" y="2657476"/>
            <a:ext cx="1582738" cy="576263"/>
          </a:xfrm>
          <a:prstGeom prst="diamond">
            <a:avLst/>
          </a:prstGeom>
          <a:solidFill>
            <a:srgbClr val="FFFF99"/>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删除空闲任务</a:t>
            </a:r>
          </a:p>
        </p:txBody>
      </p:sp>
      <p:sp>
        <p:nvSpPr>
          <p:cNvPr id="197638" name="AutoShape 6"/>
          <p:cNvSpPr>
            <a:spLocks noChangeArrowheads="1"/>
          </p:cNvSpPr>
          <p:nvPr/>
        </p:nvSpPr>
        <p:spPr bwMode="auto">
          <a:xfrm>
            <a:off x="7543800" y="3443288"/>
            <a:ext cx="1582738" cy="576262"/>
          </a:xfrm>
          <a:prstGeom prst="diamond">
            <a:avLst/>
          </a:prstGeom>
          <a:solidFill>
            <a:srgbClr val="FFFF99"/>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任务优先级有效</a:t>
            </a:r>
          </a:p>
        </p:txBody>
      </p:sp>
      <p:sp>
        <p:nvSpPr>
          <p:cNvPr id="197639" name="AutoShape 7"/>
          <p:cNvSpPr>
            <a:spLocks noChangeArrowheads="1"/>
          </p:cNvSpPr>
          <p:nvPr/>
        </p:nvSpPr>
        <p:spPr bwMode="auto">
          <a:xfrm>
            <a:off x="7551739" y="4200525"/>
            <a:ext cx="1582737" cy="431800"/>
          </a:xfrm>
          <a:prstGeom prst="diamond">
            <a:avLst/>
          </a:prstGeom>
          <a:solidFill>
            <a:srgbClr val="FFFF99"/>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删除自身</a:t>
            </a:r>
          </a:p>
        </p:txBody>
      </p:sp>
      <p:sp>
        <p:nvSpPr>
          <p:cNvPr id="197640" name="Rectangle 8"/>
          <p:cNvSpPr>
            <a:spLocks noChangeArrowheads="1"/>
          </p:cNvSpPr>
          <p:nvPr/>
        </p:nvSpPr>
        <p:spPr bwMode="auto">
          <a:xfrm>
            <a:off x="7773989" y="4829175"/>
            <a:ext cx="1150937" cy="287338"/>
          </a:xfrm>
          <a:prstGeom prst="rect">
            <a:avLst/>
          </a:prstGeom>
          <a:solidFill>
            <a:srgbClr val="FFFF99"/>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获得任务</a:t>
            </a:r>
            <a:r>
              <a:rPr lang="en-US" altLang="zh-CN" sz="1400">
                <a:ea typeface="华文新魏" panose="02010800040101010101" pitchFamily="2" charset="-122"/>
              </a:rPr>
              <a:t>TCB</a:t>
            </a:r>
          </a:p>
        </p:txBody>
      </p:sp>
      <p:sp>
        <p:nvSpPr>
          <p:cNvPr id="197641" name="AutoShape 9"/>
          <p:cNvSpPr>
            <a:spLocks noChangeArrowheads="1"/>
          </p:cNvSpPr>
          <p:nvPr/>
        </p:nvSpPr>
        <p:spPr bwMode="auto">
          <a:xfrm>
            <a:off x="7561264" y="5334000"/>
            <a:ext cx="1582737" cy="431800"/>
          </a:xfrm>
          <a:prstGeom prst="diamond">
            <a:avLst/>
          </a:prstGeom>
          <a:solidFill>
            <a:srgbClr val="FFFF99"/>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有效</a:t>
            </a:r>
          </a:p>
        </p:txBody>
      </p:sp>
      <p:sp>
        <p:nvSpPr>
          <p:cNvPr id="197642" name="Rectangle 10"/>
          <p:cNvSpPr>
            <a:spLocks noChangeArrowheads="1"/>
          </p:cNvSpPr>
          <p:nvPr/>
        </p:nvSpPr>
        <p:spPr bwMode="auto">
          <a:xfrm>
            <a:off x="7600950" y="5969000"/>
            <a:ext cx="1582738" cy="431800"/>
          </a:xfrm>
          <a:prstGeom prst="rect">
            <a:avLst/>
          </a:prstGeom>
          <a:solidFill>
            <a:srgbClr val="FFFF99"/>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把任务从就绪表中</a:t>
            </a:r>
          </a:p>
          <a:p>
            <a:pPr algn="ctr" eaLnBrk="1" hangingPunct="1"/>
            <a:r>
              <a:rPr lang="zh-CN" altLang="en-US" sz="1400">
                <a:ea typeface="华文新魏" panose="02010800040101010101" pitchFamily="2" charset="-122"/>
              </a:rPr>
              <a:t>删除</a:t>
            </a:r>
          </a:p>
        </p:txBody>
      </p:sp>
      <p:sp>
        <p:nvSpPr>
          <p:cNvPr id="197643" name="Rectangle 11"/>
          <p:cNvSpPr>
            <a:spLocks noChangeArrowheads="1"/>
          </p:cNvSpPr>
          <p:nvPr/>
        </p:nvSpPr>
        <p:spPr bwMode="auto">
          <a:xfrm>
            <a:off x="2057400" y="2057400"/>
            <a:ext cx="2971800" cy="6096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7644" name="AutoShape 12"/>
          <p:cNvSpPr>
            <a:spLocks noChangeArrowheads="1"/>
          </p:cNvSpPr>
          <p:nvPr/>
        </p:nvSpPr>
        <p:spPr bwMode="auto">
          <a:xfrm>
            <a:off x="7543800" y="1862138"/>
            <a:ext cx="1582738" cy="576262"/>
          </a:xfrm>
          <a:prstGeom prst="diamond">
            <a:avLst/>
          </a:prstGeom>
          <a:solidFill>
            <a:srgbClr val="FFFF99"/>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在</a:t>
            </a:r>
            <a:r>
              <a:rPr lang="en-US" altLang="zh-CN" sz="1400">
                <a:ea typeface="华文新魏" panose="02010800040101010101" pitchFamily="2" charset="-122"/>
              </a:rPr>
              <a:t>ISR</a:t>
            </a:r>
            <a:r>
              <a:rPr lang="zh-CN" altLang="en-US" sz="1400">
                <a:ea typeface="华文新魏" panose="02010800040101010101" pitchFamily="2" charset="-122"/>
              </a:rPr>
              <a:t>中</a:t>
            </a:r>
          </a:p>
        </p:txBody>
      </p:sp>
      <p:sp>
        <p:nvSpPr>
          <p:cNvPr id="197645" name="Line 13"/>
          <p:cNvSpPr>
            <a:spLocks noChangeShapeType="1"/>
          </p:cNvSpPr>
          <p:nvPr/>
        </p:nvSpPr>
        <p:spPr bwMode="auto">
          <a:xfrm>
            <a:off x="8334375" y="1666875"/>
            <a:ext cx="0" cy="21590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7646" name="Rectangle 14"/>
          <p:cNvSpPr>
            <a:spLocks noChangeArrowheads="1"/>
          </p:cNvSpPr>
          <p:nvPr/>
        </p:nvSpPr>
        <p:spPr bwMode="auto">
          <a:xfrm>
            <a:off x="2057400" y="2695575"/>
            <a:ext cx="2971800" cy="6096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7647" name="Rectangle 15"/>
          <p:cNvSpPr>
            <a:spLocks noChangeArrowheads="1"/>
          </p:cNvSpPr>
          <p:nvPr/>
        </p:nvSpPr>
        <p:spPr bwMode="auto">
          <a:xfrm>
            <a:off x="2057400" y="3333750"/>
            <a:ext cx="4953000" cy="6096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7648" name="Rectangle 16"/>
          <p:cNvSpPr>
            <a:spLocks noChangeArrowheads="1"/>
          </p:cNvSpPr>
          <p:nvPr/>
        </p:nvSpPr>
        <p:spPr bwMode="auto">
          <a:xfrm>
            <a:off x="2057400" y="4181475"/>
            <a:ext cx="2971800" cy="6096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7649" name="Line 17"/>
          <p:cNvSpPr>
            <a:spLocks noChangeShapeType="1"/>
          </p:cNvSpPr>
          <p:nvPr/>
        </p:nvSpPr>
        <p:spPr bwMode="auto">
          <a:xfrm>
            <a:off x="8353425" y="5114925"/>
            <a:ext cx="0" cy="21590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7650" name="Rectangle 18"/>
          <p:cNvSpPr>
            <a:spLocks noChangeArrowheads="1"/>
          </p:cNvSpPr>
          <p:nvPr/>
        </p:nvSpPr>
        <p:spPr bwMode="auto">
          <a:xfrm>
            <a:off x="2057400" y="4810125"/>
            <a:ext cx="2971800" cy="2286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7651" name="Rectangle 19"/>
          <p:cNvSpPr>
            <a:spLocks noChangeArrowheads="1"/>
          </p:cNvSpPr>
          <p:nvPr/>
        </p:nvSpPr>
        <p:spPr bwMode="auto">
          <a:xfrm>
            <a:off x="2057400" y="5019675"/>
            <a:ext cx="2971800" cy="2286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7652" name="Rectangle 20"/>
          <p:cNvSpPr>
            <a:spLocks noChangeArrowheads="1"/>
          </p:cNvSpPr>
          <p:nvPr/>
        </p:nvSpPr>
        <p:spPr bwMode="auto">
          <a:xfrm>
            <a:off x="2057400" y="5257800"/>
            <a:ext cx="5334000" cy="10668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 name="Group 21"/>
          <p:cNvGrpSpPr/>
          <p:nvPr/>
        </p:nvGrpSpPr>
        <p:grpSpPr bwMode="auto">
          <a:xfrm>
            <a:off x="9048751" y="1905000"/>
            <a:ext cx="1590675" cy="382588"/>
            <a:chOff x="4740" y="1200"/>
            <a:chExt cx="1002" cy="241"/>
          </a:xfrm>
        </p:grpSpPr>
        <p:sp>
          <p:nvSpPr>
            <p:cNvPr id="144442" name="AutoShape 22"/>
            <p:cNvSpPr>
              <a:spLocks noChangeArrowheads="1"/>
            </p:cNvSpPr>
            <p:nvPr/>
          </p:nvSpPr>
          <p:spPr bwMode="auto">
            <a:xfrm>
              <a:off x="4926" y="1260"/>
              <a:ext cx="816" cy="181"/>
            </a:xfrm>
            <a:prstGeom prst="roundRect">
              <a:avLst>
                <a:gd name="adj" fmla="val 16667"/>
              </a:avLst>
            </a:prstGeom>
            <a:solidFill>
              <a:srgbClr val="CCFFFF"/>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返回“在</a:t>
              </a:r>
              <a:r>
                <a:rPr lang="en-US" altLang="zh-CN" sz="1400">
                  <a:ea typeface="华文新魏" panose="02010800040101010101" pitchFamily="2" charset="-122"/>
                </a:rPr>
                <a:t>ISR</a:t>
              </a:r>
              <a:r>
                <a:rPr lang="zh-CN" altLang="en-US" sz="1400">
                  <a:ea typeface="华文新魏" panose="02010800040101010101" pitchFamily="2" charset="-122"/>
                </a:rPr>
                <a:t>中”</a:t>
              </a:r>
            </a:p>
          </p:txBody>
        </p:sp>
        <p:sp>
          <p:nvSpPr>
            <p:cNvPr id="144443" name="Line 23"/>
            <p:cNvSpPr>
              <a:spLocks noChangeShapeType="1"/>
            </p:cNvSpPr>
            <p:nvPr/>
          </p:nvSpPr>
          <p:spPr bwMode="auto">
            <a:xfrm>
              <a:off x="4788" y="1356"/>
              <a:ext cx="136"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4444" name="Text Box 24"/>
            <p:cNvSpPr txBox="1">
              <a:spLocks noChangeArrowheads="1"/>
            </p:cNvSpPr>
            <p:nvPr/>
          </p:nvSpPr>
          <p:spPr bwMode="auto">
            <a:xfrm>
              <a:off x="4740" y="1200"/>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Y</a:t>
              </a:r>
            </a:p>
          </p:txBody>
        </p:sp>
      </p:grpSp>
      <p:grpSp>
        <p:nvGrpSpPr>
          <p:cNvPr id="3" name="Group 25"/>
          <p:cNvGrpSpPr/>
          <p:nvPr/>
        </p:nvGrpSpPr>
        <p:grpSpPr bwMode="auto">
          <a:xfrm>
            <a:off x="9048750" y="3457576"/>
            <a:ext cx="1524000" cy="485775"/>
            <a:chOff x="4740" y="2178"/>
            <a:chExt cx="960" cy="306"/>
          </a:xfrm>
        </p:grpSpPr>
        <p:sp>
          <p:nvSpPr>
            <p:cNvPr id="144438" name="AutoShape 26"/>
            <p:cNvSpPr>
              <a:spLocks noChangeArrowheads="1"/>
            </p:cNvSpPr>
            <p:nvPr/>
          </p:nvSpPr>
          <p:spPr bwMode="auto">
            <a:xfrm>
              <a:off x="4929" y="2212"/>
              <a:ext cx="771" cy="272"/>
            </a:xfrm>
            <a:prstGeom prst="roundRect">
              <a:avLst>
                <a:gd name="adj" fmla="val 16667"/>
              </a:avLst>
            </a:prstGeom>
            <a:solidFill>
              <a:srgbClr val="CCFFFF"/>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返回</a:t>
              </a:r>
            </a:p>
            <a:p>
              <a:pPr algn="ctr" eaLnBrk="1" hangingPunct="1"/>
              <a:r>
                <a:rPr lang="zh-CN" altLang="en-US" sz="1400">
                  <a:ea typeface="华文新魏" panose="02010800040101010101" pitchFamily="2" charset="-122"/>
                </a:rPr>
                <a:t>“错误优先级”</a:t>
              </a:r>
            </a:p>
          </p:txBody>
        </p:sp>
        <p:grpSp>
          <p:nvGrpSpPr>
            <p:cNvPr id="144439" name="Group 27"/>
            <p:cNvGrpSpPr/>
            <p:nvPr/>
          </p:nvGrpSpPr>
          <p:grpSpPr bwMode="auto">
            <a:xfrm>
              <a:off x="4740" y="2178"/>
              <a:ext cx="240" cy="192"/>
              <a:chOff x="4740" y="2178"/>
              <a:chExt cx="240" cy="192"/>
            </a:xfrm>
          </p:grpSpPr>
          <p:sp>
            <p:nvSpPr>
              <p:cNvPr id="144440" name="Line 28"/>
              <p:cNvSpPr>
                <a:spLocks noChangeShapeType="1"/>
              </p:cNvSpPr>
              <p:nvPr/>
            </p:nvSpPr>
            <p:spPr bwMode="auto">
              <a:xfrm>
                <a:off x="4788" y="2352"/>
                <a:ext cx="136"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4441" name="Text Box 29"/>
              <p:cNvSpPr txBox="1">
                <a:spLocks noChangeArrowheads="1"/>
              </p:cNvSpPr>
              <p:nvPr/>
            </p:nvSpPr>
            <p:spPr bwMode="auto">
              <a:xfrm>
                <a:off x="4740" y="2178"/>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N</a:t>
                </a:r>
              </a:p>
            </p:txBody>
          </p:sp>
        </p:grpSp>
      </p:grpSp>
      <p:grpSp>
        <p:nvGrpSpPr>
          <p:cNvPr id="5" name="Group 30"/>
          <p:cNvGrpSpPr/>
          <p:nvPr/>
        </p:nvGrpSpPr>
        <p:grpSpPr bwMode="auto">
          <a:xfrm>
            <a:off x="9048750" y="2667001"/>
            <a:ext cx="1519238" cy="479425"/>
            <a:chOff x="4740" y="1680"/>
            <a:chExt cx="957" cy="302"/>
          </a:xfrm>
        </p:grpSpPr>
        <p:sp>
          <p:nvSpPr>
            <p:cNvPr id="144434" name="AutoShape 31"/>
            <p:cNvSpPr>
              <a:spLocks noChangeArrowheads="1"/>
            </p:cNvSpPr>
            <p:nvPr/>
          </p:nvSpPr>
          <p:spPr bwMode="auto">
            <a:xfrm>
              <a:off x="4926" y="1710"/>
              <a:ext cx="771" cy="272"/>
            </a:xfrm>
            <a:prstGeom prst="roundRect">
              <a:avLst>
                <a:gd name="adj" fmla="val 16667"/>
              </a:avLst>
            </a:prstGeom>
            <a:solidFill>
              <a:srgbClr val="CCFFFF"/>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返回“不能删</a:t>
              </a:r>
            </a:p>
            <a:p>
              <a:pPr algn="ctr" eaLnBrk="1" hangingPunct="1"/>
              <a:r>
                <a:rPr lang="zh-CN" altLang="en-US" sz="1400">
                  <a:ea typeface="华文新魏" panose="02010800040101010101" pitchFamily="2" charset="-122"/>
                </a:rPr>
                <a:t>除空闲任务”</a:t>
              </a:r>
            </a:p>
          </p:txBody>
        </p:sp>
        <p:grpSp>
          <p:nvGrpSpPr>
            <p:cNvPr id="144435" name="Group 32"/>
            <p:cNvGrpSpPr/>
            <p:nvPr/>
          </p:nvGrpSpPr>
          <p:grpSpPr bwMode="auto">
            <a:xfrm>
              <a:off x="4740" y="1680"/>
              <a:ext cx="240" cy="192"/>
              <a:chOff x="4740" y="1680"/>
              <a:chExt cx="240" cy="192"/>
            </a:xfrm>
          </p:grpSpPr>
          <p:sp>
            <p:nvSpPr>
              <p:cNvPr id="144436" name="Line 33"/>
              <p:cNvSpPr>
                <a:spLocks noChangeShapeType="1"/>
              </p:cNvSpPr>
              <p:nvPr/>
            </p:nvSpPr>
            <p:spPr bwMode="auto">
              <a:xfrm>
                <a:off x="4788" y="1854"/>
                <a:ext cx="136"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4437" name="Text Box 34"/>
              <p:cNvSpPr txBox="1">
                <a:spLocks noChangeArrowheads="1"/>
              </p:cNvSpPr>
              <p:nvPr/>
            </p:nvSpPr>
            <p:spPr bwMode="auto">
              <a:xfrm>
                <a:off x="4740" y="1680"/>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Y</a:t>
                </a:r>
              </a:p>
            </p:txBody>
          </p:sp>
        </p:grpSp>
      </p:grpSp>
      <p:grpSp>
        <p:nvGrpSpPr>
          <p:cNvPr id="7" name="Group 35"/>
          <p:cNvGrpSpPr/>
          <p:nvPr/>
        </p:nvGrpSpPr>
        <p:grpSpPr bwMode="auto">
          <a:xfrm>
            <a:off x="9048750" y="4143375"/>
            <a:ext cx="1455738" cy="495300"/>
            <a:chOff x="4740" y="2610"/>
            <a:chExt cx="917" cy="312"/>
          </a:xfrm>
        </p:grpSpPr>
        <p:sp>
          <p:nvSpPr>
            <p:cNvPr id="144430" name="Rectangle 36"/>
            <p:cNvSpPr>
              <a:spLocks noChangeArrowheads="1"/>
            </p:cNvSpPr>
            <p:nvPr/>
          </p:nvSpPr>
          <p:spPr bwMode="auto">
            <a:xfrm>
              <a:off x="4932" y="2650"/>
              <a:ext cx="725" cy="272"/>
            </a:xfrm>
            <a:prstGeom prst="rect">
              <a:avLst/>
            </a:prstGeom>
            <a:solidFill>
              <a:srgbClr val="CCFFFF"/>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获得当前</a:t>
              </a:r>
            </a:p>
            <a:p>
              <a:pPr algn="ctr" eaLnBrk="1" hangingPunct="1"/>
              <a:r>
                <a:rPr lang="zh-CN" altLang="en-US" sz="1400">
                  <a:ea typeface="华文新魏" panose="02010800040101010101" pitchFamily="2" charset="-122"/>
                </a:rPr>
                <a:t>任务优先级</a:t>
              </a:r>
            </a:p>
          </p:txBody>
        </p:sp>
        <p:grpSp>
          <p:nvGrpSpPr>
            <p:cNvPr id="144431" name="Group 37"/>
            <p:cNvGrpSpPr/>
            <p:nvPr/>
          </p:nvGrpSpPr>
          <p:grpSpPr bwMode="auto">
            <a:xfrm>
              <a:off x="4740" y="2610"/>
              <a:ext cx="240" cy="192"/>
              <a:chOff x="4740" y="2610"/>
              <a:chExt cx="240" cy="192"/>
            </a:xfrm>
          </p:grpSpPr>
          <p:sp>
            <p:nvSpPr>
              <p:cNvPr id="144432" name="Line 38"/>
              <p:cNvSpPr>
                <a:spLocks noChangeShapeType="1"/>
              </p:cNvSpPr>
              <p:nvPr/>
            </p:nvSpPr>
            <p:spPr bwMode="auto">
              <a:xfrm>
                <a:off x="4800" y="2784"/>
                <a:ext cx="136"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4433" name="Text Box 39"/>
              <p:cNvSpPr txBox="1">
                <a:spLocks noChangeArrowheads="1"/>
              </p:cNvSpPr>
              <p:nvPr/>
            </p:nvSpPr>
            <p:spPr bwMode="auto">
              <a:xfrm>
                <a:off x="4740" y="2610"/>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Y</a:t>
                </a:r>
              </a:p>
            </p:txBody>
          </p:sp>
        </p:grpSp>
      </p:grpSp>
      <p:grpSp>
        <p:nvGrpSpPr>
          <p:cNvPr id="9" name="Group 40"/>
          <p:cNvGrpSpPr/>
          <p:nvPr/>
        </p:nvGrpSpPr>
        <p:grpSpPr bwMode="auto">
          <a:xfrm>
            <a:off x="9048750" y="5257801"/>
            <a:ext cx="1524000" cy="498475"/>
            <a:chOff x="4740" y="3312"/>
            <a:chExt cx="960" cy="314"/>
          </a:xfrm>
        </p:grpSpPr>
        <p:sp>
          <p:nvSpPr>
            <p:cNvPr id="144427" name="AutoShape 41"/>
            <p:cNvSpPr>
              <a:spLocks noChangeArrowheads="1"/>
            </p:cNvSpPr>
            <p:nvPr/>
          </p:nvSpPr>
          <p:spPr bwMode="auto">
            <a:xfrm>
              <a:off x="4929" y="3354"/>
              <a:ext cx="771" cy="272"/>
            </a:xfrm>
            <a:prstGeom prst="roundRect">
              <a:avLst>
                <a:gd name="adj" fmla="val 16667"/>
              </a:avLst>
            </a:prstGeom>
            <a:solidFill>
              <a:srgbClr val="CCFFFF"/>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返回“删除错误”</a:t>
              </a:r>
            </a:p>
          </p:txBody>
        </p:sp>
        <p:sp>
          <p:nvSpPr>
            <p:cNvPr id="144428" name="Line 42"/>
            <p:cNvSpPr>
              <a:spLocks noChangeShapeType="1"/>
            </p:cNvSpPr>
            <p:nvPr/>
          </p:nvSpPr>
          <p:spPr bwMode="auto">
            <a:xfrm>
              <a:off x="4788" y="3498"/>
              <a:ext cx="136"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4429" name="Text Box 43"/>
            <p:cNvSpPr txBox="1">
              <a:spLocks noChangeArrowheads="1"/>
            </p:cNvSpPr>
            <p:nvPr/>
          </p:nvSpPr>
          <p:spPr bwMode="auto">
            <a:xfrm>
              <a:off x="4740" y="3312"/>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N</a:t>
              </a:r>
            </a:p>
          </p:txBody>
        </p:sp>
      </p:grpSp>
      <p:grpSp>
        <p:nvGrpSpPr>
          <p:cNvPr id="10" name="Group 44"/>
          <p:cNvGrpSpPr/>
          <p:nvPr/>
        </p:nvGrpSpPr>
        <p:grpSpPr bwMode="auto">
          <a:xfrm>
            <a:off x="8334375" y="2400300"/>
            <a:ext cx="381000" cy="304800"/>
            <a:chOff x="4290" y="1512"/>
            <a:chExt cx="240" cy="192"/>
          </a:xfrm>
        </p:grpSpPr>
        <p:sp>
          <p:nvSpPr>
            <p:cNvPr id="144425" name="Line 45"/>
            <p:cNvSpPr>
              <a:spLocks noChangeShapeType="1"/>
            </p:cNvSpPr>
            <p:nvPr/>
          </p:nvSpPr>
          <p:spPr bwMode="auto">
            <a:xfrm>
              <a:off x="4296" y="1536"/>
              <a:ext cx="0" cy="136"/>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4426" name="Text Box 46"/>
            <p:cNvSpPr txBox="1">
              <a:spLocks noChangeArrowheads="1"/>
            </p:cNvSpPr>
            <p:nvPr/>
          </p:nvSpPr>
          <p:spPr bwMode="auto">
            <a:xfrm>
              <a:off x="4290" y="1512"/>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N</a:t>
              </a:r>
            </a:p>
          </p:txBody>
        </p:sp>
      </p:grpSp>
      <p:grpSp>
        <p:nvGrpSpPr>
          <p:cNvPr id="11" name="Group 47"/>
          <p:cNvGrpSpPr/>
          <p:nvPr/>
        </p:nvGrpSpPr>
        <p:grpSpPr bwMode="auto">
          <a:xfrm>
            <a:off x="8324850" y="3181350"/>
            <a:ext cx="381000" cy="304800"/>
            <a:chOff x="4284" y="2004"/>
            <a:chExt cx="240" cy="192"/>
          </a:xfrm>
        </p:grpSpPr>
        <p:sp>
          <p:nvSpPr>
            <p:cNvPr id="144423" name="Line 48"/>
            <p:cNvSpPr>
              <a:spLocks noChangeShapeType="1"/>
            </p:cNvSpPr>
            <p:nvPr/>
          </p:nvSpPr>
          <p:spPr bwMode="auto">
            <a:xfrm>
              <a:off x="4296" y="2028"/>
              <a:ext cx="0" cy="136"/>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4424" name="Text Box 49"/>
            <p:cNvSpPr txBox="1">
              <a:spLocks noChangeArrowheads="1"/>
            </p:cNvSpPr>
            <p:nvPr/>
          </p:nvSpPr>
          <p:spPr bwMode="auto">
            <a:xfrm>
              <a:off x="4284" y="2004"/>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N</a:t>
              </a:r>
            </a:p>
          </p:txBody>
        </p:sp>
      </p:grpSp>
      <p:grpSp>
        <p:nvGrpSpPr>
          <p:cNvPr id="12" name="Group 50"/>
          <p:cNvGrpSpPr/>
          <p:nvPr/>
        </p:nvGrpSpPr>
        <p:grpSpPr bwMode="auto">
          <a:xfrm>
            <a:off x="7981950" y="4572000"/>
            <a:ext cx="381000" cy="304800"/>
            <a:chOff x="4068" y="2880"/>
            <a:chExt cx="240" cy="192"/>
          </a:xfrm>
        </p:grpSpPr>
        <p:sp>
          <p:nvSpPr>
            <p:cNvPr id="144421" name="Line 51"/>
            <p:cNvSpPr>
              <a:spLocks noChangeShapeType="1"/>
            </p:cNvSpPr>
            <p:nvPr/>
          </p:nvSpPr>
          <p:spPr bwMode="auto">
            <a:xfrm>
              <a:off x="4302" y="2910"/>
              <a:ext cx="0" cy="136"/>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4422" name="Text Box 52"/>
            <p:cNvSpPr txBox="1">
              <a:spLocks noChangeArrowheads="1"/>
            </p:cNvSpPr>
            <p:nvPr/>
          </p:nvSpPr>
          <p:spPr bwMode="auto">
            <a:xfrm>
              <a:off x="4068" y="2880"/>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N</a:t>
              </a:r>
            </a:p>
          </p:txBody>
        </p:sp>
      </p:grpSp>
      <p:grpSp>
        <p:nvGrpSpPr>
          <p:cNvPr id="13" name="Group 53"/>
          <p:cNvGrpSpPr/>
          <p:nvPr/>
        </p:nvGrpSpPr>
        <p:grpSpPr bwMode="auto">
          <a:xfrm>
            <a:off x="8324850" y="3952875"/>
            <a:ext cx="381000" cy="304800"/>
            <a:chOff x="4284" y="2490"/>
            <a:chExt cx="240" cy="192"/>
          </a:xfrm>
        </p:grpSpPr>
        <p:sp>
          <p:nvSpPr>
            <p:cNvPr id="144419" name="Line 54"/>
            <p:cNvSpPr>
              <a:spLocks noChangeShapeType="1"/>
            </p:cNvSpPr>
            <p:nvPr/>
          </p:nvSpPr>
          <p:spPr bwMode="auto">
            <a:xfrm>
              <a:off x="4296" y="2520"/>
              <a:ext cx="0" cy="136"/>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4420" name="Text Box 55"/>
            <p:cNvSpPr txBox="1">
              <a:spLocks noChangeArrowheads="1"/>
            </p:cNvSpPr>
            <p:nvPr/>
          </p:nvSpPr>
          <p:spPr bwMode="auto">
            <a:xfrm>
              <a:off x="4284" y="2490"/>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Y</a:t>
              </a:r>
            </a:p>
          </p:txBody>
        </p:sp>
      </p:grpSp>
      <p:grpSp>
        <p:nvGrpSpPr>
          <p:cNvPr id="14" name="Group 56"/>
          <p:cNvGrpSpPr/>
          <p:nvPr/>
        </p:nvGrpSpPr>
        <p:grpSpPr bwMode="auto">
          <a:xfrm>
            <a:off x="8324850" y="5705475"/>
            <a:ext cx="381000" cy="304800"/>
            <a:chOff x="4284" y="3594"/>
            <a:chExt cx="240" cy="192"/>
          </a:xfrm>
        </p:grpSpPr>
        <p:sp>
          <p:nvSpPr>
            <p:cNvPr id="144417" name="Line 57"/>
            <p:cNvSpPr>
              <a:spLocks noChangeShapeType="1"/>
            </p:cNvSpPr>
            <p:nvPr/>
          </p:nvSpPr>
          <p:spPr bwMode="auto">
            <a:xfrm>
              <a:off x="4302" y="3624"/>
              <a:ext cx="0" cy="136"/>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4418" name="Text Box 58"/>
            <p:cNvSpPr txBox="1">
              <a:spLocks noChangeArrowheads="1"/>
            </p:cNvSpPr>
            <p:nvPr/>
          </p:nvSpPr>
          <p:spPr bwMode="auto">
            <a:xfrm>
              <a:off x="4284" y="3594"/>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Y</a:t>
              </a:r>
            </a:p>
          </p:txBody>
        </p:sp>
      </p:grpSp>
      <p:cxnSp>
        <p:nvCxnSpPr>
          <p:cNvPr id="197691" name="AutoShape 59"/>
          <p:cNvCxnSpPr>
            <a:cxnSpLocks noChangeShapeType="1"/>
            <a:stCxn id="144430" idx="2"/>
            <a:endCxn id="144422" idx="3"/>
          </p:cNvCxnSpPr>
          <p:nvPr/>
        </p:nvCxnSpPr>
        <p:spPr bwMode="auto">
          <a:xfrm rot="5400000">
            <a:off x="9103520" y="3898107"/>
            <a:ext cx="85725" cy="1566863"/>
          </a:xfrm>
          <a:prstGeom prst="bentConnector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sp>
        <p:nvSpPr>
          <p:cNvPr id="60" name="燕尾形 59">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197635"/>
                                        </p:tgtEl>
                                        <p:attrNameLst>
                                          <p:attrName>style.visibility</p:attrName>
                                        </p:attrNameLst>
                                      </p:cBhvr>
                                      <p:to>
                                        <p:strVal val="visible"/>
                                      </p:to>
                                    </p:set>
                                    <p:animEffect transition="in" filter="slide(fromTop)">
                                      <p:cBhvr>
                                        <p:cTn id="7" dur="500"/>
                                        <p:tgtEl>
                                          <p:spTgt spid="19763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7636"/>
                                        </p:tgtEl>
                                        <p:attrNameLst>
                                          <p:attrName>style.visibility</p:attrName>
                                        </p:attrNameLst>
                                      </p:cBhvr>
                                      <p:to>
                                        <p:strVal val="visible"/>
                                      </p:to>
                                    </p:set>
                                    <p:animEffect transition="in" filter="wipe(up)">
                                      <p:cBhvr>
                                        <p:cTn id="11" dur="500"/>
                                        <p:tgtEl>
                                          <p:spTgt spid="197636"/>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197643"/>
                                        </p:tgtEl>
                                        <p:attrNameLst>
                                          <p:attrName>style.visibility</p:attrName>
                                        </p:attrNameLst>
                                      </p:cBhvr>
                                      <p:to>
                                        <p:strVal val="visible"/>
                                      </p:to>
                                    </p:set>
                                    <p:anim calcmode="lin" valueType="num">
                                      <p:cBhvr>
                                        <p:cTn id="16" dur="500" fill="hold"/>
                                        <p:tgtEl>
                                          <p:spTgt spid="197643"/>
                                        </p:tgtEl>
                                        <p:attrNameLst>
                                          <p:attrName>ppt_w</p:attrName>
                                        </p:attrNameLst>
                                      </p:cBhvr>
                                      <p:tavLst>
                                        <p:tav tm="0">
                                          <p:val>
                                            <p:fltVal val="0"/>
                                          </p:val>
                                        </p:tav>
                                        <p:tav tm="100000">
                                          <p:val>
                                            <p:strVal val="#ppt_w"/>
                                          </p:val>
                                        </p:tav>
                                      </p:tavLst>
                                    </p:anim>
                                    <p:anim calcmode="lin" valueType="num">
                                      <p:cBhvr>
                                        <p:cTn id="17" dur="500" fill="hold"/>
                                        <p:tgtEl>
                                          <p:spTgt spid="197643"/>
                                        </p:tgtEl>
                                        <p:attrNameLst>
                                          <p:attrName>ppt_h</p:attrName>
                                        </p:attrNameLst>
                                      </p:cBhvr>
                                      <p:tavLst>
                                        <p:tav tm="0">
                                          <p:val>
                                            <p:fltVal val="0"/>
                                          </p:val>
                                        </p:tav>
                                        <p:tav tm="100000">
                                          <p:val>
                                            <p:strVal val="#ppt_h"/>
                                          </p:val>
                                        </p:tav>
                                      </p:tavLst>
                                    </p:anim>
                                    <p:animEffect transition="in" filter="fade">
                                      <p:cBhvr>
                                        <p:cTn id="18" dur="500"/>
                                        <p:tgtEl>
                                          <p:spTgt spid="197643"/>
                                        </p:tgtEl>
                                      </p:cBhvr>
                                    </p:animEffect>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197645"/>
                                        </p:tgtEl>
                                        <p:attrNameLst>
                                          <p:attrName>style.visibility</p:attrName>
                                        </p:attrNameLst>
                                      </p:cBhvr>
                                      <p:to>
                                        <p:strVal val="visible"/>
                                      </p:to>
                                    </p:set>
                                    <p:animEffect transition="in" filter="wipe(up)">
                                      <p:cBhvr>
                                        <p:cTn id="22" dur="500"/>
                                        <p:tgtEl>
                                          <p:spTgt spid="197645"/>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197644"/>
                                        </p:tgtEl>
                                        <p:attrNameLst>
                                          <p:attrName>style.visibility</p:attrName>
                                        </p:attrNameLst>
                                      </p:cBhvr>
                                      <p:to>
                                        <p:strVal val="visible"/>
                                      </p:to>
                                    </p:set>
                                    <p:animEffect transition="in" filter="wipe(up)">
                                      <p:cBhvr>
                                        <p:cTn id="26" dur="500"/>
                                        <p:tgtEl>
                                          <p:spTgt spid="197644"/>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up)">
                                      <p:cBhvr>
                                        <p:cTn id="30" dur="500"/>
                                        <p:tgtEl>
                                          <p:spTgt spid="10"/>
                                        </p:tgtEl>
                                      </p:cBhvr>
                                    </p:animEffect>
                                  </p:childTnLst>
                                </p:cTn>
                              </p:par>
                              <p:par>
                                <p:cTn id="31" presetID="22" presetClass="entr" presetSubtype="8"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197643"/>
                                        </p:tgtEl>
                                        <p:attrNameLst>
                                          <p:attrName>style.visibility</p:attrName>
                                        </p:attrNameLst>
                                      </p:cBhvr>
                                      <p:to>
                                        <p:strVal val="hidden"/>
                                      </p:to>
                                    </p:set>
                                  </p:childTnLst>
                                </p:cTn>
                              </p:par>
                              <p:par>
                                <p:cTn id="38" presetID="1" presetClass="emph" presetSubtype="2" fill="hold" nodeType="withEffect">
                                  <p:stCondLst>
                                    <p:cond delay="0"/>
                                  </p:stCondLst>
                                  <p:childTnLst>
                                    <p:animClr clrSpc="rgb" dir="cw">
                                      <p:cBhvr>
                                        <p:cTn id="39" dur="500" fill="hold"/>
                                        <p:tgtEl>
                                          <p:spTgt spid="197644"/>
                                        </p:tgtEl>
                                        <p:attrNameLst>
                                          <p:attrName>fillcolor</p:attrName>
                                        </p:attrNameLst>
                                      </p:cBhvr>
                                      <p:to>
                                        <a:srgbClr val="CCFFFF"/>
                                      </p:to>
                                    </p:animClr>
                                    <p:set>
                                      <p:cBhvr>
                                        <p:cTn id="40" dur="500" fill="hold"/>
                                        <p:tgtEl>
                                          <p:spTgt spid="197644"/>
                                        </p:tgtEl>
                                        <p:attrNameLst>
                                          <p:attrName>fill.type</p:attrName>
                                        </p:attrNameLst>
                                      </p:cBhvr>
                                      <p:to>
                                        <p:strVal val="solid"/>
                                      </p:to>
                                    </p:set>
                                    <p:set>
                                      <p:cBhvr>
                                        <p:cTn id="41" dur="500" fill="hold"/>
                                        <p:tgtEl>
                                          <p:spTgt spid="197644"/>
                                        </p:tgtEl>
                                        <p:attrNameLst>
                                          <p:attrName>fill.on</p:attrName>
                                        </p:attrNameLst>
                                      </p:cBhvr>
                                      <p:to>
                                        <p:strVal val="true"/>
                                      </p:to>
                                    </p:set>
                                  </p:childTnLst>
                                </p:cTn>
                              </p:par>
                              <p:par>
                                <p:cTn id="42" presetID="53" presetClass="entr" presetSubtype="16" fill="hold" grpId="0" nodeType="withEffect">
                                  <p:stCondLst>
                                    <p:cond delay="0"/>
                                  </p:stCondLst>
                                  <p:childTnLst>
                                    <p:set>
                                      <p:cBhvr>
                                        <p:cTn id="43" dur="1" fill="hold">
                                          <p:stCondLst>
                                            <p:cond delay="0"/>
                                          </p:stCondLst>
                                        </p:cTn>
                                        <p:tgtEl>
                                          <p:spTgt spid="197646"/>
                                        </p:tgtEl>
                                        <p:attrNameLst>
                                          <p:attrName>style.visibility</p:attrName>
                                        </p:attrNameLst>
                                      </p:cBhvr>
                                      <p:to>
                                        <p:strVal val="visible"/>
                                      </p:to>
                                    </p:set>
                                    <p:anim calcmode="lin" valueType="num">
                                      <p:cBhvr>
                                        <p:cTn id="44" dur="500" fill="hold"/>
                                        <p:tgtEl>
                                          <p:spTgt spid="197646"/>
                                        </p:tgtEl>
                                        <p:attrNameLst>
                                          <p:attrName>ppt_w</p:attrName>
                                        </p:attrNameLst>
                                      </p:cBhvr>
                                      <p:tavLst>
                                        <p:tav tm="0">
                                          <p:val>
                                            <p:fltVal val="0"/>
                                          </p:val>
                                        </p:tav>
                                        <p:tav tm="100000">
                                          <p:val>
                                            <p:strVal val="#ppt_w"/>
                                          </p:val>
                                        </p:tav>
                                      </p:tavLst>
                                    </p:anim>
                                    <p:anim calcmode="lin" valueType="num">
                                      <p:cBhvr>
                                        <p:cTn id="45" dur="500" fill="hold"/>
                                        <p:tgtEl>
                                          <p:spTgt spid="197646"/>
                                        </p:tgtEl>
                                        <p:attrNameLst>
                                          <p:attrName>ppt_h</p:attrName>
                                        </p:attrNameLst>
                                      </p:cBhvr>
                                      <p:tavLst>
                                        <p:tav tm="0">
                                          <p:val>
                                            <p:fltVal val="0"/>
                                          </p:val>
                                        </p:tav>
                                        <p:tav tm="100000">
                                          <p:val>
                                            <p:strVal val="#ppt_h"/>
                                          </p:val>
                                        </p:tav>
                                      </p:tavLst>
                                    </p:anim>
                                    <p:animEffect transition="in" filter="fade">
                                      <p:cBhvr>
                                        <p:cTn id="46" dur="500"/>
                                        <p:tgtEl>
                                          <p:spTgt spid="197646"/>
                                        </p:tgtEl>
                                      </p:cBhvr>
                                    </p:animEffect>
                                  </p:childTnLst>
                                </p:cTn>
                              </p:par>
                            </p:childTnLst>
                          </p:cTn>
                        </p:par>
                        <p:par>
                          <p:cTn id="47" fill="hold">
                            <p:stCondLst>
                              <p:cond delay="0"/>
                            </p:stCondLst>
                            <p:childTnLst>
                              <p:par>
                                <p:cTn id="48" presetID="22" presetClass="entr" presetSubtype="1" fill="hold" grpId="0" nodeType="afterEffect">
                                  <p:stCondLst>
                                    <p:cond delay="0"/>
                                  </p:stCondLst>
                                  <p:childTnLst>
                                    <p:set>
                                      <p:cBhvr>
                                        <p:cTn id="49" dur="1" fill="hold">
                                          <p:stCondLst>
                                            <p:cond delay="0"/>
                                          </p:stCondLst>
                                        </p:cTn>
                                        <p:tgtEl>
                                          <p:spTgt spid="197637"/>
                                        </p:tgtEl>
                                        <p:attrNameLst>
                                          <p:attrName>style.visibility</p:attrName>
                                        </p:attrNameLst>
                                      </p:cBhvr>
                                      <p:to>
                                        <p:strVal val="visible"/>
                                      </p:to>
                                    </p:set>
                                    <p:animEffect transition="in" filter="wipe(up)">
                                      <p:cBhvr>
                                        <p:cTn id="50" dur="500"/>
                                        <p:tgtEl>
                                          <p:spTgt spid="197637"/>
                                        </p:tgtEl>
                                      </p:cBhvr>
                                    </p:animEffect>
                                  </p:childTnLst>
                                </p:cTn>
                              </p:par>
                            </p:childTnLst>
                          </p:cTn>
                        </p:par>
                        <p:par>
                          <p:cTn id="51" fill="hold">
                            <p:stCondLst>
                              <p:cond delay="500"/>
                            </p:stCondLst>
                            <p:childTnLst>
                              <p:par>
                                <p:cTn id="52" presetID="22" presetClass="entr" presetSubtype="1" fill="hold" nodeType="after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up)">
                                      <p:cBhvr>
                                        <p:cTn id="54" dur="500"/>
                                        <p:tgtEl>
                                          <p:spTgt spid="11"/>
                                        </p:tgtEl>
                                      </p:cBhvr>
                                    </p:animEffect>
                                  </p:childTnLst>
                                </p:cTn>
                              </p:par>
                              <p:par>
                                <p:cTn id="55" presetID="22" presetClass="entr" presetSubtype="8" fill="hold" nodeType="with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left)">
                                      <p:cBhvr>
                                        <p:cTn id="57" dur="5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197646"/>
                                        </p:tgtEl>
                                        <p:attrNameLst>
                                          <p:attrName>style.visibility</p:attrName>
                                        </p:attrNameLst>
                                      </p:cBhvr>
                                      <p:to>
                                        <p:strVal val="hidden"/>
                                      </p:to>
                                    </p:set>
                                  </p:childTnLst>
                                </p:cTn>
                              </p:par>
                              <p:par>
                                <p:cTn id="62" presetID="1" presetClass="emph" presetSubtype="2" fill="hold" nodeType="withEffect">
                                  <p:stCondLst>
                                    <p:cond delay="0"/>
                                  </p:stCondLst>
                                  <p:childTnLst>
                                    <p:animClr clrSpc="rgb" dir="cw">
                                      <p:cBhvr>
                                        <p:cTn id="63" dur="500" fill="hold"/>
                                        <p:tgtEl>
                                          <p:spTgt spid="197637"/>
                                        </p:tgtEl>
                                        <p:attrNameLst>
                                          <p:attrName>fillcolor</p:attrName>
                                        </p:attrNameLst>
                                      </p:cBhvr>
                                      <p:to>
                                        <a:srgbClr val="CCFFFF"/>
                                      </p:to>
                                    </p:animClr>
                                    <p:set>
                                      <p:cBhvr>
                                        <p:cTn id="64" dur="500" fill="hold"/>
                                        <p:tgtEl>
                                          <p:spTgt spid="197637"/>
                                        </p:tgtEl>
                                        <p:attrNameLst>
                                          <p:attrName>fill.type</p:attrName>
                                        </p:attrNameLst>
                                      </p:cBhvr>
                                      <p:to>
                                        <p:strVal val="solid"/>
                                      </p:to>
                                    </p:set>
                                    <p:set>
                                      <p:cBhvr>
                                        <p:cTn id="65" dur="500" fill="hold"/>
                                        <p:tgtEl>
                                          <p:spTgt spid="197637"/>
                                        </p:tgtEl>
                                        <p:attrNameLst>
                                          <p:attrName>fill.on</p:attrName>
                                        </p:attrNameLst>
                                      </p:cBhvr>
                                      <p:to>
                                        <p:strVal val="true"/>
                                      </p:to>
                                    </p:set>
                                  </p:childTnLst>
                                </p:cTn>
                              </p:par>
                              <p:par>
                                <p:cTn id="66" presetID="53" presetClass="entr" presetSubtype="16" fill="hold" grpId="0" nodeType="withEffect">
                                  <p:stCondLst>
                                    <p:cond delay="0"/>
                                  </p:stCondLst>
                                  <p:childTnLst>
                                    <p:set>
                                      <p:cBhvr>
                                        <p:cTn id="67" dur="1" fill="hold">
                                          <p:stCondLst>
                                            <p:cond delay="0"/>
                                          </p:stCondLst>
                                        </p:cTn>
                                        <p:tgtEl>
                                          <p:spTgt spid="197647"/>
                                        </p:tgtEl>
                                        <p:attrNameLst>
                                          <p:attrName>style.visibility</p:attrName>
                                        </p:attrNameLst>
                                      </p:cBhvr>
                                      <p:to>
                                        <p:strVal val="visible"/>
                                      </p:to>
                                    </p:set>
                                    <p:anim calcmode="lin" valueType="num">
                                      <p:cBhvr>
                                        <p:cTn id="68" dur="500" fill="hold"/>
                                        <p:tgtEl>
                                          <p:spTgt spid="197647"/>
                                        </p:tgtEl>
                                        <p:attrNameLst>
                                          <p:attrName>ppt_w</p:attrName>
                                        </p:attrNameLst>
                                      </p:cBhvr>
                                      <p:tavLst>
                                        <p:tav tm="0">
                                          <p:val>
                                            <p:fltVal val="0"/>
                                          </p:val>
                                        </p:tav>
                                        <p:tav tm="100000">
                                          <p:val>
                                            <p:strVal val="#ppt_w"/>
                                          </p:val>
                                        </p:tav>
                                      </p:tavLst>
                                    </p:anim>
                                    <p:anim calcmode="lin" valueType="num">
                                      <p:cBhvr>
                                        <p:cTn id="69" dur="500" fill="hold"/>
                                        <p:tgtEl>
                                          <p:spTgt spid="197647"/>
                                        </p:tgtEl>
                                        <p:attrNameLst>
                                          <p:attrName>ppt_h</p:attrName>
                                        </p:attrNameLst>
                                      </p:cBhvr>
                                      <p:tavLst>
                                        <p:tav tm="0">
                                          <p:val>
                                            <p:fltVal val="0"/>
                                          </p:val>
                                        </p:tav>
                                        <p:tav tm="100000">
                                          <p:val>
                                            <p:strVal val="#ppt_h"/>
                                          </p:val>
                                        </p:tav>
                                      </p:tavLst>
                                    </p:anim>
                                    <p:animEffect transition="in" filter="fade">
                                      <p:cBhvr>
                                        <p:cTn id="70" dur="500"/>
                                        <p:tgtEl>
                                          <p:spTgt spid="197647"/>
                                        </p:tgtEl>
                                      </p:cBhvr>
                                    </p:animEffect>
                                  </p:childTnLst>
                                </p:cTn>
                              </p:par>
                            </p:childTnLst>
                          </p:cTn>
                        </p:par>
                        <p:par>
                          <p:cTn id="71" fill="hold">
                            <p:stCondLst>
                              <p:cond delay="0"/>
                            </p:stCondLst>
                            <p:childTnLst>
                              <p:par>
                                <p:cTn id="72" presetID="22" presetClass="entr" presetSubtype="1" fill="hold" grpId="0" nodeType="afterEffect">
                                  <p:stCondLst>
                                    <p:cond delay="0"/>
                                  </p:stCondLst>
                                  <p:childTnLst>
                                    <p:set>
                                      <p:cBhvr>
                                        <p:cTn id="73" dur="1" fill="hold">
                                          <p:stCondLst>
                                            <p:cond delay="0"/>
                                          </p:stCondLst>
                                        </p:cTn>
                                        <p:tgtEl>
                                          <p:spTgt spid="197638"/>
                                        </p:tgtEl>
                                        <p:attrNameLst>
                                          <p:attrName>style.visibility</p:attrName>
                                        </p:attrNameLst>
                                      </p:cBhvr>
                                      <p:to>
                                        <p:strVal val="visible"/>
                                      </p:to>
                                    </p:set>
                                    <p:animEffect transition="in" filter="wipe(up)">
                                      <p:cBhvr>
                                        <p:cTn id="74" dur="500"/>
                                        <p:tgtEl>
                                          <p:spTgt spid="197638"/>
                                        </p:tgtEl>
                                      </p:cBhvr>
                                    </p:animEffect>
                                  </p:childTnLst>
                                </p:cTn>
                              </p:par>
                            </p:childTnLst>
                          </p:cTn>
                        </p:par>
                        <p:par>
                          <p:cTn id="75" fill="hold">
                            <p:stCondLst>
                              <p:cond delay="500"/>
                            </p:stCondLst>
                            <p:childTnLst>
                              <p:par>
                                <p:cTn id="76" presetID="22" presetClass="entr" presetSubtype="1" fill="hold" nodeType="after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wipe(up)">
                                      <p:cBhvr>
                                        <p:cTn id="78" dur="500"/>
                                        <p:tgtEl>
                                          <p:spTgt spid="13"/>
                                        </p:tgtEl>
                                      </p:cBhvr>
                                    </p:animEffect>
                                  </p:childTnLst>
                                </p:cTn>
                              </p:par>
                              <p:par>
                                <p:cTn id="79" presetID="22" presetClass="entr" presetSubtype="8" fill="hold" nodeType="withEffect">
                                  <p:stCondLst>
                                    <p:cond delay="0"/>
                                  </p:stCondLst>
                                  <p:childTnLst>
                                    <p:set>
                                      <p:cBhvr>
                                        <p:cTn id="80" dur="1" fill="hold">
                                          <p:stCondLst>
                                            <p:cond delay="0"/>
                                          </p:stCondLst>
                                        </p:cTn>
                                        <p:tgtEl>
                                          <p:spTgt spid="3"/>
                                        </p:tgtEl>
                                        <p:attrNameLst>
                                          <p:attrName>style.visibility</p:attrName>
                                        </p:attrNameLst>
                                      </p:cBhvr>
                                      <p:to>
                                        <p:strVal val="visible"/>
                                      </p:to>
                                    </p:set>
                                    <p:animEffect transition="in" filter="wipe(left)">
                                      <p:cBhvr>
                                        <p:cTn id="81" dur="500"/>
                                        <p:tgtEl>
                                          <p:spTgt spid="3"/>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197647"/>
                                        </p:tgtEl>
                                        <p:attrNameLst>
                                          <p:attrName>style.visibility</p:attrName>
                                        </p:attrNameLst>
                                      </p:cBhvr>
                                      <p:to>
                                        <p:strVal val="hidden"/>
                                      </p:to>
                                    </p:set>
                                  </p:childTnLst>
                                </p:cTn>
                              </p:par>
                              <p:par>
                                <p:cTn id="86" presetID="1" presetClass="emph" presetSubtype="2" fill="hold" nodeType="withEffect">
                                  <p:stCondLst>
                                    <p:cond delay="0"/>
                                  </p:stCondLst>
                                  <p:childTnLst>
                                    <p:animClr clrSpc="rgb" dir="cw">
                                      <p:cBhvr>
                                        <p:cTn id="87" dur="500" fill="hold"/>
                                        <p:tgtEl>
                                          <p:spTgt spid="197638"/>
                                        </p:tgtEl>
                                        <p:attrNameLst>
                                          <p:attrName>fillcolor</p:attrName>
                                        </p:attrNameLst>
                                      </p:cBhvr>
                                      <p:to>
                                        <a:srgbClr val="CCFFFF"/>
                                      </p:to>
                                    </p:animClr>
                                    <p:set>
                                      <p:cBhvr>
                                        <p:cTn id="88" dur="500" fill="hold"/>
                                        <p:tgtEl>
                                          <p:spTgt spid="197638"/>
                                        </p:tgtEl>
                                        <p:attrNameLst>
                                          <p:attrName>fill.type</p:attrName>
                                        </p:attrNameLst>
                                      </p:cBhvr>
                                      <p:to>
                                        <p:strVal val="solid"/>
                                      </p:to>
                                    </p:set>
                                    <p:set>
                                      <p:cBhvr>
                                        <p:cTn id="89" dur="500" fill="hold"/>
                                        <p:tgtEl>
                                          <p:spTgt spid="197638"/>
                                        </p:tgtEl>
                                        <p:attrNameLst>
                                          <p:attrName>fill.on</p:attrName>
                                        </p:attrNameLst>
                                      </p:cBhvr>
                                      <p:to>
                                        <p:strVal val="true"/>
                                      </p:to>
                                    </p:set>
                                  </p:childTnLst>
                                </p:cTn>
                              </p:par>
                              <p:par>
                                <p:cTn id="90" presetID="53" presetClass="entr" presetSubtype="16" fill="hold" grpId="0" nodeType="withEffect">
                                  <p:stCondLst>
                                    <p:cond delay="0"/>
                                  </p:stCondLst>
                                  <p:childTnLst>
                                    <p:set>
                                      <p:cBhvr>
                                        <p:cTn id="91" dur="1" fill="hold">
                                          <p:stCondLst>
                                            <p:cond delay="0"/>
                                          </p:stCondLst>
                                        </p:cTn>
                                        <p:tgtEl>
                                          <p:spTgt spid="197648"/>
                                        </p:tgtEl>
                                        <p:attrNameLst>
                                          <p:attrName>style.visibility</p:attrName>
                                        </p:attrNameLst>
                                      </p:cBhvr>
                                      <p:to>
                                        <p:strVal val="visible"/>
                                      </p:to>
                                    </p:set>
                                    <p:anim calcmode="lin" valueType="num">
                                      <p:cBhvr>
                                        <p:cTn id="92" dur="500" fill="hold"/>
                                        <p:tgtEl>
                                          <p:spTgt spid="197648"/>
                                        </p:tgtEl>
                                        <p:attrNameLst>
                                          <p:attrName>ppt_w</p:attrName>
                                        </p:attrNameLst>
                                      </p:cBhvr>
                                      <p:tavLst>
                                        <p:tav tm="0">
                                          <p:val>
                                            <p:fltVal val="0"/>
                                          </p:val>
                                        </p:tav>
                                        <p:tav tm="100000">
                                          <p:val>
                                            <p:strVal val="#ppt_w"/>
                                          </p:val>
                                        </p:tav>
                                      </p:tavLst>
                                    </p:anim>
                                    <p:anim calcmode="lin" valueType="num">
                                      <p:cBhvr>
                                        <p:cTn id="93" dur="500" fill="hold"/>
                                        <p:tgtEl>
                                          <p:spTgt spid="197648"/>
                                        </p:tgtEl>
                                        <p:attrNameLst>
                                          <p:attrName>ppt_h</p:attrName>
                                        </p:attrNameLst>
                                      </p:cBhvr>
                                      <p:tavLst>
                                        <p:tav tm="0">
                                          <p:val>
                                            <p:fltVal val="0"/>
                                          </p:val>
                                        </p:tav>
                                        <p:tav tm="100000">
                                          <p:val>
                                            <p:strVal val="#ppt_h"/>
                                          </p:val>
                                        </p:tav>
                                      </p:tavLst>
                                    </p:anim>
                                    <p:animEffect transition="in" filter="fade">
                                      <p:cBhvr>
                                        <p:cTn id="94" dur="500"/>
                                        <p:tgtEl>
                                          <p:spTgt spid="197648"/>
                                        </p:tgtEl>
                                      </p:cBhvr>
                                    </p:animEffect>
                                  </p:childTnLst>
                                </p:cTn>
                              </p:par>
                            </p:childTnLst>
                          </p:cTn>
                        </p:par>
                        <p:par>
                          <p:cTn id="95" fill="hold">
                            <p:stCondLst>
                              <p:cond delay="0"/>
                            </p:stCondLst>
                            <p:childTnLst>
                              <p:par>
                                <p:cTn id="96" presetID="22" presetClass="entr" presetSubtype="1" fill="hold" grpId="0" nodeType="afterEffect">
                                  <p:stCondLst>
                                    <p:cond delay="0"/>
                                  </p:stCondLst>
                                  <p:childTnLst>
                                    <p:set>
                                      <p:cBhvr>
                                        <p:cTn id="97" dur="1" fill="hold">
                                          <p:stCondLst>
                                            <p:cond delay="0"/>
                                          </p:stCondLst>
                                        </p:cTn>
                                        <p:tgtEl>
                                          <p:spTgt spid="197639"/>
                                        </p:tgtEl>
                                        <p:attrNameLst>
                                          <p:attrName>style.visibility</p:attrName>
                                        </p:attrNameLst>
                                      </p:cBhvr>
                                      <p:to>
                                        <p:strVal val="visible"/>
                                      </p:to>
                                    </p:set>
                                    <p:animEffect transition="in" filter="wipe(up)">
                                      <p:cBhvr>
                                        <p:cTn id="98" dur="500"/>
                                        <p:tgtEl>
                                          <p:spTgt spid="197639"/>
                                        </p:tgtEl>
                                      </p:cBhvr>
                                    </p:animEffect>
                                  </p:childTnLst>
                                </p:cTn>
                              </p:par>
                            </p:childTnLst>
                          </p:cTn>
                        </p:par>
                        <p:par>
                          <p:cTn id="99" fill="hold">
                            <p:stCondLst>
                              <p:cond delay="500"/>
                            </p:stCondLst>
                            <p:childTnLst>
                              <p:par>
                                <p:cTn id="100" presetID="22" presetClass="entr" presetSubtype="8" fill="hold" nodeType="afterEffect">
                                  <p:stCondLst>
                                    <p:cond delay="0"/>
                                  </p:stCondLst>
                                  <p:childTnLst>
                                    <p:set>
                                      <p:cBhvr>
                                        <p:cTn id="101" dur="1" fill="hold">
                                          <p:stCondLst>
                                            <p:cond delay="0"/>
                                          </p:stCondLst>
                                        </p:cTn>
                                        <p:tgtEl>
                                          <p:spTgt spid="7"/>
                                        </p:tgtEl>
                                        <p:attrNameLst>
                                          <p:attrName>style.visibility</p:attrName>
                                        </p:attrNameLst>
                                      </p:cBhvr>
                                      <p:to>
                                        <p:strVal val="visible"/>
                                      </p:to>
                                    </p:set>
                                    <p:animEffect transition="in" filter="wipe(left)">
                                      <p:cBhvr>
                                        <p:cTn id="102" dur="500"/>
                                        <p:tgtEl>
                                          <p:spTgt spid="7"/>
                                        </p:tgtEl>
                                      </p:cBhvr>
                                    </p:animEffect>
                                  </p:childTnLst>
                                </p:cTn>
                              </p:par>
                            </p:childTnLst>
                          </p:cTn>
                        </p:par>
                        <p:par>
                          <p:cTn id="103" fill="hold">
                            <p:stCondLst>
                              <p:cond delay="1000"/>
                            </p:stCondLst>
                            <p:childTnLst>
                              <p:par>
                                <p:cTn id="104" presetID="22" presetClass="entr" presetSubtype="1" fill="hold" nodeType="afterEffect">
                                  <p:stCondLst>
                                    <p:cond delay="0"/>
                                  </p:stCondLst>
                                  <p:childTnLst>
                                    <p:set>
                                      <p:cBhvr>
                                        <p:cTn id="105" dur="1" fill="hold">
                                          <p:stCondLst>
                                            <p:cond delay="0"/>
                                          </p:stCondLst>
                                        </p:cTn>
                                        <p:tgtEl>
                                          <p:spTgt spid="12"/>
                                        </p:tgtEl>
                                        <p:attrNameLst>
                                          <p:attrName>style.visibility</p:attrName>
                                        </p:attrNameLst>
                                      </p:cBhvr>
                                      <p:to>
                                        <p:strVal val="visible"/>
                                      </p:to>
                                    </p:set>
                                    <p:animEffect transition="in" filter="wipe(up)">
                                      <p:cBhvr>
                                        <p:cTn id="106" dur="500"/>
                                        <p:tgtEl>
                                          <p:spTgt spid="12"/>
                                        </p:tgtEl>
                                      </p:cBhvr>
                                    </p:animEffect>
                                  </p:childTnLst>
                                </p:cTn>
                              </p:par>
                              <p:par>
                                <p:cTn id="107" presetID="22" presetClass="entr" presetSubtype="2" fill="hold" nodeType="withEffect">
                                  <p:stCondLst>
                                    <p:cond delay="0"/>
                                  </p:stCondLst>
                                  <p:childTnLst>
                                    <p:set>
                                      <p:cBhvr>
                                        <p:cTn id="108" dur="1" fill="hold">
                                          <p:stCondLst>
                                            <p:cond delay="0"/>
                                          </p:stCondLst>
                                        </p:cTn>
                                        <p:tgtEl>
                                          <p:spTgt spid="197691"/>
                                        </p:tgtEl>
                                        <p:attrNameLst>
                                          <p:attrName>style.visibility</p:attrName>
                                        </p:attrNameLst>
                                      </p:cBhvr>
                                      <p:to>
                                        <p:strVal val="visible"/>
                                      </p:to>
                                    </p:set>
                                    <p:animEffect transition="in" filter="wipe(right)">
                                      <p:cBhvr>
                                        <p:cTn id="109" dur="500"/>
                                        <p:tgtEl>
                                          <p:spTgt spid="197691"/>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grpId="1" nodeType="clickEffect">
                                  <p:stCondLst>
                                    <p:cond delay="0"/>
                                  </p:stCondLst>
                                  <p:childTnLst>
                                    <p:set>
                                      <p:cBhvr>
                                        <p:cTn id="113" dur="1" fill="hold">
                                          <p:stCondLst>
                                            <p:cond delay="0"/>
                                          </p:stCondLst>
                                        </p:cTn>
                                        <p:tgtEl>
                                          <p:spTgt spid="197648"/>
                                        </p:tgtEl>
                                        <p:attrNameLst>
                                          <p:attrName>style.visibility</p:attrName>
                                        </p:attrNameLst>
                                      </p:cBhvr>
                                      <p:to>
                                        <p:strVal val="hidden"/>
                                      </p:to>
                                    </p:set>
                                  </p:childTnLst>
                                </p:cTn>
                              </p:par>
                              <p:par>
                                <p:cTn id="114" presetID="1" presetClass="emph" presetSubtype="2" fill="hold" nodeType="withEffect">
                                  <p:stCondLst>
                                    <p:cond delay="0"/>
                                  </p:stCondLst>
                                  <p:childTnLst>
                                    <p:animClr clrSpc="rgb" dir="cw">
                                      <p:cBhvr>
                                        <p:cTn id="115" dur="500" fill="hold"/>
                                        <p:tgtEl>
                                          <p:spTgt spid="197639"/>
                                        </p:tgtEl>
                                        <p:attrNameLst>
                                          <p:attrName>fillcolor</p:attrName>
                                        </p:attrNameLst>
                                      </p:cBhvr>
                                      <p:to>
                                        <a:srgbClr val="CCFFFF"/>
                                      </p:to>
                                    </p:animClr>
                                    <p:set>
                                      <p:cBhvr>
                                        <p:cTn id="116" dur="500" fill="hold"/>
                                        <p:tgtEl>
                                          <p:spTgt spid="197639"/>
                                        </p:tgtEl>
                                        <p:attrNameLst>
                                          <p:attrName>fill.type</p:attrName>
                                        </p:attrNameLst>
                                      </p:cBhvr>
                                      <p:to>
                                        <p:strVal val="solid"/>
                                      </p:to>
                                    </p:set>
                                    <p:set>
                                      <p:cBhvr>
                                        <p:cTn id="117" dur="500" fill="hold"/>
                                        <p:tgtEl>
                                          <p:spTgt spid="197639"/>
                                        </p:tgtEl>
                                        <p:attrNameLst>
                                          <p:attrName>fill.on</p:attrName>
                                        </p:attrNameLst>
                                      </p:cBhvr>
                                      <p:to>
                                        <p:strVal val="true"/>
                                      </p:to>
                                    </p:set>
                                  </p:childTnLst>
                                </p:cTn>
                              </p:par>
                              <p:par>
                                <p:cTn id="118" presetID="53" presetClass="entr" presetSubtype="16" fill="hold" grpId="0" nodeType="withEffect">
                                  <p:stCondLst>
                                    <p:cond delay="0"/>
                                  </p:stCondLst>
                                  <p:childTnLst>
                                    <p:set>
                                      <p:cBhvr>
                                        <p:cTn id="119" dur="1" fill="hold">
                                          <p:stCondLst>
                                            <p:cond delay="0"/>
                                          </p:stCondLst>
                                        </p:cTn>
                                        <p:tgtEl>
                                          <p:spTgt spid="197650"/>
                                        </p:tgtEl>
                                        <p:attrNameLst>
                                          <p:attrName>style.visibility</p:attrName>
                                        </p:attrNameLst>
                                      </p:cBhvr>
                                      <p:to>
                                        <p:strVal val="visible"/>
                                      </p:to>
                                    </p:set>
                                    <p:anim calcmode="lin" valueType="num">
                                      <p:cBhvr>
                                        <p:cTn id="120" dur="500" fill="hold"/>
                                        <p:tgtEl>
                                          <p:spTgt spid="197650"/>
                                        </p:tgtEl>
                                        <p:attrNameLst>
                                          <p:attrName>ppt_w</p:attrName>
                                        </p:attrNameLst>
                                      </p:cBhvr>
                                      <p:tavLst>
                                        <p:tav tm="0">
                                          <p:val>
                                            <p:fltVal val="0"/>
                                          </p:val>
                                        </p:tav>
                                        <p:tav tm="100000">
                                          <p:val>
                                            <p:strVal val="#ppt_w"/>
                                          </p:val>
                                        </p:tav>
                                      </p:tavLst>
                                    </p:anim>
                                    <p:anim calcmode="lin" valueType="num">
                                      <p:cBhvr>
                                        <p:cTn id="121" dur="500" fill="hold"/>
                                        <p:tgtEl>
                                          <p:spTgt spid="197650"/>
                                        </p:tgtEl>
                                        <p:attrNameLst>
                                          <p:attrName>ppt_h</p:attrName>
                                        </p:attrNameLst>
                                      </p:cBhvr>
                                      <p:tavLst>
                                        <p:tav tm="0">
                                          <p:val>
                                            <p:fltVal val="0"/>
                                          </p:val>
                                        </p:tav>
                                        <p:tav tm="100000">
                                          <p:val>
                                            <p:strVal val="#ppt_h"/>
                                          </p:val>
                                        </p:tav>
                                      </p:tavLst>
                                    </p:anim>
                                    <p:animEffect transition="in" filter="fade">
                                      <p:cBhvr>
                                        <p:cTn id="122" dur="500"/>
                                        <p:tgtEl>
                                          <p:spTgt spid="197650"/>
                                        </p:tgtEl>
                                      </p:cBhvr>
                                    </p:animEffect>
                                  </p:childTnLst>
                                </p:cTn>
                              </p:par>
                            </p:childTnLst>
                          </p:cTn>
                        </p:par>
                        <p:par>
                          <p:cTn id="123" fill="hold">
                            <p:stCondLst>
                              <p:cond delay="0"/>
                            </p:stCondLst>
                            <p:childTnLst>
                              <p:par>
                                <p:cTn id="124" presetID="22" presetClass="entr" presetSubtype="1" fill="hold" grpId="0" nodeType="afterEffect">
                                  <p:stCondLst>
                                    <p:cond delay="0"/>
                                  </p:stCondLst>
                                  <p:childTnLst>
                                    <p:set>
                                      <p:cBhvr>
                                        <p:cTn id="125" dur="1" fill="hold">
                                          <p:stCondLst>
                                            <p:cond delay="0"/>
                                          </p:stCondLst>
                                        </p:cTn>
                                        <p:tgtEl>
                                          <p:spTgt spid="197640"/>
                                        </p:tgtEl>
                                        <p:attrNameLst>
                                          <p:attrName>style.visibility</p:attrName>
                                        </p:attrNameLst>
                                      </p:cBhvr>
                                      <p:to>
                                        <p:strVal val="visible"/>
                                      </p:to>
                                    </p:set>
                                    <p:animEffect transition="in" filter="wipe(up)">
                                      <p:cBhvr>
                                        <p:cTn id="126" dur="500"/>
                                        <p:tgtEl>
                                          <p:spTgt spid="197640"/>
                                        </p:tgtEl>
                                      </p:cBhvr>
                                    </p:animEffect>
                                  </p:childTnLst>
                                </p:cTn>
                              </p:par>
                            </p:childTnLst>
                          </p:cTn>
                        </p:par>
                        <p:par>
                          <p:cTn id="127" fill="hold">
                            <p:stCondLst>
                              <p:cond delay="500"/>
                            </p:stCondLst>
                            <p:childTnLst>
                              <p:par>
                                <p:cTn id="128" presetID="22" presetClass="entr" presetSubtype="1" fill="hold" grpId="0" nodeType="afterEffect">
                                  <p:stCondLst>
                                    <p:cond delay="0"/>
                                  </p:stCondLst>
                                  <p:childTnLst>
                                    <p:set>
                                      <p:cBhvr>
                                        <p:cTn id="129" dur="1" fill="hold">
                                          <p:stCondLst>
                                            <p:cond delay="0"/>
                                          </p:stCondLst>
                                        </p:cTn>
                                        <p:tgtEl>
                                          <p:spTgt spid="197649"/>
                                        </p:tgtEl>
                                        <p:attrNameLst>
                                          <p:attrName>style.visibility</p:attrName>
                                        </p:attrNameLst>
                                      </p:cBhvr>
                                      <p:to>
                                        <p:strVal val="visible"/>
                                      </p:to>
                                    </p:set>
                                    <p:animEffect transition="in" filter="wipe(up)">
                                      <p:cBhvr>
                                        <p:cTn id="130" dur="500"/>
                                        <p:tgtEl>
                                          <p:spTgt spid="197649"/>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197650"/>
                                        </p:tgtEl>
                                        <p:attrNameLst>
                                          <p:attrName>style.visibility</p:attrName>
                                        </p:attrNameLst>
                                      </p:cBhvr>
                                      <p:to>
                                        <p:strVal val="hidden"/>
                                      </p:to>
                                    </p:set>
                                  </p:childTnLst>
                                </p:cTn>
                              </p:par>
                              <p:par>
                                <p:cTn id="135" presetID="1" presetClass="emph" presetSubtype="2" fill="hold" nodeType="withEffect">
                                  <p:stCondLst>
                                    <p:cond delay="0"/>
                                  </p:stCondLst>
                                  <p:childTnLst>
                                    <p:animClr clrSpc="rgb" dir="cw">
                                      <p:cBhvr>
                                        <p:cTn id="136" dur="500" fill="hold"/>
                                        <p:tgtEl>
                                          <p:spTgt spid="197640"/>
                                        </p:tgtEl>
                                        <p:attrNameLst>
                                          <p:attrName>fillcolor</p:attrName>
                                        </p:attrNameLst>
                                      </p:cBhvr>
                                      <p:to>
                                        <a:srgbClr val="CCFFFF"/>
                                      </p:to>
                                    </p:animClr>
                                    <p:set>
                                      <p:cBhvr>
                                        <p:cTn id="137" dur="500" fill="hold"/>
                                        <p:tgtEl>
                                          <p:spTgt spid="197640"/>
                                        </p:tgtEl>
                                        <p:attrNameLst>
                                          <p:attrName>fill.type</p:attrName>
                                        </p:attrNameLst>
                                      </p:cBhvr>
                                      <p:to>
                                        <p:strVal val="solid"/>
                                      </p:to>
                                    </p:set>
                                    <p:set>
                                      <p:cBhvr>
                                        <p:cTn id="138" dur="500" fill="hold"/>
                                        <p:tgtEl>
                                          <p:spTgt spid="197640"/>
                                        </p:tgtEl>
                                        <p:attrNameLst>
                                          <p:attrName>fill.on</p:attrName>
                                        </p:attrNameLst>
                                      </p:cBhvr>
                                      <p:to>
                                        <p:strVal val="true"/>
                                      </p:to>
                                    </p:set>
                                  </p:childTnLst>
                                </p:cTn>
                              </p:par>
                              <p:par>
                                <p:cTn id="139" presetID="53" presetClass="entr" presetSubtype="16" fill="hold" grpId="0" nodeType="withEffect">
                                  <p:stCondLst>
                                    <p:cond delay="0"/>
                                  </p:stCondLst>
                                  <p:childTnLst>
                                    <p:set>
                                      <p:cBhvr>
                                        <p:cTn id="140" dur="1" fill="hold">
                                          <p:stCondLst>
                                            <p:cond delay="0"/>
                                          </p:stCondLst>
                                        </p:cTn>
                                        <p:tgtEl>
                                          <p:spTgt spid="197651"/>
                                        </p:tgtEl>
                                        <p:attrNameLst>
                                          <p:attrName>style.visibility</p:attrName>
                                        </p:attrNameLst>
                                      </p:cBhvr>
                                      <p:to>
                                        <p:strVal val="visible"/>
                                      </p:to>
                                    </p:set>
                                    <p:anim calcmode="lin" valueType="num">
                                      <p:cBhvr>
                                        <p:cTn id="141" dur="500" fill="hold"/>
                                        <p:tgtEl>
                                          <p:spTgt spid="197651"/>
                                        </p:tgtEl>
                                        <p:attrNameLst>
                                          <p:attrName>ppt_w</p:attrName>
                                        </p:attrNameLst>
                                      </p:cBhvr>
                                      <p:tavLst>
                                        <p:tav tm="0">
                                          <p:val>
                                            <p:fltVal val="0"/>
                                          </p:val>
                                        </p:tav>
                                        <p:tav tm="100000">
                                          <p:val>
                                            <p:strVal val="#ppt_w"/>
                                          </p:val>
                                        </p:tav>
                                      </p:tavLst>
                                    </p:anim>
                                    <p:anim calcmode="lin" valueType="num">
                                      <p:cBhvr>
                                        <p:cTn id="142" dur="500" fill="hold"/>
                                        <p:tgtEl>
                                          <p:spTgt spid="197651"/>
                                        </p:tgtEl>
                                        <p:attrNameLst>
                                          <p:attrName>ppt_h</p:attrName>
                                        </p:attrNameLst>
                                      </p:cBhvr>
                                      <p:tavLst>
                                        <p:tav tm="0">
                                          <p:val>
                                            <p:fltVal val="0"/>
                                          </p:val>
                                        </p:tav>
                                        <p:tav tm="100000">
                                          <p:val>
                                            <p:strVal val="#ppt_h"/>
                                          </p:val>
                                        </p:tav>
                                      </p:tavLst>
                                    </p:anim>
                                    <p:animEffect transition="in" filter="fade">
                                      <p:cBhvr>
                                        <p:cTn id="143" dur="500"/>
                                        <p:tgtEl>
                                          <p:spTgt spid="197651"/>
                                        </p:tgtEl>
                                      </p:cBhvr>
                                    </p:animEffect>
                                  </p:childTnLst>
                                </p:cTn>
                              </p:par>
                            </p:childTnLst>
                          </p:cTn>
                        </p:par>
                        <p:par>
                          <p:cTn id="144" fill="hold">
                            <p:stCondLst>
                              <p:cond delay="0"/>
                            </p:stCondLst>
                            <p:childTnLst>
                              <p:par>
                                <p:cTn id="145" presetID="22" presetClass="entr" presetSubtype="1" fill="hold" grpId="0" nodeType="afterEffect">
                                  <p:stCondLst>
                                    <p:cond delay="0"/>
                                  </p:stCondLst>
                                  <p:childTnLst>
                                    <p:set>
                                      <p:cBhvr>
                                        <p:cTn id="146" dur="1" fill="hold">
                                          <p:stCondLst>
                                            <p:cond delay="0"/>
                                          </p:stCondLst>
                                        </p:cTn>
                                        <p:tgtEl>
                                          <p:spTgt spid="197641"/>
                                        </p:tgtEl>
                                        <p:attrNameLst>
                                          <p:attrName>style.visibility</p:attrName>
                                        </p:attrNameLst>
                                      </p:cBhvr>
                                      <p:to>
                                        <p:strVal val="visible"/>
                                      </p:to>
                                    </p:set>
                                    <p:animEffect transition="in" filter="wipe(up)">
                                      <p:cBhvr>
                                        <p:cTn id="147" dur="500"/>
                                        <p:tgtEl>
                                          <p:spTgt spid="197641"/>
                                        </p:tgtEl>
                                      </p:cBhvr>
                                    </p:animEffect>
                                  </p:childTnLst>
                                </p:cTn>
                              </p:par>
                            </p:childTnLst>
                          </p:cTn>
                        </p:par>
                        <p:par>
                          <p:cTn id="148" fill="hold">
                            <p:stCondLst>
                              <p:cond delay="500"/>
                            </p:stCondLst>
                            <p:childTnLst>
                              <p:par>
                                <p:cTn id="149" presetID="22" presetClass="entr" presetSubtype="1" fill="hold" nodeType="afterEffect">
                                  <p:stCondLst>
                                    <p:cond delay="0"/>
                                  </p:stCondLst>
                                  <p:childTnLst>
                                    <p:set>
                                      <p:cBhvr>
                                        <p:cTn id="150" dur="1" fill="hold">
                                          <p:stCondLst>
                                            <p:cond delay="0"/>
                                          </p:stCondLst>
                                        </p:cTn>
                                        <p:tgtEl>
                                          <p:spTgt spid="14"/>
                                        </p:tgtEl>
                                        <p:attrNameLst>
                                          <p:attrName>style.visibility</p:attrName>
                                        </p:attrNameLst>
                                      </p:cBhvr>
                                      <p:to>
                                        <p:strVal val="visible"/>
                                      </p:to>
                                    </p:set>
                                    <p:animEffect transition="in" filter="wipe(up)">
                                      <p:cBhvr>
                                        <p:cTn id="151" dur="500"/>
                                        <p:tgtEl>
                                          <p:spTgt spid="14"/>
                                        </p:tgtEl>
                                      </p:cBhvr>
                                    </p:animEffect>
                                  </p:childTnLst>
                                </p:cTn>
                              </p:par>
                              <p:par>
                                <p:cTn id="152" presetID="22" presetClass="entr" presetSubtype="8" fill="hold" nodeType="withEffect">
                                  <p:stCondLst>
                                    <p:cond delay="0"/>
                                  </p:stCondLst>
                                  <p:childTnLst>
                                    <p:set>
                                      <p:cBhvr>
                                        <p:cTn id="153" dur="1" fill="hold">
                                          <p:stCondLst>
                                            <p:cond delay="0"/>
                                          </p:stCondLst>
                                        </p:cTn>
                                        <p:tgtEl>
                                          <p:spTgt spid="9"/>
                                        </p:tgtEl>
                                        <p:attrNameLst>
                                          <p:attrName>style.visibility</p:attrName>
                                        </p:attrNameLst>
                                      </p:cBhvr>
                                      <p:to>
                                        <p:strVal val="visible"/>
                                      </p:to>
                                    </p:set>
                                    <p:animEffect transition="in" filter="wipe(left)">
                                      <p:cBhvr>
                                        <p:cTn id="154" dur="500"/>
                                        <p:tgtEl>
                                          <p:spTgt spid="9"/>
                                        </p:tgtEl>
                                      </p:cBhvr>
                                    </p:animEffect>
                                  </p:childTnLst>
                                </p:cTn>
                              </p:par>
                            </p:childTnLst>
                          </p:cTn>
                        </p:par>
                      </p:childTnLst>
                    </p:cTn>
                  </p:par>
                  <p:par>
                    <p:cTn id="155" fill="hold">
                      <p:stCondLst>
                        <p:cond delay="indefinite"/>
                      </p:stCondLst>
                      <p:childTnLst>
                        <p:par>
                          <p:cTn id="156" fill="hold">
                            <p:stCondLst>
                              <p:cond delay="0"/>
                            </p:stCondLst>
                            <p:childTnLst>
                              <p:par>
                                <p:cTn id="157" presetID="1" presetClass="exit" presetSubtype="0" fill="hold" grpId="1" nodeType="clickEffect">
                                  <p:stCondLst>
                                    <p:cond delay="0"/>
                                  </p:stCondLst>
                                  <p:childTnLst>
                                    <p:set>
                                      <p:cBhvr>
                                        <p:cTn id="158" dur="1" fill="hold">
                                          <p:stCondLst>
                                            <p:cond delay="0"/>
                                          </p:stCondLst>
                                        </p:cTn>
                                        <p:tgtEl>
                                          <p:spTgt spid="197651"/>
                                        </p:tgtEl>
                                        <p:attrNameLst>
                                          <p:attrName>style.visibility</p:attrName>
                                        </p:attrNameLst>
                                      </p:cBhvr>
                                      <p:to>
                                        <p:strVal val="hidden"/>
                                      </p:to>
                                    </p:set>
                                  </p:childTnLst>
                                </p:cTn>
                              </p:par>
                              <p:par>
                                <p:cTn id="159" presetID="1" presetClass="emph" presetSubtype="2" fill="hold" nodeType="withEffect">
                                  <p:stCondLst>
                                    <p:cond delay="0"/>
                                  </p:stCondLst>
                                  <p:childTnLst>
                                    <p:animClr clrSpc="rgb" dir="cw">
                                      <p:cBhvr>
                                        <p:cTn id="160" dur="500" fill="hold"/>
                                        <p:tgtEl>
                                          <p:spTgt spid="197641"/>
                                        </p:tgtEl>
                                        <p:attrNameLst>
                                          <p:attrName>fillcolor</p:attrName>
                                        </p:attrNameLst>
                                      </p:cBhvr>
                                      <p:to>
                                        <a:srgbClr val="CCFFFF"/>
                                      </p:to>
                                    </p:animClr>
                                    <p:set>
                                      <p:cBhvr>
                                        <p:cTn id="161" dur="500" fill="hold"/>
                                        <p:tgtEl>
                                          <p:spTgt spid="197641"/>
                                        </p:tgtEl>
                                        <p:attrNameLst>
                                          <p:attrName>fill.type</p:attrName>
                                        </p:attrNameLst>
                                      </p:cBhvr>
                                      <p:to>
                                        <p:strVal val="solid"/>
                                      </p:to>
                                    </p:set>
                                    <p:set>
                                      <p:cBhvr>
                                        <p:cTn id="162" dur="500" fill="hold"/>
                                        <p:tgtEl>
                                          <p:spTgt spid="197641"/>
                                        </p:tgtEl>
                                        <p:attrNameLst>
                                          <p:attrName>fill.on</p:attrName>
                                        </p:attrNameLst>
                                      </p:cBhvr>
                                      <p:to>
                                        <p:strVal val="true"/>
                                      </p:to>
                                    </p:set>
                                  </p:childTnLst>
                                </p:cTn>
                              </p:par>
                              <p:par>
                                <p:cTn id="163" presetID="53" presetClass="entr" presetSubtype="16" fill="hold" grpId="0" nodeType="withEffect">
                                  <p:stCondLst>
                                    <p:cond delay="0"/>
                                  </p:stCondLst>
                                  <p:childTnLst>
                                    <p:set>
                                      <p:cBhvr>
                                        <p:cTn id="164" dur="1" fill="hold">
                                          <p:stCondLst>
                                            <p:cond delay="0"/>
                                          </p:stCondLst>
                                        </p:cTn>
                                        <p:tgtEl>
                                          <p:spTgt spid="197652"/>
                                        </p:tgtEl>
                                        <p:attrNameLst>
                                          <p:attrName>style.visibility</p:attrName>
                                        </p:attrNameLst>
                                      </p:cBhvr>
                                      <p:to>
                                        <p:strVal val="visible"/>
                                      </p:to>
                                    </p:set>
                                    <p:anim calcmode="lin" valueType="num">
                                      <p:cBhvr>
                                        <p:cTn id="165" dur="500" fill="hold"/>
                                        <p:tgtEl>
                                          <p:spTgt spid="197652"/>
                                        </p:tgtEl>
                                        <p:attrNameLst>
                                          <p:attrName>ppt_w</p:attrName>
                                        </p:attrNameLst>
                                      </p:cBhvr>
                                      <p:tavLst>
                                        <p:tav tm="0">
                                          <p:val>
                                            <p:fltVal val="0"/>
                                          </p:val>
                                        </p:tav>
                                        <p:tav tm="100000">
                                          <p:val>
                                            <p:strVal val="#ppt_w"/>
                                          </p:val>
                                        </p:tav>
                                      </p:tavLst>
                                    </p:anim>
                                    <p:anim calcmode="lin" valueType="num">
                                      <p:cBhvr>
                                        <p:cTn id="166" dur="500" fill="hold"/>
                                        <p:tgtEl>
                                          <p:spTgt spid="197652"/>
                                        </p:tgtEl>
                                        <p:attrNameLst>
                                          <p:attrName>ppt_h</p:attrName>
                                        </p:attrNameLst>
                                      </p:cBhvr>
                                      <p:tavLst>
                                        <p:tav tm="0">
                                          <p:val>
                                            <p:fltVal val="0"/>
                                          </p:val>
                                        </p:tav>
                                        <p:tav tm="100000">
                                          <p:val>
                                            <p:strVal val="#ppt_h"/>
                                          </p:val>
                                        </p:tav>
                                      </p:tavLst>
                                    </p:anim>
                                    <p:animEffect transition="in" filter="fade">
                                      <p:cBhvr>
                                        <p:cTn id="167" dur="500"/>
                                        <p:tgtEl>
                                          <p:spTgt spid="197652"/>
                                        </p:tgtEl>
                                      </p:cBhvr>
                                    </p:animEffect>
                                  </p:childTnLst>
                                </p:cTn>
                              </p:par>
                            </p:childTnLst>
                          </p:cTn>
                        </p:par>
                        <p:par>
                          <p:cTn id="168" fill="hold">
                            <p:stCondLst>
                              <p:cond delay="0"/>
                            </p:stCondLst>
                            <p:childTnLst>
                              <p:par>
                                <p:cTn id="169" presetID="22" presetClass="entr" presetSubtype="1" fill="hold" grpId="0" nodeType="afterEffect">
                                  <p:stCondLst>
                                    <p:cond delay="0"/>
                                  </p:stCondLst>
                                  <p:childTnLst>
                                    <p:set>
                                      <p:cBhvr>
                                        <p:cTn id="170" dur="1" fill="hold">
                                          <p:stCondLst>
                                            <p:cond delay="0"/>
                                          </p:stCondLst>
                                        </p:cTn>
                                        <p:tgtEl>
                                          <p:spTgt spid="197642"/>
                                        </p:tgtEl>
                                        <p:attrNameLst>
                                          <p:attrName>style.visibility</p:attrName>
                                        </p:attrNameLst>
                                      </p:cBhvr>
                                      <p:to>
                                        <p:strVal val="visible"/>
                                      </p:to>
                                    </p:set>
                                    <p:animEffect transition="in" filter="wipe(up)">
                                      <p:cBhvr>
                                        <p:cTn id="171" dur="500"/>
                                        <p:tgtEl>
                                          <p:spTgt spid="197642"/>
                                        </p:tgtEl>
                                      </p:cBhvr>
                                    </p:animEffec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grpId="1" nodeType="clickEffect">
                                  <p:stCondLst>
                                    <p:cond delay="0"/>
                                  </p:stCondLst>
                                  <p:childTnLst>
                                    <p:set>
                                      <p:cBhvr>
                                        <p:cTn id="175" dur="1" fill="hold">
                                          <p:stCondLst>
                                            <p:cond delay="0"/>
                                          </p:stCondLst>
                                        </p:cTn>
                                        <p:tgtEl>
                                          <p:spTgt spid="197652"/>
                                        </p:tgtEl>
                                        <p:attrNameLst>
                                          <p:attrName>style.visibility</p:attrName>
                                        </p:attrNameLst>
                                      </p:cBhvr>
                                      <p:to>
                                        <p:strVal val="hidden"/>
                                      </p:to>
                                    </p:set>
                                  </p:childTnLst>
                                </p:cTn>
                              </p:par>
                              <p:par>
                                <p:cTn id="176" presetID="1" presetClass="emph" presetSubtype="2" fill="hold" nodeType="withEffect">
                                  <p:stCondLst>
                                    <p:cond delay="0"/>
                                  </p:stCondLst>
                                  <p:childTnLst>
                                    <p:animClr clrSpc="rgb" dir="cw">
                                      <p:cBhvr>
                                        <p:cTn id="177" dur="500" fill="hold"/>
                                        <p:tgtEl>
                                          <p:spTgt spid="197642"/>
                                        </p:tgtEl>
                                        <p:attrNameLst>
                                          <p:attrName>fillcolor</p:attrName>
                                        </p:attrNameLst>
                                      </p:cBhvr>
                                      <p:to>
                                        <a:srgbClr val="CCFFFF"/>
                                      </p:to>
                                    </p:animClr>
                                    <p:set>
                                      <p:cBhvr>
                                        <p:cTn id="178" dur="500" fill="hold"/>
                                        <p:tgtEl>
                                          <p:spTgt spid="197642"/>
                                        </p:tgtEl>
                                        <p:attrNameLst>
                                          <p:attrName>fill.type</p:attrName>
                                        </p:attrNameLst>
                                      </p:cBhvr>
                                      <p:to>
                                        <p:strVal val="solid"/>
                                      </p:to>
                                    </p:set>
                                    <p:set>
                                      <p:cBhvr>
                                        <p:cTn id="179" dur="500" fill="hold"/>
                                        <p:tgtEl>
                                          <p:spTgt spid="19764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animBg="1"/>
      <p:bldP spid="197636" grpId="0" animBg="1"/>
      <p:bldP spid="197637" grpId="0" animBg="1"/>
      <p:bldP spid="197638" grpId="0" animBg="1"/>
      <p:bldP spid="197639" grpId="0" animBg="1"/>
      <p:bldP spid="197640" grpId="0" animBg="1"/>
      <p:bldP spid="197641" grpId="0" animBg="1"/>
      <p:bldP spid="197642" grpId="0" animBg="1"/>
      <p:bldP spid="197643" grpId="0" animBg="1"/>
      <p:bldP spid="197643" grpId="1" animBg="1"/>
      <p:bldP spid="197644" grpId="0" animBg="1"/>
      <p:bldP spid="197645" grpId="0" animBg="1"/>
      <p:bldP spid="197646" grpId="0" animBg="1"/>
      <p:bldP spid="197646" grpId="1" animBg="1"/>
      <p:bldP spid="197647" grpId="0" animBg="1"/>
      <p:bldP spid="197647" grpId="1" animBg="1"/>
      <p:bldP spid="197648" grpId="0" animBg="1"/>
      <p:bldP spid="197648" grpId="1" animBg="1"/>
      <p:bldP spid="197649" grpId="0" animBg="1"/>
      <p:bldP spid="197650" grpId="0" animBg="1"/>
      <p:bldP spid="197650" grpId="1" animBg="1"/>
      <p:bldP spid="197651" grpId="0" animBg="1"/>
      <p:bldP spid="197651" grpId="1" animBg="1"/>
      <p:bldP spid="197652" grpId="0" animBg="1"/>
      <p:bldP spid="197652"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1981200" y="366213"/>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3200" dirty="0"/>
              <a:t>删除任务 </a:t>
            </a:r>
          </a:p>
        </p:txBody>
      </p:sp>
      <p:sp>
        <p:nvSpPr>
          <p:cNvPr id="198659" name="Rectangle 3"/>
          <p:cNvSpPr>
            <a:spLocks noChangeArrowheads="1"/>
          </p:cNvSpPr>
          <p:nvPr/>
        </p:nvSpPr>
        <p:spPr bwMode="auto">
          <a:xfrm>
            <a:off x="1981200" y="1371600"/>
            <a:ext cx="5257800" cy="3733800"/>
          </a:xfrm>
          <a:prstGeom prst="rect">
            <a:avLst/>
          </a:prstGeom>
          <a:solidFill>
            <a:srgbClr val="DDDDDD"/>
          </a:solidFill>
          <a:ln w="9525" algn="ctr">
            <a:solidFill>
              <a:schemeClr val="tx1"/>
            </a:solidFill>
            <a:miter lim="800000"/>
          </a:ln>
          <a:effectLst>
            <a:outerShdw dist="35921" dir="2700000" algn="ctr" rotWithShape="0">
              <a:schemeClr val="bg2"/>
            </a:outerShdw>
          </a:effectLst>
        </p:spPr>
        <p:txBody>
          <a:bodyPr wrap="none" anchor="ctr"/>
          <a:lstStyle/>
          <a:p>
            <a:pPr>
              <a:defRPr/>
            </a:pPr>
            <a:r>
              <a:rPr lang="en-US" altLang="zh-CN" sz="1400" dirty="0">
                <a:latin typeface="Arial" panose="020B0604020202020204" pitchFamily="34" charset="0"/>
              </a:rPr>
              <a:t>        OSTCBPrioTbl[</a:t>
            </a:r>
            <a:r>
              <a:rPr lang="en-US" altLang="zh-CN" sz="1400" dirty="0" err="1">
                <a:latin typeface="Arial" panose="020B0604020202020204" pitchFamily="34" charset="0"/>
              </a:rPr>
              <a:t>prio</a:t>
            </a:r>
            <a:r>
              <a:rPr lang="en-US" altLang="zh-CN" sz="1400" dirty="0">
                <a:latin typeface="Arial" panose="020B0604020202020204" pitchFamily="34" charset="0"/>
              </a:rPr>
              <a:t>] = (OS_TCB *)0;</a:t>
            </a:r>
          </a:p>
          <a:p>
            <a:pPr>
              <a:defRPr/>
            </a:pPr>
            <a:r>
              <a:rPr lang="en-US" altLang="zh-CN" sz="1400" dirty="0">
                <a:latin typeface="Arial" panose="020B0604020202020204" pitchFamily="34" charset="0"/>
              </a:rPr>
              <a:t>        if (</a:t>
            </a:r>
            <a:r>
              <a:rPr lang="en-US" altLang="zh-CN" sz="1400" dirty="0" err="1">
                <a:latin typeface="Arial" panose="020B0604020202020204" pitchFamily="34" charset="0"/>
              </a:rPr>
              <a:t>ptcb</a:t>
            </a:r>
            <a:r>
              <a:rPr lang="en-US" altLang="zh-CN" sz="1400" dirty="0">
                <a:latin typeface="Arial" panose="020B0604020202020204" pitchFamily="34" charset="0"/>
              </a:rPr>
              <a:t>-&gt;</a:t>
            </a:r>
            <a:r>
              <a:rPr lang="en-US" altLang="zh-CN" sz="1400" dirty="0" err="1">
                <a:latin typeface="Arial" panose="020B0604020202020204" pitchFamily="34" charset="0"/>
              </a:rPr>
              <a:t>OSTCBPrev</a:t>
            </a:r>
            <a:r>
              <a:rPr lang="en-US" altLang="zh-CN" sz="1400" dirty="0">
                <a:latin typeface="Arial" panose="020B0604020202020204" pitchFamily="34" charset="0"/>
              </a:rPr>
              <a:t> == (OS_TCB *)0) {</a:t>
            </a:r>
          </a:p>
          <a:p>
            <a:pPr>
              <a:defRPr/>
            </a:pPr>
            <a:r>
              <a:rPr lang="en-US" altLang="zh-CN" sz="1400" dirty="0">
                <a:latin typeface="Arial" panose="020B0604020202020204" pitchFamily="34" charset="0"/>
              </a:rPr>
              <a:t>            </a:t>
            </a:r>
            <a:r>
              <a:rPr lang="en-US" altLang="zh-CN" sz="1400" dirty="0" err="1">
                <a:latin typeface="Arial" panose="020B0604020202020204" pitchFamily="34" charset="0"/>
              </a:rPr>
              <a:t>ptcb</a:t>
            </a:r>
            <a:r>
              <a:rPr lang="en-US" altLang="zh-CN" sz="1400" dirty="0">
                <a:latin typeface="Arial" panose="020B0604020202020204" pitchFamily="34" charset="0"/>
              </a:rPr>
              <a:t>-&gt;</a:t>
            </a:r>
            <a:r>
              <a:rPr lang="en-US" altLang="zh-CN" sz="1400" dirty="0" err="1">
                <a:latin typeface="Arial" panose="020B0604020202020204" pitchFamily="34" charset="0"/>
              </a:rPr>
              <a:t>OSTCBNext</a:t>
            </a:r>
            <a:r>
              <a:rPr lang="en-US" altLang="zh-CN" sz="1400" dirty="0">
                <a:latin typeface="Arial" panose="020B0604020202020204" pitchFamily="34" charset="0"/>
              </a:rPr>
              <a:t>-&gt;</a:t>
            </a:r>
            <a:r>
              <a:rPr lang="en-US" altLang="zh-CN" sz="1400" dirty="0" err="1">
                <a:latin typeface="Arial" panose="020B0604020202020204" pitchFamily="34" charset="0"/>
              </a:rPr>
              <a:t>OSTCBPrev</a:t>
            </a:r>
            <a:r>
              <a:rPr lang="en-US" altLang="zh-CN" sz="1400" dirty="0">
                <a:latin typeface="Arial" panose="020B0604020202020204" pitchFamily="34" charset="0"/>
              </a:rPr>
              <a:t> = (OS_TCB *)0;</a:t>
            </a:r>
          </a:p>
          <a:p>
            <a:pPr>
              <a:defRPr/>
            </a:pPr>
            <a:r>
              <a:rPr lang="en-US" altLang="zh-CN" sz="1400" dirty="0">
                <a:latin typeface="Arial" panose="020B0604020202020204" pitchFamily="34" charset="0"/>
              </a:rPr>
              <a:t>            </a:t>
            </a:r>
            <a:r>
              <a:rPr lang="en-US" altLang="zh-CN" sz="1400" dirty="0" err="1">
                <a:latin typeface="Arial" panose="020B0604020202020204" pitchFamily="34" charset="0"/>
              </a:rPr>
              <a:t>OSTCBList</a:t>
            </a:r>
            <a:r>
              <a:rPr lang="en-US" altLang="zh-CN" sz="1400" dirty="0">
                <a:latin typeface="Arial" panose="020B0604020202020204" pitchFamily="34" charset="0"/>
              </a:rPr>
              <a:t>                  = </a:t>
            </a:r>
            <a:r>
              <a:rPr lang="en-US" altLang="zh-CN" sz="1400" dirty="0" err="1">
                <a:latin typeface="Arial" panose="020B0604020202020204" pitchFamily="34" charset="0"/>
              </a:rPr>
              <a:t>ptcb</a:t>
            </a:r>
            <a:r>
              <a:rPr lang="en-US" altLang="zh-CN" sz="1400" dirty="0">
                <a:latin typeface="Arial" panose="020B0604020202020204" pitchFamily="34" charset="0"/>
              </a:rPr>
              <a:t>-&gt;</a:t>
            </a:r>
            <a:r>
              <a:rPr lang="en-US" altLang="zh-CN" sz="1400" dirty="0" err="1">
                <a:latin typeface="Arial" panose="020B0604020202020204" pitchFamily="34" charset="0"/>
              </a:rPr>
              <a:t>OSTCBNext</a:t>
            </a:r>
            <a:r>
              <a:rPr lang="en-US" altLang="zh-CN" sz="1400" dirty="0">
                <a:latin typeface="Arial" panose="020B0604020202020204" pitchFamily="34" charset="0"/>
              </a:rPr>
              <a:t>;</a:t>
            </a:r>
          </a:p>
          <a:p>
            <a:pPr>
              <a:defRPr/>
            </a:pPr>
            <a:r>
              <a:rPr lang="en-US" altLang="zh-CN" sz="1400" dirty="0">
                <a:latin typeface="Arial" panose="020B0604020202020204" pitchFamily="34" charset="0"/>
              </a:rPr>
              <a:t>        } else {</a:t>
            </a:r>
          </a:p>
          <a:p>
            <a:pPr>
              <a:defRPr/>
            </a:pPr>
            <a:r>
              <a:rPr lang="en-US" altLang="zh-CN" sz="1400" dirty="0">
                <a:latin typeface="Arial" panose="020B0604020202020204" pitchFamily="34" charset="0"/>
              </a:rPr>
              <a:t>            </a:t>
            </a:r>
            <a:r>
              <a:rPr lang="en-US" altLang="zh-CN" sz="1400" dirty="0" err="1">
                <a:latin typeface="Arial" panose="020B0604020202020204" pitchFamily="34" charset="0"/>
              </a:rPr>
              <a:t>ptcb</a:t>
            </a:r>
            <a:r>
              <a:rPr lang="en-US" altLang="zh-CN" sz="1400" dirty="0">
                <a:latin typeface="Arial" panose="020B0604020202020204" pitchFamily="34" charset="0"/>
              </a:rPr>
              <a:t>-&gt;</a:t>
            </a:r>
            <a:r>
              <a:rPr lang="en-US" altLang="zh-CN" sz="1400" dirty="0" err="1">
                <a:latin typeface="Arial" panose="020B0604020202020204" pitchFamily="34" charset="0"/>
              </a:rPr>
              <a:t>OSTCBPrev</a:t>
            </a:r>
            <a:r>
              <a:rPr lang="en-US" altLang="zh-CN" sz="1400" dirty="0">
                <a:latin typeface="Arial" panose="020B0604020202020204" pitchFamily="34" charset="0"/>
              </a:rPr>
              <a:t>-&gt;</a:t>
            </a:r>
            <a:r>
              <a:rPr lang="en-US" altLang="zh-CN" sz="1400" dirty="0" err="1">
                <a:latin typeface="Arial" panose="020B0604020202020204" pitchFamily="34" charset="0"/>
              </a:rPr>
              <a:t>OSTCBNext</a:t>
            </a:r>
            <a:r>
              <a:rPr lang="en-US" altLang="zh-CN" sz="1400" dirty="0">
                <a:latin typeface="Arial" panose="020B0604020202020204" pitchFamily="34" charset="0"/>
              </a:rPr>
              <a:t> = </a:t>
            </a:r>
            <a:r>
              <a:rPr lang="en-US" altLang="zh-CN" sz="1400" dirty="0" err="1">
                <a:latin typeface="Arial" panose="020B0604020202020204" pitchFamily="34" charset="0"/>
              </a:rPr>
              <a:t>ptcb</a:t>
            </a:r>
            <a:r>
              <a:rPr lang="en-US" altLang="zh-CN" sz="1400" dirty="0">
                <a:latin typeface="Arial" panose="020B0604020202020204" pitchFamily="34" charset="0"/>
              </a:rPr>
              <a:t>-&gt;</a:t>
            </a:r>
            <a:r>
              <a:rPr lang="en-US" altLang="zh-CN" sz="1400" dirty="0" err="1">
                <a:latin typeface="Arial" panose="020B0604020202020204" pitchFamily="34" charset="0"/>
              </a:rPr>
              <a:t>OSTCBNext</a:t>
            </a:r>
            <a:r>
              <a:rPr lang="en-US" altLang="zh-CN" sz="1400" dirty="0">
                <a:latin typeface="Arial" panose="020B0604020202020204" pitchFamily="34" charset="0"/>
              </a:rPr>
              <a:t>;</a:t>
            </a:r>
          </a:p>
          <a:p>
            <a:pPr>
              <a:defRPr/>
            </a:pPr>
            <a:r>
              <a:rPr lang="en-US" altLang="zh-CN" sz="1400" dirty="0">
                <a:latin typeface="Arial" panose="020B0604020202020204" pitchFamily="34" charset="0"/>
              </a:rPr>
              <a:t>            </a:t>
            </a:r>
            <a:r>
              <a:rPr lang="en-US" altLang="zh-CN" sz="1400" dirty="0" err="1">
                <a:latin typeface="Arial" panose="020B0604020202020204" pitchFamily="34" charset="0"/>
              </a:rPr>
              <a:t>ptcb</a:t>
            </a:r>
            <a:r>
              <a:rPr lang="en-US" altLang="zh-CN" sz="1400" dirty="0">
                <a:latin typeface="Arial" panose="020B0604020202020204" pitchFamily="34" charset="0"/>
              </a:rPr>
              <a:t>-&gt;</a:t>
            </a:r>
            <a:r>
              <a:rPr lang="en-US" altLang="zh-CN" sz="1400" dirty="0" err="1">
                <a:latin typeface="Arial" panose="020B0604020202020204" pitchFamily="34" charset="0"/>
              </a:rPr>
              <a:t>OSTCBNext</a:t>
            </a:r>
            <a:r>
              <a:rPr lang="en-US" altLang="zh-CN" sz="1400" dirty="0">
                <a:latin typeface="Arial" panose="020B0604020202020204" pitchFamily="34" charset="0"/>
              </a:rPr>
              <a:t>-&gt;</a:t>
            </a:r>
            <a:r>
              <a:rPr lang="en-US" altLang="zh-CN" sz="1400" dirty="0" err="1">
                <a:latin typeface="Arial" panose="020B0604020202020204" pitchFamily="34" charset="0"/>
              </a:rPr>
              <a:t>OSTCBPrev</a:t>
            </a:r>
            <a:r>
              <a:rPr lang="en-US" altLang="zh-CN" sz="1400" dirty="0">
                <a:latin typeface="Arial" panose="020B0604020202020204" pitchFamily="34" charset="0"/>
              </a:rPr>
              <a:t> = </a:t>
            </a:r>
            <a:r>
              <a:rPr lang="en-US" altLang="zh-CN" sz="1400" dirty="0" err="1">
                <a:latin typeface="Arial" panose="020B0604020202020204" pitchFamily="34" charset="0"/>
              </a:rPr>
              <a:t>ptcb</a:t>
            </a:r>
            <a:r>
              <a:rPr lang="en-US" altLang="zh-CN" sz="1400" dirty="0">
                <a:latin typeface="Arial" panose="020B0604020202020204" pitchFamily="34" charset="0"/>
              </a:rPr>
              <a:t>-&gt;</a:t>
            </a:r>
            <a:r>
              <a:rPr lang="en-US" altLang="zh-CN" sz="1400" dirty="0" err="1">
                <a:latin typeface="Arial" panose="020B0604020202020204" pitchFamily="34" charset="0"/>
              </a:rPr>
              <a:t>OSTCBPrev</a:t>
            </a:r>
            <a:r>
              <a:rPr lang="en-US" altLang="zh-CN" sz="1400" dirty="0">
                <a:latin typeface="Arial" panose="020B0604020202020204" pitchFamily="34" charset="0"/>
              </a:rPr>
              <a:t>;</a:t>
            </a:r>
          </a:p>
          <a:p>
            <a:pPr>
              <a:defRPr/>
            </a:pPr>
            <a:r>
              <a:rPr lang="en-US" altLang="zh-CN" sz="1400" dirty="0">
                <a:latin typeface="Arial" panose="020B0604020202020204" pitchFamily="34" charset="0"/>
              </a:rPr>
              <a:t>        }</a:t>
            </a:r>
          </a:p>
          <a:p>
            <a:pPr>
              <a:defRPr/>
            </a:pPr>
            <a:r>
              <a:rPr lang="en-US" altLang="zh-CN" sz="1400" dirty="0">
                <a:latin typeface="Arial" panose="020B0604020202020204" pitchFamily="34" charset="0"/>
              </a:rPr>
              <a:t>        </a:t>
            </a:r>
            <a:r>
              <a:rPr lang="en-US" altLang="zh-CN" sz="1400" dirty="0" err="1">
                <a:latin typeface="Arial" panose="020B0604020202020204" pitchFamily="34" charset="0"/>
              </a:rPr>
              <a:t>ptcb</a:t>
            </a:r>
            <a:r>
              <a:rPr lang="en-US" altLang="zh-CN" sz="1400" dirty="0">
                <a:latin typeface="Arial" panose="020B0604020202020204" pitchFamily="34" charset="0"/>
              </a:rPr>
              <a:t>-&gt;</a:t>
            </a:r>
            <a:r>
              <a:rPr lang="en-US" altLang="zh-CN" sz="1400" dirty="0" err="1">
                <a:latin typeface="Arial" panose="020B0604020202020204" pitchFamily="34" charset="0"/>
              </a:rPr>
              <a:t>OSTCBNext</a:t>
            </a:r>
            <a:r>
              <a:rPr lang="en-US" altLang="zh-CN" sz="1400" dirty="0">
                <a:latin typeface="Arial" panose="020B0604020202020204" pitchFamily="34" charset="0"/>
              </a:rPr>
              <a:t> = </a:t>
            </a:r>
            <a:r>
              <a:rPr lang="en-US" altLang="zh-CN" sz="1400" dirty="0" err="1">
                <a:latin typeface="Arial" panose="020B0604020202020204" pitchFamily="34" charset="0"/>
              </a:rPr>
              <a:t>OSTCBFreeList</a:t>
            </a:r>
            <a:r>
              <a:rPr lang="en-US" altLang="zh-CN" sz="1400" dirty="0">
                <a:latin typeface="Arial" panose="020B0604020202020204" pitchFamily="34" charset="0"/>
              </a:rPr>
              <a:t>;</a:t>
            </a:r>
          </a:p>
          <a:p>
            <a:pPr>
              <a:defRPr/>
            </a:pPr>
            <a:r>
              <a:rPr lang="en-US" altLang="zh-CN" sz="1400" dirty="0">
                <a:latin typeface="Arial" panose="020B0604020202020204" pitchFamily="34" charset="0"/>
              </a:rPr>
              <a:t>        </a:t>
            </a:r>
            <a:r>
              <a:rPr lang="en-US" altLang="zh-CN" sz="1400" dirty="0" err="1">
                <a:latin typeface="Arial" panose="020B0604020202020204" pitchFamily="34" charset="0"/>
              </a:rPr>
              <a:t>OSTCBFreeList</a:t>
            </a:r>
            <a:r>
              <a:rPr lang="en-US" altLang="zh-CN" sz="1400" dirty="0">
                <a:latin typeface="Arial" panose="020B0604020202020204" pitchFamily="34" charset="0"/>
              </a:rPr>
              <a:t>   = </a:t>
            </a:r>
            <a:r>
              <a:rPr lang="en-US" altLang="zh-CN" sz="1400" dirty="0" err="1">
                <a:latin typeface="Arial" panose="020B0604020202020204" pitchFamily="34" charset="0"/>
              </a:rPr>
              <a:t>ptcb</a:t>
            </a:r>
            <a:r>
              <a:rPr lang="en-US" altLang="zh-CN" sz="1400" dirty="0">
                <a:latin typeface="Arial" panose="020B0604020202020204" pitchFamily="34" charset="0"/>
              </a:rPr>
              <a:t>;</a:t>
            </a:r>
          </a:p>
          <a:p>
            <a:pPr>
              <a:defRPr/>
            </a:pPr>
            <a:r>
              <a:rPr lang="en-US" altLang="zh-CN" sz="1400" dirty="0">
                <a:latin typeface="Arial" panose="020B0604020202020204" pitchFamily="34" charset="0"/>
              </a:rPr>
              <a:t>        OS_EXIT_CRITICAL();</a:t>
            </a:r>
            <a:endParaRPr lang="pt-BR" altLang="zh-CN" sz="1400" dirty="0">
              <a:latin typeface="Arial" panose="020B0604020202020204" pitchFamily="34" charset="0"/>
            </a:endParaRPr>
          </a:p>
          <a:p>
            <a:pPr>
              <a:defRPr/>
            </a:pPr>
            <a:r>
              <a:rPr lang="pt-BR" altLang="zh-CN" sz="1400" dirty="0">
                <a:latin typeface="Arial" panose="020B0604020202020204" pitchFamily="34" charset="0"/>
              </a:rPr>
              <a:t>        OS_Sched();</a:t>
            </a:r>
          </a:p>
          <a:p>
            <a:pPr>
              <a:defRPr/>
            </a:pPr>
            <a:r>
              <a:rPr lang="pt-BR" altLang="zh-CN" sz="1400" dirty="0">
                <a:latin typeface="Arial" panose="020B0604020202020204" pitchFamily="34" charset="0"/>
              </a:rPr>
              <a:t>        return (OS_NO_ERR);</a:t>
            </a:r>
          </a:p>
          <a:p>
            <a:pPr>
              <a:defRPr/>
            </a:pPr>
            <a:r>
              <a:rPr lang="pt-BR" altLang="zh-CN" sz="1400" dirty="0">
                <a:latin typeface="Arial" panose="020B0604020202020204" pitchFamily="34" charset="0"/>
              </a:rPr>
              <a:t>    </a:t>
            </a:r>
            <a:r>
              <a:rPr lang="en-US" altLang="zh-CN" sz="1400" dirty="0">
                <a:latin typeface="Arial" panose="020B0604020202020204" pitchFamily="34" charset="0"/>
              </a:rPr>
              <a:t>}</a:t>
            </a:r>
          </a:p>
          <a:p>
            <a:pPr>
              <a:defRPr/>
            </a:pPr>
            <a:r>
              <a:rPr lang="en-US" altLang="zh-CN" sz="1400" dirty="0">
                <a:latin typeface="Arial" panose="020B0604020202020204" pitchFamily="34" charset="0"/>
              </a:rPr>
              <a:t>    OS_EXIT_CRITICAL();</a:t>
            </a:r>
            <a:endParaRPr lang="es-ES" altLang="zh-CN" sz="1400" dirty="0">
              <a:latin typeface="Arial" panose="020B0604020202020204" pitchFamily="34" charset="0"/>
            </a:endParaRPr>
          </a:p>
          <a:p>
            <a:pPr>
              <a:defRPr/>
            </a:pPr>
            <a:r>
              <a:rPr lang="es-ES" altLang="zh-CN" sz="1400" dirty="0">
                <a:latin typeface="Arial" panose="020B0604020202020204" pitchFamily="34" charset="0"/>
              </a:rPr>
              <a:t>    return (OS_TASK_DEL_ERR);</a:t>
            </a:r>
            <a:endParaRPr lang="en-US" altLang="zh-CN" sz="1400" dirty="0">
              <a:latin typeface="Arial" panose="020B0604020202020204" pitchFamily="34" charset="0"/>
            </a:endParaRPr>
          </a:p>
          <a:p>
            <a:pPr>
              <a:defRPr/>
            </a:pPr>
            <a:r>
              <a:rPr lang="en-US" altLang="zh-CN" sz="1400" dirty="0">
                <a:latin typeface="Arial" panose="020B0604020202020204" pitchFamily="34" charset="0"/>
              </a:rPr>
              <a:t>}</a:t>
            </a:r>
          </a:p>
        </p:txBody>
      </p:sp>
      <p:sp>
        <p:nvSpPr>
          <p:cNvPr id="198660" name="Rectangle 4"/>
          <p:cNvSpPr>
            <a:spLocks noChangeArrowheads="1"/>
          </p:cNvSpPr>
          <p:nvPr/>
        </p:nvSpPr>
        <p:spPr bwMode="auto">
          <a:xfrm>
            <a:off x="7542214" y="2274888"/>
            <a:ext cx="1582737" cy="431800"/>
          </a:xfrm>
          <a:prstGeom prst="rect">
            <a:avLst/>
          </a:prstGeom>
          <a:solidFill>
            <a:srgbClr val="FFFF99"/>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把任务</a:t>
            </a:r>
            <a:r>
              <a:rPr lang="en-US" altLang="zh-CN" sz="1400">
                <a:ea typeface="华文新魏" panose="02010800040101010101" pitchFamily="2" charset="-122"/>
              </a:rPr>
              <a:t>TCB</a:t>
            </a:r>
            <a:r>
              <a:rPr lang="zh-CN" altLang="en-US" sz="1400">
                <a:ea typeface="华文新魏" panose="02010800040101010101" pitchFamily="2" charset="-122"/>
              </a:rPr>
              <a:t>从已</a:t>
            </a:r>
          </a:p>
          <a:p>
            <a:pPr algn="ctr" eaLnBrk="1" hangingPunct="1"/>
            <a:r>
              <a:rPr lang="zh-CN" altLang="en-US" sz="1400">
                <a:ea typeface="华文新魏" panose="02010800040101010101" pitchFamily="2" charset="-122"/>
              </a:rPr>
              <a:t>使用</a:t>
            </a:r>
            <a:r>
              <a:rPr lang="en-US" altLang="zh-CN" sz="1400">
                <a:ea typeface="华文新魏" panose="02010800040101010101" pitchFamily="2" charset="-122"/>
              </a:rPr>
              <a:t>TCB</a:t>
            </a:r>
            <a:r>
              <a:rPr lang="zh-CN" altLang="en-US" sz="1400">
                <a:ea typeface="华文新魏" panose="02010800040101010101" pitchFamily="2" charset="-122"/>
              </a:rPr>
              <a:t>表中删除</a:t>
            </a:r>
          </a:p>
        </p:txBody>
      </p:sp>
      <p:sp>
        <p:nvSpPr>
          <p:cNvPr id="198661" name="Rectangle 5"/>
          <p:cNvSpPr>
            <a:spLocks noChangeArrowheads="1"/>
          </p:cNvSpPr>
          <p:nvPr/>
        </p:nvSpPr>
        <p:spPr bwMode="auto">
          <a:xfrm>
            <a:off x="7542214" y="1608138"/>
            <a:ext cx="1582737" cy="431800"/>
          </a:xfrm>
          <a:prstGeom prst="rect">
            <a:avLst/>
          </a:prstGeom>
          <a:solidFill>
            <a:srgbClr val="FFFF99"/>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把任务从优先级表</a:t>
            </a:r>
          </a:p>
          <a:p>
            <a:pPr algn="ctr" eaLnBrk="1" hangingPunct="1"/>
            <a:r>
              <a:rPr lang="zh-CN" altLang="en-US" sz="1400">
                <a:ea typeface="华文新魏" panose="02010800040101010101" pitchFamily="2" charset="-122"/>
              </a:rPr>
              <a:t>中删除</a:t>
            </a:r>
          </a:p>
        </p:txBody>
      </p:sp>
      <p:sp>
        <p:nvSpPr>
          <p:cNvPr id="198662" name="Rectangle 6"/>
          <p:cNvSpPr>
            <a:spLocks noChangeArrowheads="1"/>
          </p:cNvSpPr>
          <p:nvPr/>
        </p:nvSpPr>
        <p:spPr bwMode="auto">
          <a:xfrm>
            <a:off x="7473950" y="2941638"/>
            <a:ext cx="1727200" cy="431800"/>
          </a:xfrm>
          <a:prstGeom prst="rect">
            <a:avLst/>
          </a:prstGeom>
          <a:solidFill>
            <a:srgbClr val="FFFF99"/>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把任务</a:t>
            </a:r>
            <a:r>
              <a:rPr lang="en-US" altLang="zh-CN" sz="1400">
                <a:ea typeface="华文新魏" panose="02010800040101010101" pitchFamily="2" charset="-122"/>
              </a:rPr>
              <a:t>TCB</a:t>
            </a:r>
            <a:r>
              <a:rPr lang="zh-CN" altLang="en-US" sz="1400">
                <a:ea typeface="华文新魏" panose="02010800040101010101" pitchFamily="2" charset="-122"/>
              </a:rPr>
              <a:t>加入到</a:t>
            </a:r>
          </a:p>
          <a:p>
            <a:pPr algn="ctr" eaLnBrk="1" hangingPunct="1"/>
            <a:r>
              <a:rPr lang="zh-CN" altLang="en-US" sz="1400">
                <a:ea typeface="华文新魏" panose="02010800040101010101" pitchFamily="2" charset="-122"/>
              </a:rPr>
              <a:t>空闲</a:t>
            </a:r>
            <a:r>
              <a:rPr lang="en-US" altLang="zh-CN" sz="1400">
                <a:ea typeface="华文新魏" panose="02010800040101010101" pitchFamily="2" charset="-122"/>
              </a:rPr>
              <a:t>TCB</a:t>
            </a:r>
            <a:r>
              <a:rPr lang="zh-CN" altLang="en-US" sz="1400">
                <a:ea typeface="华文新魏" panose="02010800040101010101" pitchFamily="2" charset="-122"/>
              </a:rPr>
              <a:t>表</a:t>
            </a:r>
          </a:p>
        </p:txBody>
      </p:sp>
      <p:sp>
        <p:nvSpPr>
          <p:cNvPr id="198663" name="Rectangle 7"/>
          <p:cNvSpPr>
            <a:spLocks noChangeArrowheads="1"/>
          </p:cNvSpPr>
          <p:nvPr/>
        </p:nvSpPr>
        <p:spPr bwMode="auto">
          <a:xfrm>
            <a:off x="7620001" y="3608389"/>
            <a:ext cx="1439863" cy="287337"/>
          </a:xfrm>
          <a:prstGeom prst="rect">
            <a:avLst/>
          </a:prstGeom>
          <a:solidFill>
            <a:srgbClr val="FFFF99"/>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任务调度</a:t>
            </a:r>
          </a:p>
        </p:txBody>
      </p:sp>
      <p:sp>
        <p:nvSpPr>
          <p:cNvPr id="198664" name="AutoShape 8"/>
          <p:cNvSpPr>
            <a:spLocks noChangeArrowheads="1"/>
          </p:cNvSpPr>
          <p:nvPr/>
        </p:nvSpPr>
        <p:spPr bwMode="auto">
          <a:xfrm>
            <a:off x="7821613" y="4132264"/>
            <a:ext cx="1008062" cy="287337"/>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返回“无错”</a:t>
            </a:r>
          </a:p>
        </p:txBody>
      </p:sp>
      <p:sp>
        <p:nvSpPr>
          <p:cNvPr id="198665" name="Line 9"/>
          <p:cNvSpPr>
            <a:spLocks noChangeShapeType="1"/>
          </p:cNvSpPr>
          <p:nvPr/>
        </p:nvSpPr>
        <p:spPr bwMode="auto">
          <a:xfrm>
            <a:off x="8334375" y="2046288"/>
            <a:ext cx="0" cy="21590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8666" name="Line 10"/>
          <p:cNvSpPr>
            <a:spLocks noChangeShapeType="1"/>
          </p:cNvSpPr>
          <p:nvPr/>
        </p:nvSpPr>
        <p:spPr bwMode="auto">
          <a:xfrm>
            <a:off x="8334375" y="2713038"/>
            <a:ext cx="0" cy="21590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8667" name="Line 11"/>
          <p:cNvSpPr>
            <a:spLocks noChangeShapeType="1"/>
          </p:cNvSpPr>
          <p:nvPr/>
        </p:nvSpPr>
        <p:spPr bwMode="auto">
          <a:xfrm>
            <a:off x="8334375" y="3373438"/>
            <a:ext cx="0" cy="21590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8668" name="Line 12"/>
          <p:cNvSpPr>
            <a:spLocks noChangeShapeType="1"/>
          </p:cNvSpPr>
          <p:nvPr/>
        </p:nvSpPr>
        <p:spPr bwMode="auto">
          <a:xfrm>
            <a:off x="8334375" y="3906838"/>
            <a:ext cx="0" cy="21590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8669" name="Rectangle 13"/>
          <p:cNvSpPr>
            <a:spLocks noChangeArrowheads="1"/>
          </p:cNvSpPr>
          <p:nvPr/>
        </p:nvSpPr>
        <p:spPr bwMode="auto">
          <a:xfrm>
            <a:off x="2362200" y="1409700"/>
            <a:ext cx="3048000" cy="2286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8670" name="Rectangle 14"/>
          <p:cNvSpPr>
            <a:spLocks noChangeArrowheads="1"/>
          </p:cNvSpPr>
          <p:nvPr/>
        </p:nvSpPr>
        <p:spPr bwMode="auto">
          <a:xfrm>
            <a:off x="2362200" y="1638300"/>
            <a:ext cx="4724400" cy="15240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8671" name="Rectangle 15"/>
          <p:cNvSpPr>
            <a:spLocks noChangeArrowheads="1"/>
          </p:cNvSpPr>
          <p:nvPr/>
        </p:nvSpPr>
        <p:spPr bwMode="auto">
          <a:xfrm>
            <a:off x="2362200" y="3152775"/>
            <a:ext cx="3200400" cy="4191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8672" name="Rectangle 16"/>
          <p:cNvSpPr>
            <a:spLocks noChangeArrowheads="1"/>
          </p:cNvSpPr>
          <p:nvPr/>
        </p:nvSpPr>
        <p:spPr bwMode="auto">
          <a:xfrm>
            <a:off x="2362200" y="3762375"/>
            <a:ext cx="1371600" cy="24765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8673" name="Rectangle 17"/>
          <p:cNvSpPr>
            <a:spLocks noChangeArrowheads="1"/>
          </p:cNvSpPr>
          <p:nvPr/>
        </p:nvSpPr>
        <p:spPr bwMode="auto">
          <a:xfrm>
            <a:off x="2209800" y="4000500"/>
            <a:ext cx="2590800" cy="8382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 name="燕尾形 17">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198659"/>
                                        </p:tgtEl>
                                        <p:attrNameLst>
                                          <p:attrName>style.visibility</p:attrName>
                                        </p:attrNameLst>
                                      </p:cBhvr>
                                      <p:to>
                                        <p:strVal val="visible"/>
                                      </p:to>
                                    </p:set>
                                    <p:animEffect transition="in" filter="slide(fromTop)">
                                      <p:cBhvr>
                                        <p:cTn id="7" dur="500"/>
                                        <p:tgtEl>
                                          <p:spTgt spid="198659"/>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98669"/>
                                        </p:tgtEl>
                                        <p:attrNameLst>
                                          <p:attrName>style.visibility</p:attrName>
                                        </p:attrNameLst>
                                      </p:cBhvr>
                                      <p:to>
                                        <p:strVal val="visible"/>
                                      </p:to>
                                    </p:set>
                                    <p:anim calcmode="lin" valueType="num">
                                      <p:cBhvr>
                                        <p:cTn id="11" dur="500" fill="hold"/>
                                        <p:tgtEl>
                                          <p:spTgt spid="198669"/>
                                        </p:tgtEl>
                                        <p:attrNameLst>
                                          <p:attrName>ppt_w</p:attrName>
                                        </p:attrNameLst>
                                      </p:cBhvr>
                                      <p:tavLst>
                                        <p:tav tm="0">
                                          <p:val>
                                            <p:fltVal val="0"/>
                                          </p:val>
                                        </p:tav>
                                        <p:tav tm="100000">
                                          <p:val>
                                            <p:strVal val="#ppt_w"/>
                                          </p:val>
                                        </p:tav>
                                      </p:tavLst>
                                    </p:anim>
                                    <p:anim calcmode="lin" valueType="num">
                                      <p:cBhvr>
                                        <p:cTn id="12" dur="500" fill="hold"/>
                                        <p:tgtEl>
                                          <p:spTgt spid="198669"/>
                                        </p:tgtEl>
                                        <p:attrNameLst>
                                          <p:attrName>ppt_h</p:attrName>
                                        </p:attrNameLst>
                                      </p:cBhvr>
                                      <p:tavLst>
                                        <p:tav tm="0">
                                          <p:val>
                                            <p:fltVal val="0"/>
                                          </p:val>
                                        </p:tav>
                                        <p:tav tm="100000">
                                          <p:val>
                                            <p:strVal val="#ppt_h"/>
                                          </p:val>
                                        </p:tav>
                                      </p:tavLst>
                                    </p:anim>
                                    <p:animEffect transition="in" filter="fade">
                                      <p:cBhvr>
                                        <p:cTn id="13" dur="500"/>
                                        <p:tgtEl>
                                          <p:spTgt spid="198669"/>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198661"/>
                                        </p:tgtEl>
                                        <p:attrNameLst>
                                          <p:attrName>style.visibility</p:attrName>
                                        </p:attrNameLst>
                                      </p:cBhvr>
                                      <p:to>
                                        <p:strVal val="visible"/>
                                      </p:to>
                                    </p:set>
                                    <p:animEffect transition="in" filter="wipe(up)">
                                      <p:cBhvr>
                                        <p:cTn id="17" dur="500"/>
                                        <p:tgtEl>
                                          <p:spTgt spid="198661"/>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198665"/>
                                        </p:tgtEl>
                                        <p:attrNameLst>
                                          <p:attrName>style.visibility</p:attrName>
                                        </p:attrNameLst>
                                      </p:cBhvr>
                                      <p:to>
                                        <p:strVal val="visible"/>
                                      </p:to>
                                    </p:set>
                                    <p:animEffect transition="in" filter="wipe(up)">
                                      <p:cBhvr>
                                        <p:cTn id="21" dur="500"/>
                                        <p:tgtEl>
                                          <p:spTgt spid="19866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198669"/>
                                        </p:tgtEl>
                                        <p:attrNameLst>
                                          <p:attrName>style.visibility</p:attrName>
                                        </p:attrNameLst>
                                      </p:cBhvr>
                                      <p:to>
                                        <p:strVal val="hidden"/>
                                      </p:to>
                                    </p:set>
                                  </p:childTnLst>
                                </p:cTn>
                              </p:par>
                              <p:par>
                                <p:cTn id="26" presetID="1" presetClass="emph" presetSubtype="2" fill="hold" nodeType="withEffect">
                                  <p:stCondLst>
                                    <p:cond delay="0"/>
                                  </p:stCondLst>
                                  <p:childTnLst>
                                    <p:animClr clrSpc="rgb" dir="cw">
                                      <p:cBhvr>
                                        <p:cTn id="27" dur="500" fill="hold"/>
                                        <p:tgtEl>
                                          <p:spTgt spid="198661"/>
                                        </p:tgtEl>
                                        <p:attrNameLst>
                                          <p:attrName>fillcolor</p:attrName>
                                        </p:attrNameLst>
                                      </p:cBhvr>
                                      <p:to>
                                        <a:srgbClr val="CCFFFF"/>
                                      </p:to>
                                    </p:animClr>
                                    <p:set>
                                      <p:cBhvr>
                                        <p:cTn id="28" dur="500" fill="hold"/>
                                        <p:tgtEl>
                                          <p:spTgt spid="198661"/>
                                        </p:tgtEl>
                                        <p:attrNameLst>
                                          <p:attrName>fill.type</p:attrName>
                                        </p:attrNameLst>
                                      </p:cBhvr>
                                      <p:to>
                                        <p:strVal val="solid"/>
                                      </p:to>
                                    </p:set>
                                    <p:set>
                                      <p:cBhvr>
                                        <p:cTn id="29" dur="500" fill="hold"/>
                                        <p:tgtEl>
                                          <p:spTgt spid="198661"/>
                                        </p:tgtEl>
                                        <p:attrNameLst>
                                          <p:attrName>fill.on</p:attrName>
                                        </p:attrNameLst>
                                      </p:cBhvr>
                                      <p:to>
                                        <p:strVal val="true"/>
                                      </p:to>
                                    </p:set>
                                  </p:childTnLst>
                                </p:cTn>
                              </p:par>
                              <p:par>
                                <p:cTn id="30" presetID="53" presetClass="entr" presetSubtype="16" fill="hold" grpId="0" nodeType="withEffect">
                                  <p:stCondLst>
                                    <p:cond delay="0"/>
                                  </p:stCondLst>
                                  <p:childTnLst>
                                    <p:set>
                                      <p:cBhvr>
                                        <p:cTn id="31" dur="1" fill="hold">
                                          <p:stCondLst>
                                            <p:cond delay="0"/>
                                          </p:stCondLst>
                                        </p:cTn>
                                        <p:tgtEl>
                                          <p:spTgt spid="198670"/>
                                        </p:tgtEl>
                                        <p:attrNameLst>
                                          <p:attrName>style.visibility</p:attrName>
                                        </p:attrNameLst>
                                      </p:cBhvr>
                                      <p:to>
                                        <p:strVal val="visible"/>
                                      </p:to>
                                    </p:set>
                                    <p:anim calcmode="lin" valueType="num">
                                      <p:cBhvr>
                                        <p:cTn id="32" dur="500" fill="hold"/>
                                        <p:tgtEl>
                                          <p:spTgt spid="198670"/>
                                        </p:tgtEl>
                                        <p:attrNameLst>
                                          <p:attrName>ppt_w</p:attrName>
                                        </p:attrNameLst>
                                      </p:cBhvr>
                                      <p:tavLst>
                                        <p:tav tm="0">
                                          <p:val>
                                            <p:fltVal val="0"/>
                                          </p:val>
                                        </p:tav>
                                        <p:tav tm="100000">
                                          <p:val>
                                            <p:strVal val="#ppt_w"/>
                                          </p:val>
                                        </p:tav>
                                      </p:tavLst>
                                    </p:anim>
                                    <p:anim calcmode="lin" valueType="num">
                                      <p:cBhvr>
                                        <p:cTn id="33" dur="500" fill="hold"/>
                                        <p:tgtEl>
                                          <p:spTgt spid="198670"/>
                                        </p:tgtEl>
                                        <p:attrNameLst>
                                          <p:attrName>ppt_h</p:attrName>
                                        </p:attrNameLst>
                                      </p:cBhvr>
                                      <p:tavLst>
                                        <p:tav tm="0">
                                          <p:val>
                                            <p:fltVal val="0"/>
                                          </p:val>
                                        </p:tav>
                                        <p:tav tm="100000">
                                          <p:val>
                                            <p:strVal val="#ppt_h"/>
                                          </p:val>
                                        </p:tav>
                                      </p:tavLst>
                                    </p:anim>
                                    <p:animEffect transition="in" filter="fade">
                                      <p:cBhvr>
                                        <p:cTn id="34" dur="500"/>
                                        <p:tgtEl>
                                          <p:spTgt spid="198670"/>
                                        </p:tgtEl>
                                      </p:cBhvr>
                                    </p:animEffect>
                                  </p:childTnLst>
                                </p:cTn>
                              </p:par>
                            </p:childTnLst>
                          </p:cTn>
                        </p:par>
                        <p:par>
                          <p:cTn id="35" fill="hold">
                            <p:stCondLst>
                              <p:cond delay="0"/>
                            </p:stCondLst>
                            <p:childTnLst>
                              <p:par>
                                <p:cTn id="36" presetID="22" presetClass="entr" presetSubtype="1" fill="hold" grpId="0" nodeType="afterEffect">
                                  <p:stCondLst>
                                    <p:cond delay="0"/>
                                  </p:stCondLst>
                                  <p:childTnLst>
                                    <p:set>
                                      <p:cBhvr>
                                        <p:cTn id="37" dur="1" fill="hold">
                                          <p:stCondLst>
                                            <p:cond delay="0"/>
                                          </p:stCondLst>
                                        </p:cTn>
                                        <p:tgtEl>
                                          <p:spTgt spid="198660"/>
                                        </p:tgtEl>
                                        <p:attrNameLst>
                                          <p:attrName>style.visibility</p:attrName>
                                        </p:attrNameLst>
                                      </p:cBhvr>
                                      <p:to>
                                        <p:strVal val="visible"/>
                                      </p:to>
                                    </p:set>
                                    <p:animEffect transition="in" filter="wipe(up)">
                                      <p:cBhvr>
                                        <p:cTn id="38" dur="500"/>
                                        <p:tgtEl>
                                          <p:spTgt spid="198660"/>
                                        </p:tgtEl>
                                      </p:cBhvr>
                                    </p:animEffect>
                                  </p:childTnLst>
                                </p:cTn>
                              </p:par>
                            </p:childTnLst>
                          </p:cTn>
                        </p:par>
                        <p:par>
                          <p:cTn id="39" fill="hold">
                            <p:stCondLst>
                              <p:cond delay="500"/>
                            </p:stCondLst>
                            <p:childTnLst>
                              <p:par>
                                <p:cTn id="40" presetID="22" presetClass="entr" presetSubtype="1" fill="hold" grpId="0" nodeType="afterEffect">
                                  <p:stCondLst>
                                    <p:cond delay="0"/>
                                  </p:stCondLst>
                                  <p:childTnLst>
                                    <p:set>
                                      <p:cBhvr>
                                        <p:cTn id="41" dur="1" fill="hold">
                                          <p:stCondLst>
                                            <p:cond delay="0"/>
                                          </p:stCondLst>
                                        </p:cTn>
                                        <p:tgtEl>
                                          <p:spTgt spid="198666"/>
                                        </p:tgtEl>
                                        <p:attrNameLst>
                                          <p:attrName>style.visibility</p:attrName>
                                        </p:attrNameLst>
                                      </p:cBhvr>
                                      <p:to>
                                        <p:strVal val="visible"/>
                                      </p:to>
                                    </p:set>
                                    <p:animEffect transition="in" filter="wipe(up)">
                                      <p:cBhvr>
                                        <p:cTn id="42" dur="500"/>
                                        <p:tgtEl>
                                          <p:spTgt spid="198666"/>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98670"/>
                                        </p:tgtEl>
                                        <p:attrNameLst>
                                          <p:attrName>style.visibility</p:attrName>
                                        </p:attrNameLst>
                                      </p:cBhvr>
                                      <p:to>
                                        <p:strVal val="hidden"/>
                                      </p:to>
                                    </p:set>
                                  </p:childTnLst>
                                </p:cTn>
                              </p:par>
                              <p:par>
                                <p:cTn id="47" presetID="1" presetClass="emph" presetSubtype="2" fill="hold" nodeType="withEffect">
                                  <p:stCondLst>
                                    <p:cond delay="0"/>
                                  </p:stCondLst>
                                  <p:childTnLst>
                                    <p:animClr clrSpc="rgb" dir="cw">
                                      <p:cBhvr>
                                        <p:cTn id="48" dur="500" fill="hold"/>
                                        <p:tgtEl>
                                          <p:spTgt spid="198660"/>
                                        </p:tgtEl>
                                        <p:attrNameLst>
                                          <p:attrName>fillcolor</p:attrName>
                                        </p:attrNameLst>
                                      </p:cBhvr>
                                      <p:to>
                                        <a:srgbClr val="CCFFFF"/>
                                      </p:to>
                                    </p:animClr>
                                    <p:set>
                                      <p:cBhvr>
                                        <p:cTn id="49" dur="500" fill="hold"/>
                                        <p:tgtEl>
                                          <p:spTgt spid="198660"/>
                                        </p:tgtEl>
                                        <p:attrNameLst>
                                          <p:attrName>fill.type</p:attrName>
                                        </p:attrNameLst>
                                      </p:cBhvr>
                                      <p:to>
                                        <p:strVal val="solid"/>
                                      </p:to>
                                    </p:set>
                                    <p:set>
                                      <p:cBhvr>
                                        <p:cTn id="50" dur="500" fill="hold"/>
                                        <p:tgtEl>
                                          <p:spTgt spid="198660"/>
                                        </p:tgtEl>
                                        <p:attrNameLst>
                                          <p:attrName>fill.on</p:attrName>
                                        </p:attrNameLst>
                                      </p:cBhvr>
                                      <p:to>
                                        <p:strVal val="true"/>
                                      </p:to>
                                    </p:set>
                                  </p:childTnLst>
                                </p:cTn>
                              </p:par>
                              <p:par>
                                <p:cTn id="51" presetID="53" presetClass="entr" presetSubtype="16" fill="hold" grpId="0" nodeType="withEffect">
                                  <p:stCondLst>
                                    <p:cond delay="0"/>
                                  </p:stCondLst>
                                  <p:childTnLst>
                                    <p:set>
                                      <p:cBhvr>
                                        <p:cTn id="52" dur="1" fill="hold">
                                          <p:stCondLst>
                                            <p:cond delay="0"/>
                                          </p:stCondLst>
                                        </p:cTn>
                                        <p:tgtEl>
                                          <p:spTgt spid="198671"/>
                                        </p:tgtEl>
                                        <p:attrNameLst>
                                          <p:attrName>style.visibility</p:attrName>
                                        </p:attrNameLst>
                                      </p:cBhvr>
                                      <p:to>
                                        <p:strVal val="visible"/>
                                      </p:to>
                                    </p:set>
                                    <p:anim calcmode="lin" valueType="num">
                                      <p:cBhvr>
                                        <p:cTn id="53" dur="500" fill="hold"/>
                                        <p:tgtEl>
                                          <p:spTgt spid="198671"/>
                                        </p:tgtEl>
                                        <p:attrNameLst>
                                          <p:attrName>ppt_w</p:attrName>
                                        </p:attrNameLst>
                                      </p:cBhvr>
                                      <p:tavLst>
                                        <p:tav tm="0">
                                          <p:val>
                                            <p:fltVal val="0"/>
                                          </p:val>
                                        </p:tav>
                                        <p:tav tm="100000">
                                          <p:val>
                                            <p:strVal val="#ppt_w"/>
                                          </p:val>
                                        </p:tav>
                                      </p:tavLst>
                                    </p:anim>
                                    <p:anim calcmode="lin" valueType="num">
                                      <p:cBhvr>
                                        <p:cTn id="54" dur="500" fill="hold"/>
                                        <p:tgtEl>
                                          <p:spTgt spid="198671"/>
                                        </p:tgtEl>
                                        <p:attrNameLst>
                                          <p:attrName>ppt_h</p:attrName>
                                        </p:attrNameLst>
                                      </p:cBhvr>
                                      <p:tavLst>
                                        <p:tav tm="0">
                                          <p:val>
                                            <p:fltVal val="0"/>
                                          </p:val>
                                        </p:tav>
                                        <p:tav tm="100000">
                                          <p:val>
                                            <p:strVal val="#ppt_h"/>
                                          </p:val>
                                        </p:tav>
                                      </p:tavLst>
                                    </p:anim>
                                    <p:animEffect transition="in" filter="fade">
                                      <p:cBhvr>
                                        <p:cTn id="55" dur="500"/>
                                        <p:tgtEl>
                                          <p:spTgt spid="198671"/>
                                        </p:tgtEl>
                                      </p:cBhvr>
                                    </p:animEffect>
                                  </p:childTnLst>
                                </p:cTn>
                              </p:par>
                            </p:childTnLst>
                          </p:cTn>
                        </p:par>
                        <p:par>
                          <p:cTn id="56" fill="hold">
                            <p:stCondLst>
                              <p:cond delay="0"/>
                            </p:stCondLst>
                            <p:childTnLst>
                              <p:par>
                                <p:cTn id="57" presetID="22" presetClass="entr" presetSubtype="1" fill="hold" grpId="0" nodeType="afterEffect">
                                  <p:stCondLst>
                                    <p:cond delay="0"/>
                                  </p:stCondLst>
                                  <p:childTnLst>
                                    <p:set>
                                      <p:cBhvr>
                                        <p:cTn id="58" dur="1" fill="hold">
                                          <p:stCondLst>
                                            <p:cond delay="0"/>
                                          </p:stCondLst>
                                        </p:cTn>
                                        <p:tgtEl>
                                          <p:spTgt spid="198662"/>
                                        </p:tgtEl>
                                        <p:attrNameLst>
                                          <p:attrName>style.visibility</p:attrName>
                                        </p:attrNameLst>
                                      </p:cBhvr>
                                      <p:to>
                                        <p:strVal val="visible"/>
                                      </p:to>
                                    </p:set>
                                    <p:animEffect transition="in" filter="wipe(up)">
                                      <p:cBhvr>
                                        <p:cTn id="59" dur="500"/>
                                        <p:tgtEl>
                                          <p:spTgt spid="198662"/>
                                        </p:tgtEl>
                                      </p:cBhvr>
                                    </p:animEffect>
                                  </p:childTnLst>
                                </p:cTn>
                              </p:par>
                            </p:childTnLst>
                          </p:cTn>
                        </p:par>
                        <p:par>
                          <p:cTn id="60" fill="hold">
                            <p:stCondLst>
                              <p:cond delay="500"/>
                            </p:stCondLst>
                            <p:childTnLst>
                              <p:par>
                                <p:cTn id="61" presetID="22" presetClass="entr" presetSubtype="1" fill="hold" grpId="0" nodeType="afterEffect">
                                  <p:stCondLst>
                                    <p:cond delay="0"/>
                                  </p:stCondLst>
                                  <p:childTnLst>
                                    <p:set>
                                      <p:cBhvr>
                                        <p:cTn id="62" dur="1" fill="hold">
                                          <p:stCondLst>
                                            <p:cond delay="0"/>
                                          </p:stCondLst>
                                        </p:cTn>
                                        <p:tgtEl>
                                          <p:spTgt spid="198667"/>
                                        </p:tgtEl>
                                        <p:attrNameLst>
                                          <p:attrName>style.visibility</p:attrName>
                                        </p:attrNameLst>
                                      </p:cBhvr>
                                      <p:to>
                                        <p:strVal val="visible"/>
                                      </p:to>
                                    </p:set>
                                    <p:animEffect transition="in" filter="wipe(up)">
                                      <p:cBhvr>
                                        <p:cTn id="63" dur="500"/>
                                        <p:tgtEl>
                                          <p:spTgt spid="198667"/>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1" nodeType="clickEffect">
                                  <p:stCondLst>
                                    <p:cond delay="0"/>
                                  </p:stCondLst>
                                  <p:childTnLst>
                                    <p:set>
                                      <p:cBhvr>
                                        <p:cTn id="67" dur="1" fill="hold">
                                          <p:stCondLst>
                                            <p:cond delay="0"/>
                                          </p:stCondLst>
                                        </p:cTn>
                                        <p:tgtEl>
                                          <p:spTgt spid="198671"/>
                                        </p:tgtEl>
                                        <p:attrNameLst>
                                          <p:attrName>style.visibility</p:attrName>
                                        </p:attrNameLst>
                                      </p:cBhvr>
                                      <p:to>
                                        <p:strVal val="hidden"/>
                                      </p:to>
                                    </p:set>
                                  </p:childTnLst>
                                </p:cTn>
                              </p:par>
                              <p:par>
                                <p:cTn id="68" presetID="1" presetClass="emph" presetSubtype="2" fill="hold" nodeType="withEffect">
                                  <p:stCondLst>
                                    <p:cond delay="0"/>
                                  </p:stCondLst>
                                  <p:childTnLst>
                                    <p:animClr clrSpc="rgb" dir="cw">
                                      <p:cBhvr>
                                        <p:cTn id="69" dur="500" fill="hold"/>
                                        <p:tgtEl>
                                          <p:spTgt spid="198662"/>
                                        </p:tgtEl>
                                        <p:attrNameLst>
                                          <p:attrName>fillcolor</p:attrName>
                                        </p:attrNameLst>
                                      </p:cBhvr>
                                      <p:to>
                                        <a:srgbClr val="CCFFFF"/>
                                      </p:to>
                                    </p:animClr>
                                    <p:set>
                                      <p:cBhvr>
                                        <p:cTn id="70" dur="500" fill="hold"/>
                                        <p:tgtEl>
                                          <p:spTgt spid="198662"/>
                                        </p:tgtEl>
                                        <p:attrNameLst>
                                          <p:attrName>fill.type</p:attrName>
                                        </p:attrNameLst>
                                      </p:cBhvr>
                                      <p:to>
                                        <p:strVal val="solid"/>
                                      </p:to>
                                    </p:set>
                                    <p:set>
                                      <p:cBhvr>
                                        <p:cTn id="71" dur="500" fill="hold"/>
                                        <p:tgtEl>
                                          <p:spTgt spid="198662"/>
                                        </p:tgtEl>
                                        <p:attrNameLst>
                                          <p:attrName>fill.on</p:attrName>
                                        </p:attrNameLst>
                                      </p:cBhvr>
                                      <p:to>
                                        <p:strVal val="true"/>
                                      </p:to>
                                    </p:set>
                                  </p:childTnLst>
                                </p:cTn>
                              </p:par>
                              <p:par>
                                <p:cTn id="72" presetID="53" presetClass="entr" presetSubtype="16" fill="hold" grpId="0" nodeType="withEffect">
                                  <p:stCondLst>
                                    <p:cond delay="0"/>
                                  </p:stCondLst>
                                  <p:childTnLst>
                                    <p:set>
                                      <p:cBhvr>
                                        <p:cTn id="73" dur="1" fill="hold">
                                          <p:stCondLst>
                                            <p:cond delay="0"/>
                                          </p:stCondLst>
                                        </p:cTn>
                                        <p:tgtEl>
                                          <p:spTgt spid="198672"/>
                                        </p:tgtEl>
                                        <p:attrNameLst>
                                          <p:attrName>style.visibility</p:attrName>
                                        </p:attrNameLst>
                                      </p:cBhvr>
                                      <p:to>
                                        <p:strVal val="visible"/>
                                      </p:to>
                                    </p:set>
                                    <p:anim calcmode="lin" valueType="num">
                                      <p:cBhvr>
                                        <p:cTn id="74" dur="500" fill="hold"/>
                                        <p:tgtEl>
                                          <p:spTgt spid="198672"/>
                                        </p:tgtEl>
                                        <p:attrNameLst>
                                          <p:attrName>ppt_w</p:attrName>
                                        </p:attrNameLst>
                                      </p:cBhvr>
                                      <p:tavLst>
                                        <p:tav tm="0">
                                          <p:val>
                                            <p:fltVal val="0"/>
                                          </p:val>
                                        </p:tav>
                                        <p:tav tm="100000">
                                          <p:val>
                                            <p:strVal val="#ppt_w"/>
                                          </p:val>
                                        </p:tav>
                                      </p:tavLst>
                                    </p:anim>
                                    <p:anim calcmode="lin" valueType="num">
                                      <p:cBhvr>
                                        <p:cTn id="75" dur="500" fill="hold"/>
                                        <p:tgtEl>
                                          <p:spTgt spid="198672"/>
                                        </p:tgtEl>
                                        <p:attrNameLst>
                                          <p:attrName>ppt_h</p:attrName>
                                        </p:attrNameLst>
                                      </p:cBhvr>
                                      <p:tavLst>
                                        <p:tav tm="0">
                                          <p:val>
                                            <p:fltVal val="0"/>
                                          </p:val>
                                        </p:tav>
                                        <p:tav tm="100000">
                                          <p:val>
                                            <p:strVal val="#ppt_h"/>
                                          </p:val>
                                        </p:tav>
                                      </p:tavLst>
                                    </p:anim>
                                    <p:animEffect transition="in" filter="fade">
                                      <p:cBhvr>
                                        <p:cTn id="76" dur="500"/>
                                        <p:tgtEl>
                                          <p:spTgt spid="198672"/>
                                        </p:tgtEl>
                                      </p:cBhvr>
                                    </p:animEffect>
                                  </p:childTnLst>
                                </p:cTn>
                              </p:par>
                            </p:childTnLst>
                          </p:cTn>
                        </p:par>
                        <p:par>
                          <p:cTn id="77" fill="hold">
                            <p:stCondLst>
                              <p:cond delay="0"/>
                            </p:stCondLst>
                            <p:childTnLst>
                              <p:par>
                                <p:cTn id="78" presetID="22" presetClass="entr" presetSubtype="1" fill="hold" grpId="0" nodeType="afterEffect">
                                  <p:stCondLst>
                                    <p:cond delay="0"/>
                                  </p:stCondLst>
                                  <p:childTnLst>
                                    <p:set>
                                      <p:cBhvr>
                                        <p:cTn id="79" dur="1" fill="hold">
                                          <p:stCondLst>
                                            <p:cond delay="0"/>
                                          </p:stCondLst>
                                        </p:cTn>
                                        <p:tgtEl>
                                          <p:spTgt spid="198663"/>
                                        </p:tgtEl>
                                        <p:attrNameLst>
                                          <p:attrName>style.visibility</p:attrName>
                                        </p:attrNameLst>
                                      </p:cBhvr>
                                      <p:to>
                                        <p:strVal val="visible"/>
                                      </p:to>
                                    </p:set>
                                    <p:animEffect transition="in" filter="wipe(up)">
                                      <p:cBhvr>
                                        <p:cTn id="80" dur="500"/>
                                        <p:tgtEl>
                                          <p:spTgt spid="198663"/>
                                        </p:tgtEl>
                                      </p:cBhvr>
                                    </p:animEffect>
                                  </p:childTnLst>
                                </p:cTn>
                              </p:par>
                            </p:childTnLst>
                          </p:cTn>
                        </p:par>
                        <p:par>
                          <p:cTn id="81" fill="hold">
                            <p:stCondLst>
                              <p:cond delay="500"/>
                            </p:stCondLst>
                            <p:childTnLst>
                              <p:par>
                                <p:cTn id="82" presetID="22" presetClass="entr" presetSubtype="1" fill="hold" grpId="0" nodeType="afterEffect">
                                  <p:stCondLst>
                                    <p:cond delay="0"/>
                                  </p:stCondLst>
                                  <p:childTnLst>
                                    <p:set>
                                      <p:cBhvr>
                                        <p:cTn id="83" dur="1" fill="hold">
                                          <p:stCondLst>
                                            <p:cond delay="0"/>
                                          </p:stCondLst>
                                        </p:cTn>
                                        <p:tgtEl>
                                          <p:spTgt spid="198668"/>
                                        </p:tgtEl>
                                        <p:attrNameLst>
                                          <p:attrName>style.visibility</p:attrName>
                                        </p:attrNameLst>
                                      </p:cBhvr>
                                      <p:to>
                                        <p:strVal val="visible"/>
                                      </p:to>
                                    </p:set>
                                    <p:animEffect transition="in" filter="wipe(up)">
                                      <p:cBhvr>
                                        <p:cTn id="84" dur="500"/>
                                        <p:tgtEl>
                                          <p:spTgt spid="198668"/>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198672"/>
                                        </p:tgtEl>
                                        <p:attrNameLst>
                                          <p:attrName>style.visibility</p:attrName>
                                        </p:attrNameLst>
                                      </p:cBhvr>
                                      <p:to>
                                        <p:strVal val="hidden"/>
                                      </p:to>
                                    </p:set>
                                  </p:childTnLst>
                                </p:cTn>
                              </p:par>
                              <p:par>
                                <p:cTn id="89" presetID="1" presetClass="emph" presetSubtype="2" fill="hold" nodeType="withEffect">
                                  <p:stCondLst>
                                    <p:cond delay="0"/>
                                  </p:stCondLst>
                                  <p:childTnLst>
                                    <p:animClr clrSpc="rgb" dir="cw">
                                      <p:cBhvr>
                                        <p:cTn id="90" dur="500" fill="hold"/>
                                        <p:tgtEl>
                                          <p:spTgt spid="198663"/>
                                        </p:tgtEl>
                                        <p:attrNameLst>
                                          <p:attrName>fillcolor</p:attrName>
                                        </p:attrNameLst>
                                      </p:cBhvr>
                                      <p:to>
                                        <a:srgbClr val="CCFFFF"/>
                                      </p:to>
                                    </p:animClr>
                                    <p:set>
                                      <p:cBhvr>
                                        <p:cTn id="91" dur="500" fill="hold"/>
                                        <p:tgtEl>
                                          <p:spTgt spid="198663"/>
                                        </p:tgtEl>
                                        <p:attrNameLst>
                                          <p:attrName>fill.type</p:attrName>
                                        </p:attrNameLst>
                                      </p:cBhvr>
                                      <p:to>
                                        <p:strVal val="solid"/>
                                      </p:to>
                                    </p:set>
                                    <p:set>
                                      <p:cBhvr>
                                        <p:cTn id="92" dur="500" fill="hold"/>
                                        <p:tgtEl>
                                          <p:spTgt spid="198663"/>
                                        </p:tgtEl>
                                        <p:attrNameLst>
                                          <p:attrName>fill.on</p:attrName>
                                        </p:attrNameLst>
                                      </p:cBhvr>
                                      <p:to>
                                        <p:strVal val="true"/>
                                      </p:to>
                                    </p:set>
                                  </p:childTnLst>
                                </p:cTn>
                              </p:par>
                              <p:par>
                                <p:cTn id="93" presetID="53" presetClass="entr" presetSubtype="16" fill="hold" grpId="0" nodeType="withEffect">
                                  <p:stCondLst>
                                    <p:cond delay="0"/>
                                  </p:stCondLst>
                                  <p:childTnLst>
                                    <p:set>
                                      <p:cBhvr>
                                        <p:cTn id="94" dur="1" fill="hold">
                                          <p:stCondLst>
                                            <p:cond delay="0"/>
                                          </p:stCondLst>
                                        </p:cTn>
                                        <p:tgtEl>
                                          <p:spTgt spid="198673"/>
                                        </p:tgtEl>
                                        <p:attrNameLst>
                                          <p:attrName>style.visibility</p:attrName>
                                        </p:attrNameLst>
                                      </p:cBhvr>
                                      <p:to>
                                        <p:strVal val="visible"/>
                                      </p:to>
                                    </p:set>
                                    <p:anim calcmode="lin" valueType="num">
                                      <p:cBhvr>
                                        <p:cTn id="95" dur="500" fill="hold"/>
                                        <p:tgtEl>
                                          <p:spTgt spid="198673"/>
                                        </p:tgtEl>
                                        <p:attrNameLst>
                                          <p:attrName>ppt_w</p:attrName>
                                        </p:attrNameLst>
                                      </p:cBhvr>
                                      <p:tavLst>
                                        <p:tav tm="0">
                                          <p:val>
                                            <p:fltVal val="0"/>
                                          </p:val>
                                        </p:tav>
                                        <p:tav tm="100000">
                                          <p:val>
                                            <p:strVal val="#ppt_w"/>
                                          </p:val>
                                        </p:tav>
                                      </p:tavLst>
                                    </p:anim>
                                    <p:anim calcmode="lin" valueType="num">
                                      <p:cBhvr>
                                        <p:cTn id="96" dur="500" fill="hold"/>
                                        <p:tgtEl>
                                          <p:spTgt spid="198673"/>
                                        </p:tgtEl>
                                        <p:attrNameLst>
                                          <p:attrName>ppt_h</p:attrName>
                                        </p:attrNameLst>
                                      </p:cBhvr>
                                      <p:tavLst>
                                        <p:tav tm="0">
                                          <p:val>
                                            <p:fltVal val="0"/>
                                          </p:val>
                                        </p:tav>
                                        <p:tav tm="100000">
                                          <p:val>
                                            <p:strVal val="#ppt_h"/>
                                          </p:val>
                                        </p:tav>
                                      </p:tavLst>
                                    </p:anim>
                                    <p:animEffect transition="in" filter="fade">
                                      <p:cBhvr>
                                        <p:cTn id="97" dur="500"/>
                                        <p:tgtEl>
                                          <p:spTgt spid="198673"/>
                                        </p:tgtEl>
                                      </p:cBhvr>
                                    </p:animEffect>
                                  </p:childTnLst>
                                </p:cTn>
                              </p:par>
                            </p:childTnLst>
                          </p:cTn>
                        </p:par>
                        <p:par>
                          <p:cTn id="98" fill="hold">
                            <p:stCondLst>
                              <p:cond delay="0"/>
                            </p:stCondLst>
                            <p:childTnLst>
                              <p:par>
                                <p:cTn id="99" presetID="22" presetClass="entr" presetSubtype="1" fill="hold" grpId="0" nodeType="afterEffect">
                                  <p:stCondLst>
                                    <p:cond delay="0"/>
                                  </p:stCondLst>
                                  <p:childTnLst>
                                    <p:set>
                                      <p:cBhvr>
                                        <p:cTn id="100" dur="1" fill="hold">
                                          <p:stCondLst>
                                            <p:cond delay="0"/>
                                          </p:stCondLst>
                                        </p:cTn>
                                        <p:tgtEl>
                                          <p:spTgt spid="198664"/>
                                        </p:tgtEl>
                                        <p:attrNameLst>
                                          <p:attrName>style.visibility</p:attrName>
                                        </p:attrNameLst>
                                      </p:cBhvr>
                                      <p:to>
                                        <p:strVal val="visible"/>
                                      </p:to>
                                    </p:set>
                                    <p:animEffect transition="in" filter="wipe(up)">
                                      <p:cBhvr>
                                        <p:cTn id="101" dur="500"/>
                                        <p:tgtEl>
                                          <p:spTgt spid="198664"/>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grpId="1" nodeType="clickEffect">
                                  <p:stCondLst>
                                    <p:cond delay="0"/>
                                  </p:stCondLst>
                                  <p:childTnLst>
                                    <p:set>
                                      <p:cBhvr>
                                        <p:cTn id="105" dur="1" fill="hold">
                                          <p:stCondLst>
                                            <p:cond delay="0"/>
                                          </p:stCondLst>
                                        </p:cTn>
                                        <p:tgtEl>
                                          <p:spTgt spid="198673"/>
                                        </p:tgtEl>
                                        <p:attrNameLst>
                                          <p:attrName>style.visibility</p:attrName>
                                        </p:attrNameLst>
                                      </p:cBhvr>
                                      <p:to>
                                        <p:strVal val="hidden"/>
                                      </p:to>
                                    </p:set>
                                  </p:childTnLst>
                                </p:cTn>
                              </p:par>
                              <p:par>
                                <p:cTn id="106" presetID="1" presetClass="emph" presetSubtype="2" fill="hold" nodeType="withEffect">
                                  <p:stCondLst>
                                    <p:cond delay="0"/>
                                  </p:stCondLst>
                                  <p:childTnLst>
                                    <p:animClr clrSpc="rgb" dir="cw">
                                      <p:cBhvr>
                                        <p:cTn id="107" dur="500" fill="hold"/>
                                        <p:tgtEl>
                                          <p:spTgt spid="198664"/>
                                        </p:tgtEl>
                                        <p:attrNameLst>
                                          <p:attrName>fillcolor</p:attrName>
                                        </p:attrNameLst>
                                      </p:cBhvr>
                                      <p:to>
                                        <a:srgbClr val="CCFFFF"/>
                                      </p:to>
                                    </p:animClr>
                                    <p:set>
                                      <p:cBhvr>
                                        <p:cTn id="108" dur="500" fill="hold"/>
                                        <p:tgtEl>
                                          <p:spTgt spid="198664"/>
                                        </p:tgtEl>
                                        <p:attrNameLst>
                                          <p:attrName>fill.type</p:attrName>
                                        </p:attrNameLst>
                                      </p:cBhvr>
                                      <p:to>
                                        <p:strVal val="solid"/>
                                      </p:to>
                                    </p:set>
                                    <p:set>
                                      <p:cBhvr>
                                        <p:cTn id="109" dur="500" fill="hold"/>
                                        <p:tgtEl>
                                          <p:spTgt spid="19866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animBg="1"/>
      <p:bldP spid="198660" grpId="0" animBg="1"/>
      <p:bldP spid="198661" grpId="0" animBg="1"/>
      <p:bldP spid="198662" grpId="0" animBg="1"/>
      <p:bldP spid="198663" grpId="0" animBg="1"/>
      <p:bldP spid="198664" grpId="0" animBg="1"/>
      <p:bldP spid="198665" grpId="0" animBg="1"/>
      <p:bldP spid="198666" grpId="0" animBg="1"/>
      <p:bldP spid="198667" grpId="0" animBg="1"/>
      <p:bldP spid="198668" grpId="0" animBg="1"/>
      <p:bldP spid="198669" grpId="0" animBg="1"/>
      <p:bldP spid="198669" grpId="1" animBg="1"/>
      <p:bldP spid="198670" grpId="0" animBg="1"/>
      <p:bldP spid="198670" grpId="1" animBg="1"/>
      <p:bldP spid="198671" grpId="0" animBg="1"/>
      <p:bldP spid="198671" grpId="1" animBg="1"/>
      <p:bldP spid="198672" grpId="0" animBg="1"/>
      <p:bldP spid="198672" grpId="1" animBg="1"/>
      <p:bldP spid="198673" grpId="0" animBg="1"/>
      <p:bldP spid="198673"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ChangeArrowheads="1"/>
          </p:cNvSpPr>
          <p:nvPr/>
        </p:nvSpPr>
        <p:spPr bwMode="auto">
          <a:xfrm>
            <a:off x="846161" y="2975051"/>
            <a:ext cx="10276764"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dirty="0">
                <a:latin typeface="华文新魏" panose="02010800040101010101" pitchFamily="2" charset="-122"/>
                <a:ea typeface="华文新魏" panose="02010800040101010101" pitchFamily="2" charset="-122"/>
              </a:rPr>
              <a:t>      </a:t>
            </a:r>
            <a:r>
              <a:rPr lang="zh-CN" altLang="en-US" sz="3200" dirty="0">
                <a:latin typeface="华文新魏" panose="02010800040101010101" pitchFamily="2" charset="-122"/>
                <a:ea typeface="华文新魏" panose="02010800040101010101" pitchFamily="2" charset="-122"/>
              </a:rPr>
              <a:t>删除任务首先</a:t>
            </a:r>
            <a:r>
              <a:rPr lang="zh-CN" altLang="en-US" sz="3200" dirty="0">
                <a:solidFill>
                  <a:srgbClr val="0070C0"/>
                </a:solidFill>
                <a:latin typeface="华文新魏" panose="02010800040101010101" pitchFamily="2" charset="-122"/>
                <a:ea typeface="华文新魏" panose="02010800040101010101" pitchFamily="2" charset="-122"/>
              </a:rPr>
              <a:t>本任务</a:t>
            </a:r>
            <a:r>
              <a:rPr lang="zh-CN" altLang="en-US" sz="3200" dirty="0">
                <a:latin typeface="华文新魏" panose="02010800040101010101" pitchFamily="2" charset="-122"/>
                <a:ea typeface="华文新魏" panose="02010800040101010101" pitchFamily="2" charset="-122"/>
              </a:rPr>
              <a:t>从</a:t>
            </a:r>
            <a:r>
              <a:rPr lang="zh-CN" altLang="en-US" sz="3200" dirty="0">
                <a:solidFill>
                  <a:srgbClr val="00B050"/>
                </a:solidFill>
                <a:latin typeface="华文新魏" panose="02010800040101010101" pitchFamily="2" charset="-122"/>
                <a:ea typeface="华文新魏" panose="02010800040101010101" pitchFamily="2" charset="-122"/>
              </a:rPr>
              <a:t>就绪表</a:t>
            </a:r>
            <a:r>
              <a:rPr lang="zh-CN" altLang="en-US" sz="3200" dirty="0">
                <a:latin typeface="华文新魏" panose="02010800040101010101" pitchFamily="2" charset="-122"/>
                <a:ea typeface="华文新魏" panose="02010800040101010101" pitchFamily="2" charset="-122"/>
              </a:rPr>
              <a:t>中删除，然后本任务从</a:t>
            </a:r>
            <a:r>
              <a:rPr lang="zh-CN" altLang="en-US" sz="3200" dirty="0">
                <a:solidFill>
                  <a:srgbClr val="FF0000"/>
                </a:solidFill>
                <a:latin typeface="华文新魏" panose="02010800040101010101" pitchFamily="2" charset="-122"/>
                <a:ea typeface="华文新魏" panose="02010800040101010101" pitchFamily="2" charset="-122"/>
              </a:rPr>
              <a:t>索引表数组</a:t>
            </a:r>
            <a:r>
              <a:rPr lang="en-US" altLang="zh-CN" sz="3200" dirty="0">
                <a:latin typeface="华文新魏" panose="02010800040101010101" pitchFamily="2" charset="-122"/>
                <a:ea typeface="华文新魏" panose="02010800040101010101" pitchFamily="2" charset="-122"/>
              </a:rPr>
              <a:t>OSTCBPrioTbl[]</a:t>
            </a:r>
            <a:r>
              <a:rPr lang="zh-CN" altLang="en-US" sz="3200" dirty="0">
                <a:latin typeface="华文新魏" panose="02010800040101010101" pitchFamily="2" charset="-122"/>
                <a:ea typeface="华文新魏" panose="02010800040101010101" pitchFamily="2" charset="-122"/>
              </a:rPr>
              <a:t>中删除，接着本任务从已使用的</a:t>
            </a:r>
            <a:r>
              <a:rPr lang="zh-CN" altLang="en-US" sz="3200" dirty="0">
                <a:solidFill>
                  <a:srgbClr val="00B050"/>
                </a:solidFill>
                <a:latin typeface="华文新魏" panose="02010800040101010101" pitchFamily="2" charset="-122"/>
                <a:ea typeface="华文新魏" panose="02010800040101010101" pitchFamily="2" charset="-122"/>
              </a:rPr>
              <a:t>任务控制块链表</a:t>
            </a:r>
            <a:r>
              <a:rPr lang="zh-CN" altLang="en-US" sz="3200" dirty="0">
                <a:latin typeface="华文新魏" panose="02010800040101010101" pitchFamily="2" charset="-122"/>
                <a:ea typeface="华文新魏" panose="02010800040101010101" pitchFamily="2" charset="-122"/>
              </a:rPr>
              <a:t>中删除，最后将任务控制块</a:t>
            </a:r>
            <a:r>
              <a:rPr lang="zh-CN" altLang="en-US" sz="3200" dirty="0">
                <a:solidFill>
                  <a:srgbClr val="0070C0"/>
                </a:solidFill>
                <a:latin typeface="华文新魏" panose="02010800040101010101" pitchFamily="2" charset="-122"/>
                <a:ea typeface="华文新魏" panose="02010800040101010101" pitchFamily="2" charset="-122"/>
              </a:rPr>
              <a:t>加到空闲</a:t>
            </a:r>
            <a:r>
              <a:rPr lang="en-US" altLang="zh-CN" sz="3200" dirty="0">
                <a:solidFill>
                  <a:srgbClr val="0070C0"/>
                </a:solidFill>
                <a:latin typeface="华文新魏" panose="02010800040101010101" pitchFamily="2" charset="-122"/>
                <a:ea typeface="华文新魏" panose="02010800040101010101" pitchFamily="2" charset="-122"/>
              </a:rPr>
              <a:t>TCB</a:t>
            </a:r>
            <a:r>
              <a:rPr lang="zh-CN" altLang="en-US" sz="3200" dirty="0">
                <a:solidFill>
                  <a:srgbClr val="0070C0"/>
                </a:solidFill>
                <a:latin typeface="华文新魏" panose="02010800040101010101" pitchFamily="2" charset="-122"/>
                <a:ea typeface="华文新魏" panose="02010800040101010101" pitchFamily="2" charset="-122"/>
              </a:rPr>
              <a:t>链表</a:t>
            </a:r>
            <a:r>
              <a:rPr lang="zh-CN" altLang="en-US" sz="3200" dirty="0">
                <a:latin typeface="华文新魏" panose="02010800040101010101" pitchFamily="2" charset="-122"/>
                <a:ea typeface="华文新魏" panose="02010800040101010101" pitchFamily="2" charset="-122"/>
              </a:rPr>
              <a:t>中，启动调度器运行下一个优先级最高的就绪任务，任务删除结束。</a:t>
            </a:r>
          </a:p>
        </p:txBody>
      </p:sp>
      <p:sp>
        <p:nvSpPr>
          <p:cNvPr id="146435" name="Rectangle 3"/>
          <p:cNvSpPr>
            <a:spLocks noChangeArrowheads="1"/>
          </p:cNvSpPr>
          <p:nvPr/>
        </p:nvSpPr>
        <p:spPr bwMode="auto">
          <a:xfrm>
            <a:off x="1981200" y="88709"/>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dirty="0">
                <a:solidFill>
                  <a:schemeClr val="tx2"/>
                </a:solidFill>
              </a:rPr>
              <a:t>3.4  </a:t>
            </a:r>
            <a:r>
              <a:rPr lang="zh-CN" altLang="en-US" sz="4400" dirty="0"/>
              <a:t>任务的结束</a:t>
            </a:r>
          </a:p>
        </p:txBody>
      </p:sp>
      <p:sp>
        <p:nvSpPr>
          <p:cNvPr id="215044" name="Rectangle 4"/>
          <p:cNvSpPr>
            <a:spLocks noChangeArrowheads="1"/>
          </p:cNvSpPr>
          <p:nvPr/>
        </p:nvSpPr>
        <p:spPr bwMode="auto">
          <a:xfrm>
            <a:off x="1981200" y="16002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3200"/>
              <a:t>删除任务小结 </a:t>
            </a:r>
          </a:p>
        </p:txBody>
      </p:sp>
      <p:sp>
        <p:nvSpPr>
          <p:cNvPr id="5" name="燕尾形 4">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15044"/>
                                        </p:tgtEl>
                                        <p:attrNameLst>
                                          <p:attrName>style.visibility</p:attrName>
                                        </p:attrNameLst>
                                      </p:cBhvr>
                                      <p:to>
                                        <p:strVal val="visible"/>
                                      </p:to>
                                    </p:set>
                                    <p:anim calcmode="lin" valueType="num">
                                      <p:cBhvr additive="base">
                                        <p:cTn id="7" dur="500" fill="hold"/>
                                        <p:tgtEl>
                                          <p:spTgt spid="215044"/>
                                        </p:tgtEl>
                                        <p:attrNameLst>
                                          <p:attrName>ppt_x</p:attrName>
                                        </p:attrNameLst>
                                      </p:cBhvr>
                                      <p:tavLst>
                                        <p:tav tm="0">
                                          <p:val>
                                            <p:strVal val="1+#ppt_w/2"/>
                                          </p:val>
                                        </p:tav>
                                        <p:tav tm="100000">
                                          <p:val>
                                            <p:strVal val="#ppt_x"/>
                                          </p:val>
                                        </p:tav>
                                      </p:tavLst>
                                    </p:anim>
                                    <p:anim calcmode="lin" valueType="num">
                                      <p:cBhvr additive="base">
                                        <p:cTn id="8" dur="500" fill="hold"/>
                                        <p:tgtEl>
                                          <p:spTgt spid="21504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215042"/>
                                        </p:tgtEl>
                                        <p:attrNameLst>
                                          <p:attrName>style.visibility</p:attrName>
                                        </p:attrNameLst>
                                      </p:cBhvr>
                                      <p:to>
                                        <p:strVal val="visible"/>
                                      </p:to>
                                    </p:set>
                                    <p:animEffect transition="in" filter="wipe(up)">
                                      <p:cBhvr>
                                        <p:cTn id="12" dur="500"/>
                                        <p:tgtEl>
                                          <p:spTgt spid="215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2" grpId="0"/>
      <p:bldP spid="21504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a:t>
            </a:r>
            <a:r>
              <a:rPr lang="en-US" altLang="zh-CN" dirty="0"/>
              <a:t>----</a:t>
            </a:r>
            <a:r>
              <a:rPr lang="zh-CN" altLang="en-US" dirty="0"/>
              <a:t>小结</a:t>
            </a:r>
          </a:p>
        </p:txBody>
      </p:sp>
      <p:sp>
        <p:nvSpPr>
          <p:cNvPr id="4" name="流程图: 可选过程 3"/>
          <p:cNvSpPr/>
          <p:nvPr/>
        </p:nvSpPr>
        <p:spPr>
          <a:xfrm>
            <a:off x="1996225" y="2021983"/>
            <a:ext cx="1970468" cy="618186"/>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系统初始化（</a:t>
            </a:r>
            <a:r>
              <a:rPr lang="en-US" altLang="zh-CN" dirty="0"/>
              <a:t>TCB</a:t>
            </a:r>
            <a:r>
              <a:rPr lang="zh-CN" altLang="en-US" dirty="0"/>
              <a:t>、就绪表）</a:t>
            </a:r>
          </a:p>
        </p:txBody>
      </p:sp>
      <p:sp>
        <p:nvSpPr>
          <p:cNvPr id="6" name="流程图: 可选过程 5"/>
          <p:cNvSpPr/>
          <p:nvPr/>
        </p:nvSpPr>
        <p:spPr>
          <a:xfrm>
            <a:off x="1996225" y="3810000"/>
            <a:ext cx="1970468" cy="631065"/>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Osstart</a:t>
            </a:r>
            <a:r>
              <a:rPr lang="zh-CN" altLang="en-US" dirty="0"/>
              <a:t>第一次判断最高优先级</a:t>
            </a:r>
          </a:p>
        </p:txBody>
      </p:sp>
      <p:sp>
        <p:nvSpPr>
          <p:cNvPr id="7" name="流程图: 可选过程 6"/>
          <p:cNvSpPr/>
          <p:nvPr/>
        </p:nvSpPr>
        <p:spPr>
          <a:xfrm>
            <a:off x="1996225" y="2965417"/>
            <a:ext cx="1970468" cy="631065"/>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任务创建时填就绪表</a:t>
            </a:r>
          </a:p>
        </p:txBody>
      </p:sp>
      <p:cxnSp>
        <p:nvCxnSpPr>
          <p:cNvPr id="9" name="直接箭头连接符 8"/>
          <p:cNvCxnSpPr>
            <a:stCxn id="4" idx="2"/>
          </p:cNvCxnSpPr>
          <p:nvPr/>
        </p:nvCxnSpPr>
        <p:spPr>
          <a:xfrm>
            <a:off x="2981459" y="2640169"/>
            <a:ext cx="0" cy="325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endCxn id="6" idx="0"/>
          </p:cNvCxnSpPr>
          <p:nvPr/>
        </p:nvCxnSpPr>
        <p:spPr>
          <a:xfrm>
            <a:off x="2981459" y="3596482"/>
            <a:ext cx="0" cy="213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流程图: 预定义过程 11"/>
          <p:cNvSpPr/>
          <p:nvPr/>
        </p:nvSpPr>
        <p:spPr>
          <a:xfrm>
            <a:off x="1580072" y="4916453"/>
            <a:ext cx="2802774" cy="1097981"/>
          </a:xfrm>
          <a:prstGeom prst="flowChartPredefinedProcess">
            <a:avLst/>
          </a:prstGeom>
        </p:spPr>
        <p:style>
          <a:lnRef idx="0">
            <a:schemeClr val="accent3"/>
          </a:lnRef>
          <a:fillRef idx="3">
            <a:schemeClr val="accent3"/>
          </a:fillRef>
          <a:effectRef idx="3">
            <a:schemeClr val="accent3"/>
          </a:effectRef>
          <a:fontRef idx="minor">
            <a:schemeClr val="lt1"/>
          </a:fontRef>
        </p:style>
        <p:txBody>
          <a:bodyPr lIns="0" rIns="0" rtlCol="0" anchor="ctr"/>
          <a:lstStyle/>
          <a:p>
            <a:pPr algn="ctr"/>
            <a:r>
              <a:rPr lang="zh-CN" altLang="en-US"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延时函数中当前任务脱离就绪，调度函数判断最高优先级</a:t>
            </a:r>
          </a:p>
        </p:txBody>
      </p:sp>
      <p:sp>
        <p:nvSpPr>
          <p:cNvPr id="17" name="流程图: 准备 16"/>
          <p:cNvSpPr/>
          <p:nvPr/>
        </p:nvSpPr>
        <p:spPr>
          <a:xfrm>
            <a:off x="7877908" y="1501082"/>
            <a:ext cx="2940148" cy="829994"/>
          </a:xfrm>
          <a:prstGeom prst="flowChartPreparati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err="1"/>
              <a:t>Timeticks</a:t>
            </a:r>
            <a:r>
              <a:rPr lang="zh-CN" altLang="en-US" dirty="0"/>
              <a:t>中延时结束时，该任务就绪</a:t>
            </a:r>
          </a:p>
        </p:txBody>
      </p:sp>
      <p:sp>
        <p:nvSpPr>
          <p:cNvPr id="18" name="剪去对角的矩形 17"/>
          <p:cNvSpPr/>
          <p:nvPr/>
        </p:nvSpPr>
        <p:spPr>
          <a:xfrm>
            <a:off x="7877908" y="3164532"/>
            <a:ext cx="2940148" cy="659712"/>
          </a:xfrm>
          <a:prstGeom prst="snip2Diag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a:latin typeface="Arial" panose="020B0604020202020204" pitchFamily="34" charset="0"/>
                <a:ea typeface="华文新魏" panose="02010800040101010101" pitchFamily="2" charset="-122"/>
              </a:rPr>
              <a:t>void  </a:t>
            </a:r>
            <a:r>
              <a:rPr lang="en-US" altLang="zh-CN" dirty="0" err="1">
                <a:latin typeface="Arial" panose="020B0604020202020204" pitchFamily="34" charset="0"/>
                <a:ea typeface="华文新魏" panose="02010800040101010101" pitchFamily="2" charset="-122"/>
              </a:rPr>
              <a:t>OSIntExit</a:t>
            </a:r>
            <a:r>
              <a:rPr lang="en-US" altLang="zh-CN" dirty="0">
                <a:latin typeface="Arial" panose="020B0604020202020204" pitchFamily="34" charset="0"/>
                <a:ea typeface="华文新魏" panose="02010800040101010101" pitchFamily="2" charset="-122"/>
              </a:rPr>
              <a:t> (void)</a:t>
            </a:r>
          </a:p>
          <a:p>
            <a:pPr algn="ctr"/>
            <a:r>
              <a:rPr lang="zh-CN" altLang="en-US" dirty="0"/>
              <a:t>当前任务脱离就绪、调度</a:t>
            </a:r>
          </a:p>
        </p:txBody>
      </p:sp>
      <p:cxnSp>
        <p:nvCxnSpPr>
          <p:cNvPr id="20" name="直接箭头连接符 19"/>
          <p:cNvCxnSpPr>
            <a:stCxn id="17" idx="2"/>
            <a:endCxn id="18" idx="3"/>
          </p:cNvCxnSpPr>
          <p:nvPr/>
        </p:nvCxnSpPr>
        <p:spPr>
          <a:xfrm>
            <a:off x="9347982" y="2331076"/>
            <a:ext cx="0" cy="83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2981459" y="4441065"/>
            <a:ext cx="0" cy="427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5247249" y="2965417"/>
            <a:ext cx="1899139" cy="1057943"/>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a:ln w="0"/>
                <a:solidFill>
                  <a:schemeClr val="tx1"/>
                </a:solidFill>
                <a:effectLst>
                  <a:outerShdw blurRad="38100" dist="19050" dir="2700000" algn="tl" rotWithShape="0">
                    <a:schemeClr val="dk1">
                      <a:alpha val="40000"/>
                    </a:schemeClr>
                  </a:outerShdw>
                </a:effectLst>
              </a:rPr>
              <a:t>调度函数</a:t>
            </a:r>
            <a:endParaRPr lang="en-US" altLang="zh-CN" dirty="0">
              <a:ln w="0"/>
              <a:solidFill>
                <a:schemeClr val="tx1"/>
              </a:solidFill>
              <a:effectLst>
                <a:outerShdw blurRad="38100" dist="19050" dir="2700000" algn="tl" rotWithShape="0">
                  <a:schemeClr val="dk1">
                    <a:alpha val="40000"/>
                  </a:schemeClr>
                </a:outerShdw>
              </a:effectLst>
            </a:endParaRPr>
          </a:p>
          <a:p>
            <a:pPr algn="ctr"/>
            <a:r>
              <a:rPr lang="zh-CN" altLang="en-US" dirty="0">
                <a:ln w="0"/>
                <a:solidFill>
                  <a:schemeClr val="tx1"/>
                </a:solidFill>
                <a:effectLst>
                  <a:outerShdw blurRad="38100" dist="19050" dir="2700000" algn="tl" rotWithShape="0">
                    <a:schemeClr val="dk1">
                      <a:alpha val="40000"/>
                    </a:schemeClr>
                  </a:outerShdw>
                </a:effectLst>
              </a:rPr>
              <a:t>判断最高优先级</a:t>
            </a:r>
          </a:p>
        </p:txBody>
      </p:sp>
      <p:cxnSp>
        <p:nvCxnSpPr>
          <p:cNvPr id="26" name="肘形连接符 25"/>
          <p:cNvCxnSpPr>
            <a:stCxn id="12" idx="3"/>
            <a:endCxn id="24" idx="2"/>
          </p:cNvCxnSpPr>
          <p:nvPr/>
        </p:nvCxnSpPr>
        <p:spPr>
          <a:xfrm flipV="1">
            <a:off x="4382846" y="3494389"/>
            <a:ext cx="864403" cy="19710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流程图: 准备 28"/>
          <p:cNvSpPr/>
          <p:nvPr/>
        </p:nvSpPr>
        <p:spPr>
          <a:xfrm>
            <a:off x="7877908" y="4654583"/>
            <a:ext cx="3052689" cy="810860"/>
          </a:xfrm>
          <a:prstGeom prst="flowChartPreparati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dirty="0"/>
              <a:t>各种中断函数</a:t>
            </a:r>
            <a:endParaRPr lang="en-US" altLang="zh-CN" dirty="0"/>
          </a:p>
          <a:p>
            <a:pPr algn="ctr"/>
            <a:r>
              <a:rPr lang="zh-CN" altLang="en-US" dirty="0"/>
              <a:t>执行完毕</a:t>
            </a:r>
          </a:p>
        </p:txBody>
      </p:sp>
      <p:cxnSp>
        <p:nvCxnSpPr>
          <p:cNvPr id="31" name="肘形连接符 30"/>
          <p:cNvCxnSpPr>
            <a:stCxn id="29" idx="3"/>
            <a:endCxn id="18" idx="0"/>
          </p:cNvCxnSpPr>
          <p:nvPr/>
        </p:nvCxnSpPr>
        <p:spPr>
          <a:xfrm flipH="1" flipV="1">
            <a:off x="10818056" y="3494388"/>
            <a:ext cx="112541" cy="1565625"/>
          </a:xfrm>
          <a:prstGeom prst="bentConnector3">
            <a:avLst>
              <a:gd name="adj1" fmla="val -20312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8" idx="2"/>
            <a:endCxn id="24" idx="6"/>
          </p:cNvCxnSpPr>
          <p:nvPr/>
        </p:nvCxnSpPr>
        <p:spPr>
          <a:xfrm flipH="1">
            <a:off x="7146388" y="3494388"/>
            <a:ext cx="7315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圆角矩形 2"/>
          <p:cNvSpPr/>
          <p:nvPr/>
        </p:nvSpPr>
        <p:spPr>
          <a:xfrm>
            <a:off x="5141741" y="1523333"/>
            <a:ext cx="2110154" cy="63720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err="1"/>
              <a:t>Taskdel</a:t>
            </a:r>
            <a:r>
              <a:rPr lang="zh-CN" altLang="en-US" dirty="0"/>
              <a:t>当前任务脱离就绪、调度</a:t>
            </a:r>
          </a:p>
        </p:txBody>
      </p:sp>
      <p:cxnSp>
        <p:nvCxnSpPr>
          <p:cNvPr id="8" name="直接箭头连接符 7"/>
          <p:cNvCxnSpPr>
            <a:stCxn id="3" idx="2"/>
            <a:endCxn id="24" idx="0"/>
          </p:cNvCxnSpPr>
          <p:nvPr/>
        </p:nvCxnSpPr>
        <p:spPr>
          <a:xfrm>
            <a:off x="6196818" y="2160540"/>
            <a:ext cx="1" cy="804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2" presetClass="entr" presetSubtype="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1"/>
          <p:cNvSpPr>
            <a:spLocks noGrp="1"/>
          </p:cNvSpPr>
          <p:nvPr>
            <p:ph type="dt" sz="half" idx="10"/>
          </p:nvPr>
        </p:nvSpPr>
        <p:spPr/>
        <p:txBody>
          <a:bodyPr/>
          <a:lstStyle/>
          <a:p>
            <a:fld id="{F3F076F8-2B0F-4788-BB8C-48A68CBA9141}" type="datetime1">
              <a:rPr lang="zh-CN" altLang="en-US"/>
              <a:t>2024/3/21</a:t>
            </a:fld>
            <a:endParaRPr lang="en-US" altLang="zh-CN"/>
          </a:p>
        </p:txBody>
      </p:sp>
      <p:sp>
        <p:nvSpPr>
          <p:cNvPr id="12" name="灯片编号占位符 3"/>
          <p:cNvSpPr>
            <a:spLocks noGrp="1"/>
          </p:cNvSpPr>
          <p:nvPr>
            <p:ph type="sldNum" sz="quarter" idx="12"/>
          </p:nvPr>
        </p:nvSpPr>
        <p:spPr/>
        <p:txBody>
          <a:bodyPr/>
          <a:lstStyle/>
          <a:p>
            <a:fld id="{91037F7B-6C0A-4353-9841-C4448EFED826}" type="slidenum">
              <a:rPr lang="en-US" altLang="zh-CN"/>
              <a:t>4</a:t>
            </a:fld>
            <a:endParaRPr lang="en-US" altLang="zh-CN"/>
          </a:p>
        </p:txBody>
      </p:sp>
      <p:sp>
        <p:nvSpPr>
          <p:cNvPr id="53250" name="Text Box 2" descr="白色大理石"/>
          <p:cNvSpPr txBox="1">
            <a:spLocks noChangeArrowheads="1"/>
          </p:cNvSpPr>
          <p:nvPr/>
        </p:nvSpPr>
        <p:spPr bwMode="auto">
          <a:xfrm>
            <a:off x="2743200" y="1371601"/>
            <a:ext cx="6936066" cy="3631763"/>
          </a:xfrm>
          <a:prstGeom prst="rect">
            <a:avLst/>
          </a:prstGeom>
          <a:blipFill dpi="0" rotWithShape="0">
            <a:blip r:embed="rId2"/>
            <a:srcRect/>
            <a:tile tx="0" ty="0" sx="100000" sy="100000" flip="none" algn="tl"/>
          </a:blipFill>
          <a:ln w="76200" cmpd="tri">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imes New Roman" panose="02020603050405020304" pitchFamily="18" charset="0"/>
              </a:rPr>
              <a:t>1</a:t>
            </a:r>
            <a:r>
              <a:rPr lang="zh-CN" altLang="en-US">
                <a:latin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  </a:t>
            </a:r>
          </a:p>
          <a:p>
            <a:r>
              <a:rPr lang="zh-CN" altLang="en-US">
                <a:latin typeface="Times New Roman" panose="02020603050405020304" pitchFamily="18" charset="0"/>
                <a:cs typeface="Times New Roman" panose="02020603050405020304" pitchFamily="18" charset="0"/>
              </a:rPr>
              <a:t>           </a:t>
            </a:r>
            <a:r>
              <a:rPr lang="zh-CN" altLang="en-US" sz="6600">
                <a:latin typeface="Times New Roman" panose="02020603050405020304" pitchFamily="18" charset="0"/>
              </a:rPr>
              <a:t>任务切换宏</a:t>
            </a:r>
          </a:p>
          <a:p>
            <a:r>
              <a:rPr lang="zh-CN" altLang="en-US" sz="6600">
                <a:latin typeface="Times New Roman" panose="02020603050405020304" pitchFamily="18" charset="0"/>
              </a:rPr>
              <a:t>  </a:t>
            </a:r>
            <a:r>
              <a:rPr lang="en-US" altLang="zh-CN" sz="6600">
                <a:solidFill>
                  <a:srgbClr val="FF3300"/>
                </a:solidFill>
                <a:latin typeface="Times New Roman" panose="02020603050405020304" pitchFamily="18" charset="0"/>
              </a:rPr>
              <a:t>OS_TASK_SW( )</a:t>
            </a:r>
            <a:r>
              <a:rPr lang="en-US" altLang="zh-CN" sz="6600">
                <a:latin typeface="Times New Roman" panose="02020603050405020304" pitchFamily="18" charset="0"/>
              </a:rPr>
              <a:t> </a:t>
            </a:r>
          </a:p>
          <a:p>
            <a:endParaRPr lang="en-US" altLang="zh-CN" sz="8000">
              <a:latin typeface="Times New Roman" panose="02020603050405020304" pitchFamily="18" charset="0"/>
            </a:endParaRPr>
          </a:p>
        </p:txBody>
      </p:sp>
      <p:sp>
        <p:nvSpPr>
          <p:cNvPr id="53251" name="Text Box 3"/>
          <p:cNvSpPr txBox="1">
            <a:spLocks noChangeArrowheads="1"/>
          </p:cNvSpPr>
          <p:nvPr/>
        </p:nvSpPr>
        <p:spPr bwMode="auto">
          <a:xfrm>
            <a:off x="2057401" y="609600"/>
            <a:ext cx="6264275" cy="2605088"/>
          </a:xfrm>
          <a:prstGeom prst="rect">
            <a:avLst/>
          </a:prstGeom>
          <a:solidFill>
            <a:srgbClr val="CCFF33"/>
          </a:solidFill>
          <a:ln w="76200" cmpd="tri">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a:latin typeface="黑体" panose="02010609060101010101" pitchFamily="49" charset="-122"/>
                <a:ea typeface="黑体" panose="02010609060101010101" pitchFamily="49" charset="-122"/>
              </a:rPr>
              <a:t>任务切换就是中止正在运行的任务（当前任务），转而去运行另外一个任务的操作，当然这个任务应该是就绪任务中优先级别最高的那个任务</a:t>
            </a:r>
            <a:r>
              <a:rPr lang="zh-CN" altLang="en-US">
                <a:latin typeface="黑体" panose="02010609060101010101" pitchFamily="49" charset="-122"/>
                <a:ea typeface="黑体" panose="02010609060101010101" pitchFamily="49" charset="-122"/>
              </a:rPr>
              <a:t> </a:t>
            </a:r>
          </a:p>
        </p:txBody>
      </p:sp>
      <p:pic>
        <p:nvPicPr>
          <p:cNvPr id="53252" name="Picture 4"/>
          <p:cNvPicPr>
            <a:picLocks noChangeAspect="1" noChangeArrowheads="1"/>
          </p:cNvPicPr>
          <p:nvPr/>
        </p:nvPicPr>
        <p:blipFill>
          <a:blip r:embed="rId3">
            <a:extLst>
              <a:ext uri="{28A0092B-C50C-407E-A947-70E740481C1C}">
                <a14:useLocalDpi xmlns:a14="http://schemas.microsoft.com/office/drawing/2010/main" val="0"/>
              </a:ext>
            </a:extLst>
          </a:blip>
          <a:srcRect l="17188" t="10785" r="11377" b="18013"/>
          <a:stretch>
            <a:fillRect/>
          </a:stretch>
        </p:blipFill>
        <p:spPr bwMode="auto">
          <a:xfrm>
            <a:off x="1905000" y="307976"/>
            <a:ext cx="8763000" cy="655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3251"/>
                                        </p:tgtEl>
                                        <p:attrNameLst>
                                          <p:attrName>style.visibility</p:attrName>
                                        </p:attrNameLst>
                                      </p:cBhvr>
                                      <p:to>
                                        <p:strVal val="visible"/>
                                      </p:to>
                                    </p:set>
                                    <p:animEffect transition="in" filter="box(in)">
                                      <p:cBhvr>
                                        <p:cTn id="7" dur="500"/>
                                        <p:tgtEl>
                                          <p:spTgt spid="5325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3252"/>
                                        </p:tgtEl>
                                        <p:attrNameLst>
                                          <p:attrName>style.visibility</p:attrName>
                                        </p:attrNameLst>
                                      </p:cBhvr>
                                      <p:to>
                                        <p:strVal val="visible"/>
                                      </p:to>
                                    </p:set>
                                    <p:animEffect transition="in" filter="box(in)">
                                      <p:cBhvr>
                                        <p:cTn id="12" dur="500"/>
                                        <p:tgtEl>
                                          <p:spTgt spid="53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1"/>
          <p:cNvSpPr>
            <a:spLocks noGrp="1"/>
          </p:cNvSpPr>
          <p:nvPr>
            <p:ph type="dt" sz="half" idx="10"/>
          </p:nvPr>
        </p:nvSpPr>
        <p:spPr/>
        <p:txBody>
          <a:bodyPr/>
          <a:lstStyle/>
          <a:p>
            <a:fld id="{F3F076F8-2B0F-4788-BB8C-48A68CBA9141}" type="datetime1">
              <a:rPr lang="zh-CN" altLang="en-US"/>
              <a:t>2024/3/21</a:t>
            </a:fld>
            <a:endParaRPr lang="en-US" altLang="zh-CN"/>
          </a:p>
        </p:txBody>
      </p:sp>
      <p:sp>
        <p:nvSpPr>
          <p:cNvPr id="12" name="灯片编号占位符 3"/>
          <p:cNvSpPr>
            <a:spLocks noGrp="1"/>
          </p:cNvSpPr>
          <p:nvPr>
            <p:ph type="sldNum" sz="quarter" idx="12"/>
          </p:nvPr>
        </p:nvSpPr>
        <p:spPr/>
        <p:txBody>
          <a:bodyPr/>
          <a:lstStyle/>
          <a:p>
            <a:fld id="{91037F7B-6C0A-4353-9841-C4448EFED826}" type="slidenum">
              <a:rPr lang="en-US" altLang="zh-CN"/>
              <a:t>5</a:t>
            </a:fld>
            <a:endParaRPr lang="en-US" altLang="zh-CN"/>
          </a:p>
        </p:txBody>
      </p:sp>
      <p:sp>
        <p:nvSpPr>
          <p:cNvPr id="53250" name="Text Box 2" descr="白色大理石"/>
          <p:cNvSpPr txBox="1">
            <a:spLocks noChangeArrowheads="1"/>
          </p:cNvSpPr>
          <p:nvPr/>
        </p:nvSpPr>
        <p:spPr bwMode="auto">
          <a:xfrm>
            <a:off x="320676" y="254421"/>
            <a:ext cx="4683975" cy="2539157"/>
          </a:xfrm>
          <a:prstGeom prst="rect">
            <a:avLst/>
          </a:prstGeom>
          <a:blipFill dpi="0" rotWithShape="0">
            <a:blip r:embed="rId2"/>
            <a:srcRect/>
            <a:tile tx="0" ty="0" sx="100000" sy="100000" flip="none" algn="tl"/>
          </a:blipFill>
          <a:ln w="76200" cmpd="tri">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00" dirty="0">
                <a:latin typeface="Times New Roman" panose="02020603050405020304" pitchFamily="18" charset="0"/>
              </a:rPr>
              <a:t>1</a:t>
            </a:r>
            <a:r>
              <a:rPr lang="zh-CN" altLang="en-US" sz="1100" dirty="0">
                <a:latin typeface="Times New Roman" panose="02020603050405020304" pitchFamily="18" charset="0"/>
              </a:rPr>
              <a:t>．</a:t>
            </a:r>
            <a:r>
              <a:rPr lang="zh-CN" altLang="en-US" sz="1100" dirty="0">
                <a:latin typeface="Times New Roman" panose="02020603050405020304" pitchFamily="18" charset="0"/>
                <a:cs typeface="Times New Roman" panose="02020603050405020304" pitchFamily="18" charset="0"/>
              </a:rPr>
              <a:t>  </a:t>
            </a:r>
          </a:p>
          <a:p>
            <a:r>
              <a:rPr lang="zh-CN" altLang="en-US" sz="1100" dirty="0">
                <a:latin typeface="Times New Roman" panose="02020603050405020304" pitchFamily="18" charset="0"/>
                <a:cs typeface="Times New Roman" panose="02020603050405020304" pitchFamily="18" charset="0"/>
              </a:rPr>
              <a:t>           </a:t>
            </a:r>
            <a:r>
              <a:rPr lang="zh-CN" altLang="en-US" sz="4400" dirty="0">
                <a:latin typeface="Times New Roman" panose="02020603050405020304" pitchFamily="18" charset="0"/>
              </a:rPr>
              <a:t>任务切换宏</a:t>
            </a:r>
          </a:p>
          <a:p>
            <a:r>
              <a:rPr lang="zh-CN" altLang="en-US" sz="4400" dirty="0">
                <a:latin typeface="Times New Roman" panose="02020603050405020304" pitchFamily="18" charset="0"/>
              </a:rPr>
              <a:t>  </a:t>
            </a:r>
            <a:r>
              <a:rPr lang="en-US" altLang="zh-CN" sz="4400" dirty="0">
                <a:solidFill>
                  <a:srgbClr val="FF3300"/>
                </a:solidFill>
                <a:latin typeface="Times New Roman" panose="02020603050405020304" pitchFamily="18" charset="0"/>
              </a:rPr>
              <a:t>OS_TASK_SW( )</a:t>
            </a:r>
            <a:r>
              <a:rPr lang="en-US" altLang="zh-CN" sz="4400" dirty="0">
                <a:latin typeface="Times New Roman" panose="02020603050405020304" pitchFamily="18" charset="0"/>
              </a:rPr>
              <a:t> </a:t>
            </a:r>
          </a:p>
          <a:p>
            <a:endParaRPr lang="en-US" altLang="zh-CN" sz="5400" dirty="0">
              <a:latin typeface="Times New Roman" panose="02020603050405020304" pitchFamily="18" charset="0"/>
            </a:endParaRPr>
          </a:p>
        </p:txBody>
      </p:sp>
      <p:sp>
        <p:nvSpPr>
          <p:cNvPr id="53251" name="Text Box 3"/>
          <p:cNvSpPr txBox="1">
            <a:spLocks noChangeArrowheads="1"/>
          </p:cNvSpPr>
          <p:nvPr/>
        </p:nvSpPr>
        <p:spPr bwMode="auto">
          <a:xfrm>
            <a:off x="197306" y="3346845"/>
            <a:ext cx="4862010" cy="1938992"/>
          </a:xfrm>
          <a:prstGeom prst="rect">
            <a:avLst/>
          </a:prstGeom>
          <a:solidFill>
            <a:srgbClr val="CCFF33"/>
          </a:solidFill>
          <a:ln w="76200" cmpd="tri">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a:latin typeface="黑体" panose="02010609060101010101" pitchFamily="49" charset="-122"/>
                <a:ea typeface="黑体" panose="02010609060101010101" pitchFamily="49" charset="-122"/>
              </a:rPr>
              <a:t>任务切换就是中止正在运行的任务（当前任务），转而去运行另外一个任务的操作，当然这个任务应该是就绪任务中优先级别最高的那个任务</a:t>
            </a:r>
            <a:r>
              <a:rPr lang="zh-CN" altLang="en-US" sz="1400" dirty="0">
                <a:latin typeface="黑体" panose="02010609060101010101" pitchFamily="49" charset="-122"/>
                <a:ea typeface="黑体" panose="02010609060101010101" pitchFamily="49" charset="-122"/>
              </a:rPr>
              <a:t> </a:t>
            </a:r>
          </a:p>
        </p:txBody>
      </p:sp>
      <p:pic>
        <p:nvPicPr>
          <p:cNvPr id="53253" name="Picture 5"/>
          <p:cNvPicPr>
            <a:picLocks noChangeAspect="1" noChangeArrowheads="1"/>
          </p:cNvPicPr>
          <p:nvPr/>
        </p:nvPicPr>
        <p:blipFill>
          <a:blip r:embed="rId3">
            <a:extLst>
              <a:ext uri="{28A0092B-C50C-407E-A947-70E740481C1C}">
                <a14:useLocalDpi xmlns:a14="http://schemas.microsoft.com/office/drawing/2010/main" val="0"/>
              </a:ext>
            </a:extLst>
          </a:blip>
          <a:srcRect l="17969" t="11003" r="14063" b="18120"/>
          <a:stretch>
            <a:fillRect/>
          </a:stretch>
        </p:blipFill>
        <p:spPr bwMode="auto">
          <a:xfrm>
            <a:off x="5245480" y="335348"/>
            <a:ext cx="7300260" cy="5709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54" name="AutoShape 6"/>
          <p:cNvSpPr>
            <a:spLocks noChangeArrowheads="1"/>
          </p:cNvSpPr>
          <p:nvPr/>
        </p:nvSpPr>
        <p:spPr bwMode="auto">
          <a:xfrm>
            <a:off x="4783717" y="2584845"/>
            <a:ext cx="3048000" cy="1524000"/>
          </a:xfrm>
          <a:prstGeom prst="cloudCallout">
            <a:avLst>
              <a:gd name="adj1" fmla="val 36250"/>
              <a:gd name="adj2" fmla="val 71667"/>
            </a:avLst>
          </a:prstGeom>
          <a:solidFill>
            <a:srgbClr val="CCFF33"/>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latin typeface="Times New Roman" panose="02020603050405020304" pitchFamily="18" charset="0"/>
              </a:rPr>
              <a:t>先保护被中止任务的断点数据</a:t>
            </a:r>
          </a:p>
        </p:txBody>
      </p:sp>
      <p:sp>
        <p:nvSpPr>
          <p:cNvPr id="53255" name="AutoShape 7"/>
          <p:cNvSpPr>
            <a:spLocks noChangeArrowheads="1"/>
          </p:cNvSpPr>
          <p:nvPr/>
        </p:nvSpPr>
        <p:spPr bwMode="auto">
          <a:xfrm>
            <a:off x="9583404" y="1293575"/>
            <a:ext cx="2402353" cy="1373425"/>
          </a:xfrm>
          <a:prstGeom prst="cloudCallout">
            <a:avLst>
              <a:gd name="adj1" fmla="val -48074"/>
              <a:gd name="adj2" fmla="val 101042"/>
            </a:avLst>
          </a:prstGeom>
          <a:solidFill>
            <a:srgbClr val="CCFF33"/>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dirty="0">
                <a:latin typeface="Times New Roman" panose="02020603050405020304" pitchFamily="18" charset="0"/>
              </a:rPr>
              <a:t>后恢复待运行任务的断点数据</a:t>
            </a:r>
          </a:p>
        </p:txBody>
      </p:sp>
    </p:spTree>
    <p:extLst>
      <p:ext uri="{BB962C8B-B14F-4D97-AF65-F5344CB8AC3E}">
        <p14:creationId xmlns:p14="http://schemas.microsoft.com/office/powerpoint/2010/main" val="3460642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3251"/>
                                        </p:tgtEl>
                                        <p:attrNameLst>
                                          <p:attrName>style.visibility</p:attrName>
                                        </p:attrNameLst>
                                      </p:cBhvr>
                                      <p:to>
                                        <p:strVal val="visible"/>
                                      </p:to>
                                    </p:set>
                                    <p:animEffect transition="in" filter="box(in)">
                                      <p:cBhvr>
                                        <p:cTn id="7" dur="500"/>
                                        <p:tgtEl>
                                          <p:spTgt spid="5325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53253"/>
                                        </p:tgtEl>
                                        <p:attrNameLst>
                                          <p:attrName>style.visibility</p:attrName>
                                        </p:attrNameLst>
                                      </p:cBhvr>
                                      <p:to>
                                        <p:strVal val="visible"/>
                                      </p:to>
                                    </p:set>
                                    <p:animEffect transition="in" filter="box(out)">
                                      <p:cBhvr>
                                        <p:cTn id="12" dur="500"/>
                                        <p:tgtEl>
                                          <p:spTgt spid="5325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3254"/>
                                        </p:tgtEl>
                                        <p:attrNameLst>
                                          <p:attrName>style.visibility</p:attrName>
                                        </p:attrNameLst>
                                      </p:cBhvr>
                                      <p:to>
                                        <p:strVal val="visible"/>
                                      </p:to>
                                    </p:set>
                                    <p:animEffect transition="in" filter="dissolve">
                                      <p:cBhvr>
                                        <p:cTn id="17" dur="500"/>
                                        <p:tgtEl>
                                          <p:spTgt spid="5325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3255"/>
                                        </p:tgtEl>
                                        <p:attrNameLst>
                                          <p:attrName>style.visibility</p:attrName>
                                        </p:attrNameLst>
                                      </p:cBhvr>
                                      <p:to>
                                        <p:strVal val="visible"/>
                                      </p:to>
                                    </p:set>
                                    <p:animEffect transition="in" filter="dissolve">
                                      <p:cBhvr>
                                        <p:cTn id="22" dur="500"/>
                                        <p:tgtEl>
                                          <p:spTgt spid="53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animBg="1" autoUpdateAnimBg="0"/>
      <p:bldP spid="53254" grpId="0" animBg="1" autoUpdateAnimBg="0"/>
      <p:bldP spid="53255"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1"/>
          <p:cNvSpPr>
            <a:spLocks noGrp="1"/>
          </p:cNvSpPr>
          <p:nvPr>
            <p:ph type="dt" sz="half" idx="10"/>
          </p:nvPr>
        </p:nvSpPr>
        <p:spPr/>
        <p:txBody>
          <a:bodyPr/>
          <a:lstStyle/>
          <a:p>
            <a:fld id="{F3F076F8-2B0F-4788-BB8C-48A68CBA9141}" type="datetime1">
              <a:rPr lang="zh-CN" altLang="en-US"/>
              <a:t>2024/3/21</a:t>
            </a:fld>
            <a:endParaRPr lang="en-US" altLang="zh-CN"/>
          </a:p>
        </p:txBody>
      </p:sp>
      <p:sp>
        <p:nvSpPr>
          <p:cNvPr id="12" name="灯片编号占位符 3"/>
          <p:cNvSpPr>
            <a:spLocks noGrp="1"/>
          </p:cNvSpPr>
          <p:nvPr>
            <p:ph type="sldNum" sz="quarter" idx="12"/>
          </p:nvPr>
        </p:nvSpPr>
        <p:spPr/>
        <p:txBody>
          <a:bodyPr/>
          <a:lstStyle/>
          <a:p>
            <a:fld id="{91037F7B-6C0A-4353-9841-C4448EFED826}" type="slidenum">
              <a:rPr lang="en-US" altLang="zh-CN"/>
              <a:t>6</a:t>
            </a:fld>
            <a:endParaRPr lang="en-US" altLang="zh-CN"/>
          </a:p>
        </p:txBody>
      </p:sp>
      <p:sp>
        <p:nvSpPr>
          <p:cNvPr id="53250" name="Text Box 2" descr="白色大理石"/>
          <p:cNvSpPr txBox="1">
            <a:spLocks noChangeArrowheads="1"/>
          </p:cNvSpPr>
          <p:nvPr/>
        </p:nvSpPr>
        <p:spPr bwMode="auto">
          <a:xfrm>
            <a:off x="2743200" y="1371601"/>
            <a:ext cx="6936066" cy="3631763"/>
          </a:xfrm>
          <a:prstGeom prst="rect">
            <a:avLst/>
          </a:prstGeom>
          <a:blipFill dpi="0" rotWithShape="0">
            <a:blip r:embed="rId2"/>
            <a:srcRect/>
            <a:tile tx="0" ty="0" sx="100000" sy="100000" flip="none" algn="tl"/>
          </a:blipFill>
          <a:ln w="76200" cmpd="tri">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imes New Roman" panose="02020603050405020304" pitchFamily="18" charset="0"/>
              </a:rPr>
              <a:t>1</a:t>
            </a:r>
            <a:r>
              <a:rPr lang="zh-CN" altLang="en-US">
                <a:latin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  </a:t>
            </a:r>
          </a:p>
          <a:p>
            <a:r>
              <a:rPr lang="zh-CN" altLang="en-US">
                <a:latin typeface="Times New Roman" panose="02020603050405020304" pitchFamily="18" charset="0"/>
                <a:cs typeface="Times New Roman" panose="02020603050405020304" pitchFamily="18" charset="0"/>
              </a:rPr>
              <a:t>           </a:t>
            </a:r>
            <a:r>
              <a:rPr lang="zh-CN" altLang="en-US" sz="6600">
                <a:latin typeface="Times New Roman" panose="02020603050405020304" pitchFamily="18" charset="0"/>
              </a:rPr>
              <a:t>任务切换宏</a:t>
            </a:r>
          </a:p>
          <a:p>
            <a:r>
              <a:rPr lang="zh-CN" altLang="en-US" sz="6600">
                <a:latin typeface="Times New Roman" panose="02020603050405020304" pitchFamily="18" charset="0"/>
              </a:rPr>
              <a:t>  </a:t>
            </a:r>
            <a:r>
              <a:rPr lang="en-US" altLang="zh-CN" sz="6600">
                <a:solidFill>
                  <a:srgbClr val="FF3300"/>
                </a:solidFill>
                <a:latin typeface="Times New Roman" panose="02020603050405020304" pitchFamily="18" charset="0"/>
              </a:rPr>
              <a:t>OS_TASK_SW( )</a:t>
            </a:r>
            <a:r>
              <a:rPr lang="en-US" altLang="zh-CN" sz="6600">
                <a:latin typeface="Times New Roman" panose="02020603050405020304" pitchFamily="18" charset="0"/>
              </a:rPr>
              <a:t> </a:t>
            </a:r>
          </a:p>
          <a:p>
            <a:endParaRPr lang="en-US" altLang="zh-CN" sz="8000">
              <a:latin typeface="Times New Roman" panose="02020603050405020304" pitchFamily="18" charset="0"/>
            </a:endParaRPr>
          </a:p>
        </p:txBody>
      </p:sp>
      <p:sp>
        <p:nvSpPr>
          <p:cNvPr id="53251" name="Text Box 3"/>
          <p:cNvSpPr txBox="1">
            <a:spLocks noChangeArrowheads="1"/>
          </p:cNvSpPr>
          <p:nvPr/>
        </p:nvSpPr>
        <p:spPr bwMode="auto">
          <a:xfrm>
            <a:off x="2057401" y="609600"/>
            <a:ext cx="6264275" cy="2605088"/>
          </a:xfrm>
          <a:prstGeom prst="rect">
            <a:avLst/>
          </a:prstGeom>
          <a:solidFill>
            <a:srgbClr val="CCFF33"/>
          </a:solidFill>
          <a:ln w="76200" cmpd="tri">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a:latin typeface="黑体" panose="02010609060101010101" pitchFamily="49" charset="-122"/>
                <a:ea typeface="黑体" panose="02010609060101010101" pitchFamily="49" charset="-122"/>
              </a:rPr>
              <a:t>任务切换就是中止正在运行的任务（当前任务），转而去运行另外一个任务的操作，当然这个任务应该是就绪任务中优先级别最高的那个任务</a:t>
            </a:r>
            <a:r>
              <a:rPr lang="zh-CN" altLang="en-US">
                <a:latin typeface="黑体" panose="02010609060101010101" pitchFamily="49" charset="-122"/>
                <a:ea typeface="黑体" panose="02010609060101010101" pitchFamily="49" charset="-122"/>
              </a:rPr>
              <a:t> </a:t>
            </a:r>
          </a:p>
        </p:txBody>
      </p:sp>
      <p:pic>
        <p:nvPicPr>
          <p:cNvPr id="53252" name="Picture 4"/>
          <p:cNvPicPr>
            <a:picLocks noChangeAspect="1" noChangeArrowheads="1"/>
          </p:cNvPicPr>
          <p:nvPr/>
        </p:nvPicPr>
        <p:blipFill>
          <a:blip r:embed="rId3">
            <a:extLst>
              <a:ext uri="{28A0092B-C50C-407E-A947-70E740481C1C}">
                <a14:useLocalDpi xmlns:a14="http://schemas.microsoft.com/office/drawing/2010/main" val="0"/>
              </a:ext>
            </a:extLst>
          </a:blip>
          <a:srcRect l="17188" t="10785" r="11377" b="18013"/>
          <a:stretch>
            <a:fillRect/>
          </a:stretch>
        </p:blipFill>
        <p:spPr bwMode="auto">
          <a:xfrm>
            <a:off x="1905000" y="307976"/>
            <a:ext cx="8763000" cy="655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3" name="Picture 5"/>
          <p:cNvPicPr>
            <a:picLocks noChangeAspect="1" noChangeArrowheads="1"/>
          </p:cNvPicPr>
          <p:nvPr/>
        </p:nvPicPr>
        <p:blipFill>
          <a:blip r:embed="rId4">
            <a:extLst>
              <a:ext uri="{28A0092B-C50C-407E-A947-70E740481C1C}">
                <a14:useLocalDpi xmlns:a14="http://schemas.microsoft.com/office/drawing/2010/main" val="0"/>
              </a:ext>
            </a:extLst>
          </a:blip>
          <a:srcRect l="17969" t="11003" r="14063" b="18120"/>
          <a:stretch>
            <a:fillRect/>
          </a:stretch>
        </p:blipFill>
        <p:spPr bwMode="auto">
          <a:xfrm>
            <a:off x="3806370" y="-109861"/>
            <a:ext cx="8763000" cy="685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54" name="AutoShape 6"/>
          <p:cNvSpPr>
            <a:spLocks noChangeArrowheads="1"/>
          </p:cNvSpPr>
          <p:nvPr/>
        </p:nvSpPr>
        <p:spPr bwMode="auto">
          <a:xfrm>
            <a:off x="2133600" y="1143000"/>
            <a:ext cx="3048000" cy="1524000"/>
          </a:xfrm>
          <a:prstGeom prst="cloudCallout">
            <a:avLst>
              <a:gd name="adj1" fmla="val 36250"/>
              <a:gd name="adj2" fmla="val 71667"/>
            </a:avLst>
          </a:prstGeom>
          <a:solidFill>
            <a:srgbClr val="CCFF33"/>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latin typeface="Times New Roman" panose="02020603050405020304" pitchFamily="18" charset="0"/>
              </a:rPr>
              <a:t>先保护被中止任务的断点数据</a:t>
            </a:r>
          </a:p>
        </p:txBody>
      </p:sp>
      <p:sp>
        <p:nvSpPr>
          <p:cNvPr id="53255" name="AutoShape 7"/>
          <p:cNvSpPr>
            <a:spLocks noChangeArrowheads="1"/>
          </p:cNvSpPr>
          <p:nvPr/>
        </p:nvSpPr>
        <p:spPr bwMode="auto">
          <a:xfrm>
            <a:off x="7086600" y="762000"/>
            <a:ext cx="3048000" cy="1524000"/>
          </a:xfrm>
          <a:prstGeom prst="cloudCallout">
            <a:avLst>
              <a:gd name="adj1" fmla="val -48074"/>
              <a:gd name="adj2" fmla="val 101042"/>
            </a:avLst>
          </a:prstGeom>
          <a:solidFill>
            <a:srgbClr val="CCFF33"/>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latin typeface="Times New Roman" panose="02020603050405020304" pitchFamily="18" charset="0"/>
              </a:rPr>
              <a:t>后恢复待运行任务的断点数据</a:t>
            </a:r>
          </a:p>
        </p:txBody>
      </p:sp>
      <p:sp>
        <p:nvSpPr>
          <p:cNvPr id="53256" name="Text Box 8"/>
          <p:cNvSpPr txBox="1">
            <a:spLocks noChangeArrowheads="1"/>
          </p:cNvSpPr>
          <p:nvPr/>
        </p:nvSpPr>
        <p:spPr bwMode="auto">
          <a:xfrm>
            <a:off x="383737" y="3151247"/>
            <a:ext cx="6312737" cy="3170099"/>
          </a:xfrm>
          <a:prstGeom prst="rect">
            <a:avLst/>
          </a:prstGeom>
          <a:solidFill>
            <a:srgbClr val="FFCC00"/>
          </a:solidFill>
          <a:ln w="76200" cmpd="tri">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altLang="zh-CN" sz="2000" dirty="0">
              <a:solidFill>
                <a:srgbClr val="FF3300"/>
              </a:solidFill>
              <a:latin typeface="黑体" panose="02010609060101010101" pitchFamily="49" charset="-122"/>
              <a:ea typeface="黑体" panose="02010609060101010101" pitchFamily="49" charset="-122"/>
            </a:endParaRPr>
          </a:p>
          <a:p>
            <a:r>
              <a:rPr lang="zh-CN" altLang="en-US" sz="2000" dirty="0">
                <a:solidFill>
                  <a:srgbClr val="FF3300"/>
                </a:solidFill>
                <a:latin typeface="黑体" panose="02010609060101010101" pitchFamily="49" charset="-122"/>
                <a:ea typeface="黑体" panose="02010609060101010101" pitchFamily="49" charset="-122"/>
              </a:rPr>
              <a:t>不要企图用</a:t>
            </a:r>
            <a:r>
              <a:rPr lang="en-US" altLang="zh-CN" sz="2000" dirty="0">
                <a:solidFill>
                  <a:srgbClr val="FF3300"/>
                </a:solidFill>
                <a:latin typeface="黑体" panose="02010609060101010101" pitchFamily="49" charset="-122"/>
                <a:ea typeface="黑体" panose="02010609060101010101" pitchFamily="49" charset="-122"/>
              </a:rPr>
              <a:t>PUSH</a:t>
            </a:r>
            <a:r>
              <a:rPr lang="zh-CN" altLang="en-US" sz="2000" dirty="0">
                <a:solidFill>
                  <a:srgbClr val="FF3300"/>
                </a:solidFill>
                <a:latin typeface="黑体" panose="02010609060101010101" pitchFamily="49" charset="-122"/>
                <a:ea typeface="黑体" panose="02010609060101010101" pitchFamily="49" charset="-122"/>
              </a:rPr>
              <a:t>和</a:t>
            </a:r>
            <a:r>
              <a:rPr lang="en-US" altLang="zh-CN" sz="2000" dirty="0">
                <a:solidFill>
                  <a:srgbClr val="FF3300"/>
                </a:solidFill>
                <a:latin typeface="黑体" panose="02010609060101010101" pitchFamily="49" charset="-122"/>
                <a:ea typeface="黑体" panose="02010609060101010101" pitchFamily="49" charset="-122"/>
              </a:rPr>
              <a:t>POP</a:t>
            </a:r>
            <a:r>
              <a:rPr lang="zh-CN" altLang="en-US" sz="2000" dirty="0">
                <a:solidFill>
                  <a:srgbClr val="FF3300"/>
                </a:solidFill>
                <a:latin typeface="黑体" panose="02010609060101010101" pitchFamily="49" charset="-122"/>
                <a:ea typeface="黑体" panose="02010609060101010101" pitchFamily="49" charset="-122"/>
              </a:rPr>
              <a:t>指令来使程序计数器</a:t>
            </a:r>
            <a:r>
              <a:rPr lang="en-US" altLang="zh-CN" sz="2000" dirty="0">
                <a:solidFill>
                  <a:srgbClr val="FF3300"/>
                </a:solidFill>
                <a:latin typeface="黑体" panose="02010609060101010101" pitchFamily="49" charset="-122"/>
                <a:ea typeface="黑体" panose="02010609060101010101" pitchFamily="49" charset="-122"/>
              </a:rPr>
              <a:t>PC</a:t>
            </a:r>
            <a:r>
              <a:rPr lang="zh-CN" altLang="en-US" sz="2000" dirty="0">
                <a:solidFill>
                  <a:srgbClr val="FF3300"/>
                </a:solidFill>
                <a:latin typeface="黑体" panose="02010609060101010101" pitchFamily="49" charset="-122"/>
                <a:ea typeface="黑体" panose="02010609060101010101" pitchFamily="49" charset="-122"/>
              </a:rPr>
              <a:t>压栈和出栈，因为没有这样的指令。</a:t>
            </a:r>
          </a:p>
          <a:p>
            <a:endParaRPr lang="zh-CN" altLang="en-US"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只好变通一下了。</a:t>
            </a:r>
          </a:p>
          <a:p>
            <a:endParaRPr lang="zh-CN" altLang="en-US" sz="2000" dirty="0">
              <a:latin typeface="黑体" panose="02010609060101010101" pitchFamily="49" charset="-122"/>
              <a:ea typeface="黑体" panose="02010609060101010101" pitchFamily="49" charset="-122"/>
            </a:endParaRPr>
          </a:p>
          <a:p>
            <a:r>
              <a:rPr lang="zh-CN" altLang="en-US" sz="2000" dirty="0">
                <a:solidFill>
                  <a:srgbClr val="FF3300"/>
                </a:solidFill>
                <a:latin typeface="黑体" panose="02010609060101010101" pitchFamily="49" charset="-122"/>
                <a:ea typeface="黑体" panose="02010609060101010101" pitchFamily="49" charset="-122"/>
              </a:rPr>
              <a:t>中断动作和过程调用指令可以使</a:t>
            </a:r>
            <a:r>
              <a:rPr lang="en-US" altLang="zh-CN" sz="2000" dirty="0">
                <a:solidFill>
                  <a:srgbClr val="FF3300"/>
                </a:solidFill>
                <a:latin typeface="黑体" panose="02010609060101010101" pitchFamily="49" charset="-122"/>
                <a:ea typeface="黑体" panose="02010609060101010101" pitchFamily="49" charset="-122"/>
              </a:rPr>
              <a:t>PC</a:t>
            </a:r>
            <a:r>
              <a:rPr lang="zh-CN" altLang="en-US" sz="2000" dirty="0">
                <a:solidFill>
                  <a:srgbClr val="FF3300"/>
                </a:solidFill>
                <a:latin typeface="黑体" panose="02010609060101010101" pitchFamily="49" charset="-122"/>
                <a:ea typeface="黑体" panose="02010609060101010101" pitchFamily="49" charset="-122"/>
              </a:rPr>
              <a:t>压栈；</a:t>
            </a:r>
          </a:p>
          <a:p>
            <a:r>
              <a:rPr lang="zh-CN" altLang="en-US" sz="2000" dirty="0">
                <a:solidFill>
                  <a:srgbClr val="FF3300"/>
                </a:solidFill>
                <a:latin typeface="黑体" panose="02010609060101010101" pitchFamily="49" charset="-122"/>
                <a:ea typeface="黑体" panose="02010609060101010101" pitchFamily="49" charset="-122"/>
              </a:rPr>
              <a:t>中断返回指令可以使</a:t>
            </a:r>
            <a:r>
              <a:rPr lang="en-US" altLang="zh-CN" sz="2000" dirty="0">
                <a:solidFill>
                  <a:srgbClr val="FF3300"/>
                </a:solidFill>
                <a:latin typeface="黑体" panose="02010609060101010101" pitchFamily="49" charset="-122"/>
                <a:ea typeface="黑体" panose="02010609060101010101" pitchFamily="49" charset="-122"/>
              </a:rPr>
              <a:t>PC</a:t>
            </a:r>
            <a:r>
              <a:rPr lang="zh-CN" altLang="en-US" sz="2000" dirty="0">
                <a:solidFill>
                  <a:srgbClr val="FF3300"/>
                </a:solidFill>
                <a:latin typeface="黑体" panose="02010609060101010101" pitchFamily="49" charset="-122"/>
                <a:ea typeface="黑体" panose="02010609060101010101" pitchFamily="49" charset="-122"/>
              </a:rPr>
              <a:t>出栈。</a:t>
            </a:r>
          </a:p>
          <a:p>
            <a:endParaRPr lang="zh-CN" altLang="en-US" sz="2000" dirty="0">
              <a:solidFill>
                <a:srgbClr val="FF3300"/>
              </a:solidFill>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因此任务切换</a:t>
            </a:r>
            <a:r>
              <a:rPr lang="en-US" altLang="zh-CN" sz="2000" b="1" dirty="0" err="1">
                <a:latin typeface="黑体" panose="02010609060101010101" pitchFamily="49" charset="-122"/>
              </a:rPr>
              <a:t>OSCtxSw</a:t>
            </a:r>
            <a:r>
              <a:rPr lang="en-US" altLang="zh-CN" sz="2000" b="1" dirty="0">
                <a:latin typeface="黑体" panose="02010609060101010101" pitchFamily="49" charset="-122"/>
              </a:rPr>
              <a:t>(</a:t>
            </a:r>
            <a:r>
              <a:rPr lang="en-US" altLang="zh-CN" sz="2000" dirty="0">
                <a:latin typeface="黑体" panose="02010609060101010101" pitchFamily="49" charset="-122"/>
                <a:ea typeface="黑体" panose="02010609060101010101" pitchFamily="49" charset="-122"/>
              </a:rPr>
              <a:t> )</a:t>
            </a:r>
            <a:r>
              <a:rPr lang="zh-CN" altLang="en-US" sz="2000" dirty="0">
                <a:solidFill>
                  <a:srgbClr val="FF3300"/>
                </a:solidFill>
                <a:latin typeface="黑体" panose="02010609060101010101" pitchFamily="49" charset="-122"/>
                <a:ea typeface="黑体" panose="02010609060101010101" pitchFamily="49" charset="-122"/>
              </a:rPr>
              <a:t>必定是一个中断服务程序。</a:t>
            </a:r>
          </a:p>
        </p:txBody>
      </p:sp>
      <p:sp>
        <p:nvSpPr>
          <p:cNvPr id="53257" name="Text Box 9"/>
          <p:cNvSpPr txBox="1">
            <a:spLocks noChangeArrowheads="1"/>
          </p:cNvSpPr>
          <p:nvPr/>
        </p:nvSpPr>
        <p:spPr bwMode="auto">
          <a:xfrm>
            <a:off x="177952" y="136525"/>
            <a:ext cx="3301696" cy="2862322"/>
          </a:xfrm>
          <a:prstGeom prst="rect">
            <a:avLst/>
          </a:prstGeom>
          <a:solidFill>
            <a:srgbClr val="CCECFF"/>
          </a:solidFill>
          <a:ln w="76200" cmpd="tri">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需要由宏</a:t>
            </a:r>
            <a:r>
              <a:rPr lang="en-US" altLang="zh-CN" sz="2000" dirty="0">
                <a:solidFill>
                  <a:srgbClr val="FF3300"/>
                </a:solidFill>
                <a:latin typeface="黑体" panose="02010609060101010101" pitchFamily="49" charset="-122"/>
                <a:ea typeface="黑体" panose="02010609060101010101" pitchFamily="49" charset="-122"/>
              </a:rPr>
              <a:t>OS_TASK_SW( )</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来引发一次中断或者一次调用来使				</a:t>
            </a:r>
            <a:r>
              <a:rPr lang="en-US" altLang="zh-CN" sz="2000" b="1" dirty="0" err="1">
                <a:latin typeface="黑体" panose="02010609060101010101" pitchFamily="49" charset="-122"/>
                <a:ea typeface="黑体" panose="02010609060101010101" pitchFamily="49" charset="-122"/>
              </a:rPr>
              <a:t>OSCtxSw</a:t>
            </a:r>
            <a:r>
              <a:rPr lang="en-US" altLang="zh-CN" sz="2000" b="1"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 )</a:t>
            </a:r>
          </a:p>
          <a:p>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执行任务切换工作</a:t>
            </a:r>
          </a:p>
          <a:p>
            <a:endParaRPr lang="zh-CN" altLang="en-US" sz="2000" dirty="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4806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3251"/>
                                        </p:tgtEl>
                                        <p:attrNameLst>
                                          <p:attrName>style.visibility</p:attrName>
                                        </p:attrNameLst>
                                      </p:cBhvr>
                                      <p:to>
                                        <p:strVal val="visible"/>
                                      </p:to>
                                    </p:set>
                                    <p:animEffect transition="in" filter="box(in)">
                                      <p:cBhvr>
                                        <p:cTn id="7" dur="500"/>
                                        <p:tgtEl>
                                          <p:spTgt spid="5325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3252"/>
                                        </p:tgtEl>
                                        <p:attrNameLst>
                                          <p:attrName>style.visibility</p:attrName>
                                        </p:attrNameLst>
                                      </p:cBhvr>
                                      <p:to>
                                        <p:strVal val="visible"/>
                                      </p:to>
                                    </p:set>
                                    <p:animEffect transition="in" filter="box(in)">
                                      <p:cBhvr>
                                        <p:cTn id="12" dur="500"/>
                                        <p:tgtEl>
                                          <p:spTgt spid="5325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53253"/>
                                        </p:tgtEl>
                                        <p:attrNameLst>
                                          <p:attrName>style.visibility</p:attrName>
                                        </p:attrNameLst>
                                      </p:cBhvr>
                                      <p:to>
                                        <p:strVal val="visible"/>
                                      </p:to>
                                    </p:set>
                                    <p:animEffect transition="in" filter="box(out)">
                                      <p:cBhvr>
                                        <p:cTn id="17" dur="500"/>
                                        <p:tgtEl>
                                          <p:spTgt spid="5325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3254"/>
                                        </p:tgtEl>
                                        <p:attrNameLst>
                                          <p:attrName>style.visibility</p:attrName>
                                        </p:attrNameLst>
                                      </p:cBhvr>
                                      <p:to>
                                        <p:strVal val="visible"/>
                                      </p:to>
                                    </p:set>
                                    <p:animEffect transition="in" filter="dissolve">
                                      <p:cBhvr>
                                        <p:cTn id="22" dur="500"/>
                                        <p:tgtEl>
                                          <p:spTgt spid="5325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3255"/>
                                        </p:tgtEl>
                                        <p:attrNameLst>
                                          <p:attrName>style.visibility</p:attrName>
                                        </p:attrNameLst>
                                      </p:cBhvr>
                                      <p:to>
                                        <p:strVal val="visible"/>
                                      </p:to>
                                    </p:set>
                                    <p:animEffect transition="in" filter="dissolve">
                                      <p:cBhvr>
                                        <p:cTn id="27" dur="500"/>
                                        <p:tgtEl>
                                          <p:spTgt spid="5325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53256"/>
                                        </p:tgtEl>
                                        <p:attrNameLst>
                                          <p:attrName>style.visibility</p:attrName>
                                        </p:attrNameLst>
                                      </p:cBhvr>
                                      <p:to>
                                        <p:strVal val="visible"/>
                                      </p:to>
                                    </p:set>
                                    <p:animEffect transition="in" filter="box(in)">
                                      <p:cBhvr>
                                        <p:cTn id="32" dur="500"/>
                                        <p:tgtEl>
                                          <p:spTgt spid="53256"/>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53257"/>
                                        </p:tgtEl>
                                        <p:attrNameLst>
                                          <p:attrName>style.visibility</p:attrName>
                                        </p:attrNameLst>
                                      </p:cBhvr>
                                      <p:to>
                                        <p:strVal val="visible"/>
                                      </p:to>
                                    </p:set>
                                    <p:animEffect transition="in" filter="box(out)">
                                      <p:cBhvr>
                                        <p:cTn id="37" dur="500"/>
                                        <p:tgtEl>
                                          <p:spTgt spid="53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animBg="1" autoUpdateAnimBg="0"/>
      <p:bldP spid="53254" grpId="0" animBg="1" autoUpdateAnimBg="0"/>
      <p:bldP spid="53255" grpId="0" animBg="1" autoUpdateAnimBg="0"/>
      <p:bldP spid="53256" grpId="0" animBg="1" autoUpdateAnimBg="0"/>
      <p:bldP spid="53257"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A8BF896-AB77-4DEF-8266-5E847BFDD42B}"/>
              </a:ext>
            </a:extLst>
          </p:cNvPr>
          <p:cNvPicPr>
            <a:picLocks noChangeAspect="1"/>
          </p:cNvPicPr>
          <p:nvPr/>
        </p:nvPicPr>
        <p:blipFill>
          <a:blip r:embed="rId2"/>
          <a:stretch>
            <a:fillRect/>
          </a:stretch>
        </p:blipFill>
        <p:spPr>
          <a:xfrm>
            <a:off x="1411816" y="1617134"/>
            <a:ext cx="8267700" cy="3467100"/>
          </a:xfrm>
          <a:prstGeom prst="rect">
            <a:avLst/>
          </a:prstGeom>
        </p:spPr>
      </p:pic>
      <p:sp>
        <p:nvSpPr>
          <p:cNvPr id="3" name="矩形 2">
            <a:extLst>
              <a:ext uri="{FF2B5EF4-FFF2-40B4-BE49-F238E27FC236}">
                <a16:creationId xmlns:a16="http://schemas.microsoft.com/office/drawing/2014/main" id="{4973B960-92C8-4F10-ABDF-23DA6499A776}"/>
              </a:ext>
            </a:extLst>
          </p:cNvPr>
          <p:cNvSpPr/>
          <p:nvPr/>
        </p:nvSpPr>
        <p:spPr>
          <a:xfrm>
            <a:off x="4295507" y="297934"/>
            <a:ext cx="2954655" cy="461665"/>
          </a:xfrm>
          <a:prstGeom prst="rect">
            <a:avLst/>
          </a:prstGeom>
        </p:spPr>
        <p:txBody>
          <a:bodyPr wrap="none">
            <a:spAutoFit/>
          </a:bodyPr>
          <a:lstStyle/>
          <a:p>
            <a:r>
              <a:rPr lang="en-US" altLang="zh-CN" sz="2400" dirty="0">
                <a:solidFill>
                  <a:schemeClr val="bg1"/>
                </a:solidFill>
                <a:latin typeface="黑体" panose="02010609060101010101" pitchFamily="49" charset="-122"/>
                <a:ea typeface="黑体" panose="02010609060101010101" pitchFamily="49" charset="-122"/>
              </a:rPr>
              <a:t>OS_TASK_SW( )</a:t>
            </a:r>
            <a:r>
              <a:rPr lang="zh-CN" altLang="en-US" sz="2400" dirty="0">
                <a:solidFill>
                  <a:schemeClr val="bg1"/>
                </a:solidFill>
                <a:latin typeface="黑体" panose="02010609060101010101" pitchFamily="49" charset="-122"/>
                <a:ea typeface="黑体" panose="02010609060101010101" pitchFamily="49" charset="-122"/>
              </a:rPr>
              <a:t>代码</a:t>
            </a:r>
            <a:r>
              <a:rPr lang="en-US" altLang="zh-CN" sz="2400" dirty="0">
                <a:solidFill>
                  <a:schemeClr val="bg1"/>
                </a:solidFill>
                <a:latin typeface="黑体" panose="02010609060101010101" pitchFamily="49" charset="-122"/>
                <a:ea typeface="黑体" panose="02010609060101010101" pitchFamily="49" charset="-122"/>
              </a:rPr>
              <a:t> </a:t>
            </a:r>
            <a:endParaRPr lang="zh-CN" altLang="en-US" sz="2400" dirty="0">
              <a:solidFill>
                <a:schemeClr val="bg1"/>
              </a:solidFill>
            </a:endParaRPr>
          </a:p>
        </p:txBody>
      </p:sp>
    </p:spTree>
    <p:extLst>
      <p:ext uri="{BB962C8B-B14F-4D97-AF65-F5344CB8AC3E}">
        <p14:creationId xmlns:p14="http://schemas.microsoft.com/office/powerpoint/2010/main" val="3061056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186" name="Group 2"/>
          <p:cNvGrpSpPr/>
          <p:nvPr/>
        </p:nvGrpSpPr>
        <p:grpSpPr bwMode="auto">
          <a:xfrm>
            <a:off x="7874000" y="1676401"/>
            <a:ext cx="2014538" cy="1960563"/>
            <a:chOff x="3425" y="754"/>
            <a:chExt cx="1269" cy="1235"/>
          </a:xfrm>
        </p:grpSpPr>
        <p:sp>
          <p:nvSpPr>
            <p:cNvPr id="93305" name="Line 3"/>
            <p:cNvSpPr>
              <a:spLocks noChangeShapeType="1"/>
            </p:cNvSpPr>
            <p:nvPr/>
          </p:nvSpPr>
          <p:spPr bwMode="auto">
            <a:xfrm flipV="1">
              <a:off x="3651" y="754"/>
              <a:ext cx="0" cy="1049"/>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93306" name="Group 4"/>
            <p:cNvGrpSpPr/>
            <p:nvPr/>
          </p:nvGrpSpPr>
          <p:grpSpPr bwMode="auto">
            <a:xfrm>
              <a:off x="3651" y="1525"/>
              <a:ext cx="726" cy="181"/>
              <a:chOff x="3651" y="1253"/>
              <a:chExt cx="726" cy="181"/>
            </a:xfrm>
          </p:grpSpPr>
          <p:sp>
            <p:nvSpPr>
              <p:cNvPr id="154629" name="Rectangle 5"/>
              <p:cNvSpPr>
                <a:spLocks noChangeArrowheads="1"/>
              </p:cNvSpPr>
              <p:nvPr/>
            </p:nvSpPr>
            <p:spPr bwMode="auto">
              <a:xfrm>
                <a:off x="3651"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54630" name="Rectangle 6"/>
              <p:cNvSpPr>
                <a:spLocks noChangeArrowheads="1"/>
              </p:cNvSpPr>
              <p:nvPr/>
            </p:nvSpPr>
            <p:spPr bwMode="auto">
              <a:xfrm>
                <a:off x="3742"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54631" name="Rectangle 7"/>
              <p:cNvSpPr>
                <a:spLocks noChangeArrowheads="1"/>
              </p:cNvSpPr>
              <p:nvPr/>
            </p:nvSpPr>
            <p:spPr bwMode="auto">
              <a:xfrm>
                <a:off x="3833"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54632" name="Rectangle 8"/>
              <p:cNvSpPr>
                <a:spLocks noChangeArrowheads="1"/>
              </p:cNvSpPr>
              <p:nvPr/>
            </p:nvSpPr>
            <p:spPr bwMode="auto">
              <a:xfrm>
                <a:off x="3923"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54633" name="Rectangle 9"/>
              <p:cNvSpPr>
                <a:spLocks noChangeArrowheads="1"/>
              </p:cNvSpPr>
              <p:nvPr/>
            </p:nvSpPr>
            <p:spPr bwMode="auto">
              <a:xfrm>
                <a:off x="4014"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54634" name="Rectangle 10"/>
              <p:cNvSpPr>
                <a:spLocks noChangeArrowheads="1"/>
              </p:cNvSpPr>
              <p:nvPr/>
            </p:nvSpPr>
            <p:spPr bwMode="auto">
              <a:xfrm>
                <a:off x="4105"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54635" name="Rectangle 11"/>
              <p:cNvSpPr>
                <a:spLocks noChangeArrowheads="1"/>
              </p:cNvSpPr>
              <p:nvPr/>
            </p:nvSpPr>
            <p:spPr bwMode="auto">
              <a:xfrm>
                <a:off x="4195"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54636" name="Rectangle 12"/>
              <p:cNvSpPr>
                <a:spLocks noChangeArrowheads="1"/>
              </p:cNvSpPr>
              <p:nvPr/>
            </p:nvSpPr>
            <p:spPr bwMode="auto">
              <a:xfrm>
                <a:off x="4286"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grpSp>
        <p:sp>
          <p:nvSpPr>
            <p:cNvPr id="93307" name="Line 13"/>
            <p:cNvSpPr>
              <a:spLocks noChangeShapeType="1"/>
            </p:cNvSpPr>
            <p:nvPr/>
          </p:nvSpPr>
          <p:spPr bwMode="auto">
            <a:xfrm flipV="1">
              <a:off x="3651" y="1797"/>
              <a:ext cx="1043" cy="6"/>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308" name="Text Box 14"/>
            <p:cNvSpPr txBox="1">
              <a:spLocks noChangeArrowheads="1"/>
            </p:cNvSpPr>
            <p:nvPr/>
          </p:nvSpPr>
          <p:spPr bwMode="auto">
            <a:xfrm>
              <a:off x="4467" y="1797"/>
              <a:ext cx="18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X</a:t>
              </a:r>
            </a:p>
          </p:txBody>
        </p:sp>
        <p:sp>
          <p:nvSpPr>
            <p:cNvPr id="93309" name="Text Box 15"/>
            <p:cNvSpPr txBox="1">
              <a:spLocks noChangeArrowheads="1"/>
            </p:cNvSpPr>
            <p:nvPr/>
          </p:nvSpPr>
          <p:spPr bwMode="auto">
            <a:xfrm>
              <a:off x="3425" y="800"/>
              <a:ext cx="18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Y</a:t>
              </a:r>
            </a:p>
          </p:txBody>
        </p:sp>
        <p:grpSp>
          <p:nvGrpSpPr>
            <p:cNvPr id="93310" name="Group 16"/>
            <p:cNvGrpSpPr/>
            <p:nvPr/>
          </p:nvGrpSpPr>
          <p:grpSpPr bwMode="auto">
            <a:xfrm>
              <a:off x="3651" y="1253"/>
              <a:ext cx="726" cy="181"/>
              <a:chOff x="3651" y="1253"/>
              <a:chExt cx="726" cy="181"/>
            </a:xfrm>
          </p:grpSpPr>
          <p:sp>
            <p:nvSpPr>
              <p:cNvPr id="154641" name="Rectangle 17"/>
              <p:cNvSpPr>
                <a:spLocks noChangeArrowheads="1"/>
              </p:cNvSpPr>
              <p:nvPr/>
            </p:nvSpPr>
            <p:spPr bwMode="auto">
              <a:xfrm>
                <a:off x="3651"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54642" name="Rectangle 18"/>
              <p:cNvSpPr>
                <a:spLocks noChangeArrowheads="1"/>
              </p:cNvSpPr>
              <p:nvPr/>
            </p:nvSpPr>
            <p:spPr bwMode="auto">
              <a:xfrm>
                <a:off x="3742"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54643" name="Rectangle 19"/>
              <p:cNvSpPr>
                <a:spLocks noChangeArrowheads="1"/>
              </p:cNvSpPr>
              <p:nvPr/>
            </p:nvSpPr>
            <p:spPr bwMode="auto">
              <a:xfrm>
                <a:off x="3833"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solidFill>
                      <a:srgbClr val="FF0000"/>
                    </a:solidFill>
                  </a:rPr>
                  <a:t>1</a:t>
                </a:r>
              </a:p>
            </p:txBody>
          </p:sp>
          <p:sp>
            <p:nvSpPr>
              <p:cNvPr id="154644" name="Rectangle 20"/>
              <p:cNvSpPr>
                <a:spLocks noChangeArrowheads="1"/>
              </p:cNvSpPr>
              <p:nvPr/>
            </p:nvSpPr>
            <p:spPr bwMode="auto">
              <a:xfrm>
                <a:off x="3923"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solidFill>
                    <a:srgbClr val="FF0000"/>
                  </a:solidFill>
                  <a:latin typeface="Arial" panose="020B0604020202020204" pitchFamily="34" charset="0"/>
                </a:endParaRPr>
              </a:p>
            </p:txBody>
          </p:sp>
          <p:sp>
            <p:nvSpPr>
              <p:cNvPr id="154645" name="Rectangle 21"/>
              <p:cNvSpPr>
                <a:spLocks noChangeArrowheads="1"/>
              </p:cNvSpPr>
              <p:nvPr/>
            </p:nvSpPr>
            <p:spPr bwMode="auto">
              <a:xfrm>
                <a:off x="4014"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54646" name="Rectangle 22"/>
              <p:cNvSpPr>
                <a:spLocks noChangeArrowheads="1"/>
              </p:cNvSpPr>
              <p:nvPr/>
            </p:nvSpPr>
            <p:spPr bwMode="auto">
              <a:xfrm>
                <a:off x="4105"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54647" name="Rectangle 23"/>
              <p:cNvSpPr>
                <a:spLocks noChangeArrowheads="1"/>
              </p:cNvSpPr>
              <p:nvPr/>
            </p:nvSpPr>
            <p:spPr bwMode="auto">
              <a:xfrm>
                <a:off x="4195"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54648" name="Rectangle 24"/>
              <p:cNvSpPr>
                <a:spLocks noChangeArrowheads="1"/>
              </p:cNvSpPr>
              <p:nvPr/>
            </p:nvSpPr>
            <p:spPr bwMode="auto">
              <a:xfrm>
                <a:off x="4286"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sp>
          <p:nvSpPr>
            <p:cNvPr id="93311" name="Text Box 25"/>
            <p:cNvSpPr txBox="1">
              <a:spLocks noChangeArrowheads="1"/>
            </p:cNvSpPr>
            <p:nvPr/>
          </p:nvSpPr>
          <p:spPr bwMode="auto">
            <a:xfrm>
              <a:off x="3696" y="890"/>
              <a:ext cx="6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OSRdyTbl[ ]</a:t>
              </a:r>
            </a:p>
          </p:txBody>
        </p:sp>
        <p:sp>
          <p:nvSpPr>
            <p:cNvPr id="93312" name="Text Box 26"/>
            <p:cNvSpPr txBox="1">
              <a:spLocks noChangeArrowheads="1"/>
            </p:cNvSpPr>
            <p:nvPr/>
          </p:nvSpPr>
          <p:spPr bwMode="auto">
            <a:xfrm>
              <a:off x="3426" y="1247"/>
              <a:ext cx="22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[0]</a:t>
              </a:r>
            </a:p>
          </p:txBody>
        </p:sp>
        <p:sp>
          <p:nvSpPr>
            <p:cNvPr id="93313" name="Text Box 27"/>
            <p:cNvSpPr txBox="1">
              <a:spLocks noChangeArrowheads="1"/>
            </p:cNvSpPr>
            <p:nvPr/>
          </p:nvSpPr>
          <p:spPr bwMode="auto">
            <a:xfrm>
              <a:off x="3426" y="1520"/>
              <a:ext cx="22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[1]</a:t>
              </a:r>
            </a:p>
          </p:txBody>
        </p:sp>
        <p:grpSp>
          <p:nvGrpSpPr>
            <p:cNvPr id="93314" name="Group 28"/>
            <p:cNvGrpSpPr/>
            <p:nvPr/>
          </p:nvGrpSpPr>
          <p:grpSpPr bwMode="auto">
            <a:xfrm>
              <a:off x="3652" y="1072"/>
              <a:ext cx="725" cy="181"/>
              <a:chOff x="1973" y="1434"/>
              <a:chExt cx="1451" cy="181"/>
            </a:xfrm>
          </p:grpSpPr>
          <p:sp>
            <p:nvSpPr>
              <p:cNvPr id="93333" name="Rectangle 29"/>
              <p:cNvSpPr>
                <a:spLocks noChangeArrowheads="1"/>
              </p:cNvSpPr>
              <p:nvPr/>
            </p:nvSpPr>
            <p:spPr bwMode="auto">
              <a:xfrm>
                <a:off x="1973"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800"/>
                  <a:t>Bit</a:t>
                </a:r>
              </a:p>
              <a:p>
                <a:pPr algn="ctr" eaLnBrk="1" hangingPunct="1"/>
                <a:r>
                  <a:rPr lang="en-US" altLang="zh-CN" sz="800"/>
                  <a:t>7</a:t>
                </a:r>
              </a:p>
            </p:txBody>
          </p:sp>
          <p:sp>
            <p:nvSpPr>
              <p:cNvPr id="93334" name="Rectangle 30"/>
              <p:cNvSpPr>
                <a:spLocks noChangeArrowheads="1"/>
              </p:cNvSpPr>
              <p:nvPr/>
            </p:nvSpPr>
            <p:spPr bwMode="auto">
              <a:xfrm>
                <a:off x="2155"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800"/>
                  <a:t>Bit</a:t>
                </a:r>
              </a:p>
              <a:p>
                <a:pPr algn="ctr" eaLnBrk="1" hangingPunct="1"/>
                <a:r>
                  <a:rPr lang="en-US" altLang="zh-CN" sz="800"/>
                  <a:t>6</a:t>
                </a:r>
              </a:p>
            </p:txBody>
          </p:sp>
          <p:sp>
            <p:nvSpPr>
              <p:cNvPr id="93335" name="Rectangle 31"/>
              <p:cNvSpPr>
                <a:spLocks noChangeArrowheads="1"/>
              </p:cNvSpPr>
              <p:nvPr/>
            </p:nvSpPr>
            <p:spPr bwMode="auto">
              <a:xfrm>
                <a:off x="2336"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800"/>
                  <a:t>Bit</a:t>
                </a:r>
              </a:p>
              <a:p>
                <a:pPr algn="ctr" eaLnBrk="1" hangingPunct="1"/>
                <a:r>
                  <a:rPr lang="en-US" altLang="zh-CN" sz="800"/>
                  <a:t>5</a:t>
                </a:r>
              </a:p>
            </p:txBody>
          </p:sp>
          <p:sp>
            <p:nvSpPr>
              <p:cNvPr id="93336" name="Rectangle 32"/>
              <p:cNvSpPr>
                <a:spLocks noChangeArrowheads="1"/>
              </p:cNvSpPr>
              <p:nvPr/>
            </p:nvSpPr>
            <p:spPr bwMode="auto">
              <a:xfrm>
                <a:off x="2517"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800"/>
                  <a:t>Bit</a:t>
                </a:r>
              </a:p>
              <a:p>
                <a:pPr algn="ctr" eaLnBrk="1" hangingPunct="1"/>
                <a:r>
                  <a:rPr lang="en-US" altLang="zh-CN" sz="800"/>
                  <a:t>4</a:t>
                </a:r>
              </a:p>
            </p:txBody>
          </p:sp>
          <p:sp>
            <p:nvSpPr>
              <p:cNvPr id="93337" name="Rectangle 33"/>
              <p:cNvSpPr>
                <a:spLocks noChangeArrowheads="1"/>
              </p:cNvSpPr>
              <p:nvPr/>
            </p:nvSpPr>
            <p:spPr bwMode="auto">
              <a:xfrm>
                <a:off x="2699"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800"/>
                  <a:t>Bit</a:t>
                </a:r>
              </a:p>
              <a:p>
                <a:pPr algn="ctr" eaLnBrk="1" hangingPunct="1"/>
                <a:r>
                  <a:rPr lang="en-US" altLang="zh-CN" sz="800"/>
                  <a:t>3</a:t>
                </a:r>
              </a:p>
            </p:txBody>
          </p:sp>
          <p:sp>
            <p:nvSpPr>
              <p:cNvPr id="93338" name="Rectangle 34"/>
              <p:cNvSpPr>
                <a:spLocks noChangeArrowheads="1"/>
              </p:cNvSpPr>
              <p:nvPr/>
            </p:nvSpPr>
            <p:spPr bwMode="auto">
              <a:xfrm>
                <a:off x="2880"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800"/>
                  <a:t>Bit</a:t>
                </a:r>
              </a:p>
              <a:p>
                <a:pPr algn="ctr" eaLnBrk="1" hangingPunct="1"/>
                <a:r>
                  <a:rPr lang="en-US" altLang="zh-CN" sz="800"/>
                  <a:t>2</a:t>
                </a:r>
              </a:p>
            </p:txBody>
          </p:sp>
          <p:sp>
            <p:nvSpPr>
              <p:cNvPr id="93339" name="Rectangle 35"/>
              <p:cNvSpPr>
                <a:spLocks noChangeArrowheads="1"/>
              </p:cNvSpPr>
              <p:nvPr/>
            </p:nvSpPr>
            <p:spPr bwMode="auto">
              <a:xfrm>
                <a:off x="3061" y="1434"/>
                <a:ext cx="181" cy="181"/>
              </a:xfrm>
              <a:prstGeom prst="rect">
                <a:avLst/>
              </a:prstGeom>
              <a:solidFill>
                <a:schemeClr val="bg1"/>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800"/>
                  <a:t>Bit</a:t>
                </a:r>
              </a:p>
              <a:p>
                <a:pPr algn="ctr" eaLnBrk="1" hangingPunct="1"/>
                <a:r>
                  <a:rPr lang="en-US" altLang="zh-CN" sz="800"/>
                  <a:t>1</a:t>
                </a:r>
              </a:p>
            </p:txBody>
          </p:sp>
          <p:sp>
            <p:nvSpPr>
              <p:cNvPr id="93340" name="Rectangle 36"/>
              <p:cNvSpPr>
                <a:spLocks noChangeArrowheads="1"/>
              </p:cNvSpPr>
              <p:nvPr/>
            </p:nvSpPr>
            <p:spPr bwMode="auto">
              <a:xfrm>
                <a:off x="3243"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800"/>
                  <a:t>Bit</a:t>
                </a:r>
              </a:p>
              <a:p>
                <a:pPr algn="ctr" eaLnBrk="1" hangingPunct="1"/>
                <a:r>
                  <a:rPr lang="en-US" altLang="zh-CN" sz="800"/>
                  <a:t>0</a:t>
                </a:r>
              </a:p>
            </p:txBody>
          </p:sp>
        </p:grpSp>
        <p:grpSp>
          <p:nvGrpSpPr>
            <p:cNvPr id="93315" name="Group 37"/>
            <p:cNvGrpSpPr/>
            <p:nvPr/>
          </p:nvGrpSpPr>
          <p:grpSpPr bwMode="auto">
            <a:xfrm>
              <a:off x="3651" y="1702"/>
              <a:ext cx="725" cy="91"/>
              <a:chOff x="1520" y="2704"/>
              <a:chExt cx="1451" cy="91"/>
            </a:xfrm>
          </p:grpSpPr>
          <p:sp>
            <p:nvSpPr>
              <p:cNvPr id="93325" name="Rectangle 38"/>
              <p:cNvSpPr>
                <a:spLocks noChangeArrowheads="1"/>
              </p:cNvSpPr>
              <p:nvPr/>
            </p:nvSpPr>
            <p:spPr bwMode="auto">
              <a:xfrm>
                <a:off x="152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15</a:t>
                </a:r>
              </a:p>
            </p:txBody>
          </p:sp>
          <p:sp>
            <p:nvSpPr>
              <p:cNvPr id="93326" name="Rectangle 39"/>
              <p:cNvSpPr>
                <a:spLocks noChangeArrowheads="1"/>
              </p:cNvSpPr>
              <p:nvPr/>
            </p:nvSpPr>
            <p:spPr bwMode="auto">
              <a:xfrm>
                <a:off x="1701"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14</a:t>
                </a:r>
              </a:p>
            </p:txBody>
          </p:sp>
          <p:sp>
            <p:nvSpPr>
              <p:cNvPr id="93327" name="Rectangle 40"/>
              <p:cNvSpPr>
                <a:spLocks noChangeArrowheads="1"/>
              </p:cNvSpPr>
              <p:nvPr/>
            </p:nvSpPr>
            <p:spPr bwMode="auto">
              <a:xfrm>
                <a:off x="1883"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13</a:t>
                </a:r>
              </a:p>
            </p:txBody>
          </p:sp>
          <p:sp>
            <p:nvSpPr>
              <p:cNvPr id="93328" name="Rectangle 41"/>
              <p:cNvSpPr>
                <a:spLocks noChangeArrowheads="1"/>
              </p:cNvSpPr>
              <p:nvPr/>
            </p:nvSpPr>
            <p:spPr bwMode="auto">
              <a:xfrm>
                <a:off x="2064"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12</a:t>
                </a:r>
              </a:p>
            </p:txBody>
          </p:sp>
          <p:sp>
            <p:nvSpPr>
              <p:cNvPr id="93329" name="Rectangle 42"/>
              <p:cNvSpPr>
                <a:spLocks noChangeArrowheads="1"/>
              </p:cNvSpPr>
              <p:nvPr/>
            </p:nvSpPr>
            <p:spPr bwMode="auto">
              <a:xfrm>
                <a:off x="2245"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11</a:t>
                </a:r>
              </a:p>
            </p:txBody>
          </p:sp>
          <p:sp>
            <p:nvSpPr>
              <p:cNvPr id="93330" name="Rectangle 43"/>
              <p:cNvSpPr>
                <a:spLocks noChangeArrowheads="1"/>
              </p:cNvSpPr>
              <p:nvPr/>
            </p:nvSpPr>
            <p:spPr bwMode="auto">
              <a:xfrm>
                <a:off x="2427"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10</a:t>
                </a:r>
              </a:p>
            </p:txBody>
          </p:sp>
          <p:sp>
            <p:nvSpPr>
              <p:cNvPr id="93331" name="Rectangle 44"/>
              <p:cNvSpPr>
                <a:spLocks noChangeArrowheads="1"/>
              </p:cNvSpPr>
              <p:nvPr/>
            </p:nvSpPr>
            <p:spPr bwMode="auto">
              <a:xfrm>
                <a:off x="2609"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9</a:t>
                </a:r>
              </a:p>
            </p:txBody>
          </p:sp>
          <p:sp>
            <p:nvSpPr>
              <p:cNvPr id="93332" name="Rectangle 45"/>
              <p:cNvSpPr>
                <a:spLocks noChangeArrowheads="1"/>
              </p:cNvSpPr>
              <p:nvPr/>
            </p:nvSpPr>
            <p:spPr bwMode="auto">
              <a:xfrm>
                <a:off x="279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8</a:t>
                </a:r>
              </a:p>
            </p:txBody>
          </p:sp>
        </p:grpSp>
        <p:grpSp>
          <p:nvGrpSpPr>
            <p:cNvPr id="93316" name="Group 46"/>
            <p:cNvGrpSpPr/>
            <p:nvPr/>
          </p:nvGrpSpPr>
          <p:grpSpPr bwMode="auto">
            <a:xfrm>
              <a:off x="3651" y="1430"/>
              <a:ext cx="725" cy="91"/>
              <a:chOff x="1520" y="2704"/>
              <a:chExt cx="1451" cy="91"/>
            </a:xfrm>
          </p:grpSpPr>
          <p:sp>
            <p:nvSpPr>
              <p:cNvPr id="93317" name="Rectangle 47"/>
              <p:cNvSpPr>
                <a:spLocks noChangeArrowheads="1"/>
              </p:cNvSpPr>
              <p:nvPr/>
            </p:nvSpPr>
            <p:spPr bwMode="auto">
              <a:xfrm>
                <a:off x="152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7</a:t>
                </a:r>
              </a:p>
            </p:txBody>
          </p:sp>
          <p:sp>
            <p:nvSpPr>
              <p:cNvPr id="93318" name="Rectangle 48"/>
              <p:cNvSpPr>
                <a:spLocks noChangeArrowheads="1"/>
              </p:cNvSpPr>
              <p:nvPr/>
            </p:nvSpPr>
            <p:spPr bwMode="auto">
              <a:xfrm>
                <a:off x="1701"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6</a:t>
                </a:r>
              </a:p>
            </p:txBody>
          </p:sp>
          <p:sp>
            <p:nvSpPr>
              <p:cNvPr id="93319" name="Rectangle 49"/>
              <p:cNvSpPr>
                <a:spLocks noChangeArrowheads="1"/>
              </p:cNvSpPr>
              <p:nvPr/>
            </p:nvSpPr>
            <p:spPr bwMode="auto">
              <a:xfrm>
                <a:off x="1883"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a:t>
                </a:r>
              </a:p>
            </p:txBody>
          </p:sp>
          <p:sp>
            <p:nvSpPr>
              <p:cNvPr id="93320" name="Rectangle 50"/>
              <p:cNvSpPr>
                <a:spLocks noChangeArrowheads="1"/>
              </p:cNvSpPr>
              <p:nvPr/>
            </p:nvSpPr>
            <p:spPr bwMode="auto">
              <a:xfrm>
                <a:off x="2064"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a:t>
                </a:r>
              </a:p>
            </p:txBody>
          </p:sp>
          <p:sp>
            <p:nvSpPr>
              <p:cNvPr id="93321" name="Rectangle 51"/>
              <p:cNvSpPr>
                <a:spLocks noChangeArrowheads="1"/>
              </p:cNvSpPr>
              <p:nvPr/>
            </p:nvSpPr>
            <p:spPr bwMode="auto">
              <a:xfrm>
                <a:off x="2245"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a:t>
                </a:r>
              </a:p>
            </p:txBody>
          </p:sp>
          <p:sp>
            <p:nvSpPr>
              <p:cNvPr id="93322" name="Rectangle 52"/>
              <p:cNvSpPr>
                <a:spLocks noChangeArrowheads="1"/>
              </p:cNvSpPr>
              <p:nvPr/>
            </p:nvSpPr>
            <p:spPr bwMode="auto">
              <a:xfrm>
                <a:off x="2427"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a:t>
                </a:r>
              </a:p>
            </p:txBody>
          </p:sp>
          <p:sp>
            <p:nvSpPr>
              <p:cNvPr id="93323" name="Rectangle 53"/>
              <p:cNvSpPr>
                <a:spLocks noChangeArrowheads="1"/>
              </p:cNvSpPr>
              <p:nvPr/>
            </p:nvSpPr>
            <p:spPr bwMode="auto">
              <a:xfrm>
                <a:off x="2609"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a:t>
                </a:r>
              </a:p>
            </p:txBody>
          </p:sp>
          <p:sp>
            <p:nvSpPr>
              <p:cNvPr id="93324" name="Rectangle 54"/>
              <p:cNvSpPr>
                <a:spLocks noChangeArrowheads="1"/>
              </p:cNvSpPr>
              <p:nvPr/>
            </p:nvSpPr>
            <p:spPr bwMode="auto">
              <a:xfrm>
                <a:off x="279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0</a:t>
                </a:r>
              </a:p>
            </p:txBody>
          </p:sp>
        </p:grpSp>
      </p:grpSp>
      <p:grpSp>
        <p:nvGrpSpPr>
          <p:cNvPr id="93187" name="Group 55"/>
          <p:cNvGrpSpPr/>
          <p:nvPr/>
        </p:nvGrpSpPr>
        <p:grpSpPr bwMode="auto">
          <a:xfrm>
            <a:off x="6721475" y="1820863"/>
            <a:ext cx="1150938" cy="635000"/>
            <a:chOff x="2290" y="890"/>
            <a:chExt cx="725" cy="400"/>
          </a:xfrm>
        </p:grpSpPr>
        <p:grpSp>
          <p:nvGrpSpPr>
            <p:cNvPr id="93295" name="Group 56"/>
            <p:cNvGrpSpPr/>
            <p:nvPr/>
          </p:nvGrpSpPr>
          <p:grpSpPr bwMode="auto">
            <a:xfrm>
              <a:off x="2290" y="1109"/>
              <a:ext cx="725" cy="181"/>
              <a:chOff x="1520" y="2251"/>
              <a:chExt cx="1450" cy="181"/>
            </a:xfrm>
          </p:grpSpPr>
          <p:sp>
            <p:nvSpPr>
              <p:cNvPr id="154681" name="Rectangle 57"/>
              <p:cNvSpPr>
                <a:spLocks noChangeArrowheads="1"/>
              </p:cNvSpPr>
              <p:nvPr/>
            </p:nvSpPr>
            <p:spPr bwMode="auto">
              <a:xfrm>
                <a:off x="1520" y="2251"/>
                <a:ext cx="182"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54682" name="Rectangle 58"/>
              <p:cNvSpPr>
                <a:spLocks noChangeArrowheads="1"/>
              </p:cNvSpPr>
              <p:nvPr/>
            </p:nvSpPr>
            <p:spPr bwMode="auto">
              <a:xfrm>
                <a:off x="1702" y="2251"/>
                <a:ext cx="180"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54683" name="Rectangle 59"/>
              <p:cNvSpPr>
                <a:spLocks noChangeArrowheads="1"/>
              </p:cNvSpPr>
              <p:nvPr/>
            </p:nvSpPr>
            <p:spPr bwMode="auto">
              <a:xfrm>
                <a:off x="1882" y="2251"/>
                <a:ext cx="182"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54684" name="Rectangle 60"/>
              <p:cNvSpPr>
                <a:spLocks noChangeArrowheads="1"/>
              </p:cNvSpPr>
              <p:nvPr/>
            </p:nvSpPr>
            <p:spPr bwMode="auto">
              <a:xfrm>
                <a:off x="2064" y="2251"/>
                <a:ext cx="182"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54685" name="Rectangle 61"/>
              <p:cNvSpPr>
                <a:spLocks noChangeArrowheads="1"/>
              </p:cNvSpPr>
              <p:nvPr/>
            </p:nvSpPr>
            <p:spPr bwMode="auto">
              <a:xfrm>
                <a:off x="2246" y="2251"/>
                <a:ext cx="180"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54686" name="Rectangle 62"/>
              <p:cNvSpPr>
                <a:spLocks noChangeArrowheads="1"/>
              </p:cNvSpPr>
              <p:nvPr/>
            </p:nvSpPr>
            <p:spPr bwMode="auto">
              <a:xfrm>
                <a:off x="2426" y="2251"/>
                <a:ext cx="182"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54687" name="Rectangle 63"/>
              <p:cNvSpPr>
                <a:spLocks noChangeArrowheads="1"/>
              </p:cNvSpPr>
              <p:nvPr/>
            </p:nvSpPr>
            <p:spPr bwMode="auto">
              <a:xfrm>
                <a:off x="2608" y="2251"/>
                <a:ext cx="182"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54688" name="Rectangle 64"/>
              <p:cNvSpPr>
                <a:spLocks noChangeArrowheads="1"/>
              </p:cNvSpPr>
              <p:nvPr/>
            </p:nvSpPr>
            <p:spPr bwMode="auto">
              <a:xfrm>
                <a:off x="2790" y="2251"/>
                <a:ext cx="180"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grpSp>
        <p:sp>
          <p:nvSpPr>
            <p:cNvPr id="93296" name="Text Box 65"/>
            <p:cNvSpPr txBox="1">
              <a:spLocks noChangeArrowheads="1"/>
            </p:cNvSpPr>
            <p:nvPr/>
          </p:nvSpPr>
          <p:spPr bwMode="auto">
            <a:xfrm>
              <a:off x="2382" y="890"/>
              <a:ext cx="58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dirty="0"/>
                <a:t>OSRdyGrp</a:t>
              </a:r>
            </a:p>
          </p:txBody>
        </p:sp>
      </p:grpSp>
      <p:grpSp>
        <p:nvGrpSpPr>
          <p:cNvPr id="93188" name="Group 66"/>
          <p:cNvGrpSpPr/>
          <p:nvPr/>
        </p:nvGrpSpPr>
        <p:grpSpPr bwMode="auto">
          <a:xfrm>
            <a:off x="6721475" y="2179639"/>
            <a:ext cx="1150938" cy="287337"/>
            <a:chOff x="1520" y="2251"/>
            <a:chExt cx="1450" cy="181"/>
          </a:xfrm>
        </p:grpSpPr>
        <p:sp>
          <p:nvSpPr>
            <p:cNvPr id="93287" name="Rectangle 67"/>
            <p:cNvSpPr>
              <a:spLocks noChangeArrowheads="1"/>
            </p:cNvSpPr>
            <p:nvPr/>
          </p:nvSpPr>
          <p:spPr bwMode="auto">
            <a:xfrm>
              <a:off x="1520"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3288" name="Rectangle 68"/>
            <p:cNvSpPr>
              <a:spLocks noChangeArrowheads="1"/>
            </p:cNvSpPr>
            <p:nvPr/>
          </p:nvSpPr>
          <p:spPr bwMode="auto">
            <a:xfrm>
              <a:off x="1701"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3289" name="Rectangle 69"/>
            <p:cNvSpPr>
              <a:spLocks noChangeArrowheads="1"/>
            </p:cNvSpPr>
            <p:nvPr/>
          </p:nvSpPr>
          <p:spPr bwMode="auto">
            <a:xfrm>
              <a:off x="1882"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3290" name="Rectangle 70"/>
            <p:cNvSpPr>
              <a:spLocks noChangeArrowheads="1"/>
            </p:cNvSpPr>
            <p:nvPr/>
          </p:nvSpPr>
          <p:spPr bwMode="auto">
            <a:xfrm>
              <a:off x="2064"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3291" name="Rectangle 71"/>
            <p:cNvSpPr>
              <a:spLocks noChangeArrowheads="1"/>
            </p:cNvSpPr>
            <p:nvPr/>
          </p:nvSpPr>
          <p:spPr bwMode="auto">
            <a:xfrm>
              <a:off x="2245"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3292" name="Rectangle 72"/>
            <p:cNvSpPr>
              <a:spLocks noChangeArrowheads="1"/>
            </p:cNvSpPr>
            <p:nvPr/>
          </p:nvSpPr>
          <p:spPr bwMode="auto">
            <a:xfrm>
              <a:off x="2426"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3293" name="Rectangle 73"/>
            <p:cNvSpPr>
              <a:spLocks noChangeArrowheads="1"/>
            </p:cNvSpPr>
            <p:nvPr/>
          </p:nvSpPr>
          <p:spPr bwMode="auto">
            <a:xfrm>
              <a:off x="2608"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sp>
          <p:nvSpPr>
            <p:cNvPr id="93294" name="Rectangle 74"/>
            <p:cNvSpPr>
              <a:spLocks noChangeArrowheads="1"/>
            </p:cNvSpPr>
            <p:nvPr/>
          </p:nvSpPr>
          <p:spPr bwMode="auto">
            <a:xfrm>
              <a:off x="2789"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grpSp>
      <p:grpSp>
        <p:nvGrpSpPr>
          <p:cNvPr id="93189" name="Group 75"/>
          <p:cNvGrpSpPr/>
          <p:nvPr/>
        </p:nvGrpSpPr>
        <p:grpSpPr bwMode="auto">
          <a:xfrm>
            <a:off x="8234364" y="2900364"/>
            <a:ext cx="1150937" cy="287337"/>
            <a:chOff x="1520" y="2251"/>
            <a:chExt cx="1450" cy="181"/>
          </a:xfrm>
        </p:grpSpPr>
        <p:sp>
          <p:nvSpPr>
            <p:cNvPr id="93279" name="Rectangle 76"/>
            <p:cNvSpPr>
              <a:spLocks noChangeArrowheads="1"/>
            </p:cNvSpPr>
            <p:nvPr/>
          </p:nvSpPr>
          <p:spPr bwMode="auto">
            <a:xfrm>
              <a:off x="1520"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3280" name="Rectangle 77"/>
            <p:cNvSpPr>
              <a:spLocks noChangeArrowheads="1"/>
            </p:cNvSpPr>
            <p:nvPr/>
          </p:nvSpPr>
          <p:spPr bwMode="auto">
            <a:xfrm>
              <a:off x="1701"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3281" name="Rectangle 78"/>
            <p:cNvSpPr>
              <a:spLocks noChangeArrowheads="1"/>
            </p:cNvSpPr>
            <p:nvPr/>
          </p:nvSpPr>
          <p:spPr bwMode="auto">
            <a:xfrm>
              <a:off x="1882"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3282" name="Rectangle 79"/>
            <p:cNvSpPr>
              <a:spLocks noChangeArrowheads="1"/>
            </p:cNvSpPr>
            <p:nvPr/>
          </p:nvSpPr>
          <p:spPr bwMode="auto">
            <a:xfrm>
              <a:off x="2064"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3283" name="Rectangle 80"/>
            <p:cNvSpPr>
              <a:spLocks noChangeArrowheads="1"/>
            </p:cNvSpPr>
            <p:nvPr/>
          </p:nvSpPr>
          <p:spPr bwMode="auto">
            <a:xfrm>
              <a:off x="2245"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3284" name="Rectangle 81"/>
            <p:cNvSpPr>
              <a:spLocks noChangeArrowheads="1"/>
            </p:cNvSpPr>
            <p:nvPr/>
          </p:nvSpPr>
          <p:spPr bwMode="auto">
            <a:xfrm>
              <a:off x="2426"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3285" name="Rectangle 82"/>
            <p:cNvSpPr>
              <a:spLocks noChangeArrowheads="1"/>
            </p:cNvSpPr>
            <p:nvPr/>
          </p:nvSpPr>
          <p:spPr bwMode="auto">
            <a:xfrm>
              <a:off x="2608"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solidFill>
                    <a:srgbClr val="FF0000"/>
                  </a:solidFill>
                </a:rPr>
                <a:t>1</a:t>
              </a:r>
            </a:p>
          </p:txBody>
        </p:sp>
        <p:sp>
          <p:nvSpPr>
            <p:cNvPr id="93286" name="Rectangle 83"/>
            <p:cNvSpPr>
              <a:spLocks noChangeArrowheads="1"/>
            </p:cNvSpPr>
            <p:nvPr/>
          </p:nvSpPr>
          <p:spPr bwMode="auto">
            <a:xfrm>
              <a:off x="2789"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cxnSp>
        <p:nvCxnSpPr>
          <p:cNvPr id="93190" name="AutoShape 84"/>
          <p:cNvCxnSpPr>
            <a:cxnSpLocks noChangeShapeType="1"/>
            <a:stCxn id="93312" idx="1"/>
            <a:endCxn id="93294" idx="2"/>
          </p:cNvCxnSpPr>
          <p:nvPr/>
        </p:nvCxnSpPr>
        <p:spPr bwMode="auto">
          <a:xfrm rot="10800000">
            <a:off x="7800976" y="2466976"/>
            <a:ext cx="74613" cy="130175"/>
          </a:xfrm>
          <a:prstGeom prst="bentConnector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93191" name="AutoShape 85"/>
          <p:cNvCxnSpPr>
            <a:cxnSpLocks noChangeShapeType="1"/>
            <a:stCxn id="93313" idx="1"/>
            <a:endCxn id="93293" idx="2"/>
          </p:cNvCxnSpPr>
          <p:nvPr/>
        </p:nvCxnSpPr>
        <p:spPr bwMode="auto">
          <a:xfrm rot="10800000">
            <a:off x="7658100" y="2466976"/>
            <a:ext cx="217488" cy="563563"/>
          </a:xfrm>
          <a:prstGeom prst="bentConnector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grpSp>
        <p:nvGrpSpPr>
          <p:cNvPr id="93192" name="Group 86"/>
          <p:cNvGrpSpPr/>
          <p:nvPr/>
        </p:nvGrpSpPr>
        <p:grpSpPr bwMode="auto">
          <a:xfrm>
            <a:off x="5029201" y="3657601"/>
            <a:ext cx="1008063" cy="576263"/>
            <a:chOff x="113" y="1434"/>
            <a:chExt cx="635" cy="363"/>
          </a:xfrm>
        </p:grpSpPr>
        <p:sp>
          <p:nvSpPr>
            <p:cNvPr id="154711" name="Rectangle 87"/>
            <p:cNvSpPr>
              <a:spLocks noChangeArrowheads="1"/>
            </p:cNvSpPr>
            <p:nvPr/>
          </p:nvSpPr>
          <p:spPr bwMode="auto">
            <a:xfrm>
              <a:off x="113" y="1616"/>
              <a:ext cx="635"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93278" name="Text Box 88"/>
            <p:cNvSpPr txBox="1">
              <a:spLocks noChangeArrowheads="1"/>
            </p:cNvSpPr>
            <p:nvPr/>
          </p:nvSpPr>
          <p:spPr bwMode="auto">
            <a:xfrm>
              <a:off x="113" y="1434"/>
              <a:ext cx="6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dirty="0"/>
                <a:t>OSTCBCur</a:t>
              </a:r>
            </a:p>
          </p:txBody>
        </p:sp>
      </p:grpSp>
      <p:grpSp>
        <p:nvGrpSpPr>
          <p:cNvPr id="93193" name="Group 89"/>
          <p:cNvGrpSpPr/>
          <p:nvPr/>
        </p:nvGrpSpPr>
        <p:grpSpPr bwMode="auto">
          <a:xfrm>
            <a:off x="4953000" y="1798638"/>
            <a:ext cx="1149350" cy="563562"/>
            <a:chOff x="113" y="898"/>
            <a:chExt cx="724" cy="355"/>
          </a:xfrm>
        </p:grpSpPr>
        <p:sp>
          <p:nvSpPr>
            <p:cNvPr id="154714" name="Rectangle 90"/>
            <p:cNvSpPr>
              <a:spLocks noChangeArrowheads="1"/>
            </p:cNvSpPr>
            <p:nvPr/>
          </p:nvSpPr>
          <p:spPr bwMode="auto">
            <a:xfrm>
              <a:off x="158" y="1072"/>
              <a:ext cx="635"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3276" name="Text Box 91"/>
            <p:cNvSpPr txBox="1">
              <a:spLocks noChangeArrowheads="1"/>
            </p:cNvSpPr>
            <p:nvPr/>
          </p:nvSpPr>
          <p:spPr bwMode="auto">
            <a:xfrm>
              <a:off x="113" y="898"/>
              <a:ext cx="72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1200"/>
                <a:t>OSIntNesting</a:t>
              </a:r>
              <a:endParaRPr lang="en-US" altLang="zh-CN" sz="1200"/>
            </a:p>
          </p:txBody>
        </p:sp>
      </p:grpSp>
      <p:grpSp>
        <p:nvGrpSpPr>
          <p:cNvPr id="93194" name="Group 92"/>
          <p:cNvGrpSpPr/>
          <p:nvPr/>
        </p:nvGrpSpPr>
        <p:grpSpPr bwMode="auto">
          <a:xfrm>
            <a:off x="3048001" y="1760539"/>
            <a:ext cx="1008063" cy="581025"/>
            <a:chOff x="113" y="944"/>
            <a:chExt cx="635" cy="366"/>
          </a:xfrm>
        </p:grpSpPr>
        <p:sp>
          <p:nvSpPr>
            <p:cNvPr id="154717" name="Rectangle 93"/>
            <p:cNvSpPr>
              <a:spLocks noChangeArrowheads="1"/>
            </p:cNvSpPr>
            <p:nvPr/>
          </p:nvSpPr>
          <p:spPr bwMode="auto">
            <a:xfrm>
              <a:off x="113" y="1129"/>
              <a:ext cx="635"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TRUE</a:t>
              </a:r>
            </a:p>
          </p:txBody>
        </p:sp>
        <p:sp>
          <p:nvSpPr>
            <p:cNvPr id="93274" name="Text Box 94"/>
            <p:cNvSpPr txBox="1">
              <a:spLocks noChangeArrowheads="1"/>
            </p:cNvSpPr>
            <p:nvPr/>
          </p:nvSpPr>
          <p:spPr bwMode="auto">
            <a:xfrm>
              <a:off x="113" y="944"/>
              <a:ext cx="6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1200"/>
                <a:t>OSRunning</a:t>
              </a:r>
              <a:endParaRPr lang="en-US" altLang="zh-CN" sz="1200"/>
            </a:p>
          </p:txBody>
        </p:sp>
      </p:grpSp>
      <p:grpSp>
        <p:nvGrpSpPr>
          <p:cNvPr id="93195" name="Group 95"/>
          <p:cNvGrpSpPr/>
          <p:nvPr/>
        </p:nvGrpSpPr>
        <p:grpSpPr bwMode="auto">
          <a:xfrm>
            <a:off x="4876800" y="2743200"/>
            <a:ext cx="1295400" cy="579438"/>
            <a:chOff x="1565" y="1035"/>
            <a:chExt cx="816" cy="365"/>
          </a:xfrm>
        </p:grpSpPr>
        <p:sp>
          <p:nvSpPr>
            <p:cNvPr id="93271" name="Text Box 96"/>
            <p:cNvSpPr txBox="1">
              <a:spLocks noChangeArrowheads="1"/>
            </p:cNvSpPr>
            <p:nvPr/>
          </p:nvSpPr>
          <p:spPr bwMode="auto">
            <a:xfrm>
              <a:off x="1565" y="1035"/>
              <a:ext cx="8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OSTCBHighRdy</a:t>
              </a:r>
            </a:p>
          </p:txBody>
        </p:sp>
        <p:sp>
          <p:nvSpPr>
            <p:cNvPr id="154721" name="Rectangle 97"/>
            <p:cNvSpPr>
              <a:spLocks noChangeArrowheads="1"/>
            </p:cNvSpPr>
            <p:nvPr/>
          </p:nvSpPr>
          <p:spPr bwMode="auto">
            <a:xfrm>
              <a:off x="1657" y="1219"/>
              <a:ext cx="635"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grpSp>
      <p:sp>
        <p:nvSpPr>
          <p:cNvPr id="154722" name="Rectangle 98"/>
          <p:cNvSpPr>
            <a:spLocks noChangeArrowheads="1"/>
          </p:cNvSpPr>
          <p:nvPr/>
        </p:nvSpPr>
        <p:spPr bwMode="auto">
          <a:xfrm>
            <a:off x="1981200" y="366208"/>
            <a:ext cx="6553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en-US" altLang="zh-CN" sz="3200" dirty="0"/>
              <a:t>Task0</a:t>
            </a:r>
            <a:r>
              <a:rPr lang="zh-CN" altLang="en-US" sz="3200" dirty="0"/>
              <a:t>从就绪表删除后的任务调度</a:t>
            </a:r>
          </a:p>
        </p:txBody>
      </p:sp>
      <p:grpSp>
        <p:nvGrpSpPr>
          <p:cNvPr id="93197" name="Group 99"/>
          <p:cNvGrpSpPr/>
          <p:nvPr/>
        </p:nvGrpSpPr>
        <p:grpSpPr bwMode="auto">
          <a:xfrm>
            <a:off x="2895600" y="2743200"/>
            <a:ext cx="1371600" cy="579438"/>
            <a:chOff x="2016" y="2112"/>
            <a:chExt cx="864" cy="365"/>
          </a:xfrm>
        </p:grpSpPr>
        <p:sp>
          <p:nvSpPr>
            <p:cNvPr id="93269" name="Text Box 100"/>
            <p:cNvSpPr txBox="1">
              <a:spLocks noChangeArrowheads="1"/>
            </p:cNvSpPr>
            <p:nvPr/>
          </p:nvSpPr>
          <p:spPr bwMode="auto">
            <a:xfrm>
              <a:off x="2016" y="2112"/>
              <a:ext cx="8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OSPrioHighRdy</a:t>
              </a:r>
            </a:p>
          </p:txBody>
        </p:sp>
        <p:sp>
          <p:nvSpPr>
            <p:cNvPr id="154725" name="Rectangle 101"/>
            <p:cNvSpPr>
              <a:spLocks noChangeArrowheads="1"/>
            </p:cNvSpPr>
            <p:nvPr/>
          </p:nvSpPr>
          <p:spPr bwMode="auto">
            <a:xfrm>
              <a:off x="2112" y="2296"/>
              <a:ext cx="635"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grpSp>
      <p:grpSp>
        <p:nvGrpSpPr>
          <p:cNvPr id="93198" name="Group 102"/>
          <p:cNvGrpSpPr/>
          <p:nvPr/>
        </p:nvGrpSpPr>
        <p:grpSpPr bwMode="auto">
          <a:xfrm>
            <a:off x="3048000" y="3657600"/>
            <a:ext cx="1066800" cy="579438"/>
            <a:chOff x="2112" y="2112"/>
            <a:chExt cx="672" cy="365"/>
          </a:xfrm>
        </p:grpSpPr>
        <p:sp>
          <p:nvSpPr>
            <p:cNvPr id="93267" name="Text Box 103"/>
            <p:cNvSpPr txBox="1">
              <a:spLocks noChangeArrowheads="1"/>
            </p:cNvSpPr>
            <p:nvPr/>
          </p:nvSpPr>
          <p:spPr bwMode="auto">
            <a:xfrm>
              <a:off x="2112" y="2112"/>
              <a:ext cx="6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OSPrioCur</a:t>
              </a:r>
            </a:p>
          </p:txBody>
        </p:sp>
        <p:sp>
          <p:nvSpPr>
            <p:cNvPr id="154728" name="Rectangle 104"/>
            <p:cNvSpPr>
              <a:spLocks noChangeArrowheads="1"/>
            </p:cNvSpPr>
            <p:nvPr/>
          </p:nvSpPr>
          <p:spPr bwMode="auto">
            <a:xfrm>
              <a:off x="2112" y="2296"/>
              <a:ext cx="635"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grpSp>
      <p:grpSp>
        <p:nvGrpSpPr>
          <p:cNvPr id="93199" name="Group 105"/>
          <p:cNvGrpSpPr/>
          <p:nvPr/>
        </p:nvGrpSpPr>
        <p:grpSpPr bwMode="auto">
          <a:xfrm>
            <a:off x="2152650" y="4648200"/>
            <a:ext cx="6000750" cy="1447800"/>
            <a:chOff x="396" y="2928"/>
            <a:chExt cx="3780" cy="912"/>
          </a:xfrm>
        </p:grpSpPr>
        <p:grpSp>
          <p:nvGrpSpPr>
            <p:cNvPr id="93239" name="Group 106"/>
            <p:cNvGrpSpPr/>
            <p:nvPr/>
          </p:nvGrpSpPr>
          <p:grpSpPr bwMode="auto">
            <a:xfrm>
              <a:off x="3632" y="3264"/>
              <a:ext cx="544" cy="173"/>
              <a:chOff x="2925" y="2341"/>
              <a:chExt cx="544" cy="173"/>
            </a:xfrm>
          </p:grpSpPr>
          <p:sp>
            <p:nvSpPr>
              <p:cNvPr id="93265" name="Line 107"/>
              <p:cNvSpPr>
                <a:spLocks noChangeShapeType="1"/>
              </p:cNvSpPr>
              <p:nvPr/>
            </p:nvSpPr>
            <p:spPr bwMode="auto">
              <a:xfrm>
                <a:off x="2925" y="2424"/>
                <a:ext cx="181"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266" name="Text Box 108"/>
              <p:cNvSpPr txBox="1">
                <a:spLocks noChangeArrowheads="1"/>
              </p:cNvSpPr>
              <p:nvPr/>
            </p:nvSpPr>
            <p:spPr bwMode="auto">
              <a:xfrm>
                <a:off x="3061" y="2341"/>
                <a:ext cx="4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NULL</a:t>
                </a:r>
              </a:p>
            </p:txBody>
          </p:sp>
        </p:grpSp>
        <p:grpSp>
          <p:nvGrpSpPr>
            <p:cNvPr id="93240" name="Group 109"/>
            <p:cNvGrpSpPr/>
            <p:nvPr/>
          </p:nvGrpSpPr>
          <p:grpSpPr bwMode="auto">
            <a:xfrm>
              <a:off x="396" y="2928"/>
              <a:ext cx="3396" cy="912"/>
              <a:chOff x="396" y="2784"/>
              <a:chExt cx="3396" cy="912"/>
            </a:xfrm>
          </p:grpSpPr>
          <p:grpSp>
            <p:nvGrpSpPr>
              <p:cNvPr id="93241" name="Group 110"/>
              <p:cNvGrpSpPr/>
              <p:nvPr/>
            </p:nvGrpSpPr>
            <p:grpSpPr bwMode="auto">
              <a:xfrm>
                <a:off x="1212" y="2978"/>
                <a:ext cx="680" cy="718"/>
                <a:chOff x="1066" y="3166"/>
                <a:chExt cx="680" cy="718"/>
              </a:xfrm>
            </p:grpSpPr>
            <p:sp>
              <p:nvSpPr>
                <p:cNvPr id="154735" name="Rectangle 111"/>
                <p:cNvSpPr>
                  <a:spLocks noChangeArrowheads="1"/>
                </p:cNvSpPr>
                <p:nvPr/>
              </p:nvSpPr>
              <p:spPr bwMode="auto">
                <a:xfrm>
                  <a:off x="1111" y="3339"/>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OSTCBStkPtr</a:t>
                  </a:r>
                </a:p>
              </p:txBody>
            </p:sp>
            <p:sp>
              <p:nvSpPr>
                <p:cNvPr id="93262" name="Text Box 112"/>
                <p:cNvSpPr txBox="1">
                  <a:spLocks noChangeArrowheads="1"/>
                </p:cNvSpPr>
                <p:nvPr/>
              </p:nvSpPr>
              <p:spPr bwMode="auto">
                <a:xfrm>
                  <a:off x="1066" y="3166"/>
                  <a:ext cx="6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OSTCBTbl[2]</a:t>
                  </a:r>
                </a:p>
              </p:txBody>
            </p:sp>
            <p:sp>
              <p:nvSpPr>
                <p:cNvPr id="154737" name="Rectangle 113"/>
                <p:cNvSpPr>
                  <a:spLocks noChangeArrowheads="1"/>
                </p:cNvSpPr>
                <p:nvPr/>
              </p:nvSpPr>
              <p:spPr bwMode="auto">
                <a:xfrm>
                  <a:off x="1111" y="3430"/>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OSTCBNext</a:t>
                  </a:r>
                </a:p>
              </p:txBody>
            </p:sp>
            <p:sp>
              <p:nvSpPr>
                <p:cNvPr id="154738" name="Rectangle 114"/>
                <p:cNvSpPr>
                  <a:spLocks noChangeArrowheads="1"/>
                </p:cNvSpPr>
                <p:nvPr/>
              </p:nvSpPr>
              <p:spPr bwMode="auto">
                <a:xfrm>
                  <a:off x="1111" y="3521"/>
                  <a:ext cx="635" cy="363"/>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t>
                  </a:r>
                </a:p>
              </p:txBody>
            </p:sp>
          </p:grpSp>
          <p:grpSp>
            <p:nvGrpSpPr>
              <p:cNvPr id="93242" name="Group 115"/>
              <p:cNvGrpSpPr/>
              <p:nvPr/>
            </p:nvGrpSpPr>
            <p:grpSpPr bwMode="auto">
              <a:xfrm>
                <a:off x="2076" y="2978"/>
                <a:ext cx="680" cy="718"/>
                <a:chOff x="1066" y="3166"/>
                <a:chExt cx="680" cy="718"/>
              </a:xfrm>
            </p:grpSpPr>
            <p:sp>
              <p:nvSpPr>
                <p:cNvPr id="154740" name="Rectangle 116"/>
                <p:cNvSpPr>
                  <a:spLocks noChangeArrowheads="1"/>
                </p:cNvSpPr>
                <p:nvPr/>
              </p:nvSpPr>
              <p:spPr bwMode="auto">
                <a:xfrm>
                  <a:off x="1111" y="3339"/>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OSTCBStkPtr</a:t>
                  </a:r>
                </a:p>
              </p:txBody>
            </p:sp>
            <p:sp>
              <p:nvSpPr>
                <p:cNvPr id="93258" name="Text Box 117"/>
                <p:cNvSpPr txBox="1">
                  <a:spLocks noChangeArrowheads="1"/>
                </p:cNvSpPr>
                <p:nvPr/>
              </p:nvSpPr>
              <p:spPr bwMode="auto">
                <a:xfrm>
                  <a:off x="1066" y="3166"/>
                  <a:ext cx="6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OSTCBTbl[1]</a:t>
                  </a:r>
                </a:p>
              </p:txBody>
            </p:sp>
            <p:sp>
              <p:nvSpPr>
                <p:cNvPr id="154742" name="Rectangle 118"/>
                <p:cNvSpPr>
                  <a:spLocks noChangeArrowheads="1"/>
                </p:cNvSpPr>
                <p:nvPr/>
              </p:nvSpPr>
              <p:spPr bwMode="auto">
                <a:xfrm>
                  <a:off x="1111" y="3430"/>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OSTCBNext</a:t>
                  </a:r>
                </a:p>
              </p:txBody>
            </p:sp>
            <p:sp>
              <p:nvSpPr>
                <p:cNvPr id="154743" name="Rectangle 119"/>
                <p:cNvSpPr>
                  <a:spLocks noChangeArrowheads="1"/>
                </p:cNvSpPr>
                <p:nvPr/>
              </p:nvSpPr>
              <p:spPr bwMode="auto">
                <a:xfrm>
                  <a:off x="1111" y="3521"/>
                  <a:ext cx="635" cy="363"/>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t>
                  </a:r>
                </a:p>
              </p:txBody>
            </p:sp>
          </p:grpSp>
          <p:grpSp>
            <p:nvGrpSpPr>
              <p:cNvPr id="93243" name="Group 120"/>
              <p:cNvGrpSpPr/>
              <p:nvPr/>
            </p:nvGrpSpPr>
            <p:grpSpPr bwMode="auto">
              <a:xfrm>
                <a:off x="2940" y="2978"/>
                <a:ext cx="680" cy="718"/>
                <a:chOff x="1066" y="3166"/>
                <a:chExt cx="680" cy="718"/>
              </a:xfrm>
            </p:grpSpPr>
            <p:sp>
              <p:nvSpPr>
                <p:cNvPr id="154745" name="Rectangle 121"/>
                <p:cNvSpPr>
                  <a:spLocks noChangeArrowheads="1"/>
                </p:cNvSpPr>
                <p:nvPr/>
              </p:nvSpPr>
              <p:spPr bwMode="auto">
                <a:xfrm>
                  <a:off x="1111" y="3339"/>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OSTCBStkPtr</a:t>
                  </a:r>
                </a:p>
              </p:txBody>
            </p:sp>
            <p:sp>
              <p:nvSpPr>
                <p:cNvPr id="93254" name="Text Box 122"/>
                <p:cNvSpPr txBox="1">
                  <a:spLocks noChangeArrowheads="1"/>
                </p:cNvSpPr>
                <p:nvPr/>
              </p:nvSpPr>
              <p:spPr bwMode="auto">
                <a:xfrm>
                  <a:off x="1066" y="3166"/>
                  <a:ext cx="6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OSTCBTbl[0]</a:t>
                  </a:r>
                </a:p>
              </p:txBody>
            </p:sp>
            <p:sp>
              <p:nvSpPr>
                <p:cNvPr id="154747" name="Rectangle 123"/>
                <p:cNvSpPr>
                  <a:spLocks noChangeArrowheads="1"/>
                </p:cNvSpPr>
                <p:nvPr/>
              </p:nvSpPr>
              <p:spPr bwMode="auto">
                <a:xfrm>
                  <a:off x="1111" y="3430"/>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OSTCBNext</a:t>
                  </a:r>
                </a:p>
              </p:txBody>
            </p:sp>
            <p:sp>
              <p:nvSpPr>
                <p:cNvPr id="154748" name="Rectangle 124"/>
                <p:cNvSpPr>
                  <a:spLocks noChangeArrowheads="1"/>
                </p:cNvSpPr>
                <p:nvPr/>
              </p:nvSpPr>
              <p:spPr bwMode="auto">
                <a:xfrm>
                  <a:off x="1111" y="3521"/>
                  <a:ext cx="635" cy="363"/>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t>
                  </a:r>
                </a:p>
              </p:txBody>
            </p:sp>
          </p:grpSp>
          <p:grpSp>
            <p:nvGrpSpPr>
              <p:cNvPr id="93244" name="Group 125"/>
              <p:cNvGrpSpPr/>
              <p:nvPr/>
            </p:nvGrpSpPr>
            <p:grpSpPr bwMode="auto">
              <a:xfrm>
                <a:off x="396" y="3035"/>
                <a:ext cx="636" cy="373"/>
                <a:chOff x="294" y="2659"/>
                <a:chExt cx="636" cy="373"/>
              </a:xfrm>
            </p:grpSpPr>
            <p:sp>
              <p:nvSpPr>
                <p:cNvPr id="154750" name="Rectangle 126"/>
                <p:cNvSpPr>
                  <a:spLocks noChangeArrowheads="1"/>
                </p:cNvSpPr>
                <p:nvPr/>
              </p:nvSpPr>
              <p:spPr bwMode="auto">
                <a:xfrm>
                  <a:off x="294" y="2851"/>
                  <a:ext cx="635"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93252" name="Text Box 127"/>
                <p:cNvSpPr txBox="1">
                  <a:spLocks noChangeArrowheads="1"/>
                </p:cNvSpPr>
                <p:nvPr/>
              </p:nvSpPr>
              <p:spPr bwMode="auto">
                <a:xfrm>
                  <a:off x="295" y="2659"/>
                  <a:ext cx="6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OSTCBList</a:t>
                  </a:r>
                </a:p>
              </p:txBody>
            </p:sp>
          </p:grpSp>
          <p:cxnSp>
            <p:nvCxnSpPr>
              <p:cNvPr id="93245" name="AutoShape 128"/>
              <p:cNvCxnSpPr>
                <a:cxnSpLocks noChangeShapeType="1"/>
                <a:stCxn id="154750" idx="3"/>
                <a:endCxn id="154735" idx="1"/>
              </p:cNvCxnSpPr>
              <p:nvPr/>
            </p:nvCxnSpPr>
            <p:spPr bwMode="auto">
              <a:xfrm flipV="1">
                <a:off x="1031" y="3197"/>
                <a:ext cx="226" cy="121"/>
              </a:xfrm>
              <a:prstGeom prst="bentConnector3">
                <a:avLst>
                  <a:gd name="adj1" fmla="val 49556"/>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93246" name="AutoShape 129"/>
              <p:cNvCxnSpPr>
                <a:cxnSpLocks noChangeShapeType="1"/>
                <a:stCxn id="154737" idx="3"/>
                <a:endCxn id="154740" idx="1"/>
              </p:cNvCxnSpPr>
              <p:nvPr/>
            </p:nvCxnSpPr>
            <p:spPr bwMode="auto">
              <a:xfrm flipV="1">
                <a:off x="1892" y="3197"/>
                <a:ext cx="229" cy="91"/>
              </a:xfrm>
              <a:prstGeom prst="bentConnector3">
                <a:avLst>
                  <a:gd name="adj1" fmla="val 4978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93247" name="AutoShape 130"/>
              <p:cNvCxnSpPr>
                <a:cxnSpLocks noChangeShapeType="1"/>
                <a:stCxn id="154742" idx="3"/>
                <a:endCxn id="154745" idx="1"/>
              </p:cNvCxnSpPr>
              <p:nvPr/>
            </p:nvCxnSpPr>
            <p:spPr bwMode="auto">
              <a:xfrm flipV="1">
                <a:off x="2756" y="3197"/>
                <a:ext cx="229" cy="91"/>
              </a:xfrm>
              <a:prstGeom prst="bentConnector3">
                <a:avLst>
                  <a:gd name="adj1" fmla="val 4978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sp>
            <p:nvSpPr>
              <p:cNvPr id="93248" name="Text Box 131"/>
              <p:cNvSpPr txBox="1">
                <a:spLocks noChangeArrowheads="1"/>
              </p:cNvSpPr>
              <p:nvPr/>
            </p:nvSpPr>
            <p:spPr bwMode="auto">
              <a:xfrm>
                <a:off x="1344" y="2784"/>
                <a:ext cx="5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a:t>Task1</a:t>
                </a:r>
              </a:p>
            </p:txBody>
          </p:sp>
          <p:sp>
            <p:nvSpPr>
              <p:cNvPr id="93249" name="Text Box 132"/>
              <p:cNvSpPr txBox="1">
                <a:spLocks noChangeArrowheads="1"/>
              </p:cNvSpPr>
              <p:nvPr/>
            </p:nvSpPr>
            <p:spPr bwMode="auto">
              <a:xfrm>
                <a:off x="2880" y="2784"/>
                <a:ext cx="9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a:t>OS_TASKIdle</a:t>
                </a:r>
              </a:p>
            </p:txBody>
          </p:sp>
          <p:sp>
            <p:nvSpPr>
              <p:cNvPr id="93250" name="Text Box 133"/>
              <p:cNvSpPr txBox="1">
                <a:spLocks noChangeArrowheads="1"/>
              </p:cNvSpPr>
              <p:nvPr/>
            </p:nvSpPr>
            <p:spPr bwMode="auto">
              <a:xfrm>
                <a:off x="2208" y="2784"/>
                <a:ext cx="5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a:t>Task0</a:t>
                </a:r>
              </a:p>
            </p:txBody>
          </p:sp>
        </p:grpSp>
      </p:grpSp>
      <p:sp>
        <p:nvSpPr>
          <p:cNvPr id="154758" name="Rectangle 134"/>
          <p:cNvSpPr>
            <a:spLocks noChangeArrowheads="1"/>
          </p:cNvSpPr>
          <p:nvPr/>
        </p:nvSpPr>
        <p:spPr bwMode="auto">
          <a:xfrm>
            <a:off x="8658226" y="2476500"/>
            <a:ext cx="14446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solidFill>
                  <a:srgbClr val="FF0000"/>
                </a:solidFill>
              </a:rPr>
              <a:t>1</a:t>
            </a:r>
          </a:p>
        </p:txBody>
      </p:sp>
      <p:sp>
        <p:nvSpPr>
          <p:cNvPr id="154759" name="Rectangle 135"/>
          <p:cNvSpPr>
            <a:spLocks noChangeArrowheads="1"/>
          </p:cNvSpPr>
          <p:nvPr/>
        </p:nvSpPr>
        <p:spPr bwMode="auto">
          <a:xfrm>
            <a:off x="8658226" y="2476500"/>
            <a:ext cx="14446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54760" name="Oval 136"/>
          <p:cNvSpPr>
            <a:spLocks noChangeArrowheads="1"/>
          </p:cNvSpPr>
          <p:nvPr/>
        </p:nvSpPr>
        <p:spPr bwMode="auto">
          <a:xfrm>
            <a:off x="8610600" y="2438400"/>
            <a:ext cx="228600" cy="381000"/>
          </a:xfrm>
          <a:prstGeom prst="ellipse">
            <a:avLst/>
          </a:prstGeom>
          <a:noFill/>
          <a:ln w="1905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4761" name="Oval 137"/>
          <p:cNvSpPr>
            <a:spLocks noChangeArrowheads="1"/>
          </p:cNvSpPr>
          <p:nvPr/>
        </p:nvSpPr>
        <p:spPr bwMode="auto">
          <a:xfrm>
            <a:off x="8477250" y="2438400"/>
            <a:ext cx="228600" cy="381000"/>
          </a:xfrm>
          <a:prstGeom prst="ellipse">
            <a:avLst/>
          </a:prstGeom>
          <a:noFill/>
          <a:ln w="1905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3204" name="Text Box 138"/>
          <p:cNvSpPr txBox="1">
            <a:spLocks noChangeArrowheads="1"/>
          </p:cNvSpPr>
          <p:nvPr/>
        </p:nvSpPr>
        <p:spPr bwMode="auto">
          <a:xfrm>
            <a:off x="5029200" y="3048000"/>
            <a:ext cx="990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200">
                <a:solidFill>
                  <a:srgbClr val="FF0000"/>
                </a:solidFill>
              </a:rPr>
              <a:t>5</a:t>
            </a:r>
          </a:p>
        </p:txBody>
      </p:sp>
      <p:sp>
        <p:nvSpPr>
          <p:cNvPr id="154763" name="Text Box 139"/>
          <p:cNvSpPr txBox="1">
            <a:spLocks noChangeArrowheads="1"/>
          </p:cNvSpPr>
          <p:nvPr/>
        </p:nvSpPr>
        <p:spPr bwMode="auto">
          <a:xfrm>
            <a:off x="5029200" y="3962400"/>
            <a:ext cx="990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200">
                <a:solidFill>
                  <a:srgbClr val="FF0000"/>
                </a:solidFill>
              </a:rPr>
              <a:t>4</a:t>
            </a:r>
          </a:p>
        </p:txBody>
      </p:sp>
      <p:sp>
        <p:nvSpPr>
          <p:cNvPr id="154764" name="Text Box 140"/>
          <p:cNvSpPr txBox="1">
            <a:spLocks noChangeArrowheads="1"/>
          </p:cNvSpPr>
          <p:nvPr/>
        </p:nvSpPr>
        <p:spPr bwMode="auto">
          <a:xfrm>
            <a:off x="2981325" y="3962400"/>
            <a:ext cx="1143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100"/>
              <a:t>&amp;OSTCBTbl[1]</a:t>
            </a:r>
          </a:p>
        </p:txBody>
      </p:sp>
      <p:sp>
        <p:nvSpPr>
          <p:cNvPr id="93207" name="Text Box 141"/>
          <p:cNvSpPr txBox="1">
            <a:spLocks noChangeArrowheads="1"/>
          </p:cNvSpPr>
          <p:nvPr/>
        </p:nvSpPr>
        <p:spPr bwMode="auto">
          <a:xfrm>
            <a:off x="2943225" y="3035300"/>
            <a:ext cx="12192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100"/>
              <a:t>&amp;OSTCBTbl[2]</a:t>
            </a:r>
          </a:p>
        </p:txBody>
      </p:sp>
      <p:sp>
        <p:nvSpPr>
          <p:cNvPr id="154766" name="Text Box 142"/>
          <p:cNvSpPr txBox="1">
            <a:spLocks noChangeArrowheads="1"/>
          </p:cNvSpPr>
          <p:nvPr/>
        </p:nvSpPr>
        <p:spPr bwMode="auto">
          <a:xfrm>
            <a:off x="5029200" y="3963989"/>
            <a:ext cx="990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200">
                <a:solidFill>
                  <a:srgbClr val="FF0000"/>
                </a:solidFill>
              </a:rPr>
              <a:t>5</a:t>
            </a:r>
          </a:p>
        </p:txBody>
      </p:sp>
      <p:sp>
        <p:nvSpPr>
          <p:cNvPr id="154767" name="Text Box 143"/>
          <p:cNvSpPr txBox="1">
            <a:spLocks noChangeArrowheads="1"/>
          </p:cNvSpPr>
          <p:nvPr/>
        </p:nvSpPr>
        <p:spPr bwMode="auto">
          <a:xfrm>
            <a:off x="2971800" y="3962400"/>
            <a:ext cx="1143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100"/>
              <a:t>&amp;OSTCBTbl[2]</a:t>
            </a:r>
          </a:p>
        </p:txBody>
      </p:sp>
      <p:sp>
        <p:nvSpPr>
          <p:cNvPr id="154768" name="Oval 144"/>
          <p:cNvSpPr>
            <a:spLocks noChangeArrowheads="1"/>
          </p:cNvSpPr>
          <p:nvPr/>
        </p:nvSpPr>
        <p:spPr bwMode="auto">
          <a:xfrm>
            <a:off x="5410200" y="3886200"/>
            <a:ext cx="228600" cy="457200"/>
          </a:xfrm>
          <a:prstGeom prst="ellipse">
            <a:avLst/>
          </a:prstGeom>
          <a:noFill/>
          <a:ln w="1905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4769" name="Oval 145"/>
          <p:cNvSpPr>
            <a:spLocks noChangeArrowheads="1"/>
          </p:cNvSpPr>
          <p:nvPr/>
        </p:nvSpPr>
        <p:spPr bwMode="auto">
          <a:xfrm>
            <a:off x="2943225" y="3886200"/>
            <a:ext cx="1219200" cy="457200"/>
          </a:xfrm>
          <a:prstGeom prst="ellipse">
            <a:avLst/>
          </a:prstGeom>
          <a:noFill/>
          <a:ln w="1905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4770" name="AutoShape 146"/>
          <p:cNvSpPr>
            <a:spLocks noChangeArrowheads="1"/>
          </p:cNvSpPr>
          <p:nvPr/>
        </p:nvSpPr>
        <p:spPr bwMode="auto">
          <a:xfrm>
            <a:off x="6096000" y="3276600"/>
            <a:ext cx="1219200" cy="609600"/>
          </a:xfrm>
          <a:prstGeom prst="wedgeRoundRectCallout">
            <a:avLst>
              <a:gd name="adj1" fmla="val -48435"/>
              <a:gd name="adj2" fmla="val 78384"/>
              <a:gd name="adj3" fmla="val 16667"/>
            </a:avLst>
          </a:prstGeom>
          <a:solidFill>
            <a:srgbClr val="E7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t>当前还是运行</a:t>
            </a:r>
            <a:r>
              <a:rPr lang="en-US" altLang="zh-CN" sz="1400"/>
              <a:t>Task0</a:t>
            </a:r>
          </a:p>
        </p:txBody>
      </p:sp>
      <p:grpSp>
        <p:nvGrpSpPr>
          <p:cNvPr id="93213" name="Group 147"/>
          <p:cNvGrpSpPr/>
          <p:nvPr/>
        </p:nvGrpSpPr>
        <p:grpSpPr bwMode="auto">
          <a:xfrm>
            <a:off x="8077200" y="3722689"/>
            <a:ext cx="1524000" cy="2420937"/>
            <a:chOff x="4416" y="2419"/>
            <a:chExt cx="960" cy="1525"/>
          </a:xfrm>
        </p:grpSpPr>
        <p:sp>
          <p:nvSpPr>
            <p:cNvPr id="154772" name="Rectangle 148"/>
            <p:cNvSpPr>
              <a:spLocks noChangeArrowheads="1"/>
            </p:cNvSpPr>
            <p:nvPr/>
          </p:nvSpPr>
          <p:spPr bwMode="auto">
            <a:xfrm>
              <a:off x="4608" y="2592"/>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54773" name="Rectangle 149"/>
            <p:cNvSpPr>
              <a:spLocks noChangeArrowheads="1"/>
            </p:cNvSpPr>
            <p:nvPr/>
          </p:nvSpPr>
          <p:spPr bwMode="auto">
            <a:xfrm>
              <a:off x="4608" y="2729"/>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54774" name="Rectangle 150"/>
            <p:cNvSpPr>
              <a:spLocks noChangeArrowheads="1"/>
            </p:cNvSpPr>
            <p:nvPr/>
          </p:nvSpPr>
          <p:spPr bwMode="auto">
            <a:xfrm>
              <a:off x="4608" y="2861"/>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54775" name="Rectangle 151"/>
            <p:cNvSpPr>
              <a:spLocks noChangeArrowheads="1"/>
            </p:cNvSpPr>
            <p:nvPr/>
          </p:nvSpPr>
          <p:spPr bwMode="auto">
            <a:xfrm>
              <a:off x="4608" y="2997"/>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54776" name="Rectangle 152"/>
            <p:cNvSpPr>
              <a:spLocks noChangeArrowheads="1"/>
            </p:cNvSpPr>
            <p:nvPr/>
          </p:nvSpPr>
          <p:spPr bwMode="auto">
            <a:xfrm>
              <a:off x="4608" y="3133"/>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54777" name="Rectangle 153"/>
            <p:cNvSpPr>
              <a:spLocks noChangeArrowheads="1"/>
            </p:cNvSpPr>
            <p:nvPr/>
          </p:nvSpPr>
          <p:spPr bwMode="auto">
            <a:xfrm>
              <a:off x="4608" y="3269"/>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54778" name="Rectangle 154"/>
            <p:cNvSpPr>
              <a:spLocks noChangeArrowheads="1"/>
            </p:cNvSpPr>
            <p:nvPr/>
          </p:nvSpPr>
          <p:spPr bwMode="auto">
            <a:xfrm>
              <a:off x="4608" y="3406"/>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tIns="0" anchor="ctr"/>
            <a:lstStyle/>
            <a:p>
              <a:pPr algn="ctr">
                <a:defRPr/>
              </a:pPr>
              <a:endParaRPr lang="zh-CN" altLang="zh-CN" sz="1200">
                <a:latin typeface="Arial" panose="020B0604020202020204" pitchFamily="34" charset="0"/>
              </a:endParaRPr>
            </a:p>
          </p:txBody>
        </p:sp>
        <p:sp>
          <p:nvSpPr>
            <p:cNvPr id="154779" name="Rectangle 155"/>
            <p:cNvSpPr>
              <a:spLocks noChangeArrowheads="1"/>
            </p:cNvSpPr>
            <p:nvPr/>
          </p:nvSpPr>
          <p:spPr bwMode="auto">
            <a:xfrm>
              <a:off x="4608" y="3540"/>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93226" name="Text Box 156"/>
            <p:cNvSpPr txBox="1">
              <a:spLocks noChangeArrowheads="1"/>
            </p:cNvSpPr>
            <p:nvPr/>
          </p:nvSpPr>
          <p:spPr bwMode="auto">
            <a:xfrm>
              <a:off x="4559" y="2419"/>
              <a:ext cx="8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dirty="0"/>
                <a:t>OSTCBPrioTbl[ ]</a:t>
              </a:r>
            </a:p>
          </p:txBody>
        </p:sp>
        <p:sp>
          <p:nvSpPr>
            <p:cNvPr id="154781" name="Rectangle 157"/>
            <p:cNvSpPr>
              <a:spLocks noChangeArrowheads="1"/>
            </p:cNvSpPr>
            <p:nvPr/>
          </p:nvSpPr>
          <p:spPr bwMode="auto">
            <a:xfrm>
              <a:off x="4608" y="3672"/>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93228" name="Rectangle 158"/>
            <p:cNvSpPr>
              <a:spLocks noChangeArrowheads="1"/>
            </p:cNvSpPr>
            <p:nvPr/>
          </p:nvSpPr>
          <p:spPr bwMode="auto">
            <a:xfrm>
              <a:off x="4416" y="2582"/>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[0]</a:t>
              </a:r>
            </a:p>
          </p:txBody>
        </p:sp>
        <p:sp>
          <p:nvSpPr>
            <p:cNvPr id="93229" name="Rectangle 159"/>
            <p:cNvSpPr>
              <a:spLocks noChangeArrowheads="1"/>
            </p:cNvSpPr>
            <p:nvPr/>
          </p:nvSpPr>
          <p:spPr bwMode="auto">
            <a:xfrm>
              <a:off x="4416" y="2713"/>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[1]</a:t>
              </a:r>
            </a:p>
          </p:txBody>
        </p:sp>
        <p:sp>
          <p:nvSpPr>
            <p:cNvPr id="93230" name="Rectangle 160"/>
            <p:cNvSpPr>
              <a:spLocks noChangeArrowheads="1"/>
            </p:cNvSpPr>
            <p:nvPr/>
          </p:nvSpPr>
          <p:spPr bwMode="auto">
            <a:xfrm>
              <a:off x="4416" y="2855"/>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[2]</a:t>
              </a:r>
            </a:p>
          </p:txBody>
        </p:sp>
        <p:sp>
          <p:nvSpPr>
            <p:cNvPr id="93231" name="Rectangle 161"/>
            <p:cNvSpPr>
              <a:spLocks noChangeArrowheads="1"/>
            </p:cNvSpPr>
            <p:nvPr/>
          </p:nvSpPr>
          <p:spPr bwMode="auto">
            <a:xfrm>
              <a:off x="4416" y="2994"/>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[3]</a:t>
              </a:r>
            </a:p>
          </p:txBody>
        </p:sp>
        <p:sp>
          <p:nvSpPr>
            <p:cNvPr id="93232" name="Rectangle 162"/>
            <p:cNvSpPr>
              <a:spLocks noChangeArrowheads="1"/>
            </p:cNvSpPr>
            <p:nvPr/>
          </p:nvSpPr>
          <p:spPr bwMode="auto">
            <a:xfrm>
              <a:off x="4416" y="3128"/>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[4]</a:t>
              </a:r>
            </a:p>
          </p:txBody>
        </p:sp>
        <p:sp>
          <p:nvSpPr>
            <p:cNvPr id="93233" name="Rectangle 163"/>
            <p:cNvSpPr>
              <a:spLocks noChangeArrowheads="1"/>
            </p:cNvSpPr>
            <p:nvPr/>
          </p:nvSpPr>
          <p:spPr bwMode="auto">
            <a:xfrm>
              <a:off x="4416" y="3259"/>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[5]</a:t>
              </a:r>
            </a:p>
          </p:txBody>
        </p:sp>
        <p:sp>
          <p:nvSpPr>
            <p:cNvPr id="93234" name="Rectangle 164"/>
            <p:cNvSpPr>
              <a:spLocks noChangeArrowheads="1"/>
            </p:cNvSpPr>
            <p:nvPr/>
          </p:nvSpPr>
          <p:spPr bwMode="auto">
            <a:xfrm>
              <a:off x="4416" y="3401"/>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[6]</a:t>
              </a:r>
            </a:p>
          </p:txBody>
        </p:sp>
        <p:sp>
          <p:nvSpPr>
            <p:cNvPr id="93235" name="Rectangle 165"/>
            <p:cNvSpPr>
              <a:spLocks noChangeArrowheads="1"/>
            </p:cNvSpPr>
            <p:nvPr/>
          </p:nvSpPr>
          <p:spPr bwMode="auto">
            <a:xfrm>
              <a:off x="4416" y="3532"/>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[7]</a:t>
              </a:r>
            </a:p>
          </p:txBody>
        </p:sp>
        <p:sp>
          <p:nvSpPr>
            <p:cNvPr id="93236" name="Rectangle 166"/>
            <p:cNvSpPr>
              <a:spLocks noChangeArrowheads="1"/>
            </p:cNvSpPr>
            <p:nvPr/>
          </p:nvSpPr>
          <p:spPr bwMode="auto">
            <a:xfrm>
              <a:off x="4416" y="3666"/>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[8]</a:t>
              </a:r>
            </a:p>
          </p:txBody>
        </p:sp>
        <p:sp>
          <p:nvSpPr>
            <p:cNvPr id="154791" name="Rectangle 167"/>
            <p:cNvSpPr>
              <a:spLocks noChangeArrowheads="1"/>
            </p:cNvSpPr>
            <p:nvPr/>
          </p:nvSpPr>
          <p:spPr bwMode="auto">
            <a:xfrm>
              <a:off x="4608" y="3808"/>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93238" name="Rectangle 168"/>
            <p:cNvSpPr>
              <a:spLocks noChangeArrowheads="1"/>
            </p:cNvSpPr>
            <p:nvPr/>
          </p:nvSpPr>
          <p:spPr bwMode="auto">
            <a:xfrm>
              <a:off x="4416" y="3800"/>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[9]</a:t>
              </a:r>
            </a:p>
          </p:txBody>
        </p:sp>
      </p:grpSp>
      <p:sp>
        <p:nvSpPr>
          <p:cNvPr id="93214" name="Rectangle 169"/>
          <p:cNvSpPr>
            <a:spLocks noChangeArrowheads="1"/>
          </p:cNvSpPr>
          <p:nvPr/>
        </p:nvSpPr>
        <p:spPr bwMode="auto">
          <a:xfrm>
            <a:off x="8382001" y="5049839"/>
            <a:ext cx="11922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&amp;OSTCBTbl[2]</a:t>
            </a:r>
          </a:p>
        </p:txBody>
      </p:sp>
      <p:sp>
        <p:nvSpPr>
          <p:cNvPr id="93215" name="Rectangle 170"/>
          <p:cNvSpPr>
            <a:spLocks noChangeArrowheads="1"/>
          </p:cNvSpPr>
          <p:nvPr/>
        </p:nvSpPr>
        <p:spPr bwMode="auto">
          <a:xfrm>
            <a:off x="8382001" y="4829175"/>
            <a:ext cx="11922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&amp;OSTCBTbl[1]</a:t>
            </a:r>
          </a:p>
        </p:txBody>
      </p:sp>
      <p:sp>
        <p:nvSpPr>
          <p:cNvPr id="93216" name="Rectangle 171"/>
          <p:cNvSpPr>
            <a:spLocks noChangeArrowheads="1"/>
          </p:cNvSpPr>
          <p:nvPr/>
        </p:nvSpPr>
        <p:spPr bwMode="auto">
          <a:xfrm>
            <a:off x="8382001" y="5897564"/>
            <a:ext cx="11922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&amp;OSTCBTbl[0]</a:t>
            </a:r>
          </a:p>
        </p:txBody>
      </p:sp>
      <p:sp>
        <p:nvSpPr>
          <p:cNvPr id="172" name="燕尾形 171">
            <a:hlinkClick r:id="" action="ppaction://noaction"/>
          </p:cNvPr>
          <p:cNvSpPr/>
          <p:nvPr/>
        </p:nvSpPr>
        <p:spPr>
          <a:xfrm rot="10800000">
            <a:off x="10107613" y="6096000"/>
            <a:ext cx="533400" cy="381000"/>
          </a:xfrm>
          <a:prstGeom prst="chevron">
            <a:avLst>
              <a:gd name="adj" fmla="val 64328"/>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54722"/>
                                        </p:tgtEl>
                                        <p:attrNameLst>
                                          <p:attrName>style.visibility</p:attrName>
                                        </p:attrNameLst>
                                      </p:cBhvr>
                                      <p:to>
                                        <p:strVal val="visible"/>
                                      </p:to>
                                    </p:set>
                                    <p:anim calcmode="lin" valueType="num">
                                      <p:cBhvr additive="base">
                                        <p:cTn id="7" dur="500" fill="hold"/>
                                        <p:tgtEl>
                                          <p:spTgt spid="154722"/>
                                        </p:tgtEl>
                                        <p:attrNameLst>
                                          <p:attrName>ppt_x</p:attrName>
                                        </p:attrNameLst>
                                      </p:cBhvr>
                                      <p:tavLst>
                                        <p:tav tm="0">
                                          <p:val>
                                            <p:strVal val="1+#ppt_w/2"/>
                                          </p:val>
                                        </p:tav>
                                        <p:tav tm="100000">
                                          <p:val>
                                            <p:strVal val="#ppt_x"/>
                                          </p:val>
                                        </p:tav>
                                      </p:tavLst>
                                    </p:anim>
                                    <p:anim calcmode="lin" valueType="num">
                                      <p:cBhvr additive="base">
                                        <p:cTn id="8" dur="500" fill="hold"/>
                                        <p:tgtEl>
                                          <p:spTgt spid="15472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54760"/>
                                        </p:tgtEl>
                                        <p:attrNameLst>
                                          <p:attrName>style.visibility</p:attrName>
                                        </p:attrNameLst>
                                      </p:cBhvr>
                                      <p:to>
                                        <p:strVal val="visible"/>
                                      </p:to>
                                    </p:set>
                                    <p:anim calcmode="lin" valueType="num">
                                      <p:cBhvr>
                                        <p:cTn id="12" dur="500" fill="hold"/>
                                        <p:tgtEl>
                                          <p:spTgt spid="154760"/>
                                        </p:tgtEl>
                                        <p:attrNameLst>
                                          <p:attrName>ppt_w</p:attrName>
                                        </p:attrNameLst>
                                      </p:cBhvr>
                                      <p:tavLst>
                                        <p:tav tm="0">
                                          <p:val>
                                            <p:fltVal val="0"/>
                                          </p:val>
                                        </p:tav>
                                        <p:tav tm="100000">
                                          <p:val>
                                            <p:strVal val="#ppt_w"/>
                                          </p:val>
                                        </p:tav>
                                      </p:tavLst>
                                    </p:anim>
                                    <p:anim calcmode="lin" valueType="num">
                                      <p:cBhvr>
                                        <p:cTn id="13" dur="500" fill="hold"/>
                                        <p:tgtEl>
                                          <p:spTgt spid="154760"/>
                                        </p:tgtEl>
                                        <p:attrNameLst>
                                          <p:attrName>ppt_h</p:attrName>
                                        </p:attrNameLst>
                                      </p:cBhvr>
                                      <p:tavLst>
                                        <p:tav tm="0">
                                          <p:val>
                                            <p:fltVal val="0"/>
                                          </p:val>
                                        </p:tav>
                                        <p:tav tm="100000">
                                          <p:val>
                                            <p:strVal val="#ppt_h"/>
                                          </p:val>
                                        </p:tav>
                                      </p:tavLst>
                                    </p:anim>
                                    <p:animEffect transition="in" filter="fade">
                                      <p:cBhvr>
                                        <p:cTn id="14" dur="500"/>
                                        <p:tgtEl>
                                          <p:spTgt spid="154760"/>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xit" presetSubtype="4" fill="hold" grpId="0" nodeType="clickEffect">
                                  <p:stCondLst>
                                    <p:cond delay="0"/>
                                  </p:stCondLst>
                                  <p:childTnLst>
                                    <p:animEffect transition="out" filter="slide(fromBottom)">
                                      <p:cBhvr>
                                        <p:cTn id="18" dur="500"/>
                                        <p:tgtEl>
                                          <p:spTgt spid="154758"/>
                                        </p:tgtEl>
                                      </p:cBhvr>
                                    </p:animEffect>
                                    <p:set>
                                      <p:cBhvr>
                                        <p:cTn id="19" dur="1" fill="hold">
                                          <p:stCondLst>
                                            <p:cond delay="499"/>
                                          </p:stCondLst>
                                        </p:cTn>
                                        <p:tgtEl>
                                          <p:spTgt spid="154758"/>
                                        </p:tgtEl>
                                        <p:attrNameLst>
                                          <p:attrName>style.visibility</p:attrName>
                                        </p:attrNameLst>
                                      </p:cBhvr>
                                      <p:to>
                                        <p:strVal val="hidden"/>
                                      </p:to>
                                    </p:set>
                                  </p:childTnLst>
                                </p:cTn>
                              </p:par>
                              <p:par>
                                <p:cTn id="20" presetID="12" presetClass="entr" presetSubtype="1" fill="hold" grpId="0" nodeType="withEffect">
                                  <p:stCondLst>
                                    <p:cond delay="0"/>
                                  </p:stCondLst>
                                  <p:childTnLst>
                                    <p:set>
                                      <p:cBhvr>
                                        <p:cTn id="21" dur="1" fill="hold">
                                          <p:stCondLst>
                                            <p:cond delay="0"/>
                                          </p:stCondLst>
                                        </p:cTn>
                                        <p:tgtEl>
                                          <p:spTgt spid="154759"/>
                                        </p:tgtEl>
                                        <p:attrNameLst>
                                          <p:attrName>style.visibility</p:attrName>
                                        </p:attrNameLst>
                                      </p:cBhvr>
                                      <p:to>
                                        <p:strVal val="visible"/>
                                      </p:to>
                                    </p:set>
                                    <p:animEffect transition="in" filter="slide(fromTop)">
                                      <p:cBhvr>
                                        <p:cTn id="22" dur="500"/>
                                        <p:tgtEl>
                                          <p:spTgt spid="154759"/>
                                        </p:tgtEl>
                                      </p:cBhvr>
                                    </p:animEffect>
                                  </p:childTnLst>
                                </p:cTn>
                              </p:par>
                            </p:childTnLst>
                          </p:cTn>
                        </p:par>
                        <p:par>
                          <p:cTn id="23" fill="hold">
                            <p:stCondLst>
                              <p:cond delay="500"/>
                            </p:stCondLst>
                            <p:childTnLst>
                              <p:par>
                                <p:cTn id="24" presetID="53" presetClass="exit" presetSubtype="16" fill="hold" grpId="1" nodeType="afterEffect">
                                  <p:stCondLst>
                                    <p:cond delay="0"/>
                                  </p:stCondLst>
                                  <p:childTnLst>
                                    <p:anim calcmode="lin" valueType="num">
                                      <p:cBhvr>
                                        <p:cTn id="25" dur="500"/>
                                        <p:tgtEl>
                                          <p:spTgt spid="154760"/>
                                        </p:tgtEl>
                                        <p:attrNameLst>
                                          <p:attrName>ppt_w</p:attrName>
                                        </p:attrNameLst>
                                      </p:cBhvr>
                                      <p:tavLst>
                                        <p:tav tm="0">
                                          <p:val>
                                            <p:strVal val="ppt_w"/>
                                          </p:val>
                                        </p:tav>
                                        <p:tav tm="100000">
                                          <p:val>
                                            <p:fltVal val="0"/>
                                          </p:val>
                                        </p:tav>
                                      </p:tavLst>
                                    </p:anim>
                                    <p:anim calcmode="lin" valueType="num">
                                      <p:cBhvr>
                                        <p:cTn id="26" dur="500"/>
                                        <p:tgtEl>
                                          <p:spTgt spid="154760"/>
                                        </p:tgtEl>
                                        <p:attrNameLst>
                                          <p:attrName>ppt_h</p:attrName>
                                        </p:attrNameLst>
                                      </p:cBhvr>
                                      <p:tavLst>
                                        <p:tav tm="0">
                                          <p:val>
                                            <p:strVal val="ppt_h"/>
                                          </p:val>
                                        </p:tav>
                                        <p:tav tm="100000">
                                          <p:val>
                                            <p:fltVal val="0"/>
                                          </p:val>
                                        </p:tav>
                                      </p:tavLst>
                                    </p:anim>
                                    <p:animEffect transition="out" filter="fade">
                                      <p:cBhvr>
                                        <p:cTn id="27" dur="500"/>
                                        <p:tgtEl>
                                          <p:spTgt spid="154760"/>
                                        </p:tgtEl>
                                      </p:cBhvr>
                                    </p:animEffect>
                                    <p:set>
                                      <p:cBhvr>
                                        <p:cTn id="28" dur="1" fill="hold">
                                          <p:stCondLst>
                                            <p:cond delay="499"/>
                                          </p:stCondLst>
                                        </p:cTn>
                                        <p:tgtEl>
                                          <p:spTgt spid="154760"/>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54761"/>
                                        </p:tgtEl>
                                        <p:attrNameLst>
                                          <p:attrName>style.visibility</p:attrName>
                                        </p:attrNameLst>
                                      </p:cBhvr>
                                      <p:to>
                                        <p:strVal val="visible"/>
                                      </p:to>
                                    </p:set>
                                    <p:anim calcmode="lin" valueType="num">
                                      <p:cBhvr>
                                        <p:cTn id="31" dur="500" fill="hold"/>
                                        <p:tgtEl>
                                          <p:spTgt spid="154761"/>
                                        </p:tgtEl>
                                        <p:attrNameLst>
                                          <p:attrName>ppt_w</p:attrName>
                                        </p:attrNameLst>
                                      </p:cBhvr>
                                      <p:tavLst>
                                        <p:tav tm="0">
                                          <p:val>
                                            <p:fltVal val="0"/>
                                          </p:val>
                                        </p:tav>
                                        <p:tav tm="100000">
                                          <p:val>
                                            <p:strVal val="#ppt_w"/>
                                          </p:val>
                                        </p:tav>
                                      </p:tavLst>
                                    </p:anim>
                                    <p:anim calcmode="lin" valueType="num">
                                      <p:cBhvr>
                                        <p:cTn id="32" dur="500" fill="hold"/>
                                        <p:tgtEl>
                                          <p:spTgt spid="154761"/>
                                        </p:tgtEl>
                                        <p:attrNameLst>
                                          <p:attrName>ppt_h</p:attrName>
                                        </p:attrNameLst>
                                      </p:cBhvr>
                                      <p:tavLst>
                                        <p:tav tm="0">
                                          <p:val>
                                            <p:fltVal val="0"/>
                                          </p:val>
                                        </p:tav>
                                        <p:tav tm="100000">
                                          <p:val>
                                            <p:strVal val="#ppt_h"/>
                                          </p:val>
                                        </p:tav>
                                      </p:tavLst>
                                    </p:anim>
                                    <p:animEffect transition="in" filter="fade">
                                      <p:cBhvr>
                                        <p:cTn id="33" dur="500"/>
                                        <p:tgtEl>
                                          <p:spTgt spid="154761"/>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154768"/>
                                        </p:tgtEl>
                                        <p:attrNameLst>
                                          <p:attrName>style.visibility</p:attrName>
                                        </p:attrNameLst>
                                      </p:cBhvr>
                                      <p:to>
                                        <p:strVal val="visible"/>
                                      </p:to>
                                    </p:set>
                                    <p:anim calcmode="lin" valueType="num">
                                      <p:cBhvr>
                                        <p:cTn id="38" dur="500" fill="hold"/>
                                        <p:tgtEl>
                                          <p:spTgt spid="154768"/>
                                        </p:tgtEl>
                                        <p:attrNameLst>
                                          <p:attrName>ppt_w</p:attrName>
                                        </p:attrNameLst>
                                      </p:cBhvr>
                                      <p:tavLst>
                                        <p:tav tm="0">
                                          <p:val>
                                            <p:fltVal val="0"/>
                                          </p:val>
                                        </p:tav>
                                        <p:tav tm="100000">
                                          <p:val>
                                            <p:strVal val="#ppt_w"/>
                                          </p:val>
                                        </p:tav>
                                      </p:tavLst>
                                    </p:anim>
                                    <p:anim calcmode="lin" valueType="num">
                                      <p:cBhvr>
                                        <p:cTn id="39" dur="500" fill="hold"/>
                                        <p:tgtEl>
                                          <p:spTgt spid="154768"/>
                                        </p:tgtEl>
                                        <p:attrNameLst>
                                          <p:attrName>ppt_h</p:attrName>
                                        </p:attrNameLst>
                                      </p:cBhvr>
                                      <p:tavLst>
                                        <p:tav tm="0">
                                          <p:val>
                                            <p:fltVal val="0"/>
                                          </p:val>
                                        </p:tav>
                                        <p:tav tm="100000">
                                          <p:val>
                                            <p:strVal val="#ppt_h"/>
                                          </p:val>
                                        </p:tav>
                                      </p:tavLst>
                                    </p:anim>
                                    <p:animEffect transition="in" filter="fade">
                                      <p:cBhvr>
                                        <p:cTn id="40" dur="500"/>
                                        <p:tgtEl>
                                          <p:spTgt spid="154768"/>
                                        </p:tgtEl>
                                      </p:cBhvr>
                                    </p:animEffect>
                                  </p:childTnLst>
                                </p:cTn>
                              </p:par>
                            </p:childTnLst>
                          </p:cTn>
                        </p:par>
                        <p:par>
                          <p:cTn id="41" fill="hold">
                            <p:stCondLst>
                              <p:cond delay="500"/>
                            </p:stCondLst>
                            <p:childTnLst>
                              <p:par>
                                <p:cTn id="42" presetID="12" presetClass="entr" presetSubtype="8" fill="hold" grpId="0" nodeType="afterEffect">
                                  <p:stCondLst>
                                    <p:cond delay="0"/>
                                  </p:stCondLst>
                                  <p:childTnLst>
                                    <p:set>
                                      <p:cBhvr>
                                        <p:cTn id="43" dur="1" fill="hold">
                                          <p:stCondLst>
                                            <p:cond delay="0"/>
                                          </p:stCondLst>
                                        </p:cTn>
                                        <p:tgtEl>
                                          <p:spTgt spid="154770"/>
                                        </p:tgtEl>
                                        <p:attrNameLst>
                                          <p:attrName>style.visibility</p:attrName>
                                        </p:attrNameLst>
                                      </p:cBhvr>
                                      <p:to>
                                        <p:strVal val="visible"/>
                                      </p:to>
                                    </p:set>
                                    <p:animEffect transition="in" filter="slide(fromLeft)">
                                      <p:cBhvr>
                                        <p:cTn id="44" dur="500"/>
                                        <p:tgtEl>
                                          <p:spTgt spid="154770"/>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54770"/>
                                        </p:tgtEl>
                                        <p:attrNameLst>
                                          <p:attrName>style.visibility</p:attrName>
                                        </p:attrNameLst>
                                      </p:cBhvr>
                                      <p:to>
                                        <p:strVal val="hidden"/>
                                      </p:to>
                                    </p:set>
                                  </p:childTnLst>
                                </p:cTn>
                              </p:par>
                              <p:par>
                                <p:cTn id="49" presetID="12" presetClass="exit" presetSubtype="4" fill="hold" grpId="0" nodeType="withEffect">
                                  <p:stCondLst>
                                    <p:cond delay="0"/>
                                  </p:stCondLst>
                                  <p:childTnLst>
                                    <p:animEffect transition="out" filter="slide(fromBottom)">
                                      <p:cBhvr>
                                        <p:cTn id="50" dur="500"/>
                                        <p:tgtEl>
                                          <p:spTgt spid="154763"/>
                                        </p:tgtEl>
                                      </p:cBhvr>
                                    </p:animEffect>
                                    <p:set>
                                      <p:cBhvr>
                                        <p:cTn id="51" dur="1" fill="hold">
                                          <p:stCondLst>
                                            <p:cond delay="499"/>
                                          </p:stCondLst>
                                        </p:cTn>
                                        <p:tgtEl>
                                          <p:spTgt spid="154763"/>
                                        </p:tgtEl>
                                        <p:attrNameLst>
                                          <p:attrName>style.visibility</p:attrName>
                                        </p:attrNameLst>
                                      </p:cBhvr>
                                      <p:to>
                                        <p:strVal val="hidden"/>
                                      </p:to>
                                    </p:set>
                                  </p:childTnLst>
                                </p:cTn>
                              </p:par>
                              <p:par>
                                <p:cTn id="52" presetID="12" presetClass="entr" presetSubtype="1" fill="hold" grpId="0" nodeType="withEffect">
                                  <p:stCondLst>
                                    <p:cond delay="0"/>
                                  </p:stCondLst>
                                  <p:childTnLst>
                                    <p:set>
                                      <p:cBhvr>
                                        <p:cTn id="53" dur="1" fill="hold">
                                          <p:stCondLst>
                                            <p:cond delay="0"/>
                                          </p:stCondLst>
                                        </p:cTn>
                                        <p:tgtEl>
                                          <p:spTgt spid="154766"/>
                                        </p:tgtEl>
                                        <p:attrNameLst>
                                          <p:attrName>style.visibility</p:attrName>
                                        </p:attrNameLst>
                                      </p:cBhvr>
                                      <p:to>
                                        <p:strVal val="visible"/>
                                      </p:to>
                                    </p:set>
                                    <p:animEffect transition="in" filter="slide(fromTop)">
                                      <p:cBhvr>
                                        <p:cTn id="54" dur="500"/>
                                        <p:tgtEl>
                                          <p:spTgt spid="154766"/>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154769"/>
                                        </p:tgtEl>
                                        <p:attrNameLst>
                                          <p:attrName>style.visibility</p:attrName>
                                        </p:attrNameLst>
                                      </p:cBhvr>
                                      <p:to>
                                        <p:strVal val="visible"/>
                                      </p:to>
                                    </p:set>
                                    <p:anim calcmode="lin" valueType="num">
                                      <p:cBhvr>
                                        <p:cTn id="59" dur="500" fill="hold"/>
                                        <p:tgtEl>
                                          <p:spTgt spid="154769"/>
                                        </p:tgtEl>
                                        <p:attrNameLst>
                                          <p:attrName>ppt_w</p:attrName>
                                        </p:attrNameLst>
                                      </p:cBhvr>
                                      <p:tavLst>
                                        <p:tav tm="0">
                                          <p:val>
                                            <p:fltVal val="0"/>
                                          </p:val>
                                        </p:tav>
                                        <p:tav tm="100000">
                                          <p:val>
                                            <p:strVal val="#ppt_w"/>
                                          </p:val>
                                        </p:tav>
                                      </p:tavLst>
                                    </p:anim>
                                    <p:anim calcmode="lin" valueType="num">
                                      <p:cBhvr>
                                        <p:cTn id="60" dur="500" fill="hold"/>
                                        <p:tgtEl>
                                          <p:spTgt spid="154769"/>
                                        </p:tgtEl>
                                        <p:attrNameLst>
                                          <p:attrName>ppt_h</p:attrName>
                                        </p:attrNameLst>
                                      </p:cBhvr>
                                      <p:tavLst>
                                        <p:tav tm="0">
                                          <p:val>
                                            <p:fltVal val="0"/>
                                          </p:val>
                                        </p:tav>
                                        <p:tav tm="100000">
                                          <p:val>
                                            <p:strVal val="#ppt_h"/>
                                          </p:val>
                                        </p:tav>
                                      </p:tavLst>
                                    </p:anim>
                                    <p:animEffect transition="in" filter="fade">
                                      <p:cBhvr>
                                        <p:cTn id="61" dur="500"/>
                                        <p:tgtEl>
                                          <p:spTgt spid="154769"/>
                                        </p:tgtEl>
                                      </p:cBhvr>
                                    </p:animEffect>
                                  </p:childTnLst>
                                </p:cTn>
                              </p:par>
                            </p:childTnLst>
                          </p:cTn>
                        </p:par>
                        <p:par>
                          <p:cTn id="62" fill="hold">
                            <p:stCondLst>
                              <p:cond delay="500"/>
                            </p:stCondLst>
                            <p:childTnLst>
                              <p:par>
                                <p:cTn id="63" presetID="12" presetClass="exit" presetSubtype="4" fill="hold" grpId="0" nodeType="afterEffect">
                                  <p:stCondLst>
                                    <p:cond delay="0"/>
                                  </p:stCondLst>
                                  <p:childTnLst>
                                    <p:animEffect transition="out" filter="slide(fromBottom)">
                                      <p:cBhvr>
                                        <p:cTn id="64" dur="500"/>
                                        <p:tgtEl>
                                          <p:spTgt spid="154764"/>
                                        </p:tgtEl>
                                      </p:cBhvr>
                                    </p:animEffect>
                                    <p:set>
                                      <p:cBhvr>
                                        <p:cTn id="65" dur="1" fill="hold">
                                          <p:stCondLst>
                                            <p:cond delay="499"/>
                                          </p:stCondLst>
                                        </p:cTn>
                                        <p:tgtEl>
                                          <p:spTgt spid="154764"/>
                                        </p:tgtEl>
                                        <p:attrNameLst>
                                          <p:attrName>style.visibility</p:attrName>
                                        </p:attrNameLst>
                                      </p:cBhvr>
                                      <p:to>
                                        <p:strVal val="hidden"/>
                                      </p:to>
                                    </p:set>
                                  </p:childTnLst>
                                </p:cTn>
                              </p:par>
                              <p:par>
                                <p:cTn id="66" presetID="12" presetClass="entr" presetSubtype="1" fill="hold" grpId="0" nodeType="withEffect">
                                  <p:stCondLst>
                                    <p:cond delay="0"/>
                                  </p:stCondLst>
                                  <p:childTnLst>
                                    <p:set>
                                      <p:cBhvr>
                                        <p:cTn id="67" dur="1" fill="hold">
                                          <p:stCondLst>
                                            <p:cond delay="0"/>
                                          </p:stCondLst>
                                        </p:cTn>
                                        <p:tgtEl>
                                          <p:spTgt spid="154767"/>
                                        </p:tgtEl>
                                        <p:attrNameLst>
                                          <p:attrName>style.visibility</p:attrName>
                                        </p:attrNameLst>
                                      </p:cBhvr>
                                      <p:to>
                                        <p:strVal val="visible"/>
                                      </p:to>
                                    </p:set>
                                    <p:animEffect transition="in" filter="slide(fromTop)">
                                      <p:cBhvr>
                                        <p:cTn id="68" dur="500"/>
                                        <p:tgtEl>
                                          <p:spTgt spid="154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722" grpId="0"/>
      <p:bldP spid="154758" grpId="0"/>
      <p:bldP spid="154759" grpId="0"/>
      <p:bldP spid="154760" grpId="0" animBg="1"/>
      <p:bldP spid="154760" grpId="1" animBg="1"/>
      <p:bldP spid="154761" grpId="0" animBg="1"/>
      <p:bldP spid="154763" grpId="0"/>
      <p:bldP spid="154764" grpId="0"/>
      <p:bldP spid="154766" grpId="0"/>
      <p:bldP spid="154767" grpId="0"/>
      <p:bldP spid="154768" grpId="0" animBg="1"/>
      <p:bldP spid="154769" grpId="0" animBg="1"/>
      <p:bldP spid="154770" grpId="0" animBg="1"/>
      <p:bldP spid="154770"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最小内核</a:t>
            </a:r>
          </a:p>
        </p:txBody>
      </p:sp>
      <p:sp>
        <p:nvSpPr>
          <p:cNvPr id="100355" name="Rectangle 3"/>
          <p:cNvSpPr>
            <a:spLocks noGrp="1" noChangeArrowheads="1"/>
          </p:cNvSpPr>
          <p:nvPr>
            <p:ph idx="1"/>
          </p:nvPr>
        </p:nvSpPr>
        <p:spPr>
          <a:noFill/>
        </p:spPr>
        <p:txBody>
          <a:bodyPr/>
          <a:lstStyle/>
          <a:p>
            <a:pPr eaLnBrk="1" hangingPunct="1">
              <a:buClr>
                <a:srgbClr val="0000FF"/>
              </a:buClr>
              <a:buSzPct val="80000"/>
              <a:buFont typeface="Wingdings" panose="05000000000000000000" pitchFamily="2" charset="2"/>
              <a:buChar char="q"/>
            </a:pPr>
            <a:r>
              <a:rPr lang="zh-CN" altLang="en-US">
                <a:solidFill>
                  <a:srgbClr val="C0C0C0"/>
                </a:solidFill>
              </a:rPr>
              <a:t>基本概念</a:t>
            </a:r>
          </a:p>
          <a:p>
            <a:pPr eaLnBrk="1" hangingPunct="1">
              <a:buClr>
                <a:srgbClr val="0000FF"/>
              </a:buClr>
              <a:buSzPct val="80000"/>
              <a:buFont typeface="Wingdings" panose="05000000000000000000" pitchFamily="2" charset="2"/>
              <a:buChar char="q"/>
            </a:pPr>
            <a:r>
              <a:rPr lang="zh-CN" altLang="en-US">
                <a:solidFill>
                  <a:srgbClr val="C0C0C0"/>
                </a:solidFill>
              </a:rPr>
              <a:t>案例分析</a:t>
            </a:r>
          </a:p>
          <a:p>
            <a:pPr eaLnBrk="1" hangingPunct="1">
              <a:buClr>
                <a:srgbClr val="0000FF"/>
              </a:buClr>
              <a:buSzPct val="80000"/>
              <a:buFont typeface="Wingdings" panose="05000000000000000000" pitchFamily="2" charset="2"/>
              <a:buChar char="q"/>
            </a:pPr>
            <a:r>
              <a:rPr lang="zh-CN" altLang="en-US">
                <a:solidFill>
                  <a:srgbClr val="C0C0C0"/>
                </a:solidFill>
              </a:rPr>
              <a:t>任务控制块</a:t>
            </a:r>
          </a:p>
          <a:p>
            <a:pPr eaLnBrk="1" hangingPunct="1">
              <a:buClr>
                <a:srgbClr val="0000FF"/>
              </a:buClr>
              <a:buSzPct val="80000"/>
              <a:buFont typeface="Wingdings" panose="05000000000000000000" pitchFamily="2" charset="2"/>
              <a:buChar char="q"/>
            </a:pPr>
            <a:r>
              <a:rPr lang="zh-CN" altLang="en-US">
                <a:solidFill>
                  <a:srgbClr val="C0C0C0"/>
                </a:solidFill>
              </a:rPr>
              <a:t>任务就绪算法</a:t>
            </a:r>
          </a:p>
          <a:p>
            <a:pPr eaLnBrk="1" hangingPunct="1">
              <a:buClr>
                <a:srgbClr val="0000FF"/>
              </a:buClr>
              <a:buSzPct val="80000"/>
              <a:buFont typeface="Wingdings" panose="05000000000000000000" pitchFamily="2" charset="2"/>
              <a:buChar char="q"/>
            </a:pPr>
            <a:r>
              <a:rPr lang="en-US" altLang="zh-CN">
                <a:solidFill>
                  <a:srgbClr val="C0C0C0"/>
                </a:solidFill>
              </a:rPr>
              <a:t>OS</a:t>
            </a:r>
            <a:r>
              <a:rPr lang="zh-CN" altLang="en-US">
                <a:solidFill>
                  <a:srgbClr val="C0C0C0"/>
                </a:solidFill>
              </a:rPr>
              <a:t>初始化</a:t>
            </a:r>
          </a:p>
          <a:p>
            <a:pPr eaLnBrk="1" hangingPunct="1">
              <a:buClr>
                <a:srgbClr val="0000FF"/>
              </a:buClr>
              <a:buSzPct val="80000"/>
              <a:buFont typeface="Wingdings" panose="05000000000000000000" pitchFamily="2" charset="2"/>
              <a:buChar char="q"/>
            </a:pPr>
            <a:r>
              <a:rPr lang="zh-CN" altLang="en-US">
                <a:solidFill>
                  <a:srgbClr val="C0C0C0"/>
                </a:solidFill>
              </a:rPr>
              <a:t>任务管理</a:t>
            </a:r>
          </a:p>
          <a:p>
            <a:pPr eaLnBrk="1" hangingPunct="1">
              <a:buClr>
                <a:srgbClr val="0000FF"/>
              </a:buClr>
              <a:buSzPct val="80000"/>
              <a:buFont typeface="Wingdings" panose="05000000000000000000" pitchFamily="2" charset="2"/>
              <a:buChar char="q"/>
            </a:pPr>
            <a:r>
              <a:rPr lang="zh-CN" altLang="en-US">
                <a:solidFill>
                  <a:srgbClr val="C0C0C0"/>
                </a:solidFill>
              </a:rPr>
              <a:t>任务堆栈初始化</a:t>
            </a:r>
          </a:p>
        </p:txBody>
      </p:sp>
      <p:sp>
        <p:nvSpPr>
          <p:cNvPr id="100356" name="Rectangle 4"/>
          <p:cNvSpPr>
            <a:spLocks noChangeArrowheads="1"/>
          </p:cNvSpPr>
          <p:nvPr/>
        </p:nvSpPr>
        <p:spPr bwMode="auto">
          <a:xfrm>
            <a:off x="5807076" y="1447801"/>
            <a:ext cx="417512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00FF"/>
              </a:buClr>
              <a:buSzPct val="80000"/>
              <a:buFont typeface="Wingdings" panose="05000000000000000000" pitchFamily="2" charset="2"/>
              <a:buChar char="q"/>
            </a:pPr>
            <a:r>
              <a:rPr lang="zh-CN" altLang="en-US" sz="3200" dirty="0">
                <a:solidFill>
                  <a:srgbClr val="C0C0C0"/>
                </a:solidFill>
              </a:rPr>
              <a:t>获取并初始化</a:t>
            </a:r>
            <a:r>
              <a:rPr lang="en-US" altLang="zh-CN" sz="3200" dirty="0">
                <a:solidFill>
                  <a:srgbClr val="C0C0C0"/>
                </a:solidFill>
              </a:rPr>
              <a:t>TCB</a:t>
            </a:r>
          </a:p>
          <a:p>
            <a:pPr eaLnBrk="1" hangingPunct="1">
              <a:spcBef>
                <a:spcPct val="20000"/>
              </a:spcBef>
              <a:buClr>
                <a:srgbClr val="0000FF"/>
              </a:buClr>
              <a:buSzPct val="80000"/>
              <a:buFont typeface="Wingdings" panose="05000000000000000000" pitchFamily="2" charset="2"/>
              <a:buChar char="q"/>
            </a:pPr>
            <a:r>
              <a:rPr lang="zh-CN" altLang="en-US" sz="3200" dirty="0">
                <a:solidFill>
                  <a:srgbClr val="C0C0C0"/>
                </a:solidFill>
              </a:rPr>
              <a:t>启动</a:t>
            </a:r>
            <a:r>
              <a:rPr lang="en-US" altLang="zh-CN" sz="3200" dirty="0">
                <a:solidFill>
                  <a:srgbClr val="C0C0C0"/>
                </a:solidFill>
              </a:rPr>
              <a:t>OS</a:t>
            </a:r>
          </a:p>
          <a:p>
            <a:pPr eaLnBrk="1" hangingPunct="1">
              <a:spcBef>
                <a:spcPct val="20000"/>
              </a:spcBef>
              <a:buClr>
                <a:srgbClr val="0000FF"/>
              </a:buClr>
              <a:buSzPct val="80000"/>
              <a:buFont typeface="Wingdings" panose="05000000000000000000" pitchFamily="2" charset="2"/>
              <a:buChar char="q"/>
            </a:pPr>
            <a:r>
              <a:rPr lang="en-US" altLang="zh-CN" sz="3200" dirty="0" err="1">
                <a:solidFill>
                  <a:srgbClr val="C0C0C0"/>
                </a:solidFill>
              </a:rPr>
              <a:t>TargetInit</a:t>
            </a:r>
            <a:r>
              <a:rPr lang="en-US" altLang="zh-CN" sz="3200" dirty="0">
                <a:solidFill>
                  <a:srgbClr val="C0C0C0"/>
                </a:solidFill>
              </a:rPr>
              <a:t> </a:t>
            </a:r>
            <a:r>
              <a:rPr lang="zh-CN" altLang="en-US" sz="3200" dirty="0">
                <a:solidFill>
                  <a:srgbClr val="C0C0C0"/>
                </a:solidFill>
              </a:rPr>
              <a:t>初始化</a:t>
            </a:r>
          </a:p>
          <a:p>
            <a:pPr eaLnBrk="1" hangingPunct="1">
              <a:spcBef>
                <a:spcPct val="20000"/>
              </a:spcBef>
              <a:buClr>
                <a:srgbClr val="0000FF"/>
              </a:buClr>
              <a:buSzPct val="80000"/>
              <a:buFont typeface="Wingdings" panose="05000000000000000000" pitchFamily="2" charset="2"/>
              <a:buChar char="q"/>
            </a:pPr>
            <a:r>
              <a:rPr lang="zh-CN" altLang="en-US" sz="3200" dirty="0">
                <a:solidFill>
                  <a:srgbClr val="C0C0C0"/>
                </a:solidFill>
              </a:rPr>
              <a:t>时间管理</a:t>
            </a:r>
          </a:p>
          <a:p>
            <a:pPr eaLnBrk="1" hangingPunct="1">
              <a:spcBef>
                <a:spcPct val="20000"/>
              </a:spcBef>
              <a:buClr>
                <a:srgbClr val="0000FF"/>
              </a:buClr>
              <a:buSzPct val="80000"/>
              <a:buFont typeface="Wingdings" panose="05000000000000000000" pitchFamily="2" charset="2"/>
              <a:buChar char="q"/>
            </a:pPr>
            <a:r>
              <a:rPr lang="zh-CN" altLang="en-US" sz="3200" dirty="0">
                <a:solidFill>
                  <a:srgbClr val="C0C0C0"/>
                </a:solidFill>
              </a:rPr>
              <a:t>任务调度</a:t>
            </a:r>
          </a:p>
          <a:p>
            <a:pPr eaLnBrk="1" hangingPunct="1">
              <a:spcBef>
                <a:spcPct val="20000"/>
              </a:spcBef>
              <a:buClr>
                <a:srgbClr val="0000FF"/>
              </a:buClr>
              <a:buSzPct val="80000"/>
              <a:buFont typeface="Wingdings" panose="05000000000000000000" pitchFamily="2" charset="2"/>
              <a:buChar char="q"/>
            </a:pPr>
            <a:r>
              <a:rPr lang="zh-CN" altLang="en-US" sz="3200" dirty="0">
                <a:solidFill>
                  <a:srgbClr val="FF0000"/>
                </a:solidFill>
              </a:rPr>
              <a:t>任务级的任务调度小结</a:t>
            </a:r>
          </a:p>
        </p:txBody>
      </p:sp>
      <p:sp>
        <p:nvSpPr>
          <p:cNvPr id="5" name="燕尾形 4">
            <a:hlinkClick r:id="" action="ppaction://noaction"/>
          </p:cNvPr>
          <p:cNvSpPr/>
          <p:nvPr/>
        </p:nvSpPr>
        <p:spPr>
          <a:xfrm rot="10800000">
            <a:off x="10107613" y="6096000"/>
            <a:ext cx="533400" cy="381000"/>
          </a:xfrm>
          <a:prstGeom prst="chevron">
            <a:avLst>
              <a:gd name="adj" fmla="val 64328"/>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3945</Words>
  <Application>Microsoft Office PowerPoint</Application>
  <PresentationFormat>宽屏</PresentationFormat>
  <Paragraphs>715</Paragraphs>
  <Slides>38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38</vt:i4>
      </vt:variant>
    </vt:vector>
  </HeadingPairs>
  <TitlesOfParts>
    <vt:vector size="49" baseType="lpstr">
      <vt:lpstr>等线</vt:lpstr>
      <vt:lpstr>等线 Light</vt:lpstr>
      <vt:lpstr>仿宋</vt:lpstr>
      <vt:lpstr>黑体</vt:lpstr>
      <vt:lpstr>华文新魏</vt:lpstr>
      <vt:lpstr>华文行楷</vt:lpstr>
      <vt:lpstr>Arial</vt:lpstr>
      <vt:lpstr>Times New Roman</vt:lpstr>
      <vt:lpstr>Verdana</vt:lpstr>
      <vt:lpstr>Wingdings</vt:lpstr>
      <vt:lpstr>Office 主题​​</vt:lpstr>
      <vt:lpstr>3.2  最小内核</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  最小内核</vt:lpstr>
      <vt:lpstr>PowerPoint 演示文稿</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OSTimeTick 函数体</vt:lpstr>
      <vt:lpstr>PowerPoint 演示文稿</vt:lpstr>
      <vt:lpstr>PowerPoint 演示文稿</vt:lpstr>
      <vt:lpstr>PowerPoint 演示文稿</vt:lpstr>
      <vt:lpstr>PowerPoint 演示文稿</vt:lpstr>
      <vt:lpstr>逻辑----小结</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逻辑----小结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3.2  最小内核</dc:title>
  <dc:creator>muyv ye</dc:creator>
  <cp:lastModifiedBy>muyv ye</cp:lastModifiedBy>
  <cp:revision>2</cp:revision>
  <dcterms:created xsi:type="dcterms:W3CDTF">2024-03-21T08:14:39Z</dcterms:created>
  <dcterms:modified xsi:type="dcterms:W3CDTF">2024-03-21T09:58:04Z</dcterms:modified>
</cp:coreProperties>
</file>