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3" r:id="rId2"/>
    <p:sldId id="474" r:id="rId3"/>
    <p:sldId id="475" r:id="rId4"/>
    <p:sldId id="1080" r:id="rId5"/>
    <p:sldId id="2013" r:id="rId6"/>
    <p:sldId id="2012" r:id="rId7"/>
    <p:sldId id="1996" r:id="rId8"/>
    <p:sldId id="476" r:id="rId9"/>
    <p:sldId id="483" r:id="rId10"/>
    <p:sldId id="4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CDE0-3C80-37B6-8D04-3724917D5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BF4536-7DC4-E8AA-3CBC-4383956B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CBE7D-071B-A9F4-34B7-06A6DDFD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3A35F-D929-48B6-0BD0-D0DFB587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D5F24-B761-5B47-B807-9B06F290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9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1031-4E8B-46FE-A55A-7227127A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C2A3F-A304-DF74-47CD-09E8653C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42C9A-35E4-A0C8-1D45-F51786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F2A1F-2231-A407-3770-E6DC7AF6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D29D4-252D-8EB3-1982-CD140B7B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5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7A03D-7327-A1E7-34CB-069897A08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F0AB9-3E1D-1D77-0E4C-FD9966B1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2BBAE-59E8-D364-DFCF-8B96DC09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C8668-3ED6-0499-40DB-171D46BC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0DEED-5187-72E6-4C91-DD87A2A1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9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B5B09-19C5-2F1B-7BA8-CD328104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957B7-A398-EE5E-DD76-D363D995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BB4B1-9759-2E98-45DF-DB82F1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AECAE-9101-5126-CCF1-D6A8D8DB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E7076-CE08-FDA1-3350-A8917002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B9D6-353A-1E2F-E428-69395BF9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E11B2-8BA9-76E7-1EB7-B22C63B4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7221D-FF6D-716A-7378-6902FAD6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5D906-3BD8-0159-917F-430D624D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120F7-128A-94BD-B419-5D8A9977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7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9AF14-D9B5-2D3B-D34C-FCBC7C80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AE371-999D-8703-961A-4E2A443A6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B1F67-7F8E-488D-E3C9-A185D20AE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72629-EC42-6BE6-7D65-351F11BA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DE396-9713-AC33-62DB-FD2607B5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EBEAF-659D-681C-3688-16B49F54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39C43-1121-1F65-7CB1-A495C3F3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CE7B2-0F7F-A024-3ABE-2EA29AE9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D4546-9139-7C90-CB00-F59A8814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8F25C2-4229-7A6F-B7D5-FCA28FD2A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22E747-B55E-E89D-40A0-55616423C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F3594-C96F-06FD-050A-912B060A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6E435-D969-C5A9-D6D7-05F66E27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E02234-7DC4-64D7-396A-2C550C4F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1F76F-9537-6A00-DDAA-D21F9F93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D88D2-4135-37D2-DA39-7A5D90AE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DF3B0A-80CE-4E3D-0FE0-99BC71FF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9092B6-76B0-7C4B-B4ED-5C7A451E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D871BC-7918-903D-F109-1E02FB96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A994A-D68E-0845-CD40-ECE7B6D4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BEF33-7CE1-1F77-405D-DE9227D9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655F-C160-1862-3F98-3E5ECCA9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5FF9B-AECE-EB2A-60D3-B7B00747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49D9D-4C40-F791-23FE-6B5C03882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B002A-57C0-5AD6-BE0E-150422E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44936-5029-0B20-3AD7-818989FF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4E8D7-775D-3E60-4B36-77E93814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5DA76-657E-3A82-476D-7F2C13BF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B8AD16-963B-E10A-4C33-354DF20D2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FBE428-54B9-A002-8B7D-42A165A65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506CE-6605-4E0F-A2C8-5220C102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7ADF5-0583-9D3A-07B3-EC98C75E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A6130-2AE4-6444-5AD2-EA0706C6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FB550-683C-5ACC-DF98-DEF24450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A7584F-6DC7-2794-A6B2-7E2735CF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53255-2912-98E2-9EF1-2B9FA81BA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E954-12E4-4163-B888-94F09B34E05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56F33-51D4-5D7F-22B3-9142F903D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D67A6-9CB2-356A-69E7-35E69B685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6736-81A3-4C7D-BDF7-87A5410BF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C0C0C0"/>
                </a:solidFill>
              </a:rPr>
              <a:t>基本概念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C0C0C0"/>
                </a:solidFill>
              </a:rPr>
              <a:t>案例分析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C0C0C0"/>
                </a:solidFill>
              </a:rPr>
              <a:t>任务控制块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C0C0C0"/>
                </a:solidFill>
              </a:rPr>
              <a:t>任务就绪算法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C0C0C0"/>
                </a:solidFill>
              </a:rPr>
              <a:t>OS</a:t>
            </a:r>
            <a:r>
              <a:rPr lang="zh-CN" altLang="en-US" dirty="0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C0C0C0"/>
                </a:solidFill>
              </a:rPr>
              <a:t>任务管理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C0C0C0"/>
                </a:solidFill>
              </a:rPr>
              <a:t>任务堆栈初始化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5807076" y="1447801"/>
            <a:ext cx="41751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C0C0C0"/>
                </a:solidFill>
              </a:rPr>
              <a:t>获取并初始化</a:t>
            </a:r>
            <a:r>
              <a:rPr lang="en-US" altLang="zh-CN" sz="3200" dirty="0">
                <a:solidFill>
                  <a:srgbClr val="C0C0C0"/>
                </a:solidFill>
              </a:rPr>
              <a:t>TCB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C0C0C0"/>
                </a:solidFill>
              </a:rPr>
              <a:t>启动</a:t>
            </a:r>
            <a:r>
              <a:rPr lang="en-US" altLang="zh-CN" sz="3200" dirty="0">
                <a:solidFill>
                  <a:srgbClr val="C0C0C0"/>
                </a:solidFill>
              </a:rPr>
              <a:t>OS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 dirty="0" err="1">
                <a:solidFill>
                  <a:srgbClr val="C0C0C0"/>
                </a:solidFill>
              </a:rPr>
              <a:t>TargetInit</a:t>
            </a:r>
            <a:r>
              <a:rPr lang="en-US" altLang="zh-CN" sz="3200" dirty="0">
                <a:solidFill>
                  <a:srgbClr val="C0C0C0"/>
                </a:solidFill>
              </a:rPr>
              <a:t> </a:t>
            </a:r>
            <a:r>
              <a:rPr lang="zh-CN" altLang="en-US" sz="3200" dirty="0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C0C0C0"/>
                </a:solidFill>
              </a:rPr>
              <a:t>时间管理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FF0000"/>
                </a:solidFill>
              </a:rPr>
              <a:t>任务调度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C0C0C0"/>
                </a:solidFill>
              </a:rPr>
              <a:t>任务级的任务调度小结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AutoShape 2"/>
          <p:cNvSpPr>
            <a:spLocks noChangeArrowheads="1"/>
          </p:cNvSpPr>
          <p:nvPr/>
        </p:nvSpPr>
        <p:spPr bwMode="auto">
          <a:xfrm>
            <a:off x="9296400" y="3200400"/>
            <a:ext cx="457200" cy="4572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</a:rPr>
              <a:t>3.2  </a:t>
            </a:r>
            <a:r>
              <a:rPr lang="zh-CN" altLang="en-US" sz="4400" dirty="0">
                <a:solidFill>
                  <a:schemeClr val="tx2"/>
                </a:solidFill>
              </a:rPr>
              <a:t>最小内核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任务级的任务调度小结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209800" y="26670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Task0()</a:t>
            </a:r>
          </a:p>
        </p:txBody>
      </p:sp>
      <p:sp>
        <p:nvSpPr>
          <p:cNvPr id="153606" name="AutoShape 6"/>
          <p:cNvSpPr>
            <a:spLocks noChangeArrowheads="1"/>
          </p:cNvSpPr>
          <p:nvPr/>
        </p:nvSpPr>
        <p:spPr bwMode="auto">
          <a:xfrm>
            <a:off x="1981201" y="5122864"/>
            <a:ext cx="1439863" cy="2873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IO2SET |= LED1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81201" y="3124200"/>
            <a:ext cx="1439863" cy="1277938"/>
            <a:chOff x="288" y="1968"/>
            <a:chExt cx="907" cy="805"/>
          </a:xfrm>
        </p:grpSpPr>
        <p:sp>
          <p:nvSpPr>
            <p:cNvPr id="101434" name="AutoShape 8"/>
            <p:cNvSpPr>
              <a:spLocks noChangeArrowheads="1"/>
            </p:cNvSpPr>
            <p:nvPr/>
          </p:nvSpPr>
          <p:spPr bwMode="auto">
            <a:xfrm>
              <a:off x="288" y="1968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TargetInit()</a:t>
              </a:r>
            </a:p>
          </p:txBody>
        </p:sp>
        <p:sp>
          <p:nvSpPr>
            <p:cNvPr id="101435" name="AutoShape 9"/>
            <p:cNvSpPr>
              <a:spLocks noChangeArrowheads="1"/>
            </p:cNvSpPr>
            <p:nvPr/>
          </p:nvSpPr>
          <p:spPr bwMode="auto">
            <a:xfrm>
              <a:off x="288" y="2279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IO2DIR |= LED1</a:t>
              </a:r>
            </a:p>
          </p:txBody>
        </p:sp>
        <p:sp>
          <p:nvSpPr>
            <p:cNvPr id="101436" name="AutoShape 10"/>
            <p:cNvSpPr>
              <a:spLocks noChangeArrowheads="1"/>
            </p:cNvSpPr>
            <p:nvPr/>
          </p:nvSpPr>
          <p:spPr bwMode="auto">
            <a:xfrm>
              <a:off x="288" y="2592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IO2CLR |= LED1</a:t>
              </a:r>
            </a:p>
          </p:txBody>
        </p:sp>
        <p:cxnSp>
          <p:nvCxnSpPr>
            <p:cNvPr id="101437" name="AutoShape 11"/>
            <p:cNvCxnSpPr>
              <a:cxnSpLocks noChangeShapeType="1"/>
              <a:stCxn id="101434" idx="2"/>
              <a:endCxn id="101435" idx="0"/>
            </p:cNvCxnSpPr>
            <p:nvPr/>
          </p:nvCxnSpPr>
          <p:spPr bwMode="auto">
            <a:xfrm>
              <a:off x="742" y="2149"/>
              <a:ext cx="0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8" name="AutoShape 12"/>
            <p:cNvCxnSpPr>
              <a:cxnSpLocks noChangeShapeType="1"/>
              <a:stCxn id="101435" idx="2"/>
              <a:endCxn id="101436" idx="0"/>
            </p:cNvCxnSpPr>
            <p:nvPr/>
          </p:nvCxnSpPr>
          <p:spPr bwMode="auto">
            <a:xfrm>
              <a:off x="742" y="2460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/>
          <p:nvPr/>
        </p:nvGrpSpPr>
        <p:grpSpPr bwMode="auto">
          <a:xfrm>
            <a:off x="1981201" y="4402138"/>
            <a:ext cx="1439863" cy="533400"/>
            <a:chOff x="288" y="2773"/>
            <a:chExt cx="907" cy="336"/>
          </a:xfrm>
        </p:grpSpPr>
        <p:sp>
          <p:nvSpPr>
            <p:cNvPr id="101432" name="AutoShape 14"/>
            <p:cNvSpPr>
              <a:spLocks noChangeArrowheads="1"/>
            </p:cNvSpPr>
            <p:nvPr/>
          </p:nvSpPr>
          <p:spPr bwMode="auto">
            <a:xfrm>
              <a:off x="288" y="2928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OSTimeDly()</a:t>
              </a:r>
            </a:p>
          </p:txBody>
        </p:sp>
        <p:cxnSp>
          <p:nvCxnSpPr>
            <p:cNvPr id="101433" name="AutoShape 15"/>
            <p:cNvCxnSpPr>
              <a:cxnSpLocks noChangeShapeType="1"/>
              <a:stCxn id="101436" idx="2"/>
              <a:endCxn id="101432" idx="0"/>
            </p:cNvCxnSpPr>
            <p:nvPr/>
          </p:nvCxnSpPr>
          <p:spPr bwMode="auto">
            <a:xfrm>
              <a:off x="742" y="2773"/>
              <a:ext cx="0" cy="1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6"/>
          <p:cNvGrpSpPr/>
          <p:nvPr/>
        </p:nvGrpSpPr>
        <p:grpSpPr bwMode="auto">
          <a:xfrm>
            <a:off x="3657600" y="2681288"/>
            <a:ext cx="1447800" cy="730250"/>
            <a:chOff x="1344" y="1689"/>
            <a:chExt cx="912" cy="460"/>
          </a:xfrm>
        </p:grpSpPr>
        <p:sp>
          <p:nvSpPr>
            <p:cNvPr id="101430" name="Text Box 17"/>
            <p:cNvSpPr txBox="1">
              <a:spLocks noChangeArrowheads="1"/>
            </p:cNvSpPr>
            <p:nvPr/>
          </p:nvSpPr>
          <p:spPr bwMode="auto">
            <a:xfrm>
              <a:off x="1344" y="1689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OSTimeDly()</a:t>
              </a:r>
            </a:p>
          </p:txBody>
        </p:sp>
        <p:sp>
          <p:nvSpPr>
            <p:cNvPr id="101431" name="AutoShape 18"/>
            <p:cNvSpPr>
              <a:spLocks noChangeArrowheads="1"/>
            </p:cNvSpPr>
            <p:nvPr/>
          </p:nvSpPr>
          <p:spPr bwMode="auto">
            <a:xfrm>
              <a:off x="1349" y="1968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OS_Sched()</a:t>
              </a: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3657600" y="3411538"/>
            <a:ext cx="1447800" cy="1541462"/>
            <a:chOff x="1344" y="2149"/>
            <a:chExt cx="912" cy="971"/>
          </a:xfrm>
        </p:grpSpPr>
        <p:cxnSp>
          <p:nvCxnSpPr>
            <p:cNvPr id="101425" name="AutoShape 20"/>
            <p:cNvCxnSpPr>
              <a:cxnSpLocks noChangeShapeType="1"/>
              <a:stCxn id="101431" idx="2"/>
              <a:endCxn id="101427" idx="0"/>
            </p:cNvCxnSpPr>
            <p:nvPr/>
          </p:nvCxnSpPr>
          <p:spPr bwMode="auto">
            <a:xfrm>
              <a:off x="1803" y="2149"/>
              <a:ext cx="0" cy="1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1426" name="Group 21"/>
            <p:cNvGrpSpPr/>
            <p:nvPr/>
          </p:nvGrpSpPr>
          <p:grpSpPr bwMode="auto">
            <a:xfrm>
              <a:off x="1344" y="2304"/>
              <a:ext cx="912" cy="816"/>
              <a:chOff x="1344" y="2304"/>
              <a:chExt cx="912" cy="816"/>
            </a:xfrm>
          </p:grpSpPr>
          <p:sp>
            <p:nvSpPr>
              <p:cNvPr id="101427" name="AutoShape 22"/>
              <p:cNvSpPr>
                <a:spLocks noChangeArrowheads="1"/>
              </p:cNvSpPr>
              <p:nvPr/>
            </p:nvSpPr>
            <p:spPr bwMode="auto">
              <a:xfrm>
                <a:off x="1349" y="2304"/>
                <a:ext cx="907" cy="181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OS_TASK_SW()</a:t>
                </a:r>
              </a:p>
            </p:txBody>
          </p:sp>
          <p:sp>
            <p:nvSpPr>
              <p:cNvPr id="101428" name="AutoShape 23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07" cy="432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/>
                  <a:t>先保存当前任务的</a:t>
                </a:r>
              </a:p>
              <a:p>
                <a:pPr algn="ctr" eaLnBrk="1" hangingPunct="1"/>
                <a:r>
                  <a:rPr lang="zh-CN" altLang="en-US" sz="1400"/>
                  <a:t>环境，接着恢复新</a:t>
                </a:r>
              </a:p>
              <a:p>
                <a:pPr algn="ctr" eaLnBrk="1" hangingPunct="1"/>
                <a:r>
                  <a:rPr lang="zh-CN" altLang="en-US" sz="1400"/>
                  <a:t>任务执行的首地址</a:t>
                </a:r>
              </a:p>
            </p:txBody>
          </p:sp>
          <p:sp>
            <p:nvSpPr>
              <p:cNvPr id="101429" name="Line 24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625" name="AutoShape 25"/>
          <p:cNvSpPr>
            <a:spLocks noChangeArrowheads="1"/>
          </p:cNvSpPr>
          <p:nvPr/>
        </p:nvSpPr>
        <p:spPr bwMode="auto">
          <a:xfrm>
            <a:off x="1981201" y="5580064"/>
            <a:ext cx="1439863" cy="2873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OSTimeDly()</a:t>
            </a:r>
          </a:p>
        </p:txBody>
      </p:sp>
      <p:sp>
        <p:nvSpPr>
          <p:cNvPr id="153626" name="AutoShape 26"/>
          <p:cNvSpPr>
            <a:spLocks noChangeArrowheads="1"/>
          </p:cNvSpPr>
          <p:nvPr/>
        </p:nvSpPr>
        <p:spPr bwMode="auto">
          <a:xfrm>
            <a:off x="5341938" y="4629150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IO2SET |= LED2</a:t>
            </a:r>
          </a:p>
        </p:txBody>
      </p:sp>
      <p:grpSp>
        <p:nvGrpSpPr>
          <p:cNvPr id="7" name="Group 27"/>
          <p:cNvGrpSpPr/>
          <p:nvPr/>
        </p:nvGrpSpPr>
        <p:grpSpPr bwMode="auto">
          <a:xfrm>
            <a:off x="5341938" y="2681289"/>
            <a:ext cx="1439862" cy="1227137"/>
            <a:chOff x="2405" y="1689"/>
            <a:chExt cx="907" cy="773"/>
          </a:xfrm>
        </p:grpSpPr>
        <p:sp>
          <p:nvSpPr>
            <p:cNvPr id="101421" name="Text Box 28"/>
            <p:cNvSpPr txBox="1">
              <a:spLocks noChangeArrowheads="1"/>
            </p:cNvSpPr>
            <p:nvPr/>
          </p:nvSpPr>
          <p:spPr bwMode="auto">
            <a:xfrm>
              <a:off x="2544" y="1689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Task1()</a:t>
              </a:r>
            </a:p>
          </p:txBody>
        </p:sp>
        <p:sp>
          <p:nvSpPr>
            <p:cNvPr id="101422" name="AutoShape 29"/>
            <p:cNvSpPr>
              <a:spLocks noChangeArrowheads="1"/>
            </p:cNvSpPr>
            <p:nvPr/>
          </p:nvSpPr>
          <p:spPr bwMode="auto">
            <a:xfrm>
              <a:off x="2405" y="1968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IO2DIR |= LED2</a:t>
              </a:r>
            </a:p>
          </p:txBody>
        </p:sp>
        <p:sp>
          <p:nvSpPr>
            <p:cNvPr id="101423" name="AutoShape 30"/>
            <p:cNvSpPr>
              <a:spLocks noChangeArrowheads="1"/>
            </p:cNvSpPr>
            <p:nvPr/>
          </p:nvSpPr>
          <p:spPr bwMode="auto">
            <a:xfrm>
              <a:off x="2405" y="2281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IO2CLR |= LED2</a:t>
              </a:r>
            </a:p>
          </p:txBody>
        </p:sp>
        <p:cxnSp>
          <p:nvCxnSpPr>
            <p:cNvPr id="101424" name="AutoShape 31"/>
            <p:cNvCxnSpPr>
              <a:cxnSpLocks noChangeShapeType="1"/>
              <a:stCxn id="101422" idx="2"/>
              <a:endCxn id="101423" idx="0"/>
            </p:cNvCxnSpPr>
            <p:nvPr/>
          </p:nvCxnSpPr>
          <p:spPr bwMode="auto">
            <a:xfrm>
              <a:off x="2859" y="2149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32"/>
          <p:cNvGrpSpPr/>
          <p:nvPr/>
        </p:nvGrpSpPr>
        <p:grpSpPr bwMode="auto">
          <a:xfrm>
            <a:off x="5341938" y="3908425"/>
            <a:ext cx="1439862" cy="533400"/>
            <a:chOff x="2405" y="2462"/>
            <a:chExt cx="907" cy="336"/>
          </a:xfrm>
        </p:grpSpPr>
        <p:sp>
          <p:nvSpPr>
            <p:cNvPr id="101419" name="AutoShape 33"/>
            <p:cNvSpPr>
              <a:spLocks noChangeArrowheads="1"/>
            </p:cNvSpPr>
            <p:nvPr/>
          </p:nvSpPr>
          <p:spPr bwMode="auto">
            <a:xfrm>
              <a:off x="2405" y="2617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OSTimeDly()</a:t>
              </a:r>
            </a:p>
          </p:txBody>
        </p:sp>
        <p:cxnSp>
          <p:nvCxnSpPr>
            <p:cNvPr id="101420" name="AutoShape 34"/>
            <p:cNvCxnSpPr>
              <a:cxnSpLocks noChangeShapeType="1"/>
              <a:stCxn id="101423" idx="2"/>
              <a:endCxn id="101419" idx="0"/>
            </p:cNvCxnSpPr>
            <p:nvPr/>
          </p:nvCxnSpPr>
          <p:spPr bwMode="auto">
            <a:xfrm>
              <a:off x="2859" y="2462"/>
              <a:ext cx="0" cy="1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35" name="AutoShape 35"/>
          <p:cNvSpPr>
            <a:spLocks noChangeArrowheads="1"/>
          </p:cNvSpPr>
          <p:nvPr/>
        </p:nvSpPr>
        <p:spPr bwMode="auto">
          <a:xfrm>
            <a:off x="5341938" y="5086350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OSTimeDly()</a:t>
            </a:r>
          </a:p>
        </p:txBody>
      </p:sp>
      <p:grpSp>
        <p:nvGrpSpPr>
          <p:cNvPr id="9" name="Group 36"/>
          <p:cNvGrpSpPr/>
          <p:nvPr/>
        </p:nvGrpSpPr>
        <p:grpSpPr bwMode="auto">
          <a:xfrm>
            <a:off x="7010400" y="2667000"/>
            <a:ext cx="1447800" cy="730250"/>
            <a:chOff x="3456" y="1680"/>
            <a:chExt cx="912" cy="460"/>
          </a:xfrm>
        </p:grpSpPr>
        <p:sp>
          <p:nvSpPr>
            <p:cNvPr id="101417" name="Text Box 37"/>
            <p:cNvSpPr txBox="1">
              <a:spLocks noChangeArrowheads="1"/>
            </p:cNvSpPr>
            <p:nvPr/>
          </p:nvSpPr>
          <p:spPr bwMode="auto">
            <a:xfrm>
              <a:off x="3456" y="168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OSTimeDly()</a:t>
              </a:r>
            </a:p>
          </p:txBody>
        </p:sp>
        <p:sp>
          <p:nvSpPr>
            <p:cNvPr id="101418" name="AutoShape 38"/>
            <p:cNvSpPr>
              <a:spLocks noChangeArrowheads="1"/>
            </p:cNvSpPr>
            <p:nvPr/>
          </p:nvSpPr>
          <p:spPr bwMode="auto">
            <a:xfrm>
              <a:off x="3461" y="1959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OS_Sched()</a:t>
              </a:r>
            </a:p>
          </p:txBody>
        </p:sp>
      </p:grpSp>
      <p:grpSp>
        <p:nvGrpSpPr>
          <p:cNvPr id="10" name="Group 39"/>
          <p:cNvGrpSpPr/>
          <p:nvPr/>
        </p:nvGrpSpPr>
        <p:grpSpPr bwMode="auto">
          <a:xfrm>
            <a:off x="7010400" y="3397251"/>
            <a:ext cx="1447800" cy="1541463"/>
            <a:chOff x="3456" y="2140"/>
            <a:chExt cx="912" cy="971"/>
          </a:xfrm>
        </p:grpSpPr>
        <p:sp>
          <p:nvSpPr>
            <p:cNvPr id="101412" name="AutoShape 40"/>
            <p:cNvSpPr>
              <a:spLocks noChangeArrowheads="1"/>
            </p:cNvSpPr>
            <p:nvPr/>
          </p:nvSpPr>
          <p:spPr bwMode="auto">
            <a:xfrm>
              <a:off x="3456" y="2679"/>
              <a:ext cx="907" cy="4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/>
                <a:t>先保存当前任务的</a:t>
              </a:r>
            </a:p>
            <a:p>
              <a:pPr algn="ctr" eaLnBrk="1" hangingPunct="1"/>
              <a:r>
                <a:rPr lang="zh-CN" altLang="en-US" sz="1400"/>
                <a:t>环境，接着恢复新</a:t>
              </a:r>
            </a:p>
            <a:p>
              <a:pPr algn="ctr" eaLnBrk="1" hangingPunct="1"/>
              <a:r>
                <a:rPr lang="zh-CN" altLang="en-US" sz="1400"/>
                <a:t>任务执行的首地址</a:t>
              </a:r>
            </a:p>
          </p:txBody>
        </p:sp>
        <p:grpSp>
          <p:nvGrpSpPr>
            <p:cNvPr id="101413" name="Group 41"/>
            <p:cNvGrpSpPr/>
            <p:nvPr/>
          </p:nvGrpSpPr>
          <p:grpSpPr bwMode="auto">
            <a:xfrm>
              <a:off x="3461" y="2140"/>
              <a:ext cx="907" cy="336"/>
              <a:chOff x="3461" y="2140"/>
              <a:chExt cx="907" cy="336"/>
            </a:xfrm>
          </p:grpSpPr>
          <p:sp>
            <p:nvSpPr>
              <p:cNvPr id="101415" name="AutoShape 42"/>
              <p:cNvSpPr>
                <a:spLocks noChangeArrowheads="1"/>
              </p:cNvSpPr>
              <p:nvPr/>
            </p:nvSpPr>
            <p:spPr bwMode="auto">
              <a:xfrm>
                <a:off x="3461" y="2295"/>
                <a:ext cx="907" cy="181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OS_TASK_SW()</a:t>
                </a:r>
              </a:p>
            </p:txBody>
          </p:sp>
          <p:cxnSp>
            <p:nvCxnSpPr>
              <p:cNvPr id="101416" name="AutoShape 43"/>
              <p:cNvCxnSpPr>
                <a:cxnSpLocks noChangeShapeType="1"/>
                <a:stCxn id="101418" idx="2"/>
                <a:endCxn id="101415" idx="0"/>
              </p:cNvCxnSpPr>
              <p:nvPr/>
            </p:nvCxnSpPr>
            <p:spPr bwMode="auto">
              <a:xfrm>
                <a:off x="3915" y="2140"/>
                <a:ext cx="0" cy="15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1414" name="Line 44"/>
            <p:cNvSpPr>
              <a:spLocks noChangeShapeType="1"/>
            </p:cNvSpPr>
            <p:nvPr/>
          </p:nvSpPr>
          <p:spPr bwMode="auto">
            <a:xfrm>
              <a:off x="3888" y="248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45"/>
          <p:cNvGrpSpPr/>
          <p:nvPr/>
        </p:nvGrpSpPr>
        <p:grpSpPr bwMode="auto">
          <a:xfrm>
            <a:off x="8610600" y="2676525"/>
            <a:ext cx="1600200" cy="1258888"/>
            <a:chOff x="4464" y="1680"/>
            <a:chExt cx="1008" cy="793"/>
          </a:xfrm>
        </p:grpSpPr>
        <p:sp>
          <p:nvSpPr>
            <p:cNvPr id="101410" name="AutoShape 46"/>
            <p:cNvSpPr>
              <a:spLocks noChangeArrowheads="1"/>
            </p:cNvSpPr>
            <p:nvPr/>
          </p:nvSpPr>
          <p:spPr bwMode="auto">
            <a:xfrm>
              <a:off x="4541" y="2292"/>
              <a:ext cx="907" cy="18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For(;;)</a:t>
              </a:r>
            </a:p>
          </p:txBody>
        </p:sp>
        <p:sp>
          <p:nvSpPr>
            <p:cNvPr id="101411" name="Text Box 47"/>
            <p:cNvSpPr txBox="1">
              <a:spLocks noChangeArrowheads="1"/>
            </p:cNvSpPr>
            <p:nvPr/>
          </p:nvSpPr>
          <p:spPr bwMode="auto">
            <a:xfrm>
              <a:off x="4464" y="1680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OS_TaskIdle()</a:t>
              </a:r>
            </a:p>
          </p:txBody>
        </p:sp>
      </p:grpSp>
      <p:cxnSp>
        <p:nvCxnSpPr>
          <p:cNvPr id="153648" name="AutoShape 48"/>
          <p:cNvCxnSpPr>
            <a:cxnSpLocks noChangeShapeType="1"/>
            <a:stCxn id="101432" idx="3"/>
            <a:endCxn id="101431" idx="1"/>
          </p:cNvCxnSpPr>
          <p:nvPr/>
        </p:nvCxnSpPr>
        <p:spPr bwMode="auto">
          <a:xfrm flipV="1">
            <a:off x="3421064" y="3268663"/>
            <a:ext cx="244475" cy="1524000"/>
          </a:xfrm>
          <a:prstGeom prst="bentConnector3">
            <a:avLst>
              <a:gd name="adj1" fmla="val 49352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49" name="AutoShape 49"/>
          <p:cNvCxnSpPr>
            <a:cxnSpLocks noChangeShapeType="1"/>
            <a:stCxn id="101427" idx="3"/>
            <a:endCxn id="101422" idx="1"/>
          </p:cNvCxnSpPr>
          <p:nvPr/>
        </p:nvCxnSpPr>
        <p:spPr bwMode="auto">
          <a:xfrm flipV="1">
            <a:off x="5105400" y="3268663"/>
            <a:ext cx="236538" cy="533400"/>
          </a:xfrm>
          <a:prstGeom prst="bentConnector3">
            <a:avLst>
              <a:gd name="adj1" fmla="val 49667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0" name="AutoShape 50"/>
          <p:cNvCxnSpPr>
            <a:cxnSpLocks noChangeShapeType="1"/>
            <a:stCxn id="101419" idx="3"/>
            <a:endCxn id="101418" idx="1"/>
          </p:cNvCxnSpPr>
          <p:nvPr/>
        </p:nvCxnSpPr>
        <p:spPr bwMode="auto">
          <a:xfrm flipV="1">
            <a:off x="6781800" y="3254376"/>
            <a:ext cx="236538" cy="1044575"/>
          </a:xfrm>
          <a:prstGeom prst="bentConnector3">
            <a:avLst>
              <a:gd name="adj1" fmla="val 49667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1" name="AutoShape 51"/>
          <p:cNvCxnSpPr>
            <a:cxnSpLocks noChangeShapeType="1"/>
            <a:stCxn id="101415" idx="3"/>
            <a:endCxn id="101410" idx="1"/>
          </p:cNvCxnSpPr>
          <p:nvPr/>
        </p:nvCxnSpPr>
        <p:spPr bwMode="auto">
          <a:xfrm>
            <a:off x="8458200" y="3787776"/>
            <a:ext cx="274638" cy="4763"/>
          </a:xfrm>
          <a:prstGeom prst="bentConnector3">
            <a:avLst>
              <a:gd name="adj1" fmla="val 49713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2" name="AutoShape 52"/>
          <p:cNvSpPr>
            <a:spLocks noChangeArrowheads="1"/>
          </p:cNvSpPr>
          <p:nvPr/>
        </p:nvSpPr>
        <p:spPr bwMode="auto">
          <a:xfrm>
            <a:off x="3124200" y="2209800"/>
            <a:ext cx="1295400" cy="609600"/>
          </a:xfrm>
          <a:prstGeom prst="wedgeRoundRectCallout">
            <a:avLst>
              <a:gd name="adj1" fmla="val -48528"/>
              <a:gd name="adj2" fmla="val 64324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启动</a:t>
            </a:r>
            <a:r>
              <a:rPr lang="en-US" altLang="zh-CN" sz="1400"/>
              <a:t>OS</a:t>
            </a:r>
            <a:r>
              <a:rPr lang="zh-CN" altLang="en-US" sz="1400"/>
              <a:t>后，执行</a:t>
            </a:r>
            <a:r>
              <a:rPr lang="en-US" altLang="zh-CN" sz="1400"/>
              <a:t>Task0</a:t>
            </a:r>
          </a:p>
        </p:txBody>
      </p:sp>
      <p:sp>
        <p:nvSpPr>
          <p:cNvPr id="153653" name="AutoShape 53"/>
          <p:cNvSpPr>
            <a:spLocks noChangeArrowheads="1"/>
          </p:cNvSpPr>
          <p:nvPr/>
        </p:nvSpPr>
        <p:spPr bwMode="auto">
          <a:xfrm>
            <a:off x="3352800" y="2743200"/>
            <a:ext cx="1371600" cy="381000"/>
          </a:xfrm>
          <a:prstGeom prst="wedgeRoundRectCallout">
            <a:avLst>
              <a:gd name="adj1" fmla="val -43056"/>
              <a:gd name="adj2" fmla="val 80417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目标板初始化</a:t>
            </a:r>
          </a:p>
        </p:txBody>
      </p:sp>
      <p:sp>
        <p:nvSpPr>
          <p:cNvPr id="153654" name="AutoShape 54"/>
          <p:cNvSpPr>
            <a:spLocks noChangeArrowheads="1"/>
          </p:cNvSpPr>
          <p:nvPr/>
        </p:nvSpPr>
        <p:spPr bwMode="auto">
          <a:xfrm>
            <a:off x="3200400" y="4191000"/>
            <a:ext cx="1371600" cy="381000"/>
          </a:xfrm>
          <a:prstGeom prst="wedgeRoundRectCallout">
            <a:avLst>
              <a:gd name="adj1" fmla="val -34028"/>
              <a:gd name="adj2" fmla="val 87917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执行延时函数</a:t>
            </a:r>
          </a:p>
        </p:txBody>
      </p:sp>
      <p:sp>
        <p:nvSpPr>
          <p:cNvPr id="153655" name="AutoShape 55"/>
          <p:cNvSpPr>
            <a:spLocks noChangeArrowheads="1"/>
          </p:cNvSpPr>
          <p:nvPr/>
        </p:nvSpPr>
        <p:spPr bwMode="auto">
          <a:xfrm>
            <a:off x="6248400" y="2133600"/>
            <a:ext cx="1524000" cy="609600"/>
          </a:xfrm>
          <a:prstGeom prst="wedgeRoundRectCallout">
            <a:avLst>
              <a:gd name="adj1" fmla="val -40000"/>
              <a:gd name="adj2" fmla="val 83074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执行就绪优先级最高的</a:t>
            </a:r>
            <a:r>
              <a:rPr lang="en-US" altLang="zh-CN" sz="1400"/>
              <a:t>Task1</a:t>
            </a:r>
          </a:p>
        </p:txBody>
      </p:sp>
      <p:sp>
        <p:nvSpPr>
          <p:cNvPr id="153656" name="AutoShape 56"/>
          <p:cNvSpPr>
            <a:spLocks noChangeArrowheads="1"/>
          </p:cNvSpPr>
          <p:nvPr/>
        </p:nvSpPr>
        <p:spPr bwMode="auto">
          <a:xfrm>
            <a:off x="4876800" y="3048000"/>
            <a:ext cx="1447800" cy="609600"/>
          </a:xfrm>
          <a:prstGeom prst="wedgeRoundRectCallout">
            <a:avLst>
              <a:gd name="adj1" fmla="val -35528"/>
              <a:gd name="adj2" fmla="val 73699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调用任务级任务调度函数</a:t>
            </a:r>
          </a:p>
        </p:txBody>
      </p:sp>
      <p:sp>
        <p:nvSpPr>
          <p:cNvPr id="153657" name="AutoShape 57"/>
          <p:cNvSpPr>
            <a:spLocks noChangeArrowheads="1"/>
          </p:cNvSpPr>
          <p:nvPr/>
        </p:nvSpPr>
        <p:spPr bwMode="auto">
          <a:xfrm>
            <a:off x="4876800" y="2438400"/>
            <a:ext cx="1371600" cy="609600"/>
          </a:xfrm>
          <a:prstGeom prst="wedgeRoundRectCallout">
            <a:avLst>
              <a:gd name="adj1" fmla="val -34028"/>
              <a:gd name="adj2" fmla="val 73699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将当前任务从就绪表删除</a:t>
            </a:r>
          </a:p>
        </p:txBody>
      </p:sp>
      <p:sp>
        <p:nvSpPr>
          <p:cNvPr id="153658" name="AutoShape 58"/>
          <p:cNvSpPr>
            <a:spLocks noChangeArrowheads="1"/>
          </p:cNvSpPr>
          <p:nvPr/>
        </p:nvSpPr>
        <p:spPr bwMode="auto">
          <a:xfrm>
            <a:off x="8229600" y="3048000"/>
            <a:ext cx="1447800" cy="609600"/>
          </a:xfrm>
          <a:prstGeom prst="wedgeRoundRectCallout">
            <a:avLst>
              <a:gd name="adj1" fmla="val -35528"/>
              <a:gd name="adj2" fmla="val 73699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调用任务级任务调度函数</a:t>
            </a:r>
          </a:p>
        </p:txBody>
      </p:sp>
      <p:sp>
        <p:nvSpPr>
          <p:cNvPr id="153659" name="AutoShape 59"/>
          <p:cNvSpPr>
            <a:spLocks noChangeArrowheads="1"/>
          </p:cNvSpPr>
          <p:nvPr/>
        </p:nvSpPr>
        <p:spPr bwMode="auto">
          <a:xfrm>
            <a:off x="8229600" y="2438400"/>
            <a:ext cx="1371600" cy="609600"/>
          </a:xfrm>
          <a:prstGeom prst="wedgeRoundRectCallout">
            <a:avLst>
              <a:gd name="adj1" fmla="val -34028"/>
              <a:gd name="adj2" fmla="val 73699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将当前任务从就绪表删除</a:t>
            </a:r>
          </a:p>
        </p:txBody>
      </p:sp>
      <p:sp>
        <p:nvSpPr>
          <p:cNvPr id="153660" name="AutoShape 60"/>
          <p:cNvSpPr>
            <a:spLocks noChangeArrowheads="1"/>
          </p:cNvSpPr>
          <p:nvPr/>
        </p:nvSpPr>
        <p:spPr bwMode="auto">
          <a:xfrm>
            <a:off x="6553200" y="3733800"/>
            <a:ext cx="1371600" cy="381000"/>
          </a:xfrm>
          <a:prstGeom prst="wedgeRoundRectCallout">
            <a:avLst>
              <a:gd name="adj1" fmla="val -34028"/>
              <a:gd name="adj2" fmla="val 87917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执行延时函数</a:t>
            </a:r>
          </a:p>
        </p:txBody>
      </p:sp>
      <p:sp>
        <p:nvSpPr>
          <p:cNvPr id="153661" name="AutoShape 61"/>
          <p:cNvSpPr>
            <a:spLocks noChangeArrowheads="1"/>
          </p:cNvSpPr>
          <p:nvPr/>
        </p:nvSpPr>
        <p:spPr bwMode="auto">
          <a:xfrm>
            <a:off x="8534400" y="4191000"/>
            <a:ext cx="1981200" cy="685800"/>
          </a:xfrm>
          <a:prstGeom prst="wedgeRoundRectCallout">
            <a:avLst>
              <a:gd name="adj1" fmla="val 13463"/>
              <a:gd name="adj2" fmla="val -87269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执行空闲任务，等待</a:t>
            </a:r>
            <a:r>
              <a:rPr lang="en-US" altLang="zh-CN" sz="1400"/>
              <a:t>Task0</a:t>
            </a:r>
            <a:r>
              <a:rPr lang="zh-CN" altLang="en-US" sz="1400"/>
              <a:t>和</a:t>
            </a:r>
            <a:r>
              <a:rPr lang="en-US" altLang="zh-CN" sz="1400"/>
              <a:t>Task1</a:t>
            </a:r>
            <a:r>
              <a:rPr lang="zh-CN" altLang="en-US" sz="1400"/>
              <a:t>就绪</a:t>
            </a:r>
          </a:p>
        </p:txBody>
      </p:sp>
      <p:sp>
        <p:nvSpPr>
          <p:cNvPr id="62" name="燕尾形 61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5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5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5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5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5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5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5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1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15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nimBg="1"/>
      <p:bldP spid="153604" grpId="0"/>
      <p:bldP spid="153605" grpId="0"/>
      <p:bldP spid="153606" grpId="0" animBg="1"/>
      <p:bldP spid="153625" grpId="0" animBg="1"/>
      <p:bldP spid="153626" grpId="0" animBg="1"/>
      <p:bldP spid="153635" grpId="0" animBg="1"/>
      <p:bldP spid="153652" grpId="0" animBg="1"/>
      <p:bldP spid="153652" grpId="1" animBg="1"/>
      <p:bldP spid="153653" grpId="0" animBg="1"/>
      <p:bldP spid="153653" grpId="1" animBg="1"/>
      <p:bldP spid="153654" grpId="0" animBg="1"/>
      <p:bldP spid="153654" grpId="1" animBg="1"/>
      <p:bldP spid="153656" grpId="0" animBg="1"/>
      <p:bldP spid="153656" grpId="1" animBg="1"/>
      <p:bldP spid="153658" grpId="0" animBg="1"/>
      <p:bldP spid="153658" grpId="1" animBg="1"/>
      <p:bldP spid="153659" grpId="0" animBg="1"/>
      <p:bldP spid="153659" grpId="1" animBg="1"/>
      <p:bldP spid="153660" grpId="0" animBg="1"/>
      <p:bldP spid="153660" grpId="1" animBg="1"/>
      <p:bldP spid="153661" grpId="0" animBg="1"/>
      <p:bldP spid="15366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981200" y="1023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</a:rPr>
              <a:t>3.2  </a:t>
            </a:r>
            <a:r>
              <a:rPr lang="zh-CN" altLang="en-US" sz="4400" dirty="0">
                <a:solidFill>
                  <a:schemeClr val="tx2"/>
                </a:solidFill>
              </a:rPr>
              <a:t>最小内核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1981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任务调度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981200" y="2852418"/>
            <a:ext cx="8229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μC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/OS-Ⅱ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内核采用了</a:t>
            </a:r>
            <a:r>
              <a:rPr lang="zh-CN" altLang="en-US" sz="2800" dirty="0">
                <a:ea typeface="华文新魏" panose="02010800040101010101" pitchFamily="2" charset="-122"/>
              </a:rPr>
              <a:t>“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可剥夺型</a:t>
            </a:r>
            <a:r>
              <a:rPr lang="zh-CN" altLang="en-US" sz="2800" dirty="0">
                <a:ea typeface="华文新魏" panose="02010800040101010101" pitchFamily="2" charset="-122"/>
              </a:rPr>
              <a:t>”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任务调度算法，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μC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/OS-Ⅱ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总是</a:t>
            </a:r>
            <a:r>
              <a:rPr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处于就绪态中</a:t>
            </a:r>
            <a:r>
              <a:rPr lang="zh-CN" altLang="en-US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优先级最高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的任务，具体是通过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调度器（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Scheduler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）实现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任务级的</a:t>
            </a:r>
            <a:r>
              <a:rPr lang="zh-CN" altLang="en-US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任务调度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OS_Sched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函数完成，而</a:t>
            </a:r>
            <a:r>
              <a:rPr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中断级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的任务调度由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OSIntExt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函数完成。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981200" y="7506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</a:rPr>
              <a:t>3.2  </a:t>
            </a:r>
            <a:r>
              <a:rPr lang="zh-CN" altLang="en-US" sz="4400" dirty="0">
                <a:solidFill>
                  <a:schemeClr val="tx2"/>
                </a:solidFill>
              </a:rPr>
              <a:t>最小内核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1181100" y="110376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任务调度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411412" y="1809750"/>
            <a:ext cx="5791200" cy="31242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void  </a:t>
            </a:r>
            <a:r>
              <a:rPr lang="en-US" altLang="zh-CN" sz="1400" dirty="0" err="1">
                <a:latin typeface="Arial" panose="020B0604020202020204" pitchFamily="34" charset="0"/>
              </a:rPr>
              <a:t>OS_Sched</a:t>
            </a:r>
            <a:r>
              <a:rPr lang="en-US" altLang="zh-CN" sz="1400" dirty="0">
                <a:latin typeface="Arial" panose="020B0604020202020204" pitchFamily="34" charset="0"/>
              </a:rPr>
              <a:t> (void)</a:t>
            </a:r>
          </a:p>
          <a:p>
            <a:pPr>
              <a:defRPr/>
            </a:pPr>
            <a:r>
              <a:rPr lang="pt-BR" altLang="zh-CN" sz="1400" dirty="0">
                <a:latin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pt-BR" altLang="zh-CN" sz="1400" dirty="0">
                <a:latin typeface="Arial" panose="020B0604020202020204" pitchFamily="34" charset="0"/>
              </a:rPr>
              <a:t>    INT8U      y;</a:t>
            </a:r>
          </a:p>
          <a:p>
            <a:pPr>
              <a:defRPr/>
            </a:pPr>
            <a:r>
              <a:rPr lang="pt-BR" altLang="zh-CN" sz="1400" dirty="0">
                <a:latin typeface="Arial" panose="020B0604020202020204" pitchFamily="34" charset="0"/>
              </a:rPr>
              <a:t>    OS_ENTER_CRITICAL();</a:t>
            </a:r>
          </a:p>
          <a:p>
            <a:pPr>
              <a:defRPr/>
            </a:pPr>
            <a:r>
              <a:rPr lang="pt-BR" altLang="zh-CN" sz="1400" dirty="0">
                <a:latin typeface="Arial" panose="020B0604020202020204" pitchFamily="34" charset="0"/>
              </a:rPr>
              <a:t>    if (OSIntNesting == 0) {</a:t>
            </a:r>
          </a:p>
          <a:p>
            <a:pPr>
              <a:defRPr/>
            </a:pPr>
            <a:r>
              <a:rPr lang="pt-BR" altLang="zh-CN" sz="1400" dirty="0">
                <a:latin typeface="Arial" panose="020B0604020202020204" pitchFamily="34" charset="0"/>
              </a:rPr>
              <a:t>        y             = OSUnMapTbl[OSRdyGrp]; </a:t>
            </a:r>
          </a:p>
          <a:p>
            <a:pPr>
              <a:defRPr/>
            </a:pPr>
            <a:r>
              <a:rPr lang="pt-BR" altLang="zh-CN" sz="1400" dirty="0">
                <a:latin typeface="Arial" panose="020B0604020202020204" pitchFamily="34" charset="0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</a:rPr>
              <a:t>OSPrioHighRdy</a:t>
            </a:r>
            <a:r>
              <a:rPr lang="en-US" altLang="zh-CN" sz="1400" dirty="0">
                <a:latin typeface="Arial" panose="020B0604020202020204" pitchFamily="34" charset="0"/>
              </a:rPr>
              <a:t> = (INT8U)((y &lt;&lt; 3) + </a:t>
            </a:r>
            <a:r>
              <a:rPr lang="en-US" altLang="zh-CN" sz="1400" dirty="0" err="1">
                <a:latin typeface="Arial" panose="020B0604020202020204" pitchFamily="34" charset="0"/>
              </a:rPr>
              <a:t>OSUnMapTbl</a:t>
            </a:r>
            <a:r>
              <a:rPr lang="en-US" altLang="zh-CN" sz="1400" dirty="0">
                <a:latin typeface="Arial" panose="020B0604020202020204" pitchFamily="34" charset="0"/>
              </a:rPr>
              <a:t>[</a:t>
            </a:r>
            <a:r>
              <a:rPr lang="en-US" altLang="zh-CN" sz="1400" dirty="0" err="1">
                <a:latin typeface="Arial" panose="020B0604020202020204" pitchFamily="34" charset="0"/>
              </a:rPr>
              <a:t>OSRdyTbl</a:t>
            </a:r>
            <a:r>
              <a:rPr lang="en-US" altLang="zh-CN" sz="1400" dirty="0">
                <a:latin typeface="Arial" panose="020B0604020202020204" pitchFamily="34" charset="0"/>
              </a:rPr>
              <a:t>[y]]);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if (</a:t>
            </a:r>
            <a:r>
              <a:rPr lang="en-US" altLang="zh-CN" sz="1400" dirty="0" err="1">
                <a:latin typeface="Arial" panose="020B0604020202020204" pitchFamily="34" charset="0"/>
              </a:rPr>
              <a:t>OSPrioHighRdy</a:t>
            </a:r>
            <a:r>
              <a:rPr lang="en-US" altLang="zh-CN" sz="1400" dirty="0">
                <a:latin typeface="Arial" panose="020B0604020202020204" pitchFamily="34" charset="0"/>
              </a:rPr>
              <a:t> != </a:t>
            </a:r>
            <a:r>
              <a:rPr lang="en-US" altLang="zh-CN" sz="1400" dirty="0" err="1">
                <a:latin typeface="Arial" panose="020B0604020202020204" pitchFamily="34" charset="0"/>
              </a:rPr>
              <a:t>OSPrioCur</a:t>
            </a:r>
            <a:r>
              <a:rPr lang="en-US" altLang="zh-CN" sz="1400" dirty="0">
                <a:latin typeface="Arial" panose="020B0604020202020204" pitchFamily="34" charset="0"/>
              </a:rPr>
              <a:t>) {                   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    </a:t>
            </a:r>
            <a:r>
              <a:rPr lang="en-US" altLang="zh-CN" sz="1400" dirty="0" err="1">
                <a:latin typeface="Arial" panose="020B0604020202020204" pitchFamily="34" charset="0"/>
              </a:rPr>
              <a:t>OSTCBHighRdy</a:t>
            </a:r>
            <a:r>
              <a:rPr lang="en-US" altLang="zh-CN" sz="1400" dirty="0">
                <a:latin typeface="Arial" panose="020B0604020202020204" pitchFamily="34" charset="0"/>
              </a:rPr>
              <a:t> = OSTCBPrioTbl[</a:t>
            </a:r>
            <a:r>
              <a:rPr lang="en-US" altLang="zh-CN" sz="1400" dirty="0" err="1">
                <a:latin typeface="Arial" panose="020B0604020202020204" pitchFamily="34" charset="0"/>
              </a:rPr>
              <a:t>OSPrioHighRdy</a:t>
            </a:r>
            <a:r>
              <a:rPr lang="en-US" altLang="zh-CN" sz="1400" dirty="0">
                <a:latin typeface="Arial" panose="020B0604020202020204" pitchFamily="34" charset="0"/>
              </a:rPr>
              <a:t>];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    OS_TASK_SW();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    }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}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   OS_EXIT_CRITICAL();</a:t>
            </a:r>
          </a:p>
          <a:p>
            <a:pPr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640012" y="2592388"/>
            <a:ext cx="6096000" cy="360362"/>
            <a:chOff x="912" y="2077"/>
            <a:chExt cx="3840" cy="227"/>
          </a:xfrm>
        </p:grpSpPr>
        <p:sp>
          <p:nvSpPr>
            <p:cNvPr id="92179" name="AutoShape 6"/>
            <p:cNvSpPr>
              <a:spLocks noChangeArrowheads="1"/>
            </p:cNvSpPr>
            <p:nvPr/>
          </p:nvSpPr>
          <p:spPr bwMode="auto">
            <a:xfrm>
              <a:off x="912" y="2160"/>
              <a:ext cx="2064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80" name="AutoShape 7"/>
            <p:cNvSpPr>
              <a:spLocks noChangeArrowheads="1"/>
            </p:cNvSpPr>
            <p:nvPr/>
          </p:nvSpPr>
          <p:spPr bwMode="auto">
            <a:xfrm>
              <a:off x="2832" y="2077"/>
              <a:ext cx="1920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 algn="ctr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判断是否处于中断服务程序中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792412" y="2724151"/>
            <a:ext cx="7162800" cy="665163"/>
            <a:chOff x="1008" y="2160"/>
            <a:chExt cx="4512" cy="419"/>
          </a:xfrm>
        </p:grpSpPr>
        <p:sp>
          <p:nvSpPr>
            <p:cNvPr id="92177" name="AutoShape 9"/>
            <p:cNvSpPr>
              <a:spLocks noChangeArrowheads="1"/>
            </p:cNvSpPr>
            <p:nvPr/>
          </p:nvSpPr>
          <p:spPr bwMode="auto">
            <a:xfrm>
              <a:off x="1008" y="2310"/>
              <a:ext cx="3552" cy="25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8" name="AutoShape 10"/>
            <p:cNvSpPr>
              <a:spLocks noChangeArrowheads="1"/>
            </p:cNvSpPr>
            <p:nvPr/>
          </p:nvSpPr>
          <p:spPr bwMode="auto">
            <a:xfrm>
              <a:off x="4416" y="2160"/>
              <a:ext cx="1104" cy="419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 algn="ctr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获取就绪态任务</a:t>
              </a:r>
            </a:p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最高优先级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2792412" y="2695575"/>
            <a:ext cx="7010400" cy="941388"/>
            <a:chOff x="1008" y="2160"/>
            <a:chExt cx="4416" cy="593"/>
          </a:xfrm>
        </p:grpSpPr>
        <p:sp>
          <p:nvSpPr>
            <p:cNvPr id="92175" name="AutoShape 12"/>
            <p:cNvSpPr>
              <a:spLocks noChangeArrowheads="1"/>
            </p:cNvSpPr>
            <p:nvPr/>
          </p:nvSpPr>
          <p:spPr bwMode="auto">
            <a:xfrm>
              <a:off x="1008" y="2580"/>
              <a:ext cx="3552" cy="1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6" name="AutoShape 13"/>
            <p:cNvSpPr>
              <a:spLocks noChangeArrowheads="1"/>
            </p:cNvSpPr>
            <p:nvPr/>
          </p:nvSpPr>
          <p:spPr bwMode="auto">
            <a:xfrm>
              <a:off x="4416" y="2160"/>
              <a:ext cx="1008" cy="593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 algn="ctr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判断当前任务</a:t>
              </a:r>
            </a:p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优先级是否为</a:t>
              </a:r>
            </a:p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最高优先级</a:t>
              </a: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3011488" y="3171826"/>
            <a:ext cx="7096125" cy="665163"/>
            <a:chOff x="1146" y="2448"/>
            <a:chExt cx="4470" cy="419"/>
          </a:xfrm>
        </p:grpSpPr>
        <p:sp>
          <p:nvSpPr>
            <p:cNvPr id="92173" name="AutoShape 15"/>
            <p:cNvSpPr>
              <a:spLocks noChangeArrowheads="1"/>
            </p:cNvSpPr>
            <p:nvPr/>
          </p:nvSpPr>
          <p:spPr bwMode="auto">
            <a:xfrm>
              <a:off x="1146" y="2718"/>
              <a:ext cx="3462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4" name="AutoShape 16"/>
            <p:cNvSpPr>
              <a:spLocks noChangeArrowheads="1"/>
            </p:cNvSpPr>
            <p:nvPr/>
          </p:nvSpPr>
          <p:spPr bwMode="auto">
            <a:xfrm>
              <a:off x="4416" y="2448"/>
              <a:ext cx="1200" cy="419"/>
            </a:xfrm>
            <a:prstGeom prst="roundRect">
              <a:avLst>
                <a:gd name="adj" fmla="val 16667"/>
              </a:avLst>
            </a:prstGeom>
            <a:solidFill>
              <a:srgbClr val="FFFFB7"/>
            </a:solidFill>
            <a:ln w="9525" algn="ctr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就绪态任务优先级</a:t>
              </a:r>
            </a:p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高，则获取</a:t>
              </a:r>
              <a:r>
                <a:rPr lang="en-US" altLang="zh-CN">
                  <a:ea typeface="华文行楷" panose="02010800040101010101" pitchFamily="2" charset="-122"/>
                </a:rPr>
                <a:t>TCB</a:t>
              </a: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3011487" y="3668713"/>
            <a:ext cx="5734050" cy="360362"/>
            <a:chOff x="1146" y="2755"/>
            <a:chExt cx="3612" cy="227"/>
          </a:xfrm>
        </p:grpSpPr>
        <p:sp>
          <p:nvSpPr>
            <p:cNvPr id="92171" name="AutoShape 18"/>
            <p:cNvSpPr>
              <a:spLocks noChangeArrowheads="1"/>
            </p:cNvSpPr>
            <p:nvPr/>
          </p:nvSpPr>
          <p:spPr bwMode="auto">
            <a:xfrm>
              <a:off x="1146" y="2838"/>
              <a:ext cx="2262" cy="1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2" name="AutoShape 19"/>
            <p:cNvSpPr>
              <a:spLocks noChangeArrowheads="1"/>
            </p:cNvSpPr>
            <p:nvPr/>
          </p:nvSpPr>
          <p:spPr bwMode="auto">
            <a:xfrm>
              <a:off x="3312" y="2755"/>
              <a:ext cx="1446" cy="227"/>
            </a:xfrm>
            <a:prstGeom prst="roundRect">
              <a:avLst>
                <a:gd name="adj" fmla="val 16667"/>
              </a:avLst>
            </a:prstGeom>
            <a:solidFill>
              <a:srgbClr val="E7FFFF"/>
            </a:solidFill>
            <a:ln w="9525" algn="ctr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行楷" panose="02010800040101010101" pitchFamily="2" charset="-122"/>
                </a:rPr>
                <a:t>进行任务的任务切换</a:t>
              </a:r>
            </a:p>
          </p:txBody>
        </p:sp>
      </p:grpSp>
      <p:sp>
        <p:nvSpPr>
          <p:cNvPr id="20" name="燕尾形 19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B557EF-7DA0-4A46-9992-9FE4374E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75" y="5116513"/>
            <a:ext cx="4648200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76F8-2B0F-4788-BB8C-48A68CBA9141}" type="datetime1">
              <a:rPr lang="zh-CN" altLang="en-US"/>
              <a:t>2024/3/21</a:t>
            </a:fld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F7B-6C0A-4353-9841-C4448EFED826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53250" name="Text Box 2" descr="白色大理石"/>
          <p:cNvSpPr txBox="1">
            <a:spLocks noChangeArrowheads="1"/>
          </p:cNvSpPr>
          <p:nvPr/>
        </p:nvSpPr>
        <p:spPr bwMode="auto">
          <a:xfrm>
            <a:off x="2743200" y="1371601"/>
            <a:ext cx="6936066" cy="36317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76200" cmpd="tri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．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6600">
                <a:latin typeface="Times New Roman" panose="02020603050405020304" pitchFamily="18" charset="0"/>
              </a:rPr>
              <a:t>任务切换宏</a:t>
            </a:r>
          </a:p>
          <a:p>
            <a:r>
              <a:rPr lang="zh-CN" altLang="en-US" sz="6600">
                <a:latin typeface="Times New Roman" panose="02020603050405020304" pitchFamily="18" charset="0"/>
              </a:rPr>
              <a:t>  </a:t>
            </a:r>
            <a:r>
              <a:rPr lang="en-US" altLang="zh-CN" sz="6600">
                <a:solidFill>
                  <a:srgbClr val="FF3300"/>
                </a:solidFill>
                <a:latin typeface="Times New Roman" panose="02020603050405020304" pitchFamily="18" charset="0"/>
              </a:rPr>
              <a:t>OS_TASK_SW( )</a:t>
            </a:r>
            <a:r>
              <a:rPr lang="en-US" altLang="zh-CN" sz="6600">
                <a:latin typeface="Times New Roman" panose="02020603050405020304" pitchFamily="18" charset="0"/>
              </a:rPr>
              <a:t> </a:t>
            </a:r>
          </a:p>
          <a:p>
            <a:endParaRPr lang="en-US" altLang="zh-CN" sz="8000">
              <a:latin typeface="Times New Roman" panose="02020603050405020304" pitchFamily="18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057401" y="609600"/>
            <a:ext cx="6264275" cy="2605088"/>
          </a:xfrm>
          <a:prstGeom prst="rect">
            <a:avLst/>
          </a:prstGeom>
          <a:solidFill>
            <a:srgbClr val="CCFF33"/>
          </a:solidFill>
          <a:ln w="76200" cmpd="tri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任务切换就是中止正在运行的任务（当前任务），转而去运行另外一个任务的操作，当然这个任务应该是就绪任务中优先级别最高的那个任务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10785" r="11377" b="18013"/>
          <a:stretch>
            <a:fillRect/>
          </a:stretch>
        </p:blipFill>
        <p:spPr bwMode="auto">
          <a:xfrm>
            <a:off x="1905000" y="307976"/>
            <a:ext cx="8763000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76F8-2B0F-4788-BB8C-48A68CBA9141}" type="datetime1">
              <a:rPr lang="zh-CN" altLang="en-US"/>
              <a:t>2024/3/21</a:t>
            </a:fld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F7B-6C0A-4353-9841-C4448EFED826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53250" name="Text Box 2" descr="白色大理石"/>
          <p:cNvSpPr txBox="1">
            <a:spLocks noChangeArrowheads="1"/>
          </p:cNvSpPr>
          <p:nvPr/>
        </p:nvSpPr>
        <p:spPr bwMode="auto">
          <a:xfrm>
            <a:off x="320676" y="254421"/>
            <a:ext cx="4683975" cy="253915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76200" cmpd="tri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Times New Roman" panose="02020603050405020304" pitchFamily="18" charset="0"/>
              </a:rPr>
              <a:t>．</a:t>
            </a: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4400" dirty="0">
                <a:latin typeface="Times New Roman" panose="02020603050405020304" pitchFamily="18" charset="0"/>
              </a:rPr>
              <a:t>任务切换宏</a:t>
            </a:r>
          </a:p>
          <a:p>
            <a:r>
              <a:rPr lang="zh-CN" altLang="en-US" sz="4400" dirty="0">
                <a:latin typeface="Times New Roman" panose="02020603050405020304" pitchFamily="18" charset="0"/>
              </a:rPr>
              <a:t>  </a:t>
            </a:r>
            <a:r>
              <a:rPr lang="en-US" altLang="zh-CN" sz="4400" dirty="0">
                <a:solidFill>
                  <a:srgbClr val="FF3300"/>
                </a:solidFill>
                <a:latin typeface="Times New Roman" panose="02020603050405020304" pitchFamily="18" charset="0"/>
              </a:rPr>
              <a:t>OS_TASK_SW( )</a:t>
            </a:r>
            <a:r>
              <a:rPr lang="en-US" altLang="zh-CN" sz="4400" dirty="0">
                <a:latin typeface="Times New Roman" panose="02020603050405020304" pitchFamily="18" charset="0"/>
              </a:rPr>
              <a:t> </a:t>
            </a:r>
          </a:p>
          <a:p>
            <a:endParaRPr lang="en-US" altLang="zh-CN" sz="5400" dirty="0">
              <a:latin typeface="Times New Roman" panose="02020603050405020304" pitchFamily="18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97306" y="3346845"/>
            <a:ext cx="4862010" cy="1938992"/>
          </a:xfrm>
          <a:prstGeom prst="rect">
            <a:avLst/>
          </a:prstGeom>
          <a:solidFill>
            <a:srgbClr val="CCFF33"/>
          </a:solidFill>
          <a:ln w="76200" cmpd="tri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任务切换就是中止正在运行的任务（当前任务），转而去运行另外一个任务的操作，当然这个任务应该是就绪任务中优先级别最高的那个任务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11003" r="14063" b="18120"/>
          <a:stretch>
            <a:fillRect/>
          </a:stretch>
        </p:blipFill>
        <p:spPr bwMode="auto">
          <a:xfrm>
            <a:off x="5245480" y="335348"/>
            <a:ext cx="7300260" cy="570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4783717" y="2584845"/>
            <a:ext cx="3048000" cy="1524000"/>
          </a:xfrm>
          <a:prstGeom prst="cloudCallout">
            <a:avLst>
              <a:gd name="adj1" fmla="val 36250"/>
              <a:gd name="adj2" fmla="val 71667"/>
            </a:avLst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先保护被中止任务的断点数据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9583404" y="1293575"/>
            <a:ext cx="2402353" cy="1373425"/>
          </a:xfrm>
          <a:prstGeom prst="cloudCallout">
            <a:avLst>
              <a:gd name="adj1" fmla="val -48074"/>
              <a:gd name="adj2" fmla="val 101042"/>
            </a:avLst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后恢复待运行任务的断点数据</a:t>
            </a:r>
          </a:p>
        </p:txBody>
      </p:sp>
    </p:spTree>
    <p:extLst>
      <p:ext uri="{BB962C8B-B14F-4D97-AF65-F5344CB8AC3E}">
        <p14:creationId xmlns:p14="http://schemas.microsoft.com/office/powerpoint/2010/main" val="34606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 autoUpdateAnimBg="0"/>
      <p:bldP spid="53254" grpId="0" animBg="1" autoUpdateAnimBg="0"/>
      <p:bldP spid="5325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76F8-2B0F-4788-BB8C-48A68CBA9141}" type="datetime1">
              <a:rPr lang="zh-CN" altLang="en-US"/>
              <a:t>2024/3/21</a:t>
            </a:fld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F7B-6C0A-4353-9841-C4448EFED826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53250" name="Text Box 2" descr="白色大理石"/>
          <p:cNvSpPr txBox="1">
            <a:spLocks noChangeArrowheads="1"/>
          </p:cNvSpPr>
          <p:nvPr/>
        </p:nvSpPr>
        <p:spPr bwMode="auto">
          <a:xfrm>
            <a:off x="2743200" y="1371601"/>
            <a:ext cx="6936066" cy="36317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76200" cmpd="tri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．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6600">
                <a:latin typeface="Times New Roman" panose="02020603050405020304" pitchFamily="18" charset="0"/>
              </a:rPr>
              <a:t>任务切换宏</a:t>
            </a:r>
          </a:p>
          <a:p>
            <a:r>
              <a:rPr lang="zh-CN" altLang="en-US" sz="6600">
                <a:latin typeface="Times New Roman" panose="02020603050405020304" pitchFamily="18" charset="0"/>
              </a:rPr>
              <a:t>  </a:t>
            </a:r>
            <a:r>
              <a:rPr lang="en-US" altLang="zh-CN" sz="6600">
                <a:solidFill>
                  <a:srgbClr val="FF3300"/>
                </a:solidFill>
                <a:latin typeface="Times New Roman" panose="02020603050405020304" pitchFamily="18" charset="0"/>
              </a:rPr>
              <a:t>OS_TASK_SW( )</a:t>
            </a:r>
            <a:r>
              <a:rPr lang="en-US" altLang="zh-CN" sz="6600">
                <a:latin typeface="Times New Roman" panose="02020603050405020304" pitchFamily="18" charset="0"/>
              </a:rPr>
              <a:t> </a:t>
            </a:r>
          </a:p>
          <a:p>
            <a:endParaRPr lang="en-US" altLang="zh-CN" sz="8000">
              <a:latin typeface="Times New Roman" panose="02020603050405020304" pitchFamily="18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057401" y="609600"/>
            <a:ext cx="6264275" cy="2605088"/>
          </a:xfrm>
          <a:prstGeom prst="rect">
            <a:avLst/>
          </a:prstGeom>
          <a:solidFill>
            <a:srgbClr val="CCFF33"/>
          </a:solidFill>
          <a:ln w="76200" cmpd="tri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任务切换就是中止正在运行的任务（当前任务），转而去运行另外一个任务的操作，当然这个任务应该是就绪任务中优先级别最高的那个任务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10785" r="11377" b="18013"/>
          <a:stretch>
            <a:fillRect/>
          </a:stretch>
        </p:blipFill>
        <p:spPr bwMode="auto">
          <a:xfrm>
            <a:off x="1905000" y="307976"/>
            <a:ext cx="8763000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11003" r="14063" b="18120"/>
          <a:stretch>
            <a:fillRect/>
          </a:stretch>
        </p:blipFill>
        <p:spPr bwMode="auto">
          <a:xfrm>
            <a:off x="3806370" y="-109861"/>
            <a:ext cx="8763000" cy="685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2133600" y="1143000"/>
            <a:ext cx="3048000" cy="1524000"/>
          </a:xfrm>
          <a:prstGeom prst="cloudCallout">
            <a:avLst>
              <a:gd name="adj1" fmla="val 36250"/>
              <a:gd name="adj2" fmla="val 71667"/>
            </a:avLst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先保护被中止任务的断点数据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7086600" y="762000"/>
            <a:ext cx="3048000" cy="1524000"/>
          </a:xfrm>
          <a:prstGeom prst="cloudCallout">
            <a:avLst>
              <a:gd name="adj1" fmla="val -48074"/>
              <a:gd name="adj2" fmla="val 101042"/>
            </a:avLst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后恢复待运行任务的断点数据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83737" y="3151247"/>
            <a:ext cx="6312737" cy="3170099"/>
          </a:xfrm>
          <a:prstGeom prst="rect">
            <a:avLst/>
          </a:prstGeom>
          <a:solidFill>
            <a:srgbClr val="FFCC00"/>
          </a:solidFill>
          <a:ln w="76200" cmpd="tri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不要企图用</a:t>
            </a:r>
            <a:r>
              <a:rPr lang="en-US" altLang="zh-CN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指令来使程序计数器</a:t>
            </a:r>
            <a:r>
              <a:rPr lang="en-US" altLang="zh-CN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压栈和出栈，因为没有这样的指令。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只好变通一下了。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中断动作和过程调用指令可以使</a:t>
            </a:r>
            <a:r>
              <a:rPr lang="en-US" altLang="zh-CN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压栈；</a:t>
            </a:r>
          </a:p>
          <a:p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中断返回指令可以使</a:t>
            </a:r>
            <a:r>
              <a:rPr lang="en-US" altLang="zh-CN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出栈。</a:t>
            </a:r>
          </a:p>
          <a:p>
            <a:endParaRPr lang="zh-CN" altLang="en-US" sz="20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因此任务切换</a:t>
            </a:r>
            <a:r>
              <a:rPr lang="en-US" altLang="zh-CN" sz="2000" b="1" dirty="0" err="1">
                <a:latin typeface="黑体" panose="02010609060101010101" pitchFamily="49" charset="-122"/>
              </a:rPr>
              <a:t>OSCtxSw</a:t>
            </a:r>
            <a:r>
              <a:rPr lang="en-US" altLang="zh-CN" sz="2000" b="1" dirty="0">
                <a:latin typeface="黑体" panose="02010609060101010101" pitchFamily="49" charset="-122"/>
              </a:rPr>
              <a:t>(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必定是一个中断服务程序。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77952" y="136525"/>
            <a:ext cx="3301696" cy="2862322"/>
          </a:xfrm>
          <a:prstGeom prst="rect">
            <a:avLst/>
          </a:prstGeom>
          <a:solidFill>
            <a:srgbClr val="CCECFF"/>
          </a:solidFill>
          <a:ln w="76200" cmpd="tri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需要由宏</a:t>
            </a:r>
            <a:r>
              <a:rPr lang="en-US" altLang="zh-CN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OS_TASK_SW( )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来引发一次中断或者一次调用来使				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OSCtxSw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执行任务切换工作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0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 autoUpdateAnimBg="0"/>
      <p:bldP spid="53254" grpId="0" animBg="1" autoUpdateAnimBg="0"/>
      <p:bldP spid="53255" grpId="0" animBg="1" autoUpdateAnimBg="0"/>
      <p:bldP spid="53256" grpId="0" animBg="1" autoUpdateAnimBg="0"/>
      <p:bldP spid="5325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8BF896-AB77-4DEF-8266-5E847BFD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6" y="1617134"/>
            <a:ext cx="8267700" cy="34671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73B960-92C8-4F10-ABDF-23DA6499A776}"/>
              </a:ext>
            </a:extLst>
          </p:cNvPr>
          <p:cNvSpPr/>
          <p:nvPr/>
        </p:nvSpPr>
        <p:spPr>
          <a:xfrm>
            <a:off x="4295507" y="29793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OS_TASK_SW( 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5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/>
          <p:nvPr/>
        </p:nvGrpSpPr>
        <p:grpSpPr bwMode="auto">
          <a:xfrm>
            <a:off x="7874000" y="1676401"/>
            <a:ext cx="2014538" cy="1960563"/>
            <a:chOff x="3425" y="754"/>
            <a:chExt cx="1269" cy="1235"/>
          </a:xfrm>
        </p:grpSpPr>
        <p:sp>
          <p:nvSpPr>
            <p:cNvPr id="93305" name="Line 3"/>
            <p:cNvSpPr>
              <a:spLocks noChangeShapeType="1"/>
            </p:cNvSpPr>
            <p:nvPr/>
          </p:nvSpPr>
          <p:spPr bwMode="auto">
            <a:xfrm flipV="1">
              <a:off x="3651" y="754"/>
              <a:ext cx="0" cy="10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3306" name="Group 4"/>
            <p:cNvGrpSpPr/>
            <p:nvPr/>
          </p:nvGrpSpPr>
          <p:grpSpPr bwMode="auto">
            <a:xfrm>
              <a:off x="3651" y="1525"/>
              <a:ext cx="726" cy="181"/>
              <a:chOff x="3651" y="1253"/>
              <a:chExt cx="726" cy="181"/>
            </a:xfrm>
          </p:grpSpPr>
          <p:sp>
            <p:nvSpPr>
              <p:cNvPr id="154629" name="Rectangle 5"/>
              <p:cNvSpPr>
                <a:spLocks noChangeArrowheads="1"/>
              </p:cNvSpPr>
              <p:nvPr/>
            </p:nvSpPr>
            <p:spPr bwMode="auto">
              <a:xfrm>
                <a:off x="3651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30" name="Rectangle 6"/>
              <p:cNvSpPr>
                <a:spLocks noChangeArrowheads="1"/>
              </p:cNvSpPr>
              <p:nvPr/>
            </p:nvSpPr>
            <p:spPr bwMode="auto">
              <a:xfrm>
                <a:off x="3742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31" name="Rectangle 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32" name="Rectangle 8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33" name="Rectangle 9"/>
              <p:cNvSpPr>
                <a:spLocks noChangeArrowheads="1"/>
              </p:cNvSpPr>
              <p:nvPr/>
            </p:nvSpPr>
            <p:spPr bwMode="auto">
              <a:xfrm>
                <a:off x="4014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34" name="Rectangle 10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35" name="Rectangle 11"/>
              <p:cNvSpPr>
                <a:spLocks noChangeArrowheads="1"/>
              </p:cNvSpPr>
              <p:nvPr/>
            </p:nvSpPr>
            <p:spPr bwMode="auto">
              <a:xfrm>
                <a:off x="419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36" name="Rectangle 12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307" name="Line 13"/>
            <p:cNvSpPr>
              <a:spLocks noChangeShapeType="1"/>
            </p:cNvSpPr>
            <p:nvPr/>
          </p:nvSpPr>
          <p:spPr bwMode="auto">
            <a:xfrm flipV="1">
              <a:off x="3651" y="1797"/>
              <a:ext cx="104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8" name="Text Box 14"/>
            <p:cNvSpPr txBox="1">
              <a:spLocks noChangeArrowheads="1"/>
            </p:cNvSpPr>
            <p:nvPr/>
          </p:nvSpPr>
          <p:spPr bwMode="auto">
            <a:xfrm>
              <a:off x="4467" y="1797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X</a:t>
              </a:r>
            </a:p>
          </p:txBody>
        </p:sp>
        <p:sp>
          <p:nvSpPr>
            <p:cNvPr id="93309" name="Text Box 15"/>
            <p:cNvSpPr txBox="1">
              <a:spLocks noChangeArrowheads="1"/>
            </p:cNvSpPr>
            <p:nvPr/>
          </p:nvSpPr>
          <p:spPr bwMode="auto">
            <a:xfrm>
              <a:off x="3425" y="80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Y</a:t>
              </a:r>
            </a:p>
          </p:txBody>
        </p:sp>
        <p:grpSp>
          <p:nvGrpSpPr>
            <p:cNvPr id="93310" name="Group 16"/>
            <p:cNvGrpSpPr/>
            <p:nvPr/>
          </p:nvGrpSpPr>
          <p:grpSpPr bwMode="auto">
            <a:xfrm>
              <a:off x="3651" y="1253"/>
              <a:ext cx="726" cy="181"/>
              <a:chOff x="3651" y="1253"/>
              <a:chExt cx="726" cy="181"/>
            </a:xfrm>
          </p:grpSpPr>
          <p:sp>
            <p:nvSpPr>
              <p:cNvPr id="154641" name="Rectangle 17"/>
              <p:cNvSpPr>
                <a:spLocks noChangeArrowheads="1"/>
              </p:cNvSpPr>
              <p:nvPr/>
            </p:nvSpPr>
            <p:spPr bwMode="auto">
              <a:xfrm>
                <a:off x="3651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54642" name="Rectangle 18"/>
              <p:cNvSpPr>
                <a:spLocks noChangeArrowheads="1"/>
              </p:cNvSpPr>
              <p:nvPr/>
            </p:nvSpPr>
            <p:spPr bwMode="auto">
              <a:xfrm>
                <a:off x="3742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54643" name="Rectangle 19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54644" name="Rectangle 20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645" name="Rectangle 21"/>
              <p:cNvSpPr>
                <a:spLocks noChangeArrowheads="1"/>
              </p:cNvSpPr>
              <p:nvPr/>
            </p:nvSpPr>
            <p:spPr bwMode="auto">
              <a:xfrm>
                <a:off x="4014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54646" name="Rectangle 22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54647" name="Rectangle 23"/>
              <p:cNvSpPr>
                <a:spLocks noChangeArrowheads="1"/>
              </p:cNvSpPr>
              <p:nvPr/>
            </p:nvSpPr>
            <p:spPr bwMode="auto">
              <a:xfrm>
                <a:off x="4195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  <p:sp>
            <p:nvSpPr>
              <p:cNvPr id="154648" name="Rectangle 24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/>
                  <a:t>0</a:t>
                </a:r>
              </a:p>
            </p:txBody>
          </p:sp>
        </p:grpSp>
        <p:sp>
          <p:nvSpPr>
            <p:cNvPr id="93311" name="Text Box 25"/>
            <p:cNvSpPr txBox="1">
              <a:spLocks noChangeArrowheads="1"/>
            </p:cNvSpPr>
            <p:nvPr/>
          </p:nvSpPr>
          <p:spPr bwMode="auto">
            <a:xfrm>
              <a:off x="3696" y="890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OSRdyTbl[ ]</a:t>
              </a:r>
            </a:p>
          </p:txBody>
        </p:sp>
        <p:sp>
          <p:nvSpPr>
            <p:cNvPr id="93312" name="Text Box 26"/>
            <p:cNvSpPr txBox="1">
              <a:spLocks noChangeArrowheads="1"/>
            </p:cNvSpPr>
            <p:nvPr/>
          </p:nvSpPr>
          <p:spPr bwMode="auto">
            <a:xfrm>
              <a:off x="3426" y="1247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[0]</a:t>
              </a:r>
            </a:p>
          </p:txBody>
        </p:sp>
        <p:sp>
          <p:nvSpPr>
            <p:cNvPr id="93313" name="Text Box 27"/>
            <p:cNvSpPr txBox="1">
              <a:spLocks noChangeArrowheads="1"/>
            </p:cNvSpPr>
            <p:nvPr/>
          </p:nvSpPr>
          <p:spPr bwMode="auto">
            <a:xfrm>
              <a:off x="3426" y="1520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[1]</a:t>
              </a:r>
            </a:p>
          </p:txBody>
        </p:sp>
        <p:grpSp>
          <p:nvGrpSpPr>
            <p:cNvPr id="93314" name="Group 28"/>
            <p:cNvGrpSpPr/>
            <p:nvPr/>
          </p:nvGrpSpPr>
          <p:grpSpPr bwMode="auto">
            <a:xfrm>
              <a:off x="3652" y="1072"/>
              <a:ext cx="725" cy="181"/>
              <a:chOff x="1973" y="1434"/>
              <a:chExt cx="1451" cy="181"/>
            </a:xfrm>
          </p:grpSpPr>
          <p:sp>
            <p:nvSpPr>
              <p:cNvPr id="93333" name="Rectangle 29"/>
              <p:cNvSpPr>
                <a:spLocks noChangeArrowheads="1"/>
              </p:cNvSpPr>
              <p:nvPr/>
            </p:nvSpPr>
            <p:spPr bwMode="auto">
              <a:xfrm>
                <a:off x="1973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7</a:t>
                </a:r>
              </a:p>
            </p:txBody>
          </p:sp>
          <p:sp>
            <p:nvSpPr>
              <p:cNvPr id="93334" name="Rectangle 30"/>
              <p:cNvSpPr>
                <a:spLocks noChangeArrowheads="1"/>
              </p:cNvSpPr>
              <p:nvPr/>
            </p:nvSpPr>
            <p:spPr bwMode="auto">
              <a:xfrm>
                <a:off x="2155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6</a:t>
                </a:r>
              </a:p>
            </p:txBody>
          </p:sp>
          <p:sp>
            <p:nvSpPr>
              <p:cNvPr id="93335" name="Rectangle 31"/>
              <p:cNvSpPr>
                <a:spLocks noChangeArrowheads="1"/>
              </p:cNvSpPr>
              <p:nvPr/>
            </p:nvSpPr>
            <p:spPr bwMode="auto">
              <a:xfrm>
                <a:off x="2336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5</a:t>
                </a:r>
              </a:p>
            </p:txBody>
          </p:sp>
          <p:sp>
            <p:nvSpPr>
              <p:cNvPr id="93336" name="Rectangle 32"/>
              <p:cNvSpPr>
                <a:spLocks noChangeArrowheads="1"/>
              </p:cNvSpPr>
              <p:nvPr/>
            </p:nvSpPr>
            <p:spPr bwMode="auto">
              <a:xfrm>
                <a:off x="2517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4</a:t>
                </a:r>
              </a:p>
            </p:txBody>
          </p:sp>
          <p:sp>
            <p:nvSpPr>
              <p:cNvPr id="93337" name="Rectangle 33"/>
              <p:cNvSpPr>
                <a:spLocks noChangeArrowheads="1"/>
              </p:cNvSpPr>
              <p:nvPr/>
            </p:nvSpPr>
            <p:spPr bwMode="auto">
              <a:xfrm>
                <a:off x="2699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3</a:t>
                </a:r>
              </a:p>
            </p:txBody>
          </p:sp>
          <p:sp>
            <p:nvSpPr>
              <p:cNvPr id="93338" name="Rectangle 34"/>
              <p:cNvSpPr>
                <a:spLocks noChangeArrowheads="1"/>
              </p:cNvSpPr>
              <p:nvPr/>
            </p:nvSpPr>
            <p:spPr bwMode="auto">
              <a:xfrm>
                <a:off x="2880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2</a:t>
                </a:r>
              </a:p>
            </p:txBody>
          </p:sp>
          <p:sp>
            <p:nvSpPr>
              <p:cNvPr id="93339" name="Rectangle 35"/>
              <p:cNvSpPr>
                <a:spLocks noChangeArrowheads="1"/>
              </p:cNvSpPr>
              <p:nvPr/>
            </p:nvSpPr>
            <p:spPr bwMode="auto">
              <a:xfrm>
                <a:off x="3061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1</a:t>
                </a:r>
              </a:p>
            </p:txBody>
          </p:sp>
          <p:sp>
            <p:nvSpPr>
              <p:cNvPr id="93340" name="Rectangle 36"/>
              <p:cNvSpPr>
                <a:spLocks noChangeArrowheads="1"/>
              </p:cNvSpPr>
              <p:nvPr/>
            </p:nvSpPr>
            <p:spPr bwMode="auto">
              <a:xfrm>
                <a:off x="3243" y="143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/>
                  <a:t>Bit</a:t>
                </a:r>
              </a:p>
              <a:p>
                <a:pPr algn="ctr" eaLnBrk="1" hangingPunct="1"/>
                <a:r>
                  <a:rPr lang="en-US" altLang="zh-CN" sz="800"/>
                  <a:t>0</a:t>
                </a:r>
              </a:p>
            </p:txBody>
          </p:sp>
        </p:grpSp>
        <p:grpSp>
          <p:nvGrpSpPr>
            <p:cNvPr id="93315" name="Group 37"/>
            <p:cNvGrpSpPr/>
            <p:nvPr/>
          </p:nvGrpSpPr>
          <p:grpSpPr bwMode="auto">
            <a:xfrm>
              <a:off x="3651" y="1702"/>
              <a:ext cx="725" cy="91"/>
              <a:chOff x="1520" y="2704"/>
              <a:chExt cx="1451" cy="91"/>
            </a:xfrm>
          </p:grpSpPr>
          <p:sp>
            <p:nvSpPr>
              <p:cNvPr id="93325" name="Rectangle 38"/>
              <p:cNvSpPr>
                <a:spLocks noChangeArrowheads="1"/>
              </p:cNvSpPr>
              <p:nvPr/>
            </p:nvSpPr>
            <p:spPr bwMode="auto">
              <a:xfrm>
                <a:off x="152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15</a:t>
                </a:r>
              </a:p>
            </p:txBody>
          </p:sp>
          <p:sp>
            <p:nvSpPr>
              <p:cNvPr id="93326" name="Rectangle 39"/>
              <p:cNvSpPr>
                <a:spLocks noChangeArrowheads="1"/>
              </p:cNvSpPr>
              <p:nvPr/>
            </p:nvSpPr>
            <p:spPr bwMode="auto">
              <a:xfrm>
                <a:off x="1701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14</a:t>
                </a:r>
              </a:p>
            </p:txBody>
          </p:sp>
          <p:sp>
            <p:nvSpPr>
              <p:cNvPr id="93327" name="Rectangle 40"/>
              <p:cNvSpPr>
                <a:spLocks noChangeArrowheads="1"/>
              </p:cNvSpPr>
              <p:nvPr/>
            </p:nvSpPr>
            <p:spPr bwMode="auto">
              <a:xfrm>
                <a:off x="1883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13</a:t>
                </a:r>
              </a:p>
            </p:txBody>
          </p:sp>
          <p:sp>
            <p:nvSpPr>
              <p:cNvPr id="93328" name="Rectangle 41"/>
              <p:cNvSpPr>
                <a:spLocks noChangeArrowheads="1"/>
              </p:cNvSpPr>
              <p:nvPr/>
            </p:nvSpPr>
            <p:spPr bwMode="auto">
              <a:xfrm>
                <a:off x="2064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12</a:t>
                </a:r>
              </a:p>
            </p:txBody>
          </p:sp>
          <p:sp>
            <p:nvSpPr>
              <p:cNvPr id="93329" name="Rectangle 42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11</a:t>
                </a:r>
              </a:p>
            </p:txBody>
          </p:sp>
          <p:sp>
            <p:nvSpPr>
              <p:cNvPr id="93330" name="Rectangle 43"/>
              <p:cNvSpPr>
                <a:spLocks noChangeArrowheads="1"/>
              </p:cNvSpPr>
              <p:nvPr/>
            </p:nvSpPr>
            <p:spPr bwMode="auto">
              <a:xfrm>
                <a:off x="2427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10</a:t>
                </a:r>
              </a:p>
            </p:txBody>
          </p:sp>
          <p:sp>
            <p:nvSpPr>
              <p:cNvPr id="93331" name="Rectangle 44"/>
              <p:cNvSpPr>
                <a:spLocks noChangeArrowheads="1"/>
              </p:cNvSpPr>
              <p:nvPr/>
            </p:nvSpPr>
            <p:spPr bwMode="auto">
              <a:xfrm>
                <a:off x="2609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9</a:t>
                </a:r>
              </a:p>
            </p:txBody>
          </p:sp>
          <p:sp>
            <p:nvSpPr>
              <p:cNvPr id="93332" name="Rectangle 45"/>
              <p:cNvSpPr>
                <a:spLocks noChangeArrowheads="1"/>
              </p:cNvSpPr>
              <p:nvPr/>
            </p:nvSpPr>
            <p:spPr bwMode="auto">
              <a:xfrm>
                <a:off x="279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8</a:t>
                </a:r>
              </a:p>
            </p:txBody>
          </p:sp>
        </p:grpSp>
        <p:grpSp>
          <p:nvGrpSpPr>
            <p:cNvPr id="93316" name="Group 46"/>
            <p:cNvGrpSpPr/>
            <p:nvPr/>
          </p:nvGrpSpPr>
          <p:grpSpPr bwMode="auto">
            <a:xfrm>
              <a:off x="3651" y="1430"/>
              <a:ext cx="725" cy="91"/>
              <a:chOff x="1520" y="2704"/>
              <a:chExt cx="1451" cy="91"/>
            </a:xfrm>
          </p:grpSpPr>
          <p:sp>
            <p:nvSpPr>
              <p:cNvPr id="93317" name="Rectangle 47"/>
              <p:cNvSpPr>
                <a:spLocks noChangeArrowheads="1"/>
              </p:cNvSpPr>
              <p:nvPr/>
            </p:nvSpPr>
            <p:spPr bwMode="auto">
              <a:xfrm>
                <a:off x="152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7</a:t>
                </a:r>
              </a:p>
            </p:txBody>
          </p:sp>
          <p:sp>
            <p:nvSpPr>
              <p:cNvPr id="93318" name="Rectangle 48"/>
              <p:cNvSpPr>
                <a:spLocks noChangeArrowheads="1"/>
              </p:cNvSpPr>
              <p:nvPr/>
            </p:nvSpPr>
            <p:spPr bwMode="auto">
              <a:xfrm>
                <a:off x="1701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6</a:t>
                </a:r>
              </a:p>
            </p:txBody>
          </p:sp>
          <p:sp>
            <p:nvSpPr>
              <p:cNvPr id="93319" name="Rectangle 49"/>
              <p:cNvSpPr>
                <a:spLocks noChangeArrowheads="1"/>
              </p:cNvSpPr>
              <p:nvPr/>
            </p:nvSpPr>
            <p:spPr bwMode="auto">
              <a:xfrm>
                <a:off x="1883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5</a:t>
                </a:r>
              </a:p>
            </p:txBody>
          </p:sp>
          <p:sp>
            <p:nvSpPr>
              <p:cNvPr id="93320" name="Rectangle 50"/>
              <p:cNvSpPr>
                <a:spLocks noChangeArrowheads="1"/>
              </p:cNvSpPr>
              <p:nvPr/>
            </p:nvSpPr>
            <p:spPr bwMode="auto">
              <a:xfrm>
                <a:off x="2064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4</a:t>
                </a:r>
              </a:p>
            </p:txBody>
          </p:sp>
          <p:sp>
            <p:nvSpPr>
              <p:cNvPr id="93321" name="Rectangle 51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3</a:t>
                </a:r>
              </a:p>
            </p:txBody>
          </p:sp>
          <p:sp>
            <p:nvSpPr>
              <p:cNvPr id="93322" name="Rectangle 52"/>
              <p:cNvSpPr>
                <a:spLocks noChangeArrowheads="1"/>
              </p:cNvSpPr>
              <p:nvPr/>
            </p:nvSpPr>
            <p:spPr bwMode="auto">
              <a:xfrm>
                <a:off x="2427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2</a:t>
                </a:r>
              </a:p>
            </p:txBody>
          </p:sp>
          <p:sp>
            <p:nvSpPr>
              <p:cNvPr id="93323" name="Rectangle 53"/>
              <p:cNvSpPr>
                <a:spLocks noChangeArrowheads="1"/>
              </p:cNvSpPr>
              <p:nvPr/>
            </p:nvSpPr>
            <p:spPr bwMode="auto">
              <a:xfrm>
                <a:off x="2609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1</a:t>
                </a:r>
              </a:p>
            </p:txBody>
          </p:sp>
          <p:sp>
            <p:nvSpPr>
              <p:cNvPr id="93324" name="Rectangle 54"/>
              <p:cNvSpPr>
                <a:spLocks noChangeArrowheads="1"/>
              </p:cNvSpPr>
              <p:nvPr/>
            </p:nvSpPr>
            <p:spPr bwMode="auto">
              <a:xfrm>
                <a:off x="2790" y="2704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/>
                  <a:t>0</a:t>
                </a:r>
              </a:p>
            </p:txBody>
          </p:sp>
        </p:grpSp>
      </p:grpSp>
      <p:grpSp>
        <p:nvGrpSpPr>
          <p:cNvPr id="93187" name="Group 55"/>
          <p:cNvGrpSpPr/>
          <p:nvPr/>
        </p:nvGrpSpPr>
        <p:grpSpPr bwMode="auto">
          <a:xfrm>
            <a:off x="6721475" y="1820863"/>
            <a:ext cx="1150938" cy="635000"/>
            <a:chOff x="2290" y="890"/>
            <a:chExt cx="725" cy="400"/>
          </a:xfrm>
        </p:grpSpPr>
        <p:grpSp>
          <p:nvGrpSpPr>
            <p:cNvPr id="93295" name="Group 56"/>
            <p:cNvGrpSpPr/>
            <p:nvPr/>
          </p:nvGrpSpPr>
          <p:grpSpPr bwMode="auto">
            <a:xfrm>
              <a:off x="2290" y="1109"/>
              <a:ext cx="725" cy="181"/>
              <a:chOff x="1520" y="2251"/>
              <a:chExt cx="1450" cy="181"/>
            </a:xfrm>
          </p:grpSpPr>
          <p:sp>
            <p:nvSpPr>
              <p:cNvPr id="154681" name="Rectangle 57"/>
              <p:cNvSpPr>
                <a:spLocks noChangeArrowheads="1"/>
              </p:cNvSpPr>
              <p:nvPr/>
            </p:nvSpPr>
            <p:spPr bwMode="auto">
              <a:xfrm>
                <a:off x="1520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82" name="Rectangle 58"/>
              <p:cNvSpPr>
                <a:spLocks noChangeArrowheads="1"/>
              </p:cNvSpPr>
              <p:nvPr/>
            </p:nvSpPr>
            <p:spPr bwMode="auto">
              <a:xfrm>
                <a:off x="1702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83" name="Rectangle 59"/>
              <p:cNvSpPr>
                <a:spLocks noChangeArrowheads="1"/>
              </p:cNvSpPr>
              <p:nvPr/>
            </p:nvSpPr>
            <p:spPr bwMode="auto">
              <a:xfrm>
                <a:off x="1882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84" name="Rectangle 60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85" name="Rectangle 61"/>
              <p:cNvSpPr>
                <a:spLocks noChangeArrowheads="1"/>
              </p:cNvSpPr>
              <p:nvPr/>
            </p:nvSpPr>
            <p:spPr bwMode="auto">
              <a:xfrm>
                <a:off x="2246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86" name="Rectangle 62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87" name="Rectangle 63"/>
              <p:cNvSpPr>
                <a:spLocks noChangeArrowheads="1"/>
              </p:cNvSpPr>
              <p:nvPr/>
            </p:nvSpPr>
            <p:spPr bwMode="auto">
              <a:xfrm>
                <a:off x="2608" y="2251"/>
                <a:ext cx="182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54688" name="Rectangle 64"/>
              <p:cNvSpPr>
                <a:spLocks noChangeArrowheads="1"/>
              </p:cNvSpPr>
              <p:nvPr/>
            </p:nvSpPr>
            <p:spPr bwMode="auto">
              <a:xfrm>
                <a:off x="2790" y="2251"/>
                <a:ext cx="180" cy="181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56796" dir="177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96" name="Text Box 65"/>
            <p:cNvSpPr txBox="1">
              <a:spLocks noChangeArrowheads="1"/>
            </p:cNvSpPr>
            <p:nvPr/>
          </p:nvSpPr>
          <p:spPr bwMode="auto">
            <a:xfrm>
              <a:off x="2382" y="890"/>
              <a:ext cx="5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OSRdyGrp</a:t>
              </a:r>
            </a:p>
          </p:txBody>
        </p:sp>
      </p:grpSp>
      <p:grpSp>
        <p:nvGrpSpPr>
          <p:cNvPr id="93188" name="Group 66"/>
          <p:cNvGrpSpPr/>
          <p:nvPr/>
        </p:nvGrpSpPr>
        <p:grpSpPr bwMode="auto">
          <a:xfrm>
            <a:off x="6721475" y="2179639"/>
            <a:ext cx="1150938" cy="287337"/>
            <a:chOff x="1520" y="2251"/>
            <a:chExt cx="1450" cy="181"/>
          </a:xfrm>
        </p:grpSpPr>
        <p:sp>
          <p:nvSpPr>
            <p:cNvPr id="93287" name="Rectangle 67"/>
            <p:cNvSpPr>
              <a:spLocks noChangeArrowheads="1"/>
            </p:cNvSpPr>
            <p:nvPr/>
          </p:nvSpPr>
          <p:spPr bwMode="auto">
            <a:xfrm>
              <a:off x="1520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88" name="Rectangle 68"/>
            <p:cNvSpPr>
              <a:spLocks noChangeArrowheads="1"/>
            </p:cNvSpPr>
            <p:nvPr/>
          </p:nvSpPr>
          <p:spPr bwMode="auto">
            <a:xfrm>
              <a:off x="1701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89" name="Rectangle 69"/>
            <p:cNvSpPr>
              <a:spLocks noChangeArrowheads="1"/>
            </p:cNvSpPr>
            <p:nvPr/>
          </p:nvSpPr>
          <p:spPr bwMode="auto">
            <a:xfrm>
              <a:off x="1882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90" name="Rectangle 70"/>
            <p:cNvSpPr>
              <a:spLocks noChangeArrowheads="1"/>
            </p:cNvSpPr>
            <p:nvPr/>
          </p:nvSpPr>
          <p:spPr bwMode="auto">
            <a:xfrm>
              <a:off x="2064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91" name="Rectangle 71"/>
            <p:cNvSpPr>
              <a:spLocks noChangeArrowheads="1"/>
            </p:cNvSpPr>
            <p:nvPr/>
          </p:nvSpPr>
          <p:spPr bwMode="auto">
            <a:xfrm>
              <a:off x="2245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92" name="Rectangle 72"/>
            <p:cNvSpPr>
              <a:spLocks noChangeArrowheads="1"/>
            </p:cNvSpPr>
            <p:nvPr/>
          </p:nvSpPr>
          <p:spPr bwMode="auto">
            <a:xfrm>
              <a:off x="2426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93" name="Rectangle 73"/>
            <p:cNvSpPr>
              <a:spLocks noChangeArrowheads="1"/>
            </p:cNvSpPr>
            <p:nvPr/>
          </p:nvSpPr>
          <p:spPr bwMode="auto">
            <a:xfrm>
              <a:off x="2608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93294" name="Rectangle 74"/>
            <p:cNvSpPr>
              <a:spLocks noChangeArrowheads="1"/>
            </p:cNvSpPr>
            <p:nvPr/>
          </p:nvSpPr>
          <p:spPr bwMode="auto">
            <a:xfrm>
              <a:off x="2789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1</a:t>
              </a:r>
            </a:p>
          </p:txBody>
        </p:sp>
      </p:grpSp>
      <p:grpSp>
        <p:nvGrpSpPr>
          <p:cNvPr id="93189" name="Group 75"/>
          <p:cNvGrpSpPr/>
          <p:nvPr/>
        </p:nvGrpSpPr>
        <p:grpSpPr bwMode="auto">
          <a:xfrm>
            <a:off x="8234364" y="2900364"/>
            <a:ext cx="1150937" cy="287337"/>
            <a:chOff x="1520" y="2251"/>
            <a:chExt cx="1450" cy="181"/>
          </a:xfrm>
        </p:grpSpPr>
        <p:sp>
          <p:nvSpPr>
            <p:cNvPr id="93279" name="Rectangle 76"/>
            <p:cNvSpPr>
              <a:spLocks noChangeArrowheads="1"/>
            </p:cNvSpPr>
            <p:nvPr/>
          </p:nvSpPr>
          <p:spPr bwMode="auto">
            <a:xfrm>
              <a:off x="1520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80" name="Rectangle 77"/>
            <p:cNvSpPr>
              <a:spLocks noChangeArrowheads="1"/>
            </p:cNvSpPr>
            <p:nvPr/>
          </p:nvSpPr>
          <p:spPr bwMode="auto">
            <a:xfrm>
              <a:off x="1701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81" name="Rectangle 78"/>
            <p:cNvSpPr>
              <a:spLocks noChangeArrowheads="1"/>
            </p:cNvSpPr>
            <p:nvPr/>
          </p:nvSpPr>
          <p:spPr bwMode="auto">
            <a:xfrm>
              <a:off x="1882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82" name="Rectangle 79"/>
            <p:cNvSpPr>
              <a:spLocks noChangeArrowheads="1"/>
            </p:cNvSpPr>
            <p:nvPr/>
          </p:nvSpPr>
          <p:spPr bwMode="auto">
            <a:xfrm>
              <a:off x="2064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83" name="Rectangle 80"/>
            <p:cNvSpPr>
              <a:spLocks noChangeArrowheads="1"/>
            </p:cNvSpPr>
            <p:nvPr/>
          </p:nvSpPr>
          <p:spPr bwMode="auto">
            <a:xfrm>
              <a:off x="2245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84" name="Rectangle 81"/>
            <p:cNvSpPr>
              <a:spLocks noChangeArrowheads="1"/>
            </p:cNvSpPr>
            <p:nvPr/>
          </p:nvSpPr>
          <p:spPr bwMode="auto">
            <a:xfrm>
              <a:off x="2426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85" name="Rectangle 82"/>
            <p:cNvSpPr>
              <a:spLocks noChangeArrowheads="1"/>
            </p:cNvSpPr>
            <p:nvPr/>
          </p:nvSpPr>
          <p:spPr bwMode="auto">
            <a:xfrm>
              <a:off x="2608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3286" name="Rectangle 83"/>
            <p:cNvSpPr>
              <a:spLocks noChangeArrowheads="1"/>
            </p:cNvSpPr>
            <p:nvPr/>
          </p:nvSpPr>
          <p:spPr bwMode="auto">
            <a:xfrm>
              <a:off x="2789" y="2251"/>
              <a:ext cx="1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</p:grpSp>
      <p:cxnSp>
        <p:nvCxnSpPr>
          <p:cNvPr id="93190" name="AutoShape 84"/>
          <p:cNvCxnSpPr>
            <a:cxnSpLocks noChangeShapeType="1"/>
            <a:stCxn id="93312" idx="1"/>
            <a:endCxn id="93294" idx="2"/>
          </p:cNvCxnSpPr>
          <p:nvPr/>
        </p:nvCxnSpPr>
        <p:spPr bwMode="auto">
          <a:xfrm rot="10800000">
            <a:off x="7800976" y="2466976"/>
            <a:ext cx="74613" cy="1301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1" name="AutoShape 85"/>
          <p:cNvCxnSpPr>
            <a:cxnSpLocks noChangeShapeType="1"/>
            <a:stCxn id="93313" idx="1"/>
            <a:endCxn id="93293" idx="2"/>
          </p:cNvCxnSpPr>
          <p:nvPr/>
        </p:nvCxnSpPr>
        <p:spPr bwMode="auto">
          <a:xfrm rot="10800000">
            <a:off x="7658100" y="2466976"/>
            <a:ext cx="217488" cy="5635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192" name="Group 86"/>
          <p:cNvGrpSpPr/>
          <p:nvPr/>
        </p:nvGrpSpPr>
        <p:grpSpPr bwMode="auto">
          <a:xfrm>
            <a:off x="5029201" y="3657601"/>
            <a:ext cx="1008063" cy="576263"/>
            <a:chOff x="113" y="1434"/>
            <a:chExt cx="635" cy="363"/>
          </a:xfrm>
        </p:grpSpPr>
        <p:sp>
          <p:nvSpPr>
            <p:cNvPr id="154711" name="Rectangle 87"/>
            <p:cNvSpPr>
              <a:spLocks noChangeArrowheads="1"/>
            </p:cNvSpPr>
            <p:nvPr/>
          </p:nvSpPr>
          <p:spPr bwMode="auto">
            <a:xfrm>
              <a:off x="113" y="1616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278" name="Text Box 88"/>
            <p:cNvSpPr txBox="1">
              <a:spLocks noChangeArrowheads="1"/>
            </p:cNvSpPr>
            <p:nvPr/>
          </p:nvSpPr>
          <p:spPr bwMode="auto">
            <a:xfrm>
              <a:off x="113" y="1434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OSTCBCur</a:t>
              </a:r>
            </a:p>
          </p:txBody>
        </p:sp>
      </p:grpSp>
      <p:grpSp>
        <p:nvGrpSpPr>
          <p:cNvPr id="93193" name="Group 89"/>
          <p:cNvGrpSpPr/>
          <p:nvPr/>
        </p:nvGrpSpPr>
        <p:grpSpPr bwMode="auto">
          <a:xfrm>
            <a:off x="4953000" y="1798638"/>
            <a:ext cx="1149350" cy="563562"/>
            <a:chOff x="113" y="898"/>
            <a:chExt cx="724" cy="355"/>
          </a:xfrm>
        </p:grpSpPr>
        <p:sp>
          <p:nvSpPr>
            <p:cNvPr id="154714" name="Rectangle 90"/>
            <p:cNvSpPr>
              <a:spLocks noChangeArrowheads="1"/>
            </p:cNvSpPr>
            <p:nvPr/>
          </p:nvSpPr>
          <p:spPr bwMode="auto">
            <a:xfrm>
              <a:off x="158" y="1072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0</a:t>
              </a:r>
            </a:p>
          </p:txBody>
        </p:sp>
        <p:sp>
          <p:nvSpPr>
            <p:cNvPr id="93276" name="Text Box 91"/>
            <p:cNvSpPr txBox="1">
              <a:spLocks noChangeArrowheads="1"/>
            </p:cNvSpPr>
            <p:nvPr/>
          </p:nvSpPr>
          <p:spPr bwMode="auto">
            <a:xfrm>
              <a:off x="113" y="898"/>
              <a:ext cx="7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1200"/>
                <a:t>OSIntNesting</a:t>
              </a:r>
              <a:endParaRPr lang="en-US" altLang="zh-CN" sz="1200"/>
            </a:p>
          </p:txBody>
        </p:sp>
      </p:grpSp>
      <p:grpSp>
        <p:nvGrpSpPr>
          <p:cNvPr id="93194" name="Group 92"/>
          <p:cNvGrpSpPr/>
          <p:nvPr/>
        </p:nvGrpSpPr>
        <p:grpSpPr bwMode="auto">
          <a:xfrm>
            <a:off x="3048001" y="1760539"/>
            <a:ext cx="1008063" cy="581025"/>
            <a:chOff x="113" y="944"/>
            <a:chExt cx="635" cy="366"/>
          </a:xfrm>
        </p:grpSpPr>
        <p:sp>
          <p:nvSpPr>
            <p:cNvPr id="154717" name="Rectangle 93"/>
            <p:cNvSpPr>
              <a:spLocks noChangeArrowheads="1"/>
            </p:cNvSpPr>
            <p:nvPr/>
          </p:nvSpPr>
          <p:spPr bwMode="auto">
            <a:xfrm>
              <a:off x="113" y="1129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latin typeface="Arial" panose="020B0604020202020204" pitchFamily="34" charset="0"/>
                </a:rPr>
                <a:t>TRUE</a:t>
              </a:r>
            </a:p>
          </p:txBody>
        </p:sp>
        <p:sp>
          <p:nvSpPr>
            <p:cNvPr id="93274" name="Text Box 94"/>
            <p:cNvSpPr txBox="1">
              <a:spLocks noChangeArrowheads="1"/>
            </p:cNvSpPr>
            <p:nvPr/>
          </p:nvSpPr>
          <p:spPr bwMode="auto">
            <a:xfrm>
              <a:off x="113" y="944"/>
              <a:ext cx="6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1200"/>
                <a:t>OSRunning</a:t>
              </a:r>
              <a:endParaRPr lang="en-US" altLang="zh-CN" sz="1200"/>
            </a:p>
          </p:txBody>
        </p:sp>
      </p:grpSp>
      <p:grpSp>
        <p:nvGrpSpPr>
          <p:cNvPr id="93195" name="Group 95"/>
          <p:cNvGrpSpPr/>
          <p:nvPr/>
        </p:nvGrpSpPr>
        <p:grpSpPr bwMode="auto">
          <a:xfrm>
            <a:off x="4876800" y="2743200"/>
            <a:ext cx="1295400" cy="579438"/>
            <a:chOff x="1565" y="1035"/>
            <a:chExt cx="816" cy="365"/>
          </a:xfrm>
        </p:grpSpPr>
        <p:sp>
          <p:nvSpPr>
            <p:cNvPr id="93271" name="Text Box 96"/>
            <p:cNvSpPr txBox="1">
              <a:spLocks noChangeArrowheads="1"/>
            </p:cNvSpPr>
            <p:nvPr/>
          </p:nvSpPr>
          <p:spPr bwMode="auto">
            <a:xfrm>
              <a:off x="1565" y="1035"/>
              <a:ext cx="8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OSTCBHighRdy</a:t>
              </a:r>
            </a:p>
          </p:txBody>
        </p:sp>
        <p:sp>
          <p:nvSpPr>
            <p:cNvPr id="154721" name="Rectangle 97"/>
            <p:cNvSpPr>
              <a:spLocks noChangeArrowheads="1"/>
            </p:cNvSpPr>
            <p:nvPr/>
          </p:nvSpPr>
          <p:spPr bwMode="auto">
            <a:xfrm>
              <a:off x="1657" y="1219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54722" name="Rectangle 98"/>
          <p:cNvSpPr>
            <a:spLocks noChangeArrowheads="1"/>
          </p:cNvSpPr>
          <p:nvPr/>
        </p:nvSpPr>
        <p:spPr bwMode="auto">
          <a:xfrm>
            <a:off x="1981200" y="366208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/>
              <a:t>Task0</a:t>
            </a:r>
            <a:r>
              <a:rPr lang="zh-CN" altLang="en-US" sz="3200" dirty="0"/>
              <a:t>从就绪表删除后的任务调度</a:t>
            </a:r>
          </a:p>
        </p:txBody>
      </p:sp>
      <p:grpSp>
        <p:nvGrpSpPr>
          <p:cNvPr id="93197" name="Group 99"/>
          <p:cNvGrpSpPr/>
          <p:nvPr/>
        </p:nvGrpSpPr>
        <p:grpSpPr bwMode="auto">
          <a:xfrm>
            <a:off x="2895600" y="2743200"/>
            <a:ext cx="1371600" cy="579438"/>
            <a:chOff x="2016" y="2112"/>
            <a:chExt cx="864" cy="365"/>
          </a:xfrm>
        </p:grpSpPr>
        <p:sp>
          <p:nvSpPr>
            <p:cNvPr id="93269" name="Text Box 100"/>
            <p:cNvSpPr txBox="1">
              <a:spLocks noChangeArrowheads="1"/>
            </p:cNvSpPr>
            <p:nvPr/>
          </p:nvSpPr>
          <p:spPr bwMode="auto">
            <a:xfrm>
              <a:off x="2016" y="2112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OSPrioHighRdy</a:t>
              </a:r>
            </a:p>
          </p:txBody>
        </p:sp>
        <p:sp>
          <p:nvSpPr>
            <p:cNvPr id="154725" name="Rectangle 101"/>
            <p:cNvSpPr>
              <a:spLocks noChangeArrowheads="1"/>
            </p:cNvSpPr>
            <p:nvPr/>
          </p:nvSpPr>
          <p:spPr bwMode="auto">
            <a:xfrm>
              <a:off x="2112" y="2296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93198" name="Group 102"/>
          <p:cNvGrpSpPr/>
          <p:nvPr/>
        </p:nvGrpSpPr>
        <p:grpSpPr bwMode="auto">
          <a:xfrm>
            <a:off x="3048000" y="3657600"/>
            <a:ext cx="1066800" cy="579438"/>
            <a:chOff x="2112" y="2112"/>
            <a:chExt cx="672" cy="365"/>
          </a:xfrm>
        </p:grpSpPr>
        <p:sp>
          <p:nvSpPr>
            <p:cNvPr id="93267" name="Text Box 103"/>
            <p:cNvSpPr txBox="1">
              <a:spLocks noChangeArrowheads="1"/>
            </p:cNvSpPr>
            <p:nvPr/>
          </p:nvSpPr>
          <p:spPr bwMode="auto">
            <a:xfrm>
              <a:off x="2112" y="2112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/>
                <a:t>OSPrioCur</a:t>
              </a:r>
            </a:p>
          </p:txBody>
        </p:sp>
        <p:sp>
          <p:nvSpPr>
            <p:cNvPr id="154728" name="Rectangle 104"/>
            <p:cNvSpPr>
              <a:spLocks noChangeArrowheads="1"/>
            </p:cNvSpPr>
            <p:nvPr/>
          </p:nvSpPr>
          <p:spPr bwMode="auto">
            <a:xfrm>
              <a:off x="2112" y="2296"/>
              <a:ext cx="635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93199" name="Group 105"/>
          <p:cNvGrpSpPr/>
          <p:nvPr/>
        </p:nvGrpSpPr>
        <p:grpSpPr bwMode="auto">
          <a:xfrm>
            <a:off x="2152650" y="4648200"/>
            <a:ext cx="6000750" cy="1447800"/>
            <a:chOff x="396" y="2928"/>
            <a:chExt cx="3780" cy="912"/>
          </a:xfrm>
        </p:grpSpPr>
        <p:grpSp>
          <p:nvGrpSpPr>
            <p:cNvPr id="93239" name="Group 106"/>
            <p:cNvGrpSpPr/>
            <p:nvPr/>
          </p:nvGrpSpPr>
          <p:grpSpPr bwMode="auto">
            <a:xfrm>
              <a:off x="3632" y="3264"/>
              <a:ext cx="544" cy="173"/>
              <a:chOff x="2925" y="2341"/>
              <a:chExt cx="544" cy="173"/>
            </a:xfrm>
          </p:grpSpPr>
          <p:sp>
            <p:nvSpPr>
              <p:cNvPr id="93265" name="Line 107"/>
              <p:cNvSpPr>
                <a:spLocks noChangeShapeType="1"/>
              </p:cNvSpPr>
              <p:nvPr/>
            </p:nvSpPr>
            <p:spPr bwMode="auto">
              <a:xfrm>
                <a:off x="2925" y="2424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6" name="Text Box 108"/>
              <p:cNvSpPr txBox="1">
                <a:spLocks noChangeArrowheads="1"/>
              </p:cNvSpPr>
              <p:nvPr/>
            </p:nvSpPr>
            <p:spPr bwMode="auto">
              <a:xfrm>
                <a:off x="3061" y="2341"/>
                <a:ext cx="4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/>
                  <a:t>NULL</a:t>
                </a:r>
              </a:p>
            </p:txBody>
          </p:sp>
        </p:grpSp>
        <p:grpSp>
          <p:nvGrpSpPr>
            <p:cNvPr id="93240" name="Group 109"/>
            <p:cNvGrpSpPr/>
            <p:nvPr/>
          </p:nvGrpSpPr>
          <p:grpSpPr bwMode="auto">
            <a:xfrm>
              <a:off x="396" y="2928"/>
              <a:ext cx="3396" cy="912"/>
              <a:chOff x="396" y="2784"/>
              <a:chExt cx="3396" cy="912"/>
            </a:xfrm>
          </p:grpSpPr>
          <p:grpSp>
            <p:nvGrpSpPr>
              <p:cNvPr id="93241" name="Group 110"/>
              <p:cNvGrpSpPr/>
              <p:nvPr/>
            </p:nvGrpSpPr>
            <p:grpSpPr bwMode="auto">
              <a:xfrm>
                <a:off x="1212" y="2978"/>
                <a:ext cx="680" cy="718"/>
                <a:chOff x="1066" y="3166"/>
                <a:chExt cx="680" cy="718"/>
              </a:xfrm>
            </p:grpSpPr>
            <p:sp>
              <p:nvSpPr>
                <p:cNvPr id="154735" name="Rectangle 111"/>
                <p:cNvSpPr>
                  <a:spLocks noChangeArrowheads="1"/>
                </p:cNvSpPr>
                <p:nvPr/>
              </p:nvSpPr>
              <p:spPr bwMode="auto">
                <a:xfrm>
                  <a:off x="1111" y="3339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OSTCBStkPtr</a:t>
                  </a:r>
                </a:p>
              </p:txBody>
            </p:sp>
            <p:sp>
              <p:nvSpPr>
                <p:cNvPr id="9326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066" y="3166"/>
                  <a:ext cx="6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200"/>
                    <a:t>OSTCBTbl[2]</a:t>
                  </a:r>
                </a:p>
              </p:txBody>
            </p:sp>
            <p:sp>
              <p:nvSpPr>
                <p:cNvPr id="15473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111" y="3430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OSTCBNext</a:t>
                  </a:r>
                </a:p>
              </p:txBody>
            </p:sp>
            <p:sp>
              <p:nvSpPr>
                <p:cNvPr id="15473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111" y="3521"/>
                  <a:ext cx="635" cy="36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……</a:t>
                  </a:r>
                </a:p>
              </p:txBody>
            </p:sp>
          </p:grpSp>
          <p:grpSp>
            <p:nvGrpSpPr>
              <p:cNvPr id="93242" name="Group 115"/>
              <p:cNvGrpSpPr/>
              <p:nvPr/>
            </p:nvGrpSpPr>
            <p:grpSpPr bwMode="auto">
              <a:xfrm>
                <a:off x="2076" y="2978"/>
                <a:ext cx="680" cy="718"/>
                <a:chOff x="1066" y="3166"/>
                <a:chExt cx="680" cy="718"/>
              </a:xfrm>
            </p:grpSpPr>
            <p:sp>
              <p:nvSpPr>
                <p:cNvPr id="1547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1111" y="3339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OSTCBStkPtr</a:t>
                  </a:r>
                </a:p>
              </p:txBody>
            </p:sp>
            <p:sp>
              <p:nvSpPr>
                <p:cNvPr id="93258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066" y="3166"/>
                  <a:ext cx="6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200"/>
                    <a:t>OSTCBTbl[1]</a:t>
                  </a:r>
                </a:p>
              </p:txBody>
            </p:sp>
            <p:sp>
              <p:nvSpPr>
                <p:cNvPr id="1547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1111" y="3430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OSTCBNext</a:t>
                  </a:r>
                </a:p>
              </p:txBody>
            </p:sp>
            <p:sp>
              <p:nvSpPr>
                <p:cNvPr id="1547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1111" y="3521"/>
                  <a:ext cx="635" cy="36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……</a:t>
                  </a:r>
                </a:p>
              </p:txBody>
            </p:sp>
          </p:grpSp>
          <p:grpSp>
            <p:nvGrpSpPr>
              <p:cNvPr id="93243" name="Group 120"/>
              <p:cNvGrpSpPr/>
              <p:nvPr/>
            </p:nvGrpSpPr>
            <p:grpSpPr bwMode="auto">
              <a:xfrm>
                <a:off x="2940" y="2978"/>
                <a:ext cx="680" cy="718"/>
                <a:chOff x="1066" y="3166"/>
                <a:chExt cx="680" cy="718"/>
              </a:xfrm>
            </p:grpSpPr>
            <p:sp>
              <p:nvSpPr>
                <p:cNvPr id="154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1111" y="3339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OSTCBStkPtr</a:t>
                  </a:r>
                </a:p>
              </p:txBody>
            </p:sp>
            <p:sp>
              <p:nvSpPr>
                <p:cNvPr id="93254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066" y="3166"/>
                  <a:ext cx="6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200"/>
                    <a:t>OSTCBTbl[0]</a:t>
                  </a:r>
                </a:p>
              </p:txBody>
            </p:sp>
            <p:sp>
              <p:nvSpPr>
                <p:cNvPr id="154747" name="Rectangle 123"/>
                <p:cNvSpPr>
                  <a:spLocks noChangeArrowheads="1"/>
                </p:cNvSpPr>
                <p:nvPr/>
              </p:nvSpPr>
              <p:spPr bwMode="auto">
                <a:xfrm>
                  <a:off x="1111" y="3430"/>
                  <a:ext cx="635" cy="9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OSTCBNext</a:t>
                  </a:r>
                </a:p>
              </p:txBody>
            </p:sp>
            <p:sp>
              <p:nvSpPr>
                <p:cNvPr id="154748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11" y="3521"/>
                  <a:ext cx="635" cy="36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……</a:t>
                  </a:r>
                </a:p>
              </p:txBody>
            </p:sp>
          </p:grpSp>
          <p:grpSp>
            <p:nvGrpSpPr>
              <p:cNvPr id="93244" name="Group 125"/>
              <p:cNvGrpSpPr/>
              <p:nvPr/>
            </p:nvGrpSpPr>
            <p:grpSpPr bwMode="auto">
              <a:xfrm>
                <a:off x="396" y="3035"/>
                <a:ext cx="636" cy="373"/>
                <a:chOff x="294" y="2659"/>
                <a:chExt cx="636" cy="373"/>
              </a:xfrm>
            </p:grpSpPr>
            <p:sp>
              <p:nvSpPr>
                <p:cNvPr id="15475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94" y="2851"/>
                  <a:ext cx="635" cy="18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ECD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325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95" y="2659"/>
                  <a:ext cx="63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200"/>
                    <a:t>OSTCBList</a:t>
                  </a:r>
                </a:p>
              </p:txBody>
            </p:sp>
          </p:grpSp>
          <p:cxnSp>
            <p:nvCxnSpPr>
              <p:cNvPr id="93245" name="AutoShape 128"/>
              <p:cNvCxnSpPr>
                <a:cxnSpLocks noChangeShapeType="1"/>
                <a:stCxn id="154750" idx="3"/>
                <a:endCxn id="154735" idx="1"/>
              </p:cNvCxnSpPr>
              <p:nvPr/>
            </p:nvCxnSpPr>
            <p:spPr bwMode="auto">
              <a:xfrm flipV="1">
                <a:off x="1031" y="3197"/>
                <a:ext cx="226" cy="121"/>
              </a:xfrm>
              <a:prstGeom prst="bentConnector3">
                <a:avLst>
                  <a:gd name="adj1" fmla="val 4955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246" name="AutoShape 129"/>
              <p:cNvCxnSpPr>
                <a:cxnSpLocks noChangeShapeType="1"/>
                <a:stCxn id="154737" idx="3"/>
                <a:endCxn id="154740" idx="1"/>
              </p:cNvCxnSpPr>
              <p:nvPr/>
            </p:nvCxnSpPr>
            <p:spPr bwMode="auto">
              <a:xfrm flipV="1">
                <a:off x="1892" y="3197"/>
                <a:ext cx="229" cy="91"/>
              </a:xfrm>
              <a:prstGeom prst="bentConnector3">
                <a:avLst>
                  <a:gd name="adj1" fmla="val 49782"/>
                </a:avLst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247" name="AutoShape 130"/>
              <p:cNvCxnSpPr>
                <a:cxnSpLocks noChangeShapeType="1"/>
                <a:stCxn id="154742" idx="3"/>
                <a:endCxn id="154745" idx="1"/>
              </p:cNvCxnSpPr>
              <p:nvPr/>
            </p:nvCxnSpPr>
            <p:spPr bwMode="auto">
              <a:xfrm flipV="1">
                <a:off x="2756" y="3197"/>
                <a:ext cx="229" cy="91"/>
              </a:xfrm>
              <a:prstGeom prst="bentConnector3">
                <a:avLst>
                  <a:gd name="adj1" fmla="val 49782"/>
                </a:avLst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3248" name="Text Box 131"/>
              <p:cNvSpPr txBox="1">
                <a:spLocks noChangeArrowheads="1"/>
              </p:cNvSpPr>
              <p:nvPr/>
            </p:nvSpPr>
            <p:spPr bwMode="auto">
              <a:xfrm>
                <a:off x="1344" y="2784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/>
                  <a:t>Task1</a:t>
                </a:r>
              </a:p>
            </p:txBody>
          </p:sp>
          <p:sp>
            <p:nvSpPr>
              <p:cNvPr id="93249" name="Text Box 132"/>
              <p:cNvSpPr txBox="1">
                <a:spLocks noChangeArrowheads="1"/>
              </p:cNvSpPr>
              <p:nvPr/>
            </p:nvSpPr>
            <p:spPr bwMode="auto">
              <a:xfrm>
                <a:off x="2880" y="2784"/>
                <a:ext cx="9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/>
                  <a:t>OS_TASKIdle</a:t>
                </a:r>
              </a:p>
            </p:txBody>
          </p:sp>
          <p:sp>
            <p:nvSpPr>
              <p:cNvPr id="93250" name="Text Box 133"/>
              <p:cNvSpPr txBox="1">
                <a:spLocks noChangeArrowheads="1"/>
              </p:cNvSpPr>
              <p:nvPr/>
            </p:nvSpPr>
            <p:spPr bwMode="auto">
              <a:xfrm>
                <a:off x="2208" y="2784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/>
                  <a:t>Task0</a:t>
                </a:r>
              </a:p>
            </p:txBody>
          </p:sp>
        </p:grpSp>
      </p:grpSp>
      <p:sp>
        <p:nvSpPr>
          <p:cNvPr id="154758" name="Rectangle 134"/>
          <p:cNvSpPr>
            <a:spLocks noChangeArrowheads="1"/>
          </p:cNvSpPr>
          <p:nvPr/>
        </p:nvSpPr>
        <p:spPr bwMode="auto">
          <a:xfrm>
            <a:off x="8658226" y="2476500"/>
            <a:ext cx="1444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4759" name="Rectangle 135"/>
          <p:cNvSpPr>
            <a:spLocks noChangeArrowheads="1"/>
          </p:cNvSpPr>
          <p:nvPr/>
        </p:nvSpPr>
        <p:spPr bwMode="auto">
          <a:xfrm>
            <a:off x="8658226" y="2476500"/>
            <a:ext cx="1444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0</a:t>
            </a:r>
          </a:p>
        </p:txBody>
      </p:sp>
      <p:sp>
        <p:nvSpPr>
          <p:cNvPr id="154760" name="Oval 136"/>
          <p:cNvSpPr>
            <a:spLocks noChangeArrowheads="1"/>
          </p:cNvSpPr>
          <p:nvPr/>
        </p:nvSpPr>
        <p:spPr bwMode="auto">
          <a:xfrm>
            <a:off x="8610600" y="2438400"/>
            <a:ext cx="228600" cy="381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761" name="Oval 137"/>
          <p:cNvSpPr>
            <a:spLocks noChangeArrowheads="1"/>
          </p:cNvSpPr>
          <p:nvPr/>
        </p:nvSpPr>
        <p:spPr bwMode="auto">
          <a:xfrm>
            <a:off x="8477250" y="2438400"/>
            <a:ext cx="228600" cy="381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04" name="Text Box 138"/>
          <p:cNvSpPr txBox="1">
            <a:spLocks noChangeArrowheads="1"/>
          </p:cNvSpPr>
          <p:nvPr/>
        </p:nvSpPr>
        <p:spPr bwMode="auto">
          <a:xfrm>
            <a:off x="5029200" y="30480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4763" name="Text Box 139"/>
          <p:cNvSpPr txBox="1">
            <a:spLocks noChangeArrowheads="1"/>
          </p:cNvSpPr>
          <p:nvPr/>
        </p:nvSpPr>
        <p:spPr bwMode="auto">
          <a:xfrm>
            <a:off x="5029200" y="39624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4764" name="Text Box 140"/>
          <p:cNvSpPr txBox="1">
            <a:spLocks noChangeArrowheads="1"/>
          </p:cNvSpPr>
          <p:nvPr/>
        </p:nvSpPr>
        <p:spPr bwMode="auto">
          <a:xfrm>
            <a:off x="2981325" y="3962400"/>
            <a:ext cx="1143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/>
              <a:t>&amp;OSTCBTbl[1]</a:t>
            </a:r>
          </a:p>
        </p:txBody>
      </p:sp>
      <p:sp>
        <p:nvSpPr>
          <p:cNvPr id="93207" name="Text Box 141"/>
          <p:cNvSpPr txBox="1">
            <a:spLocks noChangeArrowheads="1"/>
          </p:cNvSpPr>
          <p:nvPr/>
        </p:nvSpPr>
        <p:spPr bwMode="auto">
          <a:xfrm>
            <a:off x="2943225" y="3035300"/>
            <a:ext cx="1219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/>
              <a:t>&amp;OSTCBTbl[2]</a:t>
            </a:r>
          </a:p>
        </p:txBody>
      </p:sp>
      <p:sp>
        <p:nvSpPr>
          <p:cNvPr id="154766" name="Text Box 142"/>
          <p:cNvSpPr txBox="1">
            <a:spLocks noChangeArrowheads="1"/>
          </p:cNvSpPr>
          <p:nvPr/>
        </p:nvSpPr>
        <p:spPr bwMode="auto">
          <a:xfrm>
            <a:off x="5029200" y="3963989"/>
            <a:ext cx="990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4767" name="Text Box 143"/>
          <p:cNvSpPr txBox="1">
            <a:spLocks noChangeArrowheads="1"/>
          </p:cNvSpPr>
          <p:nvPr/>
        </p:nvSpPr>
        <p:spPr bwMode="auto">
          <a:xfrm>
            <a:off x="2971800" y="3962400"/>
            <a:ext cx="1143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/>
              <a:t>&amp;OSTCBTbl[2]</a:t>
            </a:r>
          </a:p>
        </p:txBody>
      </p:sp>
      <p:sp>
        <p:nvSpPr>
          <p:cNvPr id="154768" name="Oval 144"/>
          <p:cNvSpPr>
            <a:spLocks noChangeArrowheads="1"/>
          </p:cNvSpPr>
          <p:nvPr/>
        </p:nvSpPr>
        <p:spPr bwMode="auto">
          <a:xfrm>
            <a:off x="5410200" y="3886200"/>
            <a:ext cx="228600" cy="4572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769" name="Oval 145"/>
          <p:cNvSpPr>
            <a:spLocks noChangeArrowheads="1"/>
          </p:cNvSpPr>
          <p:nvPr/>
        </p:nvSpPr>
        <p:spPr bwMode="auto">
          <a:xfrm>
            <a:off x="2943225" y="3886200"/>
            <a:ext cx="1219200" cy="4572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770" name="AutoShape 146"/>
          <p:cNvSpPr>
            <a:spLocks noChangeArrowheads="1"/>
          </p:cNvSpPr>
          <p:nvPr/>
        </p:nvSpPr>
        <p:spPr bwMode="auto">
          <a:xfrm>
            <a:off x="6096000" y="3276600"/>
            <a:ext cx="1219200" cy="609600"/>
          </a:xfrm>
          <a:prstGeom prst="wedgeRoundRectCallout">
            <a:avLst>
              <a:gd name="adj1" fmla="val -48435"/>
              <a:gd name="adj2" fmla="val 78384"/>
              <a:gd name="adj3" fmla="val 16667"/>
            </a:avLst>
          </a:prstGeom>
          <a:solidFill>
            <a:srgbClr val="E7FFFF"/>
          </a:solidFill>
          <a:ln w="9525" algn="ctr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当前还是运行</a:t>
            </a:r>
            <a:r>
              <a:rPr lang="en-US" altLang="zh-CN" sz="1400"/>
              <a:t>Task0</a:t>
            </a:r>
          </a:p>
        </p:txBody>
      </p:sp>
      <p:grpSp>
        <p:nvGrpSpPr>
          <p:cNvPr id="93213" name="Group 147"/>
          <p:cNvGrpSpPr/>
          <p:nvPr/>
        </p:nvGrpSpPr>
        <p:grpSpPr bwMode="auto">
          <a:xfrm>
            <a:off x="8077200" y="3722689"/>
            <a:ext cx="1524000" cy="2420937"/>
            <a:chOff x="4416" y="2419"/>
            <a:chExt cx="960" cy="1525"/>
          </a:xfrm>
        </p:grpSpPr>
        <p:sp>
          <p:nvSpPr>
            <p:cNvPr id="154772" name="Rectangle 148"/>
            <p:cNvSpPr>
              <a:spLocks noChangeArrowheads="1"/>
            </p:cNvSpPr>
            <p:nvPr/>
          </p:nvSpPr>
          <p:spPr bwMode="auto">
            <a:xfrm>
              <a:off x="4608" y="2592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4773" name="Rectangle 149"/>
            <p:cNvSpPr>
              <a:spLocks noChangeArrowheads="1"/>
            </p:cNvSpPr>
            <p:nvPr/>
          </p:nvSpPr>
          <p:spPr bwMode="auto">
            <a:xfrm>
              <a:off x="4608" y="2729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4774" name="Rectangle 150"/>
            <p:cNvSpPr>
              <a:spLocks noChangeArrowheads="1"/>
            </p:cNvSpPr>
            <p:nvPr/>
          </p:nvSpPr>
          <p:spPr bwMode="auto">
            <a:xfrm>
              <a:off x="4608" y="2861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4775" name="Rectangle 151"/>
            <p:cNvSpPr>
              <a:spLocks noChangeArrowheads="1"/>
            </p:cNvSpPr>
            <p:nvPr/>
          </p:nvSpPr>
          <p:spPr bwMode="auto">
            <a:xfrm>
              <a:off x="4608" y="2997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4776" name="Rectangle 152"/>
            <p:cNvSpPr>
              <a:spLocks noChangeArrowheads="1"/>
            </p:cNvSpPr>
            <p:nvPr/>
          </p:nvSpPr>
          <p:spPr bwMode="auto">
            <a:xfrm>
              <a:off x="4608" y="3133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4777" name="Rectangle 153"/>
            <p:cNvSpPr>
              <a:spLocks noChangeArrowheads="1"/>
            </p:cNvSpPr>
            <p:nvPr/>
          </p:nvSpPr>
          <p:spPr bwMode="auto">
            <a:xfrm>
              <a:off x="4608" y="3269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4778" name="Rectangle 154"/>
            <p:cNvSpPr>
              <a:spLocks noChangeArrowheads="1"/>
            </p:cNvSpPr>
            <p:nvPr/>
          </p:nvSpPr>
          <p:spPr bwMode="auto">
            <a:xfrm>
              <a:off x="4608" y="3406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0" anchor="ctr"/>
            <a:lstStyle/>
            <a:p>
              <a:pPr algn="ctr">
                <a:defRPr/>
              </a:pPr>
              <a:endParaRPr lang="zh-CN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54779" name="Rectangle 155"/>
            <p:cNvSpPr>
              <a:spLocks noChangeArrowheads="1"/>
            </p:cNvSpPr>
            <p:nvPr/>
          </p:nvSpPr>
          <p:spPr bwMode="auto">
            <a:xfrm>
              <a:off x="4608" y="3540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226" name="Text Box 156"/>
            <p:cNvSpPr txBox="1">
              <a:spLocks noChangeArrowheads="1"/>
            </p:cNvSpPr>
            <p:nvPr/>
          </p:nvSpPr>
          <p:spPr bwMode="auto">
            <a:xfrm>
              <a:off x="4559" y="2419"/>
              <a:ext cx="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/>
                <a:t>OSTCBPrioTbl[ ]</a:t>
              </a:r>
            </a:p>
          </p:txBody>
        </p:sp>
        <p:sp>
          <p:nvSpPr>
            <p:cNvPr id="154781" name="Rectangle 157"/>
            <p:cNvSpPr>
              <a:spLocks noChangeArrowheads="1"/>
            </p:cNvSpPr>
            <p:nvPr/>
          </p:nvSpPr>
          <p:spPr bwMode="auto">
            <a:xfrm>
              <a:off x="4608" y="3672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228" name="Rectangle 158"/>
            <p:cNvSpPr>
              <a:spLocks noChangeArrowheads="1"/>
            </p:cNvSpPr>
            <p:nvPr/>
          </p:nvSpPr>
          <p:spPr bwMode="auto">
            <a:xfrm>
              <a:off x="4416" y="2582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[0]</a:t>
              </a:r>
            </a:p>
          </p:txBody>
        </p:sp>
        <p:sp>
          <p:nvSpPr>
            <p:cNvPr id="93229" name="Rectangle 159"/>
            <p:cNvSpPr>
              <a:spLocks noChangeArrowheads="1"/>
            </p:cNvSpPr>
            <p:nvPr/>
          </p:nvSpPr>
          <p:spPr bwMode="auto">
            <a:xfrm>
              <a:off x="4416" y="2713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[1]</a:t>
              </a:r>
            </a:p>
          </p:txBody>
        </p:sp>
        <p:sp>
          <p:nvSpPr>
            <p:cNvPr id="93230" name="Rectangle 160"/>
            <p:cNvSpPr>
              <a:spLocks noChangeArrowheads="1"/>
            </p:cNvSpPr>
            <p:nvPr/>
          </p:nvSpPr>
          <p:spPr bwMode="auto">
            <a:xfrm>
              <a:off x="4416" y="2855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[2]</a:t>
              </a:r>
            </a:p>
          </p:txBody>
        </p:sp>
        <p:sp>
          <p:nvSpPr>
            <p:cNvPr id="93231" name="Rectangle 161"/>
            <p:cNvSpPr>
              <a:spLocks noChangeArrowheads="1"/>
            </p:cNvSpPr>
            <p:nvPr/>
          </p:nvSpPr>
          <p:spPr bwMode="auto">
            <a:xfrm>
              <a:off x="4416" y="2994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[3]</a:t>
              </a:r>
            </a:p>
          </p:txBody>
        </p:sp>
        <p:sp>
          <p:nvSpPr>
            <p:cNvPr id="93232" name="Rectangle 162"/>
            <p:cNvSpPr>
              <a:spLocks noChangeArrowheads="1"/>
            </p:cNvSpPr>
            <p:nvPr/>
          </p:nvSpPr>
          <p:spPr bwMode="auto">
            <a:xfrm>
              <a:off x="4416" y="3128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[4]</a:t>
              </a:r>
            </a:p>
          </p:txBody>
        </p:sp>
        <p:sp>
          <p:nvSpPr>
            <p:cNvPr id="93233" name="Rectangle 163"/>
            <p:cNvSpPr>
              <a:spLocks noChangeArrowheads="1"/>
            </p:cNvSpPr>
            <p:nvPr/>
          </p:nvSpPr>
          <p:spPr bwMode="auto">
            <a:xfrm>
              <a:off x="4416" y="3259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[5]</a:t>
              </a:r>
            </a:p>
          </p:txBody>
        </p:sp>
        <p:sp>
          <p:nvSpPr>
            <p:cNvPr id="93234" name="Rectangle 164"/>
            <p:cNvSpPr>
              <a:spLocks noChangeArrowheads="1"/>
            </p:cNvSpPr>
            <p:nvPr/>
          </p:nvSpPr>
          <p:spPr bwMode="auto">
            <a:xfrm>
              <a:off x="4416" y="3401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[6]</a:t>
              </a:r>
            </a:p>
          </p:txBody>
        </p:sp>
        <p:sp>
          <p:nvSpPr>
            <p:cNvPr id="93235" name="Rectangle 165"/>
            <p:cNvSpPr>
              <a:spLocks noChangeArrowheads="1"/>
            </p:cNvSpPr>
            <p:nvPr/>
          </p:nvSpPr>
          <p:spPr bwMode="auto">
            <a:xfrm>
              <a:off x="4416" y="3532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[7]</a:t>
              </a:r>
            </a:p>
          </p:txBody>
        </p:sp>
        <p:sp>
          <p:nvSpPr>
            <p:cNvPr id="93236" name="Rectangle 166"/>
            <p:cNvSpPr>
              <a:spLocks noChangeArrowheads="1"/>
            </p:cNvSpPr>
            <p:nvPr/>
          </p:nvSpPr>
          <p:spPr bwMode="auto">
            <a:xfrm>
              <a:off x="4416" y="3666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[8]</a:t>
              </a:r>
            </a:p>
          </p:txBody>
        </p:sp>
        <p:sp>
          <p:nvSpPr>
            <p:cNvPr id="154791" name="Rectangle 167"/>
            <p:cNvSpPr>
              <a:spLocks noChangeArrowheads="1"/>
            </p:cNvSpPr>
            <p:nvPr/>
          </p:nvSpPr>
          <p:spPr bwMode="auto">
            <a:xfrm>
              <a:off x="4608" y="3808"/>
              <a:ext cx="726" cy="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238" name="Rectangle 168"/>
            <p:cNvSpPr>
              <a:spLocks noChangeArrowheads="1"/>
            </p:cNvSpPr>
            <p:nvPr/>
          </p:nvSpPr>
          <p:spPr bwMode="auto">
            <a:xfrm>
              <a:off x="4416" y="3800"/>
              <a:ext cx="1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/>
                <a:t>[9]</a:t>
              </a:r>
            </a:p>
          </p:txBody>
        </p:sp>
      </p:grpSp>
      <p:sp>
        <p:nvSpPr>
          <p:cNvPr id="93214" name="Rectangle 169"/>
          <p:cNvSpPr>
            <a:spLocks noChangeArrowheads="1"/>
          </p:cNvSpPr>
          <p:nvPr/>
        </p:nvSpPr>
        <p:spPr bwMode="auto">
          <a:xfrm>
            <a:off x="8382001" y="5049839"/>
            <a:ext cx="1192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&amp;OSTCBTbl[2]</a:t>
            </a:r>
          </a:p>
        </p:txBody>
      </p:sp>
      <p:sp>
        <p:nvSpPr>
          <p:cNvPr id="93215" name="Rectangle 170"/>
          <p:cNvSpPr>
            <a:spLocks noChangeArrowheads="1"/>
          </p:cNvSpPr>
          <p:nvPr/>
        </p:nvSpPr>
        <p:spPr bwMode="auto">
          <a:xfrm>
            <a:off x="8382001" y="4829175"/>
            <a:ext cx="1192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&amp;OSTCBTbl[1]</a:t>
            </a:r>
          </a:p>
        </p:txBody>
      </p:sp>
      <p:sp>
        <p:nvSpPr>
          <p:cNvPr id="93216" name="Rectangle 171"/>
          <p:cNvSpPr>
            <a:spLocks noChangeArrowheads="1"/>
          </p:cNvSpPr>
          <p:nvPr/>
        </p:nvSpPr>
        <p:spPr bwMode="auto">
          <a:xfrm>
            <a:off x="8382001" y="5897564"/>
            <a:ext cx="1192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&amp;OSTCBTbl[0]</a:t>
            </a:r>
          </a:p>
        </p:txBody>
      </p:sp>
      <p:sp>
        <p:nvSpPr>
          <p:cNvPr id="172" name="燕尾形 171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" dur="500"/>
                                        <p:tgtEl>
                                          <p:spTgt spid="154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5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4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4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5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0" dur="500"/>
                                        <p:tgtEl>
                                          <p:spTgt spid="15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15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4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4" dur="500"/>
                                        <p:tgtEl>
                                          <p:spTgt spid="154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15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2" grpId="0"/>
      <p:bldP spid="154758" grpId="0"/>
      <p:bldP spid="154759" grpId="0"/>
      <p:bldP spid="154760" grpId="0" animBg="1"/>
      <p:bldP spid="154760" grpId="1" animBg="1"/>
      <p:bldP spid="154761" grpId="0" animBg="1"/>
      <p:bldP spid="154763" grpId="0"/>
      <p:bldP spid="154764" grpId="0"/>
      <p:bldP spid="154766" grpId="0"/>
      <p:bldP spid="154767" grpId="0"/>
      <p:bldP spid="154768" grpId="0" animBg="1"/>
      <p:bldP spid="154769" grpId="0" animBg="1"/>
      <p:bldP spid="154770" grpId="0" animBg="1"/>
      <p:bldP spid="15477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最小内核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基本概念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案例分析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任务控制块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任务就绪算法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>
                <a:solidFill>
                  <a:srgbClr val="C0C0C0"/>
                </a:solidFill>
              </a:rPr>
              <a:t>OS</a:t>
            </a:r>
            <a:r>
              <a:rPr lang="zh-CN" altLang="en-US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任务管理</a:t>
            </a:r>
          </a:p>
          <a:p>
            <a:pPr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srgbClr val="C0C0C0"/>
                </a:solidFill>
              </a:rPr>
              <a:t>任务堆栈初始化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5807076" y="1447801"/>
            <a:ext cx="41751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C0C0C0"/>
                </a:solidFill>
              </a:rPr>
              <a:t>获取并初始化</a:t>
            </a:r>
            <a:r>
              <a:rPr lang="en-US" altLang="zh-CN" sz="3200" dirty="0">
                <a:solidFill>
                  <a:srgbClr val="C0C0C0"/>
                </a:solidFill>
              </a:rPr>
              <a:t>TCB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C0C0C0"/>
                </a:solidFill>
              </a:rPr>
              <a:t>启动</a:t>
            </a:r>
            <a:r>
              <a:rPr lang="en-US" altLang="zh-CN" sz="3200" dirty="0">
                <a:solidFill>
                  <a:srgbClr val="C0C0C0"/>
                </a:solidFill>
              </a:rPr>
              <a:t>OS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3200" dirty="0" err="1">
                <a:solidFill>
                  <a:srgbClr val="C0C0C0"/>
                </a:solidFill>
              </a:rPr>
              <a:t>TargetInit</a:t>
            </a:r>
            <a:r>
              <a:rPr lang="en-US" altLang="zh-CN" sz="3200" dirty="0">
                <a:solidFill>
                  <a:srgbClr val="C0C0C0"/>
                </a:solidFill>
              </a:rPr>
              <a:t> </a:t>
            </a:r>
            <a:r>
              <a:rPr lang="zh-CN" altLang="en-US" sz="3200" dirty="0">
                <a:solidFill>
                  <a:srgbClr val="C0C0C0"/>
                </a:solidFill>
              </a:rPr>
              <a:t>初始化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C0C0C0"/>
                </a:solidFill>
              </a:rPr>
              <a:t>时间管理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C0C0C0"/>
                </a:solidFill>
              </a:rPr>
              <a:t>任务调度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FF0000"/>
                </a:solidFill>
              </a:rPr>
              <a:t>任务级的任务调度小结</a:t>
            </a:r>
          </a:p>
        </p:txBody>
      </p:sp>
      <p:sp>
        <p:nvSpPr>
          <p:cNvPr id="5" name="燕尾形 4">
            <a:hlinkClick r:id="" action="ppaction://noaction"/>
          </p:cNvPr>
          <p:cNvSpPr/>
          <p:nvPr/>
        </p:nvSpPr>
        <p:spPr>
          <a:xfrm rot="10800000">
            <a:off x="10107613" y="6096000"/>
            <a:ext cx="533400" cy="381000"/>
          </a:xfrm>
          <a:prstGeom prst="chevron">
            <a:avLst>
              <a:gd name="adj" fmla="val 6432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890</Words>
  <Application>Microsoft Office PowerPoint</Application>
  <PresentationFormat>宽屏</PresentationFormat>
  <Paragraphs>241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黑体</vt:lpstr>
      <vt:lpstr>华文新魏</vt:lpstr>
      <vt:lpstr>华文行楷</vt:lpstr>
      <vt:lpstr>Arial</vt:lpstr>
      <vt:lpstr>Times New Roman</vt:lpstr>
      <vt:lpstr>Wingdings</vt:lpstr>
      <vt:lpstr>Office 主题​​</vt:lpstr>
      <vt:lpstr>3.2  最小内核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 最小内核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 最小内核</dc:title>
  <dc:creator>muyv ye</dc:creator>
  <cp:lastModifiedBy>muyv ye</cp:lastModifiedBy>
  <cp:revision>1</cp:revision>
  <dcterms:created xsi:type="dcterms:W3CDTF">2024-03-21T08:14:39Z</dcterms:created>
  <dcterms:modified xsi:type="dcterms:W3CDTF">2024-03-21T08:17:01Z</dcterms:modified>
</cp:coreProperties>
</file>