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5261"/>
            <a:ext cx="9144000" cy="848179"/>
          </a:xfrm>
        </p:spPr>
        <p:txBody>
          <a:bodyPr anchor="ctr" anchorCtr="0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33440"/>
            <a:ext cx="9144000" cy="50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22720"/>
            <a:ext cx="2743200" cy="294640"/>
          </a:xfrm>
        </p:spPr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22720"/>
            <a:ext cx="4114800" cy="2946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22720"/>
            <a:ext cx="2743200" cy="294640"/>
          </a:xfrm>
        </p:spPr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025"/>
            <a:ext cx="10515600" cy="431641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609850"/>
            <a:ext cx="10515600" cy="1152525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89363"/>
            <a:ext cx="10515600" cy="5921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9963" y="3640596"/>
            <a:ext cx="8972074" cy="676800"/>
          </a:xfrm>
          <a:prstGeom prst="rect">
            <a:avLst/>
          </a:prstGeo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None/>
              <a:defRPr sz="1800">
                <a:latin typeface="+mn-lt"/>
                <a:ea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7542"/>
            <a:ext cx="5181600" cy="4290378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7542"/>
            <a:ext cx="5181600" cy="4290378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96415"/>
            <a:ext cx="5157787" cy="64770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6415"/>
            <a:ext cx="5183188" cy="64770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51113" y="2183131"/>
            <a:ext cx="7089775" cy="1517650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"/>
              <a:defRPr>
                <a:solidFill>
                  <a:srgbClr val="4061AA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rgbClr val="A9B9DF"/>
              </a:buClr>
              <a:buFont typeface="幼圆" panose="02010509060101010101" pitchFamily="49" charset="-122"/>
              <a:buChar char=" "/>
              <a:defRPr sz="1400">
                <a:solidFill>
                  <a:srgbClr val="7D7D7D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4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1113" y="2183130"/>
            <a:ext cx="7089775" cy="1517650"/>
          </a:xfrm>
          <a:noFill/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6" name="平行四边形 3"/>
          <p:cNvSpPr>
            <a:spLocks noChangeArrowheads="1"/>
          </p:cNvSpPr>
          <p:nvPr/>
        </p:nvSpPr>
        <p:spPr bwMode="auto">
          <a:xfrm>
            <a:off x="3655485" y="3822700"/>
            <a:ext cx="8536516" cy="425450"/>
          </a:xfrm>
          <a:prstGeom prst="parallelogram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anchor="ctr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"/>
              <a:defRPr sz="2400">
                <a:solidFill>
                  <a:schemeClr val="accent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83BBDD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zh-CN" sz="1600" smtClean="0">
              <a:solidFill>
                <a:srgbClr val="ACD1E8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180320" y="1036319"/>
            <a:ext cx="1173480" cy="5140643"/>
          </a:xfrm>
        </p:spPr>
        <p:txBody>
          <a:bodyPr vert="eaVert">
            <a:normAutofit/>
          </a:bodyPr>
          <a:lstStyle/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36319"/>
            <a:ext cx="9235440" cy="5140643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0"/>
            <a:ext cx="12195175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68960"/>
            <a:ext cx="10515600" cy="1121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E62FA2D-8AD8-4839-8284-DBE6C369225F}" type="datetimeFigureOut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9A5171-AC11-41CE-8B52-CDB574A4F0EB}" type="slidenum">
              <a:rPr lang="zh-CN" alt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effectLst>
            <a:glow rad="139700">
              <a:srgbClr val="60A8FF">
                <a:alpha val="14902"/>
              </a:srgb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m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1524000" y="5085261"/>
            <a:ext cx="9144000" cy="84817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rgbClr val="887DCD">
                    <a:lumMod val="50000"/>
                  </a:srgbClr>
                </a:solidFill>
                <a:effectLst>
                  <a:glow rad="139700">
                    <a:srgbClr val="60A8FF">
                      <a:alpha val="14902"/>
                    </a:srgbClr>
                  </a:glow>
                </a:effectLst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>
              <a:spcAft>
                <a:spcPts val="0"/>
              </a:spcAft>
              <a:defRPr/>
            </a:pPr>
            <a:r>
              <a:rPr lang="zh-CN" altLang="en-US" sz="4000" dirty="0"/>
              <a:t>数据库</a:t>
            </a:r>
            <a:endParaRPr lang="zh-CN" alt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2525489" y="6022569"/>
            <a:ext cx="7097480" cy="53959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F8BC9">
                  <a:lumMod val="75000"/>
                </a:srgbClr>
              </a:buClr>
              <a:buFont typeface="Wingdings" panose="05000000000000000000" pitchFamily="2" charset="2"/>
              <a:buNone/>
              <a:defRPr sz="2400" kern="120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>
              <a:defRPr/>
            </a:pPr>
            <a:r>
              <a:rPr lang="en-US" altLang="zh-CN" dirty="0"/>
              <a:t>Mysql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[all | distinct]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用于设定所select出来的数据是否允许出现重复行（完全相同的数据行）</a:t>
            </a:r>
            <a:endParaRPr lang="zh-CN" altLang="en-US"/>
          </a:p>
          <a:p>
            <a:r>
              <a:rPr lang="zh-CN" altLang="en-US"/>
              <a:t>all：允许出现——默认不写就是All（允许的）。</a:t>
            </a:r>
            <a:endParaRPr lang="zh-CN" altLang="en-US"/>
          </a:p>
          <a:p>
            <a:r>
              <a:rPr lang="zh-CN" altLang="en-US"/>
              <a:t>distinct：不允许出现——就是所谓的“消除重复行”。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from子句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就是指定数据的来源，其实就是“表”，可以是一个表名，也可以是多个表——多表查询了。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where子句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一个概念：where子句，相当于php或js中的if条件语句：其最终结果就是布尔值（true/false）</a:t>
            </a:r>
            <a:endParaRPr lang="zh-CN" altLang="en-US"/>
          </a:p>
          <a:p>
            <a:r>
              <a:rPr lang="zh-CN" altLang="en-US"/>
              <a:t>php：if($n  % 4 == 0 &amp;&amp; $n % 100 != 0  || $n % 400 == 0 ){}</a:t>
            </a:r>
            <a:endParaRPr lang="zh-CN" altLang="en-US"/>
          </a:p>
          <a:p>
            <a:r>
              <a:rPr lang="zh-CN" altLang="en-US"/>
              <a:t>则：</a:t>
            </a:r>
            <a:endParaRPr lang="zh-CN" altLang="en-US"/>
          </a:p>
          <a:p>
            <a:r>
              <a:rPr lang="zh-CN" altLang="en-US"/>
              <a:t>where  true,  where  1;    where 1=1;  都表示true</a:t>
            </a:r>
            <a:endParaRPr lang="zh-CN" altLang="en-US"/>
          </a:p>
          <a:p>
            <a:r>
              <a:rPr lang="zh-CN" altLang="en-US"/>
              <a:t>where  false,  where  0;    where 1&lt;&gt;1;  都表示false</a:t>
            </a:r>
            <a:endParaRPr lang="zh-CN" altLang="en-US"/>
          </a:p>
          <a:p>
            <a:r>
              <a:rPr lang="zh-CN" altLang="en-US"/>
              <a:t>where中可用的运算符：</a:t>
            </a:r>
            <a:endParaRPr lang="zh-CN" altLang="en-US"/>
          </a:p>
          <a:p>
            <a:r>
              <a:rPr lang="zh-CN" altLang="en-US"/>
              <a:t>算术运算符： +  -  *  /   %</a:t>
            </a:r>
            <a:endParaRPr lang="zh-CN" altLang="en-US"/>
          </a:p>
          <a:p>
            <a:r>
              <a:rPr lang="zh-CN" altLang="en-US"/>
              <a:t>比较运算符： &gt;   &gt;=   &lt;    &lt;=   =（等于）   &lt;&gt;（不等于）   </a:t>
            </a:r>
            <a:endParaRPr lang="zh-CN" altLang="en-US"/>
          </a:p>
          <a:p>
            <a:r>
              <a:rPr lang="zh-CN" altLang="en-US"/>
              <a:t>==（等于，mysql扩展），!=（不等于，mysql扩展）</a:t>
            </a:r>
            <a:endParaRPr lang="zh-CN" altLang="en-US"/>
          </a:p>
          <a:p>
            <a:r>
              <a:rPr lang="zh-CN" altLang="en-US"/>
              <a:t>逻辑运算符： and（与）  or（或）   not（非）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between语法：</a:t>
            </a:r>
            <a:endParaRPr lang="zh-CN" altLang="en-US"/>
          </a:p>
          <a:p>
            <a:r>
              <a:rPr lang="zh-CN" altLang="en-US"/>
              <a:t>XX  between  值1  and  值2；</a:t>
            </a:r>
            <a:endParaRPr lang="zh-CN" altLang="en-US"/>
          </a:p>
          <a:p>
            <a:r>
              <a:rPr lang="zh-CN" altLang="en-US"/>
              <a:t>含义：字段XX的值在值1和值2之间（含），相当于：XX &gt;=值1 and XX&lt;=值2；</a:t>
            </a:r>
            <a:endParaRPr lang="zh-CN" altLang="en-US"/>
          </a:p>
          <a:p>
            <a:r>
              <a:rPr lang="zh-CN" altLang="en-US"/>
              <a:t>in语法：</a:t>
            </a:r>
            <a:endParaRPr lang="zh-CN" altLang="en-US"/>
          </a:p>
          <a:p>
            <a:r>
              <a:rPr lang="zh-CN" altLang="en-US"/>
              <a:t>XX  in (值1，值2，.......)；</a:t>
            </a:r>
            <a:endParaRPr lang="zh-CN" altLang="en-US"/>
          </a:p>
          <a:p>
            <a:r>
              <a:rPr lang="zh-CN" altLang="en-US"/>
              <a:t>含义：XX等于其中所列出的任何一个值都算成立，相当于：</a:t>
            </a:r>
            <a:endParaRPr lang="zh-CN" altLang="en-US"/>
          </a:p>
          <a:p>
            <a:r>
              <a:rPr lang="zh-CN" altLang="en-US"/>
              <a:t>XX = 值1  or XX = 值2  or  XX = 值2 </a:t>
            </a:r>
            <a:endParaRPr lang="zh-CN" altLang="en-US"/>
          </a:p>
          <a:p>
            <a:r>
              <a:rPr lang="zh-CN" altLang="en-US"/>
              <a:t>注意：其中的值1通常是“直接值”，但也可以是后面要学习的“查询结果值”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ｌｉｋｅ语法（模糊查找）：</a:t>
            </a:r>
            <a:endParaRPr lang="zh-CN" altLang="en-US"/>
          </a:p>
          <a:p>
            <a:r>
              <a:rPr lang="zh-CN" altLang="en-US">
                <a:sym typeface="+mn-ea"/>
              </a:rPr>
              <a:t>语法形式：　ＸＸ　like  ‘要查找字符’;</a:t>
            </a:r>
            <a:endParaRPr lang="zh-CN" altLang="en-US"/>
          </a:p>
          <a:p>
            <a:r>
              <a:rPr lang="zh-CN" altLang="en-US">
                <a:sym typeface="+mn-ea"/>
              </a:rPr>
              <a:t>说明：</a:t>
            </a:r>
            <a:endParaRPr lang="zh-CN" altLang="en-US"/>
          </a:p>
          <a:p>
            <a:r>
              <a:rPr lang="zh-CN" altLang="en-US">
                <a:sym typeface="+mn-ea"/>
              </a:rPr>
              <a:t>1，like语法（模糊查找）用于对字符类型的字段进行字符匹配查找</a:t>
            </a:r>
            <a:endParaRPr lang="zh-CN" altLang="en-US"/>
          </a:p>
          <a:p>
            <a:r>
              <a:rPr lang="zh-CN" altLang="en-US">
                <a:sym typeface="+mn-ea"/>
              </a:rPr>
              <a:t>2，要查找的字符中，有2个特殊含义的字符：</a:t>
            </a:r>
            <a:endParaRPr lang="zh-CN" altLang="en-US"/>
          </a:p>
          <a:p>
            <a:r>
              <a:rPr lang="zh-CN" altLang="en-US">
                <a:sym typeface="+mn-ea"/>
              </a:rPr>
              <a:t>2.1:  %   其含义是：代表任意个数的任意字符</a:t>
            </a:r>
            <a:endParaRPr lang="zh-CN" altLang="en-US"/>
          </a:p>
          <a:p>
            <a:r>
              <a:rPr lang="zh-CN" altLang="en-US">
                <a:sym typeface="+mn-ea"/>
              </a:rPr>
              <a:t>2.2:  _   其含义是：代表1个的任意字符</a:t>
            </a:r>
            <a:endParaRPr lang="zh-CN" altLang="en-US"/>
          </a:p>
          <a:p>
            <a:r>
              <a:rPr lang="zh-CN" altLang="en-US">
                <a:sym typeface="+mn-ea"/>
              </a:rPr>
              <a:t>2.3：这里的字符，都是指现实中可见的一个“符号”，而不是字节。</a:t>
            </a:r>
            <a:endParaRPr lang="zh-CN" altLang="en-US"/>
          </a:p>
          <a:p>
            <a:r>
              <a:rPr lang="zh-CN" altLang="en-US">
                <a:sym typeface="+mn-ea"/>
              </a:rPr>
              <a:t>3，实际应用中的模糊查找，通常都是这样：like ‘%关键字%’；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60865"/>
            <a:ext cx="10515600" cy="4316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注意：where子句前面必须有from子句。虽然他们2者都可以省略，但有from可以没有where，而有where必须有from。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group  by  分组子句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370"/>
            <a:ext cx="10515600" cy="4900930"/>
          </a:xfrm>
        </p:spPr>
        <p:txBody>
          <a:bodyPr>
            <a:normAutofit fontScale="60000"/>
          </a:bodyPr>
          <a:p>
            <a:r>
              <a:rPr lang="zh-CN" altLang="en-US"/>
              <a:t>形式：</a:t>
            </a:r>
            <a:endParaRPr lang="zh-CN" altLang="en-US"/>
          </a:p>
          <a:p>
            <a:r>
              <a:rPr lang="zh-CN" altLang="en-US"/>
              <a:t>group  by  字段1  排序方式1，字段2 排序方式2， .....</a:t>
            </a:r>
            <a:endParaRPr lang="zh-CN" altLang="en-US"/>
          </a:p>
          <a:p>
            <a:r>
              <a:rPr lang="zh-CN" altLang="en-US"/>
              <a:t>通常都只进行一个字段的分组。</a:t>
            </a:r>
            <a:endParaRPr lang="zh-CN" altLang="en-US"/>
          </a:p>
          <a:p>
            <a:r>
              <a:rPr lang="zh-CN" altLang="en-US"/>
              <a:t>含义：</a:t>
            </a:r>
            <a:endParaRPr lang="zh-CN" altLang="en-US"/>
          </a:p>
          <a:p>
            <a:r>
              <a:rPr lang="zh-CN" altLang="en-US"/>
              <a:t>什么叫分组？就是将数据以某个字段的值为“依据”，分到不同的“组别”里。</a:t>
            </a:r>
            <a:endParaRPr lang="zh-CN" altLang="en-US"/>
          </a:p>
          <a:p>
            <a:r>
              <a:rPr lang="zh-CN" altLang="en-US"/>
              <a:t>分组的结果通常：</a:t>
            </a:r>
            <a:endParaRPr lang="zh-CN" altLang="en-US"/>
          </a:p>
          <a:p>
            <a:r>
              <a:rPr lang="zh-CN" altLang="en-US"/>
              <a:t>1，数据结果只能是“组”——没有数据本身的个体</a:t>
            </a:r>
            <a:endParaRPr lang="zh-CN" altLang="en-US"/>
          </a:p>
          <a:p>
            <a:r>
              <a:rPr lang="zh-CN" altLang="en-US"/>
              <a:t>2，数据结果就可能“丢失”很多特性，比如没有性别，身高，姓名，等等。</a:t>
            </a:r>
            <a:endParaRPr lang="zh-CN" altLang="en-US"/>
          </a:p>
          <a:p>
            <a:r>
              <a:rPr lang="zh-CN" altLang="en-US"/>
              <a:t>3，实际上，结果中通常只剩下“组”作为整体的信息：</a:t>
            </a:r>
            <a:endParaRPr lang="zh-CN" altLang="en-US"/>
          </a:p>
          <a:p>
            <a:r>
              <a:rPr lang="zh-CN" altLang="en-US"/>
              <a:t>首先是该组的本身依据值，</a:t>
            </a:r>
            <a:endParaRPr lang="zh-CN" altLang="en-US"/>
          </a:p>
          <a:p>
            <a:r>
              <a:rPr lang="zh-CN" altLang="en-US"/>
              <a:t>另外，这几个可能的值：组内成员的个数，组内某些字段的最大值，最小值，平均值，总和值。</a:t>
            </a:r>
            <a:endParaRPr lang="zh-CN" altLang="en-US"/>
          </a:p>
          <a:p>
            <a:r>
              <a:rPr lang="zh-CN" altLang="en-US"/>
              <a:t>其他字段，通常就不能用了。</a:t>
            </a:r>
            <a:endParaRPr lang="zh-CN" altLang="en-US"/>
          </a:p>
          <a:p>
            <a:r>
              <a:rPr lang="zh-CN" altLang="en-US"/>
              <a:t>4，如果是2个字段或以上分组，则其实是相当于对前一分组的组内，再进行后一依据的分组。</a:t>
            </a:r>
            <a:endParaRPr lang="zh-CN" altLang="en-US"/>
          </a:p>
          <a:p>
            <a:r>
              <a:rPr lang="zh-CN" altLang="en-US"/>
              <a:t>上述说明的结果，其实是反映在ｓｅｌｅｃｔ语句中，就是select的“取出项”（输出项）就基本只剩下以上信息了，比如：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在分组查询中，基本都依赖于一下几个函数（聚合函数，统计函数）：</a:t>
            </a:r>
            <a:endParaRPr lang="zh-CN" altLang="en-US"/>
          </a:p>
          <a:p>
            <a:r>
              <a:rPr lang="zh-CN" altLang="en-US"/>
              <a:t>count(*):  统计一组中的数量，通常用“*”做参数</a:t>
            </a:r>
            <a:endParaRPr lang="zh-CN" altLang="en-US"/>
          </a:p>
          <a:p>
            <a:r>
              <a:rPr lang="zh-CN" altLang="en-US"/>
              <a:t>max(字段名)：获取该字段中在该组中的最大值。</a:t>
            </a:r>
            <a:endParaRPr lang="zh-CN" altLang="en-US"/>
          </a:p>
          <a:p>
            <a:r>
              <a:rPr lang="zh-CN" altLang="en-US"/>
              <a:t>min(字段名)：获取该字段中在该组中的最小值。</a:t>
            </a:r>
            <a:endParaRPr lang="zh-CN" altLang="en-US"/>
          </a:p>
          <a:p>
            <a:r>
              <a:rPr lang="zh-CN" altLang="en-US"/>
              <a:t>sum(字段名)：获取该字段中在该组中的总和。</a:t>
            </a:r>
            <a:endParaRPr lang="zh-CN" altLang="en-US"/>
          </a:p>
          <a:p>
            <a:r>
              <a:rPr lang="zh-CN" altLang="en-US"/>
              <a:t>avg(字段名)：获取该字段中在该组中的平均值。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having子句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having子句其实概念跟where子句完全一样：</a:t>
            </a:r>
            <a:endParaRPr lang="zh-CN" altLang="en-US"/>
          </a:p>
          <a:p>
            <a:r>
              <a:rPr lang="zh-CN" altLang="en-US"/>
              <a:t>where是针对表的字段的值进行“条件判断”</a:t>
            </a:r>
            <a:endParaRPr lang="zh-CN" altLang="en-US"/>
          </a:p>
          <a:p>
            <a:r>
              <a:rPr lang="zh-CN" altLang="en-US"/>
              <a:t>having是只针对groupby之后的“组”数据进行条件判断，即</a:t>
            </a:r>
            <a:endParaRPr lang="zh-CN" altLang="en-US"/>
          </a:p>
          <a:p>
            <a:r>
              <a:rPr lang="zh-CN" altLang="en-US"/>
              <a:t>其不能使用：字段名&gt;10</a:t>
            </a:r>
            <a:endParaRPr lang="zh-CN" altLang="en-US"/>
          </a:p>
          <a:p>
            <a:r>
              <a:rPr lang="zh-CN" altLang="en-US"/>
              <a:t>但可以使用：count(字段名)&gt;10， 或  max(price) &gt; 2000, 但如果字段是分组依据，也可以。</a:t>
            </a:r>
            <a:endParaRPr lang="zh-CN" altLang="en-US"/>
          </a:p>
          <a:p>
            <a:r>
              <a:rPr lang="zh-CN" altLang="en-US"/>
              <a:t>当然，通常也可以使用select中的有效的字段别名，比如：</a:t>
            </a:r>
            <a:endParaRPr lang="zh-CN" altLang="en-US"/>
          </a:p>
          <a:p>
            <a:r>
              <a:rPr lang="zh-CN" altLang="en-US"/>
              <a:t>select count(*) as f1 , max(f1) as f2  from tab1  group by f3 having f1 &gt; 5 and  f2 &lt; 1000;\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数据操作语言（ＤＭＬ）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65910"/>
            <a:ext cx="10515600" cy="4926965"/>
          </a:xfrm>
        </p:spPr>
        <p:txBody>
          <a:bodyPr>
            <a:normAutofit fontScale="60000"/>
          </a:bodyPr>
          <a:p>
            <a:r>
              <a:rPr lang="zh-CN" altLang="en-US"/>
              <a:t>数据插入（添加数据）</a:t>
            </a:r>
            <a:endParaRPr lang="zh-CN" altLang="en-US"/>
          </a:p>
          <a:p>
            <a:r>
              <a:rPr lang="zh-CN" altLang="en-US"/>
              <a:t>有3种形式</a:t>
            </a:r>
            <a:endParaRPr lang="zh-CN" altLang="en-US"/>
          </a:p>
          <a:p>
            <a:r>
              <a:rPr lang="zh-CN" altLang="en-US"/>
              <a:t>形式1：</a:t>
            </a:r>
            <a:endParaRPr lang="zh-CN" altLang="en-US"/>
          </a:p>
          <a:p>
            <a:r>
              <a:rPr lang="zh-CN" altLang="en-US"/>
              <a:t>insert into  表名（字段名1，字段名2，....）values (值a1，值a2， .....)， (值b1，值b2， .....)，..... ；</a:t>
            </a:r>
            <a:endParaRPr lang="zh-CN" altLang="en-US"/>
          </a:p>
          <a:p>
            <a:r>
              <a:rPr lang="zh-CN" altLang="en-US"/>
              <a:t>形式2：</a:t>
            </a:r>
            <a:endParaRPr lang="zh-CN" altLang="en-US"/>
          </a:p>
          <a:p>
            <a:r>
              <a:rPr lang="zh-CN" altLang="en-US"/>
              <a:t>insert into  表名1（字段名1，字段名2，....）select  字段名1，字段名2，....  from  表名2；</a:t>
            </a:r>
            <a:endParaRPr lang="zh-CN" altLang="en-US"/>
          </a:p>
          <a:p>
            <a:r>
              <a:rPr lang="zh-CN" altLang="en-US"/>
              <a:t>形式3：</a:t>
            </a:r>
            <a:endParaRPr lang="zh-CN" altLang="en-US"/>
          </a:p>
          <a:p>
            <a:r>
              <a:rPr lang="zh-CN" altLang="en-US"/>
              <a:t>insert  into  表名  set  字段名1=值1，字段名2=值2， ..... 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解释说明：</a:t>
            </a:r>
            <a:endParaRPr lang="zh-CN" altLang="en-US"/>
          </a:p>
          <a:p>
            <a:r>
              <a:rPr lang="zh-CN" altLang="en-US"/>
              <a:t>1，形式1和形式2，可以一次插入多条数据；</a:t>
            </a:r>
            <a:endParaRPr lang="zh-CN" altLang="en-US"/>
          </a:p>
          <a:p>
            <a:r>
              <a:rPr lang="zh-CN" altLang="en-US"/>
              <a:t>2，不管哪种形式，在“字段”和“值”之间，都有“一一对应”关系。</a:t>
            </a:r>
            <a:endParaRPr lang="zh-CN" altLang="en-US"/>
          </a:p>
          <a:p>
            <a:r>
              <a:rPr lang="zh-CN" altLang="en-US"/>
              <a:t>3，值的形式，通常是这样：数字直接写，字符串和时间加单引号，但如果是函数值，则不能加引号</a:t>
            </a:r>
            <a:endParaRPr lang="zh-CN" altLang="en-US"/>
          </a:p>
          <a:p>
            <a:r>
              <a:rPr lang="zh-CN" altLang="en-US"/>
              <a:t>4，观念问题：不管那种形式，都要理解为：插入数据的单位是“行”；</a:t>
            </a:r>
            <a:endParaRPr lang="zh-CN" altLang="en-US"/>
          </a:p>
          <a:p>
            <a:r>
              <a:rPr lang="zh-CN" altLang="en-US"/>
              <a:t>5，有的字段通常无需插入数据，此时不应该出现该字段名：auto_increment， timestamp，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举例：</a:t>
            </a:r>
            <a:endParaRPr lang="zh-CN" altLang="en-US"/>
          </a:p>
        </p:txBody>
      </p:sp>
      <p:pic>
        <p:nvPicPr>
          <p:cNvPr id="-2147482623" name="内容占位符 -214748262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94205" y="2453005"/>
            <a:ext cx="6858000" cy="21564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复制一个表的结构和数据：</a:t>
            </a:r>
            <a:endParaRPr lang="zh-CN" altLang="en-US"/>
          </a:p>
          <a:p>
            <a:r>
              <a:rPr lang="zh-CN" altLang="en-US"/>
              <a:t>create  table  表名1  select  *  from  表名2； </a:t>
            </a:r>
            <a:endParaRPr lang="zh-CN" altLang="en-US"/>
          </a:p>
          <a:p>
            <a:r>
              <a:rPr lang="zh-CN" altLang="en-US"/>
              <a:t>复制一个表的结构和数据</a:t>
            </a:r>
            <a:endParaRPr lang="zh-CN" altLang="en-US"/>
          </a:p>
          <a:p>
            <a:r>
              <a:rPr lang="zh-CN" altLang="en-US"/>
              <a:t>create table表名1 like 表名2；</a:t>
            </a:r>
            <a:endParaRPr lang="zh-CN" altLang="en-US"/>
          </a:p>
          <a:p>
            <a:r>
              <a:rPr lang="zh-CN" altLang="en-US"/>
              <a:t>insert 表名1 select * from 表名2；</a:t>
            </a:r>
            <a:endParaRPr lang="zh-CN" altLang="en-US"/>
          </a:p>
          <a:p>
            <a:r>
              <a:rPr lang="zh-CN" altLang="en-US"/>
              <a:t>复制，但是不复制数据</a:t>
            </a:r>
            <a:endParaRPr lang="zh-CN" altLang="en-US"/>
          </a:p>
          <a:p>
            <a:r>
              <a:rPr lang="zh-CN" altLang="en-US"/>
              <a:t>create  table  表名1  select  *  from  表名2 where 0；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470"/>
            <a:ext cx="10515600" cy="1013460"/>
          </a:xfrm>
        </p:spPr>
        <p:txBody>
          <a:bodyPr/>
          <a:p>
            <a:r>
              <a:rPr lang="zh-CN" altLang="en-US"/>
              <a:t>删除数据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0810"/>
            <a:ext cx="10515600" cy="5387975"/>
          </a:xfrm>
        </p:spPr>
        <p:txBody>
          <a:bodyPr>
            <a:normAutofit fontScale="70000"/>
          </a:bodyPr>
          <a:p>
            <a:r>
              <a:rPr lang="zh-CN" altLang="en-US"/>
              <a:t>基本语法形式：</a:t>
            </a:r>
            <a:endParaRPr lang="zh-CN" altLang="en-US"/>
          </a:p>
          <a:p>
            <a:r>
              <a:rPr lang="zh-CN" altLang="en-US"/>
              <a:t>delete from 表名 [where条件] [order排序] [limit限定]；</a:t>
            </a:r>
            <a:endParaRPr lang="zh-CN" altLang="en-US"/>
          </a:p>
          <a:p>
            <a:r>
              <a:rPr lang="zh-CN" altLang="en-US"/>
              <a:t>解释说明：</a:t>
            </a:r>
            <a:endParaRPr lang="zh-CN" altLang="en-US"/>
          </a:p>
          <a:p>
            <a:r>
              <a:rPr lang="zh-CN" altLang="en-US"/>
              <a:t>1，观念问题：删除也是应该以理解为“以行为单位”进行的。</a:t>
            </a:r>
            <a:endParaRPr lang="zh-CN" altLang="en-US"/>
          </a:p>
          <a:p>
            <a:r>
              <a:rPr lang="zh-CN" altLang="en-US"/>
              <a:t>2，删除语句中，where条件通常都要写上，因为如果不写，则就删除了所有数据，应用中极少如此。</a:t>
            </a:r>
            <a:endParaRPr lang="zh-CN" altLang="en-US"/>
          </a:p>
          <a:p>
            <a:r>
              <a:rPr lang="zh-CN" altLang="en-US"/>
              <a:t>3，order排序子句和limit限定子句，应用中通常不需要。</a:t>
            </a:r>
            <a:endParaRPr lang="zh-CN" altLang="en-US"/>
          </a:p>
          <a:p>
            <a:r>
              <a:rPr lang="zh-CN" altLang="en-US"/>
              <a:t>3.1 order排序子句用于设定删除数据的先后顺序。</a:t>
            </a:r>
            <a:endParaRPr lang="zh-CN" altLang="en-US"/>
          </a:p>
          <a:p>
            <a:r>
              <a:rPr lang="zh-CN" altLang="en-US"/>
              <a:t>3.2 limit限定子句用于限定在设定的顺序情况下删除指定的某些行。</a:t>
            </a:r>
            <a:endParaRPr lang="zh-CN" altLang="en-US"/>
          </a:p>
          <a:p>
            <a:r>
              <a:rPr lang="zh-CN" altLang="en-US"/>
              <a:t>类似删除语句truncate：</a:t>
            </a:r>
            <a:endParaRPr lang="zh-CN" altLang="en-US"/>
          </a:p>
          <a:p>
            <a:r>
              <a:rPr lang="zh-CN" altLang="en-US"/>
              <a:t>truncate [table] 表名；用于直接删除整个表（结构）并重新创建该表。</a:t>
            </a:r>
            <a:endParaRPr lang="zh-CN" altLang="en-US"/>
          </a:p>
          <a:p>
            <a:r>
              <a:rPr lang="zh-CN" altLang="en-US"/>
              <a:t>1，删除整个表（数据和结构都没有了）</a:t>
            </a:r>
            <a:endParaRPr lang="zh-CN" altLang="en-US"/>
          </a:p>
          <a:p>
            <a:r>
              <a:rPr lang="zh-CN" altLang="en-US"/>
              <a:t>2，重新创建该表（全新表）。</a:t>
            </a:r>
            <a:endParaRPr lang="zh-CN" altLang="en-US"/>
          </a:p>
          <a:p>
            <a:r>
              <a:rPr lang="zh-CN" altLang="en-US"/>
              <a:t>3，跟delete 语句不带where条件，有什么区别？</a:t>
            </a:r>
            <a:endParaRPr lang="zh-CN" altLang="en-US"/>
          </a:p>
          <a:p>
            <a:r>
              <a:rPr lang="zh-CN" altLang="en-US"/>
              <a:t>主要影响的是类似：auto_increment这种类型的字段值：</a:t>
            </a:r>
            <a:endParaRPr lang="zh-CN" altLang="en-US"/>
          </a:p>
          <a:p>
            <a:r>
              <a:rPr lang="zh-CN" altLang="en-US"/>
              <a:t>truncate结果会重新计算，delete还能继续增长。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举例：</a:t>
            </a:r>
            <a:endParaRPr lang="zh-CN" altLang="en-US"/>
          </a:p>
        </p:txBody>
      </p:sp>
      <p:pic>
        <p:nvPicPr>
          <p:cNvPr id="-2147482620" name="内容占位符 -21474826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7955" y="2835910"/>
            <a:ext cx="8275320" cy="1185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基本语法：</a:t>
            </a:r>
            <a:endParaRPr lang="zh-CN" altLang="en-US"/>
          </a:p>
          <a:p>
            <a:r>
              <a:rPr lang="zh-CN" altLang="en-US"/>
              <a:t>update 表名 set 字段名1=值表达式1，字段名2=值表达式2，....[where条件] [order排序] [limit限定]；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语法说明</a:t>
            </a:r>
            <a:endParaRPr lang="zh-CN" altLang="en-US"/>
          </a:p>
          <a:p>
            <a:r>
              <a:rPr lang="zh-CN" altLang="en-US"/>
              <a:t>1， 观念问题：仍然要理解为更新是以“行”为单位进行的，虽然可以指定只更新其中的部分字段。</a:t>
            </a:r>
            <a:endParaRPr lang="zh-CN" altLang="en-US"/>
          </a:p>
          <a:p>
            <a:r>
              <a:rPr lang="zh-CN" altLang="en-US"/>
              <a:t>2， where条件子句，在应用中，同样几乎都必须有，否则很可能就失去意义，类似delete</a:t>
            </a:r>
            <a:endParaRPr lang="zh-CN" altLang="en-US"/>
          </a:p>
          <a:p>
            <a:r>
              <a:rPr lang="zh-CN" altLang="en-US"/>
              <a:t>3，order排序子句通常不需要，用于将要更新的数据指定更新的顺序。</a:t>
            </a:r>
            <a:endParaRPr lang="zh-CN" altLang="en-US"/>
          </a:p>
          <a:p>
            <a:r>
              <a:rPr lang="zh-CN" altLang="en-US"/>
              <a:t>4，limit限定子句通常不需要，用于将要更新的数据的指定顺序去更新部分（局部）数据，比如：前500行。</a:t>
            </a:r>
            <a:endParaRPr lang="zh-CN" altLang="en-US"/>
          </a:p>
          <a:p>
            <a:r>
              <a:rPr lang="zh-CN" altLang="en-US"/>
              <a:t>5，字段的值可以是表达式，或直接值，或函数，如果是直接值，同样遵循insert语句中的值的写法。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举例：</a:t>
            </a:r>
            <a:endParaRPr lang="zh-CN" altLang="en-US"/>
          </a:p>
        </p:txBody>
      </p:sp>
      <p:pic>
        <p:nvPicPr>
          <p:cNvPr id="-2147482619" name="内容占位符 -21474826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6715" y="2834640"/>
            <a:ext cx="8072755" cy="935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数据查询语言DQL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基本查询</a:t>
            </a:r>
            <a:endParaRPr lang="zh-CN" altLang="en-US"/>
          </a:p>
          <a:p>
            <a:r>
              <a:rPr lang="zh-CN" altLang="en-US"/>
              <a:t>语法形式</a:t>
            </a:r>
            <a:endParaRPr lang="zh-CN" altLang="en-US"/>
          </a:p>
          <a:p>
            <a:r>
              <a:rPr lang="zh-CN" altLang="en-US"/>
              <a:t>select [all | distinct] 字段或表达式列表 [from子句] [where子句] [group by子句] [having子句] [order by子句] [limit子句]；</a:t>
            </a:r>
            <a:endParaRPr lang="zh-CN" altLang="en-US"/>
          </a:p>
          <a:p>
            <a:r>
              <a:rPr lang="zh-CN" altLang="en-US"/>
              <a:t>解释说明：</a:t>
            </a:r>
            <a:endParaRPr lang="zh-CN" altLang="en-US"/>
          </a:p>
          <a:p>
            <a:r>
              <a:rPr lang="zh-CN" altLang="en-US"/>
              <a:t>select语句，作用是从“数据源”中，找出（取出）一定的数据，并作为该语句的返回结果（数据集）</a:t>
            </a:r>
            <a:endParaRPr lang="zh-CN" altLang="en-US"/>
          </a:p>
          <a:p>
            <a:r>
              <a:rPr lang="zh-CN" altLang="en-US"/>
              <a:t>数据源：</a:t>
            </a:r>
            <a:endParaRPr lang="zh-CN" altLang="en-US"/>
          </a:p>
          <a:p>
            <a:r>
              <a:rPr lang="zh-CN" altLang="en-US"/>
              <a:t>通常，数据源就是“表”。但：</a:t>
            </a:r>
            <a:endParaRPr lang="zh-CN" altLang="en-US"/>
          </a:p>
          <a:p>
            <a:r>
              <a:rPr lang="zh-CN" altLang="en-US"/>
              <a:t>也可以没有数据源，而是使用“直接数据”（或函数执行结果）。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4"/>
  <p:tag name="KSO_WM_UNIT_TYPE" val="a"/>
  <p:tag name="KSO_WM_UNIT_INDEX" val="1"/>
  <p:tag name="KSO_WM_UNIT_ID" val="custom164_31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YOU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47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4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a"/>
  <p:tag name="KSO_WM_UNIT_INDEX" val="1"/>
  <p:tag name="KSO_WM_UNIT_ID" val="custom160447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b"/>
  <p:tag name="KSO_WM_UNIT_INDEX" val="1"/>
  <p:tag name="KSO_WM_UNIT_ID" val="custom160447_1*b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5、19、20、26、30、31"/>
  <p:tag name="KSO_WM_TEMPLATE_CATEGORY" val="custom"/>
  <p:tag name="KSO_WM_TEMPLATE_INDEX" val="160447"/>
  <p:tag name="KSO_WM_TAG_VERSION" val="1.0"/>
  <p:tag name="KSO_WM_SLIDE_ID" val="custom16044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A000120140530A79PPBG">
  <a:themeElements>
    <a:clrScheme name="160164.16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887DCD"/>
      </a:accent1>
      <a:accent2>
        <a:srgbClr val="6F8BC9"/>
      </a:accent2>
      <a:accent3>
        <a:srgbClr val="BA88C2"/>
      </a:accent3>
      <a:accent4>
        <a:srgbClr val="84ADE4"/>
      </a:accent4>
      <a:accent5>
        <a:srgbClr val="9D939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3322</Words>
  <Application>WPS 演示</Application>
  <PresentationFormat>宽屏</PresentationFormat>
  <Paragraphs>156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Arial</vt:lpstr>
      <vt:lpstr>宋体</vt:lpstr>
      <vt:lpstr>Wingdings</vt:lpstr>
      <vt:lpstr>黑体</vt:lpstr>
      <vt:lpstr>幼圆</vt:lpstr>
      <vt:lpstr>Calibri</vt:lpstr>
      <vt:lpstr>仿宋</vt:lpstr>
      <vt:lpstr>Times New Roman</vt:lpstr>
      <vt:lpstr>微软雅黑</vt:lpstr>
      <vt:lpstr>1_A000120140530A79PPBG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</cp:revision>
  <dcterms:created xsi:type="dcterms:W3CDTF">2016-09-21T06:39:00Z</dcterms:created>
  <dcterms:modified xsi:type="dcterms:W3CDTF">2016-09-21T07:56:33Z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