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85261"/>
            <a:ext cx="9144000" cy="848179"/>
          </a:xfrm>
        </p:spPr>
        <p:txBody>
          <a:bodyPr anchor="ctr" anchorCtr="0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933440"/>
            <a:ext cx="9144000" cy="50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22720"/>
            <a:ext cx="2743200" cy="294640"/>
          </a:xfrm>
        </p:spPr>
        <p:txBody>
          <a:bodyPr>
            <a:normAutofit/>
          </a:bodyPr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22720"/>
            <a:ext cx="4114800" cy="29464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22720"/>
            <a:ext cx="2743200" cy="294640"/>
          </a:xfrm>
        </p:spPr>
        <p:txBody>
          <a:bodyPr>
            <a:norm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</p:spPr>
        <p:txBody>
          <a:bodyPr>
            <a:normAutofit/>
          </a:bodyPr>
          <a:lstStyle/>
          <a:p>
            <a:fld id="{13D0CE79-49FB-443D-BEF8-6B709DE8FD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>
            <a:normAutofit/>
          </a:bodyPr>
          <a:lstStyle/>
          <a:p>
            <a:fld id="{EF906490-237C-474C-BA2E-D98840BC1F8F}" type="slidenum">
              <a:rPr lang="zh-CN" altLang="en-US" smtClean="0"/>
            </a:fld>
            <a:endParaRPr lang="zh-CN" altLang="en-US"/>
          </a:p>
        </p:txBody>
      </p:sp>
      <p:sp>
        <p:nvSpPr>
          <p:cNvPr id="9" name="内容占位符 7"/>
          <p:cNvSpPr>
            <a:spLocks noGrp="1"/>
          </p:cNvSpPr>
          <p:nvPr>
            <p:ph sz="quarter" idx="13"/>
          </p:nvPr>
        </p:nvSpPr>
        <p:spPr>
          <a:xfrm>
            <a:off x="838201" y="571503"/>
            <a:ext cx="10515601" cy="56499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71025"/>
            <a:ext cx="10515600" cy="431641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609850"/>
            <a:ext cx="10515600" cy="1152525"/>
          </a:xfrm>
        </p:spPr>
        <p:txBody>
          <a:bodyPr anchor="ctr" anchorCtr="0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89363"/>
            <a:ext cx="10515600" cy="592137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609963" y="3640596"/>
            <a:ext cx="8972074" cy="676800"/>
          </a:xfrm>
          <a:prstGeom prst="rect">
            <a:avLst/>
          </a:prstGeom>
          <a:blipFill dpi="0" rotWithShape="1">
            <a:blip r:embed="rId2"/>
            <a:srcRect/>
            <a:stretch>
              <a:fillRect t="-2000"/>
            </a:stretch>
          </a:blipFill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indent="0" algn="ctr" defTabSz="91440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None/>
              <a:defRPr sz="1800">
                <a:latin typeface="+mn-lt"/>
                <a:ea typeface="+mn-ea"/>
              </a:defRPr>
            </a:lvl1pPr>
            <a:lvl2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2pPr>
            <a:lvl3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3pPr>
            <a:lvl4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4pPr>
            <a:lvl5pPr indent="0" defTabSz="91440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27542"/>
            <a:ext cx="5181600" cy="4290378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27542"/>
            <a:ext cx="5181600" cy="4290378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96415"/>
            <a:ext cx="5157787" cy="64770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96415"/>
            <a:ext cx="5183188" cy="64770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51113" y="2183131"/>
            <a:ext cx="7089775" cy="1517650"/>
          </a:xfrm>
          <a:prstGeom prst="parallelogram">
            <a:avLst>
              <a:gd name="adj" fmla="val 3055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normAutofit/>
          </a:bodyPr>
          <a:lstStyle>
            <a:lvl1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"/>
              <a:defRPr>
                <a:solidFill>
                  <a:srgbClr val="4061AA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Clr>
                <a:srgbClr val="A9B9DF"/>
              </a:buClr>
              <a:buFont typeface="幼圆" panose="02010509060101010101" pitchFamily="49" charset="-122"/>
              <a:buChar char=" "/>
              <a:defRPr sz="1400">
                <a:solidFill>
                  <a:srgbClr val="7D7D7D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lang="zh-CN" altLang="en-US" sz="4800" b="1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1113" y="2183130"/>
            <a:ext cx="7089775" cy="1517650"/>
          </a:xfrm>
          <a:noFill/>
        </p:spPr>
        <p:txBody>
          <a:bodyPr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6" name="平行四边形 3"/>
          <p:cNvSpPr>
            <a:spLocks noChangeArrowheads="1"/>
          </p:cNvSpPr>
          <p:nvPr/>
        </p:nvSpPr>
        <p:spPr bwMode="auto">
          <a:xfrm>
            <a:off x="3655485" y="3822700"/>
            <a:ext cx="8536516" cy="425450"/>
          </a:xfrm>
          <a:prstGeom prst="parallelogram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anchor="ctr">
            <a:normAutofit lnSpcReduction="10000"/>
          </a:bodyPr>
          <a:lstStyle>
            <a:lvl1pPr algn="just">
              <a:lnSpc>
                <a:spcPct val="11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"/>
              <a:defRPr sz="2400">
                <a:solidFill>
                  <a:schemeClr val="accent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1pPr>
            <a:lvl2pPr marL="742950" indent="-285750" algn="just">
              <a:lnSpc>
                <a:spcPct val="120000"/>
              </a:lnSpc>
              <a:spcAft>
                <a:spcPts val="600"/>
              </a:spcAft>
              <a:buClr>
                <a:srgbClr val="83BBDD"/>
              </a:buClr>
              <a:buFont typeface="幼圆" panose="02010509060101010101" pitchFamily="49" charset="-122"/>
              <a:buChar char=" "/>
              <a:defRPr sz="1600">
                <a:solidFill>
                  <a:schemeClr val="tx1"/>
                </a:solidFill>
                <a:latin typeface="幼圆" panose="020105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lang="zh-CN" altLang="zh-CN" sz="1600" smtClean="0">
              <a:solidFill>
                <a:srgbClr val="ACD1E8"/>
              </a:solidFill>
              <a:ea typeface="幼圆" panose="02010509060101010101" pitchFamily="49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10180320" y="1036319"/>
            <a:ext cx="1173480" cy="5140643"/>
          </a:xfrm>
        </p:spPr>
        <p:txBody>
          <a:bodyPr vert="eaVert">
            <a:normAutofit/>
          </a:bodyPr>
          <a:lstStyle/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36319"/>
            <a:ext cx="9235440" cy="5140643"/>
          </a:xfrm>
        </p:spPr>
        <p:txBody>
          <a:bodyPr vert="eaVer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6" y="0"/>
            <a:ext cx="12195175" cy="276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568960"/>
            <a:ext cx="10515600" cy="1121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E62FA2D-8AD8-4839-8284-DBE6C369225F}" type="datetimeFigureOut">
              <a:rPr lang="zh-CN" alt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9A5171-AC11-41CE-8B52-CDB574A4F0EB}" type="slidenum">
              <a:rPr lang="zh-CN" alt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50000"/>
            </a:schemeClr>
          </a:solidFill>
          <a:effectLst>
            <a:glow rad="139700">
              <a:srgbClr val="60A8FF">
                <a:alpha val="14902"/>
              </a:srgbClr>
            </a:glo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>
            <a:lumMod val="75000"/>
          </a:schemeClr>
        </a:buClr>
        <a:buFont typeface="Wingdings" panose="05000000000000000000" pitchFamily="2" charset="2"/>
        <a:buChar char="m"/>
        <a:defRPr sz="2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1524000" y="5085261"/>
            <a:ext cx="9144000" cy="84817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rgbClr val="887DCD">
                    <a:lumMod val="50000"/>
                  </a:srgbClr>
                </a:solidFill>
                <a:effectLst>
                  <a:glow rad="139700">
                    <a:srgbClr val="60A8FF">
                      <a:alpha val="14902"/>
                    </a:srgbClr>
                  </a:glow>
                </a:effectLst>
                <a:latin typeface="Arial" panose="020B0604020202020204" pitchFamily="34" charset="0"/>
                <a:ea typeface="+mn-ea"/>
                <a:cs typeface="+mn-ea"/>
              </a:defRPr>
            </a:lvl1pPr>
          </a:lstStyle>
          <a:p>
            <a:pPr>
              <a:spcAft>
                <a:spcPts val="0"/>
              </a:spcAft>
              <a:defRPr/>
            </a:pPr>
            <a:r>
              <a:rPr lang="zh-CN" altLang="en-US" sz="4000" dirty="0"/>
              <a:t>数据库</a:t>
            </a:r>
            <a:endParaRPr lang="zh-CN" altLang="en-US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custDataLst>
              <p:tags r:id="rId2"/>
            </p:custDataLst>
          </p:nvPr>
        </p:nvSpPr>
        <p:spPr>
          <a:xfrm>
            <a:off x="2525489" y="6022569"/>
            <a:ext cx="7097480" cy="539596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6F8BC9">
                  <a:lumMod val="75000"/>
                </a:srgbClr>
              </a:buClr>
              <a:buFont typeface="Wingdings" panose="05000000000000000000" pitchFamily="2" charset="2"/>
              <a:buNone/>
              <a:defRPr sz="2400" kern="1200">
                <a:solidFill>
                  <a:srgbClr val="FFFFFF">
                    <a:lumMod val="65000"/>
                  </a:srgbClr>
                </a:solidFill>
                <a:latin typeface="Arial" panose="020B0604020202020204" pitchFamily="34" charset="0"/>
                <a:ea typeface="+mn-ea"/>
                <a:cs typeface="+mn-ea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47494B"/>
                </a:solidFill>
                <a:latin typeface="Arial" panose="020B0604020202020204" pitchFamily="34" charset="0"/>
                <a:ea typeface="+mn-ea"/>
                <a:cs typeface="+mn-ea"/>
              </a:defRPr>
            </a:lvl9pPr>
          </a:lstStyle>
          <a:p>
            <a:pPr>
              <a:defRPr/>
            </a:pPr>
            <a:r>
              <a:rPr lang="en-US" altLang="zh-CN" dirty="0"/>
              <a:t>Mysql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为什么需要事务？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zh-CN" altLang="en-US"/>
              <a:t>看一个实际应用需求（银行存款）：表名cunkuan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现在，test1突然需要一笔钱，买iPhone6，向test2借钱4000。</a:t>
            </a:r>
            <a:endParaRPr lang="zh-CN" altLang="en-US"/>
          </a:p>
          <a:p>
            <a:r>
              <a:rPr lang="zh-CN" altLang="en-US"/>
              <a:t>银行转账：</a:t>
            </a:r>
            <a:endParaRPr lang="zh-CN" altLang="en-US"/>
          </a:p>
          <a:p>
            <a:r>
              <a:rPr lang="zh-CN" altLang="en-US"/>
              <a:t>第一步： update  cunkuan  set 存款=存款-4000  where id=2；</a:t>
            </a:r>
            <a:endParaRPr lang="zh-CN" altLang="en-US"/>
          </a:p>
          <a:p>
            <a:r>
              <a:rPr lang="zh-CN" altLang="en-US"/>
              <a:t>第一步做完，突然断电了！</a:t>
            </a:r>
            <a:endParaRPr lang="zh-CN" altLang="en-US"/>
          </a:p>
          <a:p>
            <a:r>
              <a:rPr lang="zh-CN" altLang="en-US"/>
              <a:t>第二步： update  cunkuan  set 存款=存款+4000  where id=1；</a:t>
            </a:r>
            <a:endParaRPr lang="zh-CN" altLang="en-US"/>
          </a:p>
          <a:p>
            <a:r>
              <a:rPr lang="zh-CN" altLang="en-US"/>
              <a:t>则如果没有事务，就可能发生这种事情（惨案）。</a:t>
            </a:r>
            <a:endParaRPr lang="zh-CN" altLang="en-US"/>
          </a:p>
          <a:p>
            <a:r>
              <a:rPr lang="zh-CN" altLang="en-US"/>
              <a:t>如果有了事务，则就可以避免该事情。</a:t>
            </a:r>
            <a:endParaRPr lang="zh-CN" altLang="en-US"/>
          </a:p>
          <a:p>
            <a:r>
              <a:rPr lang="zh-CN" altLang="en-US"/>
              <a:t>事务可以看作是一个“容器”，将多条语句，放入该容器，最后，只要一个命令行，来决定其中的所有语句是否“执行”。</a:t>
            </a:r>
            <a:endParaRPr lang="zh-CN" altLang="en-US"/>
          </a:p>
        </p:txBody>
      </p:sp>
      <p:graphicFrame>
        <p:nvGraphicFramePr>
          <p:cNvPr id="0" name="表格 -1"/>
          <p:cNvGraphicFramePr/>
          <p:nvPr/>
        </p:nvGraphicFramePr>
        <p:xfrm>
          <a:off x="3712845" y="2424430"/>
          <a:ext cx="348742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8700"/>
                <a:gridCol w="1098550"/>
                <a:gridCol w="1360170"/>
              </a:tblGrid>
              <a:tr h="1524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id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账户名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zh-CN" altLang="en-US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存款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test1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1000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test2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5000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400"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test3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indent="0" algn="l">
                        <a:buNone/>
                      </a:pPr>
                      <a:r>
                        <a:rPr lang="en-US" altLang="zh-CN" sz="1000" b="0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3000</a:t>
                      </a:r>
                      <a:endParaRPr lang="zh-CN" altLang="en-US" sz="1000" b="0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1" vert="horz" anchor="t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事务的特点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原子性：一个事务中的所有语句，应该做到：要么全做，要么一个都不做；</a:t>
            </a:r>
            <a:endParaRPr lang="zh-CN" altLang="en-US"/>
          </a:p>
          <a:p>
            <a:r>
              <a:rPr lang="zh-CN" altLang="en-US"/>
              <a:t>一致性：让数据保持逻辑上的“合理性”，比如：一个商品出库时，既要让商品库中的该商品数量减1，又要让对应用户的购物车中的该商品加1；</a:t>
            </a:r>
            <a:endParaRPr lang="zh-CN" altLang="en-US"/>
          </a:p>
          <a:p>
            <a:r>
              <a:rPr lang="zh-CN" altLang="en-US"/>
              <a:t>隔离性：如果多个事务同时并发执行，但每个事务就像各自独立执行一样。</a:t>
            </a:r>
            <a:endParaRPr lang="zh-CN" altLang="en-US"/>
          </a:p>
          <a:p>
            <a:r>
              <a:rPr lang="zh-CN" altLang="en-US"/>
              <a:t>持久性：一个事务执行成功，则对数据来说应该是一个明确的硬盘数据更改（而不仅仅是内存中的变化）。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事务模式：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事务模式：就是让每条执行语句是否当作“一个事务”来看到的设定项。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mysql默认安装好之后，其事务模式是：一条语句当作一个事务。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事务的基本实现流程：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/>
              <a:t>１，声明事务开始：ｓｔａｒｔ　ｔｒａｎｓａｃｔｉｏｎ；</a:t>
            </a:r>
            <a:endParaRPr lang="zh-CN" altLang="en-US"/>
          </a:p>
          <a:p>
            <a:r>
              <a:rPr lang="zh-CN" altLang="en-US"/>
              <a:t>2， 设定多条要执行的具体语句，比如：insert， update， delete, select。。。其实就是执行，只是这些执行的语句，并不“生效”——其只是内存状态下的执行，而不是物理状态的执行。</a:t>
            </a:r>
            <a:endParaRPr lang="zh-CN" altLang="en-US"/>
          </a:p>
          <a:p>
            <a:r>
              <a:rPr lang="zh-CN" altLang="en-US"/>
              <a:t>3，判断是否需要执行该些语句：</a:t>
            </a:r>
            <a:endParaRPr lang="zh-CN" altLang="en-US"/>
          </a:p>
          <a:p>
            <a:r>
              <a:rPr lang="zh-CN" altLang="en-US"/>
              <a:t>if( 判断是否有错误）{</a:t>
            </a:r>
            <a:endParaRPr lang="zh-CN" altLang="en-US"/>
          </a:p>
          <a:p>
            <a:r>
              <a:rPr lang="zh-CN" altLang="en-US"/>
              <a:t>//执行——才针对执行了物理性改变——即生效。</a:t>
            </a:r>
            <a:endParaRPr lang="zh-CN" altLang="en-US"/>
          </a:p>
          <a:p>
            <a:r>
              <a:rPr lang="zh-CN" altLang="en-US"/>
              <a:t>commit;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  <a:p>
            <a:r>
              <a:rPr lang="zh-CN" altLang="en-US"/>
              <a:t>eslse{</a:t>
            </a:r>
            <a:endParaRPr lang="zh-CN" altLang="en-US"/>
          </a:p>
          <a:p>
            <a:r>
              <a:rPr lang="zh-CN" altLang="en-US"/>
              <a:t>//回滚——不执行任何语句。</a:t>
            </a:r>
            <a:endParaRPr lang="zh-CN" altLang="en-US"/>
          </a:p>
          <a:p>
            <a:r>
              <a:rPr lang="zh-CN" altLang="en-US"/>
              <a:t>rollback;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57225"/>
            <a:ext cx="10515600" cy="5530215"/>
          </a:xfrm>
        </p:spPr>
        <p:txBody>
          <a:bodyPr>
            <a:normAutofit fontScale="70000"/>
          </a:bodyPr>
          <a:p>
            <a:r>
              <a:rPr lang="zh-CN" altLang="en-US"/>
              <a:t>判断是否有错误通常分这两种环境：</a:t>
            </a:r>
            <a:endParaRPr lang="zh-CN" altLang="en-US"/>
          </a:p>
          <a:p>
            <a:r>
              <a:rPr lang="zh-CN" altLang="en-US"/>
              <a:t>１，如果是cmd中，直接观察是否出错。</a:t>
            </a:r>
            <a:endParaRPr lang="zh-CN" altLang="en-US"/>
          </a:p>
          <a:p>
            <a:r>
              <a:rPr lang="zh-CN" altLang="en-US"/>
              <a:t> 2，如果是php程序中，那就需要使用 mysql_error()函数来判断是否有错。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下来来使用事务完整转账这件事情（假设为cmd模式）：</a:t>
            </a:r>
            <a:endParaRPr lang="zh-CN" altLang="en-US"/>
          </a:p>
          <a:p>
            <a:r>
              <a:rPr lang="zh-CN" altLang="en-US"/>
              <a:t>start  transaction;</a:t>
            </a:r>
            <a:endParaRPr lang="zh-CN" altLang="en-US"/>
          </a:p>
          <a:p>
            <a:r>
              <a:rPr lang="zh-CN" altLang="en-US"/>
              <a:t>#第一步： </a:t>
            </a:r>
            <a:endParaRPr lang="zh-CN" altLang="en-US"/>
          </a:p>
          <a:p>
            <a:r>
              <a:rPr lang="zh-CN" altLang="en-US"/>
              <a:t>update  cunkuan  set 存款=存款-4000  where id=2；</a:t>
            </a:r>
            <a:endParaRPr lang="zh-CN" altLang="en-US"/>
          </a:p>
          <a:p>
            <a:r>
              <a:rPr lang="zh-CN" altLang="en-US"/>
              <a:t>#第一步做完，突然断电了？</a:t>
            </a:r>
            <a:endParaRPr lang="zh-CN" altLang="en-US"/>
          </a:p>
          <a:p>
            <a:r>
              <a:rPr lang="zh-CN" altLang="en-US"/>
              <a:t>#第二步： </a:t>
            </a:r>
            <a:endParaRPr lang="zh-CN" altLang="en-US"/>
          </a:p>
          <a:p>
            <a:r>
              <a:rPr lang="zh-CN" altLang="en-US"/>
              <a:t>update  cunkuan  set 存款=存款+4000  where id=1；</a:t>
            </a:r>
            <a:endParaRPr lang="zh-CN" altLang="en-US"/>
          </a:p>
          <a:p>
            <a:r>
              <a:rPr lang="zh-CN" altLang="en-US"/>
              <a:t>则如果这两条语句都没有错误，就可以：</a:t>
            </a:r>
            <a:endParaRPr lang="zh-CN" altLang="en-US"/>
          </a:p>
          <a:p>
            <a:r>
              <a:rPr lang="zh-CN" altLang="en-US"/>
              <a:t>commit;</a:t>
            </a:r>
            <a:endParaRPr lang="zh-CN" altLang="en-US"/>
          </a:p>
          <a:p>
            <a:r>
              <a:rPr lang="zh-CN" altLang="en-US"/>
              <a:t>但，如果其中发生了错误，则可以：</a:t>
            </a:r>
            <a:endParaRPr lang="zh-CN" altLang="en-US"/>
          </a:p>
          <a:p>
            <a:r>
              <a:rPr lang="zh-CN" altLang="en-US"/>
              <a:t>rollback；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数据控制语言（DCL）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数据控制，其实就是“分配权限”——就涉及到用户。</a:t>
            </a:r>
            <a:endParaRPr lang="zh-CN" altLang="en-US"/>
          </a:p>
          <a:p>
            <a:r>
              <a:rPr lang="zh-CN" altLang="en-US"/>
              <a:t>则主要就是2个问题：</a:t>
            </a:r>
            <a:endParaRPr lang="zh-CN" altLang="en-US"/>
          </a:p>
          <a:p>
            <a:r>
              <a:rPr lang="zh-CN" altLang="en-US"/>
              <a:t>用户管理：</a:t>
            </a:r>
            <a:endParaRPr lang="zh-CN" altLang="en-US"/>
          </a:p>
          <a:p>
            <a:r>
              <a:rPr lang="zh-CN" altLang="en-US"/>
              <a:t>权限分配：</a:t>
            </a:r>
            <a:endParaRPr lang="zh-CN" altLang="en-US"/>
          </a:p>
          <a:p>
            <a:r>
              <a:rPr lang="zh-CN" altLang="en-US"/>
              <a:t>有哪些权限。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mysql中的权限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mysql中，权限是系统内定的一些“名词”（单词），大约３０个，每个权限表示“可以做什么工作”。　</a:t>
            </a:r>
            <a:endParaRPr lang="zh-CN" altLang="en-US"/>
          </a:p>
          <a:p>
            <a:r>
              <a:rPr lang="zh-CN" altLang="en-US"/>
              <a:t>则分配权限就是相当于让某个用户可以做哪些工作。</a:t>
            </a:r>
            <a:endParaRPr lang="zh-CN" altLang="en-US"/>
          </a:p>
          <a:p>
            <a:r>
              <a:rPr lang="zh-CN" altLang="en-US"/>
              <a:t>主要权限如下：</a:t>
            </a:r>
            <a:endParaRPr lang="zh-CN" altLang="en-US"/>
          </a:p>
        </p:txBody>
      </p:sp>
      <p:pic>
        <p:nvPicPr>
          <p:cNvPr id="-2147482623" name="图片 -21474826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2155" y="3598545"/>
            <a:ext cx="4904740" cy="2438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创建用户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语法形式：</a:t>
            </a:r>
            <a:endParaRPr lang="zh-CN" altLang="en-US"/>
          </a:p>
          <a:p>
            <a:r>
              <a:rPr lang="zh-CN" altLang="en-US"/>
              <a:t>create  user  ‘用户名’@’允许其登录的地址’  identified  by  ‘密码’;</a:t>
            </a:r>
            <a:endParaRPr lang="zh-CN" altLang="en-US"/>
          </a:p>
          <a:p>
            <a:r>
              <a:rPr lang="zh-CN" altLang="en-US"/>
              <a:t>说明：</a:t>
            </a:r>
            <a:endParaRPr lang="zh-CN" altLang="en-US"/>
          </a:p>
          <a:p>
            <a:r>
              <a:rPr lang="zh-CN" altLang="en-US"/>
              <a:t>1，创建的用户需同时指定该用户可以在哪个地址进行登录。</a:t>
            </a:r>
            <a:endParaRPr lang="zh-CN" altLang="en-US"/>
          </a:p>
          <a:p>
            <a:r>
              <a:rPr lang="zh-CN" altLang="en-US"/>
              <a:t>其中“%”代表“任何地址”。</a:t>
            </a:r>
            <a:endParaRPr lang="zh-CN" altLang="en-US"/>
          </a:p>
          <a:p>
            <a:r>
              <a:rPr lang="zh-CN" altLang="en-US"/>
              <a:t>2，用户创建之后，自动在mysql的user表中添加了一条记录，但该用户还没有权限。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删除用户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drop  user  ‘用户名’@’允许其登录的地址’；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修改用户密码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修改自己密码： set  password = password(‘新密码’);</a:t>
            </a:r>
            <a:endParaRPr lang="zh-CN" altLang="en-US"/>
          </a:p>
          <a:p>
            <a:r>
              <a:rPr lang="zh-CN" altLang="en-US"/>
              <a:t>修改他人密码（必须有修改权限）：</a:t>
            </a:r>
            <a:endParaRPr lang="zh-CN" altLang="en-US"/>
          </a:p>
          <a:p>
            <a:r>
              <a:rPr lang="zh-CN" altLang="en-US"/>
              <a:t>set  password  for  ‘用户名’@’允许其登录的地址’  = password(‘新密码’);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权限分配</a:t>
            </a:r>
            <a:r>
              <a:rPr lang="en-US" altLang="zh-CN"/>
              <a:t>--增加权限：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grant 权限名1，权限名2， ....  on  数据库名．对象名　to  ‘用户名’@’允许其登</a:t>
            </a:r>
            <a:endParaRPr lang="zh-CN" altLang="en-US"/>
          </a:p>
          <a:p>
            <a:r>
              <a:rPr lang="zh-CN" altLang="en-US"/>
              <a:t>录的地址’  identified by ‘密码’；</a:t>
            </a:r>
            <a:endParaRPr lang="zh-CN" altLang="en-US"/>
          </a:p>
          <a:p>
            <a:r>
              <a:rPr lang="zh-CN" altLang="en-US"/>
              <a:t>说明：</a:t>
            </a:r>
            <a:endParaRPr lang="zh-CN" altLang="en-US"/>
          </a:p>
          <a:p>
            <a:r>
              <a:rPr lang="zh-CN" altLang="en-US"/>
              <a:t>1权限名就是：’select’, ‘update’, ‘delete’,等等。其中ALL 表示“所有权</a:t>
            </a:r>
            <a:endParaRPr lang="zh-CN" altLang="en-US"/>
          </a:p>
          <a:p>
            <a:r>
              <a:rPr lang="zh-CN" altLang="en-US"/>
              <a:t>限”，或all  privileges也一样</a:t>
            </a:r>
            <a:endParaRPr lang="zh-CN" altLang="en-US"/>
          </a:p>
          <a:p>
            <a:r>
              <a:rPr lang="zh-CN" altLang="en-US"/>
              <a:t>2对象名：就是一个数据库中“装”的东西，表是最常见的，也可以是视图，存储过程，存储函数等。</a:t>
            </a:r>
            <a:endParaRPr lang="zh-CN" altLang="en-US"/>
          </a:p>
          <a:p>
            <a:r>
              <a:rPr lang="zh-CN" altLang="en-US"/>
              <a:t>其中：*．*表示所有数据中的所有对象</a:t>
            </a:r>
            <a:endParaRPr lang="zh-CN" altLang="en-US"/>
          </a:p>
          <a:p>
            <a:r>
              <a:rPr lang="zh-CN" altLang="en-US"/>
              <a:t>某数据库名．*表示该数据库中的所有对象——这个商业上常用。</a:t>
            </a:r>
            <a:endParaRPr lang="zh-CN" altLang="en-US"/>
          </a:p>
          <a:p>
            <a:r>
              <a:rPr lang="zh-CN" altLang="en-US"/>
              <a:t>3，identified by ‘密码’用于给一个用户在此时修改密码，不写也可以，那就不修改密码。</a:t>
            </a:r>
            <a:endParaRPr lang="zh-CN" altLang="en-US"/>
          </a:p>
          <a:p>
            <a:r>
              <a:rPr lang="zh-CN" altLang="en-US"/>
              <a:t>4，但同时该语句也可以创建用户（如果不存在），但此时identified by ‘密码’必须写。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删除权限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revoke  权限名1，权限名2， ....  on  数据库名．对象名　from  ‘用户名’@’允许其登录的地址’ ;</a:t>
            </a:r>
            <a:endParaRPr lang="zh-CN" altLang="en-US"/>
          </a:p>
          <a:p>
            <a:r>
              <a:rPr lang="zh-CN" altLang="en-US"/>
              <a:t>表示从某个用户身上“取消”某些权限（也许还保留了其他权限）。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事务控制语言（DTL）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什么是事务</a:t>
            </a:r>
            <a:endParaRPr lang="zh-CN" altLang="en-US"/>
          </a:p>
          <a:p>
            <a:r>
              <a:rPr lang="zh-CN" altLang="en-US"/>
              <a:t>通常，在此之前，我们说，一条语句使用一个分号（;）来结束，并得到执行。</a:t>
            </a:r>
            <a:endParaRPr lang="zh-CN" altLang="en-US"/>
          </a:p>
          <a:p>
            <a:r>
              <a:rPr lang="zh-CN" altLang="en-US"/>
              <a:t>那么我们说，这个“一次性执行”的过程，可以称为“一个事务”。</a:t>
            </a:r>
            <a:endParaRPr lang="zh-CN" altLang="en-US"/>
          </a:p>
          <a:p>
            <a:r>
              <a:rPr lang="zh-CN" altLang="en-US"/>
              <a:t>简单来说，“一条ｓｑｌ语句，就是一个事务”。</a:t>
            </a:r>
            <a:endParaRPr lang="zh-CN" altLang="en-US"/>
          </a:p>
          <a:p>
            <a:r>
              <a:rPr lang="zh-CN" altLang="en-US"/>
              <a:t>则：</a:t>
            </a:r>
            <a:endParaRPr lang="zh-CN" altLang="en-US"/>
          </a:p>
          <a:p>
            <a:r>
              <a:rPr lang="zh-CN" altLang="en-US"/>
              <a:t>数据库（自然包括mysql数据库）中的事务，是指，可以将“多条语句”的执行，当作“一条语句”来看到的一种内部机制。</a:t>
            </a:r>
            <a:endParaRPr lang="zh-CN" altLang="en-US"/>
          </a:p>
          <a:p>
            <a:r>
              <a:rPr lang="zh-CN" altLang="en-US"/>
              <a:t>即：“事务”是一种可以保证“多条语句一次性执行完成”或“一条都不执行”的机制。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4"/>
  <p:tag name="KSO_WM_UNIT_TYPE" val="a"/>
  <p:tag name="KSO_WM_UNIT_INDEX" val="1"/>
  <p:tag name="KSO_WM_UNIT_ID" val="custom164_31*a*1"/>
  <p:tag name="KSO_WM_UNIT_CLEAR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THANKYOU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47"/>
</p:tagLst>
</file>

<file path=ppt/tags/tag3.xml><?xml version="1.0" encoding="utf-8"?>
<p:tagLst xmlns:p="http://schemas.openxmlformats.org/presentationml/2006/main">
  <p:tag name="KSO_WM_TAG_VERSION" val="1.0"/>
  <p:tag name="KSO_WM_TEMPLATE_CATEGORY" val="custom"/>
  <p:tag name="KSO_WM_TEMPLATE_INDEX" val="160447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47"/>
  <p:tag name="KSO_WM_UNIT_TYPE" val="a"/>
  <p:tag name="KSO_WM_UNIT_INDEX" val="1"/>
  <p:tag name="KSO_WM_UNIT_ID" val="custom160447_1*a*1"/>
  <p:tag name="KSO_WM_UNIT_CLEAR" val="1"/>
  <p:tag name="KSO_WM_UNIT_LAYERLEVEL" val="1"/>
  <p:tag name="KSO_WM_UNIT_VALUE" val="19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47"/>
  <p:tag name="KSO_WM_UNIT_TYPE" val="b"/>
  <p:tag name="KSO_WM_UNIT_INDEX" val="1"/>
  <p:tag name="KSO_WM_UNIT_ID" val="custom160447_1*b*1"/>
  <p:tag name="KSO_WM_UNIT_CLEAR" val="1"/>
  <p:tag name="KSO_WM_UNIT_LAYERLEVEL" val="1"/>
  <p:tag name="KSO_WM_UNIT_VALUE" val="27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.xml><?xml version="1.0" encoding="utf-8"?>
<p:tagLst xmlns:p="http://schemas.openxmlformats.org/presentationml/2006/main">
  <p:tag name="KSO_WM_TEMPLATE_THUMBS_INDEX" val="1、9、12、15、19、20、26、30、31"/>
  <p:tag name="KSO_WM_TEMPLATE_CATEGORY" val="custom"/>
  <p:tag name="KSO_WM_TEMPLATE_INDEX" val="160447"/>
  <p:tag name="KSO_WM_TAG_VERSION" val="1.0"/>
  <p:tag name="KSO_WM_SLIDE_ID" val="custom16044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A000120140530A79PPBG">
  <a:themeElements>
    <a:clrScheme name="160164.16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887DCD"/>
      </a:accent1>
      <a:accent2>
        <a:srgbClr val="6F8BC9"/>
      </a:accent2>
      <a:accent3>
        <a:srgbClr val="BA88C2"/>
      </a:accent3>
      <a:accent4>
        <a:srgbClr val="84ADE4"/>
      </a:accent4>
      <a:accent5>
        <a:srgbClr val="9D939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2189</Words>
  <Application>WPS 演示</Application>
  <PresentationFormat>宽屏</PresentationFormat>
  <Paragraphs>147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黑体</vt:lpstr>
      <vt:lpstr>幼圆</vt:lpstr>
      <vt:lpstr>Calibri</vt:lpstr>
      <vt:lpstr>微软雅黑</vt:lpstr>
      <vt:lpstr>Times New Roman</vt:lpstr>
      <vt:lpstr>1_A000120140530A79PPBG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9</cp:revision>
  <dcterms:created xsi:type="dcterms:W3CDTF">2016-09-21T06:39:00Z</dcterms:created>
  <dcterms:modified xsi:type="dcterms:W3CDTF">2016-09-21T08:09:58Z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