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8"/>
  </p:notesMasterIdLst>
  <p:sldIdLst>
    <p:sldId id="301" r:id="rId2"/>
    <p:sldId id="302" r:id="rId3"/>
    <p:sldId id="344" r:id="rId4"/>
    <p:sldId id="345" r:id="rId5"/>
    <p:sldId id="346" r:id="rId6"/>
    <p:sldId id="347" r:id="rId7"/>
    <p:sldId id="348" r:id="rId8"/>
    <p:sldId id="349" r:id="rId9"/>
    <p:sldId id="350" r:id="rId10"/>
    <p:sldId id="351" r:id="rId11"/>
    <p:sldId id="352" r:id="rId12"/>
    <p:sldId id="353" r:id="rId13"/>
    <p:sldId id="354" r:id="rId14"/>
    <p:sldId id="355" r:id="rId15"/>
    <p:sldId id="356" r:id="rId16"/>
    <p:sldId id="357" r:id="rId17"/>
    <p:sldId id="359" r:id="rId18"/>
    <p:sldId id="358" r:id="rId19"/>
    <p:sldId id="360" r:id="rId20"/>
    <p:sldId id="361" r:id="rId21"/>
    <p:sldId id="362"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21" r:id="rId39"/>
    <p:sldId id="322" r:id="rId40"/>
    <p:sldId id="323" r:id="rId41"/>
    <p:sldId id="324" r:id="rId42"/>
    <p:sldId id="325" r:id="rId43"/>
    <p:sldId id="327" r:id="rId44"/>
    <p:sldId id="326" r:id="rId45"/>
    <p:sldId id="268" r:id="rId46"/>
    <p:sldId id="26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26" autoAdjust="0"/>
    <p:restoredTop sz="94660"/>
  </p:normalViewPr>
  <p:slideViewPr>
    <p:cSldViewPr snapToGrid="0">
      <p:cViewPr varScale="1">
        <p:scale>
          <a:sx n="116" d="100"/>
          <a:sy n="116" d="100"/>
        </p:scale>
        <p:origin x="30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9761A6-0282-41F1-8EE8-C5EC6B02B98F}" type="datetimeFigureOut">
              <a:rPr lang="en-US" smtClean="0"/>
              <a:t>12/30/2021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F4040-C638-47DD-81D0-1FC90473B69B}" type="slidenum">
              <a:rPr lang="en-US" smtClean="0"/>
              <a:t>‹#›</a:t>
            </a:fld>
            <a:endParaRPr lang="en-US"/>
          </a:p>
        </p:txBody>
      </p:sp>
    </p:spTree>
    <p:extLst>
      <p:ext uri="{BB962C8B-B14F-4D97-AF65-F5344CB8AC3E}">
        <p14:creationId xmlns:p14="http://schemas.microsoft.com/office/powerpoint/2010/main" val="992561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2F4040-C638-47DD-81D0-1FC90473B69B}" type="slidenum">
              <a:rPr lang="en-US" smtClean="0"/>
              <a:t>32</a:t>
            </a:fld>
            <a:endParaRPr lang="en-US"/>
          </a:p>
        </p:txBody>
      </p:sp>
    </p:spTree>
    <p:extLst>
      <p:ext uri="{BB962C8B-B14F-4D97-AF65-F5344CB8AC3E}">
        <p14:creationId xmlns:p14="http://schemas.microsoft.com/office/powerpoint/2010/main" val="1400443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12/30/2021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12/30/2021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12/30/2021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12/30/2021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2227886" y="2482215"/>
            <a:ext cx="8001000" cy="1831975"/>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lvl="0" algn="ctr" eaLnBrk="0" fontAlgn="base" hangingPunct="0">
              <a:spcBef>
                <a:spcPct val="0"/>
              </a:spcBef>
              <a:spcAft>
                <a:spcPct val="0"/>
              </a:spcAft>
              <a:buClrTx/>
              <a:buSzTx/>
              <a:tabLst/>
            </a:pPr>
            <a:r>
              <a:rPr lang="en-US" sz="3600" b="1" dirty="0" smtClean="0">
                <a:latin typeface="Times New Roman" panose="02020603050405020304" pitchFamily="18" charset="0"/>
                <a:cs typeface="Times New Roman" panose="02020603050405020304" pitchFamily="18" charset="0"/>
              </a:rPr>
              <a:t>FACE RECOGNITION BASED ATTENDANCE SYSTEM USING DEEP LEARNING</a:t>
            </a:r>
            <a:endParaRPr lang="en-US" sz="7200" b="1" dirty="0">
              <a:solidFill>
                <a:schemeClr val="tx1"/>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005205"/>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a:t>
            </a:r>
            <a:r>
              <a:rPr lang="en-US" altLang="en-US" sz="2400" b="1" dirty="0" smtClean="0">
                <a:solidFill>
                  <a:schemeClr val="tx1"/>
                </a:solidFill>
                <a:latin typeface="Times New Roman" panose="02020603050405020304" pitchFamily="18" charset="0"/>
                <a:cs typeface="Times New Roman" panose="02020603050405020304" pitchFamily="18" charset="0"/>
              </a:rPr>
              <a:t>Python</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a:t>
            </a:r>
            <a:r>
              <a:rPr lang="en-US" altLang="en-US" sz="2400" b="1" smtClean="0">
                <a:solidFill>
                  <a:schemeClr val="tx1"/>
                </a:solidFill>
                <a:latin typeface="Times New Roman" panose="02020603050405020304" pitchFamily="18" charset="0"/>
                <a:cs typeface="Times New Roman" panose="02020603050405020304" pitchFamily="18" charset="0"/>
              </a:rPr>
              <a:t>Deep Learning</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2608066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748" y="449827"/>
            <a:ext cx="8911687" cy="1280890"/>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EXISTING METHOD</a:t>
            </a:r>
            <a:r>
              <a:rPr lang="en-US" altLang="en-US" sz="3600" b="1" dirty="0" smtClean="0">
                <a:latin typeface="Times New Roman" panose="02020603050405020304" pitchFamily="18" charset="0"/>
                <a:cs typeface="Times New Roman" panose="02020603050405020304" pitchFamily="18" charset="0"/>
              </a:rPr>
              <a:t/>
            </a:r>
            <a:br>
              <a:rPr lang="en-US" alt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92375" y="1854285"/>
            <a:ext cx="7971971" cy="3006040"/>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existing system biometric system is usually used in any organisation which takes a lot of time and it also requires finger print of a person to take the attendance. Sometimes which will be failed in detecting the finger print that which could cause problem in taking attendance.</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66435" y="71867"/>
            <a:ext cx="1597689" cy="555929"/>
          </a:xfrm>
          <a:prstGeom prst="rect">
            <a:avLst/>
          </a:prstGeom>
        </p:spPr>
      </p:pic>
    </p:spTree>
    <p:extLst>
      <p:ext uri="{BB962C8B-B14F-4D97-AF65-F5344CB8AC3E}">
        <p14:creationId xmlns:p14="http://schemas.microsoft.com/office/powerpoint/2010/main" val="1691596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08672" y="771102"/>
            <a:ext cx="9905698" cy="77761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tx1"/>
                </a:solidFill>
                <a:latin typeface="Times New Roman" panose="02020603050405020304" pitchFamily="18" charset="0"/>
                <a:cs typeface="Times New Roman" panose="02020603050405020304" pitchFamily="18" charset="0"/>
              </a:rPr>
              <a:t>DISADVANTAGES IN EXISTING METHOD</a:t>
            </a:r>
            <a:r>
              <a:rPr lang="en-US" altLang="en-US" b="1" dirty="0" smtClean="0">
                <a:solidFill>
                  <a:schemeClr val="tx1"/>
                </a:solidFill>
                <a:latin typeface="Times New Roman" panose="02020603050405020304" pitchFamily="18" charset="0"/>
                <a:cs typeface="Times New Roman" panose="02020603050405020304" pitchFamily="18" charset="0"/>
              </a:rPr>
              <a:t/>
            </a:r>
            <a:br>
              <a:rPr lang="en-US" altLang="en-US" b="1" dirty="0" smtClean="0">
                <a:solidFill>
                  <a:schemeClr val="tx1"/>
                </a:solidFill>
                <a:latin typeface="Times New Roman" panose="02020603050405020304" pitchFamily="18" charset="0"/>
                <a:cs typeface="Times New Roman" panose="02020603050405020304" pitchFamily="18" charset="0"/>
              </a:rPr>
            </a:b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297945" y="2071912"/>
            <a:ext cx="8915400" cy="20633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lgn="just">
              <a:lnSpc>
                <a:spcPct val="150000"/>
              </a:lnSpc>
            </a:pPr>
            <a:r>
              <a:rPr lang="en-US" sz="2000" dirty="0">
                <a:latin typeface="Times New Roman" panose="02020603050405020304" pitchFamily="18" charset="0"/>
                <a:cs typeface="Times New Roman" panose="02020603050405020304" pitchFamily="18" charset="0"/>
              </a:rPr>
              <a:t>Time taking.</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Sometimes failed in detecting the finger print.</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Cannot be used properly for biometrics.</a:t>
            </a:r>
            <a:endParaRPr lang="en-IN" sz="20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2428685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272F5E9-D371-48AC-9F12-9755D3AE1521}"/>
              </a:ext>
            </a:extLst>
          </p:cNvPr>
          <p:cNvSpPr>
            <a:spLocks noGrp="1"/>
          </p:cNvSpPr>
          <p:nvPr>
            <p:ph idx="1"/>
          </p:nvPr>
        </p:nvSpPr>
        <p:spPr>
          <a:xfrm>
            <a:off x="832513" y="1337480"/>
            <a:ext cx="9539786" cy="4572002"/>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this paper, </a:t>
            </a:r>
            <a:r>
              <a:rPr lang="en-US" sz="2000" dirty="0">
                <a:latin typeface="Times New Roman" panose="02020603050405020304" pitchFamily="18" charset="0"/>
                <a:ea typeface="Calibri" panose="020F0502020204030204" pitchFamily="34" charset="0"/>
              </a:rPr>
              <a:t>we have created a model that which can take the attendance of student in the allotted times by the face recognition if student not recognized I the allotted attendance taken time they will be given attendance as late coming. </a:t>
            </a:r>
            <a:r>
              <a:rPr lang="en-IN" sz="2000" dirty="0">
                <a:latin typeface="Times New Roman" panose="02020603050405020304" pitchFamily="18" charset="0"/>
                <a:cs typeface="Times New Roman" panose="02020603050405020304" pitchFamily="18" charset="0"/>
              </a:rPr>
              <a:t>The automatic attendance management will replace the manual method, which takes a lot of time consuming and difficult to maintain. There are many biometric processes, in that face recognition is the best method. Here we are using the computer vision which is a field of deep learning that is used for the camera reading and writing and using Flask to create a GUI application. </a:t>
            </a:r>
          </a:p>
        </p:txBody>
      </p:sp>
      <p:sp>
        <p:nvSpPr>
          <p:cNvPr id="4" name="Title 1">
            <a:extLst>
              <a:ext uri="{FF2B5EF4-FFF2-40B4-BE49-F238E27FC236}">
                <a16:creationId xmlns="" xmlns:a16="http://schemas.microsoft.com/office/drawing/2014/main" id="{691BA666-3D94-41B6-BDDB-B52A51EF2747}"/>
              </a:ext>
            </a:extLst>
          </p:cNvPr>
          <p:cNvSpPr>
            <a:spLocks noGrp="1"/>
          </p:cNvSpPr>
          <p:nvPr>
            <p:ph type="title"/>
          </p:nvPr>
        </p:nvSpPr>
        <p:spPr>
          <a:xfrm>
            <a:off x="1292311" y="548681"/>
            <a:ext cx="8911687" cy="887653"/>
          </a:xfrm>
        </p:spPr>
        <p:txBody>
          <a:bodyPr>
            <a:normAutofit fontScale="90000"/>
          </a:bodyPr>
          <a:lstStyle/>
          <a:p>
            <a:pPr algn="ctr"/>
            <a:r>
              <a:rPr lang="en-US" sz="3600" b="1" dirty="0" smtClean="0">
                <a:latin typeface="Times New Roman" panose="02020603050405020304" pitchFamily="18" charset="0"/>
                <a:cs typeface="Times New Roman" panose="02020603050405020304" pitchFamily="18" charset="0"/>
              </a:rPr>
              <a:t>PROPOSED </a:t>
            </a:r>
            <a:r>
              <a:rPr lang="en-US" sz="3600" b="1" dirty="0" smtClean="0">
                <a:latin typeface="Times New Roman" panose="02020603050405020304" pitchFamily="18" charset="0"/>
                <a:cs typeface="Times New Roman" panose="02020603050405020304" pitchFamily="18" charset="0"/>
              </a:rPr>
              <a:t>METHOD</a:t>
            </a:r>
            <a:r>
              <a:rPr lang="en-US" altLang="en-US" sz="3600" b="1" dirty="0" smtClean="0">
                <a:latin typeface="Times New Roman" panose="02020603050405020304" pitchFamily="18" charset="0"/>
                <a:cs typeface="Times New Roman" panose="02020603050405020304" pitchFamily="18" charset="0"/>
              </a:rPr>
              <a:t/>
            </a:r>
            <a:br>
              <a:rPr lang="en-US" alt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3547525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856" y="339383"/>
            <a:ext cx="8911687" cy="882718"/>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PROPOSED METHOD FLOW</a:t>
            </a:r>
            <a:endParaRPr lang="en-IN" sz="36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089189" y="1307627"/>
            <a:ext cx="5213022" cy="5014842"/>
          </a:xfrm>
          <a:prstGeom prst="rect">
            <a:avLst/>
          </a:prstGeom>
        </p:spPr>
      </p:pic>
    </p:spTree>
    <p:extLst>
      <p:ext uri="{BB962C8B-B14F-4D97-AF65-F5344CB8AC3E}">
        <p14:creationId xmlns:p14="http://schemas.microsoft.com/office/powerpoint/2010/main" val="814155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03763" y="485495"/>
            <a:ext cx="8911687" cy="791370"/>
          </a:xfrm>
        </p:spPr>
        <p:txBody>
          <a:bodyPr>
            <a:noAutofit/>
          </a:bodyPr>
          <a:lstStyle/>
          <a:p>
            <a:r>
              <a:rPr lang="en-US" sz="3600" b="1" dirty="0" smtClean="0">
                <a:latin typeface="Times New Roman" panose="02020603050405020304" pitchFamily="18" charset="0"/>
                <a:cs typeface="Times New Roman" panose="02020603050405020304" pitchFamily="18" charset="0"/>
              </a:rPr>
              <a:t>ADVANTAGES </a:t>
            </a:r>
            <a:r>
              <a:rPr lang="en-US" sz="3600" b="1" dirty="0" smtClean="0">
                <a:latin typeface="Times New Roman" panose="02020603050405020304" pitchFamily="18" charset="0"/>
                <a:cs typeface="Times New Roman" panose="02020603050405020304" pitchFamily="18" charset="0"/>
              </a:rPr>
              <a:t>OF PROPOSED METHOD</a:t>
            </a:r>
            <a:r>
              <a:rPr lang="en-US" altLang="en-US" sz="3600" b="1" dirty="0" smtClean="0">
                <a:latin typeface="Times New Roman" panose="02020603050405020304" pitchFamily="18" charset="0"/>
                <a:cs typeface="Times New Roman" panose="02020603050405020304" pitchFamily="18" charset="0"/>
              </a:rPr>
              <a:t/>
            </a:r>
            <a:br>
              <a:rPr lang="en-US" alt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771505" y="2308807"/>
            <a:ext cx="4983522" cy="2337333"/>
          </a:xfrm>
        </p:spPr>
        <p:txBody>
          <a:bodyPr>
            <a:noAutofit/>
          </a:bodyPr>
          <a:lstStyle/>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a:t>
            </a:r>
            <a:r>
              <a:rPr lang="en-US" sz="1700" dirty="0" smtClean="0">
                <a:solidFill>
                  <a:schemeClr val="tx1"/>
                </a:solidFill>
                <a:latin typeface="Times New Roman" panose="02020603050405020304" pitchFamily="18" charset="0"/>
                <a:ea typeface="Calibri" panose="020F0502020204030204" pitchFamily="34" charset="0"/>
              </a:rPr>
              <a:t>Accurate </a:t>
            </a:r>
            <a:r>
              <a:rPr lang="en-US" sz="1700" dirty="0">
                <a:solidFill>
                  <a:schemeClr val="tx1"/>
                </a:solidFill>
                <a:latin typeface="Times New Roman" panose="02020603050405020304" pitchFamily="18" charset="0"/>
                <a:ea typeface="Calibri" panose="020F0502020204030204" pitchFamily="34" charset="0"/>
              </a:rPr>
              <a:t>option</a:t>
            </a:r>
          </a:p>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Increased productivity</a:t>
            </a:r>
          </a:p>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Easy and safe to use</a:t>
            </a:r>
          </a:p>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Convenient option</a:t>
            </a:r>
          </a:p>
          <a:p>
            <a:pPr marL="0" lvl="0" indent="0" algn="just">
              <a:lnSpc>
                <a:spcPct val="150000"/>
              </a:lnSpc>
              <a:spcBef>
                <a:spcPts val="0"/>
              </a:spcBef>
              <a:buNone/>
            </a:pPr>
            <a:endParaRPr lang="en-US" sz="1700" dirty="0">
              <a:solidFill>
                <a:schemeClr val="tx1"/>
              </a:solidFill>
              <a:latin typeface="Times New Roman" panose="02020603050405020304" pitchFamily="18" charset="0"/>
              <a:ea typeface="Calibri" panose="020F0502020204030204" pitchFamily="34"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spTree>
    <p:extLst>
      <p:ext uri="{BB962C8B-B14F-4D97-AF65-F5344CB8AC3E}">
        <p14:creationId xmlns:p14="http://schemas.microsoft.com/office/powerpoint/2010/main" val="29725438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29731" y="771102"/>
            <a:ext cx="10189378" cy="744659"/>
          </a:xfrm>
        </p:spPr>
        <p:txBody>
          <a:bodyPr>
            <a:noAutofit/>
          </a:bodyPr>
          <a:lstStyle/>
          <a:p>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HARDWARE &amp; SOFTWARE REQUIREMENTS:</a:t>
            </a:r>
            <a:r>
              <a:rPr lang="en-US" altLang="en-US" sz="3600" b="1" dirty="0" smtClean="0">
                <a:latin typeface="Times New Roman" panose="02020603050405020304" pitchFamily="18" charset="0"/>
                <a:cs typeface="Times New Roman" panose="02020603050405020304" pitchFamily="18" charset="0"/>
              </a:rPr>
              <a:t/>
            </a:r>
            <a:br>
              <a:rPr lang="en-US" alt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357463" y="1979731"/>
            <a:ext cx="4565543" cy="2551080"/>
          </a:xfrm>
        </p:spPr>
        <p:txBody>
          <a:bodyPr>
            <a:normAutofit/>
          </a:bodyPr>
          <a:lstStyle/>
          <a:p>
            <a:pPr marL="0" indent="0" algn="just">
              <a:lnSpc>
                <a:spcPct val="150000"/>
              </a:lnSpc>
              <a:spcBef>
                <a:spcPts val="0"/>
              </a:spcBef>
              <a:buNone/>
            </a:pPr>
            <a:r>
              <a:rPr lang="en-US" sz="17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H/W Configuration:</a:t>
            </a:r>
          </a:p>
          <a:p>
            <a:pPr marL="0" indent="0" algn="just">
              <a:lnSpc>
                <a:spcPct val="150000"/>
              </a:lnSpc>
              <a:spcBef>
                <a:spcPts val="0"/>
              </a:spcBef>
              <a:buNone/>
            </a:pP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Processor    </a:t>
            </a: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I3/Intel Processor</a:t>
            </a:r>
          </a:p>
          <a:p>
            <a:pPr marL="0" indent="0" algn="just">
              <a:lnSpc>
                <a:spcPct val="150000"/>
              </a:lnSpc>
              <a:spcBef>
                <a:spcPts val="0"/>
              </a:spcBef>
              <a:buNone/>
            </a:pP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Hard </a:t>
            </a:r>
            <a:r>
              <a:rPr lang="en-US" sz="17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Disk   -</a:t>
            </a: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160GB</a:t>
            </a:r>
          </a:p>
          <a:p>
            <a:pPr marL="0" indent="0" algn="just">
              <a:lnSpc>
                <a:spcPct val="150000"/>
              </a:lnSpc>
              <a:spcBef>
                <a:spcPts val="0"/>
              </a:spcBef>
              <a:buNone/>
            </a:pPr>
            <a:r>
              <a:rPr lang="en-US" sz="17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RAM	</a:t>
            </a: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  8Gb</a:t>
            </a:r>
            <a:endPar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7C70DF6A-B090-4103-9F76-70F2E53A2FCD}"/>
              </a:ext>
            </a:extLst>
          </p:cNvPr>
          <p:cNvSpPr txBox="1"/>
          <p:nvPr/>
        </p:nvSpPr>
        <p:spPr>
          <a:xfrm>
            <a:off x="5445458" y="1979731"/>
            <a:ext cx="6059606" cy="2054409"/>
          </a:xfrm>
          <a:prstGeom prst="rect">
            <a:avLst/>
          </a:prstGeom>
          <a:noFill/>
        </p:spPr>
        <p:txBody>
          <a:bodyPr wrap="square">
            <a:spAutoFit/>
          </a:bodyPr>
          <a:lstStyle/>
          <a:p>
            <a:pPr algn="just">
              <a:lnSpc>
                <a:spcPct val="150000"/>
              </a:lnSpc>
            </a:pPr>
            <a:r>
              <a:rPr lang="en-US" sz="1700" b="1" dirty="0">
                <a:latin typeface="Times New Roman" panose="02020603050405020304" pitchFamily="18" charset="0"/>
                <a:ea typeface="Times New Roman" panose="02020603050405020304" pitchFamily="18" charset="0"/>
                <a:cs typeface="Times New Roman" panose="02020603050405020304" pitchFamily="18" charset="0"/>
              </a:rPr>
              <a:t>S/W Configuration:</a:t>
            </a:r>
          </a:p>
          <a:p>
            <a:pPr algn="just">
              <a:lnSpc>
                <a:spcPct val="150000"/>
              </a:lnSpc>
            </a:pPr>
            <a:r>
              <a:rPr lang="en-US" sz="1700" dirty="0" smtClean="0">
                <a:latin typeface="Times New Roman" panose="02020603050405020304" pitchFamily="18" charset="0"/>
                <a:ea typeface="Times New Roman" panose="02020603050405020304" pitchFamily="18" charset="0"/>
                <a:cs typeface="Times New Roman" panose="02020603050405020304" pitchFamily="18" charset="0"/>
              </a:rPr>
              <a:t>•    Operating </a:t>
            </a:r>
            <a:r>
              <a:rPr lang="en-US" sz="1700" dirty="0">
                <a:latin typeface="Times New Roman" panose="02020603050405020304" pitchFamily="18" charset="0"/>
                <a:ea typeface="Times New Roman" panose="02020603050405020304" pitchFamily="18" charset="0"/>
                <a:cs typeface="Times New Roman" panose="02020603050405020304" pitchFamily="18" charset="0"/>
              </a:rPr>
              <a:t>System     </a:t>
            </a:r>
            <a:r>
              <a:rPr lang="en-US" sz="1700" dirty="0" smtClean="0">
                <a:latin typeface="Times New Roman" panose="02020603050405020304" pitchFamily="18" charset="0"/>
                <a:ea typeface="Times New Roman" panose="02020603050405020304" pitchFamily="18" charset="0"/>
                <a:cs typeface="Times New Roman" panose="02020603050405020304" pitchFamily="18" charset="0"/>
              </a:rPr>
              <a:t>   :   </a:t>
            </a:r>
            <a:r>
              <a:rPr lang="en-US" sz="1700" dirty="0">
                <a:latin typeface="Times New Roman" panose="02020603050405020304" pitchFamily="18" charset="0"/>
                <a:ea typeface="Times New Roman" panose="02020603050405020304" pitchFamily="18" charset="0"/>
                <a:cs typeface="Times New Roman" panose="02020603050405020304" pitchFamily="18" charset="0"/>
              </a:rPr>
              <a:t>Windows 7/8/10	.	</a:t>
            </a:r>
          </a:p>
          <a:p>
            <a:pPr algn="just">
              <a:lnSpc>
                <a:spcPct val="150000"/>
              </a:lnSpc>
            </a:pPr>
            <a:r>
              <a:rPr lang="en-US" sz="1700" dirty="0" smtClean="0">
                <a:latin typeface="Times New Roman" panose="02020603050405020304" pitchFamily="18" charset="0"/>
                <a:ea typeface="Times New Roman" panose="02020603050405020304" pitchFamily="18" charset="0"/>
                <a:cs typeface="Times New Roman" panose="02020603050405020304" pitchFamily="18" charset="0"/>
              </a:rPr>
              <a:t>•     IDE</a:t>
            </a:r>
            <a:r>
              <a:rPr lang="en-US" sz="17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ea typeface="Times New Roman" panose="02020603050405020304" pitchFamily="18" charset="0"/>
                <a:cs typeface="Times New Roman" panose="02020603050405020304" pitchFamily="18" charset="0"/>
              </a:rPr>
              <a:t>:   Pycharm.</a:t>
            </a:r>
          </a:p>
          <a:p>
            <a:pPr algn="just">
              <a:lnSpc>
                <a:spcPct val="150000"/>
              </a:lnSpc>
            </a:pPr>
            <a:r>
              <a:rPr lang="en-US" sz="1700" dirty="0" smtClean="0">
                <a:latin typeface="Times New Roman" panose="02020603050405020304" pitchFamily="18" charset="0"/>
                <a:ea typeface="Times New Roman" panose="02020603050405020304" pitchFamily="18" charset="0"/>
                <a:cs typeface="Times New Roman" panose="02020603050405020304" pitchFamily="18" charset="0"/>
              </a:rPr>
              <a:t>•     Libraries </a:t>
            </a:r>
            <a:r>
              <a:rPr lang="en-US" sz="1700" dirty="0">
                <a:latin typeface="Times New Roman" panose="02020603050405020304" pitchFamily="18" charset="0"/>
                <a:ea typeface="Times New Roman" panose="02020603050405020304" pitchFamily="18" charset="0"/>
                <a:cs typeface="Times New Roman" panose="02020603050405020304" pitchFamily="18" charset="0"/>
              </a:rPr>
              <a:t>Used	</a:t>
            </a:r>
            <a:r>
              <a:rPr lang="en-US" sz="1700" dirty="0" smtClean="0">
                <a:latin typeface="Times New Roman" panose="02020603050405020304" pitchFamily="18" charset="0"/>
                <a:ea typeface="Times New Roman" panose="02020603050405020304" pitchFamily="18" charset="0"/>
                <a:cs typeface="Times New Roman" panose="02020603050405020304" pitchFamily="18" charset="0"/>
              </a:rPr>
              <a:t>        :    </a:t>
            </a:r>
            <a:r>
              <a:rPr lang="en-US" sz="1700" dirty="0">
                <a:latin typeface="Times New Roman" panose="02020603050405020304" pitchFamily="18" charset="0"/>
                <a:ea typeface="Times New Roman" panose="02020603050405020304" pitchFamily="18" charset="0"/>
                <a:cs typeface="Times New Roman" panose="02020603050405020304" pitchFamily="18" charset="0"/>
              </a:rPr>
              <a:t>Numpy, IO, OS</a:t>
            </a:r>
            <a:r>
              <a:rPr lang="en-US" sz="1700" dirty="0" smtClean="0">
                <a:latin typeface="Times New Roman" panose="02020603050405020304" pitchFamily="18" charset="0"/>
                <a:ea typeface="Times New Roman" panose="02020603050405020304" pitchFamily="18" charset="0"/>
                <a:cs typeface="Times New Roman" panose="02020603050405020304" pitchFamily="18" charset="0"/>
              </a:rPr>
              <a:t>, Html. </a:t>
            </a:r>
            <a:endParaRPr lang="en-US" sz="17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1700" dirty="0" smtClean="0">
                <a:latin typeface="Times New Roman" panose="02020603050405020304" pitchFamily="18" charset="0"/>
                <a:ea typeface="Times New Roman" panose="02020603050405020304" pitchFamily="18" charset="0"/>
                <a:cs typeface="Times New Roman" panose="02020603050405020304" pitchFamily="18" charset="0"/>
              </a:rPr>
              <a:t>•     Technology                 </a:t>
            </a:r>
            <a:r>
              <a:rPr lang="en-US" sz="1700" dirty="0">
                <a:latin typeface="Times New Roman" panose="02020603050405020304" pitchFamily="18" charset="0"/>
                <a:ea typeface="Times New Roman" panose="02020603050405020304" pitchFamily="18" charset="0"/>
                <a:cs typeface="Times New Roman" panose="02020603050405020304" pitchFamily="18" charset="0"/>
              </a:rPr>
              <a:t>:    Python 3.6</a:t>
            </a:r>
            <a:r>
              <a:rPr lang="en-US" sz="1700"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US" sz="17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spTree>
    <p:extLst>
      <p:ext uri="{BB962C8B-B14F-4D97-AF65-F5344CB8AC3E}">
        <p14:creationId xmlns:p14="http://schemas.microsoft.com/office/powerpoint/2010/main" val="610853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105" y="288208"/>
            <a:ext cx="8911687" cy="1280890"/>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ARCHITECTURE:</a:t>
            </a:r>
            <a:endParaRPr lang="en-IN" sz="36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pic>
        <p:nvPicPr>
          <p:cNvPr id="3" name="Picture 2"/>
          <p:cNvPicPr>
            <a:picLocks noChangeAspect="1"/>
          </p:cNvPicPr>
          <p:nvPr/>
        </p:nvPicPr>
        <p:blipFill>
          <a:blip r:embed="rId3"/>
          <a:stretch>
            <a:fillRect/>
          </a:stretch>
        </p:blipFill>
        <p:spPr>
          <a:xfrm>
            <a:off x="2971471" y="1237614"/>
            <a:ext cx="5217197" cy="4611251"/>
          </a:xfrm>
          <a:prstGeom prst="rect">
            <a:avLst/>
          </a:prstGeom>
        </p:spPr>
      </p:pic>
    </p:spTree>
    <p:extLst>
      <p:ext uri="{BB962C8B-B14F-4D97-AF65-F5344CB8AC3E}">
        <p14:creationId xmlns:p14="http://schemas.microsoft.com/office/powerpoint/2010/main" val="3318026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PROBLEM STATEMENT</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09219" y="1899766"/>
            <a:ext cx="6773562" cy="2894656"/>
          </a:xfrm>
        </p:spPr>
        <p:txBody>
          <a:bodyPr>
            <a:norm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In manual attendance recording is not accurate because no one can taken properly, this causes the fake attendance and time consuming.</a:t>
            </a:r>
          </a:p>
          <a:p>
            <a:pPr algn="just">
              <a:lnSpc>
                <a:spcPct val="150000"/>
              </a:lnSpc>
            </a:pPr>
            <a:r>
              <a:rPr lang="en-US" sz="2000" dirty="0" smtClean="0">
                <a:latin typeface="Times New Roman" panose="02020603050405020304" pitchFamily="18" charset="0"/>
                <a:cs typeface="Times New Roman" panose="02020603050405020304" pitchFamily="18" charset="0"/>
              </a:rPr>
              <a:t>To overcome the above problem we introduce the biometric based attendance to reducing the time and face count.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5900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1982" y="627797"/>
            <a:ext cx="8915400" cy="5554639"/>
          </a:xfrm>
        </p:spPr>
        <p:txBody>
          <a:bodyPr>
            <a:normAutofit/>
          </a:bodyPr>
          <a:lstStyle/>
          <a:p>
            <a:pPr marL="0" indent="0" algn="ctr">
              <a:lnSpc>
                <a:spcPct val="150000"/>
              </a:lnSpc>
              <a:buNone/>
            </a:pPr>
            <a:r>
              <a:rPr lang="en-US" sz="2000" b="1" dirty="0" smtClean="0">
                <a:latin typeface="Times New Roman" panose="02020603050405020304" pitchFamily="18" charset="0"/>
                <a:cs typeface="Times New Roman" panose="02020603050405020304" pitchFamily="18" charset="0"/>
              </a:rPr>
              <a:t>SYSTEM</a:t>
            </a:r>
          </a:p>
          <a:p>
            <a:pPr marL="0" indent="0" algn="just">
              <a:lnSpc>
                <a:spcPct val="150000"/>
              </a:lnSpc>
              <a:buNone/>
            </a:pPr>
            <a:r>
              <a:rPr lang="en-US" sz="2000" b="1" dirty="0" smtClean="0">
                <a:latin typeface="Times New Roman" panose="02020603050405020304" pitchFamily="18" charset="0"/>
                <a:cs typeface="Times New Roman" panose="02020603050405020304" pitchFamily="18" charset="0"/>
              </a:rPr>
              <a:t>Data Gathering:</a:t>
            </a:r>
            <a:endParaRPr lang="en-IN" sz="2000" dirty="0">
              <a:latin typeface="Times New Roman" panose="02020603050405020304" pitchFamily="18" charset="0"/>
              <a:cs typeface="Times New Roman" panose="02020603050405020304" pitchFamily="18" charset="0"/>
            </a:endParaRPr>
          </a:p>
          <a:p>
            <a:pPr lvl="1" algn="just">
              <a:lnSpc>
                <a:spcPct val="150000"/>
              </a:lnSpc>
            </a:pPr>
            <a:r>
              <a:rPr lang="en-US" sz="2000" dirty="0" smtClean="0">
                <a:latin typeface="Times New Roman" panose="02020603050405020304" pitchFamily="18" charset="0"/>
                <a:cs typeface="Times New Roman" panose="02020603050405020304" pitchFamily="18" charset="0"/>
              </a:rPr>
              <a:t>After </a:t>
            </a:r>
            <a:r>
              <a:rPr lang="en-US" sz="2000" dirty="0">
                <a:latin typeface="Times New Roman" panose="02020603050405020304" pitchFamily="18" charset="0"/>
                <a:cs typeface="Times New Roman" panose="02020603050405020304" pitchFamily="18" charset="0"/>
              </a:rPr>
              <a:t>clicking the </a:t>
            </a:r>
            <a:r>
              <a:rPr lang="en-US" sz="2000" dirty="0" smtClean="0">
                <a:latin typeface="Times New Roman" panose="02020603050405020304" pitchFamily="18" charset="0"/>
                <a:cs typeface="Times New Roman" panose="02020603050405020304" pitchFamily="18" charset="0"/>
              </a:rPr>
              <a:t>capture button </a:t>
            </a:r>
            <a:r>
              <a:rPr lang="en-US" sz="2000" dirty="0">
                <a:latin typeface="Times New Roman" panose="02020603050405020304" pitchFamily="18" charset="0"/>
                <a:cs typeface="Times New Roman" panose="02020603050405020304" pitchFamily="18" charset="0"/>
              </a:rPr>
              <a:t>the web cam will be opened for taking images and it captures 200 frames, after completion of taking images web cam will be automatically closed. </a:t>
            </a:r>
            <a:endParaRPr lang="en-US" sz="20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Training</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smtClean="0">
                <a:latin typeface="Times New Roman" panose="02020603050405020304" pitchFamily="18" charset="0"/>
                <a:cs typeface="Times New Roman" panose="02020603050405020304" pitchFamily="18" charset="0"/>
              </a:rPr>
              <a:t>   All </a:t>
            </a:r>
            <a:r>
              <a:rPr lang="en-US" sz="2000" dirty="0">
                <a:latin typeface="Times New Roman" panose="02020603050405020304" pitchFamily="18" charset="0"/>
                <a:cs typeface="Times New Roman" panose="02020603050405020304" pitchFamily="18" charset="0"/>
              </a:rPr>
              <a:t>captured images are stored into a Trainingimage folder. For 	training we use LBPHFaceRecognizer_create() method which is 	used for recognising the face features and we use CNN algorithm </a:t>
            </a:r>
            <a:r>
              <a:rPr lang="en-US" sz="2000" dirty="0" smtClean="0">
                <a:latin typeface="Times New Roman" panose="02020603050405020304" pitchFamily="18" charset="0"/>
                <a:cs typeface="Times New Roman" panose="02020603050405020304" pitchFamily="18" charset="0"/>
              </a:rPr>
              <a:t>for classifying </a:t>
            </a:r>
            <a:r>
              <a:rPr lang="en-US" sz="2000" dirty="0">
                <a:latin typeface="Times New Roman" panose="02020603050405020304" pitchFamily="18" charset="0"/>
                <a:cs typeface="Times New Roman" panose="02020603050405020304" pitchFamily="18" charset="0"/>
              </a:rPr>
              <a:t>the faces. After training with CNN the model will 	be saved in </a:t>
            </a: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directory. </a:t>
            </a:r>
          </a:p>
          <a:p>
            <a:pPr marL="457200" lvl="1" indent="0" algn="just">
              <a:lnSpc>
                <a:spcPct val="150000"/>
              </a:lnSpc>
              <a:buNone/>
            </a:pPr>
            <a:endParaRPr lang="en-US" sz="2000" dirty="0" smtClean="0">
              <a:latin typeface="Times New Roman" panose="02020603050405020304" pitchFamily="18" charset="0"/>
              <a:cs typeface="Times New Roman" panose="02020603050405020304" pitchFamily="18" charset="0"/>
            </a:endParaRPr>
          </a:p>
          <a:p>
            <a:pPr lvl="1"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2432595" y="78076"/>
            <a:ext cx="6441893" cy="617836"/>
          </a:xfrm>
        </p:spPr>
        <p:txBody>
          <a:bodyPr>
            <a:normAutofit fontScale="90000"/>
          </a:bodyPr>
          <a:lstStyle/>
          <a:p>
            <a:pPr algn="ctr"/>
            <a:r>
              <a:rPr lang="en-IN" sz="3600" b="1" dirty="0">
                <a:latin typeface="Times New Roman" panose="02020603050405020304" pitchFamily="18" charset="0"/>
                <a:cs typeface="Times New Roman" panose="02020603050405020304" pitchFamily="18" charset="0"/>
              </a:rPr>
              <a:t>IMPLEMENTATION</a:t>
            </a:r>
            <a:endParaRPr lang="en-IN" sz="3600" b="1" dirty="0"/>
          </a:p>
        </p:txBody>
      </p:sp>
    </p:spTree>
    <p:extLst>
      <p:ext uri="{BB962C8B-B14F-4D97-AF65-F5344CB8AC3E}">
        <p14:creationId xmlns:p14="http://schemas.microsoft.com/office/powerpoint/2010/main" val="1695550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6736" y="1021490"/>
            <a:ext cx="10203771" cy="4926227"/>
          </a:xfrm>
        </p:spPr>
        <p:txBody>
          <a:bodyPr>
            <a:noAutofit/>
          </a:bodyPr>
          <a:lstStyle/>
          <a:p>
            <a:pPr marL="0" indent="0" algn="just">
              <a:lnSpc>
                <a:spcPct val="150000"/>
              </a:lnSpc>
              <a:buNone/>
            </a:pPr>
            <a:r>
              <a:rPr lang="en-US" sz="2000" b="1" dirty="0" smtClean="0">
                <a:latin typeface="Times New Roman" panose="02020603050405020304" pitchFamily="18" charset="0"/>
                <a:cs typeface="Times New Roman" panose="02020603050405020304" pitchFamily="18" charset="0"/>
              </a:rPr>
              <a:t>Testing and considering the attendance</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Whenever a student made a click on the button provided, a web cam will gets opened. </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The web cam has ability to capture the image of the particular students face and then the image is converted into greyscale and it undergoes for scaling</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The scaled image is converted into the form of vectors with the help of LBPHFaceRecognizer_create</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Now the converted data will be helpful to predict the outcomes.</a:t>
            </a:r>
          </a:p>
          <a:p>
            <a:pPr marL="0" indent="0" algn="just">
              <a:lnSpc>
                <a:spcPct val="150000"/>
              </a:lnSpc>
              <a:buNone/>
            </a:pPr>
            <a:r>
              <a:rPr lang="en-IN" sz="2000" dirty="0">
                <a:latin typeface="Times New Roman" panose="02020603050405020304" pitchFamily="18" charset="0"/>
                <a:cs typeface="Times New Roman" panose="02020603050405020304" pitchFamily="18" charset="0"/>
              </a:rPr>
              <a:t>	</a:t>
            </a:r>
          </a:p>
        </p:txBody>
      </p:sp>
      <p:sp>
        <p:nvSpPr>
          <p:cNvPr id="4" name="Title 1"/>
          <p:cNvSpPr>
            <a:spLocks noGrp="1"/>
          </p:cNvSpPr>
          <p:nvPr>
            <p:ph type="title"/>
          </p:nvPr>
        </p:nvSpPr>
        <p:spPr>
          <a:xfrm>
            <a:off x="2391405" y="318879"/>
            <a:ext cx="6441893" cy="617836"/>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IMPLEMENTATION</a:t>
            </a:r>
            <a:endParaRPr lang="en-IN" sz="3600" dirty="0"/>
          </a:p>
        </p:txBody>
      </p:sp>
    </p:spTree>
    <p:extLst>
      <p:ext uri="{BB962C8B-B14F-4D97-AF65-F5344CB8AC3E}">
        <p14:creationId xmlns:p14="http://schemas.microsoft.com/office/powerpoint/2010/main" val="190153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119" y="548681"/>
            <a:ext cx="8911687" cy="695233"/>
          </a:xfrm>
        </p:spPr>
        <p:txBody>
          <a:bodyPr>
            <a:normAutofit fontScale="90000"/>
          </a:bodyPr>
          <a:lstStyle/>
          <a:p>
            <a:pPr algn="ct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INDEX</a:t>
            </a:r>
            <a:r>
              <a:rPr lang="en-US" altLang="en-US" sz="3600" b="1" dirty="0" smtClean="0">
                <a:latin typeface="Times New Roman" panose="02020603050405020304" pitchFamily="18" charset="0"/>
                <a:cs typeface="Times New Roman" panose="02020603050405020304" pitchFamily="18" charset="0"/>
              </a:rPr>
              <a:t/>
            </a:r>
            <a:br>
              <a:rPr lang="en-US" alt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7" name="Content Placeholder 2"/>
          <p:cNvSpPr txBox="1">
            <a:spLocks/>
          </p:cNvSpPr>
          <p:nvPr/>
        </p:nvSpPr>
        <p:spPr>
          <a:xfrm>
            <a:off x="1308465" y="1974225"/>
            <a:ext cx="9323503" cy="3421559"/>
          </a:xfrm>
          <a:prstGeom prst="rect">
            <a:avLst/>
          </a:prstGeom>
        </p:spPr>
        <p:txBody>
          <a:bodyPr vert="horz" lIns="91440" tIns="45720" rIns="91440" bIns="45720" numCol="2"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p>
          <a:p>
            <a:r>
              <a:rPr lang="en-US" sz="2000" dirty="0" smtClean="0">
                <a:latin typeface="Times New Roman" panose="02020603050405020304" pitchFamily="18" charset="0"/>
                <a:cs typeface="Times New Roman" panose="02020603050405020304" pitchFamily="18" charset="0"/>
              </a:rPr>
              <a:t>Literature review</a:t>
            </a:r>
          </a:p>
          <a:p>
            <a:r>
              <a:rPr lang="en-US" sz="2000" dirty="0" smtClean="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Drawbacks</a:t>
            </a:r>
          </a:p>
          <a:p>
            <a:r>
              <a:rPr lang="en-US" sz="2000" dirty="0">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Implementation</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Proposed </a:t>
            </a:r>
            <a:r>
              <a:rPr lang="en-US" sz="2000" dirty="0" smtClean="0">
                <a:latin typeface="Times New Roman" panose="02020603050405020304" pitchFamily="18" charset="0"/>
                <a:cs typeface="Times New Roman" panose="02020603050405020304" pitchFamily="18" charset="0"/>
              </a:rPr>
              <a:t>method				</a:t>
            </a:r>
          </a:p>
          <a:p>
            <a:r>
              <a:rPr lang="en-US" sz="2000" dirty="0" smtClean="0">
                <a:latin typeface="Times New Roman" panose="02020603050405020304" pitchFamily="18" charset="0"/>
                <a:cs typeface="Times New Roman" panose="02020603050405020304" pitchFamily="18" charset="0"/>
              </a:rPr>
              <a:t>Hardware </a:t>
            </a:r>
            <a:r>
              <a:rPr lang="en-US" sz="2000" dirty="0" smtClean="0">
                <a:latin typeface="Times New Roman" panose="02020603050405020304" pitchFamily="18" charset="0"/>
                <a:cs typeface="Times New Roman" panose="02020603050405020304" pitchFamily="18" charset="0"/>
              </a:rPr>
              <a:t>and Software Requirements</a:t>
            </a:r>
          </a:p>
          <a:p>
            <a:r>
              <a:rPr lang="en-US" sz="2000" dirty="0" smtClean="0">
                <a:latin typeface="Times New Roman" panose="02020603050405020304" pitchFamily="18" charset="0"/>
                <a:cs typeface="Times New Roman" panose="02020603050405020304" pitchFamily="18" charset="0"/>
              </a:rPr>
              <a:t>Architecture</a:t>
            </a:r>
          </a:p>
          <a:p>
            <a:r>
              <a:rPr lang="en-US" sz="2000" dirty="0" smtClean="0">
                <a:latin typeface="Times New Roman" panose="02020603050405020304" pitchFamily="18" charset="0"/>
                <a:cs typeface="Times New Roman" panose="02020603050405020304" pitchFamily="18" charset="0"/>
              </a:rPr>
              <a:t>System Design</a:t>
            </a:r>
          </a:p>
          <a:p>
            <a:r>
              <a:rPr lang="en-US" sz="2000" dirty="0" smtClean="0">
                <a:latin typeface="Times New Roman" panose="02020603050405020304" pitchFamily="18" charset="0"/>
                <a:cs typeface="Times New Roman" panose="02020603050405020304" pitchFamily="18" charset="0"/>
              </a:rPr>
              <a:t>Results</a:t>
            </a:r>
          </a:p>
          <a:p>
            <a:r>
              <a:rPr lang="en-US" sz="2000" dirty="0" smtClean="0">
                <a:latin typeface="Times New Roman" panose="02020603050405020304" pitchFamily="18" charset="0"/>
                <a:cs typeface="Times New Roman" panose="02020603050405020304" pitchFamily="18" charset="0"/>
              </a:rPr>
              <a:t>Conclusion</a:t>
            </a:r>
          </a:p>
          <a:p>
            <a:r>
              <a:rPr lang="en-US" sz="2000" dirty="0" smtClean="0">
                <a:latin typeface="Times New Roman" panose="02020603050405020304" pitchFamily="18" charset="0"/>
                <a:cs typeface="Times New Roman" panose="02020603050405020304" pitchFamily="18" charset="0"/>
              </a:rPr>
              <a:t>References</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3465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0221" y="2311657"/>
            <a:ext cx="8396416" cy="3290072"/>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There are 4 conditions to collect the attendance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1: Before 10AM – Early come      2. After 10AM – Late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3.Before 4PM – Early out  4. After 4PM- Normal out</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After checking the conditions data will be stored into MySQL database.</a:t>
            </a: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a:p>
            <a:endParaRPr lang="en-US" sz="2000" dirty="0"/>
          </a:p>
        </p:txBody>
      </p:sp>
      <p:sp>
        <p:nvSpPr>
          <p:cNvPr id="4" name="Title 1"/>
          <p:cNvSpPr>
            <a:spLocks noGrp="1"/>
          </p:cNvSpPr>
          <p:nvPr>
            <p:ph type="title"/>
          </p:nvPr>
        </p:nvSpPr>
        <p:spPr>
          <a:xfrm>
            <a:off x="1905372" y="1084998"/>
            <a:ext cx="6441893" cy="617836"/>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IMPLEMENTATION</a:t>
            </a:r>
            <a:endParaRPr lang="en-IN" sz="3600" dirty="0"/>
          </a:p>
        </p:txBody>
      </p:sp>
    </p:spTree>
    <p:extLst>
      <p:ext uri="{BB962C8B-B14F-4D97-AF65-F5344CB8AC3E}">
        <p14:creationId xmlns:p14="http://schemas.microsoft.com/office/powerpoint/2010/main" val="2042372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4186" y="1009934"/>
            <a:ext cx="9580426" cy="5595582"/>
          </a:xfrm>
        </p:spPr>
        <p:txBody>
          <a:bodyPr>
            <a:noAutofit/>
          </a:bodyPr>
          <a:lstStyle/>
          <a:p>
            <a:pPr marL="0" indent="0" algn="ctr">
              <a:lnSpc>
                <a:spcPct val="150000"/>
              </a:lnSpc>
              <a:buNone/>
            </a:pPr>
            <a:r>
              <a:rPr lang="en-IN" sz="2000" b="1" dirty="0" smtClean="0">
                <a:latin typeface="Times New Roman" panose="02020603050405020304" pitchFamily="18" charset="0"/>
                <a:cs typeface="Times New Roman" panose="02020603050405020304" pitchFamily="18" charset="0"/>
              </a:rPr>
              <a:t>STUDENT</a:t>
            </a:r>
          </a:p>
          <a:p>
            <a:pPr marL="0" indent="0" algn="just">
              <a:lnSpc>
                <a:spcPct val="150000"/>
              </a:lnSpc>
              <a:buNone/>
            </a:pPr>
            <a:r>
              <a:rPr lang="en-IN" sz="2000" b="1" dirty="0" smtClean="0">
                <a:latin typeface="Times New Roman" panose="02020603050405020304" pitchFamily="18" charset="0"/>
                <a:cs typeface="Times New Roman" panose="02020603050405020304" pitchFamily="18" charset="0"/>
              </a:rPr>
              <a:t>Enter Data:</a:t>
            </a:r>
            <a:endParaRPr lang="en-IN" sz="2000" dirty="0">
              <a:latin typeface="Times New Roman" panose="02020603050405020304" pitchFamily="18" charset="0"/>
              <a:cs typeface="Times New Roman" panose="02020603050405020304" pitchFamily="18" charset="0"/>
            </a:endParaRPr>
          </a:p>
          <a:p>
            <a:pPr lvl="1" algn="just">
              <a:lnSpc>
                <a:spcPct val="150000"/>
              </a:lnSpc>
            </a:pPr>
            <a:r>
              <a:rPr lang="en-US" sz="2000" dirty="0" smtClean="0">
                <a:latin typeface="Times New Roman" panose="02020603050405020304" pitchFamily="18" charset="0"/>
                <a:cs typeface="Times New Roman" panose="02020603050405020304" pitchFamily="18" charset="0"/>
              </a:rPr>
              <a:t>After </a:t>
            </a:r>
            <a:r>
              <a:rPr lang="en-US" sz="2000" dirty="0">
                <a:latin typeface="Times New Roman" panose="02020603050405020304" pitchFamily="18" charset="0"/>
                <a:cs typeface="Times New Roman" panose="02020603050405020304" pitchFamily="18" charset="0"/>
              </a:rPr>
              <a:t>student adding the details like Roll number and Name.</a:t>
            </a:r>
            <a:endParaRPr lang="en-IN" sz="2000" dirty="0">
              <a:latin typeface="Times New Roman" panose="02020603050405020304" pitchFamily="18" charset="0"/>
              <a:cs typeface="Times New Roman" panose="02020603050405020304" pitchFamily="18" charset="0"/>
            </a:endParaRPr>
          </a:p>
          <a:p>
            <a:pPr lvl="1" algn="just">
              <a:lnSpc>
                <a:spcPct val="150000"/>
              </a:lnSpc>
            </a:pPr>
            <a:r>
              <a:rPr lang="en-US" sz="2000" dirty="0">
                <a:latin typeface="Times New Roman" panose="02020603050405020304" pitchFamily="18" charset="0"/>
                <a:cs typeface="Times New Roman" panose="02020603050405020304" pitchFamily="18" charset="0"/>
              </a:rPr>
              <a:t>After entering the details student click on the image capture button. </a:t>
            </a: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b="1" dirty="0" smtClean="0">
                <a:latin typeface="Times New Roman" panose="02020603050405020304" pitchFamily="18" charset="0"/>
                <a:cs typeface="Times New Roman" panose="02020603050405020304" pitchFamily="18" charset="0"/>
              </a:rPr>
              <a:t>Take </a:t>
            </a:r>
            <a:r>
              <a:rPr lang="en-US" sz="2000" b="1" dirty="0">
                <a:latin typeface="Times New Roman" panose="02020603050405020304" pitchFamily="18" charset="0"/>
                <a:cs typeface="Times New Roman" panose="02020603050405020304" pitchFamily="18" charset="0"/>
              </a:rPr>
              <a:t>Attendance</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Here </a:t>
            </a:r>
            <a:r>
              <a:rPr lang="en-US" sz="2000" dirty="0" smtClean="0">
                <a:latin typeface="Times New Roman" panose="02020603050405020304" pitchFamily="18" charset="0"/>
                <a:cs typeface="Times New Roman" panose="02020603050405020304" pitchFamily="18" charset="0"/>
              </a:rPr>
              <a:t>student can </a:t>
            </a:r>
            <a:r>
              <a:rPr lang="en-US" sz="2000" dirty="0">
                <a:latin typeface="Times New Roman" panose="02020603050405020304" pitchFamily="18" charset="0"/>
                <a:cs typeface="Times New Roman" panose="02020603050405020304" pitchFamily="18" charset="0"/>
              </a:rPr>
              <a:t>select the options like </a:t>
            </a:r>
            <a:r>
              <a:rPr lang="en-US" sz="2000" dirty="0" smtClean="0">
                <a:latin typeface="Times New Roman" panose="02020603050405020304" pitchFamily="18" charset="0"/>
                <a:cs typeface="Times New Roman" panose="02020603050405020304" pitchFamily="18" charset="0"/>
              </a:rPr>
              <a:t>take attendance button then </a:t>
            </a:r>
            <a:r>
              <a:rPr lang="en-US" sz="2000" dirty="0">
                <a:latin typeface="Times New Roman" panose="02020603050405020304" pitchFamily="18" charset="0"/>
                <a:cs typeface="Times New Roman" panose="02020603050405020304" pitchFamily="18" charset="0"/>
              </a:rPr>
              <a:t>only system can access the attendance. After that system stores the information into MYSQL database</a:t>
            </a:r>
            <a:r>
              <a:rPr lang="en-US" sz="20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View Attendance</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After </a:t>
            </a:r>
            <a:r>
              <a:rPr lang="en-US" sz="2000" dirty="0" smtClean="0">
                <a:latin typeface="Times New Roman" panose="02020603050405020304" pitchFamily="18" charset="0"/>
                <a:cs typeface="Times New Roman" panose="02020603050405020304" pitchFamily="18" charset="0"/>
              </a:rPr>
              <a:t>entering the roll number student can </a:t>
            </a:r>
            <a:r>
              <a:rPr lang="en-US" sz="2000" dirty="0">
                <a:latin typeface="Times New Roman" panose="02020603050405020304" pitchFamily="18" charset="0"/>
                <a:cs typeface="Times New Roman" panose="02020603050405020304" pitchFamily="18" charset="0"/>
              </a:rPr>
              <a:t>view their attendance </a:t>
            </a:r>
            <a:r>
              <a:rPr lang="en-US" sz="2000" dirty="0" smtClean="0">
                <a:latin typeface="Times New Roman" panose="02020603050405020304" pitchFamily="18" charset="0"/>
                <a:cs typeface="Times New Roman" panose="02020603050405020304" pitchFamily="18" charset="0"/>
              </a:rPr>
              <a:t>details of overall present </a:t>
            </a:r>
            <a:r>
              <a:rPr lang="en-US" sz="2000" dirty="0" smtClean="0">
                <a:latin typeface="Times New Roman" panose="02020603050405020304" pitchFamily="18" charset="0"/>
                <a:cs typeface="Times New Roman" panose="02020603050405020304" pitchFamily="18" charset="0"/>
              </a:rPr>
              <a:t>hours in the college</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2976292" y="284022"/>
            <a:ext cx="6441893" cy="617836"/>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IMPLEMENTATION</a:t>
            </a:r>
            <a:endParaRPr lang="en-IN" sz="3600" dirty="0"/>
          </a:p>
        </p:txBody>
      </p:sp>
    </p:spTree>
    <p:extLst>
      <p:ext uri="{BB962C8B-B14F-4D97-AF65-F5344CB8AC3E}">
        <p14:creationId xmlns:p14="http://schemas.microsoft.com/office/powerpoint/2010/main" val="4076087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6567" y="426913"/>
            <a:ext cx="8911687" cy="1280890"/>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USE CASE DIAGRAM</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23870" y="1627749"/>
            <a:ext cx="8915400" cy="3777622"/>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pPr marL="0" indent="0">
              <a:buNone/>
            </a:pPr>
            <a:endParaRPr lang="en-IN" sz="2000"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3944217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sp>
        <p:nvSpPr>
          <p:cNvPr id="7" name="TextBox 6"/>
          <p:cNvSpPr txBox="1"/>
          <p:nvPr/>
        </p:nvSpPr>
        <p:spPr>
          <a:xfrm>
            <a:off x="4034198" y="5593280"/>
            <a:ext cx="3835021"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Use Case Diagram</a:t>
            </a:r>
          </a:p>
        </p:txBody>
      </p:sp>
      <p:pic>
        <p:nvPicPr>
          <p:cNvPr id="3" name="Picture 2"/>
          <p:cNvPicPr>
            <a:picLocks noChangeAspect="1"/>
          </p:cNvPicPr>
          <p:nvPr/>
        </p:nvPicPr>
        <p:blipFill>
          <a:blip r:embed="rId3"/>
          <a:stretch>
            <a:fillRect/>
          </a:stretch>
        </p:blipFill>
        <p:spPr>
          <a:xfrm>
            <a:off x="2153922" y="465455"/>
            <a:ext cx="7449590" cy="5039428"/>
          </a:xfrm>
          <a:prstGeom prst="rect">
            <a:avLst/>
          </a:prstGeom>
        </p:spPr>
      </p:pic>
    </p:spTree>
    <p:extLst>
      <p:ext uri="{BB962C8B-B14F-4D97-AF65-F5344CB8AC3E}">
        <p14:creationId xmlns:p14="http://schemas.microsoft.com/office/powerpoint/2010/main" val="4012185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78" y="438000"/>
            <a:ext cx="8911687" cy="1280890"/>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CLASS DIAGRAM</a:t>
            </a:r>
            <a:endParaRPr lang="en-IN" sz="36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sp>
        <p:nvSpPr>
          <p:cNvPr id="10" name="Content Placeholder 3"/>
          <p:cNvSpPr>
            <a:spLocks noGrp="1"/>
          </p:cNvSpPr>
          <p:nvPr>
            <p:ph idx="1"/>
          </p:nvPr>
        </p:nvSpPr>
        <p:spPr>
          <a:xfrm>
            <a:off x="1945899" y="1477560"/>
            <a:ext cx="8211355" cy="2616645"/>
          </a:xfrm>
        </p:spPr>
        <p:txBody>
          <a:bodyPr>
            <a:normAutofit/>
          </a:bodyPr>
          <a:lstStyle/>
          <a:p>
            <a:pPr>
              <a:lnSpc>
                <a:spcPct val="150000"/>
              </a:lnSpc>
            </a:pPr>
            <a:r>
              <a:rPr lang="en-US" sz="2000" dirty="0" smtClean="0">
                <a:latin typeface="Times New Roman" pitchFamily="18" charset="0"/>
                <a:cs typeface="Times New Roman"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p>
          <a:p>
            <a:endParaRPr lang="en-US" sz="2400" dirty="0"/>
          </a:p>
        </p:txBody>
      </p:sp>
      <p:pic>
        <p:nvPicPr>
          <p:cNvPr id="3" name="Picture 2"/>
          <p:cNvPicPr>
            <a:picLocks noChangeAspect="1"/>
          </p:cNvPicPr>
          <p:nvPr/>
        </p:nvPicPr>
        <p:blipFill>
          <a:blip r:embed="rId3"/>
          <a:stretch>
            <a:fillRect/>
          </a:stretch>
        </p:blipFill>
        <p:spPr>
          <a:xfrm>
            <a:off x="4299504" y="3314236"/>
            <a:ext cx="5277587" cy="1819529"/>
          </a:xfrm>
          <a:prstGeom prst="rect">
            <a:avLst/>
          </a:prstGeom>
        </p:spPr>
      </p:pic>
    </p:spTree>
    <p:extLst>
      <p:ext uri="{BB962C8B-B14F-4D97-AF65-F5344CB8AC3E}">
        <p14:creationId xmlns:p14="http://schemas.microsoft.com/office/powerpoint/2010/main" val="1949298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493" y="418836"/>
            <a:ext cx="8911687" cy="1280890"/>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SEQUENCE DIAGRAM</a:t>
            </a:r>
            <a:endParaRPr lang="en-IN" sz="3600" b="1" dirty="0">
              <a:latin typeface="Times New Roman" panose="02020603050405020304" pitchFamily="18" charset="0"/>
              <a:cs typeface="Times New Roman" panose="02020603050405020304" pitchFamily="18" charset="0"/>
            </a:endParaRPr>
          </a:p>
        </p:txBody>
      </p:sp>
      <p:sp>
        <p:nvSpPr>
          <p:cNvPr id="5" name="Content Placeholder 3"/>
          <p:cNvSpPr>
            <a:spLocks noGrp="1"/>
          </p:cNvSpPr>
          <p:nvPr>
            <p:ph idx="1"/>
          </p:nvPr>
        </p:nvSpPr>
        <p:spPr>
          <a:xfrm>
            <a:off x="1892027" y="2016018"/>
            <a:ext cx="8545314" cy="2654838"/>
          </a:xfrm>
        </p:spPr>
        <p:txBody>
          <a:bodyPr>
            <a:normAutofit/>
          </a:bodyPr>
          <a:lstStyle/>
          <a:p>
            <a:pPr algn="just">
              <a:lnSpc>
                <a:spcPct val="150000"/>
              </a:lnSpc>
            </a:pPr>
            <a:r>
              <a:rPr lang="en-US" sz="2000" dirty="0" smtClean="0">
                <a:latin typeface="Times New Roman" pitchFamily="18" charset="0"/>
                <a:cs typeface="Times New Roman" pitchFamily="18" charset="0"/>
              </a:rPr>
              <a:t>A sequence diagram in Unified Modeling Language (UML) is a kind of interaction diagram that shows how processes operate with one another and in what order. It is a construct of a Message Sequence Chart. Sequence diagrams are sometimes called event diagrams, event scenarios, and timing diagrams.</a:t>
            </a:r>
          </a:p>
          <a:p>
            <a:endParaRPr lang="en-US" sz="2000"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2071028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pic>
        <p:nvPicPr>
          <p:cNvPr id="2" name="Picture 1"/>
          <p:cNvPicPr>
            <a:picLocks noChangeAspect="1"/>
          </p:cNvPicPr>
          <p:nvPr/>
        </p:nvPicPr>
        <p:blipFill>
          <a:blip r:embed="rId3"/>
          <a:stretch>
            <a:fillRect/>
          </a:stretch>
        </p:blipFill>
        <p:spPr>
          <a:xfrm>
            <a:off x="2938022" y="304364"/>
            <a:ext cx="6315956" cy="6249272"/>
          </a:xfrm>
          <a:prstGeom prst="rect">
            <a:avLst/>
          </a:prstGeom>
        </p:spPr>
      </p:pic>
    </p:spTree>
    <p:extLst>
      <p:ext uri="{BB962C8B-B14F-4D97-AF65-F5344CB8AC3E}">
        <p14:creationId xmlns:p14="http://schemas.microsoft.com/office/powerpoint/2010/main" val="702730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39782" y="474821"/>
            <a:ext cx="8911687" cy="70830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smtClean="0">
                <a:solidFill>
                  <a:schemeClr val="tx1"/>
                </a:solidFill>
                <a:latin typeface="Times New Roman" pitchFamily="18" charset="0"/>
                <a:cs typeface="Times New Roman" pitchFamily="18" charset="0"/>
              </a:rPr>
              <a:t>COLLABORATION DIAGRAM</a:t>
            </a:r>
            <a:endParaRPr lang="en-US" b="1" dirty="0">
              <a:solidFill>
                <a:schemeClr val="tx1"/>
              </a:solidFill>
              <a:latin typeface="Times New Roman" pitchFamily="18" charset="0"/>
              <a:cs typeface="Times New Roman" pitchFamily="18" charset="0"/>
            </a:endParaRPr>
          </a:p>
        </p:txBody>
      </p:sp>
      <p:sp>
        <p:nvSpPr>
          <p:cNvPr id="5" name="Content Placeholder 3"/>
          <p:cNvSpPr>
            <a:spLocks noGrp="1"/>
          </p:cNvSpPr>
          <p:nvPr>
            <p:ph idx="1"/>
          </p:nvPr>
        </p:nvSpPr>
        <p:spPr>
          <a:xfrm>
            <a:off x="2022598" y="1793594"/>
            <a:ext cx="8746053" cy="3420957"/>
          </a:xfrm>
        </p:spPr>
        <p:txBody>
          <a:bodyPr>
            <a:normAutofit/>
          </a:bodyPr>
          <a:lstStyle/>
          <a:p>
            <a:pPr algn="just">
              <a:lnSpc>
                <a:spcPct val="150000"/>
              </a:lnSpc>
            </a:pPr>
            <a:r>
              <a:rPr lang="en-US" sz="2000" dirty="0" smtClean="0">
                <a:latin typeface="Times New Roman" pitchFamily="18" charset="0"/>
                <a:cs typeface="Times New Roman"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 as the collaboration diagram shows the object organization.</a:t>
            </a:r>
          </a:p>
          <a:p>
            <a:endParaRPr lang="en-US" sz="2000"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2476585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pic>
        <p:nvPicPr>
          <p:cNvPr id="2" name="Picture 1"/>
          <p:cNvPicPr>
            <a:picLocks noChangeAspect="1"/>
          </p:cNvPicPr>
          <p:nvPr/>
        </p:nvPicPr>
        <p:blipFill>
          <a:blip r:embed="rId3"/>
          <a:stretch>
            <a:fillRect/>
          </a:stretch>
        </p:blipFill>
        <p:spPr>
          <a:xfrm>
            <a:off x="2187126" y="1506134"/>
            <a:ext cx="6658904" cy="3972479"/>
          </a:xfrm>
          <a:prstGeom prst="rect">
            <a:avLst/>
          </a:prstGeom>
        </p:spPr>
      </p:pic>
    </p:spTree>
    <p:extLst>
      <p:ext uri="{BB962C8B-B14F-4D97-AF65-F5344CB8AC3E}">
        <p14:creationId xmlns:p14="http://schemas.microsoft.com/office/powerpoint/2010/main" val="3108015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88919" y="395510"/>
            <a:ext cx="9453743" cy="708301"/>
          </a:xfrm>
        </p:spPr>
        <p:txBody>
          <a:bodyPr>
            <a:normAutofit/>
          </a:bodyPr>
          <a:lstStyle/>
          <a:p>
            <a:pPr algn="ctr"/>
            <a:r>
              <a:rPr lang="en-US" sz="3600" b="1" dirty="0" smtClean="0">
                <a:latin typeface="Times New Roman" pitchFamily="18" charset="0"/>
                <a:cs typeface="Times New Roman" pitchFamily="18" charset="0"/>
              </a:rPr>
              <a:t>DEPLOYMENT DIAGRAM</a:t>
            </a:r>
            <a:endParaRPr lang="en-US" sz="3600" b="1" dirty="0">
              <a:latin typeface="Times New Roman" pitchFamily="18" charset="0"/>
              <a:cs typeface="Times New Roman" pitchFamily="18" charset="0"/>
            </a:endParaRPr>
          </a:p>
        </p:txBody>
      </p:sp>
      <p:sp>
        <p:nvSpPr>
          <p:cNvPr id="5" name="Content Placeholder 3"/>
          <p:cNvSpPr>
            <a:spLocks noGrp="1"/>
          </p:cNvSpPr>
          <p:nvPr>
            <p:ph idx="1"/>
          </p:nvPr>
        </p:nvSpPr>
        <p:spPr>
          <a:xfrm>
            <a:off x="2212493" y="1499321"/>
            <a:ext cx="8060092" cy="2557010"/>
          </a:xfrm>
        </p:spPr>
        <p:txBody>
          <a:bodyPr>
            <a:normAutofit/>
          </a:bodyPr>
          <a:lstStyle/>
          <a:p>
            <a:pPr algn="just">
              <a:lnSpc>
                <a:spcPct val="150000"/>
              </a:lnSpc>
            </a:pPr>
            <a:r>
              <a:rPr lang="en-US" sz="2000" dirty="0" smtClean="0">
                <a:latin typeface="Times New Roman" pitchFamily="18" charset="0"/>
                <a:cs typeface="Times New Roman" pitchFamily="18" charset="0"/>
              </a:rPr>
              <a:t>Deployment diagram represents the deployment view of a system. It is related to the component diagram. Because the components are deployed using the deployment diagrams. A deployment diagram consists of nodes. Nodes are nothing but physical hardware used to deploy the application.</a:t>
            </a:r>
          </a:p>
          <a:p>
            <a:endParaRPr lang="en-US" sz="2000"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pic>
        <p:nvPicPr>
          <p:cNvPr id="2" name="Picture 1"/>
          <p:cNvPicPr>
            <a:picLocks noChangeAspect="1"/>
          </p:cNvPicPr>
          <p:nvPr/>
        </p:nvPicPr>
        <p:blipFill>
          <a:blip r:embed="rId3"/>
          <a:stretch>
            <a:fillRect/>
          </a:stretch>
        </p:blipFill>
        <p:spPr>
          <a:xfrm>
            <a:off x="3914504" y="3427593"/>
            <a:ext cx="4448796" cy="1257475"/>
          </a:xfrm>
          <a:prstGeom prst="rect">
            <a:avLst/>
          </a:prstGeom>
        </p:spPr>
      </p:pic>
    </p:spTree>
    <p:extLst>
      <p:ext uri="{BB962C8B-B14F-4D97-AF65-F5344CB8AC3E}">
        <p14:creationId xmlns:p14="http://schemas.microsoft.com/office/powerpoint/2010/main" val="1814964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449827"/>
            <a:ext cx="8911687" cy="827038"/>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26508" y="1276865"/>
            <a:ext cx="8125335" cy="4989537"/>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This paper is about the biometric attendance management. The automatic attendance management will replace the manual method, which takes a lot of time consuming and difficult to maintain. There are many biometric processes, in that face recognition is the best method. Here we are using the Deep Learning (DL) based Convolutional Neural Network (CNN) algorithm. We are considering the human faces as a dataset that which were train using CNN. For user interface webpage created using flask framework</a:t>
            </a:r>
          </a:p>
          <a:p>
            <a:pPr algn="just">
              <a:lnSpc>
                <a:spcPct val="150000"/>
              </a:lnSpc>
            </a:pPr>
            <a:r>
              <a:rPr lang="en-IN" sz="2000" b="1" dirty="0">
                <a:latin typeface="Times New Roman" panose="02020603050405020304" pitchFamily="18" charset="0"/>
                <a:cs typeface="Times New Roman" panose="02020603050405020304" pitchFamily="18" charset="0"/>
              </a:rPr>
              <a:t>Keywords:</a:t>
            </a:r>
            <a:r>
              <a:rPr lang="en-IN" sz="2000" dirty="0">
                <a:latin typeface="Times New Roman" panose="02020603050405020304" pitchFamily="18" charset="0"/>
                <a:cs typeface="Times New Roman" panose="02020603050405020304" pitchFamily="18" charset="0"/>
              </a:rPr>
              <a:t> Attendance Management, Computer Vision, Deep Learning, Human Face Images.</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672549" y="102709"/>
            <a:ext cx="1405221" cy="593327"/>
          </a:xfrm>
          <a:prstGeom prst="rect">
            <a:avLst/>
          </a:prstGeom>
        </p:spPr>
      </p:pic>
    </p:spTree>
    <p:extLst>
      <p:ext uri="{BB962C8B-B14F-4D97-AF65-F5344CB8AC3E}">
        <p14:creationId xmlns:p14="http://schemas.microsoft.com/office/powerpoint/2010/main" val="10579007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58043" y="338360"/>
            <a:ext cx="8565469" cy="708301"/>
          </a:xfrm>
        </p:spPr>
        <p:txBody>
          <a:bodyPr>
            <a:normAutofit/>
          </a:bodyPr>
          <a:lstStyle/>
          <a:p>
            <a:pPr algn="ctr"/>
            <a:r>
              <a:rPr lang="en-US" sz="3600" b="1" dirty="0" smtClean="0">
                <a:latin typeface="Times New Roman" pitchFamily="18" charset="0"/>
                <a:cs typeface="Times New Roman" pitchFamily="18" charset="0"/>
              </a:rPr>
              <a:t>ACTIVITY DIAGRAM</a:t>
            </a:r>
            <a:endParaRPr lang="en-US" sz="3600" b="1" dirty="0">
              <a:latin typeface="Times New Roman" pitchFamily="18" charset="0"/>
              <a:cs typeface="Times New Roman" pitchFamily="18" charset="0"/>
            </a:endParaRPr>
          </a:p>
        </p:txBody>
      </p:sp>
      <p:sp>
        <p:nvSpPr>
          <p:cNvPr id="5" name="Content Placeholder 3"/>
          <p:cNvSpPr>
            <a:spLocks noGrp="1"/>
          </p:cNvSpPr>
          <p:nvPr>
            <p:ph idx="1"/>
          </p:nvPr>
        </p:nvSpPr>
        <p:spPr>
          <a:xfrm>
            <a:off x="1914562" y="1638875"/>
            <a:ext cx="8813663" cy="2817796"/>
          </a:xfrm>
        </p:spPr>
        <p:txBody>
          <a:bodyPr>
            <a:normAutofit/>
          </a:bodyPr>
          <a:lstStyle/>
          <a:p>
            <a:pPr algn="just">
              <a:lnSpc>
                <a:spcPct val="150000"/>
              </a:lnSpc>
            </a:pPr>
            <a:r>
              <a:rPr lang="en-US" sz="2000" dirty="0" smtClean="0">
                <a:latin typeface="Times New Roman" pitchFamily="18" charset="0"/>
                <a:cs typeface="Times New Roman" pitchFamily="18" charset="0"/>
              </a:rPr>
              <a:t>Activity diagrams are graphical representations of workflows of stepwise activities and actions with support for choice, iteration and concurrency. </a:t>
            </a:r>
          </a:p>
          <a:p>
            <a:pPr algn="just">
              <a:lnSpc>
                <a:spcPct val="150000"/>
              </a:lnSpc>
            </a:pPr>
            <a:r>
              <a:rPr lang="en-US" sz="2000" dirty="0" smtClean="0">
                <a:latin typeface="Times New Roman" pitchFamily="18" charset="0"/>
                <a:cs typeface="Times New Roman" pitchFamily="18" charset="0"/>
              </a:rPr>
              <a:t>In the Unified Modeling Language, activity diagrams can be used to describe the business and operational step-by-step workflows of components in a system. </a:t>
            </a:r>
          </a:p>
          <a:p>
            <a:pPr algn="just">
              <a:lnSpc>
                <a:spcPct val="150000"/>
              </a:lnSpc>
            </a:pPr>
            <a:r>
              <a:rPr lang="en-US" sz="2000" dirty="0" smtClean="0">
                <a:latin typeface="Times New Roman" pitchFamily="18" charset="0"/>
                <a:cs typeface="Times New Roman" pitchFamily="18" charset="0"/>
              </a:rPr>
              <a:t>An activity diagram shows the overall flow of control.</a:t>
            </a:r>
          </a:p>
          <a:p>
            <a:endParaRPr lang="en-US" sz="2000"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4066503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pic>
        <p:nvPicPr>
          <p:cNvPr id="2" name="Picture 1"/>
          <p:cNvPicPr>
            <a:picLocks noChangeAspect="1"/>
          </p:cNvPicPr>
          <p:nvPr/>
        </p:nvPicPr>
        <p:blipFill>
          <a:blip r:embed="rId3"/>
          <a:stretch>
            <a:fillRect/>
          </a:stretch>
        </p:blipFill>
        <p:spPr>
          <a:xfrm>
            <a:off x="3376233" y="375811"/>
            <a:ext cx="5439534" cy="6106377"/>
          </a:xfrm>
          <a:prstGeom prst="rect">
            <a:avLst/>
          </a:prstGeom>
        </p:spPr>
      </p:pic>
    </p:spTree>
    <p:extLst>
      <p:ext uri="{BB962C8B-B14F-4D97-AF65-F5344CB8AC3E}">
        <p14:creationId xmlns:p14="http://schemas.microsoft.com/office/powerpoint/2010/main" val="4279190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822269" y="433610"/>
            <a:ext cx="9453743" cy="708301"/>
          </a:xfrm>
        </p:spPr>
        <p:txBody>
          <a:bodyPr>
            <a:normAutofit/>
          </a:bodyPr>
          <a:lstStyle/>
          <a:p>
            <a:pPr algn="ctr"/>
            <a:r>
              <a:rPr lang="en-US" sz="3600" b="1" dirty="0" smtClean="0">
                <a:latin typeface="Times New Roman" pitchFamily="18" charset="0"/>
                <a:cs typeface="Times New Roman" pitchFamily="18" charset="0"/>
              </a:rPr>
              <a:t>COMPONENT DIAGRAM</a:t>
            </a:r>
            <a:endParaRPr lang="en-US" sz="3600" b="1" dirty="0">
              <a:latin typeface="Times New Roman" pitchFamily="18" charset="0"/>
              <a:cs typeface="Times New Roman" pitchFamily="18" charset="0"/>
            </a:endParaRPr>
          </a:p>
        </p:txBody>
      </p:sp>
      <p:sp>
        <p:nvSpPr>
          <p:cNvPr id="6" name="Content Placeholder 3"/>
          <p:cNvSpPr>
            <a:spLocks noGrp="1"/>
          </p:cNvSpPr>
          <p:nvPr>
            <p:ph idx="1"/>
          </p:nvPr>
        </p:nvSpPr>
        <p:spPr>
          <a:xfrm>
            <a:off x="2387032" y="1575521"/>
            <a:ext cx="8198591" cy="2452493"/>
          </a:xfrm>
        </p:spPr>
        <p:txBody>
          <a:bodyPr>
            <a:normAutofit/>
          </a:bodyPr>
          <a:lstStyle/>
          <a:p>
            <a:pPr algn="just">
              <a:lnSpc>
                <a:spcPct val="150000"/>
              </a:lnSpc>
            </a:pPr>
            <a:r>
              <a:rPr lang="en-US" sz="2000" dirty="0" smtClean="0">
                <a:latin typeface="Times New Roman" pitchFamily="18" charset="0"/>
                <a:cs typeface="Times New Roman" pitchFamily="18" charset="0"/>
              </a:rPr>
              <a:t>A component diagram, also known as a UML component diagram, describes the organization and wiring of the physical components in a system. Component diagrams are often drawn to help model implementation details and double-check that every aspect of the system's required functions is covered by planned development.</a:t>
            </a:r>
          </a:p>
          <a:p>
            <a:endParaRPr lang="en-US" sz="2000" dirty="0"/>
          </a:p>
        </p:txBody>
      </p:sp>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pic>
        <p:nvPicPr>
          <p:cNvPr id="2" name="Picture 1"/>
          <p:cNvPicPr>
            <a:picLocks noChangeAspect="1"/>
          </p:cNvPicPr>
          <p:nvPr/>
        </p:nvPicPr>
        <p:blipFill>
          <a:blip r:embed="rId4"/>
          <a:stretch>
            <a:fillRect/>
          </a:stretch>
        </p:blipFill>
        <p:spPr>
          <a:xfrm>
            <a:off x="3471091" y="3976405"/>
            <a:ext cx="5487166" cy="1267002"/>
          </a:xfrm>
          <a:prstGeom prst="rect">
            <a:avLst/>
          </a:prstGeom>
        </p:spPr>
      </p:pic>
    </p:spTree>
    <p:extLst>
      <p:ext uri="{BB962C8B-B14F-4D97-AF65-F5344CB8AC3E}">
        <p14:creationId xmlns:p14="http://schemas.microsoft.com/office/powerpoint/2010/main" val="1669856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8341" y="1550479"/>
            <a:ext cx="9528314" cy="4294574"/>
          </a:xfrm>
          <a:prstGeom prst="rect">
            <a:avLst/>
          </a:prstGeom>
        </p:spPr>
        <p:txBody>
          <a:bodyPr wrap="square">
            <a:spAutoFit/>
          </a:bodyPr>
          <a:lstStyle/>
          <a:p>
            <a:pPr algn="just">
              <a:lnSpc>
                <a:spcPct val="150000"/>
              </a:lnSpc>
              <a:spcAft>
                <a:spcPts val="800"/>
              </a:spcAft>
            </a:pPr>
            <a:r>
              <a:rPr lang="en-IN" sz="2000" dirty="0" smtClean="0">
                <a:latin typeface="Times New Roman" panose="02020603050405020304" pitchFamily="18" charset="0"/>
                <a:ea typeface="Calibri" panose="020F0502020204030204" pitchFamily="34" charset="0"/>
                <a:cs typeface="Times New Roman" panose="02020603050405020304" pitchFamily="18" charset="0"/>
              </a:rPr>
              <a:t>An </a:t>
            </a:r>
            <a:r>
              <a:rPr lang="en-IN" sz="2000" dirty="0">
                <a:latin typeface="Times New Roman" panose="02020603050405020304" pitchFamily="18" charset="0"/>
                <a:ea typeface="Calibri" panose="020F0502020204030204" pitchFamily="34" charset="0"/>
                <a:cs typeface="Times New Roman" panose="02020603050405020304" pitchFamily="18" charset="0"/>
              </a:rPr>
              <a:t>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algn="just">
              <a:lnSpc>
                <a:spcPct val="150000"/>
              </a:lnSpc>
              <a:spcAft>
                <a:spcPts val="8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itle 1"/>
          <p:cNvSpPr txBox="1">
            <a:spLocks/>
          </p:cNvSpPr>
          <p:nvPr/>
        </p:nvSpPr>
        <p:spPr>
          <a:xfrm>
            <a:off x="1451566" y="656032"/>
            <a:ext cx="9453743" cy="7083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latin typeface="Times New Roman" pitchFamily="18" charset="0"/>
                <a:cs typeface="Times New Roman" pitchFamily="18" charset="0"/>
              </a:rPr>
              <a:t>ENTITY RELATIONSHIP DIAGRAM</a:t>
            </a: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36762217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0859" y="1677170"/>
            <a:ext cx="8516539" cy="3829584"/>
          </a:xfrm>
          <a:prstGeom prst="rect">
            <a:avLst/>
          </a:prstGeom>
        </p:spPr>
      </p:pic>
    </p:spTree>
    <p:extLst>
      <p:ext uri="{BB962C8B-B14F-4D97-AF65-F5344CB8AC3E}">
        <p14:creationId xmlns:p14="http://schemas.microsoft.com/office/powerpoint/2010/main" val="3944292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0459" y="1555240"/>
            <a:ext cx="9342783" cy="3736279"/>
          </a:xfrm>
          <a:prstGeom prst="rect">
            <a:avLst/>
          </a:prstGeom>
        </p:spPr>
        <p:txBody>
          <a:bodyPr wrap="square">
            <a:spAutoFit/>
          </a:bodyPr>
          <a:lstStyle/>
          <a:p>
            <a:pPr algn="just">
              <a:lnSpc>
                <a:spcPct val="150000"/>
              </a:lnSpc>
              <a:spcAft>
                <a:spcPts val="800"/>
              </a:spcAft>
            </a:pPr>
            <a:r>
              <a:rPr lang="en-IN" sz="2000" dirty="0" smtClean="0">
                <a:latin typeface="Times New Roman" panose="02020603050405020304" pitchFamily="18" charset="0"/>
                <a:ea typeface="Calibri" panose="020F0502020204030204" pitchFamily="34" charset="0"/>
                <a:cs typeface="Times New Roman" panose="02020603050405020304" pitchFamily="18" charset="0"/>
              </a:rPr>
              <a:t>A </a:t>
            </a:r>
            <a:r>
              <a:rPr lang="en-IN" sz="2000" dirty="0">
                <a:latin typeface="Times New Roman" panose="02020603050405020304" pitchFamily="18" charset="0"/>
                <a:ea typeface="Calibri" panose="020F0502020204030204" pitchFamily="34" charset="0"/>
                <a:cs typeface="Times New Roman" panose="02020603050405020304" pitchFamily="18" charset="0"/>
              </a:rPr>
              <a:t>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a:spLocks/>
          </p:cNvSpPr>
          <p:nvPr/>
        </p:nvSpPr>
        <p:spPr>
          <a:xfrm>
            <a:off x="1822269" y="433610"/>
            <a:ext cx="9453743" cy="7083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latin typeface="Times New Roman" pitchFamily="18" charset="0"/>
                <a:cs typeface="Times New Roman" pitchFamily="18" charset="0"/>
              </a:rPr>
              <a:t>DATA FLOW DIAGRAM</a:t>
            </a: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2046651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95914" y="472459"/>
            <a:ext cx="7763958" cy="5677692"/>
          </a:xfrm>
          <a:prstGeom prst="rect">
            <a:avLst/>
          </a:prstGeom>
        </p:spPr>
      </p:pic>
    </p:spTree>
    <p:extLst>
      <p:ext uri="{BB962C8B-B14F-4D97-AF65-F5344CB8AC3E}">
        <p14:creationId xmlns:p14="http://schemas.microsoft.com/office/powerpoint/2010/main" val="1925695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49782" y="480774"/>
            <a:ext cx="6046814" cy="5109379"/>
          </a:xfrm>
          <a:prstGeom prst="rect">
            <a:avLst/>
          </a:prstGeom>
        </p:spPr>
      </p:pic>
    </p:spTree>
    <p:extLst>
      <p:ext uri="{BB962C8B-B14F-4D97-AF65-F5344CB8AC3E}">
        <p14:creationId xmlns:p14="http://schemas.microsoft.com/office/powerpoint/2010/main" val="1461119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51605"/>
          </a:xfrm>
        </p:spPr>
        <p:txBody>
          <a:bodyPr>
            <a:normAutofit/>
          </a:bodyPr>
          <a:lstStyle/>
          <a:p>
            <a:pPr algn="ctr"/>
            <a:r>
              <a:rPr lang="en-US" b="1" dirty="0" smtClean="0">
                <a:latin typeface="Times New Roman" panose="02020603050405020304" pitchFamily="18" charset="0"/>
                <a:cs typeface="Times New Roman" panose="02020603050405020304" pitchFamily="18" charset="0"/>
              </a:rPr>
              <a:t>RESULTS</a:t>
            </a:r>
            <a:endParaRPr lang="en-US"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882636" y="1475715"/>
            <a:ext cx="7094283"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Home page:</a:t>
            </a:r>
            <a:r>
              <a:rPr lang="en-IN" sz="2000" dirty="0">
                <a:latin typeface="Times New Roman" panose="02020603050405020304" pitchFamily="18" charset="0"/>
                <a:cs typeface="Times New Roman" panose="02020603050405020304" pitchFamily="18" charset="0"/>
              </a:rPr>
              <a:t>In this page will display the modules of a project</a:t>
            </a:r>
          </a:p>
          <a:p>
            <a:endParaRPr lang="en-US" sz="20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048000" y="2183601"/>
            <a:ext cx="5979658" cy="3446523"/>
          </a:xfrm>
          <a:prstGeom prst="rect">
            <a:avLst/>
          </a:prstGeom>
        </p:spPr>
      </p:pic>
    </p:spTree>
    <p:extLst>
      <p:ext uri="{BB962C8B-B14F-4D97-AF65-F5344CB8AC3E}">
        <p14:creationId xmlns:p14="http://schemas.microsoft.com/office/powerpoint/2010/main" val="35811575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04450" y="624110"/>
            <a:ext cx="8911687" cy="851605"/>
          </a:xfrm>
        </p:spPr>
        <p:txBody>
          <a:bodyPr>
            <a:normAutofit/>
          </a:bodyPr>
          <a:lstStyle/>
          <a:p>
            <a:pPr algn="ctr"/>
            <a:r>
              <a:rPr lang="en-US" b="1" dirty="0" smtClean="0">
                <a:latin typeface="Times New Roman" panose="02020603050405020304" pitchFamily="18" charset="0"/>
                <a:cs typeface="Times New Roman" panose="02020603050405020304" pitchFamily="18" charset="0"/>
              </a:rPr>
              <a:t>RESULTS</a:t>
            </a:r>
            <a:endParaRPr lang="en-US"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592925" y="1475715"/>
            <a:ext cx="7094283" cy="707886"/>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Blog page</a:t>
            </a:r>
            <a:r>
              <a:rPr lang="en-IN" sz="2000" dirty="0">
                <a:latin typeface="Times New Roman" panose="02020603050405020304" pitchFamily="18" charset="0"/>
                <a:cs typeface="Times New Roman" panose="02020603050405020304" pitchFamily="18" charset="0"/>
              </a:rPr>
              <a:t>: Here display the main theme of project.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466566" y="2082842"/>
            <a:ext cx="7987453" cy="4177914"/>
          </a:xfrm>
          <a:prstGeom prst="rect">
            <a:avLst/>
          </a:prstGeom>
        </p:spPr>
      </p:pic>
    </p:spTree>
    <p:extLst>
      <p:ext uri="{BB962C8B-B14F-4D97-AF65-F5344CB8AC3E}">
        <p14:creationId xmlns:p14="http://schemas.microsoft.com/office/powerpoint/2010/main" val="3701763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068" y="212875"/>
            <a:ext cx="8911687" cy="510456"/>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INTRODUCTION</a:t>
            </a:r>
            <a:r>
              <a:rPr lang="en-US" altLang="en-US" sz="3600" b="1" dirty="0" smtClean="0">
                <a:latin typeface="Times New Roman" panose="02020603050405020304" pitchFamily="18" charset="0"/>
                <a:cs typeface="Times New Roman" panose="02020603050405020304" pitchFamily="18" charset="0"/>
              </a:rPr>
              <a:t/>
            </a:r>
            <a:br>
              <a:rPr lang="en-US" altLang="en-US" sz="3600" b="1" dirty="0" smtClean="0">
                <a:latin typeface="Times New Roman" panose="02020603050405020304" pitchFamily="18" charset="0"/>
                <a:cs typeface="Times New Roman" panose="02020603050405020304" pitchFamily="18" charset="0"/>
              </a:rPr>
            </a:br>
            <a:r>
              <a:rPr lang="en-US" altLang="en-US" sz="3600" dirty="0" smtClean="0">
                <a:latin typeface="Times New Roman" panose="02020603050405020304" pitchFamily="18" charset="0"/>
                <a:cs typeface="Times New Roman" panose="02020603050405020304" pitchFamily="18" charset="0"/>
              </a:rPr>
              <a:t> </a:t>
            </a:r>
            <a:br>
              <a:rPr lang="en-US" altLang="en-US" sz="3600" dirty="0" smtClean="0">
                <a:latin typeface="Times New Roman" panose="02020603050405020304" pitchFamily="18" charset="0"/>
                <a:cs typeface="Times New Roman" panose="02020603050405020304" pitchFamily="18" charset="0"/>
              </a:rPr>
            </a:br>
            <a:endParaRPr lang="en-US" sz="3600"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549987" y="189850"/>
            <a:ext cx="1500489" cy="533481"/>
          </a:xfrm>
          <a:prstGeom prst="rect">
            <a:avLst/>
          </a:prstGeom>
        </p:spPr>
      </p:pic>
      <p:sp>
        <p:nvSpPr>
          <p:cNvPr id="7" name="Content Placeholder 2"/>
          <p:cNvSpPr>
            <a:spLocks noGrp="1"/>
          </p:cNvSpPr>
          <p:nvPr>
            <p:ph idx="1"/>
          </p:nvPr>
        </p:nvSpPr>
        <p:spPr>
          <a:xfrm>
            <a:off x="1457068" y="1238680"/>
            <a:ext cx="9619112" cy="4849081"/>
          </a:xfrm>
        </p:spPr>
        <p:txBody>
          <a:bodyPr>
            <a:noAutofit/>
          </a:bodyPr>
          <a:lstStyle/>
          <a:p>
            <a:pPr algn="just">
              <a:lnSpc>
                <a:spcPct val="160000"/>
              </a:lnSpc>
            </a:pPr>
            <a:r>
              <a:rPr lang="en-US" sz="1700" dirty="0">
                <a:solidFill>
                  <a:schemeClr val="tx1"/>
                </a:solidFill>
                <a:latin typeface="Times New Roman" panose="02020603050405020304" pitchFamily="18" charset="0"/>
                <a:ea typeface="Calibri" panose="020F0502020204030204" pitchFamily="34" charset="0"/>
              </a:rPr>
              <a:t>Biometrics are body measurements and calculations related to human characteristics. Biometrics authentication (or realistic authentication) is used in computer science as a form of identification and access control. It is also used to identify individuals in groups that are under surveillance.</a:t>
            </a:r>
          </a:p>
          <a:p>
            <a:pPr algn="just">
              <a:lnSpc>
                <a:spcPct val="160000"/>
              </a:lnSpc>
            </a:pPr>
            <a:r>
              <a:rPr lang="en-US" sz="1700" dirty="0">
                <a:solidFill>
                  <a:schemeClr val="tx1"/>
                </a:solidFill>
                <a:latin typeface="Times New Roman" panose="02020603050405020304" pitchFamily="18" charset="0"/>
                <a:ea typeface="Calibri" panose="020F0502020204030204" pitchFamily="34" charset="0"/>
              </a:rPr>
              <a:t>Biometric identifiers are the distinctive, measurable characteristics used to label and describe individuals. Biometric identifiers are often categorized as physiological characteristics, which are related to the shape of the body. </a:t>
            </a:r>
            <a:endParaRPr lang="en-US" sz="1700" dirty="0" smtClean="0">
              <a:solidFill>
                <a:schemeClr val="tx1"/>
              </a:solidFill>
              <a:latin typeface="Times New Roman" panose="02020603050405020304" pitchFamily="18" charset="0"/>
              <a:ea typeface="Calibri" panose="020F0502020204030204" pitchFamily="34" charset="0"/>
            </a:endParaRPr>
          </a:p>
          <a:p>
            <a:pPr algn="just">
              <a:lnSpc>
                <a:spcPct val="160000"/>
              </a:lnSpc>
            </a:pPr>
            <a:r>
              <a:rPr lang="en-US" sz="1700" dirty="0" smtClean="0">
                <a:solidFill>
                  <a:schemeClr val="tx1"/>
                </a:solidFill>
                <a:latin typeface="Times New Roman" panose="02020603050405020304" pitchFamily="18" charset="0"/>
                <a:ea typeface="Calibri" panose="020F0502020204030204" pitchFamily="34" charset="0"/>
              </a:rPr>
              <a:t>Examples </a:t>
            </a:r>
            <a:r>
              <a:rPr lang="en-US" sz="1700" dirty="0">
                <a:solidFill>
                  <a:schemeClr val="tx1"/>
                </a:solidFill>
                <a:latin typeface="Times New Roman" panose="02020603050405020304" pitchFamily="18" charset="0"/>
                <a:ea typeface="Calibri" panose="020F0502020204030204" pitchFamily="34" charset="0"/>
              </a:rPr>
              <a:t>include, but are not limited to fingerprint, palm veins, face recognition, DNA, palm print, hand geometry, iris recognition, retina and odor/scent. </a:t>
            </a:r>
            <a:r>
              <a:rPr lang="en-US" sz="1700" dirty="0" smtClean="0">
                <a:solidFill>
                  <a:schemeClr val="tx1"/>
                </a:solidFill>
                <a:latin typeface="Times New Roman" panose="02020603050405020304" pitchFamily="18" charset="0"/>
                <a:ea typeface="Calibri" panose="020F0502020204030204" pitchFamily="34" charset="0"/>
              </a:rPr>
              <a:t>Behavioral </a:t>
            </a:r>
            <a:r>
              <a:rPr lang="en-US" sz="1700" dirty="0">
                <a:solidFill>
                  <a:schemeClr val="tx1"/>
                </a:solidFill>
                <a:latin typeface="Times New Roman" panose="02020603050405020304" pitchFamily="18" charset="0"/>
                <a:ea typeface="Calibri" panose="020F0502020204030204" pitchFamily="34" charset="0"/>
              </a:rPr>
              <a:t>characteristics are related to the pattern of </a:t>
            </a:r>
            <a:r>
              <a:rPr lang="en-US" sz="1700" dirty="0" smtClean="0">
                <a:solidFill>
                  <a:schemeClr val="tx1"/>
                </a:solidFill>
                <a:latin typeface="Times New Roman" panose="02020603050405020304" pitchFamily="18" charset="0"/>
                <a:ea typeface="Calibri" panose="020F0502020204030204" pitchFamily="34" charset="0"/>
              </a:rPr>
              <a:t>behavior </a:t>
            </a:r>
            <a:r>
              <a:rPr lang="en-US" sz="1700" dirty="0">
                <a:solidFill>
                  <a:schemeClr val="tx1"/>
                </a:solidFill>
                <a:latin typeface="Times New Roman" panose="02020603050405020304" pitchFamily="18" charset="0"/>
                <a:ea typeface="Calibri" panose="020F0502020204030204" pitchFamily="34" charset="0"/>
              </a:rPr>
              <a:t>of a person, including but not limited to typing rhythm, gait, keystroke, signature, </a:t>
            </a:r>
            <a:r>
              <a:rPr lang="en-US" sz="1700" dirty="0" smtClean="0">
                <a:solidFill>
                  <a:schemeClr val="tx1"/>
                </a:solidFill>
                <a:latin typeface="Times New Roman" panose="02020603050405020304" pitchFamily="18" charset="0"/>
                <a:ea typeface="Calibri" panose="020F0502020204030204" pitchFamily="34" charset="0"/>
              </a:rPr>
              <a:t>behavioral </a:t>
            </a:r>
            <a:r>
              <a:rPr lang="en-US" sz="1700" dirty="0">
                <a:solidFill>
                  <a:schemeClr val="tx1"/>
                </a:solidFill>
                <a:latin typeface="Times New Roman" panose="02020603050405020304" pitchFamily="18" charset="0"/>
                <a:ea typeface="Calibri" panose="020F0502020204030204" pitchFamily="34" charset="0"/>
              </a:rPr>
              <a:t>profiling, and voice. Some researchers have coined the term '</a:t>
            </a:r>
            <a:r>
              <a:rPr lang="en-US" sz="1700" dirty="0" err="1">
                <a:solidFill>
                  <a:schemeClr val="tx1"/>
                </a:solidFill>
                <a:latin typeface="Times New Roman" panose="02020603050405020304" pitchFamily="18" charset="0"/>
                <a:ea typeface="Calibri" panose="020F0502020204030204" pitchFamily="34" charset="0"/>
              </a:rPr>
              <a:t>behaviometrics</a:t>
            </a:r>
            <a:r>
              <a:rPr lang="en-US" sz="1700" dirty="0">
                <a:solidFill>
                  <a:schemeClr val="tx1"/>
                </a:solidFill>
                <a:latin typeface="Times New Roman" panose="02020603050405020304" pitchFamily="18" charset="0"/>
                <a:ea typeface="Calibri" panose="020F0502020204030204" pitchFamily="34" charset="0"/>
              </a:rPr>
              <a:t>' to describe the latter class of biometrics</a:t>
            </a:r>
            <a:r>
              <a:rPr lang="en-US" sz="1700" dirty="0" smtClean="0">
                <a:solidFill>
                  <a:schemeClr val="tx1"/>
                </a:solidFill>
                <a:latin typeface="Times New Roman" panose="02020603050405020304" pitchFamily="18" charset="0"/>
                <a:ea typeface="Calibri" panose="020F0502020204030204" pitchFamily="34" charset="0"/>
              </a:rPr>
              <a:t>.</a:t>
            </a:r>
            <a:endParaRPr lang="en-US" sz="1700" dirty="0">
              <a:solidFill>
                <a:schemeClr val="tx1"/>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3226246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04450" y="624110"/>
            <a:ext cx="8911687" cy="851605"/>
          </a:xfrm>
        </p:spPr>
        <p:txBody>
          <a:bodyPr>
            <a:normAutofit/>
          </a:bodyPr>
          <a:lstStyle/>
          <a:p>
            <a:pPr algn="ctr"/>
            <a:r>
              <a:rPr lang="en-US" b="1" dirty="0" smtClean="0">
                <a:latin typeface="Times New Roman" panose="02020603050405020304" pitchFamily="18" charset="0"/>
                <a:cs typeface="Times New Roman" panose="02020603050405020304" pitchFamily="18" charset="0"/>
              </a:rPr>
              <a:t>RESULTS</a:t>
            </a:r>
            <a:endParaRPr lang="en-US"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217442" y="1604776"/>
            <a:ext cx="4691641"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Services page:</a:t>
            </a: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819623" y="2133947"/>
            <a:ext cx="7590311" cy="3448623"/>
          </a:xfrm>
          <a:prstGeom prst="rect">
            <a:avLst/>
          </a:prstGeom>
        </p:spPr>
      </p:pic>
    </p:spTree>
    <p:extLst>
      <p:ext uri="{BB962C8B-B14F-4D97-AF65-F5344CB8AC3E}">
        <p14:creationId xmlns:p14="http://schemas.microsoft.com/office/powerpoint/2010/main" val="3486738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04450" y="624110"/>
            <a:ext cx="8911687" cy="851605"/>
          </a:xfrm>
        </p:spPr>
        <p:txBody>
          <a:bodyPr>
            <a:normAutofit/>
          </a:bodyPr>
          <a:lstStyle/>
          <a:p>
            <a:pPr algn="ctr"/>
            <a:r>
              <a:rPr lang="en-US" b="1" dirty="0" smtClean="0">
                <a:latin typeface="Times New Roman" panose="02020603050405020304" pitchFamily="18" charset="0"/>
                <a:cs typeface="Times New Roman" panose="02020603050405020304" pitchFamily="18" charset="0"/>
              </a:rPr>
              <a:t>RESULTS</a:t>
            </a: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349393" y="1561822"/>
            <a:ext cx="4691641"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Upload data page:</a:t>
            </a: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438122" y="2155131"/>
            <a:ext cx="8230880" cy="3932631"/>
          </a:xfrm>
          <a:prstGeom prst="rect">
            <a:avLst/>
          </a:prstGeom>
        </p:spPr>
      </p:pic>
    </p:spTree>
    <p:extLst>
      <p:ext uri="{BB962C8B-B14F-4D97-AF65-F5344CB8AC3E}">
        <p14:creationId xmlns:p14="http://schemas.microsoft.com/office/powerpoint/2010/main" val="857020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04450" y="624110"/>
            <a:ext cx="8911687" cy="851605"/>
          </a:xfrm>
        </p:spPr>
        <p:txBody>
          <a:bodyPr>
            <a:normAutofit/>
          </a:bodyPr>
          <a:lstStyle/>
          <a:p>
            <a:pPr algn="ctr"/>
            <a:r>
              <a:rPr lang="en-US" b="1" dirty="0" smtClean="0">
                <a:latin typeface="Times New Roman" panose="02020603050405020304" pitchFamily="18" charset="0"/>
                <a:cs typeface="Times New Roman" panose="02020603050405020304" pitchFamily="18" charset="0"/>
              </a:rPr>
              <a:t>RESULTS</a:t>
            </a: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304126" y="1430851"/>
            <a:ext cx="4691641"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Data training page:</a:t>
            </a: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304126" y="2160475"/>
            <a:ext cx="7549893" cy="3317688"/>
          </a:xfrm>
          <a:prstGeom prst="rect">
            <a:avLst/>
          </a:prstGeom>
        </p:spPr>
      </p:pic>
    </p:spTree>
    <p:extLst>
      <p:ext uri="{BB962C8B-B14F-4D97-AF65-F5344CB8AC3E}">
        <p14:creationId xmlns:p14="http://schemas.microsoft.com/office/powerpoint/2010/main" val="10865101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7803" y="1905133"/>
            <a:ext cx="6115904" cy="4858428"/>
          </a:xfrm>
          <a:prstGeom prst="rect">
            <a:avLst/>
          </a:prstGeom>
        </p:spPr>
      </p:pic>
      <p:sp>
        <p:nvSpPr>
          <p:cNvPr id="5" name="Title 1"/>
          <p:cNvSpPr>
            <a:spLocks noGrp="1"/>
          </p:cNvSpPr>
          <p:nvPr>
            <p:ph type="title"/>
          </p:nvPr>
        </p:nvSpPr>
        <p:spPr>
          <a:xfrm>
            <a:off x="2013504" y="594802"/>
            <a:ext cx="8911687" cy="851605"/>
          </a:xfrm>
        </p:spPr>
        <p:txBody>
          <a:bodyPr>
            <a:normAutofit/>
          </a:bodyPr>
          <a:lstStyle/>
          <a:p>
            <a:pPr algn="ctr"/>
            <a:r>
              <a:rPr lang="en-US" b="1" dirty="0" smtClean="0">
                <a:latin typeface="Times New Roman" panose="02020603050405020304" pitchFamily="18" charset="0"/>
                <a:cs typeface="Times New Roman" panose="02020603050405020304" pitchFamily="18" charset="0"/>
              </a:rPr>
              <a:t>RESULTS</a:t>
            </a: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575730" y="1475715"/>
            <a:ext cx="4691641"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Take attendance page: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9302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877702" y="243865"/>
            <a:ext cx="8911687" cy="851605"/>
          </a:xfrm>
        </p:spPr>
        <p:txBody>
          <a:bodyPr>
            <a:normAutofit/>
          </a:bodyPr>
          <a:lstStyle/>
          <a:p>
            <a:pPr algn="ctr"/>
            <a:r>
              <a:rPr lang="en-US" b="1" dirty="0" smtClean="0">
                <a:latin typeface="Times New Roman" panose="02020603050405020304" pitchFamily="18" charset="0"/>
                <a:cs typeface="Times New Roman" panose="02020603050405020304" pitchFamily="18" charset="0"/>
              </a:rPr>
              <a:t>RESULTS</a:t>
            </a: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459912" y="1112782"/>
            <a:ext cx="4691641"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View Attendance page:</a:t>
            </a: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459912" y="1753106"/>
            <a:ext cx="7917099" cy="3456458"/>
          </a:xfrm>
          <a:prstGeom prst="rect">
            <a:avLst/>
          </a:prstGeom>
        </p:spPr>
      </p:pic>
    </p:spTree>
    <p:extLst>
      <p:ext uri="{BB962C8B-B14F-4D97-AF65-F5344CB8AC3E}">
        <p14:creationId xmlns:p14="http://schemas.microsoft.com/office/powerpoint/2010/main" val="4724443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901228" y="347743"/>
            <a:ext cx="8620746" cy="711512"/>
          </a:xfrm>
        </p:spPr>
        <p:txBody>
          <a:bodyPr>
            <a:noAutofit/>
          </a:bodyPr>
          <a:lstStyle/>
          <a:p>
            <a:pPr algn="ctr"/>
            <a:r>
              <a:rPr lang="en-US" b="1" dirty="0" smtClean="0">
                <a:latin typeface="Times New Roman" panose="02020603050405020304" pitchFamily="18" charset="0"/>
                <a:cs typeface="Times New Roman" panose="02020603050405020304" pitchFamily="18" charset="0"/>
              </a:rPr>
              <a:t>CONCLUSION</a:t>
            </a:r>
            <a:r>
              <a:rPr lang="en-US" altLang="en-US" b="1" dirty="0" smtClean="0">
                <a:latin typeface="Times New Roman" panose="02020603050405020304" pitchFamily="18" charset="0"/>
                <a:cs typeface="Times New Roman" panose="02020603050405020304" pitchFamily="18" charset="0"/>
              </a:rPr>
              <a:t/>
            </a:r>
            <a:br>
              <a:rPr lang="en-US" altLang="en-US" b="1" dirty="0" smtClean="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1606574" y="1448754"/>
            <a:ext cx="8915400" cy="3777622"/>
          </a:xfrm>
        </p:spPr>
        <p:txBody>
          <a:bodyPr>
            <a:normAutofit/>
          </a:bodyPr>
          <a:lstStyle/>
          <a:p>
            <a:pPr marL="0" indent="0" algn="just">
              <a:lnSpc>
                <a:spcPct val="150000"/>
              </a:lnSpc>
              <a:spcBef>
                <a:spcPts val="0"/>
              </a:spcBef>
              <a:buNone/>
            </a:pPr>
            <a:r>
              <a:rPr lang="en-US" sz="2000" dirty="0">
                <a:solidFill>
                  <a:schemeClr val="tx1"/>
                </a:solidFill>
                <a:latin typeface="Times New Roman" panose="02020603050405020304" pitchFamily="18" charset="0"/>
                <a:ea typeface="Calibri" panose="020F0502020204030204" pitchFamily="34" charset="0"/>
              </a:rPr>
              <a:t>In our proposed work, we have created a model that which can take the attendance of </a:t>
            </a:r>
            <a:r>
              <a:rPr lang="en-US" sz="2000" dirty="0" smtClean="0">
                <a:solidFill>
                  <a:schemeClr val="tx1"/>
                </a:solidFill>
                <a:latin typeface="Times New Roman" panose="02020603050405020304" pitchFamily="18" charset="0"/>
                <a:ea typeface="Calibri" panose="020F0502020204030204" pitchFamily="34" charset="0"/>
              </a:rPr>
              <a:t>student in the allotted times </a:t>
            </a:r>
            <a:r>
              <a:rPr lang="en-US" sz="2000" dirty="0">
                <a:solidFill>
                  <a:schemeClr val="tx1"/>
                </a:solidFill>
                <a:latin typeface="Times New Roman" panose="02020603050405020304" pitchFamily="18" charset="0"/>
                <a:ea typeface="Calibri" panose="020F0502020204030204" pitchFamily="34" charset="0"/>
              </a:rPr>
              <a:t>by the face </a:t>
            </a:r>
            <a:r>
              <a:rPr lang="en-US" sz="2000" dirty="0" smtClean="0">
                <a:solidFill>
                  <a:schemeClr val="tx1"/>
                </a:solidFill>
                <a:latin typeface="Times New Roman" panose="02020603050405020304" pitchFamily="18" charset="0"/>
                <a:ea typeface="Calibri" panose="020F0502020204030204" pitchFamily="34" charset="0"/>
              </a:rPr>
              <a:t>recognition if student not recognized I the allotted attendance taken time they will be given attendance as late coming. </a:t>
            </a:r>
            <a:r>
              <a:rPr lang="en-US" sz="2000" dirty="0">
                <a:solidFill>
                  <a:schemeClr val="tx1"/>
                </a:solidFill>
                <a:latin typeface="Times New Roman" panose="02020603050405020304" pitchFamily="18" charset="0"/>
                <a:ea typeface="Calibri" panose="020F0502020204030204" pitchFamily="34" charset="0"/>
              </a:rPr>
              <a:t>We have used </a:t>
            </a:r>
            <a:r>
              <a:rPr lang="en-US" sz="2000" dirty="0" smtClean="0">
                <a:solidFill>
                  <a:schemeClr val="tx1"/>
                </a:solidFill>
                <a:latin typeface="Times New Roman" panose="02020603050405020304" pitchFamily="18" charset="0"/>
                <a:ea typeface="Calibri" panose="020F0502020204030204" pitchFamily="34" charset="0"/>
              </a:rPr>
              <a:t>Flask Framework, </a:t>
            </a:r>
            <a:r>
              <a:rPr lang="en-US" sz="2000" dirty="0">
                <a:solidFill>
                  <a:schemeClr val="tx1"/>
                </a:solidFill>
                <a:latin typeface="Times New Roman" panose="02020603050405020304" pitchFamily="18" charset="0"/>
                <a:ea typeface="Calibri" panose="020F0502020204030204" pitchFamily="34" charset="0"/>
              </a:rPr>
              <a:t>where the information about the student are stored and a model is trained and then the student picture is captured which is tested and attendance is taken to the student by the captured face image.</a:t>
            </a: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663948" y="0"/>
            <a:ext cx="1400175" cy="465455"/>
          </a:xfrm>
          <a:prstGeom prst="rect">
            <a:avLst/>
          </a:prstGeom>
        </p:spPr>
      </p:pic>
    </p:spTree>
    <p:extLst>
      <p:ext uri="{BB962C8B-B14F-4D97-AF65-F5344CB8AC3E}">
        <p14:creationId xmlns:p14="http://schemas.microsoft.com/office/powerpoint/2010/main" val="37162078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75700" y="449827"/>
            <a:ext cx="8911687" cy="727123"/>
          </a:xfrm>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REFERENCES</a:t>
            </a:r>
            <a:r>
              <a:rPr lang="en-US" altLang="en-US" b="1" dirty="0" smtClean="0">
                <a:latin typeface="Times New Roman" panose="02020603050405020304" pitchFamily="18" charset="0"/>
                <a:cs typeface="Times New Roman" panose="02020603050405020304" pitchFamily="18" charset="0"/>
              </a:rPr>
              <a:t/>
            </a:r>
            <a:br>
              <a:rPr lang="en-US" altLang="en-US" b="1" dirty="0" smtClean="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D1F93E8D-E33A-435B-BB71-9CF853E3D270}"/>
              </a:ext>
            </a:extLst>
          </p:cNvPr>
          <p:cNvSpPr txBox="1"/>
          <p:nvPr/>
        </p:nvSpPr>
        <p:spPr>
          <a:xfrm>
            <a:off x="435649" y="1471407"/>
            <a:ext cx="10700925" cy="4539704"/>
          </a:xfrm>
          <a:prstGeom prst="rect">
            <a:avLst/>
          </a:prstGeom>
          <a:noFill/>
        </p:spPr>
        <p:txBody>
          <a:bodyPr wrap="square">
            <a:spAutoFit/>
          </a:bodyPr>
          <a:lstStyle/>
          <a:p>
            <a:pPr algn="just"/>
            <a:r>
              <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Naveed Khan Balcoh, M. HaroonYousaf, Waqar Ahma and M. Iram Baig, Algorithm for efficient Attendance Management: Face Recognition Based approach, International Journal of Computer Science Issue, Vol.9, Issue 4, No 1, July 2012</a:t>
            </a:r>
            <a:r>
              <a:rPr lang="en-US" sz="1700" kern="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algn="just"/>
            <a:endPar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[2] NirmalayaKar, MrinalKanti Debbarma, Ashim Saha, and Dwijen RudraPal, Study of implementing Automated Attendance System using Implementing Automated Attendance System Using face recognition Technique, International Journal of Computer and Communication Engineering, Vol 1, No 2,July 2012 </a:t>
            </a:r>
            <a:endParaRPr lang="en-US" sz="1700" kern="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 O. Shoewn, Development of Attendance Management System using Biometrics. The Pacific Journal of Science and Technology Volume 13, No 1, May 2012 </a:t>
            </a:r>
            <a:endParaRPr lang="en-US" sz="1700" kern="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 M. Turk and A. Pentland (1991) “Face recognition using Eigen faces”. Proc.IEEE conference on computer vision and Pattern Recognition </a:t>
            </a:r>
            <a:endParaRPr lang="en-US" sz="1700" kern="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 W.Zhao, R. Chellapa, P.J.Phillips and A.Rosenfld, “Face Recognition: A Literature Survey, vol. 35, No 4, Dec 2003, pp.399-458</a:t>
            </a:r>
          </a:p>
          <a:p>
            <a:pPr algn="just"/>
            <a:endPar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73E8DA03-C237-424A-B66E-ED2AD8F0FEDE}"/>
              </a:ext>
            </a:extLst>
          </p:cNvPr>
          <p:cNvSpPr>
            <a:spLocks noGrp="1"/>
          </p:cNvSpPr>
          <p:nvPr>
            <p:ph type="title"/>
          </p:nvPr>
        </p:nvSpPr>
        <p:spPr>
          <a:xfrm>
            <a:off x="1622171" y="293427"/>
            <a:ext cx="8912225" cy="486942"/>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INTRODUCTION</a:t>
            </a:r>
            <a:r>
              <a:rPr lang="en-US" altLang="en-US" sz="3600" b="1" dirty="0" smtClean="0">
                <a:latin typeface="Times New Roman" panose="02020603050405020304" pitchFamily="18" charset="0"/>
                <a:cs typeface="Times New Roman" panose="02020603050405020304" pitchFamily="18" charset="0"/>
              </a:rPr>
              <a:t/>
            </a:r>
            <a:br>
              <a:rPr lang="en-US" altLang="en-US" sz="3600" b="1" dirty="0" smtClean="0">
                <a:latin typeface="Times New Roman" panose="02020603050405020304" pitchFamily="18" charset="0"/>
                <a:cs typeface="Times New Roman" panose="02020603050405020304" pitchFamily="18" charset="0"/>
              </a:rPr>
            </a:br>
            <a:r>
              <a:rPr lang="en-US" altLang="en-US" sz="3600" dirty="0" smtClean="0">
                <a:latin typeface="Times New Roman" panose="02020603050405020304" pitchFamily="18" charset="0"/>
                <a:cs typeface="Times New Roman" panose="02020603050405020304" pitchFamily="18" charset="0"/>
              </a:rPr>
              <a:t> </a:t>
            </a:r>
            <a:br>
              <a:rPr lang="en-US" altLang="en-US" sz="3600" dirty="0" smtClean="0">
                <a:latin typeface="Times New Roman" panose="02020603050405020304" pitchFamily="18" charset="0"/>
                <a:cs typeface="Times New Roman" panose="02020603050405020304" pitchFamily="18" charset="0"/>
              </a:rPr>
            </a:br>
            <a:endParaRPr lang="en-US" sz="3600"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534396" y="0"/>
            <a:ext cx="1516079" cy="586854"/>
          </a:xfrm>
          <a:prstGeom prst="rect">
            <a:avLst/>
          </a:prstGeom>
        </p:spPr>
      </p:pic>
      <p:sp>
        <p:nvSpPr>
          <p:cNvPr id="6" name="TextBox 5">
            <a:extLst>
              <a:ext uri="{FF2B5EF4-FFF2-40B4-BE49-F238E27FC236}">
                <a16:creationId xmlns="" xmlns:a16="http://schemas.microsoft.com/office/drawing/2014/main" id="{4DB50099-528F-464C-BB03-DA246C334E1E}"/>
              </a:ext>
            </a:extLst>
          </p:cNvPr>
          <p:cNvSpPr txBox="1"/>
          <p:nvPr/>
        </p:nvSpPr>
        <p:spPr>
          <a:xfrm>
            <a:off x="1811641" y="1266401"/>
            <a:ext cx="9293761" cy="4555093"/>
          </a:xfrm>
          <a:prstGeom prst="rect">
            <a:avLst/>
          </a:prstGeom>
          <a:noFill/>
        </p:spPr>
        <p:txBody>
          <a:bodyPr wrap="square">
            <a:spAutoFit/>
          </a:bodyPr>
          <a:lstStyle/>
          <a:p>
            <a:pPr algn="just">
              <a:lnSpc>
                <a:spcPct val="150000"/>
              </a:lnSpc>
              <a:spcAft>
                <a:spcPts val="800"/>
              </a:spcAft>
              <a:buSzPts val="1000"/>
              <a:tabLst>
                <a:tab pos="342900" algn="l"/>
              </a:tabLst>
            </a:pPr>
            <a:r>
              <a:rPr lang="en-US" sz="2000" dirty="0">
                <a:latin typeface="Times New Roman" panose="02020603050405020304" pitchFamily="18" charset="0"/>
                <a:cs typeface="Times New Roman" panose="02020603050405020304" pitchFamily="18" charset="0"/>
              </a:rPr>
              <a:t>Many different aspects of human physiology, chemistry or </a:t>
            </a:r>
            <a:r>
              <a:rPr lang="en-US" sz="2000" dirty="0" smtClean="0">
                <a:latin typeface="Times New Roman" panose="02020603050405020304" pitchFamily="18" charset="0"/>
                <a:cs typeface="Times New Roman" panose="02020603050405020304" pitchFamily="18" charset="0"/>
              </a:rPr>
              <a:t>behavior </a:t>
            </a:r>
            <a:r>
              <a:rPr lang="en-US" sz="2000" dirty="0">
                <a:latin typeface="Times New Roman" panose="02020603050405020304" pitchFamily="18" charset="0"/>
                <a:cs typeface="Times New Roman" panose="02020603050405020304" pitchFamily="18" charset="0"/>
              </a:rPr>
              <a:t>can be used for biometric authentication. The selection of a particular biometric for use in a specific application involves a weighting of several factors. Jain et al. (1999) identified seven such factors to be used when assessing the suitability of any trait for use in biometric authentication.</a:t>
            </a:r>
          </a:p>
          <a:p>
            <a:pPr algn="just">
              <a:lnSpc>
                <a:spcPct val="150000"/>
              </a:lnSpc>
              <a:spcAft>
                <a:spcPts val="800"/>
              </a:spcAft>
              <a:buSzPts val="1000"/>
              <a:tabLst>
                <a:tab pos="342900" algn="l"/>
              </a:tabLst>
            </a:pPr>
            <a:r>
              <a:rPr lang="en-US" sz="2000" dirty="0">
                <a:latin typeface="Times New Roman" panose="02020603050405020304" pitchFamily="18" charset="0"/>
                <a:cs typeface="Times New Roman" panose="02020603050405020304" pitchFamily="18" charset="0"/>
              </a:rPr>
              <a:t>•	Universality means that every person using a system should possess the trait.</a:t>
            </a:r>
          </a:p>
          <a:p>
            <a:pPr algn="just">
              <a:lnSpc>
                <a:spcPct val="150000"/>
              </a:lnSpc>
              <a:spcAft>
                <a:spcPts val="800"/>
              </a:spcAft>
              <a:buSzPts val="1000"/>
              <a:tabLst>
                <a:tab pos="342900" algn="l"/>
              </a:tabLst>
            </a:pPr>
            <a:r>
              <a:rPr lang="en-US" sz="2000" dirty="0">
                <a:latin typeface="Times New Roman" panose="02020603050405020304" pitchFamily="18" charset="0"/>
                <a:cs typeface="Times New Roman" panose="02020603050405020304" pitchFamily="18" charset="0"/>
              </a:rPr>
              <a:t>•	Uniqueness means the trait should be sufficiently different for individuals in the relevant population such that they can be distinguished from one another.</a:t>
            </a:r>
          </a:p>
          <a:p>
            <a:pPr algn="just">
              <a:lnSpc>
                <a:spcPct val="150000"/>
              </a:lnSpc>
              <a:spcAft>
                <a:spcPts val="800"/>
              </a:spcAft>
              <a:buSzPts val="1000"/>
              <a:tabLst>
                <a:tab pos="342900" algn="l"/>
              </a:tabLst>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7340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3753" y="811370"/>
            <a:ext cx="8915400" cy="4983943"/>
          </a:xfrm>
        </p:spPr>
        <p:txBody>
          <a:bodyPr>
            <a:noAutofit/>
          </a:bodyPr>
          <a:lstStyle/>
          <a:p>
            <a:pPr marL="0" indent="0" algn="just">
              <a:lnSpc>
                <a:spcPct val="150000"/>
              </a:lnSpc>
              <a:spcAft>
                <a:spcPts val="800"/>
              </a:spcAft>
              <a:buSzPts val="1000"/>
              <a:buNone/>
              <a:tabLst>
                <a:tab pos="342900" algn="l"/>
              </a:tabLst>
            </a:pPr>
            <a:r>
              <a:rPr lang="en-US" sz="2000" dirty="0">
                <a:latin typeface="Times New Roman" panose="02020603050405020304" pitchFamily="18" charset="0"/>
                <a:cs typeface="Times New Roman" panose="02020603050405020304" pitchFamily="18" charset="0"/>
              </a:rPr>
              <a:t>Permanence relates to the manner in which a trait varies over time. More specifically, a trait with 'good' permanence will be reasonably invariant over time with respect to the specific matching algorithm.</a:t>
            </a:r>
          </a:p>
          <a:p>
            <a:pPr marL="0" indent="0" algn="just">
              <a:lnSpc>
                <a:spcPct val="150000"/>
              </a:lnSpc>
              <a:spcAft>
                <a:spcPts val="800"/>
              </a:spcAft>
              <a:buSzPts val="1000"/>
              <a:buNone/>
              <a:tabLst>
                <a:tab pos="342900" algn="l"/>
              </a:tabLst>
            </a:pPr>
            <a:r>
              <a:rPr lang="en-US" sz="2000" dirty="0">
                <a:latin typeface="Times New Roman" panose="02020603050405020304" pitchFamily="18" charset="0"/>
                <a:cs typeface="Times New Roman" panose="02020603050405020304" pitchFamily="18" charset="0"/>
              </a:rPr>
              <a:t>•	Measurability (collectability) relates to the ease of acquisition or measurement of the trait. In addition, acquired data should be in a form that permits subsequent processing and extraction of the relevant feature sets.</a:t>
            </a:r>
          </a:p>
          <a:p>
            <a:pPr marL="0" indent="0" algn="just">
              <a:lnSpc>
                <a:spcPct val="150000"/>
              </a:lnSpc>
              <a:spcAft>
                <a:spcPts val="800"/>
              </a:spcAft>
              <a:buSzPts val="1000"/>
              <a:buNone/>
              <a:tabLst>
                <a:tab pos="342900" algn="l"/>
              </a:tabLst>
            </a:pPr>
            <a:r>
              <a:rPr lang="en-US" sz="2000" dirty="0">
                <a:latin typeface="Times New Roman" panose="02020603050405020304" pitchFamily="18" charset="0"/>
                <a:cs typeface="Times New Roman" panose="02020603050405020304" pitchFamily="18" charset="0"/>
              </a:rPr>
              <a:t>•	Performance relates to the accuracy, speed, and robustness of technology used (see performance section for more details).</a:t>
            </a:r>
          </a:p>
          <a:p>
            <a:pPr marL="0" indent="0">
              <a:buNone/>
            </a:pPr>
            <a:endParaRPr lang="en-IN" sz="2000" dirty="0"/>
          </a:p>
        </p:txBody>
      </p:sp>
    </p:spTree>
    <p:extLst>
      <p:ext uri="{BB962C8B-B14F-4D97-AF65-F5344CB8AC3E}">
        <p14:creationId xmlns:p14="http://schemas.microsoft.com/office/powerpoint/2010/main" val="3555739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5374" y="1208938"/>
            <a:ext cx="8802955" cy="628346"/>
          </a:xfrm>
        </p:spPr>
        <p:txBody>
          <a:bodyPr>
            <a:noAutofit/>
          </a:bodyPr>
          <a:lstStyle/>
          <a:p>
            <a:pPr algn="ctr"/>
            <a:r>
              <a:rPr lang="en-US" b="1" dirty="0" smtClean="0">
                <a:latin typeface="Times New Roman" panose="02020603050405020304" pitchFamily="18" charset="0"/>
                <a:cs typeface="Times New Roman" panose="02020603050405020304" pitchFamily="18" charset="0"/>
              </a:rPr>
              <a:t>LITERATURE REVIEW</a:t>
            </a:r>
            <a:r>
              <a:rPr lang="en-US" altLang="en-US" b="1" dirty="0" smtClean="0">
                <a:latin typeface="Times New Roman" panose="02020603050405020304" pitchFamily="18" charset="0"/>
                <a:cs typeface="Times New Roman" panose="02020603050405020304" pitchFamily="18" charset="0"/>
              </a:rPr>
              <a:t/>
            </a:r>
            <a:br>
              <a:rPr lang="en-US" altLang="en-US" b="1" dirty="0" smtClean="0">
                <a:latin typeface="Times New Roman" panose="02020603050405020304" pitchFamily="18" charset="0"/>
                <a:cs typeface="Times New Roman" panose="02020603050405020304" pitchFamily="18" charset="0"/>
              </a:rPr>
            </a:br>
            <a:r>
              <a:rPr lang="en-US" altLang="en-US" dirty="0" smtClean="0">
                <a:latin typeface="Times New Roman" panose="02020603050405020304" pitchFamily="18" charset="0"/>
                <a:cs typeface="Times New Roman" panose="02020603050405020304" pitchFamily="18" charset="0"/>
              </a:rPr>
              <a:t/>
            </a:r>
            <a:br>
              <a:rPr lang="en-US" altLang="en-US" dirty="0" smtClean="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453463"/>
              </p:ext>
            </p:extLst>
          </p:nvPr>
        </p:nvGraphicFramePr>
        <p:xfrm>
          <a:off x="1526065" y="2366658"/>
          <a:ext cx="10315071" cy="3208445"/>
        </p:xfrm>
        <a:graphic>
          <a:graphicData uri="http://schemas.openxmlformats.org/drawingml/2006/table">
            <a:tbl>
              <a:tblPr firstRow="1" bandRow="1">
                <a:tableStyleId>{5940675A-B579-460E-94D1-54222C63F5DA}</a:tableStyleId>
              </a:tblPr>
              <a:tblGrid>
                <a:gridCol w="561636">
                  <a:extLst>
                    <a:ext uri="{9D8B030D-6E8A-4147-A177-3AD203B41FA5}">
                      <a16:colId xmlns="" xmlns:a16="http://schemas.microsoft.com/office/drawing/2014/main" val="20000"/>
                    </a:ext>
                  </a:extLst>
                </a:gridCol>
                <a:gridCol w="2527364">
                  <a:extLst>
                    <a:ext uri="{9D8B030D-6E8A-4147-A177-3AD203B41FA5}">
                      <a16:colId xmlns="" xmlns:a16="http://schemas.microsoft.com/office/drawing/2014/main" val="20001"/>
                    </a:ext>
                  </a:extLst>
                </a:gridCol>
                <a:gridCol w="1756104">
                  <a:extLst>
                    <a:ext uri="{9D8B030D-6E8A-4147-A177-3AD203B41FA5}">
                      <a16:colId xmlns="" xmlns:a16="http://schemas.microsoft.com/office/drawing/2014/main" val="20002"/>
                    </a:ext>
                  </a:extLst>
                </a:gridCol>
                <a:gridCol w="3088010">
                  <a:extLst>
                    <a:ext uri="{9D8B030D-6E8A-4147-A177-3AD203B41FA5}">
                      <a16:colId xmlns="" xmlns:a16="http://schemas.microsoft.com/office/drawing/2014/main" val="20003"/>
                    </a:ext>
                  </a:extLst>
                </a:gridCol>
                <a:gridCol w="2381957">
                  <a:extLst>
                    <a:ext uri="{9D8B030D-6E8A-4147-A177-3AD203B41FA5}">
                      <a16:colId xmlns="" xmlns:a16="http://schemas.microsoft.com/office/drawing/2014/main" val="20004"/>
                    </a:ext>
                  </a:extLst>
                </a:gridCol>
              </a:tblGrid>
              <a:tr h="587165">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 xmlns:a16="http://schemas.microsoft.com/office/drawing/2014/main" val="10000"/>
                  </a:ext>
                </a:extLst>
              </a:tr>
              <a:tr h="1063468">
                <a:tc>
                  <a:txBody>
                    <a:bodyPr/>
                    <a:lstStyle/>
                    <a:p>
                      <a:pPr algn="ctr"/>
                      <a:r>
                        <a:rPr lang="en-US" sz="1600" b="0" dirty="0">
                          <a:latin typeface="Times New Roman" panose="02020603050405020304" pitchFamily="18" charset="0"/>
                          <a:cs typeface="Times New Roman" panose="02020603050405020304" pitchFamily="18" charset="0"/>
                        </a:rPr>
                        <a:t>1</a:t>
                      </a:r>
                    </a:p>
                  </a:txBody>
                  <a:tcPr anchor="ctr"/>
                </a:tc>
                <a:tc>
                  <a:txBody>
                    <a:bodyPr/>
                    <a:lstStyle/>
                    <a:p>
                      <a:pPr algn="ct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International Journal of Computer Science Issue, Vol.9, Issue 4, No 1, July 2012.</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Naveed Khan Balcoh, M. HaroonYousaf, Waqar Ahma and M. Iram Baig</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fr-FR" sz="1600" b="0" kern="1200" dirty="0" smtClean="0">
                          <a:solidFill>
                            <a:schemeClr val="tx1"/>
                          </a:solidFill>
                          <a:effectLst/>
                          <a:latin typeface="Times New Roman" panose="02020603050405020304" pitchFamily="18" charset="0"/>
                          <a:ea typeface="+mn-ea"/>
                          <a:cs typeface="Times New Roman" panose="02020603050405020304" pitchFamily="18" charset="0"/>
                        </a:rPr>
                        <a:t>Algorithm for efficient Attendance Management</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fr-FR" sz="1600" b="0" kern="1200" dirty="0" smtClean="0">
                          <a:solidFill>
                            <a:schemeClr val="tx1"/>
                          </a:solidFill>
                          <a:effectLst/>
                          <a:latin typeface="Times New Roman" panose="02020603050405020304" pitchFamily="18" charset="0"/>
                          <a:ea typeface="+mn-ea"/>
                          <a:cs typeface="Times New Roman" panose="02020603050405020304" pitchFamily="18" charset="0"/>
                        </a:rPr>
                        <a:t>Attendance Management Algorithm</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1"/>
                  </a:ext>
                </a:extLst>
              </a:tr>
              <a:tr h="1063468">
                <a:tc>
                  <a:txBody>
                    <a:bodyPr/>
                    <a:lstStyle/>
                    <a:p>
                      <a:pPr algn="ctr"/>
                      <a:r>
                        <a:rPr lang="en-US" sz="1600" b="0" dirty="0">
                          <a:latin typeface="Times New Roman" panose="02020603050405020304" pitchFamily="18" charset="0"/>
                          <a:cs typeface="Times New Roman" panose="02020603050405020304" pitchFamily="18" charset="0"/>
                        </a:rPr>
                        <a:t>2</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International Journal of Computer and Communication Engineering, Vol 1, No 2,July 2012 </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sv-SE" sz="1600" b="0" dirty="0" smtClean="0">
                          <a:latin typeface="Times New Roman" panose="02020603050405020304" pitchFamily="18" charset="0"/>
                          <a:cs typeface="Times New Roman" panose="02020603050405020304" pitchFamily="18" charset="0"/>
                        </a:rPr>
                        <a:t>NirmalayaKar, MrinalKanti Debbarma, Ashim Saha, and Dwijen RudraPal</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Study of implementing Automated Attendance System using Implementing Automated Attendance System Using face recognition Technique</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Automated Attendance System Using face recognition Technique</a:t>
                      </a:r>
                    </a:p>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2"/>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Tree>
    <p:extLst>
      <p:ext uri="{BB962C8B-B14F-4D97-AF65-F5344CB8AC3E}">
        <p14:creationId xmlns:p14="http://schemas.microsoft.com/office/powerpoint/2010/main" val="3459466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5947" y="1093609"/>
            <a:ext cx="8802955" cy="628346"/>
          </a:xfrm>
        </p:spPr>
        <p:txBody>
          <a:bodyPr>
            <a:noAutofit/>
          </a:bodyPr>
          <a:lstStyle/>
          <a:p>
            <a:pPr algn="ctr"/>
            <a:r>
              <a:rPr lang="en-US" b="1" dirty="0" smtClean="0">
                <a:latin typeface="Times New Roman" panose="02020603050405020304" pitchFamily="18" charset="0"/>
                <a:cs typeface="Times New Roman" panose="02020603050405020304" pitchFamily="18" charset="0"/>
              </a:rPr>
              <a:t>LITERATURE REVIEW:</a:t>
            </a:r>
            <a:r>
              <a:rPr lang="en-US" altLang="en-US" b="1" dirty="0" smtClean="0">
                <a:latin typeface="Times New Roman" panose="02020603050405020304" pitchFamily="18" charset="0"/>
                <a:cs typeface="Times New Roman" panose="02020603050405020304" pitchFamily="18" charset="0"/>
              </a:rPr>
              <a:t/>
            </a:r>
            <a:br>
              <a:rPr lang="en-US" altLang="en-US" b="1" dirty="0" smtClean="0">
                <a:latin typeface="Times New Roman" panose="02020603050405020304" pitchFamily="18" charset="0"/>
                <a:cs typeface="Times New Roman" panose="02020603050405020304" pitchFamily="18" charset="0"/>
              </a:rPr>
            </a:br>
            <a:r>
              <a:rPr lang="en-US" altLang="en-US" b="1" dirty="0" smtClean="0">
                <a:latin typeface="Times New Roman" panose="02020603050405020304" pitchFamily="18" charset="0"/>
                <a:cs typeface="Times New Roman" panose="02020603050405020304" pitchFamily="18" charset="0"/>
              </a:rPr>
              <a:t/>
            </a:r>
            <a:br>
              <a:rPr lang="en-US" altLang="en-US" b="1" dirty="0" smtClean="0">
                <a:latin typeface="Times New Roman" panose="02020603050405020304" pitchFamily="18" charset="0"/>
                <a:cs typeface="Times New Roman" panose="02020603050405020304" pitchFamily="18" charset="0"/>
              </a:rPr>
            </a:b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2499780"/>
              </p:ext>
            </p:extLst>
          </p:nvPr>
        </p:nvGraphicFramePr>
        <p:xfrm>
          <a:off x="1311881" y="2374896"/>
          <a:ext cx="10315071" cy="3250282"/>
        </p:xfrm>
        <a:graphic>
          <a:graphicData uri="http://schemas.openxmlformats.org/drawingml/2006/table">
            <a:tbl>
              <a:tblPr firstRow="1" bandRow="1">
                <a:tableStyleId>{5940675A-B579-460E-94D1-54222C63F5DA}</a:tableStyleId>
              </a:tblPr>
              <a:tblGrid>
                <a:gridCol w="561636">
                  <a:extLst>
                    <a:ext uri="{9D8B030D-6E8A-4147-A177-3AD203B41FA5}">
                      <a16:colId xmlns="" xmlns:a16="http://schemas.microsoft.com/office/drawing/2014/main" val="20000"/>
                    </a:ext>
                  </a:extLst>
                </a:gridCol>
                <a:gridCol w="2527364">
                  <a:extLst>
                    <a:ext uri="{9D8B030D-6E8A-4147-A177-3AD203B41FA5}">
                      <a16:colId xmlns="" xmlns:a16="http://schemas.microsoft.com/office/drawing/2014/main" val="20001"/>
                    </a:ext>
                  </a:extLst>
                </a:gridCol>
                <a:gridCol w="1756104">
                  <a:extLst>
                    <a:ext uri="{9D8B030D-6E8A-4147-A177-3AD203B41FA5}">
                      <a16:colId xmlns="" xmlns:a16="http://schemas.microsoft.com/office/drawing/2014/main" val="20002"/>
                    </a:ext>
                  </a:extLst>
                </a:gridCol>
                <a:gridCol w="3088010">
                  <a:extLst>
                    <a:ext uri="{9D8B030D-6E8A-4147-A177-3AD203B41FA5}">
                      <a16:colId xmlns="" xmlns:a16="http://schemas.microsoft.com/office/drawing/2014/main" val="20003"/>
                    </a:ext>
                  </a:extLst>
                </a:gridCol>
                <a:gridCol w="2381957">
                  <a:extLst>
                    <a:ext uri="{9D8B030D-6E8A-4147-A177-3AD203B41FA5}">
                      <a16:colId xmlns="" xmlns:a16="http://schemas.microsoft.com/office/drawing/2014/main" val="20004"/>
                    </a:ext>
                  </a:extLst>
                </a:gridCol>
              </a:tblGrid>
              <a:tr h="587165">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 xmlns:a16="http://schemas.microsoft.com/office/drawing/2014/main" val="10000"/>
                  </a:ext>
                </a:extLst>
              </a:tr>
              <a:tr h="1356570">
                <a:tc>
                  <a:txBody>
                    <a:bodyPr/>
                    <a:lstStyle/>
                    <a:p>
                      <a:pPr algn="ctr"/>
                      <a:r>
                        <a:rPr lang="en-US" sz="1600" b="0" dirty="0">
                          <a:latin typeface="Times New Roman" panose="02020603050405020304" pitchFamily="18" charset="0"/>
                          <a:cs typeface="Times New Roman" panose="02020603050405020304" pitchFamily="18" charset="0"/>
                        </a:rPr>
                        <a:t>3</a:t>
                      </a:r>
                    </a:p>
                  </a:txBody>
                  <a:tcPr anchor="ctr"/>
                </a:tc>
                <a:tc>
                  <a:txBody>
                    <a:bodyPr/>
                    <a:lstStyle/>
                    <a:p>
                      <a:pPr algn="ct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The Pacific Journal of Science and Technology Volume 13, No 1, May 2012 </a:t>
                      </a:r>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O. Shoewn</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Development of Attendance Management System using Biometrics</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Attendance Management System using Biometrics</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3"/>
                  </a:ext>
                </a:extLst>
              </a:tr>
              <a:tr h="1306547">
                <a:tc>
                  <a:txBody>
                    <a:bodyPr/>
                    <a:lstStyle/>
                    <a:p>
                      <a:pPr algn="ctr"/>
                      <a:r>
                        <a:rPr lang="en-US" sz="1600" b="0" dirty="0">
                          <a:latin typeface="Times New Roman" panose="02020603050405020304" pitchFamily="18" charset="0"/>
                          <a:cs typeface="Times New Roman" panose="02020603050405020304" pitchFamily="18" charset="0"/>
                        </a:rPr>
                        <a:t>4</a:t>
                      </a: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vol. 35, No 4, Dec 2003, pp.399-458</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M. Turk and A. Pentland </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Face Recognition: A Literature Survey</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A Literature Survey on Face Recognition</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4"/>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Tree>
    <p:extLst>
      <p:ext uri="{BB962C8B-B14F-4D97-AF65-F5344CB8AC3E}">
        <p14:creationId xmlns:p14="http://schemas.microsoft.com/office/powerpoint/2010/main" val="1652125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173" y="1002991"/>
            <a:ext cx="8802955" cy="521009"/>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LITERATURE </a:t>
            </a:r>
            <a:r>
              <a:rPr lang="en-US" sz="3600" b="1" dirty="0" smtClean="0">
                <a:latin typeface="Times New Roman" panose="02020603050405020304" pitchFamily="18" charset="0"/>
                <a:cs typeface="Times New Roman" panose="02020603050405020304" pitchFamily="18" charset="0"/>
              </a:rPr>
              <a:t>REVIEW</a:t>
            </a:r>
            <a:r>
              <a:rPr lang="en-US" altLang="en-US" sz="3600" b="1" dirty="0" smtClean="0">
                <a:latin typeface="Times New Roman" panose="02020603050405020304" pitchFamily="18" charset="0"/>
                <a:cs typeface="Times New Roman" panose="02020603050405020304" pitchFamily="18" charset="0"/>
              </a:rPr>
              <a:t/>
            </a:r>
            <a:br>
              <a:rPr lang="en-US" altLang="en-US" sz="3600" b="1" dirty="0" smtClean="0">
                <a:latin typeface="Times New Roman" panose="02020603050405020304" pitchFamily="18" charset="0"/>
                <a:cs typeface="Times New Roman" panose="02020603050405020304" pitchFamily="18" charset="0"/>
              </a:rPr>
            </a:br>
            <a:r>
              <a:rPr lang="en-US" altLang="en-US" sz="3600" dirty="0" smtClean="0">
                <a:latin typeface="Times New Roman" panose="02020603050405020304" pitchFamily="18" charset="0"/>
                <a:cs typeface="Times New Roman" panose="02020603050405020304" pitchFamily="18" charset="0"/>
              </a:rPr>
              <a:t/>
            </a:r>
            <a:br>
              <a:rPr lang="en-US" altLang="en-US" sz="3600" dirty="0" smtClean="0">
                <a:latin typeface="Times New Roman" panose="02020603050405020304" pitchFamily="18" charset="0"/>
                <a:cs typeface="Times New Roman" panose="02020603050405020304" pitchFamily="18" charset="0"/>
              </a:rPr>
            </a:br>
            <a:endParaRPr lang="en-US" sz="3600"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graphicFrame>
        <p:nvGraphicFramePr>
          <p:cNvPr id="6" name="Content Placeholder 3"/>
          <p:cNvGraphicFramePr>
            <a:graphicFrameLocks noGrp="1"/>
          </p:cNvGraphicFramePr>
          <p:nvPr>
            <p:ph idx="1"/>
            <p:extLst>
              <p:ext uri="{D42A27DB-BD31-4B8C-83A1-F6EECF244321}">
                <p14:modId xmlns:p14="http://schemas.microsoft.com/office/powerpoint/2010/main" val="3264897863"/>
              </p:ext>
            </p:extLst>
          </p:nvPr>
        </p:nvGraphicFramePr>
        <p:xfrm>
          <a:off x="1031795" y="2051221"/>
          <a:ext cx="10315071" cy="3912972"/>
        </p:xfrm>
        <a:graphic>
          <a:graphicData uri="http://schemas.openxmlformats.org/drawingml/2006/table">
            <a:tbl>
              <a:tblPr firstRow="1" bandRow="1">
                <a:tableStyleId>{5940675A-B579-460E-94D1-54222C63F5DA}</a:tableStyleId>
              </a:tblPr>
              <a:tblGrid>
                <a:gridCol w="561636">
                  <a:extLst>
                    <a:ext uri="{9D8B030D-6E8A-4147-A177-3AD203B41FA5}">
                      <a16:colId xmlns="" xmlns:a16="http://schemas.microsoft.com/office/drawing/2014/main" val="20000"/>
                    </a:ext>
                  </a:extLst>
                </a:gridCol>
                <a:gridCol w="2527364">
                  <a:extLst>
                    <a:ext uri="{9D8B030D-6E8A-4147-A177-3AD203B41FA5}">
                      <a16:colId xmlns="" xmlns:a16="http://schemas.microsoft.com/office/drawing/2014/main" val="20001"/>
                    </a:ext>
                  </a:extLst>
                </a:gridCol>
                <a:gridCol w="1756104">
                  <a:extLst>
                    <a:ext uri="{9D8B030D-6E8A-4147-A177-3AD203B41FA5}">
                      <a16:colId xmlns="" xmlns:a16="http://schemas.microsoft.com/office/drawing/2014/main" val="20002"/>
                    </a:ext>
                  </a:extLst>
                </a:gridCol>
                <a:gridCol w="3088010">
                  <a:extLst>
                    <a:ext uri="{9D8B030D-6E8A-4147-A177-3AD203B41FA5}">
                      <a16:colId xmlns="" xmlns:a16="http://schemas.microsoft.com/office/drawing/2014/main" val="20003"/>
                    </a:ext>
                  </a:extLst>
                </a:gridCol>
                <a:gridCol w="2381957">
                  <a:extLst>
                    <a:ext uri="{9D8B030D-6E8A-4147-A177-3AD203B41FA5}">
                      <a16:colId xmlns="" xmlns:a16="http://schemas.microsoft.com/office/drawing/2014/main" val="20004"/>
                    </a:ext>
                  </a:extLst>
                </a:gridCol>
              </a:tblGrid>
              <a:tr h="581325">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 xmlns:a16="http://schemas.microsoft.com/office/drawing/2014/main" val="10000"/>
                  </a:ext>
                </a:extLst>
              </a:tr>
              <a:tr h="1356570">
                <a:tc>
                  <a:txBody>
                    <a:bodyPr/>
                    <a:lstStyle/>
                    <a:p>
                      <a:pPr algn="ctr"/>
                      <a:r>
                        <a:rPr lang="en-US" sz="1600" b="0" dirty="0">
                          <a:latin typeface="Times New Roman" panose="02020603050405020304" pitchFamily="18" charset="0"/>
                          <a:cs typeface="Times New Roman" panose="02020603050405020304" pitchFamily="18" charset="0"/>
                        </a:rPr>
                        <a:t>3</a:t>
                      </a:r>
                    </a:p>
                  </a:txBody>
                  <a:tcPr anchor="ctr"/>
                </a:tc>
                <a:tc>
                  <a:txBody>
                    <a:bodyPr/>
                    <a:lstStyle/>
                    <a:p>
                      <a:pPr algn="just"/>
                      <a:r>
                        <a:rPr lang="en-IN" sz="1800" b="0" kern="1200" dirty="0" smtClean="0">
                          <a:solidFill>
                            <a:schemeClr val="tx1"/>
                          </a:solidFill>
                          <a:effectLst/>
                          <a:latin typeface="Times New Roman" panose="02020603050405020304" pitchFamily="18" charset="0"/>
                          <a:ea typeface="+mn-ea"/>
                          <a:cs typeface="Times New Roman" panose="02020603050405020304" pitchFamily="18" charset="0"/>
                        </a:rPr>
                        <a:t>Volume 1, Issue 11, July-2014</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just"/>
                      <a:r>
                        <a:rPr lang="en-IN" sz="1800" b="0" kern="1200" dirty="0" err="1" smtClean="0">
                          <a:solidFill>
                            <a:schemeClr val="tx1"/>
                          </a:solidFill>
                          <a:effectLst/>
                          <a:latin typeface="Times New Roman" panose="02020603050405020304" pitchFamily="18" charset="0"/>
                          <a:ea typeface="+mn-ea"/>
                          <a:cs typeface="Times New Roman" panose="02020603050405020304" pitchFamily="18" charset="0"/>
                        </a:rPr>
                        <a:t>Rekha</a:t>
                      </a:r>
                      <a:r>
                        <a:rPr lang="en-IN" sz="1800" b="0" kern="1200" dirty="0" smtClean="0">
                          <a:solidFill>
                            <a:schemeClr val="tx1"/>
                          </a:solidFill>
                          <a:effectLst/>
                          <a:latin typeface="Times New Roman" panose="02020603050405020304" pitchFamily="18" charset="0"/>
                          <a:ea typeface="+mn-ea"/>
                          <a:cs typeface="Times New Roman" panose="02020603050405020304" pitchFamily="18" charset="0"/>
                        </a:rPr>
                        <a:t> A. L, </a:t>
                      </a:r>
                      <a:r>
                        <a:rPr lang="en-IN" sz="1800" b="0" kern="1200" dirty="0" err="1" smtClean="0">
                          <a:solidFill>
                            <a:schemeClr val="tx1"/>
                          </a:solidFill>
                          <a:effectLst/>
                          <a:latin typeface="Times New Roman" panose="02020603050405020304" pitchFamily="18" charset="0"/>
                          <a:ea typeface="+mn-ea"/>
                          <a:cs typeface="Times New Roman" panose="02020603050405020304" pitchFamily="18" charset="0"/>
                        </a:rPr>
                        <a:t>Chethan</a:t>
                      </a:r>
                      <a:r>
                        <a:rPr lang="en-IN" sz="1800" b="0" kern="1200" dirty="0" smtClean="0">
                          <a:solidFill>
                            <a:schemeClr val="tx1"/>
                          </a:solidFill>
                          <a:effectLst/>
                          <a:latin typeface="Times New Roman" panose="02020603050405020304" pitchFamily="18" charset="0"/>
                          <a:ea typeface="+mn-ea"/>
                          <a:cs typeface="Times New Roman" panose="02020603050405020304" pitchFamily="18" charset="0"/>
                        </a:rPr>
                        <a:t> H. K</a:t>
                      </a:r>
                      <a:endParaRPr lang="en-US" sz="1800" b="0" dirty="0">
                        <a:latin typeface="Times New Roman" panose="02020603050405020304" pitchFamily="18" charset="0"/>
                        <a:cs typeface="Times New Roman" panose="02020603050405020304" pitchFamily="18" charset="0"/>
                      </a:endParaRPr>
                    </a:p>
                  </a:txBody>
                  <a:tcPr anchor="ctr"/>
                </a:tc>
                <a:tc>
                  <a:txBody>
                    <a:bodyPr/>
                    <a:lstStyle/>
                    <a:p>
                      <a:pPr algn="just"/>
                      <a:r>
                        <a:rPr lang="en-IN" sz="1800" b="0" kern="1200" dirty="0" smtClean="0">
                          <a:solidFill>
                            <a:schemeClr val="tx1"/>
                          </a:solidFill>
                          <a:effectLst/>
                          <a:latin typeface="Times New Roman" panose="02020603050405020304" pitchFamily="18" charset="0"/>
                          <a:ea typeface="+mn-ea"/>
                          <a:cs typeface="Times New Roman" panose="02020603050405020304" pitchFamily="18" charset="0"/>
                        </a:rPr>
                        <a:t>Automated Attendance System Management System Using Face Recognition through Video Surveillance</a:t>
                      </a:r>
                      <a:endParaRPr lang="en-US" sz="1800" b="0" dirty="0">
                        <a:latin typeface="Times New Roman" panose="02020603050405020304" pitchFamily="18" charset="0"/>
                        <a:cs typeface="Times New Roman" panose="02020603050405020304" pitchFamily="18" charset="0"/>
                      </a:endParaRPr>
                    </a:p>
                  </a:txBody>
                  <a:tcPr anchor="ctr"/>
                </a:tc>
                <a:tc>
                  <a:txBody>
                    <a:bodyPr/>
                    <a:lstStyle/>
                    <a:p>
                      <a:pPr algn="just"/>
                      <a:r>
                        <a:rPr lang="en-IN" sz="1800" b="0" kern="1200" dirty="0" smtClean="0">
                          <a:solidFill>
                            <a:schemeClr val="tx1"/>
                          </a:solidFill>
                          <a:effectLst/>
                          <a:latin typeface="Times New Roman" panose="02020603050405020304" pitchFamily="18" charset="0"/>
                          <a:ea typeface="+mn-ea"/>
                          <a:cs typeface="Times New Roman" panose="02020603050405020304" pitchFamily="18" charset="0"/>
                        </a:rPr>
                        <a:t>Video surveillance is used to detect the object movement thereby the captured image undergoes face detection and recognition process.</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 xmlns:a16="http://schemas.microsoft.com/office/drawing/2014/main" val="10003"/>
                  </a:ext>
                </a:extLst>
              </a:tr>
              <a:tr h="1319967">
                <a:tc>
                  <a:txBody>
                    <a:bodyPr/>
                    <a:lstStyle/>
                    <a:p>
                      <a:pPr algn="ctr"/>
                      <a:r>
                        <a:rPr lang="en-US" sz="1600" b="0" dirty="0">
                          <a:latin typeface="Times New Roman" panose="02020603050405020304" pitchFamily="18" charset="0"/>
                          <a:cs typeface="Times New Roman" panose="02020603050405020304" pitchFamily="18" charset="0"/>
                        </a:rPr>
                        <a:t>4</a:t>
                      </a:r>
                    </a:p>
                  </a:txBody>
                  <a:tcPr anchor="ctr"/>
                </a:tc>
                <a:tc>
                  <a:txBody>
                    <a:bodyPr/>
                    <a:lstStyle/>
                    <a:p>
                      <a:pPr algn="just"/>
                      <a:r>
                        <a:rPr lang="en-US" sz="1800" b="0" dirty="0" smtClean="0">
                          <a:latin typeface="Times New Roman" panose="02020603050405020304" pitchFamily="18" charset="0"/>
                          <a:cs typeface="Times New Roman" panose="02020603050405020304" pitchFamily="18" charset="0"/>
                        </a:rPr>
                        <a:t>2020 International conference </a:t>
                      </a:r>
                      <a:r>
                        <a:rPr lang="en-US" sz="1800" b="0" dirty="0" err="1" smtClean="0">
                          <a:latin typeface="Times New Roman" panose="02020603050405020304" pitchFamily="18" charset="0"/>
                          <a:cs typeface="Times New Roman" panose="02020603050405020304" pitchFamily="18" charset="0"/>
                        </a:rPr>
                        <a:t>paer</a:t>
                      </a:r>
                      <a:endParaRPr lang="en-US" sz="1800" b="0" dirty="0">
                        <a:latin typeface="Times New Roman" panose="02020603050405020304" pitchFamily="18" charset="0"/>
                        <a:cs typeface="Times New Roman" panose="02020603050405020304" pitchFamily="18" charset="0"/>
                      </a:endParaRPr>
                    </a:p>
                  </a:txBody>
                  <a:tcPr anchor="ctr"/>
                </a:tc>
                <a:tc>
                  <a:txBody>
                    <a:bodyPr/>
                    <a:lstStyle/>
                    <a:p>
                      <a:pPr algn="just"/>
                      <a:r>
                        <a:rPr lang="en-US" sz="1800" b="0" dirty="0" err="1" smtClean="0">
                          <a:latin typeface="Times New Roman" panose="02020603050405020304" pitchFamily="18" charset="0"/>
                          <a:cs typeface="Times New Roman" panose="02020603050405020304" pitchFamily="18" charset="0"/>
                        </a:rPr>
                        <a:t>Jomon</a:t>
                      </a:r>
                      <a:r>
                        <a:rPr lang="en-US" sz="1800" b="0" dirty="0" smtClean="0">
                          <a:latin typeface="Times New Roman" panose="02020603050405020304" pitchFamily="18" charset="0"/>
                          <a:cs typeface="Times New Roman" panose="02020603050405020304" pitchFamily="18" charset="0"/>
                        </a:rPr>
                        <a:t> Joseph1, K. P. </a:t>
                      </a:r>
                      <a:r>
                        <a:rPr lang="en-US" sz="1800" b="0" dirty="0" err="1" smtClean="0">
                          <a:latin typeface="Times New Roman" panose="02020603050405020304" pitchFamily="18" charset="0"/>
                          <a:cs typeface="Times New Roman" panose="02020603050405020304" pitchFamily="18" charset="0"/>
                        </a:rPr>
                        <a:t>Zacharia</a:t>
                      </a:r>
                      <a:endParaRPr lang="en-US" sz="1800" b="0" dirty="0">
                        <a:latin typeface="Times New Roman" panose="02020603050405020304" pitchFamily="18" charset="0"/>
                        <a:cs typeface="Times New Roman" panose="02020603050405020304" pitchFamily="18" charset="0"/>
                      </a:endParaRPr>
                    </a:p>
                  </a:txBody>
                  <a:tcPr anchor="ctr"/>
                </a:tc>
                <a:tc>
                  <a:txBody>
                    <a:bodyPr/>
                    <a:lstStyle/>
                    <a:p>
                      <a:pPr algn="just"/>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Face Recognition Based Smart Attendance System</a:t>
                      </a:r>
                      <a:endParaRPr lang="en-US" sz="18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just"/>
                      <a:r>
                        <a:rPr lang="en-US" sz="1800" b="0" dirty="0" smtClean="0">
                          <a:latin typeface="Times New Roman" panose="02020603050405020304" pitchFamily="18" charset="0"/>
                          <a:cs typeface="Times New Roman" panose="02020603050405020304" pitchFamily="18" charset="0"/>
                        </a:rPr>
                        <a:t>here</a:t>
                      </a:r>
                      <a:r>
                        <a:rPr lang="en-US" sz="1800" b="0" baseline="0" dirty="0" smtClean="0">
                          <a:latin typeface="Times New Roman" panose="02020603050405020304" pitchFamily="18" charset="0"/>
                          <a:cs typeface="Times New Roman" panose="02020603050405020304" pitchFamily="18" charset="0"/>
                        </a:rPr>
                        <a:t> raspberry pi, OpenCV and </a:t>
                      </a:r>
                      <a:r>
                        <a:rPr lang="en-US" sz="1800" b="0" baseline="0" dirty="0" err="1" smtClean="0">
                          <a:latin typeface="Times New Roman" panose="02020603050405020304" pitchFamily="18" charset="0"/>
                          <a:cs typeface="Times New Roman" panose="02020603050405020304" pitchFamily="18" charset="0"/>
                        </a:rPr>
                        <a:t>Dlib</a:t>
                      </a:r>
                      <a:r>
                        <a:rPr lang="en-US" sz="1800" b="0" baseline="0" dirty="0" smtClean="0">
                          <a:latin typeface="Times New Roman" panose="02020603050405020304" pitchFamily="18" charset="0"/>
                          <a:cs typeface="Times New Roman" panose="02020603050405020304" pitchFamily="18" charset="0"/>
                        </a:rPr>
                        <a:t> are used for recognizing face </a:t>
                      </a:r>
                      <a:endParaRPr lang="en-US" sz="1800" b="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289548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4068</TotalTime>
  <Words>2122</Words>
  <Application>Microsoft Office PowerPoint</Application>
  <PresentationFormat>Widescreen</PresentationFormat>
  <Paragraphs>185</Paragraphs>
  <Slides>46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Century Gothic</vt:lpstr>
      <vt:lpstr>Droid Sans Fallback</vt:lpstr>
      <vt:lpstr>Times New Roman</vt:lpstr>
      <vt:lpstr>Wingdings 3</vt:lpstr>
      <vt:lpstr>Wisp</vt:lpstr>
      <vt:lpstr>PowerPoint Presentation</vt:lpstr>
      <vt:lpstr> INDEX </vt:lpstr>
      <vt:lpstr>ABSTRACT</vt:lpstr>
      <vt:lpstr>INTRODUCTION   </vt:lpstr>
      <vt:lpstr>INTRODUCTION   </vt:lpstr>
      <vt:lpstr>PowerPoint Presentation</vt:lpstr>
      <vt:lpstr>LITERATURE REVIEW  </vt:lpstr>
      <vt:lpstr>LITERATURE REVIEW:  </vt:lpstr>
      <vt:lpstr>LITERATURE REVIEW  </vt:lpstr>
      <vt:lpstr>EXISTING METHOD </vt:lpstr>
      <vt:lpstr>PowerPoint Presentation</vt:lpstr>
      <vt:lpstr>PROPOSED METHOD </vt:lpstr>
      <vt:lpstr>PROPOSED METHOD FLOW</vt:lpstr>
      <vt:lpstr>ADVANTAGES OF PROPOSED METHOD </vt:lpstr>
      <vt:lpstr> HARDWARE &amp; SOFTWARE REQUIREMENTS: </vt:lpstr>
      <vt:lpstr>ARCHITECTURE:</vt:lpstr>
      <vt:lpstr>PROBLEM STATEMENT</vt:lpstr>
      <vt:lpstr>IMPLEMENTATION</vt:lpstr>
      <vt:lpstr>IMPLEMENTATION</vt:lpstr>
      <vt:lpstr>IMPLEMENTATION</vt:lpstr>
      <vt:lpstr>IMPLEMENTATION</vt:lpstr>
      <vt:lpstr>USE CASE DIAGRAM</vt:lpstr>
      <vt:lpstr>PowerPoint Presentation</vt:lpstr>
      <vt:lpstr>CLASS DIAGRAM</vt:lpstr>
      <vt:lpstr>SEQUENCE DIAGRAM</vt:lpstr>
      <vt:lpstr>PowerPoint Presentation</vt:lpstr>
      <vt:lpstr>PowerPoint Presentation</vt:lpstr>
      <vt:lpstr>PowerPoint Presentation</vt:lpstr>
      <vt:lpstr>DEPLOYMENT DIAGRAM</vt:lpstr>
      <vt:lpstr>ACTIVITY DIAGRAM</vt:lpstr>
      <vt:lpstr>PowerPoint Presentation</vt:lpstr>
      <vt:lpstr>COMPONENT DIAGRAM</vt:lpstr>
      <vt:lpstr>PowerPoint Presentation</vt:lpstr>
      <vt:lpstr>PowerPoint Presentation</vt:lpstr>
      <vt:lpstr>PowerPoint Presentation</vt:lpstr>
      <vt:lpstr>PowerPoint Presentation</vt:lpstr>
      <vt:lpstr>PowerPoint Presentation</vt:lpstr>
      <vt:lpstr>RESULTS</vt:lpstr>
      <vt:lpstr>RESULTS</vt:lpstr>
      <vt:lpstr>RESULTS</vt:lpstr>
      <vt:lpstr>RESULTS</vt:lpstr>
      <vt:lpstr>RESULTS</vt:lpstr>
      <vt:lpstr>RESULTS</vt:lpstr>
      <vt:lpstr>RESULTS</vt:lpstr>
      <vt:lpstr>CONCLUSION </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CHENCHU LAKSHMI</cp:lastModifiedBy>
  <cp:revision>278</cp:revision>
  <dcterms:created xsi:type="dcterms:W3CDTF">2020-06-29T09:16:21Z</dcterms:created>
  <dcterms:modified xsi:type="dcterms:W3CDTF">2021-12-30T05:59:05Z</dcterms:modified>
</cp:coreProperties>
</file>