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A7BDA-383B-4286-A417-3C40F1672077}" type="datetimeFigureOut">
              <a:rPr lang="en-US" smtClean="0"/>
              <a:t>12/30/2021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CC7B4-1D19-457D-ADE5-2706DBCCBAF5}" type="slidenum">
              <a:rPr lang="en-US" smtClean="0"/>
              <a:t>‹#›</a:t>
            </a:fld>
            <a:endParaRPr lang="en-US"/>
          </a:p>
        </p:txBody>
      </p:sp>
    </p:spTree>
    <p:extLst>
      <p:ext uri="{BB962C8B-B14F-4D97-AF65-F5344CB8AC3E}">
        <p14:creationId xmlns:p14="http://schemas.microsoft.com/office/powerpoint/2010/main" val="376888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2F4040-C638-47DD-81D0-1FC90473B69B}" type="slidenum">
              <a:rPr lang="en-US" smtClean="0"/>
              <a:t>33</a:t>
            </a:fld>
            <a:endParaRPr lang="en-US"/>
          </a:p>
        </p:txBody>
      </p:sp>
    </p:spTree>
    <p:extLst>
      <p:ext uri="{BB962C8B-B14F-4D97-AF65-F5344CB8AC3E}">
        <p14:creationId xmlns:p14="http://schemas.microsoft.com/office/powerpoint/2010/main" val="379524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0AF5A0-0548-4801-B883-01EDCEBADA7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423285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AF5A0-0548-4801-B883-01EDCEBADA7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5235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AF5A0-0548-4801-B883-01EDCEBADA7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360868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AF5A0-0548-4801-B883-01EDCEBADA7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71773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0AF5A0-0548-4801-B883-01EDCEBADA7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284303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0AF5A0-0548-4801-B883-01EDCEBADA7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208362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0AF5A0-0548-4801-B883-01EDCEBADA7F}"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152173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0AF5A0-0548-4801-B883-01EDCEBADA7F}"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368984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AF5A0-0548-4801-B883-01EDCEBADA7F}"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206839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AF5A0-0548-4801-B883-01EDCEBADA7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327029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AF5A0-0548-4801-B883-01EDCEBADA7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4B3BE-4B48-43CE-8E44-803F8C022F7D}" type="slidenum">
              <a:rPr lang="en-US" smtClean="0"/>
              <a:t>‹#›</a:t>
            </a:fld>
            <a:endParaRPr lang="en-US"/>
          </a:p>
        </p:txBody>
      </p:sp>
    </p:spTree>
    <p:extLst>
      <p:ext uri="{BB962C8B-B14F-4D97-AF65-F5344CB8AC3E}">
        <p14:creationId xmlns:p14="http://schemas.microsoft.com/office/powerpoint/2010/main" val="92484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AF5A0-0548-4801-B883-01EDCEBADA7F}" type="datetimeFigureOut">
              <a:rPr lang="en-US" smtClean="0"/>
              <a:t>12/30/2021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4B3BE-4B48-43CE-8E44-803F8C022F7D}" type="slidenum">
              <a:rPr lang="en-US" smtClean="0"/>
              <a:t>‹#›</a:t>
            </a:fld>
            <a:endParaRPr lang="en-US"/>
          </a:p>
        </p:txBody>
      </p:sp>
    </p:spTree>
    <p:extLst>
      <p:ext uri="{BB962C8B-B14F-4D97-AF65-F5344CB8AC3E}">
        <p14:creationId xmlns:p14="http://schemas.microsoft.com/office/powerpoint/2010/main" val="380963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035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173" y="1002991"/>
            <a:ext cx="8802955" cy="521009"/>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LITERATURE </a:t>
            </a:r>
            <a:r>
              <a:rPr lang="en-US" sz="3600" b="1" dirty="0" smtClean="0">
                <a:latin typeface="Times New Roman" panose="02020603050405020304" pitchFamily="18" charset="0"/>
                <a:cs typeface="Times New Roman" panose="02020603050405020304" pitchFamily="18" charset="0"/>
              </a:rPr>
              <a:t>REVIEW</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graphicFrame>
        <p:nvGraphicFramePr>
          <p:cNvPr id="6" name="Content Placeholder 3"/>
          <p:cNvGraphicFramePr>
            <a:graphicFrameLocks noGrp="1"/>
          </p:cNvGraphicFramePr>
          <p:nvPr>
            <p:ph idx="1"/>
            <p:extLst/>
          </p:nvPr>
        </p:nvGraphicFramePr>
        <p:xfrm>
          <a:off x="1031795" y="2051221"/>
          <a:ext cx="10315071" cy="3912972"/>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132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356570">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Volume 1, Issue 11, July-2014</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IN" sz="1800" b="0" kern="1200" dirty="0" err="1" smtClean="0">
                          <a:solidFill>
                            <a:schemeClr val="tx1"/>
                          </a:solidFill>
                          <a:effectLst/>
                          <a:latin typeface="Times New Roman" panose="02020603050405020304" pitchFamily="18" charset="0"/>
                          <a:ea typeface="+mn-ea"/>
                          <a:cs typeface="Times New Roman" panose="02020603050405020304" pitchFamily="18" charset="0"/>
                        </a:rPr>
                        <a:t>Rekha</a:t>
                      </a: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 A. L, </a:t>
                      </a:r>
                      <a:r>
                        <a:rPr lang="en-IN" sz="1800" b="0" kern="1200" dirty="0" err="1" smtClean="0">
                          <a:solidFill>
                            <a:schemeClr val="tx1"/>
                          </a:solidFill>
                          <a:effectLst/>
                          <a:latin typeface="Times New Roman" panose="02020603050405020304" pitchFamily="18" charset="0"/>
                          <a:ea typeface="+mn-ea"/>
                          <a:cs typeface="Times New Roman" panose="02020603050405020304" pitchFamily="18" charset="0"/>
                        </a:rPr>
                        <a:t>Chethan</a:t>
                      </a: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 H. K</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Automated Attendance System Management System Using Face Recognition through Video Surveillance</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Video surveillance is used to detect the object movement thereby the captured image undergoes face detection and recognition process.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 xmlns:a16="http://schemas.microsoft.com/office/drawing/2014/main" val="10003"/>
                  </a:ext>
                </a:extLst>
              </a:tr>
              <a:tr h="1319967">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just"/>
                      <a:r>
                        <a:rPr lang="en-US" sz="1800" b="0" dirty="0" smtClean="0">
                          <a:latin typeface="Times New Roman" panose="02020603050405020304" pitchFamily="18" charset="0"/>
                          <a:cs typeface="Times New Roman" panose="02020603050405020304" pitchFamily="18" charset="0"/>
                        </a:rPr>
                        <a:t>2020 International conference </a:t>
                      </a:r>
                      <a:r>
                        <a:rPr lang="en-US" sz="1800" b="0" dirty="0" err="1" smtClean="0">
                          <a:latin typeface="Times New Roman" panose="02020603050405020304" pitchFamily="18" charset="0"/>
                          <a:cs typeface="Times New Roman" panose="02020603050405020304" pitchFamily="18" charset="0"/>
                        </a:rPr>
                        <a:t>paer</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b="0" dirty="0" err="1" smtClean="0">
                          <a:latin typeface="Times New Roman" panose="02020603050405020304" pitchFamily="18" charset="0"/>
                          <a:cs typeface="Times New Roman" panose="02020603050405020304" pitchFamily="18" charset="0"/>
                        </a:rPr>
                        <a:t>Jomon</a:t>
                      </a:r>
                      <a:r>
                        <a:rPr lang="en-US" sz="1800" b="0" dirty="0" smtClean="0">
                          <a:latin typeface="Times New Roman" panose="02020603050405020304" pitchFamily="18" charset="0"/>
                          <a:cs typeface="Times New Roman" panose="02020603050405020304" pitchFamily="18" charset="0"/>
                        </a:rPr>
                        <a:t> Joseph1, K. P. </a:t>
                      </a:r>
                      <a:r>
                        <a:rPr lang="en-US" sz="1800" b="0" dirty="0" err="1" smtClean="0">
                          <a:latin typeface="Times New Roman" panose="02020603050405020304" pitchFamily="18" charset="0"/>
                          <a:cs typeface="Times New Roman" panose="02020603050405020304" pitchFamily="18" charset="0"/>
                        </a:rPr>
                        <a:t>Zacharia</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Face Recognition Based Smart Attendance System</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US" sz="1800" b="0" dirty="0" smtClean="0">
                          <a:latin typeface="Times New Roman" panose="02020603050405020304" pitchFamily="18" charset="0"/>
                          <a:cs typeface="Times New Roman" panose="02020603050405020304" pitchFamily="18" charset="0"/>
                        </a:rPr>
                        <a:t>here</a:t>
                      </a:r>
                      <a:r>
                        <a:rPr lang="en-US" sz="1800" b="0" baseline="0" dirty="0" smtClean="0">
                          <a:latin typeface="Times New Roman" panose="02020603050405020304" pitchFamily="18" charset="0"/>
                          <a:cs typeface="Times New Roman" panose="02020603050405020304" pitchFamily="18" charset="0"/>
                        </a:rPr>
                        <a:t> raspberry pi, OpenCV and </a:t>
                      </a:r>
                      <a:r>
                        <a:rPr lang="en-US" sz="1800" b="0" baseline="0" dirty="0" err="1" smtClean="0">
                          <a:latin typeface="Times New Roman" panose="02020603050405020304" pitchFamily="18" charset="0"/>
                          <a:cs typeface="Times New Roman" panose="02020603050405020304" pitchFamily="18" charset="0"/>
                        </a:rPr>
                        <a:t>Dlib</a:t>
                      </a:r>
                      <a:r>
                        <a:rPr lang="en-US" sz="1800" b="0" baseline="0" dirty="0" smtClean="0">
                          <a:latin typeface="Times New Roman" panose="02020603050405020304" pitchFamily="18" charset="0"/>
                          <a:cs typeface="Times New Roman" panose="02020603050405020304" pitchFamily="18" charset="0"/>
                        </a:rPr>
                        <a:t> are used for recognizing face </a:t>
                      </a:r>
                      <a:endParaRPr lang="en-US" sz="18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930729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EXISTING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375" y="1854285"/>
            <a:ext cx="7971971" cy="300604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biometric system is usually used in any organisation which takes a lot of time and it also requires finger print of a person to take the attendance. Sometimes which will be failed in detecting the finger print that which could cause problem in taking attendance.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4048122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8672" y="771102"/>
            <a:ext cx="9905698" cy="7776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latin typeface="Times New Roman" panose="02020603050405020304" pitchFamily="18" charset="0"/>
                <a:cs typeface="Times New Roman" panose="02020603050405020304" pitchFamily="18" charset="0"/>
              </a:rPr>
              <a:t>DISADVANTAGES IN EXISTING METHOD</a:t>
            </a:r>
            <a:r>
              <a:rPr lang="en-US" altLang="en-US" b="1" dirty="0" smtClean="0">
                <a:solidFill>
                  <a:schemeClr val="tx1"/>
                </a:solidFill>
                <a:latin typeface="Times New Roman" panose="02020603050405020304" pitchFamily="18" charset="0"/>
                <a:cs typeface="Times New Roman" panose="02020603050405020304" pitchFamily="18" charset="0"/>
              </a:rPr>
              <a:t/>
            </a:r>
            <a:br>
              <a:rPr lang="en-US" altLang="en-US" b="1" dirty="0" smtClean="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297945" y="2071912"/>
            <a:ext cx="8915400" cy="206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lgn="just">
              <a:lnSpc>
                <a:spcPct val="150000"/>
              </a:lnSpc>
            </a:pPr>
            <a:r>
              <a:rPr lang="en-US" sz="2000" dirty="0">
                <a:latin typeface="Times New Roman" panose="02020603050405020304" pitchFamily="18" charset="0"/>
                <a:cs typeface="Times New Roman" panose="02020603050405020304" pitchFamily="18" charset="0"/>
              </a:rPr>
              <a:t>Time taking.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Sometimes failed in detecting the finger print.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Cannot be used properly for biometrics.</a:t>
            </a:r>
            <a:endParaRPr lang="en-IN"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53123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72F5E9-D371-48AC-9F12-9755D3AE1521}"/>
              </a:ext>
            </a:extLst>
          </p:cNvPr>
          <p:cNvSpPr>
            <a:spLocks noGrp="1"/>
          </p:cNvSpPr>
          <p:nvPr>
            <p:ph idx="1"/>
          </p:nvPr>
        </p:nvSpPr>
        <p:spPr>
          <a:xfrm>
            <a:off x="832513" y="1337480"/>
            <a:ext cx="9539786" cy="457200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paper, </a:t>
            </a:r>
            <a:r>
              <a:rPr lang="en-US" sz="2000" dirty="0">
                <a:latin typeface="Times New Roman" panose="02020603050405020304" pitchFamily="18" charset="0"/>
                <a:ea typeface="Calibri" panose="020F0502020204030204" pitchFamily="34" charset="0"/>
              </a:rPr>
              <a:t>we have created a model that which can take the attendance of student in the allotted times by the face recognition if student not recognized I the allotted attendance taken time they will be given attendance as late coming. </a:t>
            </a:r>
            <a:r>
              <a:rPr lang="en-IN" sz="2000" dirty="0">
                <a:latin typeface="Times New Roman" panose="02020603050405020304" pitchFamily="18" charset="0"/>
                <a:cs typeface="Times New Roman" panose="02020603050405020304" pitchFamily="18" charset="0"/>
              </a:rPr>
              <a:t>The automatic attendance management will replace the manual method, which takes a lot of time consuming and difficult to maintain. There are many biometric processes, in that face recognition is the best method. Here we are using the computer vision which is a field of deep learning that is used for the camera reading and writing and using Flask to create a GUI application. </a:t>
            </a:r>
          </a:p>
        </p:txBody>
      </p:sp>
      <p:sp>
        <p:nvSpPr>
          <p:cNvPr id="4" name="Title 1">
            <a:extLst>
              <a:ext uri="{FF2B5EF4-FFF2-40B4-BE49-F238E27FC236}">
                <a16:creationId xmlns="" xmlns:a16="http://schemas.microsoft.com/office/drawing/2014/main" id="{691BA666-3D94-41B6-BDDB-B52A51EF2747}"/>
              </a:ext>
            </a:extLst>
          </p:cNvPr>
          <p:cNvSpPr>
            <a:spLocks noGrp="1"/>
          </p:cNvSpPr>
          <p:nvPr>
            <p:ph type="title"/>
          </p:nvPr>
        </p:nvSpPr>
        <p:spPr>
          <a:xfrm>
            <a:off x="1292311" y="548681"/>
            <a:ext cx="8911687" cy="887653"/>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PROPOSED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25391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856" y="339383"/>
            <a:ext cx="8911687" cy="882718"/>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PROPOSED METHOD FLOW</a:t>
            </a:r>
            <a:endParaRPr lang="en-IN"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89189" y="1307627"/>
            <a:ext cx="5213022" cy="5014842"/>
          </a:xfrm>
          <a:prstGeom prst="rect">
            <a:avLst/>
          </a:prstGeom>
        </p:spPr>
      </p:pic>
    </p:spTree>
    <p:extLst>
      <p:ext uri="{BB962C8B-B14F-4D97-AF65-F5344CB8AC3E}">
        <p14:creationId xmlns:p14="http://schemas.microsoft.com/office/powerpoint/2010/main" val="324201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791370"/>
          </a:xfrm>
        </p:spPr>
        <p:txBody>
          <a:bodyPr>
            <a:noAutofit/>
          </a:bodyPr>
          <a:lstStyle/>
          <a:p>
            <a:r>
              <a:rPr lang="en-US" sz="3600" b="1" dirty="0" smtClean="0">
                <a:latin typeface="Times New Roman" panose="02020603050405020304" pitchFamily="18" charset="0"/>
                <a:cs typeface="Times New Roman" panose="02020603050405020304" pitchFamily="18" charset="0"/>
              </a:rPr>
              <a:t>ADVANTAGES </a:t>
            </a:r>
            <a:r>
              <a:rPr lang="en-US" sz="3600" b="1" dirty="0" smtClean="0">
                <a:latin typeface="Times New Roman" panose="02020603050405020304" pitchFamily="18" charset="0"/>
                <a:cs typeface="Times New Roman" panose="02020603050405020304" pitchFamily="18" charset="0"/>
              </a:rPr>
              <a:t>OF PROPOSED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771505" y="2308807"/>
            <a:ext cx="4983522" cy="2337333"/>
          </a:xfrm>
        </p:spPr>
        <p:txBody>
          <a:bodyPr>
            <a:noAutofit/>
          </a:body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a:t>
            </a:r>
            <a:r>
              <a:rPr lang="en-US" sz="1700" dirty="0" smtClean="0">
                <a:solidFill>
                  <a:schemeClr val="tx1"/>
                </a:solidFill>
                <a:latin typeface="Times New Roman" panose="02020603050405020304" pitchFamily="18" charset="0"/>
                <a:ea typeface="Calibri" panose="020F0502020204030204" pitchFamily="34" charset="0"/>
              </a:rPr>
              <a:t>Accurate </a:t>
            </a:r>
            <a:r>
              <a:rPr lang="en-US" sz="1700" dirty="0">
                <a:solidFill>
                  <a:schemeClr val="tx1"/>
                </a:solidFill>
                <a:latin typeface="Times New Roman" panose="02020603050405020304" pitchFamily="18" charset="0"/>
                <a:ea typeface="Calibri" panose="020F0502020204030204" pitchFamily="34" charset="0"/>
              </a:rPr>
              <a:t>option</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Increased productivity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Easy and safe to use</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Convenient option</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3478888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29731" y="771102"/>
            <a:ext cx="10189378" cy="744659"/>
          </a:xfrm>
        </p:spPr>
        <p:txBody>
          <a:bodyPr>
            <a:noAutofit/>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HARDWARE &amp; SOFTWARE REQUIREMENTS:</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57463" y="1979731"/>
            <a:ext cx="4565543" cy="2551080"/>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Disk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160GB</a:t>
            </a:r>
          </a:p>
          <a:p>
            <a:pPr marL="0" indent="0" algn="just">
              <a:lnSpc>
                <a:spcPct val="150000"/>
              </a:lnSpc>
              <a:spcBef>
                <a:spcPts val="0"/>
              </a:spcBef>
              <a:buNone/>
            </a:pP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8Gb</a:t>
            </a:r>
            <a:endPar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C70DF6A-B090-4103-9F76-70F2E53A2FCD}"/>
              </a:ext>
            </a:extLst>
          </p:cNvPr>
          <p:cNvSpPr txBox="1"/>
          <p:nvPr/>
        </p:nvSpPr>
        <p:spPr>
          <a:xfrm>
            <a:off x="5445458" y="1979731"/>
            <a:ext cx="6059606" cy="2054409"/>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Operating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System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Windows 7/8/10	.	</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IDE</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Pycharm.</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Libraries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Used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Numpy, IO, OS</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Html. </a:t>
            </a:r>
            <a:endParaRPr lang="en-US" sz="17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Technology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Python 3.6</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2478898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ARCHITECTURE:</a:t>
            </a:r>
            <a:endParaRPr lang="en-IN" sz="36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3" name="Picture 2"/>
          <p:cNvPicPr>
            <a:picLocks noChangeAspect="1"/>
          </p:cNvPicPr>
          <p:nvPr/>
        </p:nvPicPr>
        <p:blipFill>
          <a:blip r:embed="rId3"/>
          <a:stretch>
            <a:fillRect/>
          </a:stretch>
        </p:blipFill>
        <p:spPr>
          <a:xfrm>
            <a:off x="2971471" y="1237614"/>
            <a:ext cx="5217197" cy="4611251"/>
          </a:xfrm>
          <a:prstGeom prst="rect">
            <a:avLst/>
          </a:prstGeom>
        </p:spPr>
      </p:pic>
    </p:spTree>
    <p:extLst>
      <p:ext uri="{BB962C8B-B14F-4D97-AF65-F5344CB8AC3E}">
        <p14:creationId xmlns:p14="http://schemas.microsoft.com/office/powerpoint/2010/main" val="24641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9219" y="1899766"/>
            <a:ext cx="6773562" cy="2894656"/>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manual attendance recording is not accurate because no one can taken properly, this causes the fake attendance and time consuming.</a:t>
            </a:r>
          </a:p>
          <a:p>
            <a:pPr algn="just">
              <a:lnSpc>
                <a:spcPct val="150000"/>
              </a:lnSpc>
            </a:pPr>
            <a:r>
              <a:rPr lang="en-US" sz="2000" dirty="0" smtClean="0">
                <a:latin typeface="Times New Roman" panose="02020603050405020304" pitchFamily="18" charset="0"/>
                <a:cs typeface="Times New Roman" panose="02020603050405020304" pitchFamily="18" charset="0"/>
              </a:rPr>
              <a:t>To overcome the above problem we introduce the biometric based attendance to reducing the time and face count.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7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82" y="627797"/>
            <a:ext cx="8915400" cy="5554639"/>
          </a:xfrm>
        </p:spPr>
        <p:txBody>
          <a:bodyPr>
            <a:normAutofit/>
          </a:bodyPr>
          <a:lstStyle/>
          <a:p>
            <a:pPr marL="0" indent="0" algn="ctr">
              <a:lnSpc>
                <a:spcPct val="150000"/>
              </a:lnSpc>
              <a:buNone/>
            </a:pPr>
            <a:r>
              <a:rPr lang="en-US" sz="2000" b="1" dirty="0" smtClean="0">
                <a:latin typeface="Times New Roman" panose="02020603050405020304" pitchFamily="18" charset="0"/>
                <a:cs typeface="Times New Roman" panose="02020603050405020304" pitchFamily="18" charset="0"/>
              </a:rPr>
              <a:t>SYSTEM</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Data Gathering:</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clicking the </a:t>
            </a:r>
            <a:r>
              <a:rPr lang="en-US" sz="2000" dirty="0" smtClean="0">
                <a:latin typeface="Times New Roman" panose="02020603050405020304" pitchFamily="18" charset="0"/>
                <a:cs typeface="Times New Roman" panose="02020603050405020304" pitchFamily="18" charset="0"/>
              </a:rPr>
              <a:t>capture button </a:t>
            </a:r>
            <a:r>
              <a:rPr lang="en-US" sz="2000" dirty="0">
                <a:latin typeface="Times New Roman" panose="02020603050405020304" pitchFamily="18" charset="0"/>
                <a:cs typeface="Times New Roman" panose="02020603050405020304" pitchFamily="18" charset="0"/>
              </a:rPr>
              <a:t>the web cam will be opened for taking images and it captures 200 frames, after completion of taking images web cam will be automatically closed. </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Training</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All </a:t>
            </a:r>
            <a:r>
              <a:rPr lang="en-US" sz="2000" dirty="0">
                <a:latin typeface="Times New Roman" panose="02020603050405020304" pitchFamily="18" charset="0"/>
                <a:cs typeface="Times New Roman" panose="02020603050405020304" pitchFamily="18" charset="0"/>
              </a:rPr>
              <a:t>captured images are stored into a Trainingimage folder. For 	training we use LBPHFaceRecognizer_create() method which is 	used for recognising the face features and we use CNN algorithm </a:t>
            </a:r>
            <a:r>
              <a:rPr lang="en-US" sz="2000" dirty="0" smtClean="0">
                <a:latin typeface="Times New Roman" panose="02020603050405020304" pitchFamily="18" charset="0"/>
                <a:cs typeface="Times New Roman" panose="02020603050405020304" pitchFamily="18" charset="0"/>
              </a:rPr>
              <a:t>for classifying </a:t>
            </a:r>
            <a:r>
              <a:rPr lang="en-US" sz="2000" dirty="0">
                <a:latin typeface="Times New Roman" panose="02020603050405020304" pitchFamily="18" charset="0"/>
                <a:cs typeface="Times New Roman" panose="02020603050405020304" pitchFamily="18" charset="0"/>
              </a:rPr>
              <a:t>the faces. After training with CNN the model will 	be saved in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directory. </a:t>
            </a:r>
          </a:p>
          <a:p>
            <a:pPr marL="457200" lvl="1"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432595" y="78076"/>
            <a:ext cx="6441893" cy="617836"/>
          </a:xfrm>
        </p:spPr>
        <p:txBody>
          <a:bodyPr>
            <a:normAutofit/>
          </a:bodyPr>
          <a:lstStyle/>
          <a:p>
            <a:pPr algn="ctr"/>
            <a:r>
              <a:rPr lang="en-IN" sz="3600" b="1" dirty="0">
                <a:latin typeface="Times New Roman" panose="02020603050405020304" pitchFamily="18" charset="0"/>
                <a:cs typeface="Times New Roman" panose="02020603050405020304" pitchFamily="18" charset="0"/>
              </a:rPr>
              <a:t>IMPLEMENTATION</a:t>
            </a:r>
            <a:endParaRPr lang="en-IN" sz="3600" b="1" dirty="0"/>
          </a:p>
        </p:txBody>
      </p:sp>
    </p:spTree>
    <p:extLst>
      <p:ext uri="{BB962C8B-B14F-4D97-AF65-F5344CB8AC3E}">
        <p14:creationId xmlns:p14="http://schemas.microsoft.com/office/powerpoint/2010/main" val="384342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227886" y="2482215"/>
            <a:ext cx="8001000"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lvl="0" algn="ctr" eaLnBrk="0" fontAlgn="base" hangingPunct="0">
              <a:spcBef>
                <a:spcPct val="0"/>
              </a:spcBef>
              <a:spcAft>
                <a:spcPct val="0"/>
              </a:spcAft>
              <a:buClrTx/>
              <a:buSzTx/>
              <a:tabLst/>
            </a:pPr>
            <a:r>
              <a:rPr lang="en-US" sz="3600" b="1" dirty="0" smtClean="0">
                <a:latin typeface="Times New Roman" panose="02020603050405020304" pitchFamily="18" charset="0"/>
                <a:cs typeface="Times New Roman" panose="02020603050405020304" pitchFamily="18" charset="0"/>
              </a:rPr>
              <a:t>FACE RECOGNITION BASED ATTENDANCE SYSTEM USING DEEP LEARNING</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smtClean="0">
                <a:solidFill>
                  <a:schemeClr val="tx1"/>
                </a:solidFill>
                <a:latin typeface="Times New Roman" panose="02020603050405020304" pitchFamily="18" charset="0"/>
                <a:cs typeface="Times New Roman" panose="02020603050405020304" pitchFamily="18" charset="0"/>
              </a:rPr>
              <a:t>Deep Learning</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981513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736" y="1021490"/>
            <a:ext cx="10203771" cy="4926227"/>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Testing and considering the attendance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Whenever a student made a click on the button provided, a web cam will gets opened. </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web cam has ability to capture the image of the particular students face and then the image is converted into greyscale and it undergoes for scaling</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scaled image is converted into the form of vectors with the help of LBPHFaceRecognizer_create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Now the converted data will be helpful to predict the outcomes.</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2391405" y="318879"/>
            <a:ext cx="6441893" cy="617836"/>
          </a:xfrm>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30248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221" y="2311657"/>
            <a:ext cx="8396416" cy="3290072"/>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There are 4 conditions to collect the attendance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Before 10AM – Early come      2. After 10AM – Late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3.Before 4PM – Early out  4. After 4PM- Normal out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After checking the conditions data will be stored into MySQL database.</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endParaRPr lang="en-US" sz="2000" dirty="0"/>
          </a:p>
        </p:txBody>
      </p:sp>
      <p:sp>
        <p:nvSpPr>
          <p:cNvPr id="4" name="Title 1"/>
          <p:cNvSpPr>
            <a:spLocks noGrp="1"/>
          </p:cNvSpPr>
          <p:nvPr>
            <p:ph type="title"/>
          </p:nvPr>
        </p:nvSpPr>
        <p:spPr>
          <a:xfrm>
            <a:off x="1905372" y="1084998"/>
            <a:ext cx="6441893" cy="617836"/>
          </a:xfrm>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152779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4186" y="1009934"/>
            <a:ext cx="9580426" cy="5595582"/>
          </a:xfrm>
        </p:spPr>
        <p:txBody>
          <a:bodyPr>
            <a:noAutofit/>
          </a:bodyPr>
          <a:lstStyle/>
          <a:p>
            <a:pPr marL="0" indent="0" algn="ctr">
              <a:lnSpc>
                <a:spcPct val="150000"/>
              </a:lnSpc>
              <a:buNone/>
            </a:pPr>
            <a:r>
              <a:rPr lang="en-IN" sz="2000" b="1" dirty="0" smtClean="0">
                <a:latin typeface="Times New Roman" panose="02020603050405020304" pitchFamily="18" charset="0"/>
                <a:cs typeface="Times New Roman" panose="02020603050405020304" pitchFamily="18" charset="0"/>
              </a:rPr>
              <a:t>STUDENT</a:t>
            </a:r>
          </a:p>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Enter Data:</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student adding the details like Roll number and Name.</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a:latin typeface="Times New Roman" panose="02020603050405020304" pitchFamily="18" charset="0"/>
                <a:cs typeface="Times New Roman" panose="02020603050405020304" pitchFamily="18" charset="0"/>
              </a:rPr>
              <a:t>After entering the details student click on the image capture button.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Take </a:t>
            </a:r>
            <a:r>
              <a:rPr lang="en-US" sz="2000" b="1" dirty="0">
                <a:latin typeface="Times New Roman" panose="02020603050405020304" pitchFamily="18" charset="0"/>
                <a:cs typeface="Times New Roman" panose="02020603050405020304" pitchFamily="18" charset="0"/>
              </a:rPr>
              <a:t>Attendance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dirty="0" smtClean="0">
                <a:latin typeface="Times New Roman" panose="02020603050405020304" pitchFamily="18" charset="0"/>
                <a:cs typeface="Times New Roman" panose="02020603050405020304" pitchFamily="18" charset="0"/>
              </a:rPr>
              <a:t>student can </a:t>
            </a:r>
            <a:r>
              <a:rPr lang="en-US" sz="2000" dirty="0">
                <a:latin typeface="Times New Roman" panose="02020603050405020304" pitchFamily="18" charset="0"/>
                <a:cs typeface="Times New Roman" panose="02020603050405020304" pitchFamily="18" charset="0"/>
              </a:rPr>
              <a:t>select the options like </a:t>
            </a:r>
            <a:r>
              <a:rPr lang="en-US" sz="2000" dirty="0" smtClean="0">
                <a:latin typeface="Times New Roman" panose="02020603050405020304" pitchFamily="18" charset="0"/>
                <a:cs typeface="Times New Roman" panose="02020603050405020304" pitchFamily="18" charset="0"/>
              </a:rPr>
              <a:t>take attendance button then </a:t>
            </a:r>
            <a:r>
              <a:rPr lang="en-US" sz="2000" dirty="0">
                <a:latin typeface="Times New Roman" panose="02020603050405020304" pitchFamily="18" charset="0"/>
                <a:cs typeface="Times New Roman" panose="02020603050405020304" pitchFamily="18" charset="0"/>
              </a:rPr>
              <a:t>only system can access the attendance. After that system stores the information into MYSQL database</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View Attendance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After </a:t>
            </a:r>
            <a:r>
              <a:rPr lang="en-US" sz="2000" dirty="0" smtClean="0">
                <a:latin typeface="Times New Roman" panose="02020603050405020304" pitchFamily="18" charset="0"/>
                <a:cs typeface="Times New Roman" panose="02020603050405020304" pitchFamily="18" charset="0"/>
              </a:rPr>
              <a:t>entering the roll number student can </a:t>
            </a:r>
            <a:r>
              <a:rPr lang="en-US" sz="2000" dirty="0">
                <a:latin typeface="Times New Roman" panose="02020603050405020304" pitchFamily="18" charset="0"/>
                <a:cs typeface="Times New Roman" panose="02020603050405020304" pitchFamily="18" charset="0"/>
              </a:rPr>
              <a:t>view their attendance </a:t>
            </a:r>
            <a:r>
              <a:rPr lang="en-US" sz="2000" dirty="0" smtClean="0">
                <a:latin typeface="Times New Roman" panose="02020603050405020304" pitchFamily="18" charset="0"/>
                <a:cs typeface="Times New Roman" panose="02020603050405020304" pitchFamily="18" charset="0"/>
              </a:rPr>
              <a:t>details of overall present </a:t>
            </a:r>
            <a:r>
              <a:rPr lang="en-US" sz="2000" dirty="0" smtClean="0">
                <a:latin typeface="Times New Roman" panose="02020603050405020304" pitchFamily="18" charset="0"/>
                <a:cs typeface="Times New Roman" panose="02020603050405020304" pitchFamily="18" charset="0"/>
              </a:rPr>
              <a:t>hours in the college</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976292" y="284022"/>
            <a:ext cx="6441893" cy="617836"/>
          </a:xfrm>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267005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567" y="426913"/>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3870" y="1627749"/>
            <a:ext cx="8915400" cy="3777622"/>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3919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7" name="TextBox 6"/>
          <p:cNvSpPr txBox="1"/>
          <p:nvPr/>
        </p:nvSpPr>
        <p:spPr>
          <a:xfrm>
            <a:off x="4034198" y="5593280"/>
            <a:ext cx="383502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Use Case Diagram</a:t>
            </a:r>
          </a:p>
        </p:txBody>
      </p:sp>
      <p:pic>
        <p:nvPicPr>
          <p:cNvPr id="3" name="Picture 2"/>
          <p:cNvPicPr>
            <a:picLocks noChangeAspect="1"/>
          </p:cNvPicPr>
          <p:nvPr/>
        </p:nvPicPr>
        <p:blipFill>
          <a:blip r:embed="rId3"/>
          <a:stretch>
            <a:fillRect/>
          </a:stretch>
        </p:blipFill>
        <p:spPr>
          <a:xfrm>
            <a:off x="2153922" y="465455"/>
            <a:ext cx="7449590" cy="5039428"/>
          </a:xfrm>
          <a:prstGeom prst="rect">
            <a:avLst/>
          </a:prstGeom>
        </p:spPr>
      </p:pic>
    </p:spTree>
    <p:extLst>
      <p:ext uri="{BB962C8B-B14F-4D97-AF65-F5344CB8AC3E}">
        <p14:creationId xmlns:p14="http://schemas.microsoft.com/office/powerpoint/2010/main" val="3793843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438000"/>
            <a:ext cx="8911687" cy="128089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10" name="Content Placeholder 3"/>
          <p:cNvSpPr>
            <a:spLocks noGrp="1"/>
          </p:cNvSpPr>
          <p:nvPr>
            <p:ph idx="1"/>
          </p:nvPr>
        </p:nvSpPr>
        <p:spPr>
          <a:xfrm>
            <a:off x="1945899" y="1477560"/>
            <a:ext cx="8211355" cy="2616645"/>
          </a:xfrm>
        </p:spPr>
        <p:txBody>
          <a:bodyPr>
            <a:normAutofit/>
          </a:bodyPr>
          <a:lstStyle/>
          <a:p>
            <a:pPr>
              <a:lnSpc>
                <a:spcPct val="150000"/>
              </a:lnSpc>
            </a:pPr>
            <a:r>
              <a:rPr lang="en-US" sz="2000" dirty="0" smtClean="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sz="2400" dirty="0"/>
          </a:p>
        </p:txBody>
      </p:sp>
      <p:pic>
        <p:nvPicPr>
          <p:cNvPr id="3" name="Picture 2"/>
          <p:cNvPicPr>
            <a:picLocks noChangeAspect="1"/>
          </p:cNvPicPr>
          <p:nvPr/>
        </p:nvPicPr>
        <p:blipFill>
          <a:blip r:embed="rId3"/>
          <a:stretch>
            <a:fillRect/>
          </a:stretch>
        </p:blipFill>
        <p:spPr>
          <a:xfrm>
            <a:off x="4299504" y="3314236"/>
            <a:ext cx="5277587" cy="1819529"/>
          </a:xfrm>
          <a:prstGeom prst="rect">
            <a:avLst/>
          </a:prstGeom>
        </p:spPr>
      </p:pic>
    </p:spTree>
    <p:extLst>
      <p:ext uri="{BB962C8B-B14F-4D97-AF65-F5344CB8AC3E}">
        <p14:creationId xmlns:p14="http://schemas.microsoft.com/office/powerpoint/2010/main" val="1694935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493" y="418836"/>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SEQUENCE DIAGRAM</a:t>
            </a:r>
            <a:endParaRPr lang="en-IN" sz="3600" b="1" dirty="0">
              <a:latin typeface="Times New Roman" panose="02020603050405020304" pitchFamily="18" charset="0"/>
              <a:cs typeface="Times New Roman" panose="02020603050405020304" pitchFamily="18" charset="0"/>
            </a:endParaRPr>
          </a:p>
        </p:txBody>
      </p:sp>
      <p:sp>
        <p:nvSpPr>
          <p:cNvPr id="5" name="Content Placeholder 3"/>
          <p:cNvSpPr>
            <a:spLocks noGrp="1"/>
          </p:cNvSpPr>
          <p:nvPr>
            <p:ph idx="1"/>
          </p:nvPr>
        </p:nvSpPr>
        <p:spPr>
          <a:xfrm>
            <a:off x="1892027" y="2016018"/>
            <a:ext cx="8545314" cy="2654838"/>
          </a:xfrm>
        </p:spPr>
        <p:txBody>
          <a:bodyPr>
            <a:normAutofit/>
          </a:bodyPr>
          <a:lstStyle/>
          <a:p>
            <a:pPr algn="just">
              <a:lnSpc>
                <a:spcPct val="150000"/>
              </a:lnSpc>
            </a:pPr>
            <a:r>
              <a:rPr lang="en-US" sz="2000" dirty="0" smtClean="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sz="2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291366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2" name="Picture 1"/>
          <p:cNvPicPr>
            <a:picLocks noChangeAspect="1"/>
          </p:cNvPicPr>
          <p:nvPr/>
        </p:nvPicPr>
        <p:blipFill>
          <a:blip r:embed="rId3"/>
          <a:stretch>
            <a:fillRect/>
          </a:stretch>
        </p:blipFill>
        <p:spPr>
          <a:xfrm>
            <a:off x="2938022" y="304364"/>
            <a:ext cx="6315956" cy="6249272"/>
          </a:xfrm>
          <a:prstGeom prst="rect">
            <a:avLst/>
          </a:prstGeom>
        </p:spPr>
      </p:pic>
    </p:spTree>
    <p:extLst>
      <p:ext uri="{BB962C8B-B14F-4D97-AF65-F5344CB8AC3E}">
        <p14:creationId xmlns:p14="http://schemas.microsoft.com/office/powerpoint/2010/main" val="3603534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39782" y="474821"/>
            <a:ext cx="8911687" cy="7083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chemeClr val="tx1"/>
                </a:solidFill>
                <a:latin typeface="Times New Roman" pitchFamily="18" charset="0"/>
                <a:cs typeface="Times New Roman" pitchFamily="18" charset="0"/>
              </a:rPr>
              <a:t>COLLABORATION DIAGRAM</a:t>
            </a:r>
            <a:endParaRPr lang="en-US" b="1" dirty="0">
              <a:solidFill>
                <a:schemeClr val="tx1"/>
              </a:solidFill>
              <a:latin typeface="Times New Roman" pitchFamily="18" charset="0"/>
              <a:cs typeface="Times New Roman" pitchFamily="18" charset="0"/>
            </a:endParaRPr>
          </a:p>
        </p:txBody>
      </p:sp>
      <p:sp>
        <p:nvSpPr>
          <p:cNvPr id="5" name="Content Placeholder 3"/>
          <p:cNvSpPr>
            <a:spLocks noGrp="1"/>
          </p:cNvSpPr>
          <p:nvPr>
            <p:ph idx="1"/>
          </p:nvPr>
        </p:nvSpPr>
        <p:spPr>
          <a:xfrm>
            <a:off x="2022598" y="1793594"/>
            <a:ext cx="8746053" cy="3420957"/>
          </a:xfrm>
        </p:spPr>
        <p:txBody>
          <a:bodyPr>
            <a:normAutofit/>
          </a:bodyPr>
          <a:lstStyle/>
          <a:p>
            <a:pPr algn="just">
              <a:lnSpc>
                <a:spcPct val="150000"/>
              </a:lnSpc>
            </a:pPr>
            <a:r>
              <a:rPr lang="en-US" sz="2000" dirty="0" smtClean="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sz="2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327987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2" name="Picture 1"/>
          <p:cNvPicPr>
            <a:picLocks noChangeAspect="1"/>
          </p:cNvPicPr>
          <p:nvPr/>
        </p:nvPicPr>
        <p:blipFill>
          <a:blip r:embed="rId3"/>
          <a:stretch>
            <a:fillRect/>
          </a:stretch>
        </p:blipFill>
        <p:spPr>
          <a:xfrm>
            <a:off x="2187126" y="1506134"/>
            <a:ext cx="6658904" cy="3972479"/>
          </a:xfrm>
          <a:prstGeom prst="rect">
            <a:avLst/>
          </a:prstGeom>
        </p:spPr>
      </p:pic>
    </p:spTree>
    <p:extLst>
      <p:ext uri="{BB962C8B-B14F-4D97-AF65-F5344CB8AC3E}">
        <p14:creationId xmlns:p14="http://schemas.microsoft.com/office/powerpoint/2010/main" val="385795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19" y="548681"/>
            <a:ext cx="8911687" cy="695233"/>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INDEX</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1308465" y="1974225"/>
            <a:ext cx="9323503" cy="3421559"/>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Literature 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Advantages</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Implementation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Proposed </a:t>
            </a:r>
            <a:r>
              <a:rPr lang="en-US" sz="2000" dirty="0" smtClean="0">
                <a:latin typeface="Times New Roman" panose="02020603050405020304" pitchFamily="18" charset="0"/>
                <a:cs typeface="Times New Roman" panose="02020603050405020304" pitchFamily="18" charset="0"/>
              </a:rPr>
              <a:t>method				</a:t>
            </a:r>
          </a:p>
          <a:p>
            <a:r>
              <a:rPr lang="en-US" sz="2000" dirty="0" smtClean="0">
                <a:latin typeface="Times New Roman" panose="02020603050405020304" pitchFamily="18" charset="0"/>
                <a:cs typeface="Times New Roman" panose="02020603050405020304" pitchFamily="18" charset="0"/>
              </a:rPr>
              <a:t>Hardware </a:t>
            </a:r>
            <a:r>
              <a:rPr lang="en-US" sz="2000" dirty="0" smtClean="0">
                <a:latin typeface="Times New Roman" panose="02020603050405020304" pitchFamily="18" charset="0"/>
                <a:cs typeface="Times New Roman" panose="02020603050405020304" pitchFamily="18" charset="0"/>
              </a:rPr>
              <a:t>and Software Requirements</a:t>
            </a:r>
          </a:p>
          <a:p>
            <a:r>
              <a:rPr lang="en-US" sz="2000" dirty="0" smtClean="0">
                <a:latin typeface="Times New Roman" panose="02020603050405020304" pitchFamily="18" charset="0"/>
                <a:cs typeface="Times New Roman" panose="02020603050405020304" pitchFamily="18" charset="0"/>
              </a:rPr>
              <a:t>Architecture</a:t>
            </a:r>
          </a:p>
          <a:p>
            <a:r>
              <a:rPr lang="en-US" sz="2000" dirty="0" smtClean="0">
                <a:latin typeface="Times New Roman" panose="02020603050405020304" pitchFamily="18" charset="0"/>
                <a:cs typeface="Times New Roman" panose="02020603050405020304" pitchFamily="18" charset="0"/>
              </a:rPr>
              <a:t>System Design</a:t>
            </a:r>
          </a:p>
        </p:txBody>
      </p:sp>
    </p:spTree>
    <p:extLst>
      <p:ext uri="{BB962C8B-B14F-4D97-AF65-F5344CB8AC3E}">
        <p14:creationId xmlns:p14="http://schemas.microsoft.com/office/powerpoint/2010/main" val="415812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8919" y="395510"/>
            <a:ext cx="9453743" cy="708301"/>
          </a:xfrm>
        </p:spPr>
        <p:txBody>
          <a:bodyPr>
            <a:normAutofit/>
          </a:bodyPr>
          <a:lstStyle/>
          <a:p>
            <a:pPr algn="ctr"/>
            <a:r>
              <a:rPr lang="en-US" sz="3600" b="1" dirty="0" smtClean="0">
                <a:latin typeface="Times New Roman" pitchFamily="18" charset="0"/>
                <a:cs typeface="Times New Roman" pitchFamily="18" charset="0"/>
              </a:rPr>
              <a:t>DEPLOYMENT DIAGRAM</a:t>
            </a:r>
            <a:endParaRPr lang="en-US" sz="3600" b="1" dirty="0">
              <a:latin typeface="Times New Roman" pitchFamily="18" charset="0"/>
              <a:cs typeface="Times New Roman" pitchFamily="18" charset="0"/>
            </a:endParaRPr>
          </a:p>
        </p:txBody>
      </p:sp>
      <p:sp>
        <p:nvSpPr>
          <p:cNvPr id="5" name="Content Placeholder 3"/>
          <p:cNvSpPr>
            <a:spLocks noGrp="1"/>
          </p:cNvSpPr>
          <p:nvPr>
            <p:ph idx="1"/>
          </p:nvPr>
        </p:nvSpPr>
        <p:spPr>
          <a:xfrm>
            <a:off x="2212493" y="1499321"/>
            <a:ext cx="8060092" cy="2557010"/>
          </a:xfrm>
        </p:spPr>
        <p:txBody>
          <a:bodyPr>
            <a:normAutofit/>
          </a:bodyPr>
          <a:lstStyle/>
          <a:p>
            <a:pPr algn="just">
              <a:lnSpc>
                <a:spcPct val="150000"/>
              </a:lnSpc>
            </a:pPr>
            <a:r>
              <a:rPr lang="en-US" sz="2000" dirty="0" smtClean="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sz="200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2" name="Picture 1"/>
          <p:cNvPicPr>
            <a:picLocks noChangeAspect="1"/>
          </p:cNvPicPr>
          <p:nvPr/>
        </p:nvPicPr>
        <p:blipFill>
          <a:blip r:embed="rId3"/>
          <a:stretch>
            <a:fillRect/>
          </a:stretch>
        </p:blipFill>
        <p:spPr>
          <a:xfrm>
            <a:off x="3914504" y="3427593"/>
            <a:ext cx="4448796" cy="1257475"/>
          </a:xfrm>
          <a:prstGeom prst="rect">
            <a:avLst/>
          </a:prstGeom>
        </p:spPr>
      </p:pic>
    </p:spTree>
    <p:extLst>
      <p:ext uri="{BB962C8B-B14F-4D97-AF65-F5344CB8AC3E}">
        <p14:creationId xmlns:p14="http://schemas.microsoft.com/office/powerpoint/2010/main" val="2369811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043" y="338360"/>
            <a:ext cx="8565469" cy="708301"/>
          </a:xfrm>
        </p:spPr>
        <p:txBody>
          <a:bodyPr>
            <a:normAutofit/>
          </a:bodyPr>
          <a:lstStyle/>
          <a:p>
            <a:pPr algn="ctr"/>
            <a:r>
              <a:rPr lang="en-US" sz="3600" b="1" dirty="0" smtClean="0">
                <a:latin typeface="Times New Roman" pitchFamily="18" charset="0"/>
                <a:cs typeface="Times New Roman" pitchFamily="18" charset="0"/>
              </a:rPr>
              <a:t>ACTIVITY DIAGRAM</a:t>
            </a:r>
            <a:endParaRPr lang="en-US" sz="3600" b="1" dirty="0">
              <a:latin typeface="Times New Roman" pitchFamily="18" charset="0"/>
              <a:cs typeface="Times New Roman" pitchFamily="18" charset="0"/>
            </a:endParaRPr>
          </a:p>
        </p:txBody>
      </p:sp>
      <p:sp>
        <p:nvSpPr>
          <p:cNvPr id="5" name="Content Placeholder 3"/>
          <p:cNvSpPr>
            <a:spLocks noGrp="1"/>
          </p:cNvSpPr>
          <p:nvPr>
            <p:ph idx="1"/>
          </p:nvPr>
        </p:nvSpPr>
        <p:spPr>
          <a:xfrm>
            <a:off x="1914562" y="1638875"/>
            <a:ext cx="8813663" cy="2817796"/>
          </a:xfrm>
        </p:spPr>
        <p:txBody>
          <a:bodyPr>
            <a:normAutofit/>
          </a:bodyPr>
          <a:lstStyle/>
          <a:p>
            <a:pPr algn="just">
              <a:lnSpc>
                <a:spcPct val="150000"/>
              </a:lnSpc>
            </a:pPr>
            <a:r>
              <a:rPr lang="en-US" sz="2000" dirty="0" smtClean="0">
                <a:latin typeface="Times New Roman" pitchFamily="18" charset="0"/>
                <a:cs typeface="Times New Roman" pitchFamily="18" charset="0"/>
              </a:rPr>
              <a:t>Activity diagrams are graphical representations of workflows of stepwise activities and actions with support for choice, iteration and concurrency. </a:t>
            </a:r>
          </a:p>
          <a:p>
            <a:pPr algn="just">
              <a:lnSpc>
                <a:spcPct val="150000"/>
              </a:lnSpc>
            </a:pPr>
            <a:r>
              <a:rPr lang="en-US" sz="2000" dirty="0" smtClean="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algn="just">
              <a:lnSpc>
                <a:spcPct val="150000"/>
              </a:lnSpc>
            </a:pPr>
            <a:r>
              <a:rPr lang="en-US" sz="2000" dirty="0" smtClean="0">
                <a:latin typeface="Times New Roman" pitchFamily="18" charset="0"/>
                <a:cs typeface="Times New Roman" pitchFamily="18" charset="0"/>
              </a:rPr>
              <a:t>An activity diagram shows the overall flow of control.</a:t>
            </a:r>
          </a:p>
          <a:p>
            <a:endParaRPr lang="en-US" sz="2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972377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2" name="Picture 1"/>
          <p:cNvPicPr>
            <a:picLocks noChangeAspect="1"/>
          </p:cNvPicPr>
          <p:nvPr/>
        </p:nvPicPr>
        <p:blipFill>
          <a:blip r:embed="rId3"/>
          <a:stretch>
            <a:fillRect/>
          </a:stretch>
        </p:blipFill>
        <p:spPr>
          <a:xfrm>
            <a:off x="3376233" y="375811"/>
            <a:ext cx="5439534" cy="6106377"/>
          </a:xfrm>
          <a:prstGeom prst="rect">
            <a:avLst/>
          </a:prstGeom>
        </p:spPr>
      </p:pic>
    </p:spTree>
    <p:extLst>
      <p:ext uri="{BB962C8B-B14F-4D97-AF65-F5344CB8AC3E}">
        <p14:creationId xmlns:p14="http://schemas.microsoft.com/office/powerpoint/2010/main" val="2863266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2269" y="433610"/>
            <a:ext cx="9453743" cy="708301"/>
          </a:xfrm>
        </p:spPr>
        <p:txBody>
          <a:bodyPr>
            <a:normAutofit/>
          </a:bodyPr>
          <a:lstStyle/>
          <a:p>
            <a:pPr algn="ctr"/>
            <a:r>
              <a:rPr lang="en-US" sz="3600" b="1" dirty="0" smtClean="0">
                <a:latin typeface="Times New Roman" pitchFamily="18" charset="0"/>
                <a:cs typeface="Times New Roman" pitchFamily="18" charset="0"/>
              </a:rPr>
              <a:t>COMPONENT DIAGRAM</a:t>
            </a:r>
            <a:endParaRPr lang="en-US" sz="3600" b="1" dirty="0">
              <a:latin typeface="Times New Roman" pitchFamily="18" charset="0"/>
              <a:cs typeface="Times New Roman" pitchFamily="18" charset="0"/>
            </a:endParaRPr>
          </a:p>
        </p:txBody>
      </p:sp>
      <p:sp>
        <p:nvSpPr>
          <p:cNvPr id="6" name="Content Placeholder 3"/>
          <p:cNvSpPr>
            <a:spLocks noGrp="1"/>
          </p:cNvSpPr>
          <p:nvPr>
            <p:ph idx="1"/>
          </p:nvPr>
        </p:nvSpPr>
        <p:spPr>
          <a:xfrm>
            <a:off x="2387032" y="1575521"/>
            <a:ext cx="8198591" cy="2452493"/>
          </a:xfrm>
        </p:spPr>
        <p:txBody>
          <a:bodyPr>
            <a:normAutofit/>
          </a:bodyPr>
          <a:lstStyle/>
          <a:p>
            <a:pPr algn="just">
              <a:lnSpc>
                <a:spcPct val="150000"/>
              </a:lnSpc>
            </a:pPr>
            <a:r>
              <a:rPr lang="en-US" sz="2000" dirty="0" smtClean="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sz="2000"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2" name="Picture 1"/>
          <p:cNvPicPr>
            <a:picLocks noChangeAspect="1"/>
          </p:cNvPicPr>
          <p:nvPr/>
        </p:nvPicPr>
        <p:blipFill>
          <a:blip r:embed="rId4"/>
          <a:stretch>
            <a:fillRect/>
          </a:stretch>
        </p:blipFill>
        <p:spPr>
          <a:xfrm>
            <a:off x="3471091" y="3976405"/>
            <a:ext cx="5487166" cy="1267002"/>
          </a:xfrm>
          <a:prstGeom prst="rect">
            <a:avLst/>
          </a:prstGeom>
        </p:spPr>
      </p:pic>
    </p:spTree>
    <p:extLst>
      <p:ext uri="{BB962C8B-B14F-4D97-AF65-F5344CB8AC3E}">
        <p14:creationId xmlns:p14="http://schemas.microsoft.com/office/powerpoint/2010/main" val="224831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8341" y="1550479"/>
            <a:ext cx="9528314" cy="4294574"/>
          </a:xfrm>
          <a:prstGeom prst="rect">
            <a:avLst/>
          </a:prstGeom>
        </p:spPr>
        <p:txBody>
          <a:bodyPr wrap="square">
            <a:spAutoFit/>
          </a:bodyPr>
          <a:lstStyle/>
          <a:p>
            <a:pPr algn="just">
              <a:lnSpc>
                <a:spcPct val="150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An </a:t>
            </a:r>
            <a:r>
              <a:rPr lang="en-IN" sz="2000" dirty="0">
                <a:latin typeface="Times New Roman" panose="02020603050405020304" pitchFamily="18" charset="0"/>
                <a:ea typeface="Calibri" panose="020F0502020204030204" pitchFamily="34" charset="0"/>
                <a:cs typeface="Times New Roman" panose="02020603050405020304" pitchFamily="18" charset="0"/>
              </a:rPr>
              <a:t>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1451566" y="656032"/>
            <a:ext cx="9453743" cy="7083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Times New Roman" pitchFamily="18" charset="0"/>
                <a:cs typeface="Times New Roman" pitchFamily="18" charset="0"/>
              </a:rPr>
              <a:t>ENTITY RELATIONSHIP DIAGRAM</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622661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0859" y="1677170"/>
            <a:ext cx="8516539" cy="3829584"/>
          </a:xfrm>
          <a:prstGeom prst="rect">
            <a:avLst/>
          </a:prstGeom>
        </p:spPr>
      </p:pic>
    </p:spTree>
    <p:extLst>
      <p:ext uri="{BB962C8B-B14F-4D97-AF65-F5344CB8AC3E}">
        <p14:creationId xmlns:p14="http://schemas.microsoft.com/office/powerpoint/2010/main" val="658182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0459" y="1555240"/>
            <a:ext cx="9342783" cy="3736279"/>
          </a:xfrm>
          <a:prstGeom prst="rect">
            <a:avLst/>
          </a:prstGeom>
        </p:spPr>
        <p:txBody>
          <a:bodyPr wrap="square">
            <a:spAutoFit/>
          </a:bodyPr>
          <a:lstStyle/>
          <a:p>
            <a:pPr algn="just">
              <a:lnSpc>
                <a:spcPct val="150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 </a:t>
            </a:r>
            <a:r>
              <a:rPr lang="en-IN" sz="2000" dirty="0">
                <a:latin typeface="Times New Roman" panose="02020603050405020304" pitchFamily="18" charset="0"/>
                <a:ea typeface="Calibri" panose="020F0502020204030204" pitchFamily="34" charset="0"/>
                <a:cs typeface="Times New Roman" panose="02020603050405020304" pitchFamily="18" charset="0"/>
              </a:rPr>
              <a:t>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1822269" y="433610"/>
            <a:ext cx="9453743" cy="7083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Times New Roman" pitchFamily="18" charset="0"/>
                <a:cs typeface="Times New Roman" pitchFamily="18" charset="0"/>
              </a:rPr>
              <a:t>DATA FLOW DIAGRAM</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004071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5914" y="472459"/>
            <a:ext cx="7763958" cy="5677692"/>
          </a:xfrm>
          <a:prstGeom prst="rect">
            <a:avLst/>
          </a:prstGeom>
        </p:spPr>
      </p:pic>
    </p:spTree>
    <p:extLst>
      <p:ext uri="{BB962C8B-B14F-4D97-AF65-F5344CB8AC3E}">
        <p14:creationId xmlns:p14="http://schemas.microsoft.com/office/powerpoint/2010/main" val="2349816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9782" y="480774"/>
            <a:ext cx="6046814" cy="5109379"/>
          </a:xfrm>
          <a:prstGeom prst="rect">
            <a:avLst/>
          </a:prstGeom>
        </p:spPr>
      </p:pic>
    </p:spTree>
    <p:extLst>
      <p:ext uri="{BB962C8B-B14F-4D97-AF65-F5344CB8AC3E}">
        <p14:creationId xmlns:p14="http://schemas.microsoft.com/office/powerpoint/2010/main" val="190929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827038"/>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6508" y="1276865"/>
            <a:ext cx="8125335" cy="4989537"/>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paper is about the biometric attendance management. The automatic attendance management will replace the manual method, which takes a lot of time consuming and difficult to maintain. There are many biometric processes, in that face recognition is the best method. Here we are using the Deep Learning (DL) based Convolutional Neural Network (CNN) algorithm. We are considering the human faces as a dataset that which were train using CNN. For user interface webpage created using flask framework</a:t>
            </a:r>
          </a:p>
          <a:p>
            <a:pPr algn="just">
              <a:lnSpc>
                <a:spcPct val="150000"/>
              </a:lnSpc>
            </a:pPr>
            <a:r>
              <a:rPr lang="en-IN" sz="2000" b="1" dirty="0">
                <a:latin typeface="Times New Roman" panose="02020603050405020304" pitchFamily="18" charset="0"/>
                <a:cs typeface="Times New Roman" panose="02020603050405020304" pitchFamily="18" charset="0"/>
              </a:rPr>
              <a:t>Keywords:</a:t>
            </a:r>
            <a:r>
              <a:rPr lang="en-IN" sz="2000" dirty="0">
                <a:latin typeface="Times New Roman" panose="02020603050405020304" pitchFamily="18" charset="0"/>
                <a:cs typeface="Times New Roman" panose="02020603050405020304" pitchFamily="18" charset="0"/>
              </a:rPr>
              <a:t> Attendance Management, Computer Vision, Deep Learning, Human Face Images.</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4890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068" y="212875"/>
            <a:ext cx="8911687" cy="510456"/>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
        <p:nvSpPr>
          <p:cNvPr id="7" name="Content Placeholder 2"/>
          <p:cNvSpPr>
            <a:spLocks noGrp="1"/>
          </p:cNvSpPr>
          <p:nvPr>
            <p:ph idx="1"/>
          </p:nvPr>
        </p:nvSpPr>
        <p:spPr>
          <a:xfrm>
            <a:off x="1457068" y="1238680"/>
            <a:ext cx="9619112" cy="4849081"/>
          </a:xfrm>
        </p:spPr>
        <p:txBody>
          <a:bodyPr>
            <a:noAutofit/>
          </a:bodyPr>
          <a:lstStyle/>
          <a:p>
            <a:pPr algn="just">
              <a:lnSpc>
                <a:spcPct val="160000"/>
              </a:lnSpc>
            </a:pPr>
            <a:r>
              <a:rPr lang="en-US" sz="1700" dirty="0">
                <a:solidFill>
                  <a:schemeClr val="tx1"/>
                </a:solidFill>
                <a:latin typeface="Times New Roman" panose="02020603050405020304" pitchFamily="18" charset="0"/>
                <a:ea typeface="Calibri" panose="020F0502020204030204" pitchFamily="34" charset="0"/>
              </a:rPr>
              <a:t>Biometrics are body measurements and calculations related to human characteristics. Biometrics authentication (or realistic authentication) is used in computer science as a form of identification and access control. It is also used to identify individuals in groups that are under surveillance.</a:t>
            </a:r>
          </a:p>
          <a:p>
            <a:pPr algn="just">
              <a:lnSpc>
                <a:spcPct val="160000"/>
              </a:lnSpc>
            </a:pPr>
            <a:r>
              <a:rPr lang="en-US" sz="1700" dirty="0">
                <a:solidFill>
                  <a:schemeClr val="tx1"/>
                </a:solidFill>
                <a:latin typeface="Times New Roman" panose="02020603050405020304" pitchFamily="18" charset="0"/>
                <a:ea typeface="Calibri" panose="020F0502020204030204" pitchFamily="34" charset="0"/>
              </a:rPr>
              <a:t>Biometric identifiers are the distinctive, measurable characteristics used to label and describe individuals. Biometric identifiers are often categorized as physiological characteristics, which are related to the shape of the body. </a:t>
            </a:r>
            <a:endParaRPr lang="en-US" sz="1700" dirty="0" smtClean="0">
              <a:solidFill>
                <a:schemeClr val="tx1"/>
              </a:solidFill>
              <a:latin typeface="Times New Roman" panose="02020603050405020304" pitchFamily="18" charset="0"/>
              <a:ea typeface="Calibri" panose="020F0502020204030204" pitchFamily="34" charset="0"/>
            </a:endParaRPr>
          </a:p>
          <a:p>
            <a:pPr algn="just">
              <a:lnSpc>
                <a:spcPct val="160000"/>
              </a:lnSpc>
            </a:pPr>
            <a:r>
              <a:rPr lang="en-US" sz="1700" dirty="0" smtClean="0">
                <a:solidFill>
                  <a:schemeClr val="tx1"/>
                </a:solidFill>
                <a:latin typeface="Times New Roman" panose="02020603050405020304" pitchFamily="18" charset="0"/>
                <a:ea typeface="Calibri" panose="020F0502020204030204" pitchFamily="34" charset="0"/>
              </a:rPr>
              <a:t>Examples </a:t>
            </a:r>
            <a:r>
              <a:rPr lang="en-US" sz="1700" dirty="0">
                <a:solidFill>
                  <a:schemeClr val="tx1"/>
                </a:solidFill>
                <a:latin typeface="Times New Roman" panose="02020603050405020304" pitchFamily="18" charset="0"/>
                <a:ea typeface="Calibri" panose="020F0502020204030204" pitchFamily="34" charset="0"/>
              </a:rPr>
              <a:t>include, but are not limited to fingerprint, palm veins, face recognition, DNA, palm print, hand geometry, iris recognition, retina and odor/scent.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characteristics are related to the pattern of </a:t>
            </a:r>
            <a:r>
              <a:rPr lang="en-US" sz="1700" dirty="0" smtClean="0">
                <a:solidFill>
                  <a:schemeClr val="tx1"/>
                </a:solidFill>
                <a:latin typeface="Times New Roman" panose="02020603050405020304" pitchFamily="18" charset="0"/>
                <a:ea typeface="Calibri" panose="020F0502020204030204" pitchFamily="34" charset="0"/>
              </a:rPr>
              <a:t>behavior </a:t>
            </a:r>
            <a:r>
              <a:rPr lang="en-US" sz="1700" dirty="0">
                <a:solidFill>
                  <a:schemeClr val="tx1"/>
                </a:solidFill>
                <a:latin typeface="Times New Roman" panose="02020603050405020304" pitchFamily="18" charset="0"/>
                <a:ea typeface="Calibri" panose="020F0502020204030204" pitchFamily="34" charset="0"/>
              </a:rPr>
              <a:t>of a person, including but not limited to typing rhythm, gait, keystroke, signature,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profiling, and voice. Some researchers have coined the term '</a:t>
            </a:r>
            <a:r>
              <a:rPr lang="en-US" sz="1700" dirty="0" err="1">
                <a:solidFill>
                  <a:schemeClr val="tx1"/>
                </a:solidFill>
                <a:latin typeface="Times New Roman" panose="02020603050405020304" pitchFamily="18" charset="0"/>
                <a:ea typeface="Calibri" panose="020F0502020204030204" pitchFamily="34" charset="0"/>
              </a:rPr>
              <a:t>behaviometrics</a:t>
            </a:r>
            <a:r>
              <a:rPr lang="en-US" sz="1700" dirty="0">
                <a:solidFill>
                  <a:schemeClr val="tx1"/>
                </a:solidFill>
                <a:latin typeface="Times New Roman" panose="02020603050405020304" pitchFamily="18" charset="0"/>
                <a:ea typeface="Calibri" panose="020F0502020204030204" pitchFamily="34" charset="0"/>
              </a:rPr>
              <a:t>' to describe the latter class of biometrics</a:t>
            </a:r>
            <a:r>
              <a:rPr lang="en-US" sz="1700" dirty="0" smtClean="0">
                <a:solidFill>
                  <a:schemeClr val="tx1"/>
                </a:solidFill>
                <a:latin typeface="Times New Roman" panose="02020603050405020304" pitchFamily="18" charset="0"/>
                <a:ea typeface="Calibri" panose="020F0502020204030204" pitchFamily="34" charset="0"/>
              </a:rPr>
              <a:t>.</a:t>
            </a:r>
            <a:endParaRPr lang="en-US" sz="1700" dirty="0">
              <a:solidFill>
                <a:schemeClr val="tx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36895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3E8DA03-C237-424A-B66E-ED2AD8F0FEDE}"/>
              </a:ext>
            </a:extLst>
          </p:cNvPr>
          <p:cNvSpPr>
            <a:spLocks noGrp="1"/>
          </p:cNvSpPr>
          <p:nvPr>
            <p:ph type="title"/>
          </p:nvPr>
        </p:nvSpPr>
        <p:spPr>
          <a:xfrm>
            <a:off x="1622171" y="293427"/>
            <a:ext cx="8912225" cy="486942"/>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
        <p:nvSpPr>
          <p:cNvPr id="6" name="TextBox 5">
            <a:extLst>
              <a:ext uri="{FF2B5EF4-FFF2-40B4-BE49-F238E27FC236}">
                <a16:creationId xmlns="" xmlns:a16="http://schemas.microsoft.com/office/drawing/2014/main" id="{4DB50099-528F-464C-BB03-DA246C334E1E}"/>
              </a:ext>
            </a:extLst>
          </p:cNvPr>
          <p:cNvSpPr txBox="1"/>
          <p:nvPr/>
        </p:nvSpPr>
        <p:spPr>
          <a:xfrm>
            <a:off x="1811641" y="1266401"/>
            <a:ext cx="9293761" cy="4555093"/>
          </a:xfrm>
          <a:prstGeom prst="rect">
            <a:avLst/>
          </a:prstGeom>
          <a:noFill/>
        </p:spPr>
        <p:txBody>
          <a:bodyPr wrap="square">
            <a:spAutoFit/>
          </a:bodyPr>
          <a:lstStyle/>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Many different aspects of human physiology, chemistry or </a:t>
            </a:r>
            <a:r>
              <a:rPr lang="en-US" sz="2000" dirty="0" smtClean="0">
                <a:latin typeface="Times New Roman" panose="02020603050405020304" pitchFamily="18" charset="0"/>
                <a:cs typeface="Times New Roman" panose="02020603050405020304" pitchFamily="18" charset="0"/>
              </a:rPr>
              <a:t>behavior </a:t>
            </a:r>
            <a:r>
              <a:rPr lang="en-US" sz="2000" dirty="0">
                <a:latin typeface="Times New Roman" panose="02020603050405020304" pitchFamily="18" charset="0"/>
                <a:cs typeface="Times New Roman" panose="02020603050405020304" pitchFamily="18" charset="0"/>
              </a:rPr>
              <a:t>can be used for biometric authentication. The selection of a particular biometric for use in a specific application involves a weighting of several factors. Jain et al. (1999) identified seven such factors to be used when assessing the suitability of any trait for use in biometric authentication.</a:t>
            </a:r>
          </a:p>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	Universality means that every person using a system should possess the trait.</a:t>
            </a:r>
          </a:p>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	Uniqueness means the trait should be sufficiently different for individuals in the relevant population such that they can be distinguished from one another.</a:t>
            </a:r>
          </a:p>
          <a:p>
            <a:pPr algn="just">
              <a:lnSpc>
                <a:spcPct val="150000"/>
              </a:lnSpc>
              <a:spcAft>
                <a:spcPts val="800"/>
              </a:spcAft>
              <a:buSzPts val="1000"/>
              <a:tabLst>
                <a:tab pos="342900" algn="l"/>
              </a:tabLs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55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753" y="811370"/>
            <a:ext cx="8915400" cy="4983943"/>
          </a:xfrm>
        </p:spPr>
        <p:txBody>
          <a:bodyPr>
            <a:noAutofit/>
          </a:bodyPr>
          <a:lstStyle/>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Permanence relates to the manner in which a trait varies over time. More specifically, a trait with 'good' permanence will be reasonably invariant over time with respect to the specific matching algorithm.</a:t>
            </a:r>
          </a:p>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	Measurability (collectability) relates to the ease of acquisition or measurement of the trait. In addition, acquired data should be in a form that permits subsequent processing and extraction of the relevant feature sets.</a:t>
            </a:r>
          </a:p>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	Performance relates to the accuracy, speed, and robustness of technology used (see performance section for more details).</a:t>
            </a:r>
          </a:p>
          <a:p>
            <a:pPr marL="0" indent="0">
              <a:buNone/>
            </a:pPr>
            <a:endParaRPr lang="en-IN" sz="2000" dirty="0"/>
          </a:p>
        </p:txBody>
      </p:sp>
    </p:spTree>
    <p:extLst>
      <p:ext uri="{BB962C8B-B14F-4D97-AF65-F5344CB8AC3E}">
        <p14:creationId xmlns:p14="http://schemas.microsoft.com/office/powerpoint/2010/main" val="379734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374" y="1208938"/>
            <a:ext cx="8802955" cy="628346"/>
          </a:xfrm>
        </p:spPr>
        <p:txBody>
          <a:bodyPr>
            <a:noAutofit/>
          </a:bodyPr>
          <a:lstStyle/>
          <a:p>
            <a:pPr algn="ctr"/>
            <a:r>
              <a:rPr lang="en-US" b="1" dirty="0" smtClean="0">
                <a:latin typeface="Times New Roman" panose="02020603050405020304" pitchFamily="18" charset="0"/>
                <a:cs typeface="Times New Roman" panose="02020603050405020304" pitchFamily="18" charset="0"/>
              </a:rPr>
              <a:t>LITERATURE REVIEW</a:t>
            </a: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nvPr>
        </p:nvGraphicFramePr>
        <p:xfrm>
          <a:off x="1526065" y="2366658"/>
          <a:ext cx="10315071" cy="3208445"/>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063468">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International Journal of Computer Science Issue, Vol.9, Issue 4, No 1, July 2012.</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Naveed Khan Balcoh, M. HaroonYousaf, Waqar Ahma and M. Iram Baig</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Algorithm for efficient Attendance Management</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Attendance Management Algorithm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063468">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International Journal of Computer and Communication Engineering, Vol 1, No 2,July 2012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sv-SE" sz="1600" b="0" dirty="0" smtClean="0">
                          <a:latin typeface="Times New Roman" panose="02020603050405020304" pitchFamily="18" charset="0"/>
                          <a:cs typeface="Times New Roman" panose="02020603050405020304" pitchFamily="18" charset="0"/>
                        </a:rPr>
                        <a:t>NirmalayaKar, MrinalKanti Debbarma, Ashim Saha, and Dwijen RudraPal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Study of implementing Automated Attendance System using Implementing Automated Attendance System Using face recognition Technique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Automated Attendance System Using face recognition Technique</a:t>
                      </a:r>
                    </a:p>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948209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47" y="1093609"/>
            <a:ext cx="8802955" cy="628346"/>
          </a:xfrm>
        </p:spPr>
        <p:txBody>
          <a:bodyPr>
            <a:noAutofit/>
          </a:bodyPr>
          <a:lstStyle/>
          <a:p>
            <a:pPr algn="ctr"/>
            <a:r>
              <a:rPr lang="en-US" b="1" dirty="0" smtClean="0">
                <a:latin typeface="Times New Roman" panose="02020603050405020304" pitchFamily="18" charset="0"/>
                <a:cs typeface="Times New Roman" panose="02020603050405020304" pitchFamily="18" charset="0"/>
              </a:rPr>
              <a:t>LITERATURE REVIEW:</a:t>
            </a: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r>
              <a:rPr lang="en-US" altLang="en-US" b="1" dirty="0" smtClean="0">
                <a:latin typeface="Times New Roman" panose="02020603050405020304" pitchFamily="18" charset="0"/>
                <a:cs typeface="Times New Roman" panose="02020603050405020304" pitchFamily="18" charset="0"/>
              </a:rPr>
              <a:t/>
            </a:r>
            <a:br>
              <a:rPr lang="en-US" altLang="en-US" b="1" dirty="0" smtClean="0">
                <a:latin typeface="Times New Roman" panose="02020603050405020304" pitchFamily="18" charset="0"/>
                <a:cs typeface="Times New Roman" panose="02020603050405020304" pitchFamily="18" charset="0"/>
              </a:rPr>
            </a:br>
            <a:endParaRPr lang="en-US" b="1" dirty="0"/>
          </a:p>
        </p:txBody>
      </p:sp>
      <p:graphicFrame>
        <p:nvGraphicFramePr>
          <p:cNvPr id="4" name="Content Placeholder 3"/>
          <p:cNvGraphicFramePr>
            <a:graphicFrameLocks noGrp="1"/>
          </p:cNvGraphicFramePr>
          <p:nvPr>
            <p:ph idx="1"/>
            <p:extLst/>
          </p:nvPr>
        </p:nvGraphicFramePr>
        <p:xfrm>
          <a:off x="1311881" y="2374896"/>
          <a:ext cx="10315071" cy="3250282"/>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356570">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Pacific Journal of Science and Technology Volume 13, No 1, May 2012 </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O. Shoewn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Development of Attendance Management System using Biometrics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Attendance Management System using Biometrics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1306547">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vol. 35, No 4, Dec 2003, pp.399-458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 Turk and A. Pentland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Face Recognition: A Literature Survey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Literature Survey on Face Recognition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483556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1798</Words>
  <Application>Microsoft Office PowerPoint</Application>
  <PresentationFormat>Widescreen</PresentationFormat>
  <Paragraphs>157</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Droid Sans Fallback</vt:lpstr>
      <vt:lpstr>Times New Roman</vt:lpstr>
      <vt:lpstr>Wingdings 3</vt:lpstr>
      <vt:lpstr>Office Theme</vt:lpstr>
      <vt:lpstr>PowerPoint Presentation</vt:lpstr>
      <vt:lpstr>PowerPoint Presentation</vt:lpstr>
      <vt:lpstr> INDEX </vt:lpstr>
      <vt:lpstr>ABSTRACT</vt:lpstr>
      <vt:lpstr>INTRODUCTION   </vt:lpstr>
      <vt:lpstr>INTRODUCTION   </vt:lpstr>
      <vt:lpstr>PowerPoint Presentation</vt:lpstr>
      <vt:lpstr>LITERATURE REVIEW  </vt:lpstr>
      <vt:lpstr>LITERATURE REVIEW:  </vt:lpstr>
      <vt:lpstr>LITERATURE REVIEW  </vt:lpstr>
      <vt:lpstr>EXISTING METHOD </vt:lpstr>
      <vt:lpstr>PowerPoint Presentation</vt:lpstr>
      <vt:lpstr> PROPOSED METHOD </vt:lpstr>
      <vt:lpstr>PROPOSED METHOD FLOW</vt:lpstr>
      <vt:lpstr>ADVANTAGES OF PROPOSED METHOD </vt:lpstr>
      <vt:lpstr> HARDWARE &amp; SOFTWARE REQUIREMENTS: </vt:lpstr>
      <vt:lpstr>ARCHITECTURE:</vt:lpstr>
      <vt:lpstr>PROBLEM STATEMENT</vt:lpstr>
      <vt:lpstr>IMPLEMENTATION</vt:lpstr>
      <vt:lpstr>IMPLEMENTATION</vt:lpstr>
      <vt:lpstr>IMPLEMENTATION</vt:lpstr>
      <vt:lpstr>IMPLEMENTATION</vt:lpstr>
      <vt:lpstr>USE CASE DIAGRAM</vt:lpstr>
      <vt:lpstr>PowerPoint Presentation</vt:lpstr>
      <vt:lpstr>CLASS DIAGRAM</vt:lpstr>
      <vt:lpstr>SEQUENCE DIAGRAM</vt:lpstr>
      <vt:lpstr>PowerPoint Presentation</vt:lpstr>
      <vt:lpstr>PowerPoint Presentation</vt:lpstr>
      <vt:lpstr>PowerPoint Presentation</vt:lpstr>
      <vt:lpstr>DEPLOYMENT DIAGRAM</vt:lpstr>
      <vt:lpstr>ACTIVITY DIAGRAM</vt:lpstr>
      <vt:lpstr>PowerPoint Presentation</vt:lpstr>
      <vt:lpstr>COMPONENT DIAGRAM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CHENCHU LAKSHMI</dc:creator>
  <cp:lastModifiedBy>CHENCHU LAKSHMI</cp:lastModifiedBy>
  <cp:revision>1</cp:revision>
  <dcterms:created xsi:type="dcterms:W3CDTF">2021-12-30T05:54:15Z</dcterms:created>
  <dcterms:modified xsi:type="dcterms:W3CDTF">2021-12-30T05:54:33Z</dcterms:modified>
</cp:coreProperties>
</file>