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2" r:id="rId9"/>
    <p:sldId id="275" r:id="rId10"/>
    <p:sldId id="276" r:id="rId11"/>
    <p:sldId id="277" r:id="rId12"/>
    <p:sldId id="261" r:id="rId13"/>
    <p:sldId id="262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63" r:id="rId23"/>
    <p:sldId id="286" r:id="rId24"/>
    <p:sldId id="268" r:id="rId25"/>
    <p:sldId id="264" r:id="rId26"/>
    <p:sldId id="287" r:id="rId27"/>
    <p:sldId id="265" r:id="rId28"/>
    <p:sldId id="269" r:id="rId29"/>
    <p:sldId id="270" r:id="rId30"/>
    <p:sldId id="267" r:id="rId31"/>
    <p:sldId id="271" r:id="rId32"/>
    <p:sldId id="26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Phaiah" initials="CP" lastIdx="1" clrIdx="0">
    <p:extLst>
      <p:ext uri="{19B8F6BF-5375-455C-9EA6-DF929625EA0E}">
        <p15:presenceInfo xmlns:p15="http://schemas.microsoft.com/office/powerpoint/2012/main" userId="544ebb88fed5f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8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1AC74-D199-4764-85F3-88003F70B09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6230-E71A-4495-A338-DF43A360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0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155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734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2695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681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865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183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7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2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9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9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7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6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9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8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9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90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seattleio/seattle-boundaries-dat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96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2111EF9-256B-4176-9A46-300718B47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l="44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89483-F221-41A7-A20F-4FBFEA2D9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Identifying Neighborhoods of Value in a Crowded Seattle Market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FD025-88C8-4726-8699-53A25278F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A Cluster Analysis and Machine Learning Exploration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5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EC059-27B5-4387-8682-DA04F830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140415"/>
            <a:ext cx="11847444" cy="1507067"/>
          </a:xfrm>
        </p:spPr>
        <p:txBody>
          <a:bodyPr/>
          <a:lstStyle/>
          <a:p>
            <a:r>
              <a:rPr lang="en-IN" dirty="0"/>
              <a:t>Assumptions of deriving Home value by </a:t>
            </a:r>
            <a:r>
              <a:rPr lang="en-IN" dirty="0" err="1"/>
              <a:t>neighborhood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5A8BB-056E-47A2-9771-DFD440454B2F}"/>
              </a:ext>
            </a:extLst>
          </p:cNvPr>
          <p:cNvSpPr txBox="1"/>
          <p:nvPr/>
        </p:nvSpPr>
        <p:spPr>
          <a:xfrm>
            <a:off x="742121" y="1948070"/>
            <a:ext cx="104824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Averaging Home Sales by Neighborhood would be tedious and inaccurate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City tax assessments are almost</a:t>
            </a:r>
            <a:r>
              <a:rPr lang="en-IN" b="1" i="1" dirty="0"/>
              <a:t> </a:t>
            </a:r>
            <a:r>
              <a:rPr lang="en-IN" b="1" i="1" dirty="0">
                <a:solidFill>
                  <a:srgbClr val="FFFF00"/>
                </a:solidFill>
              </a:rPr>
              <a:t>always a poor reflection </a:t>
            </a:r>
            <a:r>
              <a:rPr lang="en-IN" dirty="0"/>
              <a:t>of actual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Old homes and vacant lots have been cleared out to construct more valuable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Foreign investors have been speculating on property for years bidding prices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Buyers have faced stiff competition and have been paying above listing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5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EEC059-27B5-4387-8682-DA04F830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Introducing Zillow Value</a:t>
            </a:r>
          </a:p>
        </p:txBody>
      </p:sp>
      <p:sp>
        <p:nvSpPr>
          <p:cNvPr id="4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1C70E-6B96-4D5C-9160-ADFD8C6D3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3" r="11505" b="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5A8BB-056E-47A2-9771-DFD440454B2F}"/>
              </a:ext>
            </a:extLst>
          </p:cNvPr>
          <p:cNvSpPr txBox="1"/>
          <p:nvPr/>
        </p:nvSpPr>
        <p:spPr>
          <a:xfrm>
            <a:off x="7532710" y="1822449"/>
            <a:ext cx="3479419" cy="307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Zillow was founded in 2006 by former Microsoft execs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Has become the premier site for Home and Rental listings in the United States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Developed proprietary algorithm for valuing homes called </a:t>
            </a:r>
            <a:r>
              <a:rPr lang="en-US" sz="1600" dirty="0">
                <a:solidFill>
                  <a:srgbClr val="FFFF00"/>
                </a:solidFill>
              </a:rPr>
              <a:t>Zillow Value or Zestimate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35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8A89-E588-4B7C-B43D-AD4B195F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90" y="180375"/>
            <a:ext cx="8534400" cy="1507067"/>
          </a:xfrm>
        </p:spPr>
        <p:txBody>
          <a:bodyPr/>
          <a:lstStyle/>
          <a:p>
            <a:r>
              <a:rPr lang="en-US" dirty="0"/>
              <a:t>What is Zillow Value (ZHVI)?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6B99F-C821-4C4D-8F04-2F2249F51A11}"/>
              </a:ext>
            </a:extLst>
          </p:cNvPr>
          <p:cNvSpPr txBox="1"/>
          <p:nvPr/>
        </p:nvSpPr>
        <p:spPr>
          <a:xfrm>
            <a:off x="715616" y="1417984"/>
            <a:ext cx="9210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/>
              <a:t>A complex machine learning model that uses techniques such as: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US" dirty="0"/>
              <a:t>Market Clustering (segmentation)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US" dirty="0"/>
              <a:t>Historical Sales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US" dirty="0"/>
              <a:t>Seasonality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US" dirty="0"/>
              <a:t>Moving Average Filters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9ADC0-5647-4A2F-AD96-220E61B7A7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79504" y="1843281"/>
            <a:ext cx="7212496" cy="501471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62A041-AAD1-4F21-AF8B-7A839D7B4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13888"/>
              </p:ext>
            </p:extLst>
          </p:nvPr>
        </p:nvGraphicFramePr>
        <p:xfrm>
          <a:off x="0" y="2925050"/>
          <a:ext cx="4979504" cy="414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752">
                  <a:extLst>
                    <a:ext uri="{9D8B030D-6E8A-4147-A177-3AD203B41FA5}">
                      <a16:colId xmlns:a16="http://schemas.microsoft.com/office/drawing/2014/main" val="1238550664"/>
                    </a:ext>
                  </a:extLst>
                </a:gridCol>
                <a:gridCol w="2489752">
                  <a:extLst>
                    <a:ext uri="{9D8B030D-6E8A-4147-A177-3AD203B41FA5}">
                      <a16:colId xmlns:a16="http://schemas.microsoft.com/office/drawing/2014/main" val="2884892841"/>
                    </a:ext>
                  </a:extLst>
                </a:gridCol>
              </a:tblGrid>
              <a:tr h="680896">
                <a:tc>
                  <a:txBody>
                    <a:bodyPr/>
                    <a:lstStyle/>
                    <a:p>
                      <a:r>
                        <a:rPr lang="en-IN" dirty="0"/>
                        <a:t>Strengths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Weaknesses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48063"/>
                  </a:ext>
                </a:extLst>
              </a:tr>
              <a:tr h="680896">
                <a:tc>
                  <a:txBody>
                    <a:bodyPr/>
                    <a:lstStyle/>
                    <a:p>
                      <a:r>
                        <a:rPr lang="en-IN" dirty="0"/>
                        <a:t>Urban Markets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Rural Markets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07011"/>
                  </a:ext>
                </a:extLst>
              </a:tr>
              <a:tr h="680896">
                <a:tc>
                  <a:txBody>
                    <a:bodyPr/>
                    <a:lstStyle/>
                    <a:p>
                      <a:r>
                        <a:rPr lang="en-IN" dirty="0"/>
                        <a:t>Improves over time with more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 rep from when Zillow was new and data was sparse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37151"/>
                  </a:ext>
                </a:extLst>
              </a:tr>
              <a:tr h="1028992">
                <a:tc>
                  <a:txBody>
                    <a:bodyPr/>
                    <a:lstStyle/>
                    <a:p>
                      <a:r>
                        <a:rPr lang="en-IN" dirty="0"/>
                        <a:t>Headquarters in Seattle assumes careful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Neighborhoods</a:t>
                      </a:r>
                      <a:r>
                        <a:rPr lang="en-IN" dirty="0"/>
                        <a:t> bordering retail and abandoned structures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07232"/>
                  </a:ext>
                </a:extLst>
              </a:tr>
              <a:tr h="680896">
                <a:tc>
                  <a:txBody>
                    <a:bodyPr/>
                    <a:lstStyle/>
                    <a:p>
                      <a:r>
                        <a:rPr lang="en-IN" dirty="0"/>
                        <a:t>State of the Art Data Science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70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86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85CE-DD5D-4641-AC8D-903A7446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25" y="0"/>
            <a:ext cx="10288588" cy="1507067"/>
          </a:xfrm>
        </p:spPr>
        <p:txBody>
          <a:bodyPr/>
          <a:lstStyle/>
          <a:p>
            <a:r>
              <a:rPr lang="en-IN" dirty="0"/>
              <a:t>Zillow Data Exploration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FC2EE-F8AB-4842-B0CB-74C7CA49E080}"/>
              </a:ext>
            </a:extLst>
          </p:cNvPr>
          <p:cNvSpPr txBox="1"/>
          <p:nvPr/>
        </p:nvSpPr>
        <p:spPr>
          <a:xfrm>
            <a:off x="458925" y="1707786"/>
            <a:ext cx="34853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solidFill>
                  <a:srgbClr val="FFFF00"/>
                </a:solidFill>
              </a:rPr>
              <a:t>Takeaways</a:t>
            </a:r>
          </a:p>
          <a:p>
            <a:pPr algn="ctr"/>
            <a:endParaRPr lang="en-IN" b="1" u="sng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Zillow Value and 5 Year Growth showed moderate correlation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 Year Growth would not fully account for Amazon and tech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 Year Growth would skew the data due to the 2009 recession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 Year Growth appeared inaccurate in Zillow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18BBC-0DA3-4EAB-BA9E-76DCBECE2E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4246" y="2339392"/>
            <a:ext cx="8247754" cy="3984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AEBCF-EBA2-4F9E-9877-F92017D183E1}"/>
              </a:ext>
            </a:extLst>
          </p:cNvPr>
          <p:cNvSpPr txBox="1"/>
          <p:nvPr/>
        </p:nvSpPr>
        <p:spPr>
          <a:xfrm>
            <a:off x="6546573" y="1738563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FFFF00"/>
                </a:solidFill>
              </a:rPr>
              <a:t>Correlation Table of Zillow Data</a:t>
            </a:r>
            <a:endParaRPr lang="en-US" sz="2000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9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685CE-DD5D-4641-AC8D-903A7446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Majority of  Neighborhoods averaged between $600-$800K with a few outliers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6FBAE-4D20-485D-AEE3-09D6C4DC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151385"/>
            <a:ext cx="4201297" cy="2757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EBDC9-0AF6-40A5-8F4B-17CEB40F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53" y="1075527"/>
            <a:ext cx="4157293" cy="28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0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269C0-E938-4ACE-9291-680DA455A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B4A96-5256-4BCF-A3A7-69DDE9D3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FFFFFF"/>
                </a:solidFill>
              </a:rPr>
              <a:t>Growth has finally slowed in the past year, adding risk to any investment</a:t>
            </a:r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353910D8-86D8-4812-AACB-F5860956E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4977369" cy="5286838"/>
          </a:xfrm>
          <a:prstGeom prst="snip2DiagRect">
            <a:avLst>
              <a:gd name="adj1" fmla="val 976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D9FA8-2F86-4F5B-A5DF-B5CDE0BE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2" y="1942303"/>
            <a:ext cx="3997242" cy="26648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DDB13E-0746-49BA-B832-3DBEF6AB5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5ABE57-032A-4BDB-8DA5-921E3A265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CBD4F3-E4C6-4345-B5B9-225E609D3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D7E20A-1B41-40E2-9927-FD6E3E09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2C5E4E-9C9A-4C8F-A06F-0C25A124E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382779-711D-4169-BCDC-A353BB9E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DE8D84-4FC0-4876-8E2B-5BD53ADAED17}"/>
              </a:ext>
            </a:extLst>
          </p:cNvPr>
          <p:cNvSpPr txBox="1"/>
          <p:nvPr/>
        </p:nvSpPr>
        <p:spPr>
          <a:xfrm>
            <a:off x="1602221" y="1211261"/>
            <a:ext cx="323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Zillow Value % Change YoY</a:t>
            </a:r>
          </a:p>
        </p:txBody>
      </p:sp>
    </p:spTree>
    <p:extLst>
      <p:ext uri="{BB962C8B-B14F-4D97-AF65-F5344CB8AC3E}">
        <p14:creationId xmlns:p14="http://schemas.microsoft.com/office/powerpoint/2010/main" val="3085236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3FF11-7610-4F9E-936E-7AED1ED5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Linear Regression model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1B9FD-C9E0-49BD-BD27-08A9543069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1535" y="1103266"/>
            <a:ext cx="4201297" cy="2853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733B2-BACC-425C-AAC8-559E8861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53" y="1009023"/>
            <a:ext cx="4157293" cy="30215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4A6B91-CC22-41DF-ABFA-F77903DB57D5}"/>
              </a:ext>
            </a:extLst>
          </p:cNvPr>
          <p:cNvSpPr txBox="1"/>
          <p:nvPr/>
        </p:nvSpPr>
        <p:spPr>
          <a:xfrm>
            <a:off x="8095823" y="961052"/>
            <a:ext cx="18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FFFF00"/>
                </a:highlight>
              </a:rPr>
              <a:t>R^2 = 0.27</a:t>
            </a:r>
            <a:endParaRPr lang="en-US" b="1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074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049C-C891-47D3-AE4D-B31A8D24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41" y="286393"/>
            <a:ext cx="9745249" cy="1507067"/>
          </a:xfrm>
        </p:spPr>
        <p:txBody>
          <a:bodyPr/>
          <a:lstStyle/>
          <a:p>
            <a:r>
              <a:rPr lang="en-IN" dirty="0"/>
              <a:t>Examining regression Model 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CFA26-D669-4BF5-9F7F-D2A16C5EEB08}"/>
              </a:ext>
            </a:extLst>
          </p:cNvPr>
          <p:cNvSpPr txBox="1"/>
          <p:nvPr/>
        </p:nvSpPr>
        <p:spPr>
          <a:xfrm>
            <a:off x="768626" y="1470294"/>
            <a:ext cx="4664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cannot draw conclusions from only 80 </a:t>
            </a:r>
            <a:r>
              <a:rPr lang="en-IN" dirty="0" err="1"/>
              <a:t>neighborhood</a:t>
            </a:r>
            <a:r>
              <a:rPr lang="en-IN" dirty="0"/>
              <a:t>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Scatterplot may suggest high competition for starter homes in cheaper </a:t>
            </a:r>
            <a:r>
              <a:rPr lang="en-IN" dirty="0" err="1"/>
              <a:t>neighborhoods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may suggest expensive </a:t>
            </a:r>
            <a:r>
              <a:rPr lang="en-IN" dirty="0" err="1"/>
              <a:t>neighborhoods</a:t>
            </a:r>
            <a:r>
              <a:rPr lang="en-IN" dirty="0"/>
              <a:t> are also in high demand from tech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fontAlgn="ctr"/>
            <a:r>
              <a:rPr lang="en-US" b="1" dirty="0"/>
              <a:t>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30E2D-DF96-4D2C-AB57-46999F52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65" y="1505291"/>
            <a:ext cx="6994035" cy="47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04CE1-6900-4F69-AFB8-0977F08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304558"/>
            <a:ext cx="4201297" cy="2450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64B18D-7DB6-4F58-9992-FEA75CA4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219" y="1060543"/>
            <a:ext cx="3151137" cy="3048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8131F-A4DF-40CE-822F-29993AB5159C}"/>
              </a:ext>
            </a:extLst>
          </p:cNvPr>
          <p:cNvSpPr txBox="1"/>
          <p:nvPr/>
        </p:nvSpPr>
        <p:spPr>
          <a:xfrm>
            <a:off x="2525185" y="834887"/>
            <a:ext cx="32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Residual Plot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C5A23-DC55-4C3E-9BD5-4C218D7C27A4}"/>
              </a:ext>
            </a:extLst>
          </p:cNvPr>
          <p:cNvSpPr txBox="1"/>
          <p:nvPr/>
        </p:nvSpPr>
        <p:spPr>
          <a:xfrm>
            <a:off x="6590500" y="764688"/>
            <a:ext cx="280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Polynomial Regression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2719D-9636-4D77-A200-C016FFB9BEE6}"/>
              </a:ext>
            </a:extLst>
          </p:cNvPr>
          <p:cNvSpPr txBox="1"/>
          <p:nvPr/>
        </p:nvSpPr>
        <p:spPr>
          <a:xfrm>
            <a:off x="6103219" y="4473202"/>
            <a:ext cx="435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Let’s examine the expensive outliers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9B6C3-D141-4474-AB14-87B8C7BAC063}"/>
              </a:ext>
            </a:extLst>
          </p:cNvPr>
          <p:cNvSpPr txBox="1"/>
          <p:nvPr/>
        </p:nvSpPr>
        <p:spPr>
          <a:xfrm>
            <a:off x="861391" y="4478338"/>
            <a:ext cx="450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Residual plot may indicate Polynomial Regression is a better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5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7573-C072-4E6A-91F4-990698BD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94" y="246637"/>
            <a:ext cx="11355897" cy="1507067"/>
          </a:xfrm>
        </p:spPr>
        <p:txBody>
          <a:bodyPr/>
          <a:lstStyle/>
          <a:p>
            <a:r>
              <a:rPr lang="en-IN" dirty="0"/>
              <a:t>5 most expensive </a:t>
            </a:r>
            <a:r>
              <a:rPr lang="en-IN" dirty="0" err="1"/>
              <a:t>neighborhoods</a:t>
            </a:r>
            <a:r>
              <a:rPr lang="en-IN" dirty="0"/>
              <a:t> by </a:t>
            </a:r>
            <a:r>
              <a:rPr lang="en-IN" dirty="0" err="1"/>
              <a:t>Avg</a:t>
            </a:r>
            <a:r>
              <a:rPr lang="en-IN" dirty="0"/>
              <a:t> ZHVI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28EEA-4F82-4751-9ECF-032D718F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2379593"/>
            <a:ext cx="5048250" cy="3848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AFE6D-8738-4205-8EA0-9B6AFA9C2D84}"/>
              </a:ext>
            </a:extLst>
          </p:cNvPr>
          <p:cNvSpPr txBox="1"/>
          <p:nvPr/>
        </p:nvSpPr>
        <p:spPr>
          <a:xfrm>
            <a:off x="965200" y="3995140"/>
            <a:ext cx="6178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Clustered around the University of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Border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Northeast of Downtown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3330F-6628-401C-B7DA-0E576A748BEC}"/>
              </a:ext>
            </a:extLst>
          </p:cNvPr>
          <p:cNvSpPr txBox="1"/>
          <p:nvPr/>
        </p:nvSpPr>
        <p:spPr>
          <a:xfrm>
            <a:off x="965200" y="1887380"/>
            <a:ext cx="4779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/>
              <a:t>Laurelhurst 		 = $1,604,300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Madison Park 	 = $1,555,500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Windermere	 = $1,552,200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Portage Bay	 = $1,317,400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Montlake		 = $1,184,300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66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13DC08-B5E6-42DF-8CE4-85149297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Business Objective</a:t>
            </a:r>
            <a:endParaRPr lang="en-US" dirty="0"/>
          </a:p>
        </p:txBody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574586-330B-4566-8601-2B9EE929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purpose is to find the neighborhood(s) and or retail establishments that have the most potential for future value growth.</a:t>
            </a:r>
          </a:p>
        </p:txBody>
      </p:sp>
    </p:spTree>
    <p:extLst>
      <p:ext uri="{BB962C8B-B14F-4D97-AF65-F5344CB8AC3E}">
        <p14:creationId xmlns:p14="http://schemas.microsoft.com/office/powerpoint/2010/main" val="64769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7573-C072-4E6A-91F4-990698BD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94" y="246637"/>
            <a:ext cx="11334405" cy="1507067"/>
          </a:xfrm>
        </p:spPr>
        <p:txBody>
          <a:bodyPr/>
          <a:lstStyle/>
          <a:p>
            <a:r>
              <a:rPr lang="en-IN" dirty="0"/>
              <a:t>5 Cheapest </a:t>
            </a:r>
            <a:r>
              <a:rPr lang="en-IN" dirty="0" err="1"/>
              <a:t>neighborhoods</a:t>
            </a:r>
            <a:r>
              <a:rPr lang="en-IN" dirty="0"/>
              <a:t> </a:t>
            </a:r>
            <a:r>
              <a:rPr lang="en-IN" sz="1100" dirty="0"/>
              <a:t>(if you call $400k Cheap)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AFE6D-8738-4205-8EA0-9B6AFA9C2D84}"/>
              </a:ext>
            </a:extLst>
          </p:cNvPr>
          <p:cNvSpPr txBox="1"/>
          <p:nvPr/>
        </p:nvSpPr>
        <p:spPr>
          <a:xfrm>
            <a:off x="965200" y="3995140"/>
            <a:ext cx="6178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are far from Downtown accept for First Hill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lack the “urban vibe” accept for First Hill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Hill is densely populated and lacks single family homes, contributing to low average ZHVI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Hill is comprised of older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3330F-6628-401C-B7DA-0E576A748BEC}"/>
              </a:ext>
            </a:extLst>
          </p:cNvPr>
          <p:cNvSpPr txBox="1"/>
          <p:nvPr/>
        </p:nvSpPr>
        <p:spPr>
          <a:xfrm>
            <a:off x="965200" y="1887380"/>
            <a:ext cx="4083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/>
              <a:t>Northgate = $405,300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South Park = $418,600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Rainier View = $424,500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First Hill = $445,400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South Delridge = $463,200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3B8606-1D3D-49B1-A6B3-E4CBC124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02" y="1829904"/>
            <a:ext cx="3486150" cy="44862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5FBE7B-EBCD-4909-A3CA-F51BF4608C19}"/>
              </a:ext>
            </a:extLst>
          </p:cNvPr>
          <p:cNvCxnSpPr>
            <a:cxnSpLocks/>
          </p:cNvCxnSpPr>
          <p:nvPr/>
        </p:nvCxnSpPr>
        <p:spPr>
          <a:xfrm>
            <a:off x="6639340" y="4198793"/>
            <a:ext cx="267693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3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2D-4EF3-473A-8086-5E906B9F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81" y="33149"/>
            <a:ext cx="8534400" cy="1507067"/>
          </a:xfrm>
        </p:spPr>
        <p:txBody>
          <a:bodyPr/>
          <a:lstStyle/>
          <a:p>
            <a:r>
              <a:rPr lang="en-IN" dirty="0"/>
              <a:t>Hidden Value in First Hill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0CC54-E6BF-4722-A05A-30806354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2064108"/>
            <a:ext cx="6622473" cy="4304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B1A1E-24F0-438C-A04A-76D509386853}"/>
              </a:ext>
            </a:extLst>
          </p:cNvPr>
          <p:cNvSpPr txBox="1"/>
          <p:nvPr/>
        </p:nvSpPr>
        <p:spPr>
          <a:xfrm>
            <a:off x="612912" y="1777228"/>
            <a:ext cx="46102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5-10 Minute walk from Downtown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Borders Capitol Hill, Seattle’s “trendiest“ </a:t>
            </a:r>
            <a:r>
              <a:rPr lang="en-IN" dirty="0" err="1"/>
              <a:t>neighborhood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Nicknamed “Pill Hill” due to the high concentration of 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Borders Seattle University and Seattle Central Community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 a “Whole Foods”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Intersection of major bus route, street car, and 5 mins from light rail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4704B-202C-4CDD-9783-7BFD29EA2DEE}"/>
              </a:ext>
            </a:extLst>
          </p:cNvPr>
          <p:cNvSpPr txBox="1"/>
          <p:nvPr/>
        </p:nvSpPr>
        <p:spPr>
          <a:xfrm>
            <a:off x="873607" y="1355550"/>
            <a:ext cx="396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FF00"/>
                </a:solidFill>
              </a:rPr>
              <a:t>Indicators of Valuable Real Estate</a:t>
            </a:r>
            <a:endParaRPr lang="en-US" b="1" u="sng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C8084-9C13-4026-8FCB-38EE3EB925EA}"/>
              </a:ext>
            </a:extLst>
          </p:cNvPr>
          <p:cNvSpPr txBox="1"/>
          <p:nvPr/>
        </p:nvSpPr>
        <p:spPr>
          <a:xfrm rot="10800000" flipV="1">
            <a:off x="6715540" y="1385659"/>
            <a:ext cx="486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FF00"/>
                </a:solidFill>
              </a:rPr>
              <a:t>Cluster of Foursquare Venues on First Hill</a:t>
            </a:r>
            <a:endParaRPr lang="en-US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0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4144-450E-41E2-B663-8005E11B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9" y="220132"/>
            <a:ext cx="8534400" cy="1507067"/>
          </a:xfrm>
        </p:spPr>
        <p:txBody>
          <a:bodyPr/>
          <a:lstStyle/>
          <a:p>
            <a:r>
              <a:rPr lang="en-IN" dirty="0"/>
              <a:t>Foursquare Data Exploration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E1D80-1362-47F6-BE13-F9E90E6E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239" y="2192865"/>
            <a:ext cx="6406761" cy="4027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68002-78AD-4D82-B110-CD33C08E7924}"/>
              </a:ext>
            </a:extLst>
          </p:cNvPr>
          <p:cNvSpPr txBox="1"/>
          <p:nvPr/>
        </p:nvSpPr>
        <p:spPr>
          <a:xfrm>
            <a:off x="637309" y="2192865"/>
            <a:ext cx="4447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Limited to 950 API calls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Only pulls 100 Venues per </a:t>
            </a:r>
            <a:r>
              <a:rPr lang="en-IN" dirty="0" err="1"/>
              <a:t>neighborhood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Certain “non-food” Venues seem to be excluded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Shopper and Consumer Trends unavailable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Final data merge turned out 80 </a:t>
            </a:r>
            <a:r>
              <a:rPr lang="en-IN" dirty="0" err="1"/>
              <a:t>neighbouhoods</a:t>
            </a:r>
            <a:r>
              <a:rPr lang="en-IN" dirty="0"/>
              <a:t> into 66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14CDD-1E12-44FA-A112-84FF9F428060}"/>
              </a:ext>
            </a:extLst>
          </p:cNvPr>
          <p:cNvSpPr txBox="1"/>
          <p:nvPr/>
        </p:nvSpPr>
        <p:spPr>
          <a:xfrm>
            <a:off x="454220" y="1510145"/>
            <a:ext cx="51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Limitations in Free version of Foursquare API</a:t>
            </a:r>
            <a:endParaRPr lang="en-US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5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278D-9BB0-47FA-89A6-57CA6029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30" y="0"/>
            <a:ext cx="9928369" cy="1507067"/>
          </a:xfrm>
        </p:spPr>
        <p:txBody>
          <a:bodyPr/>
          <a:lstStyle/>
          <a:p>
            <a:r>
              <a:rPr lang="en-IN" dirty="0"/>
              <a:t>Clustering the Seattle </a:t>
            </a:r>
            <a:r>
              <a:rPr lang="en-IN" dirty="0" err="1"/>
              <a:t>Neighborhoods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3FAE9-990F-4D61-8726-39672B88AA3B}"/>
              </a:ext>
            </a:extLst>
          </p:cNvPr>
          <p:cNvSpPr txBox="1"/>
          <p:nvPr/>
        </p:nvSpPr>
        <p:spPr>
          <a:xfrm>
            <a:off x="357810" y="1699488"/>
            <a:ext cx="36685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first algorithm used was K 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Elbow Method was used to determine the optimal number  of “K”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much trial and error, the Elbow Method was not effective on this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"joints" often resulted in clusters of 0 or 1 neighborhoods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</a:t>
            </a:r>
            <a:r>
              <a:rPr lang="en-US" dirty="0"/>
              <a:t> Clusters seemed optimal</a:t>
            </a:r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9EC56-7CDB-4F8A-97AF-0DCFB051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748" y="1192902"/>
            <a:ext cx="4333018" cy="288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603F2-6AF5-4997-BB3E-4064A97F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34" y="4081581"/>
            <a:ext cx="4533646" cy="27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0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E55A-9BFD-4D59-A4D3-835ED0D7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25" y="217624"/>
            <a:ext cx="9095892" cy="1507067"/>
          </a:xfrm>
        </p:spPr>
        <p:txBody>
          <a:bodyPr/>
          <a:lstStyle/>
          <a:p>
            <a:r>
              <a:rPr lang="en-IN" dirty="0"/>
              <a:t>Seattle is known for Coffee?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B02C6-0A7D-4C11-A1BE-B23E2DF8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109" y="732198"/>
            <a:ext cx="3634891" cy="5908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8B7B9-4F97-4886-9D75-0F19D185F7DE}"/>
              </a:ext>
            </a:extLst>
          </p:cNvPr>
          <p:cNvSpPr txBox="1"/>
          <p:nvPr/>
        </p:nvSpPr>
        <p:spPr>
          <a:xfrm>
            <a:off x="901148" y="1524000"/>
            <a:ext cx="6135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 concentration of coffee shops often grouped most </a:t>
            </a:r>
            <a:r>
              <a:rPr lang="en-IN" dirty="0" err="1"/>
              <a:t>neighborhoods</a:t>
            </a:r>
            <a:r>
              <a:rPr lang="en-IN" dirty="0"/>
              <a:t> together </a:t>
            </a:r>
            <a:r>
              <a:rPr lang="en-IN" b="1" i="1" dirty="0"/>
              <a:t>(green dots)</a:t>
            </a:r>
          </a:p>
          <a:p>
            <a:endParaRPr lang="en-IN" dirty="0"/>
          </a:p>
          <a:p>
            <a:r>
              <a:rPr lang="en-IN" dirty="0"/>
              <a:t>A high concentration of Gardens, Parks and Playgrounds </a:t>
            </a:r>
            <a:r>
              <a:rPr lang="en-IN" b="1" i="1" dirty="0"/>
              <a:t>(purple dots)</a:t>
            </a:r>
          </a:p>
          <a:p>
            <a:endParaRPr lang="en-IN" b="1" i="1" dirty="0"/>
          </a:p>
          <a:p>
            <a:r>
              <a:rPr lang="en-IN" dirty="0"/>
              <a:t>Further study will warrant “feature extraction”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E55A-9BFD-4D59-A4D3-835ED0D7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9" y="323295"/>
            <a:ext cx="10119776" cy="1507067"/>
          </a:xfrm>
        </p:spPr>
        <p:txBody>
          <a:bodyPr>
            <a:normAutofit fontScale="90000"/>
          </a:bodyPr>
          <a:lstStyle/>
          <a:p>
            <a:r>
              <a:rPr lang="en-IN" dirty="0"/>
              <a:t>Silhouette Analysis confirmed the macro data was most accurate with 2 or 3 clusters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EE9E-22C0-4FD4-B373-9AAABD0E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61" y="2291929"/>
            <a:ext cx="10000087" cy="42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7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FA53-5678-4F61-A52C-8C72DDAA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418915"/>
            <a:ext cx="11463131" cy="1507067"/>
          </a:xfrm>
        </p:spPr>
        <p:txBody>
          <a:bodyPr>
            <a:normAutofit/>
          </a:bodyPr>
          <a:lstStyle/>
          <a:p>
            <a:r>
              <a:rPr lang="en-IN" sz="3200" dirty="0"/>
              <a:t>Principal Component Analysis confirms 2 or 3 features explains most of variance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B921F-D217-4CF2-AC99-90506670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2163337"/>
            <a:ext cx="6729046" cy="42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08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25F8-E777-43FD-8595-C698C2D5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73" y="331258"/>
            <a:ext cx="8534400" cy="1507067"/>
          </a:xfrm>
        </p:spPr>
        <p:txBody>
          <a:bodyPr/>
          <a:lstStyle/>
          <a:p>
            <a:r>
              <a:rPr lang="en-IN" dirty="0"/>
              <a:t>Green space Cluster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1FFBA-F564-47BA-A3F9-857E646E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838325"/>
            <a:ext cx="9686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25F8-E777-43FD-8595-C698C2D5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38" y="0"/>
            <a:ext cx="8534400" cy="1507067"/>
          </a:xfrm>
        </p:spPr>
        <p:txBody>
          <a:bodyPr/>
          <a:lstStyle/>
          <a:p>
            <a:r>
              <a:rPr lang="en-IN" dirty="0"/>
              <a:t>Coffee Cluster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D0474-FD9A-4EE4-818E-61AC7EAA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76" y="1507067"/>
            <a:ext cx="94583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87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671B-D4A5-4CFA-9225-71B1D11D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226483"/>
            <a:ext cx="11732455" cy="1507067"/>
          </a:xfrm>
        </p:spPr>
        <p:txBody>
          <a:bodyPr>
            <a:normAutofit/>
          </a:bodyPr>
          <a:lstStyle/>
          <a:p>
            <a:r>
              <a:rPr lang="en-IN" sz="3200" dirty="0"/>
              <a:t>Discovering the Curse of Dimensionality 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EED5-980E-4767-8F2A-73D1B50CFBC6}"/>
              </a:ext>
            </a:extLst>
          </p:cNvPr>
          <p:cNvSpPr txBox="1"/>
          <p:nvPr/>
        </p:nvSpPr>
        <p:spPr>
          <a:xfrm>
            <a:off x="516836" y="1733550"/>
            <a:ext cx="6281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Finally, we wanted to examine the relationship between Seattle Venues and Zillow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Multivariate Regression was used to determine the relationship between ZHVI and </a:t>
            </a:r>
            <a:r>
              <a:rPr lang="en-IN" b="1" i="1" dirty="0">
                <a:solidFill>
                  <a:srgbClr val="FFFF00"/>
                </a:solidFill>
              </a:rPr>
              <a:t>all 220 </a:t>
            </a:r>
            <a:r>
              <a:rPr lang="en-IN" dirty="0"/>
              <a:t>unique Venue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becomes sparse when we add dimensions and distances lose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Sample density regions require exponential observations to stay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just 5 dimensions would require 3.2 million 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C0568-EA21-471B-943C-47AC6D12B1E5}"/>
              </a:ext>
            </a:extLst>
          </p:cNvPr>
          <p:cNvSpPr txBox="1"/>
          <p:nvPr/>
        </p:nvSpPr>
        <p:spPr>
          <a:xfrm>
            <a:off x="7118254" y="2287547"/>
            <a:ext cx="38277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 = Number of Observations</a:t>
            </a:r>
          </a:p>
          <a:p>
            <a:r>
              <a:rPr lang="en-IN" dirty="0"/>
              <a:t>D = # of Dimension in data</a:t>
            </a:r>
          </a:p>
          <a:p>
            <a:r>
              <a:rPr lang="en-IN" dirty="0"/>
              <a:t>N=20</a:t>
            </a:r>
          </a:p>
          <a:p>
            <a:r>
              <a:rPr lang="en-IN" dirty="0"/>
              <a:t>D=3</a:t>
            </a:r>
          </a:p>
          <a:p>
            <a:endParaRPr lang="en-IN" dirty="0"/>
          </a:p>
          <a:p>
            <a:r>
              <a:rPr lang="en-IN" dirty="0"/>
              <a:t>N^1/D</a:t>
            </a:r>
          </a:p>
          <a:p>
            <a:endParaRPr lang="en-IN" dirty="0"/>
          </a:p>
          <a:p>
            <a:r>
              <a:rPr lang="en-IN" dirty="0"/>
              <a:t>20^1/1 = x^1/3</a:t>
            </a:r>
          </a:p>
          <a:p>
            <a:endParaRPr lang="en-IN" dirty="0"/>
          </a:p>
          <a:p>
            <a:r>
              <a:rPr lang="en-IN" dirty="0"/>
              <a:t>x = 20^3</a:t>
            </a:r>
          </a:p>
          <a:p>
            <a:endParaRPr lang="en-IN" dirty="0"/>
          </a:p>
          <a:p>
            <a:r>
              <a:rPr lang="en-IN" dirty="0"/>
              <a:t>x = 8000 observations is required to have the same density in a 3D space as 20 observations in 1D!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27E77-8B12-4E17-92CA-23DC81B095C6}"/>
              </a:ext>
            </a:extLst>
          </p:cNvPr>
          <p:cNvSpPr txBox="1"/>
          <p:nvPr/>
        </p:nvSpPr>
        <p:spPr>
          <a:xfrm>
            <a:off x="7118254" y="1641216"/>
            <a:ext cx="40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Density in 3D Space</a:t>
            </a:r>
            <a:endParaRPr lang="en-US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769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6F299-A23E-41C1-AD6E-0C788DD4B6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7551" y="887418"/>
            <a:ext cx="4887466" cy="486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574586-330B-4566-8601-2B9EE929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26" y="1471617"/>
            <a:ext cx="4819653" cy="50646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Seattle has experienced tremendous growth since the 2010 Census</a:t>
            </a:r>
          </a:p>
          <a:p>
            <a:r>
              <a:rPr lang="en-US" dirty="0">
                <a:solidFill>
                  <a:schemeClr val="bg1"/>
                </a:solidFill>
              </a:rPr>
              <a:t>We </a:t>
            </a:r>
            <a:r>
              <a:rPr lang="en-US" i="1" dirty="0">
                <a:solidFill>
                  <a:schemeClr val="bg1"/>
                </a:solidFill>
              </a:rPr>
              <a:t>must</a:t>
            </a:r>
            <a:r>
              <a:rPr lang="en-US" dirty="0">
                <a:solidFill>
                  <a:schemeClr val="bg1"/>
                </a:solidFill>
              </a:rPr>
              <a:t> maximize value opportunities by identifying underdeveloped areas</a:t>
            </a:r>
          </a:p>
          <a:p>
            <a:r>
              <a:rPr lang="en-US" dirty="0">
                <a:solidFill>
                  <a:schemeClr val="bg1"/>
                </a:solidFill>
              </a:rPr>
              <a:t>We </a:t>
            </a:r>
            <a:r>
              <a:rPr lang="en-US" i="1" dirty="0">
                <a:solidFill>
                  <a:schemeClr val="bg1"/>
                </a:solidFill>
              </a:rPr>
              <a:t>need</a:t>
            </a:r>
            <a:r>
              <a:rPr lang="en-US" dirty="0">
                <a:solidFill>
                  <a:schemeClr val="bg1"/>
                </a:solidFill>
              </a:rPr>
              <a:t> preserve capital and manage risk by avoiding overdeveloped “trendy” neighborhoods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A53E0F-0D64-4602-B43E-1C9EFA6C8421}"/>
              </a:ext>
            </a:extLst>
          </p:cNvPr>
          <p:cNvSpPr txBox="1"/>
          <p:nvPr/>
        </p:nvSpPr>
        <p:spPr>
          <a:xfrm>
            <a:off x="6322568" y="332725"/>
            <a:ext cx="5605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2020 Census Will Show Seattle has Changed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2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76F1-4AE1-48EA-A905-EDCB6BCF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99" y="0"/>
            <a:ext cx="9340566" cy="1507067"/>
          </a:xfrm>
        </p:spPr>
        <p:txBody>
          <a:bodyPr/>
          <a:lstStyle/>
          <a:p>
            <a:r>
              <a:rPr lang="en-IN" dirty="0"/>
              <a:t>Explaining Weights and Predictions for feature extraction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81D04-8809-4172-9C18-BE23C30A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97" y="1745606"/>
            <a:ext cx="3651503" cy="499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A0FC4-E397-4628-BB85-28D3D05531BE}"/>
              </a:ext>
            </a:extLst>
          </p:cNvPr>
          <p:cNvSpPr txBox="1"/>
          <p:nvPr/>
        </p:nvSpPr>
        <p:spPr>
          <a:xfrm>
            <a:off x="1192696" y="1745606"/>
            <a:ext cx="5817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ELI5 library was used to examine the </a:t>
            </a:r>
            <a:r>
              <a:rPr lang="en-IN" dirty="0" err="1"/>
              <a:t>PermutationImportance</a:t>
            </a:r>
            <a:r>
              <a:rPr lang="en-IN" dirty="0"/>
              <a:t> of the Multivariate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Cafes ,Gardens, and Ice Cream Shops had the heaviest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While no predictions can be made, this information can help with future feature extraction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43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E478-A10C-42CF-9F04-FFB6DF0D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4" y="234606"/>
            <a:ext cx="9426851" cy="1507067"/>
          </a:xfrm>
        </p:spPr>
        <p:txBody>
          <a:bodyPr/>
          <a:lstStyle/>
          <a:p>
            <a:r>
              <a:rPr lang="en-IN" dirty="0" err="1"/>
              <a:t>Shaply</a:t>
            </a:r>
            <a:r>
              <a:rPr lang="en-IN" dirty="0"/>
              <a:t> value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79196-11AF-4B56-8FE4-021E3BC7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851369"/>
            <a:ext cx="5734050" cy="477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E0E18-F333-452A-A1BD-399AB71A92F3}"/>
              </a:ext>
            </a:extLst>
          </p:cNvPr>
          <p:cNvSpPr txBox="1"/>
          <p:nvPr/>
        </p:nvSpPr>
        <p:spPr>
          <a:xfrm>
            <a:off x="790574" y="1741673"/>
            <a:ext cx="4324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SHAP package was imported to further examine weights and importance of features of the linear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Shaply</a:t>
            </a:r>
            <a:r>
              <a:rPr lang="en-IN" dirty="0"/>
              <a:t> Values are named for the late Nobel Prize winning Economist Lloyd </a:t>
            </a:r>
            <a:r>
              <a:rPr lang="en-IN" dirty="0" err="1"/>
              <a:t>Shaply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SHAP uses Game Theory to explain the predictions of 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Helped to identify the 1 Knitting Store in Seaview accounting for 25% of Venue Occurrence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70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79D8-03FF-4430-9869-07BAF259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34" y="-56165"/>
            <a:ext cx="10309853" cy="1507067"/>
          </a:xfrm>
        </p:spPr>
        <p:txBody>
          <a:bodyPr/>
          <a:lstStyle/>
          <a:p>
            <a:r>
              <a:rPr lang="en-IN" dirty="0"/>
              <a:t>Moving Forward with this study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47847-5226-4731-A014-B2C54666A39C}"/>
              </a:ext>
            </a:extLst>
          </p:cNvPr>
          <p:cNvSpPr txBox="1"/>
          <p:nvPr/>
        </p:nvSpPr>
        <p:spPr>
          <a:xfrm>
            <a:off x="136721" y="1450902"/>
            <a:ext cx="79477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Feature Selection will be examined further </a:t>
            </a:r>
          </a:p>
          <a:p>
            <a:endParaRPr lang="en-IN" dirty="0"/>
          </a:p>
          <a:p>
            <a:r>
              <a:rPr lang="en-IN" dirty="0"/>
              <a:t>Feature Extraction = </a:t>
            </a:r>
            <a:r>
              <a:rPr lang="en-IN" dirty="0" err="1"/>
              <a:t>Gardens+Parks+Playgrounds</a:t>
            </a:r>
            <a:r>
              <a:rPr lang="en-IN" dirty="0"/>
              <a:t> = Green Space</a:t>
            </a:r>
          </a:p>
          <a:p>
            <a:endParaRPr lang="en-IN" dirty="0"/>
          </a:p>
          <a:p>
            <a:r>
              <a:rPr lang="en-IN" dirty="0"/>
              <a:t>Predict [Zillow Value] from [Green Space Feature]</a:t>
            </a:r>
          </a:p>
          <a:p>
            <a:endParaRPr lang="en-IN" dirty="0"/>
          </a:p>
          <a:p>
            <a:r>
              <a:rPr lang="en-IN" b="1" u="sng" dirty="0">
                <a:solidFill>
                  <a:srgbClr val="FFFF00"/>
                </a:solidFill>
              </a:rPr>
              <a:t>Desired Outcomes</a:t>
            </a:r>
          </a:p>
          <a:p>
            <a:r>
              <a:rPr lang="en-IN" b="1" dirty="0">
                <a:solidFill>
                  <a:srgbClr val="FFFF00"/>
                </a:solidFill>
              </a:rPr>
              <a:t>+1 Green Space = 12% Increase in ZHVI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Café = Restaurant or Coffee Shop?</a:t>
            </a:r>
          </a:p>
          <a:p>
            <a:endParaRPr lang="en-IN" dirty="0"/>
          </a:p>
          <a:p>
            <a:r>
              <a:rPr lang="en-IN" dirty="0"/>
              <a:t>Coffee Shop + </a:t>
            </a:r>
            <a:r>
              <a:rPr lang="en-IN" dirty="0" err="1"/>
              <a:t>CafeCoffee</a:t>
            </a:r>
            <a:r>
              <a:rPr lang="en-IN" dirty="0"/>
              <a:t> Shop = Coffee Venues</a:t>
            </a:r>
          </a:p>
          <a:p>
            <a:endParaRPr lang="en-IN" dirty="0"/>
          </a:p>
          <a:p>
            <a:r>
              <a:rPr lang="en-IN" dirty="0"/>
              <a:t>Restaurant + </a:t>
            </a:r>
            <a:r>
              <a:rPr lang="en-IN" dirty="0" err="1"/>
              <a:t>CafeRestaurant</a:t>
            </a:r>
            <a:r>
              <a:rPr lang="en-IN" dirty="0"/>
              <a:t> = Restaurant Venues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1032" name="Picture 8" descr="Image result for the juicy cafe seattle">
            <a:extLst>
              <a:ext uri="{FF2B5EF4-FFF2-40B4-BE49-F238E27FC236}">
                <a16:creationId xmlns:a16="http://schemas.microsoft.com/office/drawing/2014/main" id="{A5D970C0-945F-40B5-A4A8-D01104A8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491" y="2554994"/>
            <a:ext cx="4048472" cy="155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3F9357-28B2-4E4D-94EE-D92627870663}"/>
              </a:ext>
            </a:extLst>
          </p:cNvPr>
          <p:cNvSpPr txBox="1"/>
          <p:nvPr/>
        </p:nvSpPr>
        <p:spPr>
          <a:xfrm>
            <a:off x="8084457" y="1200836"/>
            <a:ext cx="40484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Juice Bar? Coffee Shop? Restaurant? Liquor Establishment?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176864E-545B-4A7B-8158-7482E6C6C7A9}"/>
              </a:ext>
            </a:extLst>
          </p:cNvPr>
          <p:cNvSpPr/>
          <p:nvPr/>
        </p:nvSpPr>
        <p:spPr>
          <a:xfrm>
            <a:off x="9798812" y="1967080"/>
            <a:ext cx="333829" cy="38329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D0C96-1851-4B51-9D0D-D5027D09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4487515"/>
            <a:ext cx="5972175" cy="742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73AD54-280F-4E9B-8B23-191D5A71CDA4}"/>
              </a:ext>
            </a:extLst>
          </p:cNvPr>
          <p:cNvSpPr txBox="1"/>
          <p:nvPr/>
        </p:nvSpPr>
        <p:spPr>
          <a:xfrm>
            <a:off x="7941490" y="5772235"/>
            <a:ext cx="40484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Actual = Juice </a:t>
            </a:r>
            <a:r>
              <a:rPr lang="en-IN" b="1" dirty="0" err="1">
                <a:solidFill>
                  <a:schemeClr val="accent3"/>
                </a:solidFill>
              </a:rPr>
              <a:t>Bar+Restaurant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47A3EF-8F59-4031-A6BB-EA0316737212}"/>
              </a:ext>
            </a:extLst>
          </p:cNvPr>
          <p:cNvSpPr txBox="1"/>
          <p:nvPr/>
        </p:nvSpPr>
        <p:spPr>
          <a:xfrm>
            <a:off x="5441220" y="3167920"/>
            <a:ext cx="233361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Incorrect Categorization by </a:t>
            </a:r>
            <a:r>
              <a:rPr lang="en-IN" dirty="0" err="1">
                <a:solidFill>
                  <a:srgbClr val="FF0000"/>
                </a:solidFill>
              </a:rPr>
              <a:t>FourSquare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C410B31-4B04-450E-8355-7EFF6DCC9DAC}"/>
              </a:ext>
            </a:extLst>
          </p:cNvPr>
          <p:cNvSpPr/>
          <p:nvPr/>
        </p:nvSpPr>
        <p:spPr>
          <a:xfrm>
            <a:off x="7315200" y="3933371"/>
            <a:ext cx="459630" cy="5381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29C12DE-B7ED-4576-A600-1E388B85866D}"/>
              </a:ext>
            </a:extLst>
          </p:cNvPr>
          <p:cNvSpPr/>
          <p:nvPr/>
        </p:nvSpPr>
        <p:spPr>
          <a:xfrm>
            <a:off x="9798812" y="5230465"/>
            <a:ext cx="333829" cy="54177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35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8D0F-56CB-45BE-A173-AFB002D0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41" y="0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Final Recommendation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7FBE0-6883-41E5-B788-89405F7ACD5A}"/>
              </a:ext>
            </a:extLst>
          </p:cNvPr>
          <p:cNvSpPr/>
          <p:nvPr/>
        </p:nvSpPr>
        <p:spPr>
          <a:xfrm>
            <a:off x="537029" y="1050222"/>
            <a:ext cx="10160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N" u="sng" dirty="0"/>
            </a:br>
            <a:r>
              <a:rPr lang="en-IN" u="sng" dirty="0"/>
              <a:t>Purchase </a:t>
            </a:r>
            <a:r>
              <a:rPr lang="en-IN" u="sng" dirty="0" err="1"/>
              <a:t>FourSquare</a:t>
            </a:r>
            <a:r>
              <a:rPr lang="en-IN" u="sng" dirty="0"/>
              <a:t> Premium and other alternative data sources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Foot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Park Lot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Cell Phone Geo Location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Consumer Trend Data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9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C3D5FA4-F82E-4C18-BCC1-4535DBF9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nip Single Corner Rectangle 1">
            <a:extLst>
              <a:ext uri="{FF2B5EF4-FFF2-40B4-BE49-F238E27FC236}">
                <a16:creationId xmlns:a16="http://schemas.microsoft.com/office/drawing/2014/main" id="{CB3A4E7E-2BCD-448F-9B6F-A0ED6A771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8509" y="786117"/>
            <a:ext cx="3302666" cy="2397590"/>
          </a:xfrm>
          <a:prstGeom prst="snip1Rect">
            <a:avLst>
              <a:gd name="adj" fmla="val 21472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0AA18-6536-4DBD-9C31-108C1AAF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65" y="1201616"/>
            <a:ext cx="960542" cy="343393"/>
          </a:xfrm>
          <a:custGeom>
            <a:avLst/>
            <a:gdLst>
              <a:gd name="connsiteX0" fmla="*/ 456876 w 2969600"/>
              <a:gd name="connsiteY0" fmla="*/ 0 h 2071946"/>
              <a:gd name="connsiteX1" fmla="*/ 2969600 w 2969600"/>
              <a:gd name="connsiteY1" fmla="*/ 0 h 2071946"/>
              <a:gd name="connsiteX2" fmla="*/ 2969600 w 2969600"/>
              <a:gd name="connsiteY2" fmla="*/ 2071946 h 2071946"/>
              <a:gd name="connsiteX3" fmla="*/ 0 w 2969600"/>
              <a:gd name="connsiteY3" fmla="*/ 2071946 h 2071946"/>
              <a:gd name="connsiteX4" fmla="*/ 0 w 2969600"/>
              <a:gd name="connsiteY4" fmla="*/ 456876 h 207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600" h="2071946">
                <a:moveTo>
                  <a:pt x="456876" y="0"/>
                </a:moveTo>
                <a:lnTo>
                  <a:pt x="2969600" y="0"/>
                </a:lnTo>
                <a:lnTo>
                  <a:pt x="2969600" y="2071946"/>
                </a:lnTo>
                <a:lnTo>
                  <a:pt x="0" y="2071946"/>
                </a:lnTo>
                <a:lnTo>
                  <a:pt x="0" y="456876"/>
                </a:lnTo>
                <a:close/>
              </a:path>
            </a:pathLst>
          </a:custGeom>
        </p:spPr>
      </p:pic>
      <p:sp>
        <p:nvSpPr>
          <p:cNvPr id="32" name="Snip Single Corner Rectangle 25">
            <a:extLst>
              <a:ext uri="{FF2B5EF4-FFF2-40B4-BE49-F238E27FC236}">
                <a16:creationId xmlns:a16="http://schemas.microsoft.com/office/drawing/2014/main" id="{8F250A93-4119-4174-A2CB-9E60532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156" y="792751"/>
            <a:ext cx="2759582" cy="2390956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8584B9-F5E3-4228-9F71-A754FD9AF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75" y="2182331"/>
            <a:ext cx="939426" cy="939426"/>
          </a:xfrm>
          <a:prstGeom prst="rect">
            <a:avLst/>
          </a:prstGeom>
        </p:spPr>
      </p:pic>
      <p:sp>
        <p:nvSpPr>
          <p:cNvPr id="34" name="Snip Single Corner Rectangle 32">
            <a:extLst>
              <a:ext uri="{FF2B5EF4-FFF2-40B4-BE49-F238E27FC236}">
                <a16:creationId xmlns:a16="http://schemas.microsoft.com/office/drawing/2014/main" id="{EFC1094E-8DFC-49E5-A4B1-051C01283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509" y="3355734"/>
            <a:ext cx="3302666" cy="2390957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Single Corner Rectangle 19">
            <a:extLst>
              <a:ext uri="{FF2B5EF4-FFF2-40B4-BE49-F238E27FC236}">
                <a16:creationId xmlns:a16="http://schemas.microsoft.com/office/drawing/2014/main" id="{ED98C3EE-435A-4C4C-AA17-476EEE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77591" y="3352981"/>
            <a:ext cx="2761384" cy="2389183"/>
          </a:xfrm>
          <a:prstGeom prst="snip1Rect">
            <a:avLst>
              <a:gd name="adj" fmla="val 24208"/>
            </a:avLst>
          </a:prstGeom>
          <a:solidFill>
            <a:schemeClr val="tx1"/>
          </a:solidFill>
          <a:ln>
            <a:noFill/>
          </a:ln>
          <a:effectLst>
            <a:innerShdw blurRad="57150" dist="38100" dir="60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659FE-F275-4F5A-96D8-B383BE8A0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649" y="3408086"/>
            <a:ext cx="1597713" cy="1042508"/>
          </a:xfrm>
          <a:custGeom>
            <a:avLst/>
            <a:gdLst>
              <a:gd name="connsiteX0" fmla="*/ 0 w 2385010"/>
              <a:gd name="connsiteY0" fmla="*/ 0 h 2053465"/>
              <a:gd name="connsiteX1" fmla="*/ 2385010 w 2385010"/>
              <a:gd name="connsiteY1" fmla="*/ 0 h 2053465"/>
              <a:gd name="connsiteX2" fmla="*/ 2385010 w 2385010"/>
              <a:gd name="connsiteY2" fmla="*/ 1578360 h 2053465"/>
              <a:gd name="connsiteX3" fmla="*/ 1909905 w 2385010"/>
              <a:gd name="connsiteY3" fmla="*/ 2053465 h 2053465"/>
              <a:gd name="connsiteX4" fmla="*/ 0 w 2385010"/>
              <a:gd name="connsiteY4" fmla="*/ 2053465 h 205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010" h="2053465">
                <a:moveTo>
                  <a:pt x="0" y="0"/>
                </a:moveTo>
                <a:lnTo>
                  <a:pt x="2385010" y="0"/>
                </a:lnTo>
                <a:lnTo>
                  <a:pt x="2385010" y="1578360"/>
                </a:lnTo>
                <a:lnTo>
                  <a:pt x="1909905" y="2053465"/>
                </a:lnTo>
                <a:lnTo>
                  <a:pt x="0" y="2053465"/>
                </a:ln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574586-330B-4566-8601-2B9EE929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09" y="792752"/>
            <a:ext cx="3830781" cy="4805292"/>
          </a:xfrm>
        </p:spPr>
        <p:txBody>
          <a:bodyPr anchor="t">
            <a:normAutofit/>
          </a:bodyPr>
          <a:lstStyle/>
          <a:p>
            <a:pPr lvl="0" fontAlgn="ctr"/>
            <a:r>
              <a:rPr lang="en-US" sz="1600" dirty="0">
                <a:solidFill>
                  <a:schemeClr val="tx1"/>
                </a:solidFill>
              </a:rPr>
              <a:t>Seattle has been overpriced by high paying, entry level tech jobs</a:t>
            </a:r>
          </a:p>
          <a:p>
            <a:pPr lvl="0" fontAlgn="ctr"/>
            <a:r>
              <a:rPr lang="en-US" sz="1600" dirty="0">
                <a:solidFill>
                  <a:schemeClr val="tx1"/>
                </a:solidFill>
              </a:rPr>
              <a:t>Young “locals” are living at home longer as property has become unaffordable</a:t>
            </a:r>
          </a:p>
          <a:p>
            <a:pPr lvl="0" fontAlgn="ctr"/>
            <a:r>
              <a:rPr lang="en-US" sz="1600" dirty="0">
                <a:solidFill>
                  <a:schemeClr val="tx1"/>
                </a:solidFill>
              </a:rPr>
              <a:t>Wealthy “</a:t>
            </a:r>
            <a:r>
              <a:rPr lang="en-US" sz="1600" dirty="0" err="1">
                <a:solidFill>
                  <a:schemeClr val="tx1"/>
                </a:solidFill>
              </a:rPr>
              <a:t>Eastsiders</a:t>
            </a:r>
            <a:r>
              <a:rPr lang="en-US" sz="1600" dirty="0">
                <a:solidFill>
                  <a:schemeClr val="tx1"/>
                </a:solidFill>
              </a:rPr>
              <a:t>” are choosing to live in Seattle and commute to Bellevue/Redmond</a:t>
            </a:r>
          </a:p>
          <a:p>
            <a:pPr lvl="0" fontAlgn="ctr"/>
            <a:r>
              <a:rPr lang="en-US" sz="1600" dirty="0">
                <a:solidFill>
                  <a:schemeClr val="tx1"/>
                </a:solidFill>
              </a:rPr>
              <a:t>Neighborhoods with Single family homes will have a higher average Value</a:t>
            </a:r>
          </a:p>
          <a:p>
            <a:pPr lvl="0" fontAlgn="ctr"/>
            <a:r>
              <a:rPr lang="en-US" sz="1600" dirty="0">
                <a:solidFill>
                  <a:schemeClr val="tx1"/>
                </a:solidFill>
              </a:rPr>
              <a:t>Retail establishments in neighborhoods with extremely high Value will suffer from poor foot traffic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42748B-85F7-44FE-8FCB-C21EDABC1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292" y="2963333"/>
            <a:ext cx="1896535" cy="2218267"/>
            <a:chOff x="10292292" y="2963333"/>
            <a:chExt cx="1896535" cy="22182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A904B3-E333-4F24-B6C3-FCB1866D1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96DDE0-2D05-403D-A0A4-825AA8461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699485" y="3190344"/>
              <a:ext cx="1489342" cy="14893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5A13D-8852-405A-9C55-40E86FA6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70B3CE-CF68-46F4-B1F6-5F6E293C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3CF2F8-38D8-4D16-B37B-5FD2CA9D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71CB31E-DDF8-4670-829B-12F7AF102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237" y="2318034"/>
            <a:ext cx="1881252" cy="6905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48C0D5C-DF06-43AF-8AD1-09E7C0187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072" y="3612026"/>
            <a:ext cx="2859452" cy="104250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574B405-5BF9-4826-9FC1-D2830581E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8820" y="1947087"/>
            <a:ext cx="1174830" cy="11748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3083142-3413-4D1E-8EE2-A18229823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6561" y="1042816"/>
            <a:ext cx="1150322" cy="9557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BEC8BC-B55B-44F0-86B2-7217109BD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4180" y="1008715"/>
            <a:ext cx="1235930" cy="12359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24DCA80-EE66-4FAD-81D3-D3C0DF3ABA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4857" y="4293427"/>
            <a:ext cx="1104899" cy="5524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28AE069-50A2-4A44-9DD6-A75AB44D2F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8395" y="5045176"/>
            <a:ext cx="1471088" cy="5524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5B096E9-0B58-477F-A1B5-436EE56233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6933" y="837386"/>
            <a:ext cx="1402924" cy="105219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075651A-5103-4BCE-A1BD-D8AF7519C1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1667" y="4740548"/>
            <a:ext cx="1667226" cy="93928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3D43337-2CDA-4AE1-8624-A243B15973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7552" y="2015681"/>
            <a:ext cx="1108865" cy="3136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6A03B6D-06AD-4F05-8F05-6F2612BB8A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571" y="4894115"/>
            <a:ext cx="1193219" cy="42728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2AC20AB-A54D-45D9-8606-5332BCF6A4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85353" y="4249736"/>
            <a:ext cx="939283" cy="9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1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EC059-27B5-4387-8682-DA04F830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4" y="437322"/>
            <a:ext cx="8534400" cy="1507067"/>
          </a:xfrm>
        </p:spPr>
        <p:txBody>
          <a:bodyPr/>
          <a:lstStyle/>
          <a:p>
            <a:r>
              <a:rPr lang="en-IN" dirty="0"/>
              <a:t>Data Collection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7C949-BEFD-4A09-B342-CFC00415C0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304" y="3787177"/>
            <a:ext cx="6221896" cy="2252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4D3615-03C3-4F75-A416-C897328C4520}"/>
              </a:ext>
            </a:extLst>
          </p:cNvPr>
          <p:cNvSpPr txBox="1"/>
          <p:nvPr/>
        </p:nvSpPr>
        <p:spPr>
          <a:xfrm>
            <a:off x="7223273" y="2130287"/>
            <a:ext cx="4046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/>
              <a:t>Location Data (via API) </a:t>
            </a:r>
          </a:p>
          <a:p>
            <a:pPr lvl="0"/>
            <a:endParaRPr lang="en-US" sz="3600" dirty="0"/>
          </a:p>
          <a:p>
            <a:pPr lvl="0"/>
            <a:r>
              <a:rPr lang="en-US" dirty="0"/>
              <a:t>To query, map, and correlate venue types, density, location, etc.</a:t>
            </a:r>
          </a:p>
          <a:p>
            <a:endParaRPr lang="en-US" dirty="0"/>
          </a:p>
        </p:txBody>
      </p:sp>
      <p:pic>
        <p:nvPicPr>
          <p:cNvPr id="1026" name="Picture 2" descr="Image result for foursquare logo">
            <a:extLst>
              <a:ext uri="{FF2B5EF4-FFF2-40B4-BE49-F238E27FC236}">
                <a16:creationId xmlns:a16="http://schemas.microsoft.com/office/drawing/2014/main" id="{FF9D270F-15E8-48EA-91C4-ED5C4A2C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23" y="530271"/>
            <a:ext cx="2259554" cy="15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11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EC059-27B5-4387-8682-DA04F830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4" y="437322"/>
            <a:ext cx="8534400" cy="1507067"/>
          </a:xfrm>
        </p:spPr>
        <p:txBody>
          <a:bodyPr/>
          <a:lstStyle/>
          <a:p>
            <a:r>
              <a:rPr lang="en-IN"/>
              <a:t>Data Collection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D3615-03C3-4F75-A416-C897328C4520}"/>
              </a:ext>
            </a:extLst>
          </p:cNvPr>
          <p:cNvSpPr txBox="1"/>
          <p:nvPr/>
        </p:nvSpPr>
        <p:spPr>
          <a:xfrm>
            <a:off x="7223273" y="2194965"/>
            <a:ext cx="4046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/>
              <a:t>Real Estate data </a:t>
            </a:r>
            <a:r>
              <a:rPr lang="en-US" dirty="0"/>
              <a:t>(CSV via website, April 2019) </a:t>
            </a:r>
          </a:p>
          <a:p>
            <a:pPr lvl="0"/>
            <a:endParaRPr lang="en-US" sz="3600" dirty="0"/>
          </a:p>
          <a:p>
            <a:pPr lvl="0"/>
            <a:r>
              <a:rPr lang="en-US" dirty="0"/>
              <a:t>To examine Home Value and 5 Year Growth rate among Seattle neighborhoods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5B90D-C1FB-4280-9ACC-44E8CF1D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86745"/>
            <a:ext cx="2008220" cy="2008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124CF-9F2A-44D7-BBED-599630A862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2304" y="2690812"/>
            <a:ext cx="59340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4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EC059-27B5-4387-8682-DA04F830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4" y="437322"/>
            <a:ext cx="8534400" cy="1507067"/>
          </a:xfrm>
        </p:spPr>
        <p:txBody>
          <a:bodyPr/>
          <a:lstStyle/>
          <a:p>
            <a:r>
              <a:rPr lang="en-IN"/>
              <a:t>Data Collection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D3615-03C3-4F75-A416-C897328C4520}"/>
              </a:ext>
            </a:extLst>
          </p:cNvPr>
          <p:cNvSpPr txBox="1"/>
          <p:nvPr/>
        </p:nvSpPr>
        <p:spPr>
          <a:xfrm>
            <a:off x="6714519" y="2842577"/>
            <a:ext cx="4046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/>
              <a:t>Neighborhood Boundaries</a:t>
            </a:r>
          </a:p>
          <a:p>
            <a:pPr lvl="0"/>
            <a:r>
              <a:rPr lang="en-US" dirty="0"/>
              <a:t>(</a:t>
            </a:r>
            <a:r>
              <a:rPr lang="en-US" dirty="0" err="1"/>
              <a:t>GeoJson</a:t>
            </a:r>
            <a:r>
              <a:rPr lang="en-US" dirty="0"/>
              <a:t> via </a:t>
            </a:r>
            <a:r>
              <a:rPr lang="en-US" u="sng" dirty="0" err="1">
                <a:hlinkClick r:id="rId2"/>
              </a:rPr>
              <a:t>SeattleIO</a:t>
            </a:r>
            <a:r>
              <a:rPr lang="en-US" u="sng" dirty="0"/>
              <a:t> </a:t>
            </a:r>
            <a:r>
              <a:rPr lang="en-US" dirty="0" err="1"/>
              <a:t>Github</a:t>
            </a:r>
            <a:r>
              <a:rPr lang="en-US" dirty="0"/>
              <a:t>) </a:t>
            </a:r>
          </a:p>
          <a:p>
            <a:pPr lvl="0"/>
            <a:endParaRPr lang="en-US" sz="3600" dirty="0"/>
          </a:p>
          <a:p>
            <a:pPr lvl="0"/>
            <a:r>
              <a:rPr lang="en-US" dirty="0"/>
              <a:t>To extract coordinates from the nested Polygon Geometry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79745-237C-41C1-9D75-9736B91EE8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93169" y="211015"/>
            <a:ext cx="3038622" cy="2631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29AD84-9111-4C64-8450-8E51C18793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5598" y="2842577"/>
            <a:ext cx="5943600" cy="30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5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EC059-27B5-4387-8682-DA04F830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38" y="140415"/>
            <a:ext cx="8534400" cy="1507067"/>
          </a:xfrm>
        </p:spPr>
        <p:txBody>
          <a:bodyPr/>
          <a:lstStyle/>
          <a:p>
            <a:r>
              <a:rPr lang="en-IN" dirty="0"/>
              <a:t>Foursquare data processing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7320E-6CBB-41E6-960E-55A678D52A43}"/>
              </a:ext>
            </a:extLst>
          </p:cNvPr>
          <p:cNvSpPr txBox="1"/>
          <p:nvPr/>
        </p:nvSpPr>
        <p:spPr>
          <a:xfrm>
            <a:off x="463826" y="1431236"/>
            <a:ext cx="955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Venues were called from the </a:t>
            </a:r>
            <a:r>
              <a:rPr lang="en-IN" b="1" dirty="0"/>
              <a:t>Foursquare API </a:t>
            </a:r>
            <a:r>
              <a:rPr lang="en-IN" dirty="0"/>
              <a:t> and weighted by frequency using the “One Hot Encoding” method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30AE6-C5E7-4E32-8071-3C8470DE30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738" y="2222696"/>
            <a:ext cx="5779575" cy="368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4156C-0812-4923-A9E2-1ED354C4B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3947" y="2222696"/>
            <a:ext cx="2817678" cy="35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7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EC059-27B5-4387-8682-DA04F830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38" y="140415"/>
            <a:ext cx="8534400" cy="1507067"/>
          </a:xfrm>
        </p:spPr>
        <p:txBody>
          <a:bodyPr/>
          <a:lstStyle/>
          <a:p>
            <a:r>
              <a:rPr lang="en-IN" dirty="0"/>
              <a:t>Zillow data processing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7320E-6CBB-41E6-960E-55A678D52A43}"/>
              </a:ext>
            </a:extLst>
          </p:cNvPr>
          <p:cNvSpPr txBox="1"/>
          <p:nvPr/>
        </p:nvSpPr>
        <p:spPr>
          <a:xfrm>
            <a:off x="463827" y="1431236"/>
            <a:ext cx="84018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Neighborhood dataset was filtered by city to remove all places outside of Seattle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Spreadsheet was merged with the </a:t>
            </a:r>
            <a:r>
              <a:rPr lang="en-IN" dirty="0" err="1"/>
              <a:t>SeattleIO</a:t>
            </a:r>
            <a:r>
              <a:rPr lang="en-IN" dirty="0"/>
              <a:t> </a:t>
            </a:r>
            <a:r>
              <a:rPr lang="en-IN" dirty="0" err="1"/>
              <a:t>GeoJson</a:t>
            </a:r>
            <a:r>
              <a:rPr lang="en-IN" dirty="0"/>
              <a:t> in order to map </a:t>
            </a:r>
            <a:r>
              <a:rPr lang="en-IN" dirty="0" err="1"/>
              <a:t>neighborhoods</a:t>
            </a:r>
            <a:r>
              <a:rPr lang="en-IN" dirty="0"/>
              <a:t> with latitude and longitude coordinates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Nested “Polygon” Geometry was difficult to extract into a </a:t>
            </a:r>
            <a:r>
              <a:rPr lang="en-IN" dirty="0" err="1"/>
              <a:t>dataframe</a:t>
            </a:r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X,Y Centroids were ultimately put into a </a:t>
            </a:r>
            <a:r>
              <a:rPr lang="en-IN" dirty="0" err="1"/>
              <a:t>dataframe</a:t>
            </a:r>
            <a:r>
              <a:rPr lang="en-IN" dirty="0"/>
              <a:t> and used as “Point” Geometry due to Folium not rendering the complex Shapes in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F48F1-F5FF-4398-9C0D-EEF7860B7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65705" y="801509"/>
            <a:ext cx="3326295" cy="591607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8E3C2CA-B480-4B34-BA7A-DAC0C8A4B6B3}"/>
              </a:ext>
            </a:extLst>
          </p:cNvPr>
          <p:cNvSpPr/>
          <p:nvPr/>
        </p:nvSpPr>
        <p:spPr>
          <a:xfrm>
            <a:off x="8281079" y="3429000"/>
            <a:ext cx="379828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12EAAE-9B12-4A7C-8052-86E9230B5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17" y="4441110"/>
            <a:ext cx="21812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634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1298</Words>
  <Application>Microsoft Office PowerPoint</Application>
  <PresentationFormat>Widescreen</PresentationFormat>
  <Paragraphs>248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Slice</vt:lpstr>
      <vt:lpstr>Identifying Neighborhoods of Value in a Crowded Seattle Market</vt:lpstr>
      <vt:lpstr>Business Objective</vt:lpstr>
      <vt:lpstr>PowerPoint Presentation</vt:lpstr>
      <vt:lpstr>PowerPoint Presentation</vt:lpstr>
      <vt:lpstr>Data Collection</vt:lpstr>
      <vt:lpstr>Data Collection</vt:lpstr>
      <vt:lpstr>Data Collection</vt:lpstr>
      <vt:lpstr>Foursquare data processing</vt:lpstr>
      <vt:lpstr>Zillow data processing</vt:lpstr>
      <vt:lpstr>Assumptions of deriving Home value by neighborhood?</vt:lpstr>
      <vt:lpstr>Introducing Zillow Value</vt:lpstr>
      <vt:lpstr>What is Zillow Value (ZHVI)? </vt:lpstr>
      <vt:lpstr>Zillow Data Exploration</vt:lpstr>
      <vt:lpstr>Majority of  Neighborhoods averaged between $600-$800K with a few outliers</vt:lpstr>
      <vt:lpstr>Growth has finally slowed in the past year, adding risk to any investment</vt:lpstr>
      <vt:lpstr>Linear Regression model</vt:lpstr>
      <vt:lpstr>Examining regression Model results</vt:lpstr>
      <vt:lpstr>PowerPoint Presentation</vt:lpstr>
      <vt:lpstr>5 most expensive neighborhoods by Avg ZHVI</vt:lpstr>
      <vt:lpstr>5 Cheapest neighborhoods (if you call $400k Cheap)</vt:lpstr>
      <vt:lpstr>Hidden Value in First Hill</vt:lpstr>
      <vt:lpstr>Foursquare Data Exploration</vt:lpstr>
      <vt:lpstr>Clustering the Seattle Neighborhoods</vt:lpstr>
      <vt:lpstr>Seattle is known for Coffee?</vt:lpstr>
      <vt:lpstr>Silhouette Analysis confirmed the macro data was most accurate with 2 or 3 clusters</vt:lpstr>
      <vt:lpstr>Principal Component Analysis confirms 2 or 3 features explains most of variance</vt:lpstr>
      <vt:lpstr>Green space Cluster</vt:lpstr>
      <vt:lpstr>Coffee Cluster</vt:lpstr>
      <vt:lpstr>Discovering the Curse of Dimensionality </vt:lpstr>
      <vt:lpstr>Explaining Weights and Predictions for feature extraction </vt:lpstr>
      <vt:lpstr>Shaply value</vt:lpstr>
      <vt:lpstr>Moving Forward with this study</vt:lpstr>
      <vt:lpstr>Final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Neighborhoods of Value in a Crowded Seattle Market</dc:title>
  <dc:creator>Chris Phaiah</dc:creator>
  <cp:lastModifiedBy>Chris Phaiah</cp:lastModifiedBy>
  <cp:revision>43</cp:revision>
  <dcterms:created xsi:type="dcterms:W3CDTF">2019-06-21T15:46:28Z</dcterms:created>
  <dcterms:modified xsi:type="dcterms:W3CDTF">2019-06-22T23:35:44Z</dcterms:modified>
</cp:coreProperties>
</file>