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63" r:id="rId4"/>
    <p:sldId id="265" r:id="rId5"/>
    <p:sldId id="259" r:id="rId6"/>
    <p:sldId id="271" r:id="rId7"/>
    <p:sldId id="264" r:id="rId8"/>
    <p:sldId id="267" r:id="rId9"/>
    <p:sldId id="272" r:id="rId10"/>
    <p:sldId id="268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9" autoAdjust="0"/>
    <p:restoredTop sz="94660" autoAdjust="0"/>
  </p:normalViewPr>
  <p:slideViewPr>
    <p:cSldViewPr>
      <p:cViewPr>
        <p:scale>
          <a:sx n="66" d="100"/>
          <a:sy n="66" d="100"/>
        </p:scale>
        <p:origin x="-1356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96FFA-D5AF-4D3A-AFD6-FFB00D976B02}" type="datetimeFigureOut">
              <a:rPr lang="ru-RU" smtClean="0"/>
              <a:pPr/>
              <a:t>01.06.2015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7FABF-6FA0-4FC3-85E3-4CEAEFE11E4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07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38E9-7C38-4327-8448-A09C5A1465B2}" type="datetime1">
              <a:rPr lang="ru-RU" smtClean="0"/>
              <a:pPr/>
              <a:t>01.06.2015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08AA-A008-48CA-9D25-C86E37C4BF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2196-C813-4C92-861D-A5D5F069D9B5}" type="datetime1">
              <a:rPr lang="ru-RU" smtClean="0"/>
              <a:pPr/>
              <a:t>01.06.2015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08AA-A008-48CA-9D25-C86E37C4BF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8F78-95E1-4911-AA1E-DFAB184A9B7F}" type="datetime1">
              <a:rPr lang="ru-RU" smtClean="0"/>
              <a:pPr/>
              <a:t>01.06.2015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08AA-A008-48CA-9D25-C86E37C4BF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1E6D-2EAD-48A5-915B-435BEBDB44EF}" type="datetime1">
              <a:rPr lang="ru-RU" smtClean="0"/>
              <a:pPr/>
              <a:t>01.06.2015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08AA-A008-48CA-9D25-C86E37C4BF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968B-63C1-4E8C-B9CD-076AE5322DE5}" type="datetime1">
              <a:rPr lang="ru-RU" smtClean="0"/>
              <a:pPr/>
              <a:t>01.06.2015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08AA-A008-48CA-9D25-C86E37C4BF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FF8D-9AC7-4249-B41A-574FC2BC1337}" type="datetime1">
              <a:rPr lang="ru-RU" smtClean="0"/>
              <a:pPr/>
              <a:t>01.06.2015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08AA-A008-48CA-9D25-C86E37C4BF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AD2A-ACF7-4FAE-9053-49A3F2056069}" type="datetime1">
              <a:rPr lang="ru-RU" smtClean="0"/>
              <a:pPr/>
              <a:t>01.06.2015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08AA-A008-48CA-9D25-C86E37C4BF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E48C-A0E2-4F26-836C-1D2C8F0E2C8E}" type="datetime1">
              <a:rPr lang="ru-RU" smtClean="0"/>
              <a:pPr/>
              <a:t>01.06.2015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08AA-A008-48CA-9D25-C86E37C4BF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AD12-2B25-4A62-9116-F05952B77682}" type="datetime1">
              <a:rPr lang="ru-RU" smtClean="0"/>
              <a:pPr/>
              <a:t>01.06.2015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08AA-A008-48CA-9D25-C86E37C4BF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AB1F-7283-4BCA-86B6-C41886BD3F2C}" type="datetime1">
              <a:rPr lang="ru-RU" smtClean="0"/>
              <a:pPr/>
              <a:t>01.06.2015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08AA-A008-48CA-9D25-C86E37C4BF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19A0-846F-4A16-97FB-E4F9A4908EE7}" type="datetime1">
              <a:rPr lang="ru-RU" smtClean="0"/>
              <a:pPr/>
              <a:t>01.06.2015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08AA-A008-48CA-9D25-C86E37C4BF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ACFD4-B856-45D5-88FE-07229631BF24}" type="datetime1">
              <a:rPr lang="ru-RU" smtClean="0"/>
              <a:pPr/>
              <a:t>01.06.2015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208AA-A008-48CA-9D25-C86E37C4BF2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596" y="285728"/>
            <a:ext cx="8286808" cy="4286280"/>
          </a:xfrm>
        </p:spPr>
        <p:txBody>
          <a:bodyPr>
            <a:normAutofit/>
          </a:bodyPr>
          <a:lstStyle/>
          <a:p>
            <a:r>
              <a:rPr lang="ru-RU" b="1" dirty="0" smtClean="0"/>
              <a:t>Дипломный проект</a:t>
            </a:r>
            <a:br>
              <a:rPr lang="ru-RU" b="1" dirty="0" smtClean="0"/>
            </a:br>
            <a:r>
              <a:rPr lang="ru-RU" sz="4000" dirty="0" smtClean="0"/>
              <a:t>на тему: </a:t>
            </a:r>
            <a:br>
              <a:rPr lang="ru-RU" sz="4000" dirty="0" smtClean="0"/>
            </a:br>
            <a:r>
              <a:rPr lang="ru-RU" sz="4000" dirty="0" smtClean="0"/>
              <a:t>«</a:t>
            </a:r>
            <a:r>
              <a:rPr lang="ru-RU" sz="3600" dirty="0"/>
              <a:t>Программное средство для преобразования логических формул в функциональные блочные диаграммы </a:t>
            </a:r>
            <a:r>
              <a:rPr lang="ru-RU" sz="3600" dirty="0" err="1"/>
              <a:t>ISaGRAF</a:t>
            </a:r>
            <a:r>
              <a:rPr lang="ru-RU" sz="4000" dirty="0" smtClean="0"/>
              <a:t>»</a:t>
            </a:r>
            <a:endParaRPr lang="ru-RU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169364" y="4929198"/>
            <a:ext cx="56104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 smtClean="0"/>
              <a:t>Дипломник : Микулич Е.В.</a:t>
            </a:r>
          </a:p>
          <a:p>
            <a:pPr algn="r"/>
            <a:r>
              <a:rPr lang="ru-RU" sz="3200" dirty="0" smtClean="0"/>
              <a:t>  Руководитель : </a:t>
            </a:r>
            <a:r>
              <a:rPr lang="ru-RU" sz="3200" dirty="0" err="1" smtClean="0"/>
              <a:t>Акунович</a:t>
            </a:r>
            <a:r>
              <a:rPr lang="ru-RU" sz="3200" dirty="0" smtClean="0"/>
              <a:t> С. И.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939784"/>
          </a:xfrm>
        </p:spPr>
        <p:txBody>
          <a:bodyPr/>
          <a:lstStyle/>
          <a:p>
            <a:r>
              <a:rPr lang="ru-RU" b="1" dirty="0" smtClean="0"/>
              <a:t>Заключение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214422"/>
            <a:ext cx="8501122" cy="50720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600" dirty="0" smtClean="0"/>
              <a:t>В </a:t>
            </a:r>
            <a:r>
              <a:rPr lang="ru-RU" sz="2600" dirty="0"/>
              <a:t>ходе выполнения дипломного </a:t>
            </a:r>
            <a:r>
              <a:rPr lang="ru-RU" sz="2600" dirty="0" smtClean="0"/>
              <a:t>проекта была достигнута поставленная </a:t>
            </a:r>
            <a:r>
              <a:rPr lang="ru-RU" sz="2600" u="sng" dirty="0" smtClean="0"/>
              <a:t>цель</a:t>
            </a:r>
            <a:r>
              <a:rPr lang="ru-RU" sz="2600" dirty="0" smtClean="0"/>
              <a:t>: </a:t>
            </a:r>
          </a:p>
          <a:p>
            <a:pPr marL="0" indent="0">
              <a:buNone/>
            </a:pPr>
            <a:r>
              <a:rPr lang="ru-RU" sz="2400" dirty="0" smtClean="0"/>
              <a:t>Разработана программа </a:t>
            </a:r>
            <a:r>
              <a:rPr lang="en-US" sz="2400" dirty="0" err="1" smtClean="0"/>
              <a:t>Locical_Formulas_Converter</a:t>
            </a:r>
            <a:r>
              <a:rPr lang="ru-RU" sz="2400" dirty="0" smtClean="0"/>
              <a:t>, </a:t>
            </a:r>
            <a:r>
              <a:rPr lang="ru-RU" sz="2400" dirty="0"/>
              <a:t>которая позволяет автоматизировать процесс преобразования </a:t>
            </a:r>
            <a:r>
              <a:rPr lang="ru-RU" sz="2400" dirty="0" smtClean="0"/>
              <a:t>логических формул, </a:t>
            </a:r>
            <a:r>
              <a:rPr lang="ru-RU" sz="2400" dirty="0"/>
              <a:t>записанных в текстовом виде в программу </a:t>
            </a:r>
            <a:r>
              <a:rPr lang="ru-RU" sz="2400" dirty="0" smtClean="0"/>
              <a:t>на языке </a:t>
            </a:r>
            <a:r>
              <a:rPr lang="en-US" sz="2400" dirty="0" smtClean="0"/>
              <a:t>FBD</a:t>
            </a:r>
          </a:p>
          <a:p>
            <a:pPr marL="0" indent="0">
              <a:buNone/>
            </a:pPr>
            <a:r>
              <a:rPr lang="ru-RU" sz="2600" dirty="0" smtClean="0"/>
              <a:t>Также решены следующие </a:t>
            </a:r>
            <a:r>
              <a:rPr lang="ru-RU" sz="2600" u="sng" dirty="0" smtClean="0"/>
              <a:t>задачи</a:t>
            </a:r>
            <a:r>
              <a:rPr lang="ru-RU" sz="2600" dirty="0" smtClean="0"/>
              <a:t>:</a:t>
            </a:r>
            <a:endParaRPr lang="ru-RU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1.	</a:t>
            </a:r>
            <a:r>
              <a:rPr lang="ru-RU" sz="2400" dirty="0" smtClean="0"/>
              <a:t>Изучена структура </a:t>
            </a:r>
            <a:r>
              <a:rPr lang="ru-RU" sz="2400" dirty="0" smtClean="0"/>
              <a:t>логических формул</a:t>
            </a:r>
            <a:endParaRPr lang="ru-RU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2.</a:t>
            </a:r>
            <a:r>
              <a:rPr lang="ru-RU" sz="2400" dirty="0" smtClean="0"/>
              <a:t>	Изучена структура программы </a:t>
            </a:r>
            <a:r>
              <a:rPr lang="en-US" sz="2400" dirty="0" smtClean="0"/>
              <a:t>FBD </a:t>
            </a:r>
            <a:r>
              <a:rPr lang="ru-RU" sz="2400" dirty="0" smtClean="0"/>
              <a:t>в формате </a:t>
            </a:r>
            <a:r>
              <a:rPr lang="en-US" sz="2400" dirty="0" smtClean="0"/>
              <a:t>ISAXML</a:t>
            </a:r>
            <a:endParaRPr lang="ru-RU" sz="2400" dirty="0" smtClean="0"/>
          </a:p>
          <a:p>
            <a:pPr>
              <a:spcBef>
                <a:spcPts val="600"/>
              </a:spcBef>
              <a:buNone/>
            </a:pPr>
            <a:r>
              <a:rPr lang="ru-RU" sz="2400" dirty="0" smtClean="0"/>
              <a:t>3.	Выполнено </a:t>
            </a:r>
            <a:r>
              <a:rPr lang="ru-RU" sz="2400" dirty="0" smtClean="0"/>
              <a:t>преобразование логических формул на язык </a:t>
            </a:r>
            <a:r>
              <a:rPr lang="ru-RU" sz="2400" dirty="0" smtClean="0"/>
              <a:t>визуального программирования </a:t>
            </a:r>
            <a:r>
              <a:rPr lang="en-US" sz="2400" dirty="0" smtClean="0"/>
              <a:t>FBD </a:t>
            </a:r>
            <a:r>
              <a:rPr lang="ru-RU" sz="2400" dirty="0" smtClean="0"/>
              <a:t>в среде </a:t>
            </a:r>
            <a:r>
              <a:rPr lang="en-US" sz="2400" dirty="0" err="1" smtClean="0"/>
              <a:t>ISaGRAF</a:t>
            </a:r>
            <a:endParaRPr lang="ru-RU" sz="2400" dirty="0" smtClean="0"/>
          </a:p>
          <a:p>
            <a:pPr marL="363538" indent="-363538">
              <a:buFont typeface="Arial" pitchFamily="34" charset="0"/>
              <a:buAutoNum type="arabicPeriod" startAt="4"/>
            </a:pPr>
            <a:r>
              <a:rPr lang="ru-RU" sz="2400" dirty="0" smtClean="0"/>
              <a:t>Промоделирован алгоритм управления, представленный на языке </a:t>
            </a:r>
            <a:r>
              <a:rPr lang="en-US" sz="2400" dirty="0" smtClean="0"/>
              <a:t>FBD,</a:t>
            </a:r>
            <a:r>
              <a:rPr lang="ru-RU" sz="2400" dirty="0" smtClean="0"/>
              <a:t> в среде </a:t>
            </a:r>
            <a:r>
              <a:rPr lang="en-US" sz="2400" dirty="0" err="1" smtClean="0"/>
              <a:t>ISaGRAF</a:t>
            </a:r>
            <a:endParaRPr lang="ru-RU" sz="2400" dirty="0" smtClean="0"/>
          </a:p>
          <a:p>
            <a:pPr marL="457200" indent="-457200">
              <a:buNone/>
            </a:pPr>
            <a:endParaRPr lang="ru-RU" sz="240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00826" y="6286520"/>
            <a:ext cx="2185974" cy="365125"/>
          </a:xfrm>
        </p:spPr>
        <p:txBody>
          <a:bodyPr/>
          <a:lstStyle/>
          <a:p>
            <a:fld id="{F2B208AA-A008-48CA-9D25-C86E37C4BF2D}" type="slidenum">
              <a:rPr lang="ru-RU" sz="3600" smtClean="0">
                <a:solidFill>
                  <a:schemeClr val="tx1"/>
                </a:solidFill>
              </a:rPr>
              <a:pPr/>
              <a:t>10</a:t>
            </a:fld>
            <a:endParaRPr lang="ru-RU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989034"/>
          </a:xfrm>
        </p:spPr>
        <p:txBody>
          <a:bodyPr/>
          <a:lstStyle/>
          <a:p>
            <a:r>
              <a:rPr lang="ru-RU" b="1" dirty="0" smtClean="0"/>
              <a:t>Цель и задачи проекта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357298"/>
            <a:ext cx="8429684" cy="5000660"/>
          </a:xfrm>
        </p:spPr>
        <p:txBody>
          <a:bodyPr>
            <a:noAutofit/>
          </a:bodyPr>
          <a:lstStyle/>
          <a:p>
            <a:pPr marL="806450" indent="-806450">
              <a:spcBef>
                <a:spcPts val="0"/>
              </a:spcBef>
              <a:buNone/>
            </a:pPr>
            <a:r>
              <a:rPr lang="ru-RU" sz="2000" b="1" u="sng" dirty="0" smtClean="0"/>
              <a:t>Цель:</a:t>
            </a:r>
            <a:r>
              <a:rPr lang="ru-RU" sz="2000" dirty="0" smtClean="0"/>
              <a:t> </a:t>
            </a:r>
            <a:r>
              <a:rPr lang="ru-RU" sz="2000" dirty="0"/>
              <a:t>Цель дипломного проекта заключается в </a:t>
            </a:r>
            <a:r>
              <a:rPr lang="ru-RU" sz="2000" dirty="0" smtClean="0"/>
              <a:t>создании </a:t>
            </a:r>
            <a:r>
              <a:rPr lang="ru-RU" sz="2000" dirty="0"/>
              <a:t>программного средства, предназначенного для преобразования логических формул, записанных в TXT-файле, в визуальную программу на языке FBD в среде разработки </a:t>
            </a:r>
            <a:r>
              <a:rPr lang="ru-RU" sz="2000" dirty="0" err="1" smtClean="0"/>
              <a:t>ISaGRAF</a:t>
            </a:r>
            <a:endParaRPr lang="ru-RU" sz="2000" dirty="0" smtClean="0"/>
          </a:p>
          <a:p>
            <a:pPr marL="806450" indent="-806450">
              <a:spcBef>
                <a:spcPts val="0"/>
              </a:spcBef>
              <a:buNone/>
            </a:pPr>
            <a:r>
              <a:rPr lang="ru-RU" sz="2000" b="1" u="sng" dirty="0" smtClean="0"/>
              <a:t>Задачи:</a:t>
            </a:r>
          </a:p>
          <a:p>
            <a:pPr>
              <a:spcBef>
                <a:spcPts val="0"/>
              </a:spcBef>
            </a:pPr>
            <a:r>
              <a:rPr lang="ru-RU" sz="2000" dirty="0" smtClean="0"/>
              <a:t>Изучить структуру блока логического управления (БУ) космического аппарата:</a:t>
            </a:r>
          </a:p>
          <a:p>
            <a:pPr lvl="1">
              <a:spcBef>
                <a:spcPts val="0"/>
              </a:spcBef>
            </a:pPr>
            <a:r>
              <a:rPr lang="ru-RU" sz="2000" dirty="0" smtClean="0"/>
              <a:t>Логические </a:t>
            </a:r>
            <a:r>
              <a:rPr lang="ru-RU" sz="2000" dirty="0" smtClean="0"/>
              <a:t>формулы </a:t>
            </a:r>
            <a:r>
              <a:rPr lang="ru-RU" sz="2000" dirty="0" smtClean="0"/>
              <a:t>ИМС </a:t>
            </a:r>
            <a:r>
              <a:rPr lang="ru-RU" sz="2000" dirty="0" smtClean="0"/>
              <a:t>КО</a:t>
            </a: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ru-RU" sz="2000" dirty="0" smtClean="0"/>
              <a:t>Изучить структуру программы </a:t>
            </a:r>
            <a:r>
              <a:rPr lang="en-US" sz="2000" dirty="0" smtClean="0"/>
              <a:t>FBD </a:t>
            </a:r>
            <a:r>
              <a:rPr lang="ru-RU" sz="2000" dirty="0" smtClean="0"/>
              <a:t>в формате </a:t>
            </a:r>
            <a:r>
              <a:rPr lang="en-US" sz="2000" dirty="0" smtClean="0"/>
              <a:t>ISAXML</a:t>
            </a:r>
            <a:endParaRPr lang="ru-RU" sz="2000" dirty="0" smtClean="0"/>
          </a:p>
          <a:p>
            <a:pPr>
              <a:spcBef>
                <a:spcPts val="600"/>
              </a:spcBef>
            </a:pPr>
            <a:r>
              <a:rPr lang="ru-RU" sz="2000" dirty="0"/>
              <a:t>В</a:t>
            </a:r>
            <a:r>
              <a:rPr lang="ru-RU" sz="2000" dirty="0" smtClean="0"/>
              <a:t>ыполнить преобразование логических формул на язык </a:t>
            </a:r>
            <a:r>
              <a:rPr lang="en-US" sz="2000" dirty="0" smtClean="0"/>
              <a:t>FBD </a:t>
            </a:r>
            <a:r>
              <a:rPr lang="ru-RU" sz="2000" dirty="0" smtClean="0"/>
              <a:t>с помощью написанной программы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08AA-A008-48CA-9D25-C86E37C4BF2D}" type="slidenum">
              <a:rPr lang="ru-RU" sz="3600" smtClean="0">
                <a:solidFill>
                  <a:schemeClr val="tx1"/>
                </a:solidFill>
              </a:rPr>
              <a:pPr/>
              <a:t>2</a:t>
            </a:fld>
            <a:endParaRPr lang="ru-RU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Логические формулы</a:t>
            </a:r>
            <a:endParaRPr lang="ru-RU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08AA-A008-48CA-9D25-C86E37C4BF2D}" type="slidenum">
              <a:rPr lang="ru-RU" sz="3200" smtClean="0">
                <a:solidFill>
                  <a:schemeClr val="tx1"/>
                </a:solidFill>
              </a:rPr>
              <a:pPr/>
              <a:t>3</a:t>
            </a:fld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68158"/>
            <a:ext cx="8324098" cy="4644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Структура программы </a:t>
            </a:r>
            <a:r>
              <a:rPr lang="en-US" dirty="0" smtClean="0"/>
              <a:t>FBD </a:t>
            </a:r>
            <a:r>
              <a:rPr lang="ru-RU" dirty="0" smtClean="0"/>
              <a:t>ф формате </a:t>
            </a:r>
            <a:r>
              <a:rPr lang="en-US" dirty="0" smtClean="0"/>
              <a:t>ISAXML</a:t>
            </a:r>
            <a:endParaRPr lang="ru-RU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08AA-A008-48CA-9D25-C86E37C4BF2D}" type="slidenum">
              <a:rPr lang="ru-RU" sz="3600" smtClean="0">
                <a:solidFill>
                  <a:schemeClr val="tx1"/>
                </a:solidFill>
              </a:rPr>
              <a:pPr/>
              <a:t>4</a:t>
            </a:fld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1053"/>
            <a:ext cx="7506580" cy="5274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28976"/>
            <a:ext cx="8784976" cy="939784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Преобразование логических формул в функциональные выражения</a:t>
            </a:r>
            <a:endParaRPr lang="ru-RU" b="1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08AA-A008-48CA-9D25-C86E37C4BF2D}" type="slidenum">
              <a:rPr lang="ru-RU" sz="3600" smtClean="0">
                <a:solidFill>
                  <a:schemeClr val="tx1"/>
                </a:solidFill>
              </a:rPr>
              <a:pPr/>
              <a:t>5</a:t>
            </a:fld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3491880" y="2585433"/>
            <a:ext cx="806111" cy="3172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15" r="24970" b="47161"/>
          <a:stretch/>
        </p:blipFill>
        <p:spPr bwMode="auto">
          <a:xfrm>
            <a:off x="179511" y="1097133"/>
            <a:ext cx="2949861" cy="3390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94207"/>
            <a:ext cx="4157165" cy="3016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Группа 9"/>
          <p:cNvGrpSpPr/>
          <p:nvPr/>
        </p:nvGrpSpPr>
        <p:grpSpPr>
          <a:xfrm>
            <a:off x="5857305" y="4869160"/>
            <a:ext cx="1016548" cy="1061500"/>
            <a:chOff x="5557930" y="4616111"/>
            <a:chExt cx="1216132" cy="1195135"/>
          </a:xfrm>
        </p:grpSpPr>
        <p:sp>
          <p:nvSpPr>
            <p:cNvPr id="11" name="Стрелка вправо 10"/>
            <p:cNvSpPr/>
            <p:nvPr/>
          </p:nvSpPr>
          <p:spPr>
            <a:xfrm rot="10800000">
              <a:off x="5557930" y="5454055"/>
              <a:ext cx="1000132" cy="357191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558062" y="4616111"/>
              <a:ext cx="216000" cy="11277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831" b="62016"/>
          <a:stretch/>
        </p:blipFill>
        <p:spPr bwMode="auto">
          <a:xfrm>
            <a:off x="179511" y="4547186"/>
            <a:ext cx="5108404" cy="2210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58204" cy="939784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Преобразование в программу </a:t>
            </a:r>
            <a:r>
              <a:rPr lang="en-US" sz="3200" b="1" dirty="0" smtClean="0"/>
              <a:t>FBD</a:t>
            </a:r>
            <a:endParaRPr lang="ru-RU" sz="32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08AA-A008-48CA-9D25-C86E37C4BF2D}" type="slidenum">
              <a:rPr lang="ru-RU" sz="3600" smtClean="0">
                <a:solidFill>
                  <a:schemeClr val="tx1"/>
                </a:solidFill>
              </a:rPr>
              <a:pPr/>
              <a:t>6</a:t>
            </a:fld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4" name="Стрелка вправо 13"/>
          <p:cNvSpPr/>
          <p:nvPr/>
        </p:nvSpPr>
        <p:spPr>
          <a:xfrm>
            <a:off x="2974403" y="1886289"/>
            <a:ext cx="792088" cy="3571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8028384" y="4173285"/>
            <a:ext cx="890481" cy="1195135"/>
            <a:chOff x="5557930" y="4616111"/>
            <a:chExt cx="1216132" cy="1195135"/>
          </a:xfrm>
        </p:grpSpPr>
        <p:sp>
          <p:nvSpPr>
            <p:cNvPr id="17" name="Стрелка вправо 16"/>
            <p:cNvSpPr/>
            <p:nvPr/>
          </p:nvSpPr>
          <p:spPr>
            <a:xfrm rot="10800000">
              <a:off x="5557930" y="5454055"/>
              <a:ext cx="1000132" cy="357191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6558062" y="4616111"/>
              <a:ext cx="216000" cy="11277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4" y="1474334"/>
            <a:ext cx="2740844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859230"/>
            <a:ext cx="5118840" cy="305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430" y="4175241"/>
            <a:ext cx="2041326" cy="1921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24" y="4019130"/>
            <a:ext cx="4643700" cy="2591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Стрелка вправо 20"/>
          <p:cNvSpPr/>
          <p:nvPr/>
        </p:nvSpPr>
        <p:spPr>
          <a:xfrm rot="10800000">
            <a:off x="4994633" y="5011231"/>
            <a:ext cx="792088" cy="3571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928694"/>
          </a:xfrm>
        </p:spPr>
        <p:txBody>
          <a:bodyPr>
            <a:normAutofit/>
          </a:bodyPr>
          <a:lstStyle/>
          <a:p>
            <a:r>
              <a:rPr lang="ru-RU" b="1" dirty="0" smtClean="0"/>
              <a:t>Результат в </a:t>
            </a:r>
            <a:r>
              <a:rPr lang="en-US" b="1" dirty="0" err="1" smtClean="0"/>
              <a:t>ISaGRAF</a:t>
            </a:r>
            <a:endParaRPr lang="ru-RU" b="1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6256" y="6356349"/>
            <a:ext cx="2133600" cy="365125"/>
          </a:xfrm>
        </p:spPr>
        <p:txBody>
          <a:bodyPr/>
          <a:lstStyle/>
          <a:p>
            <a:fld id="{F2B208AA-A008-48CA-9D25-C86E37C4BF2D}" type="slidenum">
              <a:rPr lang="ru-RU" sz="3600" smtClean="0">
                <a:solidFill>
                  <a:schemeClr val="tx1"/>
                </a:solidFill>
              </a:rPr>
              <a:pPr/>
              <a:t>7</a:t>
            </a:fld>
            <a:endParaRPr lang="ru-RU" sz="36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514404" cy="4616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-171400"/>
            <a:ext cx="8502116" cy="1282154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/>
              <a:t>Алгоритм преобразования в функциональные выражения программы </a:t>
            </a:r>
            <a:r>
              <a:rPr lang="en-US" sz="3200" b="1" dirty="0" err="1" smtClean="0"/>
              <a:t>Logical_Formulas_Converter</a:t>
            </a:r>
            <a:endParaRPr lang="ru-RU" sz="3200" b="1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08AA-A008-48CA-9D25-C86E37C4BF2D}" type="slidenum">
              <a:rPr lang="ru-RU" sz="3600" smtClean="0">
                <a:solidFill>
                  <a:schemeClr val="tx1"/>
                </a:solidFill>
              </a:rPr>
              <a:pPr/>
              <a:t>8</a:t>
            </a:fld>
            <a:endParaRPr lang="ru-RU" sz="36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247" y="1068829"/>
            <a:ext cx="4896544" cy="57891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171400"/>
            <a:ext cx="8363272" cy="1282154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Алгоритм преобразования в </a:t>
            </a:r>
            <a:r>
              <a:rPr lang="en-US" sz="3200" b="1" dirty="0" smtClean="0"/>
              <a:t>FBD</a:t>
            </a:r>
            <a:r>
              <a:rPr lang="ru-RU" sz="3200" b="1" dirty="0" smtClean="0"/>
              <a:t>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ru-RU" sz="3200" b="1" dirty="0" smtClean="0"/>
              <a:t>программы </a:t>
            </a:r>
            <a:r>
              <a:rPr lang="en-US" sz="3200" b="1" dirty="0" err="1" smtClean="0"/>
              <a:t>Logical_Formulas_Converter</a:t>
            </a:r>
            <a:endParaRPr lang="ru-RU" sz="3200" b="1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08AA-A008-48CA-9D25-C86E37C4BF2D}" type="slidenum">
              <a:rPr lang="ru-RU" sz="3600" smtClean="0">
                <a:solidFill>
                  <a:schemeClr val="tx1"/>
                </a:solidFill>
              </a:rPr>
              <a:pPr/>
              <a:t>9</a:t>
            </a:fld>
            <a:endParaRPr lang="ru-RU" sz="3600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41" y="980728"/>
            <a:ext cx="7875691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7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1817</TotalTime>
  <Words>165</Words>
  <Application>Microsoft Office PowerPoint</Application>
  <PresentationFormat>Экран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Дипломный проект на тему:  «Программное средство для преобразования логических формул в функциональные блочные диаграммы ISaGRAF»</vt:lpstr>
      <vt:lpstr>Цель и задачи проекта</vt:lpstr>
      <vt:lpstr>Логические формулы</vt:lpstr>
      <vt:lpstr>Структура программы FBD ф формате ISAXML</vt:lpstr>
      <vt:lpstr>Преобразование логических формул в функциональные выражения</vt:lpstr>
      <vt:lpstr>Преобразование в программу FBD</vt:lpstr>
      <vt:lpstr>Результат в ISaGRAF</vt:lpstr>
      <vt:lpstr>Алгоритм преобразования в функциональные выражения программы Logical_Formulas_Converter</vt:lpstr>
      <vt:lpstr>Алгоритм преобразования в FBD  программы Logical_Formulas_Converter</vt:lpstr>
      <vt:lpstr>Заключение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Тема: «Объектно-ориентированный анализ и программирование блока логического управления космического аппарата»</dc:title>
  <dc:creator>Admin</dc:creator>
  <cp:lastModifiedBy>Yauhen</cp:lastModifiedBy>
  <cp:revision>121</cp:revision>
  <dcterms:created xsi:type="dcterms:W3CDTF">2012-06-03T13:09:20Z</dcterms:created>
  <dcterms:modified xsi:type="dcterms:W3CDTF">2015-06-01T15:20:36Z</dcterms:modified>
</cp:coreProperties>
</file>