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257" r:id="rId2"/>
    <p:sldId id="258" r:id="rId3"/>
    <p:sldId id="270" r:id="rId4"/>
    <p:sldId id="271" r:id="rId5"/>
    <p:sldId id="259" r:id="rId6"/>
    <p:sldId id="272" r:id="rId7"/>
    <p:sldId id="273" r:id="rId8"/>
    <p:sldId id="274" r:id="rId9"/>
    <p:sldId id="280" r:id="rId10"/>
    <p:sldId id="275" r:id="rId11"/>
    <p:sldId id="277" r:id="rId12"/>
    <p:sldId id="281" r:id="rId13"/>
    <p:sldId id="284" r:id="rId14"/>
    <p:sldId id="285" r:id="rId15"/>
    <p:sldId id="286" r:id="rId16"/>
    <p:sldId id="287" r:id="rId17"/>
    <p:sldId id="288" r:id="rId18"/>
    <p:sldId id="290" r:id="rId19"/>
    <p:sldId id="289"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529" autoAdjust="0"/>
  </p:normalViewPr>
  <p:slideViewPr>
    <p:cSldViewPr snapToGrid="0">
      <p:cViewPr varScale="1">
        <p:scale>
          <a:sx n="86" d="100"/>
          <a:sy n="86" d="100"/>
        </p:scale>
        <p:origin x="514" y="53"/>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9" d="100"/>
          <a:sy n="69" d="100"/>
        </p:scale>
        <p:origin x="278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1/14/2022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rial" pitchFamily="34" charset="0"/>
                <a:cs typeface="Arial" pitchFamily="34" charset="0"/>
              </a:rPr>
              <a:t>To change the  image on this slide, select the picture and delete it. Then click the Pictures icon in the placeholder to insert your own image.</a:t>
            </a:r>
          </a:p>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a:t>
            </a:fld>
            <a:endParaRPr lang="en-US"/>
          </a:p>
        </p:txBody>
      </p:sp>
    </p:spTree>
    <p:extLst>
      <p:ext uri="{BB962C8B-B14F-4D97-AF65-F5344CB8AC3E}">
        <p14:creationId xmlns:p14="http://schemas.microsoft.com/office/powerpoint/2010/main" val="154242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1/14/2022</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bwMode="invGray">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invGray">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298448"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bwMode="invGray">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descr="An empty placeholder to add an image. Click on the placeholder and select the image that you wish to add"/>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Text Placeholder 3"/>
          <p:cNvSpPr>
            <a:spLocks noGrp="1"/>
          </p:cNvSpPr>
          <p:nvPr>
            <p:ph type="body" sz="half" idx="14"/>
          </p:nvPr>
        </p:nvSpPr>
        <p:spPr bwMode="invGray">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1/14/2022</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1/14/2022</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1/14/2022</a:t>
            </a:fld>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7F8E3F6-DE14-48B2-B2BC-6FABA9630FB8}" type="slidenum">
              <a:rPr lang="en-US" smtClean="0"/>
              <a:pPr/>
              <a:t>‹#›</a:t>
            </a:fld>
            <a:endParaRPr lang="en-US" dirty="0"/>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1/14/2022</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15" name="Picture Placeholder 14" descr="An empty placeholder to add an image. Click on the placeholder and select the image that you wish to add"/>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a:t>Click icon to add picture</a:t>
            </a:r>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1/14/2022</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a:t>Click to edit Master title style</a:t>
            </a:r>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79A3335-6331-4872-A8B7-ECD55539F4D0}" type="datetimeFigureOut">
              <a:rPr lang="en-US" smtClean="0"/>
              <a:t>1/14/2022</a:t>
            </a:fld>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A79A3335-6331-4872-A8B7-ECD55539F4D0}" type="datetimeFigureOut">
              <a:rPr lang="en-US" smtClean="0"/>
              <a:t>1/14/2022</a:t>
            </a:fld>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A79A3335-6331-4872-A8B7-ECD55539F4D0}" type="datetimeFigureOut">
              <a:rPr lang="en-US" smtClean="0"/>
              <a:t>1/14/2022</a:t>
            </a:fld>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1/14/2022</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100">
                <a:solidFill>
                  <a:schemeClr val="tx1"/>
                </a:solidFill>
              </a:defRPr>
            </a:lvl1pPr>
          </a:lstStyle>
          <a:p>
            <a:fld id="{A79A3335-6331-4872-A8B7-ECD55539F4D0}" type="datetimeFigureOut">
              <a:rPr lang="en-US" smtClean="0"/>
              <a:pPr/>
              <a:t>1/14/2022</a:t>
            </a:fld>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1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solidFill>
                  <a:schemeClr val="tx1"/>
                </a:solidFill>
              </a:rPr>
              <a:t>Sentiment Analysis, Emotions and prediction of stock market</a:t>
            </a:r>
            <a:endParaRPr lang="en-US" dirty="0"/>
          </a:p>
        </p:txBody>
      </p:sp>
      <p:pic>
        <p:nvPicPr>
          <p:cNvPr id="5" name="Picture Placeholder 4" descr="City street with motion blu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4" b="14"/>
          <a:stretch>
            <a:fillRect/>
          </a:stretch>
        </p:blipFill>
        <p:spPr/>
      </p:pic>
      <p:sp>
        <p:nvSpPr>
          <p:cNvPr id="3" name="Subtitle 2"/>
          <p:cNvSpPr>
            <a:spLocks noGrp="1"/>
          </p:cNvSpPr>
          <p:nvPr>
            <p:ph type="subTitle" idx="1"/>
          </p:nvPr>
        </p:nvSpPr>
        <p:spPr/>
        <p:txBody>
          <a:bodyPr>
            <a:normAutofit fontScale="70000" lnSpcReduction="20000"/>
          </a:bodyPr>
          <a:lstStyle/>
          <a:p>
            <a:r>
              <a:rPr lang="en-US" dirty="0"/>
              <a:t>By,</a:t>
            </a:r>
          </a:p>
          <a:p>
            <a:r>
              <a:rPr lang="en-US" dirty="0"/>
              <a:t>Yousuf Minhaj,</a:t>
            </a:r>
          </a:p>
          <a:p>
            <a:r>
              <a:rPr lang="en-US" dirty="0"/>
              <a:t>Supervised by,</a:t>
            </a:r>
          </a:p>
          <a:p>
            <a:r>
              <a:rPr lang="en-US" dirty="0"/>
              <a:t>Muhammad </a:t>
            </a:r>
            <a:r>
              <a:rPr lang="en-US" dirty="0" err="1"/>
              <a:t>Nouman</a:t>
            </a:r>
            <a:r>
              <a:rPr lang="en-US" dirty="0"/>
              <a:t> </a:t>
            </a:r>
            <a:r>
              <a:rPr lang="en-US" dirty="0" err="1"/>
              <a:t>Durrani</a:t>
            </a:r>
            <a:endParaRPr lang="en-US" dirty="0"/>
          </a:p>
        </p:txBody>
      </p:sp>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4" name="Content Placeholder 3">
            <a:extLst>
              <a:ext uri="{FF2B5EF4-FFF2-40B4-BE49-F238E27FC236}">
                <a16:creationId xmlns:a16="http://schemas.microsoft.com/office/drawing/2014/main" id="{47A1F767-23CE-4FAB-9750-0AE887D04514}"/>
              </a:ext>
            </a:extLst>
          </p:cNvPr>
          <p:cNvSpPr>
            <a:spLocks noGrp="1"/>
          </p:cNvSpPr>
          <p:nvPr>
            <p:ph idx="1"/>
          </p:nvPr>
        </p:nvSpPr>
        <p:spPr/>
        <p:txBody>
          <a:bodyPr>
            <a:normAutofit/>
          </a:bodyPr>
          <a:lstStyle/>
          <a:p>
            <a:r>
              <a:rPr lang="en-US" dirty="0"/>
              <a:t>Data Preparation (</a:t>
            </a:r>
            <a:r>
              <a:rPr lang="en-US" dirty="0" err="1"/>
              <a:t>Cont</a:t>
            </a:r>
            <a:r>
              <a:rPr lang="en-US" dirty="0"/>
              <a:t>):</a:t>
            </a:r>
          </a:p>
          <a:p>
            <a:pPr lvl="1"/>
            <a:r>
              <a:rPr lang="en-US" dirty="0"/>
              <a:t>Sentiment Analysis:</a:t>
            </a:r>
          </a:p>
          <a:p>
            <a:pPr lvl="2"/>
            <a:r>
              <a:rPr lang="en-US" sz="1800" dirty="0">
                <a:effectLst/>
                <a:latin typeface="Calibri" panose="020F0502020204030204" pitchFamily="34" charset="0"/>
                <a:ea typeface="Calibri" panose="020F0502020204030204" pitchFamily="34" charset="0"/>
                <a:cs typeface="Times New Roman" panose="02020603050405020304" pitchFamily="18" charset="0"/>
              </a:rPr>
              <a:t>Text Processing</a:t>
            </a:r>
            <a:r>
              <a:rPr lang="en-US" dirty="0">
                <a:latin typeface="Calibri" panose="020F0502020204030204" pitchFamily="34" charset="0"/>
                <a:ea typeface="Calibri" panose="020F0502020204030204" pitchFamily="34" charset="0"/>
                <a:cs typeface="Times New Roman" panose="02020603050405020304" pitchFamily="18" charset="0"/>
              </a:rPr>
              <a:t> (will be done using NLTK for Python)</a:t>
            </a:r>
          </a:p>
          <a:p>
            <a:pPr lvl="3"/>
            <a:r>
              <a:rPr lang="en-US" dirty="0">
                <a:effectLst/>
                <a:latin typeface="Calibri" panose="020F0502020204030204" pitchFamily="34" charset="0"/>
                <a:ea typeface="Calibri" panose="020F0502020204030204" pitchFamily="34" charset="0"/>
                <a:cs typeface="Times New Roman" panose="02020603050405020304" pitchFamily="18" charset="0"/>
              </a:rPr>
              <a:t>Tokenization</a:t>
            </a:r>
          </a:p>
          <a:p>
            <a:pPr lvl="3"/>
            <a:r>
              <a:rPr lang="en-US" dirty="0">
                <a:latin typeface="Calibri" panose="020F0502020204030204" pitchFamily="34" charset="0"/>
                <a:ea typeface="Calibri" panose="020F0502020204030204" pitchFamily="34" charset="0"/>
                <a:cs typeface="Times New Roman" panose="02020603050405020304" pitchFamily="18" charset="0"/>
              </a:rPr>
              <a:t>Removing Stop words</a:t>
            </a:r>
          </a:p>
          <a:p>
            <a:pPr lvl="3"/>
            <a:r>
              <a:rPr lang="en-US" dirty="0">
                <a:effectLst/>
                <a:latin typeface="Calibri" panose="020F0502020204030204" pitchFamily="34" charset="0"/>
                <a:ea typeface="Calibri" panose="020F0502020204030204" pitchFamily="34" charset="0"/>
                <a:cs typeface="Times New Roman" panose="02020603050405020304" pitchFamily="18" charset="0"/>
              </a:rPr>
              <a:t>Twitter Symbols</a:t>
            </a:r>
          </a:p>
          <a:p>
            <a:pPr lvl="2"/>
            <a:r>
              <a:rPr lang="en-US" sz="1800" dirty="0">
                <a:effectLst/>
                <a:latin typeface="Calibri" panose="020F0502020204030204" pitchFamily="34" charset="0"/>
                <a:ea typeface="Calibri" panose="020F0502020204030204" pitchFamily="34" charset="0"/>
                <a:cs typeface="Times New Roman" panose="02020603050405020304" pitchFamily="18" charset="0"/>
              </a:rPr>
              <a:t>Training Set </a:t>
            </a:r>
          </a:p>
          <a:p>
            <a:pPr lvl="3"/>
            <a:r>
              <a:rPr lang="en-US" dirty="0"/>
              <a:t>Positive sentiment query: ”:) :-) =) :D “</a:t>
            </a:r>
            <a:endParaRPr lang="en-US" dirty="0">
              <a:latin typeface="Calibri" panose="020F0502020204030204" pitchFamily="34" charset="0"/>
              <a:cs typeface="Times New Roman" panose="02020603050405020304" pitchFamily="18" charset="0"/>
            </a:endParaRPr>
          </a:p>
          <a:p>
            <a:pPr lvl="3"/>
            <a:r>
              <a:rPr lang="en-US" dirty="0"/>
              <a:t>Negative sentiment query: ”:( =( hate dislike”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lvl="2"/>
            <a:r>
              <a:rPr lang="en-US" sz="1800" dirty="0">
                <a:effectLst/>
                <a:latin typeface="Calibri" panose="020F0502020204030204" pitchFamily="34" charset="0"/>
                <a:ea typeface="Calibri" panose="020F0502020204030204" pitchFamily="34" charset="0"/>
                <a:cs typeface="Times New Roman" panose="02020603050405020304" pitchFamily="18" charset="0"/>
              </a:rPr>
              <a:t>Training the classifier</a:t>
            </a:r>
          </a:p>
          <a:p>
            <a:pPr lvl="3"/>
            <a:r>
              <a:rPr lang="en-US" dirty="0">
                <a:latin typeface="Calibri" panose="020F0502020204030204" pitchFamily="34" charset="0"/>
                <a:ea typeface="Calibri" panose="020F0502020204030204" pitchFamily="34" charset="0"/>
                <a:cs typeface="Times New Roman" panose="02020603050405020304" pitchFamily="18" charset="0"/>
              </a:rPr>
              <a:t>Feature Extraction</a:t>
            </a:r>
          </a:p>
          <a:p>
            <a:pPr lvl="3"/>
            <a:r>
              <a:rPr lang="en-US" dirty="0">
                <a:effectLst/>
                <a:latin typeface="Calibri" panose="020F0502020204030204" pitchFamily="34" charset="0"/>
                <a:ea typeface="Calibri" panose="020F0502020204030204" pitchFamily="34" charset="0"/>
                <a:cs typeface="Times New Roman" panose="02020603050405020304" pitchFamily="18" charset="0"/>
              </a:rPr>
              <a:t>Feature Filtering</a:t>
            </a:r>
          </a:p>
          <a:p>
            <a:pPr marL="868680" lvl="3" indent="0">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pPr lvl="3"/>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lvl="2"/>
            <a:endParaRPr lang="en-US" dirty="0">
              <a:latin typeface="Calibri" panose="020F0502020204030204" pitchFamily="34" charset="0"/>
              <a:ea typeface="Calibri" panose="020F0502020204030204" pitchFamily="34" charset="0"/>
              <a:cs typeface="Times New Roman" panose="02020603050405020304" pitchFamily="18" charset="0"/>
            </a:endParaRPr>
          </a:p>
          <a:p>
            <a:pPr lvl="2"/>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60414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4" name="Content Placeholder 3">
            <a:extLst>
              <a:ext uri="{FF2B5EF4-FFF2-40B4-BE49-F238E27FC236}">
                <a16:creationId xmlns:a16="http://schemas.microsoft.com/office/drawing/2014/main" id="{47A1F767-23CE-4FAB-9750-0AE887D04514}"/>
              </a:ext>
            </a:extLst>
          </p:cNvPr>
          <p:cNvSpPr>
            <a:spLocks noGrp="1"/>
          </p:cNvSpPr>
          <p:nvPr>
            <p:ph idx="1"/>
          </p:nvPr>
        </p:nvSpPr>
        <p:spPr/>
        <p:txBody>
          <a:bodyPr>
            <a:normAutofit/>
          </a:bodyPr>
          <a:lstStyle/>
          <a:p>
            <a:r>
              <a:rPr lang="en-US" dirty="0"/>
              <a:t>Analyzing Data With Models:</a:t>
            </a:r>
          </a:p>
          <a:p>
            <a:pPr lvl="1"/>
            <a:r>
              <a:rPr lang="en-US" dirty="0"/>
              <a:t>We will use machine learning techniques.</a:t>
            </a:r>
          </a:p>
          <a:p>
            <a:pPr lvl="2"/>
            <a:r>
              <a:rPr lang="en-US" sz="2000" dirty="0">
                <a:latin typeface="Calibri" panose="020F0502020204030204" pitchFamily="34" charset="0"/>
                <a:ea typeface="Calibri" panose="020F0502020204030204" pitchFamily="34" charset="0"/>
                <a:cs typeface="Times New Roman" panose="02020603050405020304" pitchFamily="18" charset="0"/>
              </a:rPr>
              <a:t>Long-Short Term Memory (LSTM) Model</a:t>
            </a:r>
          </a:p>
          <a:p>
            <a:pPr lvl="2"/>
            <a:r>
              <a:rPr lang="en-US" sz="2000" dirty="0">
                <a:effectLst/>
                <a:latin typeface="Calibri" panose="020F0502020204030204" pitchFamily="34" charset="0"/>
                <a:ea typeface="Calibri" panose="020F0502020204030204" pitchFamily="34" charset="0"/>
                <a:cs typeface="Times New Roman" panose="02020603050405020304" pitchFamily="18" charset="0"/>
              </a:rPr>
              <a:t>Linear Regression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lvl="2"/>
            <a:r>
              <a:rPr lang="en-US" sz="2000" dirty="0">
                <a:effectLst/>
                <a:latin typeface="Calibri" panose="020F0502020204030204" pitchFamily="34" charset="0"/>
                <a:ea typeface="Calibri" panose="020F0502020204030204" pitchFamily="34" charset="0"/>
                <a:cs typeface="Times New Roman" panose="02020603050405020304" pitchFamily="18" charset="0"/>
              </a:rPr>
              <a:t>ARIMA Time Series Model</a:t>
            </a:r>
          </a:p>
          <a:p>
            <a:pPr lvl="1"/>
            <a:r>
              <a:rPr lang="en-US" dirty="0"/>
              <a:t>Model Evaluation</a:t>
            </a:r>
          </a:p>
          <a:p>
            <a:pPr lvl="2"/>
            <a:r>
              <a:rPr lang="en-US" dirty="0"/>
              <a:t>Accuracy</a:t>
            </a:r>
          </a:p>
          <a:p>
            <a:pPr lvl="2"/>
            <a:r>
              <a:rPr lang="en-US" dirty="0"/>
              <a:t>Round Mean Squared Error (RMSE)</a:t>
            </a:r>
          </a:p>
          <a:p>
            <a:pPr lvl="2"/>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2"/>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528523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 of Technical Analysis with Trends And User Interface</a:t>
            </a:r>
          </a:p>
        </p:txBody>
      </p:sp>
      <p:sp>
        <p:nvSpPr>
          <p:cNvPr id="8" name="TextBox 7">
            <a:extLst>
              <a:ext uri="{FF2B5EF4-FFF2-40B4-BE49-F238E27FC236}">
                <a16:creationId xmlns:a16="http://schemas.microsoft.com/office/drawing/2014/main" id="{12095862-476E-42BF-B4B7-62F25EB38448}"/>
              </a:ext>
            </a:extLst>
          </p:cNvPr>
          <p:cNvSpPr txBox="1"/>
          <p:nvPr/>
        </p:nvSpPr>
        <p:spPr>
          <a:xfrm>
            <a:off x="1295400" y="1784174"/>
            <a:ext cx="2122697" cy="369332"/>
          </a:xfrm>
          <a:prstGeom prst="rect">
            <a:avLst/>
          </a:prstGeom>
          <a:noFill/>
        </p:spPr>
        <p:txBody>
          <a:bodyPr wrap="none" rtlCol="0">
            <a:spAutoFit/>
          </a:bodyPr>
          <a:lstStyle/>
          <a:p>
            <a:r>
              <a:rPr lang="en-US" dirty="0"/>
              <a:t>Top Ticker Trends </a:t>
            </a:r>
          </a:p>
        </p:txBody>
      </p:sp>
      <p:pic>
        <p:nvPicPr>
          <p:cNvPr id="4" name="Picture 3">
            <a:extLst>
              <a:ext uri="{FF2B5EF4-FFF2-40B4-BE49-F238E27FC236}">
                <a16:creationId xmlns:a16="http://schemas.microsoft.com/office/drawing/2014/main" id="{36D740AC-C97E-4511-81F2-456C0FF00F2D}"/>
              </a:ext>
            </a:extLst>
          </p:cNvPr>
          <p:cNvPicPr>
            <a:picLocks noChangeAspect="1"/>
          </p:cNvPicPr>
          <p:nvPr/>
        </p:nvPicPr>
        <p:blipFill>
          <a:blip r:embed="rId2"/>
          <a:stretch>
            <a:fillRect/>
          </a:stretch>
        </p:blipFill>
        <p:spPr>
          <a:xfrm>
            <a:off x="1452965" y="2153506"/>
            <a:ext cx="8841105" cy="3747673"/>
          </a:xfrm>
          <a:prstGeom prst="rect">
            <a:avLst/>
          </a:prstGeom>
        </p:spPr>
      </p:pic>
    </p:spTree>
    <p:extLst>
      <p:ext uri="{BB962C8B-B14F-4D97-AF65-F5344CB8AC3E}">
        <p14:creationId xmlns:p14="http://schemas.microsoft.com/office/powerpoint/2010/main" val="3678067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 of Technical Analysis with Trends And User Interface</a:t>
            </a:r>
          </a:p>
        </p:txBody>
      </p:sp>
      <p:sp>
        <p:nvSpPr>
          <p:cNvPr id="8" name="TextBox 7">
            <a:extLst>
              <a:ext uri="{FF2B5EF4-FFF2-40B4-BE49-F238E27FC236}">
                <a16:creationId xmlns:a16="http://schemas.microsoft.com/office/drawing/2014/main" id="{12095862-476E-42BF-B4B7-62F25EB38448}"/>
              </a:ext>
            </a:extLst>
          </p:cNvPr>
          <p:cNvSpPr txBox="1"/>
          <p:nvPr/>
        </p:nvSpPr>
        <p:spPr>
          <a:xfrm>
            <a:off x="1295400" y="1784174"/>
            <a:ext cx="2122697" cy="369332"/>
          </a:xfrm>
          <a:prstGeom prst="rect">
            <a:avLst/>
          </a:prstGeom>
          <a:noFill/>
        </p:spPr>
        <p:txBody>
          <a:bodyPr wrap="none" rtlCol="0">
            <a:spAutoFit/>
          </a:bodyPr>
          <a:lstStyle/>
          <a:p>
            <a:r>
              <a:rPr lang="en-US" dirty="0"/>
              <a:t>Top Ticker Trends </a:t>
            </a:r>
          </a:p>
        </p:txBody>
      </p:sp>
      <p:pic>
        <p:nvPicPr>
          <p:cNvPr id="3" name="Picture 2">
            <a:extLst>
              <a:ext uri="{FF2B5EF4-FFF2-40B4-BE49-F238E27FC236}">
                <a16:creationId xmlns:a16="http://schemas.microsoft.com/office/drawing/2014/main" id="{B1334752-918E-4FFF-AC87-96CD3CE75632}"/>
              </a:ext>
            </a:extLst>
          </p:cNvPr>
          <p:cNvPicPr>
            <a:picLocks noChangeAspect="1"/>
          </p:cNvPicPr>
          <p:nvPr/>
        </p:nvPicPr>
        <p:blipFill>
          <a:blip r:embed="rId2"/>
          <a:stretch>
            <a:fillRect/>
          </a:stretch>
        </p:blipFill>
        <p:spPr>
          <a:xfrm>
            <a:off x="505128" y="2153506"/>
            <a:ext cx="11033280" cy="4977198"/>
          </a:xfrm>
          <a:prstGeom prst="rect">
            <a:avLst/>
          </a:prstGeom>
        </p:spPr>
      </p:pic>
    </p:spTree>
    <p:extLst>
      <p:ext uri="{BB962C8B-B14F-4D97-AF65-F5344CB8AC3E}">
        <p14:creationId xmlns:p14="http://schemas.microsoft.com/office/powerpoint/2010/main" val="2870119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 of Technical Analysis with Trends And User Interface</a:t>
            </a:r>
          </a:p>
        </p:txBody>
      </p:sp>
      <p:sp>
        <p:nvSpPr>
          <p:cNvPr id="8" name="TextBox 7">
            <a:extLst>
              <a:ext uri="{FF2B5EF4-FFF2-40B4-BE49-F238E27FC236}">
                <a16:creationId xmlns:a16="http://schemas.microsoft.com/office/drawing/2014/main" id="{12095862-476E-42BF-B4B7-62F25EB38448}"/>
              </a:ext>
            </a:extLst>
          </p:cNvPr>
          <p:cNvSpPr txBox="1"/>
          <p:nvPr/>
        </p:nvSpPr>
        <p:spPr>
          <a:xfrm>
            <a:off x="1295400" y="1784174"/>
            <a:ext cx="2957861" cy="369332"/>
          </a:xfrm>
          <a:prstGeom prst="rect">
            <a:avLst/>
          </a:prstGeom>
          <a:noFill/>
        </p:spPr>
        <p:txBody>
          <a:bodyPr wrap="none" rtlCol="0">
            <a:spAutoFit/>
          </a:bodyPr>
          <a:lstStyle/>
          <a:p>
            <a:r>
              <a:rPr lang="en-US" dirty="0"/>
              <a:t>Ticker Evaluation Realtime</a:t>
            </a:r>
          </a:p>
        </p:txBody>
      </p:sp>
      <p:pic>
        <p:nvPicPr>
          <p:cNvPr id="5" name="Picture 4">
            <a:extLst>
              <a:ext uri="{FF2B5EF4-FFF2-40B4-BE49-F238E27FC236}">
                <a16:creationId xmlns:a16="http://schemas.microsoft.com/office/drawing/2014/main" id="{75CB5D72-3021-4950-97E6-65ADC7E34151}"/>
              </a:ext>
            </a:extLst>
          </p:cNvPr>
          <p:cNvPicPr>
            <a:picLocks noChangeAspect="1"/>
          </p:cNvPicPr>
          <p:nvPr/>
        </p:nvPicPr>
        <p:blipFill>
          <a:blip r:embed="rId2"/>
          <a:stretch>
            <a:fillRect/>
          </a:stretch>
        </p:blipFill>
        <p:spPr>
          <a:xfrm>
            <a:off x="1156112" y="2153506"/>
            <a:ext cx="9364202" cy="4332135"/>
          </a:xfrm>
          <a:prstGeom prst="rect">
            <a:avLst/>
          </a:prstGeom>
        </p:spPr>
      </p:pic>
    </p:spTree>
    <p:extLst>
      <p:ext uri="{BB962C8B-B14F-4D97-AF65-F5344CB8AC3E}">
        <p14:creationId xmlns:p14="http://schemas.microsoft.com/office/powerpoint/2010/main" val="208350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Explanation of Technical Analysis with Trends And User Interface</a:t>
            </a:r>
            <a:endParaRPr lang="en-US" dirty="0"/>
          </a:p>
        </p:txBody>
      </p:sp>
      <p:sp>
        <p:nvSpPr>
          <p:cNvPr id="8" name="TextBox 7">
            <a:extLst>
              <a:ext uri="{FF2B5EF4-FFF2-40B4-BE49-F238E27FC236}">
                <a16:creationId xmlns:a16="http://schemas.microsoft.com/office/drawing/2014/main" id="{12095862-476E-42BF-B4B7-62F25EB38448}"/>
              </a:ext>
            </a:extLst>
          </p:cNvPr>
          <p:cNvSpPr txBox="1"/>
          <p:nvPr/>
        </p:nvSpPr>
        <p:spPr>
          <a:xfrm>
            <a:off x="1295400" y="1784174"/>
            <a:ext cx="2957861" cy="369332"/>
          </a:xfrm>
          <a:prstGeom prst="rect">
            <a:avLst/>
          </a:prstGeom>
          <a:noFill/>
        </p:spPr>
        <p:txBody>
          <a:bodyPr wrap="none" rtlCol="0">
            <a:spAutoFit/>
          </a:bodyPr>
          <a:lstStyle/>
          <a:p>
            <a:r>
              <a:rPr lang="en-US"/>
              <a:t>Ticker Evaluation Realtime</a:t>
            </a:r>
            <a:endParaRPr lang="en-US" dirty="0"/>
          </a:p>
        </p:txBody>
      </p:sp>
      <p:pic>
        <p:nvPicPr>
          <p:cNvPr id="6" name="Picture 5">
            <a:extLst>
              <a:ext uri="{FF2B5EF4-FFF2-40B4-BE49-F238E27FC236}">
                <a16:creationId xmlns:a16="http://schemas.microsoft.com/office/drawing/2014/main" id="{04369B3D-C050-4AC1-9F28-47972D20ADE7}"/>
              </a:ext>
            </a:extLst>
          </p:cNvPr>
          <p:cNvPicPr>
            <a:picLocks noChangeAspect="1"/>
          </p:cNvPicPr>
          <p:nvPr/>
        </p:nvPicPr>
        <p:blipFill>
          <a:blip r:embed="rId2"/>
          <a:stretch>
            <a:fillRect/>
          </a:stretch>
        </p:blipFill>
        <p:spPr>
          <a:xfrm>
            <a:off x="160256" y="2304967"/>
            <a:ext cx="11699015" cy="4124113"/>
          </a:xfrm>
          <a:prstGeom prst="rect">
            <a:avLst/>
          </a:prstGeom>
        </p:spPr>
      </p:pic>
    </p:spTree>
    <p:extLst>
      <p:ext uri="{BB962C8B-B14F-4D97-AF65-F5344CB8AC3E}">
        <p14:creationId xmlns:p14="http://schemas.microsoft.com/office/powerpoint/2010/main" val="4100014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Explanation of Technical Analysis with Trends And User Interface</a:t>
            </a:r>
            <a:endParaRPr lang="en-US" dirty="0"/>
          </a:p>
        </p:txBody>
      </p:sp>
      <p:sp>
        <p:nvSpPr>
          <p:cNvPr id="8" name="TextBox 7">
            <a:extLst>
              <a:ext uri="{FF2B5EF4-FFF2-40B4-BE49-F238E27FC236}">
                <a16:creationId xmlns:a16="http://schemas.microsoft.com/office/drawing/2014/main" id="{12095862-476E-42BF-B4B7-62F25EB38448}"/>
              </a:ext>
            </a:extLst>
          </p:cNvPr>
          <p:cNvSpPr txBox="1"/>
          <p:nvPr/>
        </p:nvSpPr>
        <p:spPr>
          <a:xfrm>
            <a:off x="1295400" y="1784174"/>
            <a:ext cx="2957861" cy="369332"/>
          </a:xfrm>
          <a:prstGeom prst="rect">
            <a:avLst/>
          </a:prstGeom>
          <a:noFill/>
        </p:spPr>
        <p:txBody>
          <a:bodyPr wrap="none" rtlCol="0">
            <a:spAutoFit/>
          </a:bodyPr>
          <a:lstStyle/>
          <a:p>
            <a:r>
              <a:rPr lang="en-US"/>
              <a:t>Ticker Evaluation Realtime</a:t>
            </a:r>
            <a:endParaRPr lang="en-US" dirty="0"/>
          </a:p>
        </p:txBody>
      </p:sp>
      <p:pic>
        <p:nvPicPr>
          <p:cNvPr id="5" name="Picture 4" descr="Graphical user interface, application, website&#10;&#10;Description automatically generated">
            <a:extLst>
              <a:ext uri="{FF2B5EF4-FFF2-40B4-BE49-F238E27FC236}">
                <a16:creationId xmlns:a16="http://schemas.microsoft.com/office/drawing/2014/main" id="{605E2E57-D18F-4499-BF9D-C6353E44A51C}"/>
              </a:ext>
            </a:extLst>
          </p:cNvPr>
          <p:cNvPicPr>
            <a:picLocks noChangeAspect="1"/>
          </p:cNvPicPr>
          <p:nvPr/>
        </p:nvPicPr>
        <p:blipFill>
          <a:blip r:embed="rId2"/>
          <a:stretch>
            <a:fillRect/>
          </a:stretch>
        </p:blipFill>
        <p:spPr>
          <a:xfrm>
            <a:off x="0" y="2153506"/>
            <a:ext cx="12192000" cy="4648748"/>
          </a:xfrm>
          <a:prstGeom prst="rect">
            <a:avLst/>
          </a:prstGeom>
        </p:spPr>
      </p:pic>
    </p:spTree>
    <p:extLst>
      <p:ext uri="{BB962C8B-B14F-4D97-AF65-F5344CB8AC3E}">
        <p14:creationId xmlns:p14="http://schemas.microsoft.com/office/powerpoint/2010/main" val="401582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Explanation of Technical Analysis with Trends And User Interface</a:t>
            </a:r>
            <a:endParaRPr lang="en-US" dirty="0"/>
          </a:p>
        </p:txBody>
      </p:sp>
      <p:sp>
        <p:nvSpPr>
          <p:cNvPr id="8" name="TextBox 7">
            <a:extLst>
              <a:ext uri="{FF2B5EF4-FFF2-40B4-BE49-F238E27FC236}">
                <a16:creationId xmlns:a16="http://schemas.microsoft.com/office/drawing/2014/main" id="{12095862-476E-42BF-B4B7-62F25EB38448}"/>
              </a:ext>
            </a:extLst>
          </p:cNvPr>
          <p:cNvSpPr txBox="1"/>
          <p:nvPr/>
        </p:nvSpPr>
        <p:spPr>
          <a:xfrm>
            <a:off x="1295400" y="1784174"/>
            <a:ext cx="2957861" cy="369332"/>
          </a:xfrm>
          <a:prstGeom prst="rect">
            <a:avLst/>
          </a:prstGeom>
          <a:noFill/>
        </p:spPr>
        <p:txBody>
          <a:bodyPr wrap="none" rtlCol="0">
            <a:spAutoFit/>
          </a:bodyPr>
          <a:lstStyle/>
          <a:p>
            <a:r>
              <a:rPr lang="en-US"/>
              <a:t>Ticker Evaluation Realtime</a:t>
            </a:r>
            <a:endParaRPr lang="en-US" dirty="0"/>
          </a:p>
        </p:txBody>
      </p:sp>
      <p:pic>
        <p:nvPicPr>
          <p:cNvPr id="3" name="Picture 2">
            <a:extLst>
              <a:ext uri="{FF2B5EF4-FFF2-40B4-BE49-F238E27FC236}">
                <a16:creationId xmlns:a16="http://schemas.microsoft.com/office/drawing/2014/main" id="{69774FB4-73DC-4E3E-B162-C55DB2101F09}"/>
              </a:ext>
            </a:extLst>
          </p:cNvPr>
          <p:cNvPicPr>
            <a:picLocks noChangeAspect="1"/>
          </p:cNvPicPr>
          <p:nvPr/>
        </p:nvPicPr>
        <p:blipFill>
          <a:blip r:embed="rId2"/>
          <a:stretch>
            <a:fillRect/>
          </a:stretch>
        </p:blipFill>
        <p:spPr>
          <a:xfrm>
            <a:off x="849984" y="2153506"/>
            <a:ext cx="9601200" cy="4449360"/>
          </a:xfrm>
          <a:prstGeom prst="rect">
            <a:avLst/>
          </a:prstGeom>
        </p:spPr>
      </p:pic>
    </p:spTree>
    <p:extLst>
      <p:ext uri="{BB962C8B-B14F-4D97-AF65-F5344CB8AC3E}">
        <p14:creationId xmlns:p14="http://schemas.microsoft.com/office/powerpoint/2010/main" val="3063979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371DE-96CB-4AEB-A69E-927CB8A899AF}"/>
              </a:ext>
            </a:extLst>
          </p:cNvPr>
          <p:cNvSpPr>
            <a:spLocks noGrp="1"/>
          </p:cNvSpPr>
          <p:nvPr>
            <p:ph type="title"/>
          </p:nvPr>
        </p:nvSpPr>
        <p:spPr/>
        <p:txBody>
          <a:bodyPr/>
          <a:lstStyle/>
          <a:p>
            <a:r>
              <a:rPr lang="en-US" dirty="0"/>
              <a:t>Comparison </a:t>
            </a:r>
          </a:p>
        </p:txBody>
      </p:sp>
      <p:graphicFrame>
        <p:nvGraphicFramePr>
          <p:cNvPr id="4" name="Table 4">
            <a:extLst>
              <a:ext uri="{FF2B5EF4-FFF2-40B4-BE49-F238E27FC236}">
                <a16:creationId xmlns:a16="http://schemas.microsoft.com/office/drawing/2014/main" id="{242BA5B8-DB59-464F-BF8D-4FE9973DA2FA}"/>
              </a:ext>
            </a:extLst>
          </p:cNvPr>
          <p:cNvGraphicFramePr>
            <a:graphicFrameLocks noGrp="1"/>
          </p:cNvGraphicFramePr>
          <p:nvPr>
            <p:extLst>
              <p:ext uri="{D42A27DB-BD31-4B8C-83A1-F6EECF244321}">
                <p14:modId xmlns:p14="http://schemas.microsoft.com/office/powerpoint/2010/main" val="433439546"/>
              </p:ext>
            </p:extLst>
          </p:nvPr>
        </p:nvGraphicFramePr>
        <p:xfrm>
          <a:off x="286731" y="1866508"/>
          <a:ext cx="10978300" cy="4562573"/>
        </p:xfrm>
        <a:graphic>
          <a:graphicData uri="http://schemas.openxmlformats.org/drawingml/2006/table">
            <a:tbl>
              <a:tblPr firstRow="1" bandRow="1">
                <a:tableStyleId>{C4B1156A-380E-4F78-BDF5-A606A8083BF9}</a:tableStyleId>
              </a:tblPr>
              <a:tblGrid>
                <a:gridCol w="2784639">
                  <a:extLst>
                    <a:ext uri="{9D8B030D-6E8A-4147-A177-3AD203B41FA5}">
                      <a16:colId xmlns:a16="http://schemas.microsoft.com/office/drawing/2014/main" val="4241433398"/>
                    </a:ext>
                  </a:extLst>
                </a:gridCol>
                <a:gridCol w="2784639">
                  <a:extLst>
                    <a:ext uri="{9D8B030D-6E8A-4147-A177-3AD203B41FA5}">
                      <a16:colId xmlns:a16="http://schemas.microsoft.com/office/drawing/2014/main" val="2645678805"/>
                    </a:ext>
                  </a:extLst>
                </a:gridCol>
                <a:gridCol w="2784639">
                  <a:extLst>
                    <a:ext uri="{9D8B030D-6E8A-4147-A177-3AD203B41FA5}">
                      <a16:colId xmlns:a16="http://schemas.microsoft.com/office/drawing/2014/main" val="2561972778"/>
                    </a:ext>
                  </a:extLst>
                </a:gridCol>
                <a:gridCol w="2624383">
                  <a:extLst>
                    <a:ext uri="{9D8B030D-6E8A-4147-A177-3AD203B41FA5}">
                      <a16:colId xmlns:a16="http://schemas.microsoft.com/office/drawing/2014/main" val="1984723207"/>
                    </a:ext>
                  </a:extLst>
                </a:gridCol>
              </a:tblGrid>
              <a:tr h="638871">
                <a:tc>
                  <a:txBody>
                    <a:bodyPr/>
                    <a:lstStyle/>
                    <a:p>
                      <a:r>
                        <a:rPr lang="en-US" sz="1000" dirty="0"/>
                        <a:t>Name</a:t>
                      </a:r>
                    </a:p>
                  </a:txBody>
                  <a:tcPr/>
                </a:tc>
                <a:tc>
                  <a:txBody>
                    <a:bodyPr/>
                    <a:lstStyle/>
                    <a:p>
                      <a:r>
                        <a:rPr lang="en-US" sz="1000" dirty="0"/>
                        <a:t>Year</a:t>
                      </a:r>
                    </a:p>
                  </a:txBody>
                  <a:tcPr/>
                </a:tc>
                <a:tc>
                  <a:txBody>
                    <a:bodyPr/>
                    <a:lstStyle/>
                    <a:p>
                      <a:r>
                        <a:rPr lang="en-US" sz="1000" dirty="0"/>
                        <a:t>Models Used</a:t>
                      </a:r>
                    </a:p>
                  </a:txBody>
                  <a:tcPr/>
                </a:tc>
                <a:tc>
                  <a:txBody>
                    <a:bodyPr/>
                    <a:lstStyle/>
                    <a:p>
                      <a:r>
                        <a:rPr lang="en-US" sz="1000" dirty="0"/>
                        <a:t>Our Project</a:t>
                      </a:r>
                    </a:p>
                  </a:txBody>
                  <a:tcPr/>
                </a:tc>
                <a:extLst>
                  <a:ext uri="{0D108BD9-81ED-4DB2-BD59-A6C34878D82A}">
                    <a16:rowId xmlns:a16="http://schemas.microsoft.com/office/drawing/2014/main" val="1245359795"/>
                  </a:ext>
                </a:extLst>
              </a:tr>
              <a:tr h="9827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Sentiment Analysis and Stock Price Prediction: An Investigation of a Tweet-Based Dataset</a:t>
                      </a:r>
                    </a:p>
                    <a:p>
                      <a:endParaRPr lang="en-US" sz="1000" dirty="0"/>
                    </a:p>
                  </a:txBody>
                  <a:tcPr/>
                </a:tc>
                <a:tc>
                  <a:txBody>
                    <a:bodyPr/>
                    <a:lstStyle/>
                    <a:p>
                      <a:r>
                        <a:rPr lang="en-US" sz="1000" dirty="0"/>
                        <a:t>2020</a:t>
                      </a:r>
                    </a:p>
                  </a:txBody>
                  <a:tcPr/>
                </a:tc>
                <a:tc>
                  <a:txBody>
                    <a:bodyPr/>
                    <a:lstStyle/>
                    <a:p>
                      <a:r>
                        <a:rPr lang="en-US" sz="1000" dirty="0"/>
                        <a:t>Naïve Classifier</a:t>
                      </a:r>
                    </a:p>
                    <a:p>
                      <a:r>
                        <a:rPr lang="en-US" sz="1000" dirty="0"/>
                        <a:t>Linear Regression</a:t>
                      </a:r>
                    </a:p>
                  </a:txBody>
                  <a:tcPr/>
                </a:tc>
                <a:tc rowSpan="5">
                  <a:txBody>
                    <a:bodyPr/>
                    <a:lstStyle/>
                    <a:p>
                      <a:pPr algn="ctr"/>
                      <a:r>
                        <a:rPr lang="en-US" sz="1000" dirty="0"/>
                        <a:t>Auto Regressive Integrated Moving Average (ARIMA)</a:t>
                      </a:r>
                    </a:p>
                    <a:p>
                      <a:pPr algn="ctr"/>
                      <a:r>
                        <a:rPr lang="en-US" sz="1000" dirty="0"/>
                        <a:t>Long Short Tern Memory (LSTM)</a:t>
                      </a:r>
                    </a:p>
                    <a:p>
                      <a:pPr algn="ctr"/>
                      <a:r>
                        <a:rPr lang="en-US" sz="1000" dirty="0"/>
                        <a:t>Linear Regression</a:t>
                      </a:r>
                    </a:p>
                  </a:txBody>
                  <a:tcPr anchor="ctr"/>
                </a:tc>
                <a:extLst>
                  <a:ext uri="{0D108BD9-81ED-4DB2-BD59-A6C34878D82A}">
                    <a16:rowId xmlns:a16="http://schemas.microsoft.com/office/drawing/2014/main" val="2128642522"/>
                  </a:ext>
                </a:extLst>
              </a:tr>
              <a:tr h="7691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Prediction of stock values changes using sentiment analysis of stock news headlines</a:t>
                      </a:r>
                    </a:p>
                    <a:p>
                      <a:endParaRPr lang="en-US" sz="1000" dirty="0"/>
                    </a:p>
                  </a:txBody>
                  <a:tcPr/>
                </a:tc>
                <a:tc>
                  <a:txBody>
                    <a:bodyPr/>
                    <a:lstStyle/>
                    <a:p>
                      <a:r>
                        <a:rPr lang="en-US" sz="1000" dirty="0"/>
                        <a:t>2020</a:t>
                      </a:r>
                    </a:p>
                  </a:txBody>
                  <a:tcPr/>
                </a:tc>
                <a:tc>
                  <a:txBody>
                    <a:bodyPr/>
                    <a:lstStyle/>
                    <a:p>
                      <a:r>
                        <a:rPr lang="en-US" sz="1000" dirty="0"/>
                        <a:t>Recurrent Neural Network</a:t>
                      </a:r>
                    </a:p>
                    <a:p>
                      <a:r>
                        <a:rPr lang="en-US" sz="1000" dirty="0"/>
                        <a:t>Long-Short Term Memory (LSTM)</a:t>
                      </a:r>
                    </a:p>
                  </a:txBody>
                  <a:tcPr/>
                </a:tc>
                <a:tc vMerge="1">
                  <a:txBody>
                    <a:bodyPr/>
                    <a:lstStyle/>
                    <a:p>
                      <a:endParaRPr lang="en-US" sz="1000" dirty="0"/>
                    </a:p>
                  </a:txBody>
                  <a:tcPr/>
                </a:tc>
                <a:extLst>
                  <a:ext uri="{0D108BD9-81ED-4DB2-BD59-A6C34878D82A}">
                    <a16:rowId xmlns:a16="http://schemas.microsoft.com/office/drawing/2014/main" val="3450627458"/>
                  </a:ext>
                </a:extLst>
              </a:tr>
              <a:tr h="769101">
                <a:tc>
                  <a:txBody>
                    <a:bodyPr/>
                    <a:lstStyle/>
                    <a:p>
                      <a:r>
                        <a:rPr lang="en-US" sz="1000" b="1" kern="1200" dirty="0">
                          <a:solidFill>
                            <a:schemeClr val="dk1"/>
                          </a:solidFill>
                          <a:latin typeface="+mn-lt"/>
                          <a:ea typeface="+mn-ea"/>
                          <a:cs typeface="+mn-cs"/>
                        </a:rPr>
                        <a:t>Stock Closing Price Prediction</a:t>
                      </a:r>
                      <a:r>
                        <a:rPr lang="en-US" sz="1000" dirty="0"/>
                        <a:t> </a:t>
                      </a:r>
                      <a:r>
                        <a:rPr lang="en-US" sz="1000" b="1" kern="1200" dirty="0">
                          <a:solidFill>
                            <a:schemeClr val="dk1"/>
                          </a:solidFill>
                          <a:latin typeface="+mn-lt"/>
                          <a:ea typeface="+mn-ea"/>
                          <a:cs typeface="+mn-cs"/>
                        </a:rPr>
                        <a:t>based on sentiment analysis and LSTM</a:t>
                      </a:r>
                    </a:p>
                  </a:txBody>
                  <a:tcPr/>
                </a:tc>
                <a:tc>
                  <a:txBody>
                    <a:bodyPr/>
                    <a:lstStyle/>
                    <a:p>
                      <a:r>
                        <a:rPr lang="en-US" sz="1000" dirty="0"/>
                        <a:t>2019</a:t>
                      </a:r>
                    </a:p>
                  </a:txBody>
                  <a:tcPr/>
                </a:tc>
                <a:tc>
                  <a:txBody>
                    <a:bodyPr/>
                    <a:lstStyle/>
                    <a:p>
                      <a:r>
                        <a:rPr lang="en-US" sz="1000" dirty="0"/>
                        <a:t>Empirical Model Decomposition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Long-Short Term Memory (LSTM)</a:t>
                      </a:r>
                    </a:p>
                    <a:p>
                      <a:endParaRPr lang="en-US" sz="1000" dirty="0"/>
                    </a:p>
                  </a:txBody>
                  <a:tcPr/>
                </a:tc>
                <a:tc vMerge="1">
                  <a:txBody>
                    <a:bodyPr/>
                    <a:lstStyle/>
                    <a:p>
                      <a:endParaRPr lang="en-US" sz="1000" dirty="0"/>
                    </a:p>
                  </a:txBody>
                  <a:tcPr/>
                </a:tc>
                <a:extLst>
                  <a:ext uri="{0D108BD9-81ED-4DB2-BD59-A6C34878D82A}">
                    <a16:rowId xmlns:a16="http://schemas.microsoft.com/office/drawing/2014/main" val="3615930963"/>
                  </a:ext>
                </a:extLst>
              </a:tr>
              <a:tr h="633659">
                <a:tc>
                  <a:txBody>
                    <a:bodyPr/>
                    <a:lstStyle/>
                    <a:p>
                      <a:r>
                        <a:rPr lang="en-US" sz="1000" b="1" kern="1200" dirty="0">
                          <a:solidFill>
                            <a:schemeClr val="dk1"/>
                          </a:solidFill>
                          <a:latin typeface="+mn-lt"/>
                          <a:ea typeface="+mn-ea"/>
                          <a:cs typeface="+mn-cs"/>
                        </a:rPr>
                        <a:t>Predicting the Effects of News Sentiments on Stock Market </a:t>
                      </a:r>
                    </a:p>
                  </a:txBody>
                  <a:tcPr/>
                </a:tc>
                <a:tc>
                  <a:txBody>
                    <a:bodyPr/>
                    <a:lstStyle/>
                    <a:p>
                      <a:r>
                        <a:rPr lang="en-US" sz="1000" dirty="0"/>
                        <a:t>2018</a:t>
                      </a:r>
                    </a:p>
                  </a:txBody>
                  <a:tcPr/>
                </a:tc>
                <a:tc>
                  <a:txBody>
                    <a:bodyPr/>
                    <a:lstStyle/>
                    <a:p>
                      <a:r>
                        <a:rPr lang="en-US" sz="1000" dirty="0"/>
                        <a:t>Dictionary Based Sentiment Analysis Model </a:t>
                      </a:r>
                    </a:p>
                  </a:txBody>
                  <a:tcPr/>
                </a:tc>
                <a:tc vMerge="1">
                  <a:txBody>
                    <a:bodyPr/>
                    <a:lstStyle/>
                    <a:p>
                      <a:endParaRPr lang="en-US" sz="1000" dirty="0"/>
                    </a:p>
                  </a:txBody>
                  <a:tcPr/>
                </a:tc>
                <a:extLst>
                  <a:ext uri="{0D108BD9-81ED-4DB2-BD59-A6C34878D82A}">
                    <a16:rowId xmlns:a16="http://schemas.microsoft.com/office/drawing/2014/main" val="832182902"/>
                  </a:ext>
                </a:extLst>
              </a:tr>
              <a:tr h="769101">
                <a:tc>
                  <a:txBody>
                    <a:bodyPr/>
                    <a:lstStyle/>
                    <a:p>
                      <a:r>
                        <a:rPr lang="en-US" sz="1000" b="1" kern="1200" dirty="0">
                          <a:solidFill>
                            <a:schemeClr val="dk1"/>
                          </a:solidFill>
                          <a:latin typeface="+mn-lt"/>
                          <a:ea typeface="+mn-ea"/>
                          <a:cs typeface="+mn-cs"/>
                        </a:rPr>
                        <a:t>Real-Time Sentiment Analysis of Twitter Streaming data for Stock</a:t>
                      </a:r>
                      <a:br>
                        <a:rPr lang="en-US" sz="1000" b="1" kern="1200" dirty="0">
                          <a:solidFill>
                            <a:schemeClr val="dk1"/>
                          </a:solidFill>
                          <a:latin typeface="+mn-lt"/>
                          <a:ea typeface="+mn-ea"/>
                          <a:cs typeface="+mn-cs"/>
                        </a:rPr>
                      </a:br>
                      <a:r>
                        <a:rPr lang="en-US" sz="1000" b="1" kern="1200" dirty="0">
                          <a:solidFill>
                            <a:schemeClr val="dk1"/>
                          </a:solidFill>
                          <a:latin typeface="+mn-lt"/>
                          <a:ea typeface="+mn-ea"/>
                          <a:cs typeface="+mn-cs"/>
                        </a:rPr>
                        <a:t>Prediction</a:t>
                      </a:r>
                    </a:p>
                  </a:txBody>
                  <a:tcPr/>
                </a:tc>
                <a:tc>
                  <a:txBody>
                    <a:bodyPr/>
                    <a:lstStyle/>
                    <a:p>
                      <a:r>
                        <a:rPr lang="en-US" sz="1000" dirty="0"/>
                        <a:t>2018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Recurrent Neural Network</a:t>
                      </a:r>
                    </a:p>
                    <a:p>
                      <a:endParaRPr lang="en-US" sz="1000" dirty="0"/>
                    </a:p>
                  </a:txBody>
                  <a:tcPr/>
                </a:tc>
                <a:tc vMerge="1">
                  <a:txBody>
                    <a:bodyPr/>
                    <a:lstStyle/>
                    <a:p>
                      <a:endParaRPr lang="en-US" sz="1000" dirty="0"/>
                    </a:p>
                  </a:txBody>
                  <a:tcPr/>
                </a:tc>
                <a:extLst>
                  <a:ext uri="{0D108BD9-81ED-4DB2-BD59-A6C34878D82A}">
                    <a16:rowId xmlns:a16="http://schemas.microsoft.com/office/drawing/2014/main" val="700794349"/>
                  </a:ext>
                </a:extLst>
              </a:tr>
            </a:tbl>
          </a:graphicData>
        </a:graphic>
      </p:graphicFrame>
    </p:spTree>
    <p:extLst>
      <p:ext uri="{BB962C8B-B14F-4D97-AF65-F5344CB8AC3E}">
        <p14:creationId xmlns:p14="http://schemas.microsoft.com/office/powerpoint/2010/main" val="279481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5D78-CAAC-459F-99EF-9397D79EB12E}"/>
              </a:ext>
            </a:extLst>
          </p:cNvPr>
          <p:cNvSpPr>
            <a:spLocks noGrp="1"/>
          </p:cNvSpPr>
          <p:nvPr>
            <p:ph type="title"/>
          </p:nvPr>
        </p:nvSpPr>
        <p:spPr/>
        <p:txBody>
          <a:bodyPr/>
          <a:lstStyle/>
          <a:p>
            <a:r>
              <a:rPr lang="en-US" dirty="0"/>
              <a:t>Conclusion &amp; Future Work</a:t>
            </a:r>
          </a:p>
        </p:txBody>
      </p:sp>
      <p:sp>
        <p:nvSpPr>
          <p:cNvPr id="3" name="Content Placeholder 2">
            <a:extLst>
              <a:ext uri="{FF2B5EF4-FFF2-40B4-BE49-F238E27FC236}">
                <a16:creationId xmlns:a16="http://schemas.microsoft.com/office/drawing/2014/main" id="{F382C658-C325-477E-B621-FA4AB8FFC8F3}"/>
              </a:ext>
            </a:extLst>
          </p:cNvPr>
          <p:cNvSpPr>
            <a:spLocks noGrp="1"/>
          </p:cNvSpPr>
          <p:nvPr>
            <p:ph idx="1"/>
          </p:nvPr>
        </p:nvSpPr>
        <p:spPr/>
        <p:txBody>
          <a:bodyPr>
            <a:normAutofit fontScale="92500"/>
          </a:bodyPr>
          <a:lstStyle/>
          <a:p>
            <a:r>
              <a:rPr lang="en-US" dirty="0"/>
              <a:t>WebApp which Allows User to conclude their opinion.</a:t>
            </a:r>
          </a:p>
          <a:p>
            <a:r>
              <a:rPr lang="en-US" dirty="0"/>
              <a:t>Hybrid technique (lexicons &amp; ML Algo.)</a:t>
            </a:r>
          </a:p>
          <a:p>
            <a:r>
              <a:rPr lang="en-US" dirty="0"/>
              <a:t>Friendly View</a:t>
            </a:r>
          </a:p>
          <a:p>
            <a:r>
              <a:rPr lang="en-US" dirty="0"/>
              <a:t>Note that after reading past papers we </a:t>
            </a:r>
            <a:r>
              <a:rPr lang="en-US"/>
              <a:t>conclude that </a:t>
            </a:r>
            <a:r>
              <a:rPr lang="en-US" dirty="0"/>
              <a:t>the movements which behaves on sentiments are not good enough to predict the market due to the biasness factor.</a:t>
            </a:r>
          </a:p>
          <a:p>
            <a:r>
              <a:rPr lang="en-US" dirty="0"/>
              <a:t>Make Alert Bot for reminder.</a:t>
            </a:r>
          </a:p>
          <a:p>
            <a:r>
              <a:rPr lang="en-US" dirty="0"/>
              <a:t>System atomicity.</a:t>
            </a:r>
          </a:p>
          <a:p>
            <a:r>
              <a:rPr lang="en-US" dirty="0"/>
              <a:t>Advance ML Algorithms need to be implemented for better accuracy.</a:t>
            </a:r>
          </a:p>
          <a:p>
            <a:endParaRPr lang="en-US" dirty="0"/>
          </a:p>
          <a:p>
            <a:endParaRPr lang="en-US" dirty="0"/>
          </a:p>
        </p:txBody>
      </p:sp>
    </p:spTree>
    <p:extLst>
      <p:ext uri="{BB962C8B-B14F-4D97-AF65-F5344CB8AC3E}">
        <p14:creationId xmlns:p14="http://schemas.microsoft.com/office/powerpoint/2010/main" val="1192183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lstStyle/>
          <a:p>
            <a:r>
              <a:rPr lang="en-US" sz="1800" dirty="0"/>
              <a:t>In last ten years, stock prices or crypto currencies popularity have experienced tremendous global growth resulting in much higher trading prices more over this might be because of the reaction of the people over recent years on social media, news and RSS live feeds. </a:t>
            </a:r>
          </a:p>
          <a:p>
            <a:r>
              <a:rPr lang="en-US" sz="1800" dirty="0">
                <a:effectLst/>
                <a:latin typeface="Book Antiqua (Body)"/>
                <a:ea typeface="Calibri" panose="020F0502020204030204" pitchFamily="34" charset="0"/>
                <a:cs typeface="Times New Roman" panose="02020603050405020304" pitchFamily="18" charset="0"/>
              </a:rPr>
              <a:t> The distinctive nature of social media website makes it a valuable source for mining public views or emotions </a:t>
            </a:r>
            <a:r>
              <a:rPr lang="en-US" sz="1800" dirty="0">
                <a:effectLst/>
                <a:latin typeface="Calibri" panose="020F0502020204030204" pitchFamily="34" charset="0"/>
                <a:ea typeface="Calibri" panose="020F0502020204030204" pitchFamily="34" charset="0"/>
                <a:cs typeface="Times New Roman" panose="02020603050405020304" pitchFamily="18" charset="0"/>
              </a:rPr>
              <a:t>to predict the nature of money market.</a:t>
            </a:r>
          </a:p>
          <a:p>
            <a:r>
              <a:rPr lang="en-US" sz="1800" dirty="0">
                <a:latin typeface="Book Antiqua (Body)"/>
              </a:rPr>
              <a:t>Investors Doesn’t know where to invest.</a:t>
            </a:r>
          </a:p>
          <a:p>
            <a:r>
              <a:rPr lang="en-US" sz="1800" dirty="0">
                <a:latin typeface="Book Antiqua (Body)"/>
              </a:rPr>
              <a:t>Early this year in 2021 Elon Musk Chairman of a well know Organization just added a hash tag tweet of a crypto currency and his company the shares of both gone high, people doesn’t know when the change occurs</a:t>
            </a:r>
          </a:p>
        </p:txBody>
      </p:sp>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Write A Thank You Note In Five Easy Steps">
            <a:extLst>
              <a:ext uri="{FF2B5EF4-FFF2-40B4-BE49-F238E27FC236}">
                <a16:creationId xmlns:a16="http://schemas.microsoft.com/office/drawing/2014/main" id="{5898DBD9-7DE9-41BD-8BBC-87855D157B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150" y="1577130"/>
            <a:ext cx="9149593" cy="5016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809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CE20A-0A3A-4CCC-A7B6-4AD3906C7C2C}"/>
              </a:ext>
            </a:extLst>
          </p:cNvPr>
          <p:cNvSpPr>
            <a:spLocks noGrp="1"/>
          </p:cNvSpPr>
          <p:nvPr>
            <p:ph type="title"/>
          </p:nvPr>
        </p:nvSpPr>
        <p:spPr/>
        <p:txBody>
          <a:bodyPr/>
          <a:lstStyle/>
          <a:p>
            <a:r>
              <a:rPr lang="en-US" dirty="0"/>
              <a:t>Key Requirements and Functionality</a:t>
            </a:r>
          </a:p>
        </p:txBody>
      </p:sp>
      <p:sp>
        <p:nvSpPr>
          <p:cNvPr id="3" name="Content Placeholder 2">
            <a:extLst>
              <a:ext uri="{FF2B5EF4-FFF2-40B4-BE49-F238E27FC236}">
                <a16:creationId xmlns:a16="http://schemas.microsoft.com/office/drawing/2014/main" id="{61A4CCF5-115F-492F-BA3A-DC6915183581}"/>
              </a:ext>
            </a:extLst>
          </p:cNvPr>
          <p:cNvSpPr>
            <a:spLocks noGrp="1"/>
          </p:cNvSpPr>
          <p:nvPr>
            <p:ph idx="1"/>
          </p:nvPr>
        </p:nvSpPr>
        <p:spPr/>
        <p:txBody>
          <a:bodyPr/>
          <a:lstStyle/>
          <a:p>
            <a:r>
              <a:rPr lang="en-US" dirty="0"/>
              <a:t>Fluctuation Analysis of Money Market Prices.</a:t>
            </a:r>
          </a:p>
          <a:p>
            <a:r>
              <a:rPr lang="en-US" dirty="0"/>
              <a:t>Analyzing and Processing Data using ML.</a:t>
            </a:r>
          </a:p>
          <a:p>
            <a:r>
              <a:rPr lang="en-US" dirty="0"/>
              <a:t>Better view and understanding for user.</a:t>
            </a:r>
          </a:p>
          <a:p>
            <a:r>
              <a:rPr lang="en-US" dirty="0"/>
              <a:t>Predictability for every stock with trends.</a:t>
            </a:r>
          </a:p>
          <a:p>
            <a:r>
              <a:rPr lang="en-US" dirty="0"/>
              <a:t>Predictability using Live Feeds Twitter Sentiments and News.</a:t>
            </a:r>
          </a:p>
          <a:p>
            <a:r>
              <a:rPr lang="en-US" dirty="0"/>
              <a:t>Evaluation and Validation of Predicted Results </a:t>
            </a:r>
          </a:p>
          <a:p>
            <a:r>
              <a:rPr lang="en-US" dirty="0"/>
              <a:t>Detailed Reporting</a:t>
            </a:r>
          </a:p>
          <a:p>
            <a:endParaRPr lang="en-US" dirty="0"/>
          </a:p>
          <a:p>
            <a:endParaRPr lang="en-US" dirty="0"/>
          </a:p>
          <a:p>
            <a:endParaRPr lang="en-US" dirty="0"/>
          </a:p>
        </p:txBody>
      </p:sp>
    </p:spTree>
    <p:extLst>
      <p:ext uri="{BB962C8B-B14F-4D97-AF65-F5344CB8AC3E}">
        <p14:creationId xmlns:p14="http://schemas.microsoft.com/office/powerpoint/2010/main" val="990819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CE20A-0A3A-4CCC-A7B6-4AD3906C7C2C}"/>
              </a:ext>
            </a:extLst>
          </p:cNvPr>
          <p:cNvSpPr>
            <a:spLocks noGrp="1"/>
          </p:cNvSpPr>
          <p:nvPr>
            <p:ph type="title"/>
          </p:nvPr>
        </p:nvSpPr>
        <p:spPr/>
        <p:txBody>
          <a:bodyPr/>
          <a:lstStyle/>
          <a:p>
            <a:r>
              <a:rPr lang="en-US" dirty="0"/>
              <a:t>Block Diagram</a:t>
            </a:r>
          </a:p>
        </p:txBody>
      </p:sp>
      <p:pic>
        <p:nvPicPr>
          <p:cNvPr id="4" name="Picture 3">
            <a:extLst>
              <a:ext uri="{FF2B5EF4-FFF2-40B4-BE49-F238E27FC236}">
                <a16:creationId xmlns:a16="http://schemas.microsoft.com/office/drawing/2014/main" id="{EA624C91-275F-42E3-A5A3-9567EA49D4FB}"/>
              </a:ext>
            </a:extLst>
          </p:cNvPr>
          <p:cNvPicPr/>
          <p:nvPr/>
        </p:nvPicPr>
        <p:blipFill>
          <a:blip r:embed="rId2"/>
          <a:stretch>
            <a:fillRect/>
          </a:stretch>
        </p:blipFill>
        <p:spPr>
          <a:xfrm>
            <a:off x="1203036" y="1907309"/>
            <a:ext cx="10028382" cy="4881418"/>
          </a:xfrm>
          <a:prstGeom prst="rect">
            <a:avLst/>
          </a:prstGeom>
        </p:spPr>
      </p:pic>
    </p:spTree>
    <p:extLst>
      <p:ext uri="{BB962C8B-B14F-4D97-AF65-F5344CB8AC3E}">
        <p14:creationId xmlns:p14="http://schemas.microsoft.com/office/powerpoint/2010/main" val="867000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4" name="Content Placeholder 3">
            <a:extLst>
              <a:ext uri="{FF2B5EF4-FFF2-40B4-BE49-F238E27FC236}">
                <a16:creationId xmlns:a16="http://schemas.microsoft.com/office/drawing/2014/main" id="{47A1F767-23CE-4FAB-9750-0AE887D04514}"/>
              </a:ext>
            </a:extLst>
          </p:cNvPr>
          <p:cNvSpPr>
            <a:spLocks noGrp="1"/>
          </p:cNvSpPr>
          <p:nvPr>
            <p:ph idx="1"/>
          </p:nvPr>
        </p:nvSpPr>
        <p:spPr/>
        <p:txBody>
          <a:bodyPr>
            <a:normAutofit fontScale="85000" lnSpcReduction="20000"/>
          </a:bodyPr>
          <a:lstStyle/>
          <a:p>
            <a:r>
              <a:rPr lang="en-US" dirty="0"/>
              <a:t>Data Collection:</a:t>
            </a:r>
          </a:p>
          <a:p>
            <a:pPr lvl="1"/>
            <a:r>
              <a:rPr lang="en-US" dirty="0"/>
              <a:t>Data will be collected from two data sources</a:t>
            </a:r>
          </a:p>
          <a:p>
            <a:pPr lvl="1"/>
            <a:r>
              <a:rPr lang="en-US" dirty="0"/>
              <a:t>YAHOO Finance API </a:t>
            </a:r>
          </a:p>
          <a:p>
            <a:pPr lvl="1"/>
            <a:r>
              <a:rPr lang="en-US"/>
              <a:t>Twitter </a:t>
            </a:r>
            <a:r>
              <a:rPr lang="en-US" dirty="0"/>
              <a:t>Search API</a:t>
            </a:r>
          </a:p>
          <a:p>
            <a:r>
              <a:rPr lang="en-US" dirty="0"/>
              <a:t>Money Market Data:</a:t>
            </a:r>
          </a:p>
          <a:p>
            <a:pPr lvl="1"/>
            <a:r>
              <a:rPr lang="en-US" dirty="0"/>
              <a:t>YAHOO Finance API consist of the following Stock Values of Each Day:</a:t>
            </a:r>
          </a:p>
          <a:p>
            <a:pPr lvl="2"/>
            <a:r>
              <a:rPr lang="en-US" dirty="0"/>
              <a:t>Open</a:t>
            </a:r>
          </a:p>
          <a:p>
            <a:pPr lvl="2"/>
            <a:r>
              <a:rPr lang="en-US" dirty="0"/>
              <a:t>Close</a:t>
            </a:r>
          </a:p>
          <a:p>
            <a:pPr lvl="2"/>
            <a:r>
              <a:rPr lang="en-US" dirty="0"/>
              <a:t>High</a:t>
            </a:r>
          </a:p>
          <a:p>
            <a:pPr lvl="2"/>
            <a:r>
              <a:rPr lang="en-US" dirty="0"/>
              <a:t>Low </a:t>
            </a:r>
          </a:p>
          <a:p>
            <a:pPr lvl="1"/>
            <a:r>
              <a:rPr lang="en-US" dirty="0"/>
              <a:t>Twitter Search API</a:t>
            </a:r>
          </a:p>
          <a:p>
            <a:pPr lvl="2"/>
            <a:r>
              <a:rPr lang="en-US" dirty="0"/>
              <a:t>Tweet Id</a:t>
            </a:r>
          </a:p>
          <a:p>
            <a:pPr lvl="2"/>
            <a:r>
              <a:rPr lang="en-US" dirty="0"/>
              <a:t>Tweet Timestamp</a:t>
            </a:r>
          </a:p>
          <a:p>
            <a:pPr lvl="2"/>
            <a:r>
              <a:rPr lang="en-US" dirty="0"/>
              <a:t>Tweet Text</a:t>
            </a:r>
          </a:p>
          <a:p>
            <a:endParaRPr lang="en-US" dirty="0"/>
          </a:p>
        </p:txBody>
      </p:sp>
    </p:spTree>
    <p:extLst>
      <p:ext uri="{BB962C8B-B14F-4D97-AF65-F5344CB8AC3E}">
        <p14:creationId xmlns:p14="http://schemas.microsoft.com/office/powerpoint/2010/main" val="357423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4" name="Content Placeholder 3">
            <a:extLst>
              <a:ext uri="{FF2B5EF4-FFF2-40B4-BE49-F238E27FC236}">
                <a16:creationId xmlns:a16="http://schemas.microsoft.com/office/drawing/2014/main" id="{47A1F767-23CE-4FAB-9750-0AE887D04514}"/>
              </a:ext>
            </a:extLst>
          </p:cNvPr>
          <p:cNvSpPr>
            <a:spLocks noGrp="1"/>
          </p:cNvSpPr>
          <p:nvPr>
            <p:ph idx="1"/>
          </p:nvPr>
        </p:nvSpPr>
        <p:spPr/>
        <p:txBody>
          <a:bodyPr>
            <a:normAutofit/>
          </a:bodyPr>
          <a:lstStyle/>
          <a:p>
            <a:r>
              <a:rPr lang="en-US" dirty="0"/>
              <a:t>Environment Creation:</a:t>
            </a:r>
          </a:p>
          <a:p>
            <a:pPr lvl="1"/>
            <a:r>
              <a:rPr lang="en-US" dirty="0"/>
              <a:t>Friendly Environment will be created for User which Includes the following:</a:t>
            </a:r>
          </a:p>
          <a:p>
            <a:pPr lvl="2"/>
            <a:r>
              <a:rPr lang="en-US" dirty="0"/>
              <a:t>A </a:t>
            </a:r>
            <a:r>
              <a:rPr lang="en-US" dirty="0" err="1"/>
              <a:t>DashBoard</a:t>
            </a:r>
            <a:r>
              <a:rPr lang="en-US" dirty="0"/>
              <a:t>  (WebApp)</a:t>
            </a:r>
          </a:p>
          <a:p>
            <a:pPr lvl="2"/>
            <a:r>
              <a:rPr lang="en-US" dirty="0"/>
              <a:t>Python Runner &amp; Python Engine</a:t>
            </a:r>
          </a:p>
          <a:p>
            <a:pPr lvl="1"/>
            <a:r>
              <a:rPr lang="en-US" dirty="0"/>
              <a:t>Languages:</a:t>
            </a:r>
          </a:p>
          <a:p>
            <a:pPr lvl="2"/>
            <a:r>
              <a:rPr lang="en-US" dirty="0"/>
              <a:t>C# (</a:t>
            </a:r>
            <a:r>
              <a:rPr lang="en-US" dirty="0" err="1"/>
              <a:t>.Net</a:t>
            </a:r>
            <a:r>
              <a:rPr lang="en-US" dirty="0"/>
              <a:t> Core)</a:t>
            </a:r>
          </a:p>
          <a:p>
            <a:pPr lvl="2"/>
            <a:r>
              <a:rPr lang="en-US" dirty="0"/>
              <a:t>Python</a:t>
            </a:r>
          </a:p>
          <a:p>
            <a:pPr lvl="2"/>
            <a:r>
              <a:rPr lang="en-US" dirty="0" err="1"/>
              <a:t>Jquery</a:t>
            </a:r>
            <a:endParaRPr lang="en-US" dirty="0"/>
          </a:p>
          <a:p>
            <a:pPr lvl="2"/>
            <a:r>
              <a:rPr lang="en-US" dirty="0"/>
              <a:t>Bootstrap</a:t>
            </a:r>
          </a:p>
          <a:p>
            <a:pPr marL="0" indent="0">
              <a:buNone/>
            </a:pPr>
            <a:endParaRPr lang="en-US" dirty="0"/>
          </a:p>
        </p:txBody>
      </p:sp>
    </p:spTree>
    <p:extLst>
      <p:ext uri="{BB962C8B-B14F-4D97-AF65-F5344CB8AC3E}">
        <p14:creationId xmlns:p14="http://schemas.microsoft.com/office/powerpoint/2010/main" val="3698140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4" name="Content Placeholder 3">
            <a:extLst>
              <a:ext uri="{FF2B5EF4-FFF2-40B4-BE49-F238E27FC236}">
                <a16:creationId xmlns:a16="http://schemas.microsoft.com/office/drawing/2014/main" id="{47A1F767-23CE-4FAB-9750-0AE887D04514}"/>
              </a:ext>
            </a:extLst>
          </p:cNvPr>
          <p:cNvSpPr>
            <a:spLocks noGrp="1"/>
          </p:cNvSpPr>
          <p:nvPr>
            <p:ph idx="1"/>
          </p:nvPr>
        </p:nvSpPr>
        <p:spPr/>
        <p:txBody>
          <a:bodyPr>
            <a:normAutofit/>
          </a:bodyPr>
          <a:lstStyle/>
          <a:p>
            <a:r>
              <a:rPr lang="en-US" dirty="0"/>
              <a:t>Data Preparation:</a:t>
            </a:r>
          </a:p>
          <a:p>
            <a:pPr lvl="1"/>
            <a:r>
              <a:rPr lang="en-US" dirty="0"/>
              <a:t>Data </a:t>
            </a:r>
            <a:r>
              <a:rPr lang="en-US" dirty="0" err="1"/>
              <a:t>PreProcessing</a:t>
            </a:r>
            <a:r>
              <a:rPr lang="en-US" dirty="0"/>
              <a:t>:</a:t>
            </a:r>
          </a:p>
          <a:p>
            <a:pPr lvl="2"/>
            <a:r>
              <a:rPr lang="en-US" dirty="0"/>
              <a:t>Data Collected from YAHOO needs to be preprocessed to make it suitable.</a:t>
            </a:r>
          </a:p>
          <a:p>
            <a:pPr lvl="2"/>
            <a:r>
              <a:rPr lang="en-US" dirty="0"/>
              <a:t>But there is main problem that there is no data values are present in weekends and holiday or when market is closed.</a:t>
            </a:r>
          </a:p>
          <a:p>
            <a:pPr lvl="2"/>
            <a:r>
              <a:rPr lang="en-US" dirty="0"/>
              <a:t>To overcome the problem we use simple formula:</a:t>
            </a:r>
          </a:p>
          <a:p>
            <a:pPr lvl="2"/>
            <a:r>
              <a:rPr lang="en-US" dirty="0"/>
              <a:t>Y = (</a:t>
            </a:r>
            <a:r>
              <a:rPr lang="en-US" dirty="0" err="1"/>
              <a:t>xPrevious</a:t>
            </a:r>
            <a:r>
              <a:rPr lang="en-US" dirty="0"/>
              <a:t> + </a:t>
            </a:r>
            <a:r>
              <a:rPr lang="en-US" dirty="0" err="1"/>
              <a:t>xNext</a:t>
            </a:r>
            <a:r>
              <a:rPr lang="en-US" dirty="0"/>
              <a:t>)/2</a:t>
            </a:r>
          </a:p>
          <a:p>
            <a:pPr lvl="2"/>
            <a:r>
              <a:rPr lang="en-US" dirty="0"/>
              <a:t>We are using two metrices which are useful for machine learning algorithms</a:t>
            </a:r>
          </a:p>
          <a:p>
            <a:pPr lvl="2"/>
            <a:r>
              <a:rPr lang="en-US" dirty="0"/>
              <a:t>HLPCT(High Low Percentage)</a:t>
            </a:r>
          </a:p>
          <a:p>
            <a:pPr lvl="3"/>
            <a:r>
              <a:rPr lang="en-US" dirty="0"/>
              <a:t>HLPCT = High-low/low</a:t>
            </a:r>
          </a:p>
          <a:p>
            <a:pPr lvl="2"/>
            <a:r>
              <a:rPr lang="en-US" dirty="0" err="1"/>
              <a:t>PCTChange</a:t>
            </a:r>
            <a:r>
              <a:rPr lang="en-US" dirty="0"/>
              <a:t>(Percentage Change)</a:t>
            </a:r>
          </a:p>
          <a:p>
            <a:pPr lvl="3"/>
            <a:r>
              <a:rPr lang="en-US" dirty="0" err="1"/>
              <a:t>PCTChange</a:t>
            </a:r>
            <a:r>
              <a:rPr lang="en-US" dirty="0"/>
              <a:t> = Close-open/open</a:t>
            </a:r>
          </a:p>
          <a:p>
            <a:pPr marL="0" indent="0">
              <a:buNone/>
            </a:pPr>
            <a:endParaRPr lang="en-US" dirty="0"/>
          </a:p>
        </p:txBody>
      </p:sp>
    </p:spTree>
    <p:extLst>
      <p:ext uri="{BB962C8B-B14F-4D97-AF65-F5344CB8AC3E}">
        <p14:creationId xmlns:p14="http://schemas.microsoft.com/office/powerpoint/2010/main" val="2203714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4" name="Content Placeholder 3">
            <a:extLst>
              <a:ext uri="{FF2B5EF4-FFF2-40B4-BE49-F238E27FC236}">
                <a16:creationId xmlns:a16="http://schemas.microsoft.com/office/drawing/2014/main" id="{47A1F767-23CE-4FAB-9750-0AE887D04514}"/>
              </a:ext>
            </a:extLst>
          </p:cNvPr>
          <p:cNvSpPr>
            <a:spLocks noGrp="1"/>
          </p:cNvSpPr>
          <p:nvPr>
            <p:ph idx="1"/>
          </p:nvPr>
        </p:nvSpPr>
        <p:spPr/>
        <p:txBody>
          <a:bodyPr>
            <a:normAutofit/>
          </a:bodyPr>
          <a:lstStyle/>
          <a:p>
            <a:r>
              <a:rPr lang="en-US" dirty="0"/>
              <a:t>Data Preparation (</a:t>
            </a:r>
            <a:r>
              <a:rPr lang="en-US" dirty="0" err="1"/>
              <a:t>Cont</a:t>
            </a:r>
            <a:r>
              <a:rPr lang="en-US" dirty="0"/>
              <a:t>):</a:t>
            </a:r>
          </a:p>
          <a:p>
            <a:pPr lvl="1"/>
            <a:r>
              <a:rPr lang="en-US" dirty="0"/>
              <a:t>Data </a:t>
            </a:r>
            <a:r>
              <a:rPr lang="en-US" dirty="0" err="1"/>
              <a:t>PreProcessing</a:t>
            </a:r>
            <a:r>
              <a:rPr lang="en-US" dirty="0"/>
              <a:t>:</a:t>
            </a:r>
          </a:p>
          <a:p>
            <a:pPr lvl="2"/>
            <a:r>
              <a:rPr lang="en-US" dirty="0"/>
              <a:t>Data Collected from Twitter needs to be preprocessed to make it suitable</a:t>
            </a:r>
          </a:p>
          <a:p>
            <a:pPr lvl="2"/>
            <a:r>
              <a:rPr lang="en-US" dirty="0"/>
              <a:t>User Request the API to get Tweets from the Server.</a:t>
            </a:r>
          </a:p>
          <a:p>
            <a:pPr lvl="2"/>
            <a:r>
              <a:rPr lang="en-US" dirty="0"/>
              <a:t>We use Twitter </a:t>
            </a:r>
            <a:r>
              <a:rPr lang="en-US" dirty="0" err="1"/>
              <a:t>Api</a:t>
            </a:r>
            <a:r>
              <a:rPr lang="en-US" dirty="0"/>
              <a:t> which is a REST </a:t>
            </a:r>
            <a:r>
              <a:rPr lang="en-US" dirty="0" err="1"/>
              <a:t>Api</a:t>
            </a:r>
            <a:r>
              <a:rPr lang="en-US" dirty="0"/>
              <a:t> the result will come in JSON format</a:t>
            </a:r>
          </a:p>
          <a:p>
            <a:pPr lvl="2"/>
            <a:r>
              <a:rPr lang="en-US" sz="1800" dirty="0">
                <a:effectLst/>
                <a:latin typeface="Calibri" panose="020F0502020204030204" pitchFamily="34" charset="0"/>
                <a:ea typeface="Calibri" panose="020F0502020204030204" pitchFamily="34" charset="0"/>
                <a:cs typeface="Times New Roman" panose="02020603050405020304" pitchFamily="18" charset="0"/>
              </a:rPr>
              <a:t>The Search API allows filtering based on language, region, geolocation and time.</a:t>
            </a:r>
          </a:p>
          <a:p>
            <a:pPr lvl="2"/>
            <a:r>
              <a:rPr lang="en-US" sz="1800" dirty="0">
                <a:effectLst/>
                <a:latin typeface="Calibri" panose="020F0502020204030204" pitchFamily="34" charset="0"/>
                <a:ea typeface="Calibri" panose="020F0502020204030204" pitchFamily="34" charset="0"/>
                <a:cs typeface="Times New Roman" panose="02020603050405020304" pitchFamily="18" charset="0"/>
              </a:rPr>
              <a:t>JSON objects that contain the tweets and their metadata.</a:t>
            </a:r>
          </a:p>
          <a:p>
            <a:pPr lvl="2"/>
            <a:r>
              <a:rPr lang="en-US" dirty="0">
                <a:latin typeface="Calibri" panose="020F0502020204030204" pitchFamily="34" charset="0"/>
                <a:ea typeface="Calibri" panose="020F0502020204030204" pitchFamily="34" charset="0"/>
                <a:cs typeface="Times New Roman" panose="02020603050405020304" pitchFamily="18" charset="0"/>
              </a:rPr>
              <a:t>A</a:t>
            </a:r>
            <a:r>
              <a:rPr lang="en-US" sz="1800" dirty="0">
                <a:effectLst/>
                <a:latin typeface="Calibri" panose="020F0502020204030204" pitchFamily="34" charset="0"/>
                <a:ea typeface="Calibri" panose="020F0502020204030204" pitchFamily="34" charset="0"/>
                <a:cs typeface="Times New Roman" panose="02020603050405020304" pitchFamily="18" charset="0"/>
              </a:rPr>
              <a:t> variety of information, including username, time, location, retweets, and more.</a:t>
            </a:r>
          </a:p>
          <a:p>
            <a:pPr lvl="2"/>
            <a:r>
              <a:rPr lang="en-US" sz="1800" dirty="0">
                <a:effectLst/>
                <a:latin typeface="Calibri" panose="020F0502020204030204" pitchFamily="34" charset="0"/>
                <a:ea typeface="Calibri" panose="020F0502020204030204" pitchFamily="34" charset="0"/>
                <a:cs typeface="Times New Roman" panose="02020603050405020304" pitchFamily="18" charset="0"/>
              </a:rPr>
              <a:t>we use $ sign as a ticker to gather the most financial tweets.</a:t>
            </a:r>
          </a:p>
          <a:p>
            <a:pPr lvl="2"/>
            <a:r>
              <a:rPr lang="en-US" sz="1800" dirty="0">
                <a:effectLst/>
                <a:latin typeface="Calibri" panose="020F0502020204030204" pitchFamily="34" charset="0"/>
                <a:ea typeface="Calibri" panose="020F0502020204030204" pitchFamily="34" charset="0"/>
                <a:cs typeface="Times New Roman" panose="02020603050405020304" pitchFamily="18" charset="0"/>
              </a:rPr>
              <a:t>used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TweetPy</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is a wrapper for the Twitter API</a:t>
            </a:r>
          </a:p>
          <a:p>
            <a:pPr lvl="2"/>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2"/>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422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4" name="Content Placeholder 3">
            <a:extLst>
              <a:ext uri="{FF2B5EF4-FFF2-40B4-BE49-F238E27FC236}">
                <a16:creationId xmlns:a16="http://schemas.microsoft.com/office/drawing/2014/main" id="{47A1F767-23CE-4FAB-9750-0AE887D04514}"/>
              </a:ext>
            </a:extLst>
          </p:cNvPr>
          <p:cNvSpPr>
            <a:spLocks noGrp="1"/>
          </p:cNvSpPr>
          <p:nvPr>
            <p:ph idx="1"/>
          </p:nvPr>
        </p:nvSpPr>
        <p:spPr/>
        <p:txBody>
          <a:bodyPr>
            <a:normAutofit/>
          </a:bodyPr>
          <a:lstStyle/>
          <a:p>
            <a:r>
              <a:rPr lang="en-US" dirty="0"/>
              <a:t>Data Preparation (</a:t>
            </a:r>
            <a:r>
              <a:rPr lang="en-US" dirty="0" err="1"/>
              <a:t>Cont</a:t>
            </a:r>
            <a:r>
              <a:rPr lang="en-US" dirty="0"/>
              <a:t>):</a:t>
            </a:r>
          </a:p>
          <a:p>
            <a:pPr lvl="1"/>
            <a:r>
              <a:rPr lang="en-US" dirty="0"/>
              <a:t>Data </a:t>
            </a:r>
            <a:r>
              <a:rPr lang="en-US" dirty="0" err="1"/>
              <a:t>PreProcessing</a:t>
            </a:r>
            <a:r>
              <a:rPr lang="en-US" dirty="0"/>
              <a:t>:</a:t>
            </a:r>
          </a:p>
          <a:p>
            <a:pPr lvl="2"/>
            <a:r>
              <a:rPr lang="en-US" dirty="0"/>
              <a:t>Data Collected from Exchanges needs to be preprocessed to make it suitable</a:t>
            </a:r>
          </a:p>
          <a:p>
            <a:pPr lvl="2"/>
            <a:r>
              <a:rPr lang="en-US" dirty="0"/>
              <a:t>User Request the API to get data from the Server.</a:t>
            </a:r>
          </a:p>
          <a:p>
            <a:pPr lvl="2"/>
            <a:r>
              <a:rPr lang="en-US" dirty="0"/>
              <a:t>We use </a:t>
            </a:r>
            <a:r>
              <a:rPr lang="en-US" dirty="0" err="1"/>
              <a:t>Api</a:t>
            </a:r>
            <a:r>
              <a:rPr lang="en-US" dirty="0"/>
              <a:t> which is a REST </a:t>
            </a:r>
            <a:r>
              <a:rPr lang="en-US" dirty="0" err="1"/>
              <a:t>Api</a:t>
            </a:r>
            <a:r>
              <a:rPr lang="en-US" dirty="0"/>
              <a:t> the result will come in JSON format</a:t>
            </a:r>
          </a:p>
          <a:p>
            <a:pPr lvl="2"/>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2"/>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599349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rection presentation (widescreen).potx" id="{D17AB31B-F25B-45F4-B34E-C6982D129A29}" vid="{B63A7B92-8C2A-4E6A-9062-768A2448E61C}"/>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direction presentation (widescreen)</Template>
  <TotalTime>2070</TotalTime>
  <Words>910</Words>
  <Application>Microsoft Office PowerPoint</Application>
  <PresentationFormat>Widescreen</PresentationFormat>
  <Paragraphs>150</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Book Antiqua</vt:lpstr>
      <vt:lpstr>Book Antiqua (Body)</vt:lpstr>
      <vt:lpstr>Calibri</vt:lpstr>
      <vt:lpstr>Sales Direction 16X9</vt:lpstr>
      <vt:lpstr>Sentiment Analysis, Emotions and prediction of stock market</vt:lpstr>
      <vt:lpstr>Problem</vt:lpstr>
      <vt:lpstr>Key Requirements and Functionality</vt:lpstr>
      <vt:lpstr>Block Diagram</vt:lpstr>
      <vt:lpstr>Explanation</vt:lpstr>
      <vt:lpstr>Explanation</vt:lpstr>
      <vt:lpstr>Explanation</vt:lpstr>
      <vt:lpstr>Explanation</vt:lpstr>
      <vt:lpstr>Explanation</vt:lpstr>
      <vt:lpstr>Explanation</vt:lpstr>
      <vt:lpstr>Explanation</vt:lpstr>
      <vt:lpstr>Explanation of Technical Analysis with Trends And User Interface</vt:lpstr>
      <vt:lpstr>Explanation of Technical Analysis with Trends And User Interface</vt:lpstr>
      <vt:lpstr>Explanation of Technical Analysis with Trends And User Interface</vt:lpstr>
      <vt:lpstr>Explanation of Technical Analysis with Trends And User Interface</vt:lpstr>
      <vt:lpstr>Explanation of Technical Analysis with Trends And User Interface</vt:lpstr>
      <vt:lpstr>Explanation of Technical Analysis with Trends And User Interface</vt:lpstr>
      <vt:lpstr>Comparison </vt:lpstr>
      <vt:lpstr>Conclusion &amp;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Emotions and prediction of stock market</dc:title>
  <dc:creator>Yousuf Minhaj</dc:creator>
  <cp:lastModifiedBy>Siddiqui, Yousuf</cp:lastModifiedBy>
  <cp:revision>49</cp:revision>
  <dcterms:created xsi:type="dcterms:W3CDTF">2021-04-17T08:59:54Z</dcterms:created>
  <dcterms:modified xsi:type="dcterms:W3CDTF">2022-01-14T05:04:54Z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MSIP_Label_1ebac993-578d-4fb6-a024-e1968d57a18c_Enabled">
    <vt:lpwstr>true</vt:lpwstr>
  </property>
  <property fmtid="{D5CDD505-2E9C-101B-9397-08002B2CF9AE}" pid="9" name="MSIP_Label_1ebac993-578d-4fb6-a024-e1968d57a18c_SetDate">
    <vt:lpwstr>2022-01-13T13:43:10Z</vt:lpwstr>
  </property>
  <property fmtid="{D5CDD505-2E9C-101B-9397-08002B2CF9AE}" pid="10" name="MSIP_Label_1ebac993-578d-4fb6-a024-e1968d57a18c_Method">
    <vt:lpwstr>Privileged</vt:lpwstr>
  </property>
  <property fmtid="{D5CDD505-2E9C-101B-9397-08002B2CF9AE}" pid="11" name="MSIP_Label_1ebac993-578d-4fb6-a024-e1968d57a18c_Name">
    <vt:lpwstr>1ebac993-578d-4fb6-a024-e1968d57a18c</vt:lpwstr>
  </property>
  <property fmtid="{D5CDD505-2E9C-101B-9397-08002B2CF9AE}" pid="12" name="MSIP_Label_1ebac993-578d-4fb6-a024-e1968d57a18c_SiteId">
    <vt:lpwstr>ae4df1f7-611e-444f-897e-f964e1205171</vt:lpwstr>
  </property>
  <property fmtid="{D5CDD505-2E9C-101B-9397-08002B2CF9AE}" pid="13" name="MSIP_Label_1ebac993-578d-4fb6-a024-e1968d57a18c_ActionId">
    <vt:lpwstr>aca42edd-caeb-490f-8570-ada608bee9a1</vt:lpwstr>
  </property>
  <property fmtid="{D5CDD505-2E9C-101B-9397-08002B2CF9AE}" pid="14" name="MSIP_Label_1ebac993-578d-4fb6-a024-e1968d57a18c_ContentBits">
    <vt:lpwstr>0</vt:lpwstr>
  </property>
</Properties>
</file>