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B87E0-7965-4154-BF7C-DBF24C0E2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53F94C-6787-4A95-9226-31FED8F6F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ED164-17E1-4E5E-8E1E-37E1D424B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B7AE-ABD3-4E01-A681-B62B484B9BD2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2805C-E480-4E28-8330-C4BB065E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E2FFBB-0FF4-4812-A134-7F6DD68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6F27-2C57-4ADD-81C7-7308386A9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14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21131-B57E-4D35-9CCD-03BE2CC07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F55EA9-B02E-4D3C-B159-4BB490952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EFF829-6589-4800-A2E6-8AE109C1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B7AE-ABD3-4E01-A681-B62B484B9BD2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C1B1B4-F02A-4125-94D2-73F1342E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FDAAAE-E45E-4268-9F3F-76D471AEA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6F27-2C57-4ADD-81C7-7308386A9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65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C51782-CFE5-4658-8FC0-86A882F27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C3E1F5-0959-4D8A-9A33-45BC84E46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801A8D-3481-4F4F-B617-034DC34CA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B7AE-ABD3-4E01-A681-B62B484B9BD2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86C395-F653-4437-A2D0-7BC3C4AA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698299-93C7-4836-9FF9-A31B482E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6F27-2C57-4ADD-81C7-7308386A9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84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82CB0-76CA-4AAF-A9C9-57F9E61E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EC18E-6F96-42BE-A34A-9024D2906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6036F0-ABEC-416C-99C5-DB835B4E0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B7AE-ABD3-4E01-A681-B62B484B9BD2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9AFA87-4698-48F0-B5FB-C1EF2D87E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9A7D0E-8D40-47CC-826B-0359C7B5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6F27-2C57-4ADD-81C7-7308386A9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67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4F3F0-FC14-45F4-931F-872750F7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02CBE5-F9F2-467A-9CD1-EDA07FFF1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EBE4D0-9147-4589-9219-1AD59AE5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B7AE-ABD3-4E01-A681-B62B484B9BD2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8A9A7C-E4D8-4523-A9B1-5B3E7A01A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4C3C8-0875-457A-9A25-A8960612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6F27-2C57-4ADD-81C7-7308386A9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8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B3BDF-E565-40E5-A37C-E11793F3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922A9-0DC6-480F-93DD-EC818721E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E8B04B-E2AA-4108-9D4E-9CCBD9337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E863C2-9A56-4DFC-AA60-7BAE10E45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B7AE-ABD3-4E01-A681-B62B484B9BD2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53094C-C14D-4625-97CA-F3453243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2463BA-0548-4CC9-A212-779A6EBA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6F27-2C57-4ADD-81C7-7308386A9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84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AA299-8467-4C17-98E3-5EF56E0BA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FFE55C-4C00-4B09-A515-D3783FAFB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E4A076-DDBB-4B5C-AE05-28DEAE452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4B563F-3244-4B89-9938-CA890EFD2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0CC03E-0943-4D00-B35D-2F352DB6E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8D77BF-03B2-4DE9-AF2D-2E7E8E000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B7AE-ABD3-4E01-A681-B62B484B9BD2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02631F-E02F-443E-9EED-2C81C582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13AF46-ED32-45B9-8797-13E4FB77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6F27-2C57-4ADD-81C7-7308386A9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37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F044A-B231-47B1-9D49-84618B81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3F5F8A-759F-47F4-90ED-B160C092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B7AE-ABD3-4E01-A681-B62B484B9BD2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285FB4-ABF5-4F0A-8922-3F0BD5986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1F1F70-B8C8-43A8-BCC0-7392516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6F27-2C57-4ADD-81C7-7308386A9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36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A2AD1-1D54-4B19-8673-4FD223FE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B7AE-ABD3-4E01-A681-B62B484B9BD2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E975E7-69DF-4E59-8FF9-5A554CB8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4259B5-C22A-42F3-A4F5-1A056D6A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6F27-2C57-4ADD-81C7-7308386A9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8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8AC1E-5E8E-4989-BDE8-8CC88B0AD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9E2D0-BC9B-4AC0-BC77-6850C5C5A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23A442-B775-493A-BB8F-BB8C52B92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F4B92E-5155-4D32-AF9E-9D7DAE4E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B7AE-ABD3-4E01-A681-B62B484B9BD2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9DF45E-BA29-4221-BF86-FE01E9F6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81A7F6-2085-4FC8-B1A4-0DB6A341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6F27-2C57-4ADD-81C7-7308386A9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48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8D479-B16B-4CCE-A06B-81ECEE2C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649664-D224-4614-9EC0-E34A4F8DB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5C9CD7-4703-44A2-9BEE-D3E6EC401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6BC179-C1A3-4192-8E26-7EFE2495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B7AE-ABD3-4E01-A681-B62B484B9BD2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BAD423-D976-4C33-98BF-D406848D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56248F-B347-4B7B-9F1F-CFF78E3D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6F27-2C57-4ADD-81C7-7308386A9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63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5BF362-288C-415F-ACF5-D33BC823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9A9AB8-CD95-40AC-A82D-A81150367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D023B-0736-403A-9022-78EA3A64A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1B7AE-ABD3-4E01-A681-B62B484B9BD2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53B08-4D15-4309-9F29-88B42AACF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BAB6DD-2139-47C9-98D2-D00747C66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66F27-2C57-4ADD-81C7-7308386A9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50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2502B-AFC0-4FB5-8D11-35E1A7895F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留学申请经验分享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B59773-B015-4104-A670-700F74316D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2017</a:t>
            </a:r>
            <a:r>
              <a:rPr lang="zh-CN" altLang="en-US" dirty="0"/>
              <a:t>级 梅佳奕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D5782B4-34A2-4FDD-AB28-34548CAB5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409392"/>
              </p:ext>
            </p:extLst>
          </p:nvPr>
        </p:nvGraphicFramePr>
        <p:xfrm>
          <a:off x="279400" y="4808537"/>
          <a:ext cx="8128001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3675">
                  <a:extLst>
                    <a:ext uri="{9D8B030D-6E8A-4147-A177-3AD203B41FA5}">
                      <a16:colId xmlns:a16="http://schemas.microsoft.com/office/drawing/2014/main" val="3662611139"/>
                    </a:ext>
                  </a:extLst>
                </a:gridCol>
                <a:gridCol w="3332163">
                  <a:extLst>
                    <a:ext uri="{9D8B030D-6E8A-4147-A177-3AD203B41FA5}">
                      <a16:colId xmlns:a16="http://schemas.microsoft.com/office/drawing/2014/main" val="699604942"/>
                    </a:ext>
                  </a:extLst>
                </a:gridCol>
                <a:gridCol w="3332163">
                  <a:extLst>
                    <a:ext uri="{9D8B030D-6E8A-4147-A177-3AD203B41FA5}">
                      <a16:colId xmlns:a16="http://schemas.microsoft.com/office/drawing/2014/main" val="175306927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澳洲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澳国立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软件工程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1136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悉尼大学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数据科学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61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诺丁汉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人机交互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12257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美国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UCSC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人机交互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1840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GWU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数据科学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964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42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34FBFA-F9EF-4ADD-A4C0-792B038BE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221"/>
            <a:ext cx="10515600" cy="4125741"/>
          </a:xfrm>
        </p:spPr>
        <p:txBody>
          <a:bodyPr>
            <a:normAutofit/>
          </a:bodyPr>
          <a:lstStyle/>
          <a:p>
            <a:r>
              <a:rPr lang="zh-CN" altLang="en-US" dirty="0"/>
              <a:t>找中介注意事项</a:t>
            </a:r>
            <a:endParaRPr lang="en-US" altLang="zh-CN" dirty="0"/>
          </a:p>
          <a:p>
            <a:pPr lvl="1"/>
            <a:r>
              <a:rPr lang="zh-CN" altLang="en-US" dirty="0"/>
              <a:t>排除法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chemeClr val="accent1"/>
                </a:solidFill>
              </a:rPr>
              <a:t>知乎、迁木网、一亩三分地</a:t>
            </a:r>
            <a:endParaRPr lang="en-US" altLang="zh-CN" dirty="0">
              <a:solidFill>
                <a:schemeClr val="accent1"/>
              </a:solidFill>
            </a:endParaRPr>
          </a:p>
          <a:p>
            <a:pPr lvl="1"/>
            <a:r>
              <a:rPr lang="zh-CN" altLang="en-US" dirty="0"/>
              <a:t>合同 </a:t>
            </a:r>
            <a:endParaRPr lang="en-US" altLang="zh-CN" dirty="0"/>
          </a:p>
          <a:p>
            <a:pPr lvl="1"/>
            <a:r>
              <a:rPr lang="zh-CN" altLang="en-US" dirty="0"/>
              <a:t>摆正心态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464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9C8785B-9441-4FDD-ABEE-69789E6A4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0" b="13220"/>
          <a:stretch/>
        </p:blipFill>
        <p:spPr>
          <a:xfrm>
            <a:off x="157003" y="484874"/>
            <a:ext cx="7034629" cy="5475202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17A96AF-4821-40B8-A8D6-CD301F08A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463" y="545576"/>
            <a:ext cx="5077534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5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34FBFA-F9EF-4ADD-A4C0-792B038BE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7697"/>
            <a:ext cx="10515600" cy="2761478"/>
          </a:xfrm>
        </p:spPr>
        <p:txBody>
          <a:bodyPr>
            <a:normAutofit/>
          </a:bodyPr>
          <a:lstStyle/>
          <a:p>
            <a:r>
              <a:rPr lang="zh-CN" altLang="en-US" dirty="0"/>
              <a:t>时间节点</a:t>
            </a:r>
            <a:endParaRPr lang="en-US" altLang="zh-CN" dirty="0"/>
          </a:p>
          <a:p>
            <a:pPr lvl="1"/>
            <a:r>
              <a:rPr lang="zh-CN" altLang="en-US" dirty="0"/>
              <a:t>考试（</a:t>
            </a:r>
            <a:r>
              <a:rPr lang="en-US" altLang="zh-CN" dirty="0"/>
              <a:t>IELTS/TOEFL </a:t>
            </a:r>
            <a:r>
              <a:rPr lang="en-US" altLang="zh-CN" dirty="0">
                <a:solidFill>
                  <a:srgbClr val="FF0000"/>
                </a:solidFill>
              </a:rPr>
              <a:t>1~2</a:t>
            </a:r>
            <a:r>
              <a:rPr lang="zh-CN" altLang="en-US" dirty="0">
                <a:solidFill>
                  <a:srgbClr val="FF0000"/>
                </a:solidFill>
              </a:rPr>
              <a:t>个月</a:t>
            </a:r>
            <a:r>
              <a:rPr lang="zh-CN" altLang="en-US" dirty="0"/>
              <a:t>、</a:t>
            </a:r>
            <a:r>
              <a:rPr lang="en-US" altLang="zh-CN" dirty="0"/>
              <a:t>GRE/GMAT </a:t>
            </a:r>
            <a:r>
              <a:rPr lang="zh-CN" altLang="en-US" dirty="0">
                <a:solidFill>
                  <a:srgbClr val="FF0000"/>
                </a:solidFill>
              </a:rPr>
              <a:t>建议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个月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材料准备（文书、简历、推荐信、作品集、其他项目要求材料）</a:t>
            </a:r>
            <a:endParaRPr lang="en-US" altLang="zh-CN" dirty="0"/>
          </a:p>
          <a:p>
            <a:pPr lvl="1"/>
            <a:r>
              <a:rPr lang="zh-CN" altLang="en-US" dirty="0"/>
              <a:t>推荐人沟通 </a:t>
            </a:r>
            <a:r>
              <a:rPr lang="zh-CN" altLang="en-US" dirty="0">
                <a:solidFill>
                  <a:srgbClr val="FF0000"/>
                </a:solidFill>
              </a:rPr>
              <a:t>提前沟通，给老师预留时间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成绩认证 </a:t>
            </a:r>
            <a:r>
              <a:rPr lang="en-US" altLang="zh-CN" dirty="0">
                <a:solidFill>
                  <a:schemeClr val="accent1"/>
                </a:solidFill>
              </a:rPr>
              <a:t>WES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51DF9C3-7A4A-4F2A-A300-119CE9D6468A}"/>
              </a:ext>
            </a:extLst>
          </p:cNvPr>
          <p:cNvCxnSpPr/>
          <p:nvPr/>
        </p:nvCxnSpPr>
        <p:spPr>
          <a:xfrm>
            <a:off x="1390650" y="5038725"/>
            <a:ext cx="8639175" cy="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57842916-C5E2-486C-A8B8-811038B6EE62}"/>
              </a:ext>
            </a:extLst>
          </p:cNvPr>
          <p:cNvSpPr/>
          <p:nvPr/>
        </p:nvSpPr>
        <p:spPr>
          <a:xfrm>
            <a:off x="2952750" y="4867275"/>
            <a:ext cx="342900" cy="3429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3240D85-E2F0-4C14-A608-6953A2D9597F}"/>
              </a:ext>
            </a:extLst>
          </p:cNvPr>
          <p:cNvSpPr/>
          <p:nvPr/>
        </p:nvSpPr>
        <p:spPr>
          <a:xfrm>
            <a:off x="4486275" y="4867275"/>
            <a:ext cx="342900" cy="3429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E66B31-B37C-46B5-ACA6-43DE5BD640F2}"/>
              </a:ext>
            </a:extLst>
          </p:cNvPr>
          <p:cNvSpPr txBox="1"/>
          <p:nvPr/>
        </p:nvSpPr>
        <p:spPr>
          <a:xfrm>
            <a:off x="2314575" y="5419725"/>
            <a:ext cx="1852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选校：圈定范围，归纳出材料要求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9EA7DE-EA3C-48A5-8702-9BC71CE96637}"/>
              </a:ext>
            </a:extLst>
          </p:cNvPr>
          <p:cNvSpPr txBox="1"/>
          <p:nvPr/>
        </p:nvSpPr>
        <p:spPr>
          <a:xfrm>
            <a:off x="4023121" y="4116169"/>
            <a:ext cx="1612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语言</a:t>
            </a:r>
            <a:r>
              <a:rPr lang="en-US" altLang="zh-CN" dirty="0"/>
              <a:t>&amp;</a:t>
            </a:r>
            <a:r>
              <a:rPr lang="zh-CN" altLang="en-US" dirty="0"/>
              <a:t>标化：出成绩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AA9E429-DA4E-4743-8398-2DCF4ABF8D91}"/>
              </a:ext>
            </a:extLst>
          </p:cNvPr>
          <p:cNvSpPr/>
          <p:nvPr/>
        </p:nvSpPr>
        <p:spPr>
          <a:xfrm>
            <a:off x="6273999" y="4867275"/>
            <a:ext cx="342900" cy="3429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812A08-8DEA-462A-8435-4EABF7438621}"/>
              </a:ext>
            </a:extLst>
          </p:cNvPr>
          <p:cNvSpPr txBox="1"/>
          <p:nvPr/>
        </p:nvSpPr>
        <p:spPr>
          <a:xfrm>
            <a:off x="5635228" y="5419725"/>
            <a:ext cx="162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文书、推荐信等材料准备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EAE341D-1F00-486B-8A39-F6641C436CE2}"/>
              </a:ext>
            </a:extLst>
          </p:cNvPr>
          <p:cNvSpPr/>
          <p:nvPr/>
        </p:nvSpPr>
        <p:spPr>
          <a:xfrm>
            <a:off x="7636371" y="4867275"/>
            <a:ext cx="342900" cy="3429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E868A07-57FA-457D-A259-995070AA9B1C}"/>
              </a:ext>
            </a:extLst>
          </p:cNvPr>
          <p:cNvSpPr txBox="1"/>
          <p:nvPr/>
        </p:nvSpPr>
        <p:spPr>
          <a:xfrm>
            <a:off x="7173217" y="4116169"/>
            <a:ext cx="1612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信息、材料确认；申请填写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B1FFF9F-A68D-4474-8D45-DDA097878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238" y="1510431"/>
            <a:ext cx="1781424" cy="77163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0C2F004-EAD9-4115-AAF4-419D924AF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361" y="1500908"/>
            <a:ext cx="1533739" cy="75258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513E7D0-49B1-424C-905A-506DD1C9407F}"/>
              </a:ext>
            </a:extLst>
          </p:cNvPr>
          <p:cNvSpPr txBox="1"/>
          <p:nvPr/>
        </p:nvSpPr>
        <p:spPr>
          <a:xfrm>
            <a:off x="8467725" y="5248276"/>
            <a:ext cx="2047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（早）</a:t>
            </a:r>
            <a:r>
              <a:rPr lang="en-US" altLang="zh-CN" dirty="0">
                <a:solidFill>
                  <a:srgbClr val="FF0000"/>
                </a:solidFill>
              </a:rPr>
              <a:t>12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~1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（晚）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~5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6DEE624-A1CE-42E9-91E0-A673256C9FD5}"/>
              </a:ext>
            </a:extLst>
          </p:cNvPr>
          <p:cNvSpPr/>
          <p:nvPr/>
        </p:nvSpPr>
        <p:spPr>
          <a:xfrm>
            <a:off x="9074943" y="4762500"/>
            <a:ext cx="133350" cy="55244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38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34FBFA-F9EF-4ADD-A4C0-792B038BE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0649"/>
            <a:ext cx="10515600" cy="4076313"/>
          </a:xfrm>
        </p:spPr>
        <p:txBody>
          <a:bodyPr>
            <a:normAutofit/>
          </a:bodyPr>
          <a:lstStyle/>
          <a:p>
            <a:r>
              <a:rPr lang="zh-CN" altLang="en-US" dirty="0"/>
              <a:t>选校方法</a:t>
            </a:r>
            <a:endParaRPr lang="en-US" altLang="zh-CN" dirty="0"/>
          </a:p>
          <a:p>
            <a:pPr lvl="1"/>
            <a:r>
              <a:rPr lang="zh-CN" altLang="en-US" dirty="0"/>
              <a:t>地理位置 </a:t>
            </a:r>
            <a:r>
              <a:rPr lang="en-US" altLang="zh-CN" dirty="0">
                <a:solidFill>
                  <a:schemeClr val="accent1"/>
                </a:solidFill>
              </a:rPr>
              <a:t>CS</a:t>
            </a:r>
            <a:r>
              <a:rPr lang="zh-CN" altLang="en-US" dirty="0">
                <a:solidFill>
                  <a:schemeClr val="accent1"/>
                </a:solidFill>
              </a:rPr>
              <a:t>主要聚集在加州、纽约</a:t>
            </a:r>
            <a:endParaRPr lang="en-US" altLang="zh-CN" dirty="0">
              <a:solidFill>
                <a:schemeClr val="accent1"/>
              </a:solidFill>
            </a:endParaRPr>
          </a:p>
          <a:p>
            <a:pPr lvl="1"/>
            <a:r>
              <a:rPr lang="zh-CN" altLang="en-US" dirty="0"/>
              <a:t>就业机会 </a:t>
            </a:r>
            <a:r>
              <a:rPr lang="zh-CN" altLang="en-US" dirty="0">
                <a:solidFill>
                  <a:schemeClr val="accent1"/>
                </a:solidFill>
              </a:rPr>
              <a:t>硅谷、</a:t>
            </a:r>
            <a:r>
              <a:rPr lang="en-US" altLang="zh-CN" dirty="0">
                <a:solidFill>
                  <a:schemeClr val="accent1"/>
                </a:solidFill>
              </a:rPr>
              <a:t>Seattle</a:t>
            </a:r>
            <a:r>
              <a:rPr lang="zh-CN" altLang="en-US" dirty="0">
                <a:solidFill>
                  <a:schemeClr val="accent1"/>
                </a:solidFill>
              </a:rPr>
              <a:t>、</a:t>
            </a:r>
            <a:r>
              <a:rPr lang="en-US" altLang="zh-CN" dirty="0">
                <a:solidFill>
                  <a:schemeClr val="accent1"/>
                </a:solidFill>
              </a:rPr>
              <a:t>Boston</a:t>
            </a:r>
          </a:p>
          <a:p>
            <a:pPr lvl="1"/>
            <a:r>
              <a:rPr lang="zh-CN" altLang="en-US" dirty="0"/>
              <a:t>学校声誉、风格、校友影响力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E430938-D514-451F-8DE8-3ECAFCBDA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215" r="58443"/>
          <a:stretch/>
        </p:blipFill>
        <p:spPr>
          <a:xfrm>
            <a:off x="291526" y="3724275"/>
            <a:ext cx="5432999" cy="300897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D58BDFA-D73F-4B65-A433-204DC935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606736"/>
            <a:ext cx="6706445" cy="312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82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34FBFA-F9EF-4ADD-A4C0-792B038BE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8314"/>
            <a:ext cx="10515600" cy="1927911"/>
          </a:xfrm>
        </p:spPr>
        <p:txBody>
          <a:bodyPr>
            <a:normAutofit/>
          </a:bodyPr>
          <a:lstStyle/>
          <a:p>
            <a:r>
              <a:rPr lang="zh-CN" altLang="en-US" dirty="0"/>
              <a:t>方向调研</a:t>
            </a:r>
            <a:endParaRPr lang="en-US" altLang="zh-CN" dirty="0"/>
          </a:p>
          <a:p>
            <a:pPr lvl="1"/>
            <a:r>
              <a:rPr lang="zh-CN" altLang="en-US" dirty="0"/>
              <a:t>自我认知 </a:t>
            </a:r>
            <a:r>
              <a:rPr lang="zh-CN" altLang="en-US" dirty="0">
                <a:solidFill>
                  <a:srgbClr val="FF0000"/>
                </a:solidFill>
              </a:rPr>
              <a:t>早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职业规划 </a:t>
            </a:r>
            <a:r>
              <a:rPr lang="zh-CN" altLang="en-US" dirty="0">
                <a:solidFill>
                  <a:schemeClr val="accent1"/>
                </a:solidFill>
              </a:rPr>
              <a:t>唯一的检验标准就是实际上手去做</a:t>
            </a:r>
            <a:endParaRPr lang="en-US" altLang="zh-CN" dirty="0">
              <a:solidFill>
                <a:schemeClr val="accent1"/>
              </a:solidFill>
            </a:endParaRPr>
          </a:p>
          <a:p>
            <a:pPr lvl="1"/>
            <a:r>
              <a:rPr lang="zh-CN" altLang="en-US" dirty="0"/>
              <a:t>可操作性 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D2E664-2067-4569-B41E-DEFE2DD6359F}"/>
              </a:ext>
            </a:extLst>
          </p:cNvPr>
          <p:cNvSpPr txBox="1"/>
          <p:nvPr/>
        </p:nvSpPr>
        <p:spPr>
          <a:xfrm>
            <a:off x="838200" y="4533900"/>
            <a:ext cx="8115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我的背景：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    通选约</a:t>
            </a:r>
            <a:r>
              <a:rPr lang="en-US" altLang="zh-CN" dirty="0">
                <a:solidFill>
                  <a:schemeClr val="accent1"/>
                </a:solidFill>
              </a:rPr>
              <a:t>40</a:t>
            </a:r>
            <a:r>
              <a:rPr lang="zh-CN" altLang="en-US" dirty="0">
                <a:solidFill>
                  <a:schemeClr val="accent1"/>
                </a:solidFill>
              </a:rPr>
              <a:t>学分 </a:t>
            </a:r>
            <a:r>
              <a:rPr lang="en-US" altLang="zh-CN" dirty="0">
                <a:solidFill>
                  <a:schemeClr val="accent1"/>
                </a:solidFill>
              </a:rPr>
              <a:t>+ </a:t>
            </a:r>
            <a:r>
              <a:rPr lang="zh-CN" altLang="en-US" dirty="0">
                <a:solidFill>
                  <a:schemeClr val="accent1"/>
                </a:solidFill>
              </a:rPr>
              <a:t>物理约</a:t>
            </a:r>
            <a:r>
              <a:rPr lang="en-US" altLang="zh-CN" dirty="0">
                <a:solidFill>
                  <a:schemeClr val="accent1"/>
                </a:solidFill>
              </a:rPr>
              <a:t>50</a:t>
            </a:r>
            <a:r>
              <a:rPr lang="zh-CN" altLang="en-US" dirty="0">
                <a:solidFill>
                  <a:schemeClr val="accent1"/>
                </a:solidFill>
              </a:rPr>
              <a:t>学分 </a:t>
            </a:r>
            <a:r>
              <a:rPr lang="en-US" altLang="zh-CN" dirty="0">
                <a:solidFill>
                  <a:schemeClr val="accent1"/>
                </a:solidFill>
              </a:rPr>
              <a:t>+ </a:t>
            </a:r>
            <a:r>
              <a:rPr lang="zh-CN" altLang="en-US" dirty="0">
                <a:solidFill>
                  <a:schemeClr val="accent1"/>
                </a:solidFill>
              </a:rPr>
              <a:t>数据工程约</a:t>
            </a:r>
            <a:r>
              <a:rPr lang="en-US" altLang="zh-CN" dirty="0">
                <a:solidFill>
                  <a:schemeClr val="accent1"/>
                </a:solidFill>
              </a:rPr>
              <a:t>80</a:t>
            </a:r>
            <a:r>
              <a:rPr lang="zh-CN" altLang="en-US" dirty="0">
                <a:solidFill>
                  <a:schemeClr val="accent1"/>
                </a:solidFill>
              </a:rPr>
              <a:t>学分 </a:t>
            </a:r>
            <a:r>
              <a:rPr lang="en-US" altLang="zh-CN" dirty="0">
                <a:solidFill>
                  <a:schemeClr val="accent1"/>
                </a:solidFill>
              </a:rPr>
              <a:t>+ </a:t>
            </a:r>
            <a:r>
              <a:rPr lang="zh-CN" altLang="en-US" dirty="0">
                <a:solidFill>
                  <a:schemeClr val="accent1"/>
                </a:solidFill>
              </a:rPr>
              <a:t>美术辅修</a:t>
            </a:r>
            <a:r>
              <a:rPr lang="en-US" altLang="zh-CN" dirty="0">
                <a:solidFill>
                  <a:schemeClr val="accent1"/>
                </a:solidFill>
              </a:rPr>
              <a:t>60</a:t>
            </a:r>
            <a:r>
              <a:rPr lang="zh-CN" altLang="en-US" dirty="0">
                <a:solidFill>
                  <a:schemeClr val="accent1"/>
                </a:solidFill>
              </a:rPr>
              <a:t>学分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实习</a:t>
            </a:r>
            <a:r>
              <a:rPr lang="en-US" altLang="zh-CN" dirty="0">
                <a:solidFill>
                  <a:schemeClr val="accent1"/>
                </a:solidFill>
              </a:rPr>
              <a:t>/</a:t>
            </a:r>
            <a:r>
              <a:rPr lang="zh-CN" altLang="en-US" dirty="0">
                <a:solidFill>
                  <a:schemeClr val="accent1"/>
                </a:solidFill>
              </a:rPr>
              <a:t>科研：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     </a:t>
            </a:r>
            <a:r>
              <a:rPr lang="zh-CN" altLang="en-US" dirty="0">
                <a:solidFill>
                  <a:schemeClr val="accent1"/>
                </a:solidFill>
              </a:rPr>
              <a:t>数据可视化方向</a:t>
            </a:r>
            <a:r>
              <a:rPr lang="en-US" altLang="zh-CN" dirty="0">
                <a:solidFill>
                  <a:schemeClr val="accent1"/>
                </a:solidFill>
              </a:rPr>
              <a:t>RA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46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219</Words>
  <Application>Microsoft Office PowerPoint</Application>
  <PresentationFormat>宽屏</PresentationFormat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留学申请经验分享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梅佳奕</dc:creator>
  <cp:lastModifiedBy>梅佳奕</cp:lastModifiedBy>
  <cp:revision>18</cp:revision>
  <dcterms:created xsi:type="dcterms:W3CDTF">2021-05-11T07:15:47Z</dcterms:created>
  <dcterms:modified xsi:type="dcterms:W3CDTF">2021-05-12T07:23:45Z</dcterms:modified>
</cp:coreProperties>
</file>