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427" r:id="rId4"/>
    <p:sldId id="419" r:id="rId5"/>
    <p:sldId id="259" r:id="rId6"/>
    <p:sldId id="415" r:id="rId7"/>
    <p:sldId id="421" r:id="rId8"/>
    <p:sldId id="422" r:id="rId9"/>
    <p:sldId id="417" r:id="rId10"/>
    <p:sldId id="428" r:id="rId11"/>
    <p:sldId id="416" r:id="rId12"/>
    <p:sldId id="418" r:id="rId13"/>
    <p:sldId id="426" r:id="rId14"/>
    <p:sldId id="42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 sy" userId="7c01cfba-0171-41d1-ac4e-543387943b57" providerId="ADAL" clId="{836C6FD3-C0CB-E043-AD53-930C1F3DDE10}"/>
    <pc:docChg chg="modSld">
      <pc:chgData name="x sy" userId="7c01cfba-0171-41d1-ac4e-543387943b57" providerId="ADAL" clId="{836C6FD3-C0CB-E043-AD53-930C1F3DDE10}" dt="2021-05-12T11:03:49.216" v="0" actId="20577"/>
      <pc:docMkLst>
        <pc:docMk/>
      </pc:docMkLst>
      <pc:sldChg chg="modSp mod">
        <pc:chgData name="x sy" userId="7c01cfba-0171-41d1-ac4e-543387943b57" providerId="ADAL" clId="{836C6FD3-C0CB-E043-AD53-930C1F3DDE10}" dt="2021-05-12T11:03:49.216" v="0" actId="20577"/>
        <pc:sldMkLst>
          <pc:docMk/>
          <pc:sldMk cId="1231294476" sldId="422"/>
        </pc:sldMkLst>
        <pc:spChg chg="mod">
          <ac:chgData name="x sy" userId="7c01cfba-0171-41d1-ac4e-543387943b57" providerId="ADAL" clId="{836C6FD3-C0CB-E043-AD53-930C1F3DDE10}" dt="2021-05-12T11:03:49.216" v="0" actId="20577"/>
          <ac:spMkLst>
            <pc:docMk/>
            <pc:sldMk cId="1231294476" sldId="422"/>
            <ac:spMk id="3" creationId="{1D7A6034-6FE0-6549-920F-1F045BD1AF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EE279-9911-A049-A52D-841F02337D75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C312F-6FB1-B345-88CE-143A255448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66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C312F-6FB1-B345-88CE-143A2554484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672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C312F-6FB1-B345-88CE-143A2554484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74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推荐信：国外科研教授、国内科研教授、国内授课教授和国内外企经理推荐信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Roche</a:t>
            </a:r>
            <a:r>
              <a:rPr kumimoji="1" lang="zh-CN" altLang="en-US" dirty="0"/>
              <a:t>的统计编程分析岗位</a:t>
            </a:r>
            <a:endParaRPr kumimoji="1" lang="en-US" altLang="zh-CN" dirty="0"/>
          </a:p>
          <a:p>
            <a:r>
              <a:rPr kumimoji="1" lang="en-US" altLang="zh-CN" dirty="0" err="1"/>
              <a:t>icip</a:t>
            </a:r>
            <a:r>
              <a:rPr kumimoji="1" lang="zh-CN" altLang="en-US" dirty="0"/>
              <a:t> 三作、</a:t>
            </a:r>
            <a:r>
              <a:rPr kumimoji="1" lang="en-US" altLang="zh-CN" dirty="0"/>
              <a:t>sci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reports</a:t>
            </a:r>
            <a:r>
              <a:rPr kumimoji="1" lang="zh-CN" altLang="en-US" dirty="0"/>
              <a:t>三作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C312F-6FB1-B345-88CE-143A2554484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81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三维高</a:t>
            </a:r>
            <a:r>
              <a:rPr lang="en-US" altLang="zh-CN" dirty="0"/>
              <a:t>-&gt;</a:t>
            </a:r>
            <a:r>
              <a:rPr lang="zh-CN" altLang="zh-CN" dirty="0"/>
              <a:t>印象深刻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C312F-6FB1-B345-88CE-143A2554484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为什么要选择这个学校和专业；</a:t>
            </a:r>
          </a:p>
          <a:p>
            <a:pPr lvl="1"/>
            <a:r>
              <a:rPr lang="zh-CN" altLang="en-US" dirty="0"/>
              <a:t>有什么优势、潜力或业绩使你符合对方录取标准；</a:t>
            </a:r>
          </a:p>
          <a:p>
            <a:pPr lvl="1"/>
            <a:r>
              <a:rPr lang="zh-CN" altLang="en-US" dirty="0"/>
              <a:t>出国后打算、计划和目标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C312F-6FB1-B345-88CE-143A2554484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16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为什么要选择这个学校和专业；</a:t>
            </a:r>
          </a:p>
          <a:p>
            <a:pPr lvl="1"/>
            <a:r>
              <a:rPr lang="zh-CN" altLang="en-US" dirty="0"/>
              <a:t>有什么优势、潜力或业绩使你符合对方录取标准；</a:t>
            </a:r>
          </a:p>
          <a:p>
            <a:pPr lvl="1"/>
            <a:r>
              <a:rPr lang="zh-CN" altLang="en-US" dirty="0"/>
              <a:t>出国后打算、计划和目标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C312F-6FB1-B345-88CE-143A2554484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13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为什么要选择这个学校和专业；</a:t>
            </a:r>
          </a:p>
          <a:p>
            <a:pPr lvl="1"/>
            <a:r>
              <a:rPr lang="zh-CN" altLang="en-US" dirty="0"/>
              <a:t>有什么优势、潜力或业绩使你符合对方录取标准；</a:t>
            </a:r>
          </a:p>
          <a:p>
            <a:pPr lvl="1"/>
            <a:r>
              <a:rPr lang="zh-CN" altLang="en-US" dirty="0"/>
              <a:t>出国后打算、计划和目标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C312F-6FB1-B345-88CE-143A2554484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20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C312F-6FB1-B345-88CE-143A2554484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42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C312F-6FB1-B345-88CE-143A2554484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49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在选择排名榜单时，注意榜单的参考指标；我是找工向，所以更看重专排；保底可以多选，一定要兜住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C312F-6FB1-B345-88CE-143A2554484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295D-1309-C44F-AAEC-98B7228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A958A3-8C9F-8A40-A0B2-65540CFAC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7057F-63F4-F648-BBF2-509F2A3D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97791-61B8-FB44-BCAF-8132800B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3E16E-81FC-0C48-905B-F0866863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80F26-4BED-B94C-ADC0-965A882C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F52E84-C22C-B948-99D3-CCFA80B6D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656FF-FC04-5446-B459-B9C97184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0EF31-6C8E-D742-B532-5962D993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8C740-8106-E946-8848-C2D73C3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95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77BAF8-B33A-724A-8C17-ADF9200B5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4667CA-6B8D-704A-97EC-E7C3ABF09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2AAEB-201D-E44F-AA92-56A6FBE5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00149-F3AD-7547-8576-20004AA2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6530C-25F1-9640-A25B-96843090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A6054-AEE5-EC42-9B29-71893A32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E9752-7716-8844-9C7D-90554720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14609-1BC9-DD45-BE33-C0E8970F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9D4EB-E534-A342-998E-42B76719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D95EE-0EAE-F247-98D4-F63C83B2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5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75B3-135F-334D-B176-B36A6974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C92C7-C6BD-674C-AB61-D88ED905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CC946-2FF6-674E-AB78-B8E8D20F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D48F-092E-0D47-BF08-6BCAA0FC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6B32B-4667-0840-85A7-9ACDDEE6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22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0F6C5-072E-9B42-91B0-F90A514D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B945C-2FED-634E-9ABF-59AB86ACF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F6859-CE12-AC4B-9794-DC6CAF49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9EC93-1404-9B4D-A7AC-9CFF3C2C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D867C-4CC4-1347-A80C-E19B32FC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B9C2E-E706-8042-B3B3-1964B820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25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3047E-D3CD-E947-812C-766137D7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F39A4C-42B0-0F41-9BB3-A7067294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A141D-8FE4-9644-A1DB-8DD5F5526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48F776-9791-4B49-AEB9-9C0FE3370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7111DB-5B72-0844-B9AD-5E2F51F4E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E17DDA-F88C-C244-9138-A2A15320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C73AA5-55D4-5A47-89F9-46E1A2FA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0635F5-03B7-AD48-964B-1F84D1FA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58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4AAEB-3AFB-EE4B-98DA-B6E835B6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4876D7-8000-0345-A2F9-FCD40CA5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8DABA-A941-3240-BCE3-33B62027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1AD336-5C4C-254B-B8D6-DB3CFE8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99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35BAD9-8AB2-734F-AE4E-4BEB9BAC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0A43A-3DD6-084C-B936-B11228CF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7C8135-29E3-DB47-8C74-EA7C40EA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96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B1A26-B663-7E44-B446-A2CFD10E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9592C-4868-664A-8CFA-5021BB16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9C082-3A84-7C4B-A19A-DBD5B945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7AAD3-8DFC-6441-8FAE-280B89CC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C4BC5-2F44-AD46-9356-6E3E99DD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B9543-2917-884F-B59A-C4395A65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6968-6D6D-BA4A-A242-A49251D9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2D154-66F3-C644-89DC-AA872B8DF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8CD10-9F21-0F49-A2D7-B8A088091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F8BD2-C4C1-0749-9711-0CAA8D00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4B538-1198-9F4F-B11A-A35743CD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4F408-633B-A342-A9F4-BC0ACC9C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30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64081B-9BD9-D74F-BE82-7A85CB21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6135D-C300-A742-988B-2C4E8572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BE448-FACC-AF45-AE99-DE8D1EAB3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9A47-EDB8-F14F-87C2-268E383DD766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69894-70BA-5D48-8CC9-0F0BE4C65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908E3-6DE0-4B4A-9B88-AF16EAF6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9FB7-63E3-AC45-B8DF-EA087F0C60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20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5F72-D0DA-944C-B5BD-243AA3C2C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美国留学申请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EEFC7-7D2F-F74D-BDB3-CCDA74B4E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数据科学学院</a:t>
            </a:r>
            <a:endParaRPr kumimoji="1" lang="en-US" altLang="zh-CN" dirty="0"/>
          </a:p>
          <a:p>
            <a:r>
              <a:rPr kumimoji="1" lang="zh-CN" altLang="en-US" dirty="0"/>
              <a:t>熊双宇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77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A6034-6FE0-6549-920F-1F045BD1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412"/>
            <a:ext cx="10515600" cy="4351338"/>
          </a:xfrm>
        </p:spPr>
        <p:txBody>
          <a:bodyPr>
            <a:noAutofit/>
          </a:bodyPr>
          <a:lstStyle/>
          <a:p>
            <a:pPr fontAlgn="ctr"/>
            <a:r>
              <a:rPr lang="zh-CN" altLang="zh-CN" sz="2000" dirty="0"/>
              <a:t>语言</a:t>
            </a:r>
            <a:r>
              <a:rPr lang="en-US" altLang="zh-CN" sz="2000" dirty="0"/>
              <a:t>: </a:t>
            </a:r>
            <a:endParaRPr lang="zh-CN" altLang="zh-CN" sz="2000" dirty="0"/>
          </a:p>
          <a:p>
            <a:pPr lvl="1" fontAlgn="ctr"/>
            <a:r>
              <a:rPr lang="zh-CN" altLang="zh-CN" sz="2000" dirty="0"/>
              <a:t>语调</a:t>
            </a:r>
            <a:r>
              <a:rPr lang="en-US" altLang="zh-CN" sz="2000" dirty="0"/>
              <a:t>: </a:t>
            </a:r>
            <a:endParaRPr lang="zh-CN" altLang="zh-CN" sz="2000" dirty="0"/>
          </a:p>
          <a:p>
            <a:pPr lvl="2" fontAlgn="ctr"/>
            <a:r>
              <a:rPr lang="zh-CN" altLang="zh-CN" dirty="0"/>
              <a:t>热情</a:t>
            </a:r>
            <a:r>
              <a:rPr lang="en-US" altLang="zh-CN" dirty="0"/>
              <a:t>: </a:t>
            </a:r>
            <a:r>
              <a:rPr lang="zh-CN" altLang="zh-CN" dirty="0"/>
              <a:t>不要谦虚</a:t>
            </a:r>
            <a:r>
              <a:rPr lang="en-US" altLang="zh-CN" dirty="0"/>
              <a:t>, </a:t>
            </a:r>
            <a:r>
              <a:rPr lang="zh-CN" altLang="zh-CN" dirty="0"/>
              <a:t>多夸夸自己</a:t>
            </a:r>
            <a:r>
              <a:rPr lang="en-US" altLang="zh-CN" dirty="0"/>
              <a:t>, high</a:t>
            </a:r>
            <a:r>
              <a:rPr lang="zh-CN" altLang="zh-CN" dirty="0"/>
              <a:t>起来</a:t>
            </a:r>
            <a:r>
              <a:rPr lang="en-US" altLang="zh-CN" dirty="0"/>
              <a:t>!</a:t>
            </a:r>
            <a:endParaRPr lang="zh-CN" altLang="zh-CN" dirty="0"/>
          </a:p>
          <a:p>
            <a:pPr lvl="2" fontAlgn="ctr"/>
            <a:r>
              <a:rPr lang="zh-CN" altLang="zh-CN" dirty="0"/>
              <a:t>激动</a:t>
            </a:r>
            <a:r>
              <a:rPr lang="en-US" altLang="zh-CN" dirty="0"/>
              <a:t>: </a:t>
            </a:r>
            <a:r>
              <a:rPr lang="zh-CN" altLang="zh-CN" dirty="0"/>
              <a:t>尤其是在表达兴趣时</a:t>
            </a:r>
          </a:p>
          <a:p>
            <a:pPr lvl="1" fontAlgn="ctr"/>
            <a:r>
              <a:rPr lang="zh-CN" altLang="zh-CN" sz="2000" dirty="0"/>
              <a:t>语法</a:t>
            </a:r>
            <a:r>
              <a:rPr lang="en-US" altLang="zh-CN" sz="2000" dirty="0"/>
              <a:t>: </a:t>
            </a:r>
            <a:r>
              <a:rPr lang="zh-CN" altLang="zh-CN" sz="2000" dirty="0"/>
              <a:t>一定要避免错误</a:t>
            </a:r>
            <a:r>
              <a:rPr lang="en-US" altLang="zh-CN" sz="2000" dirty="0"/>
              <a:t> &lt;-- </a:t>
            </a:r>
            <a:r>
              <a:rPr lang="zh-CN" altLang="zh-CN" sz="2000" dirty="0"/>
              <a:t>找</a:t>
            </a:r>
            <a:r>
              <a:rPr lang="en-US" altLang="zh-CN" sz="2000" dirty="0"/>
              <a:t> native speaker/other people </a:t>
            </a:r>
            <a:r>
              <a:rPr lang="zh-CN" altLang="zh-CN" sz="2000" dirty="0"/>
              <a:t>来</a:t>
            </a:r>
            <a:r>
              <a:rPr lang="en-US" altLang="zh-CN" sz="2000" dirty="0"/>
              <a:t> proofread</a:t>
            </a:r>
            <a:endParaRPr lang="zh-CN" altLang="zh-CN" sz="2000" dirty="0"/>
          </a:p>
          <a:p>
            <a:pPr lvl="1" fontAlgn="ctr"/>
            <a:r>
              <a:rPr lang="zh-CN" altLang="zh-CN" sz="2000" dirty="0"/>
              <a:t>语意</a:t>
            </a:r>
            <a:r>
              <a:rPr lang="en-US" altLang="zh-CN" sz="2000" dirty="0"/>
              <a:t>: </a:t>
            </a:r>
            <a:r>
              <a:rPr lang="zh-CN" altLang="zh-CN" sz="2000" dirty="0"/>
              <a:t>避免冒犯</a:t>
            </a:r>
            <a:r>
              <a:rPr lang="en-US" altLang="zh-CN" sz="2000" dirty="0"/>
              <a:t> &lt;-- </a:t>
            </a:r>
            <a:r>
              <a:rPr lang="zh-CN" altLang="zh-CN" sz="2000" dirty="0"/>
              <a:t>找</a:t>
            </a:r>
            <a:r>
              <a:rPr lang="en-US" altLang="zh-CN" sz="2000" dirty="0"/>
              <a:t>native speaker</a:t>
            </a:r>
            <a:endParaRPr lang="zh-CN" altLang="zh-CN" sz="2000" dirty="0"/>
          </a:p>
          <a:p>
            <a:pPr lvl="1" fontAlgn="ctr"/>
            <a:r>
              <a:rPr lang="zh-CN" altLang="zh-CN" sz="2000" dirty="0"/>
              <a:t>句式</a:t>
            </a:r>
            <a:r>
              <a:rPr lang="en-US" altLang="zh-CN" sz="2000" dirty="0"/>
              <a:t>: </a:t>
            </a:r>
            <a:r>
              <a:rPr lang="zh-CN" altLang="zh-CN" sz="2000" dirty="0"/>
              <a:t>多变换</a:t>
            </a:r>
            <a:r>
              <a:rPr lang="en-US" altLang="zh-CN" sz="2000" dirty="0"/>
              <a:t>, </a:t>
            </a:r>
            <a:r>
              <a:rPr lang="zh-CN" altLang="zh-CN" sz="2000" dirty="0"/>
              <a:t>引人入胜</a:t>
            </a:r>
          </a:p>
          <a:p>
            <a:pPr lvl="1" fontAlgn="ctr"/>
            <a:r>
              <a:rPr lang="zh-CN" altLang="zh-CN" sz="2000" dirty="0"/>
              <a:t>段落</a:t>
            </a:r>
            <a:r>
              <a:rPr lang="en-US" altLang="zh-CN" sz="2000" dirty="0"/>
              <a:t>: </a:t>
            </a:r>
            <a:r>
              <a:rPr lang="zh-CN" altLang="zh-CN" sz="2000" dirty="0"/>
              <a:t>每个段落要用总起句</a:t>
            </a:r>
            <a:r>
              <a:rPr lang="en-US" altLang="zh-CN" sz="2000" dirty="0"/>
              <a:t>(</a:t>
            </a:r>
            <a:r>
              <a:rPr lang="zh-CN" altLang="zh-CN" sz="2000" dirty="0"/>
              <a:t>首句</a:t>
            </a:r>
            <a:r>
              <a:rPr lang="en-US" altLang="zh-CN" sz="2000" dirty="0"/>
              <a:t>)</a:t>
            </a:r>
            <a:r>
              <a:rPr lang="zh-CN" altLang="zh-CN" sz="2000" dirty="0"/>
              <a:t>和总结句</a:t>
            </a:r>
            <a:r>
              <a:rPr lang="en-US" altLang="zh-CN" sz="2000" dirty="0"/>
              <a:t>(</a:t>
            </a:r>
            <a:r>
              <a:rPr lang="zh-CN" altLang="zh-CN" sz="2000" dirty="0"/>
              <a:t>尾句</a:t>
            </a:r>
            <a:r>
              <a:rPr lang="en-US" altLang="zh-CN" sz="2000" dirty="0"/>
              <a:t>), </a:t>
            </a:r>
            <a:r>
              <a:rPr lang="zh-CN" altLang="zh-CN" sz="2000" dirty="0"/>
              <a:t>自洽</a:t>
            </a:r>
          </a:p>
          <a:p>
            <a:endParaRPr kumimoji="1" lang="en-US" altLang="zh-CN" sz="20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CF58A6-E7F1-9047-88E6-5C48F7B5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-17857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68479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9041F-56CE-E848-A889-77CB0036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A6034-6FE0-6549-920F-1F045BD1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根据排名，确定 能接受的上下限</a:t>
            </a:r>
            <a:endParaRPr kumimoji="1" lang="en-US" altLang="zh-CN" dirty="0"/>
          </a:p>
          <a:p>
            <a:r>
              <a:rPr kumimoji="1" lang="zh-CN" altLang="en-US" dirty="0"/>
              <a:t>去除不符合职业规划的学校：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位置偏僻、气候、安全、学校周围产业链</a:t>
            </a:r>
            <a:endParaRPr kumimoji="1" lang="en-US" altLang="zh-CN" dirty="0"/>
          </a:p>
          <a:p>
            <a:r>
              <a:rPr kumimoji="1" lang="zh-CN" altLang="en-US" dirty="0"/>
              <a:t>计算两个参数：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难度（</a:t>
            </a:r>
            <a:r>
              <a:rPr kumimoji="1" lang="en-US" altLang="zh-CN" dirty="0"/>
              <a:t>0.4 * </a:t>
            </a:r>
            <a:r>
              <a:rPr kumimoji="1" lang="en-US" altLang="zh-CN" dirty="0" err="1"/>
              <a:t>usnews</a:t>
            </a:r>
            <a:r>
              <a:rPr kumimoji="1" lang="zh-CN" altLang="en-US" dirty="0"/>
              <a:t> 综排 </a:t>
            </a:r>
            <a:r>
              <a:rPr kumimoji="1" lang="en-US" altLang="zh-CN" dirty="0"/>
              <a:t>+ 0.6 * </a:t>
            </a:r>
            <a:r>
              <a:rPr kumimoji="1" lang="en-US" altLang="zh-CN" dirty="0" err="1"/>
              <a:t>usnews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b="1" dirty="0"/>
              <a:t>专排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意愿值（</a:t>
            </a:r>
            <a:r>
              <a:rPr kumimoji="1" lang="en-US" altLang="zh-CN" dirty="0"/>
              <a:t>0.8 * </a:t>
            </a:r>
            <a:r>
              <a:rPr kumimoji="1" lang="zh-CN" altLang="en-US" dirty="0"/>
              <a:t>难度</a:t>
            </a:r>
            <a:r>
              <a:rPr kumimoji="1" lang="en-US" altLang="zh-CN" dirty="0"/>
              <a:t>+0.2 * </a:t>
            </a:r>
            <a:r>
              <a:rPr kumimoji="1" lang="zh-CN" altLang="en-US" dirty="0"/>
              <a:t>安全）</a:t>
            </a:r>
            <a:endParaRPr kumimoji="1" lang="en-US" altLang="zh-CN" dirty="0"/>
          </a:p>
          <a:p>
            <a:r>
              <a:rPr kumimoji="1" lang="zh-CN" altLang="en-US" dirty="0"/>
              <a:t>最后确定选校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（比例分布）：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冲刺档：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主申档和保底档：</a:t>
            </a:r>
            <a:r>
              <a:rPr kumimoji="1"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4812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9041F-56CE-E848-A889-77CB0036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9E2EFB-740E-0947-9D10-A63470FD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26" y="0"/>
            <a:ext cx="5488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9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8084B-ECA5-9942-BE92-3FF861EF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75"/>
            <a:ext cx="4749800" cy="497445"/>
          </a:xfrm>
        </p:spPr>
        <p:txBody>
          <a:bodyPr/>
          <a:lstStyle/>
          <a:p>
            <a:r>
              <a:rPr kumimoji="1" lang="zh-CN" altLang="en-US" dirty="0"/>
              <a:t>曹云昀同学 主申英港新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57EEDB-9B64-FC4D-94B6-476994484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840"/>
            <a:ext cx="4001873" cy="386277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2F0AF0D-6B70-534C-94E7-3589859F70E2}"/>
              </a:ext>
            </a:extLst>
          </p:cNvPr>
          <p:cNvSpPr txBox="1">
            <a:spLocks/>
          </p:cNvSpPr>
          <p:nvPr/>
        </p:nvSpPr>
        <p:spPr>
          <a:xfrm>
            <a:off x="6909503" y="1151107"/>
            <a:ext cx="4749800" cy="497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熊双宇同学 主申美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DD314B-FA36-FE41-8474-4BF504BDA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80" b="8909"/>
          <a:stretch/>
        </p:blipFill>
        <p:spPr>
          <a:xfrm>
            <a:off x="6909504" y="1815840"/>
            <a:ext cx="4112724" cy="38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1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16FE9-A07C-4B4A-8099-6139D5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393" y="377479"/>
            <a:ext cx="4128003" cy="1325563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祝大家申请顺利！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E1F4317-423C-7F4C-B4C1-C19A0C158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909" y="1703043"/>
            <a:ext cx="3597754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9200BB-DB14-1740-B5FA-1750CE56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339" y="1703043"/>
            <a:ext cx="3537419" cy="435133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C2A45EC5-872C-5B44-A24C-8779C40E4123}"/>
              </a:ext>
            </a:extLst>
          </p:cNvPr>
          <p:cNvSpPr txBox="1">
            <a:spLocks/>
          </p:cNvSpPr>
          <p:nvPr/>
        </p:nvSpPr>
        <p:spPr>
          <a:xfrm>
            <a:off x="1471909" y="377479"/>
            <a:ext cx="2462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/>
              <a:t>相信自己！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FF74724-E44F-7145-8F50-AA727F3A1FA6}"/>
              </a:ext>
            </a:extLst>
          </p:cNvPr>
          <p:cNvSpPr txBox="1">
            <a:spLocks/>
          </p:cNvSpPr>
          <p:nvPr/>
        </p:nvSpPr>
        <p:spPr>
          <a:xfrm>
            <a:off x="808762" y="377481"/>
            <a:ext cx="2462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08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9041F-56CE-E848-A889-77CB0036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A6034-6FE0-6549-920F-1F045BD1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标化：</a:t>
            </a:r>
            <a:r>
              <a:rPr kumimoji="1" lang="en-US" altLang="zh-CN" dirty="0"/>
              <a:t>GPA</a:t>
            </a:r>
            <a:r>
              <a:rPr kumimoji="1" lang="zh-CN" altLang="en-US" dirty="0"/>
              <a:t>：</a:t>
            </a:r>
            <a:r>
              <a:rPr kumimoji="1" lang="en-US" altLang="zh-CN" dirty="0"/>
              <a:t>3.6</a:t>
            </a:r>
            <a:r>
              <a:rPr kumimoji="1" lang="zh-CN" altLang="en-US" dirty="0"/>
              <a:t>、托福：</a:t>
            </a:r>
            <a:r>
              <a:rPr kumimoji="1" lang="en-US" altLang="zh-CN" dirty="0"/>
              <a:t>100+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GRE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320+</a:t>
            </a:r>
          </a:p>
          <a:p>
            <a:r>
              <a:rPr kumimoji="1" lang="zh-CN" altLang="en-US" dirty="0"/>
              <a:t>推荐信：四封</a:t>
            </a:r>
            <a:endParaRPr kumimoji="1" lang="en-US" altLang="zh-CN" dirty="0"/>
          </a:p>
          <a:p>
            <a:r>
              <a:rPr kumimoji="1" lang="zh-CN" altLang="en-US" dirty="0"/>
              <a:t>实习经历：一段</a:t>
            </a:r>
            <a:endParaRPr kumimoji="1" lang="en-US" altLang="zh-CN" dirty="0"/>
          </a:p>
          <a:p>
            <a:r>
              <a:rPr kumimoji="1" lang="zh-CN" altLang="en-US" dirty="0"/>
              <a:t>科研论文：两篇</a:t>
            </a:r>
            <a:endParaRPr kumimoji="1" lang="en-US" altLang="zh-CN" dirty="0"/>
          </a:p>
          <a:p>
            <a:r>
              <a:rPr kumimoji="1" lang="zh-CN" altLang="en-US" dirty="0"/>
              <a:t>录取：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0ABB36-5E7C-D74C-A854-9436A3DBB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31" y="4001294"/>
            <a:ext cx="6756400" cy="127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C0E469-DBF8-5F47-B82A-D76D7ECCB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5972138"/>
            <a:ext cx="828245" cy="8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8FCA7-5F86-5E4D-8074-7EBC0BBC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影响因素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8B84D-0F98-8344-AD75-77A8B495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标化成绩：</a:t>
            </a:r>
            <a:r>
              <a:rPr kumimoji="1" lang="en-US" altLang="zh-CN" dirty="0"/>
              <a:t>GPA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ToEFL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GRE</a:t>
            </a:r>
          </a:p>
          <a:p>
            <a:r>
              <a:rPr kumimoji="1" lang="zh-CN" altLang="en-US" dirty="0"/>
              <a:t>科研经历</a:t>
            </a:r>
            <a:r>
              <a:rPr kumimoji="1" lang="en-US" altLang="zh-CN" dirty="0"/>
              <a:t>/</a:t>
            </a:r>
            <a:r>
              <a:rPr kumimoji="1" lang="zh-CN" altLang="en-US" dirty="0"/>
              <a:t>论文发表</a:t>
            </a:r>
            <a:endParaRPr kumimoji="1" lang="en-US" altLang="zh-CN" dirty="0"/>
          </a:p>
          <a:p>
            <a:r>
              <a:rPr kumimoji="1" lang="zh-CN" altLang="en-US" dirty="0"/>
              <a:t>实习经历</a:t>
            </a:r>
            <a:endParaRPr kumimoji="1" lang="en-US" altLang="zh-CN" dirty="0"/>
          </a:p>
          <a:p>
            <a:r>
              <a:rPr kumimoji="1" lang="zh-CN" altLang="en-US" dirty="0"/>
              <a:t>文书：简历、</a:t>
            </a:r>
            <a:r>
              <a:rPr kumimoji="1" lang="zh-CN" altLang="en-US" b="1" dirty="0"/>
              <a:t>个人陈述</a:t>
            </a:r>
            <a:endParaRPr kumimoji="1" lang="en-US" altLang="zh-CN" b="1" dirty="0"/>
          </a:p>
          <a:p>
            <a:r>
              <a:rPr kumimoji="1" lang="zh-CN" altLang="en-US" dirty="0"/>
              <a:t>推荐信</a:t>
            </a:r>
            <a:endParaRPr kumimoji="1" lang="en-US" altLang="zh-CN" dirty="0"/>
          </a:p>
          <a:p>
            <a:r>
              <a:rPr kumimoji="1" lang="zh-CN" altLang="en-US" b="1" dirty="0"/>
              <a:t>选校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71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959A0-5BD9-B54D-8882-2379D901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103C8-FC65-C349-8D6F-FBE7E9B3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/>
              <a:t>GPA</a:t>
            </a:r>
            <a:r>
              <a:rPr lang="zh-CN" altLang="en-US" dirty="0"/>
              <a:t>：</a:t>
            </a:r>
            <a:r>
              <a:rPr lang="zh-CN" altLang="zh-CN" dirty="0"/>
              <a:t>筛人指标</a:t>
            </a:r>
            <a:r>
              <a:rPr lang="zh-CN" altLang="en-US" dirty="0"/>
              <a:t>，</a:t>
            </a:r>
            <a:r>
              <a:rPr lang="zh-CN" altLang="zh-CN" dirty="0"/>
              <a:t>越高越好</a:t>
            </a:r>
            <a:endParaRPr lang="en-US" altLang="zh-CN" dirty="0"/>
          </a:p>
          <a:p>
            <a:pPr fontAlgn="ctr"/>
            <a:r>
              <a:rPr lang="zh-CN" altLang="zh-CN" dirty="0"/>
              <a:t>英语</a:t>
            </a:r>
            <a:r>
              <a:rPr lang="zh-CN" altLang="en-US" dirty="0"/>
              <a:t>：托福 </a:t>
            </a:r>
            <a:r>
              <a:rPr lang="en-US" altLang="zh-CN" dirty="0"/>
              <a:t>&gt; GRE</a:t>
            </a:r>
          </a:p>
          <a:p>
            <a:pPr fontAlgn="ctr"/>
            <a:r>
              <a:rPr lang="zh-CN" altLang="zh-CN" dirty="0"/>
              <a:t>权重</a:t>
            </a:r>
            <a:r>
              <a:rPr lang="en-US" altLang="zh-CN" dirty="0"/>
              <a:t>: </a:t>
            </a:r>
            <a:endParaRPr lang="zh-CN" altLang="zh-CN" dirty="0"/>
          </a:p>
          <a:p>
            <a:pPr lvl="1" fontAlgn="ctr"/>
            <a:r>
              <a:rPr lang="zh-CN" altLang="en-US" dirty="0"/>
              <a:t>硕士</a:t>
            </a:r>
            <a:r>
              <a:rPr lang="en-US" altLang="zh-CN" dirty="0"/>
              <a:t>: GPA&gt;</a:t>
            </a:r>
            <a:r>
              <a:rPr lang="zh-CN" altLang="zh-CN" dirty="0"/>
              <a:t>科研</a:t>
            </a:r>
            <a:r>
              <a:rPr lang="en-US" altLang="zh-CN" dirty="0"/>
              <a:t>&gt;</a:t>
            </a:r>
            <a:r>
              <a:rPr lang="zh-CN" altLang="zh-CN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38114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9041F-56CE-E848-A889-77CB0036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科研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A6034-6FE0-6549-920F-1F045BD1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对于硕士是加分项，对于博士是基础</a:t>
            </a:r>
            <a:endParaRPr kumimoji="1" lang="en-US" altLang="zh-CN" dirty="0"/>
          </a:p>
          <a:p>
            <a:r>
              <a:rPr kumimoji="1" lang="zh-CN" altLang="en-US" dirty="0"/>
              <a:t>尽早（大二暑假开始）</a:t>
            </a:r>
            <a:endParaRPr kumimoji="1" lang="en-US" altLang="zh-CN" dirty="0"/>
          </a:p>
          <a:p>
            <a:pPr fontAlgn="ctr"/>
            <a:r>
              <a:rPr lang="zh-CN" altLang="en-US" dirty="0"/>
              <a:t>本校双创和实验室</a:t>
            </a:r>
            <a:endParaRPr lang="en-US" altLang="zh-CN" dirty="0"/>
          </a:p>
          <a:p>
            <a:pPr fontAlgn="ctr"/>
            <a:r>
              <a:rPr lang="en-US" altLang="zh-CN" dirty="0"/>
              <a:t>summer session</a:t>
            </a:r>
          </a:p>
          <a:p>
            <a:pPr lvl="1" fontAlgn="ctr"/>
            <a:r>
              <a:rPr lang="en-US" altLang="zh-CN" dirty="0"/>
              <a:t>UCB(</a:t>
            </a:r>
            <a:r>
              <a:rPr lang="zh-CN" altLang="zh-CN" dirty="0"/>
              <a:t>整年项目</a:t>
            </a:r>
            <a:r>
              <a:rPr lang="en-US" altLang="zh-CN" dirty="0"/>
              <a:t>-</a:t>
            </a:r>
            <a:r>
              <a:rPr lang="zh-CN" altLang="zh-CN" dirty="0"/>
              <a:t>暑研</a:t>
            </a:r>
            <a:r>
              <a:rPr lang="en-US" altLang="zh-CN" dirty="0"/>
              <a:t>-</a:t>
            </a:r>
            <a:r>
              <a:rPr lang="zh-CN" altLang="zh-CN" dirty="0"/>
              <a:t>推荐信</a:t>
            </a:r>
            <a:r>
              <a:rPr lang="en-US" altLang="zh-CN" dirty="0"/>
              <a:t>)</a:t>
            </a:r>
            <a:endParaRPr lang="zh-CN" altLang="zh-CN" dirty="0"/>
          </a:p>
          <a:p>
            <a:pPr lvl="1" fontAlgn="ctr"/>
            <a:r>
              <a:rPr lang="en-US" altLang="zh-CN" dirty="0"/>
              <a:t>UCLA/ETHZ SSTR/CMU RLSS</a:t>
            </a:r>
            <a:r>
              <a:rPr lang="zh-CN" altLang="zh-CN" dirty="0"/>
              <a:t>官方项目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52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9041F-56CE-E848-A889-77CB0036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A6034-6FE0-6549-920F-1F045BD1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简历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清楚简洁即可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板块：</a:t>
            </a:r>
            <a:r>
              <a:rPr kumimoji="1" lang="zh-CN" altLang="en-US" b="1" dirty="0"/>
              <a:t>教育背景、论文发表、实习经历、科研经历</a:t>
            </a:r>
            <a:r>
              <a:rPr kumimoji="1" lang="zh-CN" altLang="en-US" dirty="0"/>
              <a:t>、重要场合做过的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、课外活动、其他（</a:t>
            </a:r>
            <a:r>
              <a:rPr kumimoji="1" lang="en-US" altLang="zh-CN" dirty="0"/>
              <a:t>technical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skills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skills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homepage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interest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个人陈述准备两份：</a:t>
            </a:r>
            <a:r>
              <a:rPr kumimoji="1" lang="en-US" altLang="zh-CN" dirty="0"/>
              <a:t>personal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</a:t>
            </a:r>
            <a:endParaRPr lang="zh-CN" altLang="en-US" dirty="0"/>
          </a:p>
          <a:p>
            <a:pPr lvl="1"/>
            <a:r>
              <a:rPr lang="zh-CN" altLang="en-US" dirty="0"/>
              <a:t>先按照一所学校的要求写出通用的稿子，再根据其他学校的具体要求细细修改</a:t>
            </a:r>
            <a:endParaRPr lang="en-US" altLang="zh-CN" dirty="0"/>
          </a:p>
          <a:p>
            <a:pPr lvl="1"/>
            <a:r>
              <a:rPr kumimoji="1" lang="zh-CN" altLang="en-US" dirty="0"/>
              <a:t>写完可以找有留学背景的老师修改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5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9041F-56CE-E848-A889-77CB0036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lang="en-US" altLang="zh-CN" b="1" dirty="0"/>
              <a:t>Conventional Structure</a:t>
            </a:r>
            <a:r>
              <a:rPr lang="zh-CN" altLang="en-US" b="1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A6034-6FE0-6549-920F-1F045BD1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ctr">
              <a:buNone/>
            </a:pPr>
            <a:r>
              <a:rPr lang="zh-CN" altLang="en-US" sz="2000" dirty="0"/>
              <a:t>比例：</a:t>
            </a:r>
            <a:r>
              <a:rPr lang="en-US" altLang="zh-CN" sz="2000" dirty="0"/>
              <a:t>Opening + Ending (25%), Educational</a:t>
            </a:r>
            <a:r>
              <a:rPr lang="zh-CN" altLang="en-US" sz="2000" dirty="0"/>
              <a:t> </a:t>
            </a:r>
            <a:r>
              <a:rPr lang="en-US" altLang="zh-CN" sz="2000" dirty="0"/>
              <a:t>background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Research Interest and Experience(50%) + Career strategy (25%) 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zh-CN" altLang="en-US" sz="2000" dirty="0"/>
              <a:t>  </a:t>
            </a:r>
            <a:r>
              <a:rPr lang="en-US" altLang="zh-CN" sz="2000" dirty="0"/>
              <a:t>Opening: </a:t>
            </a:r>
          </a:p>
          <a:p>
            <a:pPr lvl="1" fontAlgn="ctr"/>
            <a:r>
              <a:rPr lang="zh-CN" altLang="zh-CN" sz="2000" dirty="0"/>
              <a:t>印象比较深的经历或者影响很深的一个人</a:t>
            </a:r>
            <a:r>
              <a:rPr lang="en-US" altLang="zh-CN" sz="2000" dirty="0"/>
              <a:t>--catch shorty personal story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altLang="zh-CN" sz="2000" dirty="0"/>
              <a:t>Educational</a:t>
            </a:r>
            <a:r>
              <a:rPr lang="zh-CN" altLang="en-US" sz="2000" dirty="0"/>
              <a:t> </a:t>
            </a:r>
            <a:r>
              <a:rPr lang="en-US" altLang="zh-CN" sz="2000" dirty="0"/>
              <a:t>background: </a:t>
            </a:r>
          </a:p>
          <a:p>
            <a:pPr lvl="1" fontAlgn="ctr"/>
            <a:r>
              <a:rPr lang="en-US" altLang="zh-CN" sz="2000" dirty="0"/>
              <a:t>Project</a:t>
            </a:r>
            <a:r>
              <a:rPr lang="zh-CN" altLang="en-US" sz="2000" dirty="0"/>
              <a:t>提升了自己的哪些技能</a:t>
            </a:r>
            <a:endParaRPr lang="zh-CN" altLang="zh-CN" sz="2000" dirty="0"/>
          </a:p>
          <a:p>
            <a:pPr marL="342900" indent="-342900" fontAlgn="ctr">
              <a:buFont typeface="+mj-lt"/>
              <a:buAutoNum type="arabicPeriod"/>
            </a:pPr>
            <a:r>
              <a:rPr lang="zh-CN" altLang="en-US" sz="2000" dirty="0"/>
              <a:t>  </a:t>
            </a:r>
            <a:r>
              <a:rPr lang="en-US" altLang="zh-CN" sz="2000" dirty="0"/>
              <a:t>Research Interest and Experience: </a:t>
            </a:r>
          </a:p>
          <a:p>
            <a:pPr lvl="1" fontAlgn="ctr"/>
            <a:r>
              <a:rPr lang="en-US" altLang="zh-CN" sz="2000" dirty="0"/>
              <a:t>Interest: </a:t>
            </a:r>
            <a:r>
              <a:rPr lang="zh-CN" altLang="zh-CN" sz="2000" dirty="0"/>
              <a:t>什么引发你走上</a:t>
            </a:r>
            <a:r>
              <a:rPr lang="zh-CN" altLang="en-US" sz="2000" dirty="0"/>
              <a:t> </a:t>
            </a:r>
            <a:r>
              <a:rPr lang="en-US" altLang="zh-CN" sz="2000" dirty="0"/>
              <a:t>xx</a:t>
            </a:r>
            <a:r>
              <a:rPr lang="zh-CN" altLang="en-US" sz="2000" dirty="0"/>
              <a:t> </a:t>
            </a:r>
            <a:r>
              <a:rPr lang="zh-CN" altLang="zh-CN" sz="2000" dirty="0"/>
              <a:t>研究的道路</a:t>
            </a:r>
            <a:r>
              <a:rPr lang="en-US" altLang="zh-CN" sz="2000" dirty="0"/>
              <a:t>, </a:t>
            </a:r>
            <a:r>
              <a:rPr lang="zh-CN" altLang="zh-CN" sz="2000" dirty="0"/>
              <a:t>兴趣点要</a:t>
            </a:r>
            <a:r>
              <a:rPr lang="en-US" altLang="zh-CN" sz="2000" dirty="0"/>
              <a:t>specific</a:t>
            </a:r>
            <a:endParaRPr lang="zh-CN" altLang="zh-CN" sz="2000" dirty="0"/>
          </a:p>
          <a:p>
            <a:pPr lvl="1" fontAlgn="ctr"/>
            <a:r>
              <a:rPr lang="en-US" altLang="zh-CN" sz="2000" dirty="0"/>
              <a:t>Experience: </a:t>
            </a:r>
            <a:r>
              <a:rPr lang="zh-CN" altLang="en-US" sz="2000" dirty="0"/>
              <a:t>做到</a:t>
            </a:r>
            <a:r>
              <a:rPr lang="zh-CN" altLang="zh-CN" sz="2000" dirty="0"/>
              <a:t>逐步</a:t>
            </a:r>
            <a:r>
              <a:rPr lang="zh-CN" altLang="zh-CN" sz="2000" b="1" dirty="0"/>
              <a:t>递进</a:t>
            </a:r>
            <a:r>
              <a:rPr lang="en-US" altLang="zh-CN" sz="2000" dirty="0"/>
              <a:t>, </a:t>
            </a:r>
            <a:r>
              <a:rPr lang="zh-CN" altLang="zh-CN" sz="2000" dirty="0"/>
              <a:t>注重心路历程</a:t>
            </a:r>
          </a:p>
          <a:p>
            <a:pPr lvl="2" fontAlgn="ctr"/>
            <a:r>
              <a:rPr lang="zh-CN" altLang="zh-CN" dirty="0"/>
              <a:t>技术细节可以不需要</a:t>
            </a:r>
          </a:p>
          <a:p>
            <a:pPr lvl="2" fontAlgn="ctr"/>
            <a:r>
              <a:rPr lang="zh-CN" altLang="zh-CN" dirty="0"/>
              <a:t>回顾和提炼心理上的变化</a:t>
            </a:r>
          </a:p>
          <a:p>
            <a:pPr lvl="2" fontAlgn="ctr"/>
            <a:r>
              <a:rPr lang="zh-CN" altLang="zh-CN" b="1" dirty="0"/>
              <a:t>重点突出你是怎么从一张白纸成为一个潜在的研究者的</a:t>
            </a:r>
            <a:r>
              <a:rPr lang="en-US" altLang="zh-CN" b="1" dirty="0"/>
              <a:t>(</a:t>
            </a:r>
            <a:r>
              <a:rPr lang="zh-CN" altLang="zh-CN" b="1" dirty="0"/>
              <a:t>挖掘</a:t>
            </a:r>
            <a:r>
              <a:rPr lang="zh-CN" altLang="en-US" b="1" dirty="0"/>
              <a:t>经历</a:t>
            </a:r>
            <a:r>
              <a:rPr lang="zh-CN" altLang="zh-CN" b="1" dirty="0"/>
              <a:t>背后的意义</a:t>
            </a:r>
            <a:r>
              <a:rPr lang="en-US" altLang="zh-C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260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9041F-56CE-E848-A889-77CB0036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lang="en-US" altLang="zh-CN" b="1" dirty="0"/>
              <a:t>Conventional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A6034-6FE0-6549-920F-1F045BD1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+mj-lt"/>
              <a:buAutoNum type="arabicPeriod" startAt="4"/>
            </a:pPr>
            <a:r>
              <a:rPr lang="en-US" altLang="zh-CN" sz="2000" dirty="0"/>
              <a:t>Career strategy</a:t>
            </a:r>
          </a:p>
          <a:p>
            <a:pPr lvl="1" fontAlgn="ctr"/>
            <a:r>
              <a:rPr lang="en-US" altLang="zh-CN" sz="2000" dirty="0"/>
              <a:t>draw a big picture</a:t>
            </a:r>
            <a:endParaRPr lang="zh-CN" altLang="zh-CN" sz="2000" dirty="0"/>
          </a:p>
          <a:p>
            <a:pPr lvl="2" fontAlgn="ctr"/>
            <a:r>
              <a:rPr lang="zh-CN" altLang="zh-CN" dirty="0"/>
              <a:t>具体</a:t>
            </a:r>
            <a:r>
              <a:rPr lang="en-US" altLang="zh-CN" dirty="0"/>
              <a:t>: </a:t>
            </a:r>
            <a:r>
              <a:rPr lang="zh-CN" altLang="zh-CN" dirty="0"/>
              <a:t>用</a:t>
            </a:r>
            <a:r>
              <a:rPr lang="en-US" altLang="zh-CN" dirty="0"/>
              <a:t> Skill, </a:t>
            </a:r>
            <a:r>
              <a:rPr lang="zh-CN" altLang="zh-CN" dirty="0"/>
              <a:t>引导</a:t>
            </a:r>
            <a:r>
              <a:rPr lang="zh-CN" altLang="en-US" dirty="0"/>
              <a:t>招生委</a:t>
            </a:r>
            <a:r>
              <a:rPr lang="zh-CN" altLang="zh-CN" dirty="0"/>
              <a:t>将</a:t>
            </a:r>
            <a:r>
              <a:rPr lang="en-US" altLang="zh-CN" dirty="0"/>
              <a:t> skill </a:t>
            </a:r>
            <a:r>
              <a:rPr lang="zh-CN" altLang="zh-CN" dirty="0"/>
              <a:t>和</a:t>
            </a:r>
            <a:r>
              <a:rPr lang="en-US" altLang="zh-CN" dirty="0"/>
              <a:t> experience</a:t>
            </a:r>
            <a:r>
              <a:rPr lang="zh-CN" altLang="en-US" dirty="0"/>
              <a:t>结合</a:t>
            </a:r>
            <a:r>
              <a:rPr lang="zh-CN" altLang="zh-CN" dirty="0"/>
              <a:t>在一起</a:t>
            </a:r>
          </a:p>
          <a:p>
            <a:pPr marL="457200" indent="-457200" fontAlgn="ctr">
              <a:buFont typeface="+mj-lt"/>
              <a:buAutoNum type="arabicPeriod" startAt="4"/>
            </a:pPr>
            <a:r>
              <a:rPr lang="en-US" altLang="zh-CN" sz="2000" dirty="0"/>
              <a:t>Ending: </a:t>
            </a:r>
          </a:p>
          <a:p>
            <a:pPr lvl="1" fontAlgn="ctr"/>
            <a:r>
              <a:rPr lang="zh-CN" altLang="zh-CN" sz="2000" dirty="0"/>
              <a:t>和开头</a:t>
            </a:r>
            <a:r>
              <a:rPr lang="zh-CN" altLang="en-US" sz="2000" dirty="0"/>
              <a:t>呼应</a:t>
            </a:r>
            <a:endParaRPr lang="zh-CN" altLang="zh-CN" sz="2000" dirty="0"/>
          </a:p>
          <a:p>
            <a:pPr lvl="1" fontAlgn="ctr"/>
            <a:r>
              <a:rPr lang="zh-CN" altLang="en-US" sz="2000" dirty="0"/>
              <a:t>言之有物地表达对</a:t>
            </a:r>
            <a:r>
              <a:rPr lang="en-US" altLang="zh-CN" sz="2000" dirty="0"/>
              <a:t>program</a:t>
            </a:r>
            <a:r>
              <a:rPr lang="zh-CN" altLang="en-US" sz="2000" dirty="0"/>
              <a:t>的喜爱</a:t>
            </a:r>
            <a:endParaRPr lang="en-US" altLang="zh-CN" sz="2000" dirty="0"/>
          </a:p>
          <a:p>
            <a:pPr lvl="2" fontAlgn="ctr"/>
            <a:r>
              <a:rPr lang="zh-CN" altLang="en-US" dirty="0"/>
              <a:t>展开讲为什么</a:t>
            </a:r>
            <a:r>
              <a:rPr lang="zh-CN" altLang="zh-CN" dirty="0"/>
              <a:t>要</a:t>
            </a:r>
            <a:r>
              <a:rPr lang="zh-CN" altLang="en-US" dirty="0"/>
              <a:t>选择</a:t>
            </a:r>
            <a:r>
              <a:rPr lang="zh-CN" altLang="zh-CN" dirty="0"/>
              <a:t>这个</a:t>
            </a:r>
            <a:r>
              <a:rPr lang="en-US" altLang="zh-CN" dirty="0"/>
              <a:t>program </a:t>
            </a:r>
          </a:p>
          <a:p>
            <a:pPr lvl="3" fontAlgn="ctr"/>
            <a:r>
              <a:rPr lang="en-US" altLang="zh-CN" sz="2000" dirty="0"/>
              <a:t>the skill you gained from previous experience, </a:t>
            </a:r>
            <a:r>
              <a:rPr lang="zh-CN" altLang="zh-CN" sz="2000" dirty="0"/>
              <a:t>所以可以</a:t>
            </a:r>
            <a:r>
              <a:rPr lang="zh-CN" altLang="en-US" sz="2000" dirty="0"/>
              <a:t>适应该项目的要求</a:t>
            </a:r>
            <a:r>
              <a:rPr lang="en-US" altLang="zh-CN" sz="2000" dirty="0"/>
              <a:t> [</a:t>
            </a:r>
            <a:r>
              <a:rPr lang="zh-CN" altLang="zh-CN" sz="2000" dirty="0"/>
              <a:t>简短</a:t>
            </a:r>
            <a:r>
              <a:rPr lang="en-US" altLang="zh-CN" sz="2000" dirty="0"/>
              <a:t>1-2</a:t>
            </a:r>
            <a:r>
              <a:rPr lang="zh-CN" altLang="zh-CN" sz="2000" dirty="0"/>
              <a:t>句话</a:t>
            </a:r>
            <a:r>
              <a:rPr lang="en-US" altLang="zh-CN" sz="2000" dirty="0"/>
              <a:t>]</a:t>
            </a:r>
            <a:endParaRPr lang="zh-CN" altLang="zh-CN" sz="2000" dirty="0"/>
          </a:p>
          <a:p>
            <a:pPr lvl="3" fontAlgn="ctr"/>
            <a:r>
              <a:rPr lang="en-US" altLang="zh-CN" sz="2000" dirty="0"/>
              <a:t>the skill you want from here, </a:t>
            </a:r>
            <a:r>
              <a:rPr lang="zh-CN" altLang="en-US" sz="2000" dirty="0"/>
              <a:t>所以想要</a:t>
            </a:r>
            <a:r>
              <a:rPr lang="zh-CN" altLang="zh-CN" sz="2000" dirty="0"/>
              <a:t>在</a:t>
            </a:r>
            <a:r>
              <a:rPr lang="zh-CN" altLang="en-US" sz="2000" dirty="0"/>
              <a:t>该</a:t>
            </a:r>
            <a:r>
              <a:rPr lang="en-US" altLang="zh-CN" sz="2000" dirty="0"/>
              <a:t>program</a:t>
            </a:r>
            <a:r>
              <a:rPr lang="zh-CN" altLang="zh-CN" sz="2000" dirty="0"/>
              <a:t>中</a:t>
            </a:r>
            <a:r>
              <a:rPr lang="zh-CN" altLang="en-US" sz="2000" dirty="0"/>
              <a:t>提升</a:t>
            </a:r>
            <a:endParaRPr lang="zh-CN" altLang="zh-CN" sz="2000" dirty="0"/>
          </a:p>
          <a:p>
            <a:pPr lvl="2" fontAlgn="ctr"/>
            <a:r>
              <a:rPr lang="zh-CN" altLang="zh-CN" dirty="0"/>
              <a:t>了解越多细节越</a:t>
            </a:r>
            <a:r>
              <a:rPr lang="zh-CN" altLang="en-US" dirty="0"/>
              <a:t>好，结合课程设计、职业规划、人脉资源等方面来说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3129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A6034-6FE0-6549-920F-1F045BD1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009"/>
            <a:ext cx="10515600" cy="4351338"/>
          </a:xfrm>
        </p:spPr>
        <p:txBody>
          <a:bodyPr>
            <a:noAutofit/>
          </a:bodyPr>
          <a:lstStyle/>
          <a:p>
            <a:pPr fontAlgn="ctr"/>
            <a:r>
              <a:rPr lang="zh-CN" altLang="zh-CN" sz="2000" dirty="0"/>
              <a:t>一般是</a:t>
            </a:r>
            <a:r>
              <a:rPr lang="en-US" altLang="zh-CN" sz="2000" dirty="0"/>
              <a:t>2</a:t>
            </a:r>
            <a:r>
              <a:rPr lang="zh-CN" altLang="zh-CN" sz="2000" dirty="0"/>
              <a:t>页</a:t>
            </a:r>
            <a:r>
              <a:rPr lang="en-US" altLang="zh-CN" sz="2000" dirty="0"/>
              <a:t>, </a:t>
            </a:r>
            <a:r>
              <a:rPr lang="zh-CN" altLang="zh-CN" sz="2000" dirty="0"/>
              <a:t>但有些</a:t>
            </a:r>
            <a:r>
              <a:rPr lang="en-US" altLang="zh-CN" sz="2000" dirty="0"/>
              <a:t>program</a:t>
            </a:r>
            <a:r>
              <a:rPr lang="zh-CN" altLang="zh-CN" sz="2000" dirty="0"/>
              <a:t>有具体要求</a:t>
            </a:r>
          </a:p>
          <a:p>
            <a:pPr fontAlgn="ctr"/>
            <a:r>
              <a:rPr lang="zh-CN" altLang="zh-CN" sz="2000" dirty="0"/>
              <a:t>篇幅和内容</a:t>
            </a:r>
            <a:r>
              <a:rPr lang="en-US" altLang="zh-CN" sz="2000" dirty="0"/>
              <a:t>: </a:t>
            </a:r>
            <a:endParaRPr lang="zh-CN" altLang="zh-CN" sz="2000" dirty="0"/>
          </a:p>
          <a:p>
            <a:pPr lvl="1" fontAlgn="ctr"/>
            <a:r>
              <a:rPr lang="zh-CN" altLang="zh-CN" sz="2000" dirty="0"/>
              <a:t>越少</a:t>
            </a:r>
            <a:r>
              <a:rPr lang="en-US" altLang="zh-CN" sz="2000" dirty="0"/>
              <a:t>, </a:t>
            </a:r>
            <a:r>
              <a:rPr lang="zh-CN" altLang="zh-CN" sz="2000" dirty="0"/>
              <a:t>重点越突出</a:t>
            </a:r>
            <a:r>
              <a:rPr lang="en-US" altLang="zh-CN" sz="2000" dirty="0"/>
              <a:t>, </a:t>
            </a:r>
            <a:r>
              <a:rPr lang="zh-CN" altLang="zh-CN" sz="2000" dirty="0"/>
              <a:t>越能抓住兴趣</a:t>
            </a:r>
            <a:r>
              <a:rPr lang="en-US" altLang="zh-CN" sz="2000" dirty="0"/>
              <a:t> --&gt; </a:t>
            </a:r>
            <a:r>
              <a:rPr lang="zh-CN" altLang="zh-CN" sz="2000" dirty="0"/>
              <a:t>越好</a:t>
            </a:r>
          </a:p>
          <a:p>
            <a:pPr lvl="1" fontAlgn="ctr"/>
            <a:r>
              <a:rPr lang="zh-CN" altLang="zh-CN" sz="2000" dirty="0"/>
              <a:t>但同时要有</a:t>
            </a:r>
            <a:r>
              <a:rPr lang="en-US" altLang="zh-CN" sz="2000" dirty="0"/>
              <a:t>details --&gt; </a:t>
            </a:r>
            <a:r>
              <a:rPr lang="zh-CN" altLang="zh-CN" sz="2000" dirty="0"/>
              <a:t>证明是</a:t>
            </a:r>
            <a:r>
              <a:rPr lang="en-US" altLang="zh-CN" sz="2000" dirty="0"/>
              <a:t>personal</a:t>
            </a:r>
            <a:endParaRPr lang="zh-CN" altLang="zh-CN" sz="2000" dirty="0"/>
          </a:p>
          <a:p>
            <a:pPr lvl="2" fontAlgn="ctr"/>
            <a:r>
              <a:rPr lang="zh-CN" altLang="zh-CN" dirty="0"/>
              <a:t>时间段要具体一些</a:t>
            </a:r>
            <a:r>
              <a:rPr lang="en-US" altLang="zh-CN" dirty="0"/>
              <a:t>, </a:t>
            </a:r>
            <a:r>
              <a:rPr lang="zh-CN" altLang="zh-CN" dirty="0"/>
              <a:t>避免</a:t>
            </a:r>
            <a:r>
              <a:rPr lang="en-US" altLang="zh-CN" dirty="0"/>
              <a:t>a few months</a:t>
            </a:r>
            <a:r>
              <a:rPr lang="zh-CN" altLang="zh-CN" dirty="0"/>
              <a:t>等</a:t>
            </a:r>
          </a:p>
          <a:p>
            <a:pPr fontAlgn="ctr"/>
            <a:r>
              <a:rPr lang="zh-CN" altLang="en-US" sz="2000" dirty="0"/>
              <a:t>用</a:t>
            </a:r>
            <a:r>
              <a:rPr lang="zh-CN" altLang="zh-CN" sz="2000" dirty="0"/>
              <a:t>讲故事</a:t>
            </a:r>
            <a:r>
              <a:rPr lang="zh-CN" altLang="en-US" sz="2000" dirty="0"/>
              <a:t>的叙述方式，不是简单地罗列</a:t>
            </a:r>
            <a:r>
              <a:rPr lang="zh-CN" altLang="zh-CN" sz="2000" dirty="0"/>
              <a:t>：</a:t>
            </a:r>
          </a:p>
          <a:p>
            <a:pPr lvl="1" fontAlgn="ctr"/>
            <a:r>
              <a:rPr lang="zh-CN" altLang="zh-CN" sz="2000" dirty="0"/>
              <a:t>引导</a:t>
            </a:r>
            <a:r>
              <a:rPr lang="zh-CN" altLang="en-US" sz="2000" dirty="0"/>
              <a:t>委员会</a:t>
            </a:r>
            <a:r>
              <a:rPr lang="zh-CN" altLang="zh-CN" sz="2000" dirty="0"/>
              <a:t>看完</a:t>
            </a:r>
            <a:r>
              <a:rPr lang="en-US" altLang="zh-CN" sz="2000" dirty="0"/>
              <a:t>: </a:t>
            </a:r>
            <a:r>
              <a:rPr lang="zh-CN" altLang="zh-CN" sz="2000" b="1" dirty="0"/>
              <a:t>每个段落</a:t>
            </a:r>
            <a:r>
              <a:rPr lang="zh-CN" altLang="en-US" sz="2000" b="1" dirty="0"/>
              <a:t>在</a:t>
            </a:r>
            <a:r>
              <a:rPr lang="zh-CN" altLang="zh-CN" sz="2000" b="1" dirty="0"/>
              <a:t>首部</a:t>
            </a:r>
            <a:r>
              <a:rPr lang="zh-CN" altLang="en-US" sz="2000" b="1" dirty="0"/>
              <a:t>用</a:t>
            </a:r>
            <a:r>
              <a:rPr lang="zh-CN" altLang="zh-CN" sz="2000" b="1" dirty="0"/>
              <a:t>总起句</a:t>
            </a:r>
            <a:r>
              <a:rPr lang="zh-CN" altLang="en-US" sz="2000" b="1" dirty="0"/>
              <a:t>，在</a:t>
            </a:r>
            <a:r>
              <a:rPr lang="zh-CN" altLang="zh-CN" sz="2000" b="1" dirty="0"/>
              <a:t>尾部</a:t>
            </a:r>
            <a:r>
              <a:rPr lang="zh-CN" altLang="en-US" sz="2000" b="1" dirty="0"/>
              <a:t>用</a:t>
            </a:r>
            <a:r>
              <a:rPr lang="zh-CN" altLang="zh-CN" sz="2000" b="1" dirty="0"/>
              <a:t>总结句</a:t>
            </a:r>
            <a:r>
              <a:rPr lang="en-US" altLang="zh-CN" sz="2000" dirty="0"/>
              <a:t> (</a:t>
            </a:r>
            <a:r>
              <a:rPr lang="zh-CN" altLang="zh-CN" sz="2000" dirty="0"/>
              <a:t>帮助</a:t>
            </a:r>
            <a:r>
              <a:rPr lang="zh-CN" altLang="en-US" sz="2000" dirty="0"/>
              <a:t>招生委</a:t>
            </a:r>
            <a:r>
              <a:rPr lang="zh-CN" altLang="zh-CN" sz="2000" dirty="0"/>
              <a:t>定位想要具体了解的项目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lvl="1" fontAlgn="ctr"/>
            <a:r>
              <a:rPr lang="en-US" altLang="zh-CN" sz="2000" dirty="0"/>
              <a:t>details </a:t>
            </a:r>
            <a:r>
              <a:rPr lang="zh-CN" altLang="zh-CN" sz="2000" dirty="0"/>
              <a:t>不是</a:t>
            </a:r>
            <a:r>
              <a:rPr lang="en-US" altLang="zh-CN" sz="2000" dirty="0"/>
              <a:t> cv </a:t>
            </a:r>
            <a:r>
              <a:rPr lang="zh-CN" altLang="zh-CN" sz="2000" dirty="0"/>
              <a:t>的重复</a:t>
            </a:r>
            <a:r>
              <a:rPr lang="en-US" altLang="zh-CN" sz="2000" dirty="0"/>
              <a:t>: </a:t>
            </a:r>
            <a:r>
              <a:rPr lang="zh-CN" altLang="zh-CN" sz="2000" dirty="0"/>
              <a:t>突出心路历程</a:t>
            </a:r>
            <a:r>
              <a:rPr lang="en-US" altLang="zh-CN" sz="2000" dirty="0"/>
              <a:t>, </a:t>
            </a:r>
            <a:r>
              <a:rPr lang="zh-CN" altLang="zh-CN" sz="2000" dirty="0"/>
              <a:t>在曲折中体现进步</a:t>
            </a:r>
          </a:p>
          <a:p>
            <a:pPr fontAlgn="ctr"/>
            <a:r>
              <a:rPr lang="zh-CN" altLang="zh-CN" sz="2000" dirty="0"/>
              <a:t>兴趣</a:t>
            </a:r>
            <a:r>
              <a:rPr lang="en-US" altLang="zh-CN" sz="2000" dirty="0"/>
              <a:t> &amp; </a:t>
            </a:r>
            <a:r>
              <a:rPr lang="zh-CN" altLang="zh-CN" sz="2000" dirty="0"/>
              <a:t>经历</a:t>
            </a:r>
            <a:r>
              <a:rPr lang="en-US" altLang="zh-CN" sz="2000" dirty="0"/>
              <a:t> &amp; </a:t>
            </a:r>
            <a:r>
              <a:rPr lang="zh-CN" altLang="zh-CN" sz="2000" dirty="0"/>
              <a:t>目标要一脉相承</a:t>
            </a:r>
            <a:r>
              <a:rPr lang="en-US" altLang="zh-CN" sz="2000" dirty="0"/>
              <a:t>: </a:t>
            </a:r>
            <a:endParaRPr lang="zh-CN" altLang="zh-CN" sz="2000" dirty="0"/>
          </a:p>
          <a:p>
            <a:pPr lvl="1" fontAlgn="ctr"/>
            <a:r>
              <a:rPr lang="zh-CN" altLang="zh-CN" sz="2000" dirty="0"/>
              <a:t>回顾的时候</a:t>
            </a:r>
            <a:r>
              <a:rPr lang="en-US" altLang="zh-CN" sz="2000" dirty="0"/>
              <a:t>, </a:t>
            </a:r>
            <a:r>
              <a:rPr lang="zh-CN" altLang="zh-CN" sz="2000" dirty="0"/>
              <a:t>寻求</a:t>
            </a:r>
            <a:r>
              <a:rPr lang="en-US" altLang="zh-CN" sz="2000" dirty="0"/>
              <a:t> inter correlation</a:t>
            </a:r>
            <a:endParaRPr lang="zh-CN" altLang="zh-CN" sz="2000" dirty="0"/>
          </a:p>
          <a:p>
            <a:pPr lvl="1" fontAlgn="ctr"/>
            <a:r>
              <a:rPr lang="zh-CN" altLang="zh-CN" sz="2000" dirty="0"/>
              <a:t>用</a:t>
            </a:r>
            <a:r>
              <a:rPr lang="en-US" altLang="zh-CN" sz="2000" dirty="0"/>
              <a:t> interest </a:t>
            </a:r>
            <a:r>
              <a:rPr lang="zh-CN" altLang="zh-CN" sz="2000" dirty="0"/>
              <a:t>将</a:t>
            </a:r>
            <a:r>
              <a:rPr lang="en-US" altLang="zh-CN" sz="2000" dirty="0"/>
              <a:t> experience </a:t>
            </a:r>
            <a:r>
              <a:rPr lang="zh-CN" altLang="zh-CN" sz="2000" dirty="0"/>
              <a:t>串成一个</a:t>
            </a:r>
            <a:r>
              <a:rPr lang="en-US" altLang="zh-CN" sz="2000" dirty="0"/>
              <a:t>story, </a:t>
            </a:r>
            <a:r>
              <a:rPr lang="zh-CN" altLang="zh-CN" sz="2000" dirty="0"/>
              <a:t>明确地引导</a:t>
            </a:r>
            <a:r>
              <a:rPr lang="zh-CN" altLang="en-US" sz="2000" dirty="0"/>
              <a:t>招生委</a:t>
            </a:r>
            <a:r>
              <a:rPr lang="zh-CN" altLang="zh-CN" sz="2000" dirty="0"/>
              <a:t>去</a:t>
            </a:r>
            <a:r>
              <a:rPr lang="zh-CN" altLang="en-US" sz="2000" dirty="0"/>
              <a:t>连接</a:t>
            </a:r>
            <a:r>
              <a:rPr lang="zh-CN" altLang="zh-CN" sz="2000" dirty="0"/>
              <a:t>两者</a:t>
            </a:r>
          </a:p>
          <a:p>
            <a:pPr marL="0" indent="0">
              <a:buNone/>
            </a:pPr>
            <a:endParaRPr kumimoji="1" lang="en-US" altLang="zh-CN" sz="20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44F39EE-336C-AC47-ADF8-2F4FEB7F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-17857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10520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939</Words>
  <Application>Microsoft Macintosh PowerPoint</Application>
  <PresentationFormat>宽屏</PresentationFormat>
  <Paragraphs>122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美国留学申请</vt:lpstr>
      <vt:lpstr>背景</vt:lpstr>
      <vt:lpstr>影响因素</vt:lpstr>
      <vt:lpstr>标化</vt:lpstr>
      <vt:lpstr>科研</vt:lpstr>
      <vt:lpstr>文书</vt:lpstr>
      <vt:lpstr> Conventional Structure </vt:lpstr>
      <vt:lpstr> Conventional Structure</vt:lpstr>
      <vt:lpstr>注意事项</vt:lpstr>
      <vt:lpstr>注意事项</vt:lpstr>
      <vt:lpstr>选校</vt:lpstr>
      <vt:lpstr>选校</vt:lpstr>
      <vt:lpstr>PowerPoint 演示文稿</vt:lpstr>
      <vt:lpstr>祝大家申请顺利！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美国留学申请</dc:title>
  <dc:creator>x sy</dc:creator>
  <cp:lastModifiedBy>x sy</cp:lastModifiedBy>
  <cp:revision>3</cp:revision>
  <dcterms:created xsi:type="dcterms:W3CDTF">2021-05-11T13:30:46Z</dcterms:created>
  <dcterms:modified xsi:type="dcterms:W3CDTF">2021-05-12T11:03:55Z</dcterms:modified>
</cp:coreProperties>
</file>