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7"/>
  </p:notesMasterIdLst>
  <p:sldIdLst>
    <p:sldId id="417" r:id="rId2"/>
    <p:sldId id="406" r:id="rId3"/>
    <p:sldId id="420" r:id="rId4"/>
    <p:sldId id="407" r:id="rId5"/>
    <p:sldId id="421" r:id="rId6"/>
    <p:sldId id="419" r:id="rId7"/>
    <p:sldId id="408" r:id="rId8"/>
    <p:sldId id="400" r:id="rId9"/>
    <p:sldId id="401" r:id="rId10"/>
    <p:sldId id="402" r:id="rId11"/>
    <p:sldId id="403" r:id="rId12"/>
    <p:sldId id="404" r:id="rId13"/>
    <p:sldId id="409" r:id="rId14"/>
    <p:sldId id="418" r:id="rId15"/>
    <p:sldId id="422" r:id="rId1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80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2" y="159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6CABF53-492D-4990-98BF-707148FF3BA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C6A53F-3742-4456-A0C1-7E013D5A7E2E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Arial" panose="020B0604020202020204" pitchFamily="34" charset="0"/>
              </a:defRPr>
            </a:lvl1pPr>
          </a:lstStyle>
          <a:p>
            <a:fld id="{E8C718FB-FC19-4BE9-A0B7-0A7F911F5053}" type="datetime1">
              <a:rPr lang="en-US" altLang="zh-CN"/>
              <a:pPr/>
              <a:t>11/1/2021</a:t>
            </a:fld>
            <a:endParaRPr lang="en-US" altLang="zh-CN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E81A09F2-F456-433A-86AF-AE53640AF1F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A004A9EC-3CFE-4312-AD75-5650BD5B49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CA" noProof="0"/>
              <a:t>Click to edit Master text styles</a:t>
            </a:r>
          </a:p>
          <a:p>
            <a:pPr lvl="1"/>
            <a:r>
              <a:rPr lang="en-CA" noProof="0"/>
              <a:t>Second level</a:t>
            </a:r>
          </a:p>
          <a:p>
            <a:pPr lvl="2"/>
            <a:r>
              <a:rPr lang="en-CA" noProof="0"/>
              <a:t>Third level</a:t>
            </a:r>
          </a:p>
          <a:p>
            <a:pPr lvl="3"/>
            <a:r>
              <a:rPr lang="en-CA" noProof="0"/>
              <a:t>Fourth level</a:t>
            </a:r>
          </a:p>
          <a:p>
            <a:pPr lvl="4"/>
            <a:r>
              <a:rPr lang="en-CA" noProof="0"/>
              <a:t>Fifth level</a:t>
            </a:r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9BF180-CD7A-4028-93AE-B079EE8929F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AE8F67-7A1A-4107-B3AA-2FEBC5678C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Arial" panose="020B0604020202020204" pitchFamily="34" charset="0"/>
              </a:defRPr>
            </a:lvl1pPr>
          </a:lstStyle>
          <a:p>
            <a:fld id="{DA97A43A-A657-422F-B454-D7A6A2882B9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9C28ED17-390D-4F5B-8F02-E2762AA4D0A9}"/>
              </a:ext>
            </a:extLst>
          </p:cNvPr>
          <p:cNvGrpSpPr>
            <a:grpSpLocks/>
          </p:cNvGrpSpPr>
          <p:nvPr/>
        </p:nvGrpSpPr>
        <p:grpSpPr bwMode="auto">
          <a:xfrm>
            <a:off x="1658938" y="1600200"/>
            <a:ext cx="6837362" cy="3200400"/>
            <a:chOff x="1045" y="1008"/>
            <a:chExt cx="4307" cy="2016"/>
          </a:xfrm>
        </p:grpSpPr>
        <p:sp>
          <p:nvSpPr>
            <p:cNvPr id="5" name="Oval 3">
              <a:extLst>
                <a:ext uri="{FF2B5EF4-FFF2-40B4-BE49-F238E27FC236}">
                  <a16:creationId xmlns:a16="http://schemas.microsoft.com/office/drawing/2014/main" id="{ADBC6672-0DE8-4EA5-B0A2-17C80BAF3BE4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4392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zh-CN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6" name="Oval 4">
              <a:extLst>
                <a:ext uri="{FF2B5EF4-FFF2-40B4-BE49-F238E27FC236}">
                  <a16:creationId xmlns:a16="http://schemas.microsoft.com/office/drawing/2014/main" id="{1B359C76-FA5B-496C-AE6C-1BD5B01B3D7E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3264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zh-CN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7" name="Oval 5">
              <a:extLst>
                <a:ext uri="{FF2B5EF4-FFF2-40B4-BE49-F238E27FC236}">
                  <a16:creationId xmlns:a16="http://schemas.microsoft.com/office/drawing/2014/main" id="{E1A6CE33-0E1A-4EF8-BBA5-7D7BA46E7E5D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2136" y="1008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zh-CN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8" name="Oval 6">
              <a:extLst>
                <a:ext uri="{FF2B5EF4-FFF2-40B4-BE49-F238E27FC236}">
                  <a16:creationId xmlns:a16="http://schemas.microsoft.com/office/drawing/2014/main" id="{3A9F7C26-8106-44D0-A0D6-125D7EC6DBD2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2136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zh-CN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9" name="Oval 7">
              <a:extLst>
                <a:ext uri="{FF2B5EF4-FFF2-40B4-BE49-F238E27FC236}">
                  <a16:creationId xmlns:a16="http://schemas.microsoft.com/office/drawing/2014/main" id="{9BBD4BBF-CC9B-4525-9DCA-99748805A690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1045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zh-CN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10" name="Oval 8">
              <a:extLst>
                <a:ext uri="{FF2B5EF4-FFF2-40B4-BE49-F238E27FC236}">
                  <a16:creationId xmlns:a16="http://schemas.microsoft.com/office/drawing/2014/main" id="{CAC4A804-2ACE-4F92-A3CF-E54640A9304A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4392" y="2064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zh-CN" altLang="zh-CN">
                <a:latin typeface="Times New Roman" panose="02020603050405020304" pitchFamily="18" charset="0"/>
              </a:endParaRPr>
            </a:p>
          </p:txBody>
        </p:sp>
      </p:grpSp>
      <p:sp>
        <p:nvSpPr>
          <p:cNvPr id="1230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</p:spPr>
        <p:txBody>
          <a:bodyPr anchor="b"/>
          <a:lstStyle>
            <a:lvl1pPr algn="r"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30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5E7AF8A3-9240-4915-8169-FE1EDE397A0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66749E8F-3C9C-4189-845E-D56D59FDCD0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99222A89-BDB2-42F3-BF8D-1101B3751AF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0D8DE7-2B3A-4037-9474-09EDEFAF789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3124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67C6F622-C72F-46B8-B241-64263EF1BC3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E9200EB5-7082-425E-BD73-2D63AB8CFA3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641E6B20-0634-419A-B675-5021E292D71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311E7E-D8FA-4E58-BC99-7A01D35547E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8950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62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62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033E46E8-E6C7-4AEB-91D9-B5B6515C5BC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463C92FB-B6CC-4654-91AA-84114B1CC74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E8F956FB-8FD6-497E-884E-A6EAA73210E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0CE86C-70B8-4C4F-AB89-5CDA75A5613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00183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05014D59-9412-4C9D-A185-B210C833004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62392302-A550-426C-9EF7-6B305F6A4A7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FA8F2072-63DC-45E5-B4A3-9AE1C9C016F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486EBB-5CCD-4FB3-A822-249369C4F82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58067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D8635D21-F5E6-43B6-840E-04AF9C92AD0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B621CBA6-7907-49B7-8C82-AD322871B79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12C1F860-AA7C-4002-849D-0DC0F3A7B2E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0337E5-2FDD-4537-8558-5E3E24476D9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684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F8C3053F-DC9D-46CD-8D1B-049279D17BA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165E486B-0720-495D-B3C1-2228AE85EE2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51A268D2-551F-41F5-B32A-86F32144A38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71F3F4-E190-4D48-880C-C88880553B7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05756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F78FF780-8B17-4E02-B97F-BD21F35A3CA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F79CEC4E-BBE1-4CCB-A8DB-F08494A1E99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1">
            <a:extLst>
              <a:ext uri="{FF2B5EF4-FFF2-40B4-BE49-F238E27FC236}">
                <a16:creationId xmlns:a16="http://schemas.microsoft.com/office/drawing/2014/main" id="{1C8AB75D-2909-461F-8841-0C4A33376CF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06F9FC-3CC0-41F8-B186-8D6FAFB8DAE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1996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97387FC8-9AB9-45FF-AF3E-C105D1ED16F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F4E75199-92B1-4A86-BAD3-BF712FE8353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0C53DA67-4898-438B-BC25-A07142AC796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94DFC4-EBE9-485D-A15D-2685BB1831A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73396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60CAD238-4501-4945-803D-870F9EC06B5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0">
            <a:extLst>
              <a:ext uri="{FF2B5EF4-FFF2-40B4-BE49-F238E27FC236}">
                <a16:creationId xmlns:a16="http://schemas.microsoft.com/office/drawing/2014/main" id="{D64DC10C-432C-490B-9B95-1227CC69BBB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6E096149-3CD5-496D-B999-D60D70FA59E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29F002-6E35-492E-B0A5-1407CD57D4A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03389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C6426D16-045B-44AE-B9EE-A94451E7902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D2427DFD-1C47-4779-831D-0E740DC8D7E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B09C530C-8A55-44A4-ADCC-C6D27C7C242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CE4AF5-BCF7-44B8-85FC-88DDF8D6DF5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20141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FF683986-23BC-419F-83C4-6D9EF6D4AA9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6B7C60FD-2F76-4129-AB1B-554F05B29D5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0B85439E-5AAD-4E8A-BD73-6B82D618908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F27D7E-1445-4C01-B706-4F66CCB2995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07211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>
            <a:extLst>
              <a:ext uri="{FF2B5EF4-FFF2-40B4-BE49-F238E27FC236}">
                <a16:creationId xmlns:a16="http://schemas.microsoft.com/office/drawing/2014/main" id="{498B7687-FAFC-4D50-8928-A2E468C28BF6}"/>
              </a:ext>
            </a:extLst>
          </p:cNvPr>
          <p:cNvGrpSpPr>
            <a:grpSpLocks/>
          </p:cNvGrpSpPr>
          <p:nvPr/>
        </p:nvGrpSpPr>
        <p:grpSpPr bwMode="auto">
          <a:xfrm>
            <a:off x="1071563" y="304800"/>
            <a:ext cx="7615237" cy="1106488"/>
            <a:chOff x="675" y="192"/>
            <a:chExt cx="4797" cy="697"/>
          </a:xfrm>
        </p:grpSpPr>
        <p:sp>
          <p:nvSpPr>
            <p:cNvPr id="1032" name="Oval 3">
              <a:extLst>
                <a:ext uri="{FF2B5EF4-FFF2-40B4-BE49-F238E27FC236}">
                  <a16:creationId xmlns:a16="http://schemas.microsoft.com/office/drawing/2014/main" id="{F8BA304C-9322-4BEC-848E-0CA3CBF35737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3067" y="192"/>
              <a:ext cx="696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zh-CN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1033" name="Oval 4">
              <a:extLst>
                <a:ext uri="{FF2B5EF4-FFF2-40B4-BE49-F238E27FC236}">
                  <a16:creationId xmlns:a16="http://schemas.microsoft.com/office/drawing/2014/main" id="{14718B2E-01B2-453C-9A09-3B4474174659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4777" y="192"/>
              <a:ext cx="695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zh-CN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1034" name="Oval 5">
              <a:extLst>
                <a:ext uri="{FF2B5EF4-FFF2-40B4-BE49-F238E27FC236}">
                  <a16:creationId xmlns:a16="http://schemas.microsoft.com/office/drawing/2014/main" id="{A83EB04C-FDB4-4261-B3E6-832D40717B75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675" y="193"/>
              <a:ext cx="695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zh-CN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1035" name="Oval 6">
              <a:extLst>
                <a:ext uri="{FF2B5EF4-FFF2-40B4-BE49-F238E27FC236}">
                  <a16:creationId xmlns:a16="http://schemas.microsoft.com/office/drawing/2014/main" id="{34724C9B-64C7-4DA2-BB9F-D165B982C3E1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3984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zh-CN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1036" name="Oval 7">
              <a:extLst>
                <a:ext uri="{FF2B5EF4-FFF2-40B4-BE49-F238E27FC236}">
                  <a16:creationId xmlns:a16="http://schemas.microsoft.com/office/drawing/2014/main" id="{D3A9A67E-9D4F-48D9-B1E5-FB9047FCB09D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1486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zh-CN" altLang="zh-CN">
                <a:latin typeface="Times New Roman" panose="02020603050405020304" pitchFamily="18" charset="0"/>
              </a:endParaRPr>
            </a:p>
          </p:txBody>
        </p:sp>
      </p:grpSp>
      <p:sp>
        <p:nvSpPr>
          <p:cNvPr id="1027" name="Rectangle 8">
            <a:extLst>
              <a:ext uri="{FF2B5EF4-FFF2-40B4-BE49-F238E27FC236}">
                <a16:creationId xmlns:a16="http://schemas.microsoft.com/office/drawing/2014/main" id="{A05CBAF8-D95D-44A0-BF19-6B124F1BB0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1273" name="Rectangle 9">
            <a:extLst>
              <a:ext uri="{FF2B5EF4-FFF2-40B4-BE49-F238E27FC236}">
                <a16:creationId xmlns:a16="http://schemas.microsoft.com/office/drawing/2014/main" id="{97FECAF1-A378-4CF2-8E5B-EBAF5B962B9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4" name="Rectangle 10">
            <a:extLst>
              <a:ext uri="{FF2B5EF4-FFF2-40B4-BE49-F238E27FC236}">
                <a16:creationId xmlns:a16="http://schemas.microsoft.com/office/drawing/2014/main" id="{064D158C-08B7-4661-8C4F-1B4C0824C04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5" name="Rectangle 11">
            <a:extLst>
              <a:ext uri="{FF2B5EF4-FFF2-40B4-BE49-F238E27FC236}">
                <a16:creationId xmlns:a16="http://schemas.microsoft.com/office/drawing/2014/main" id="{D5FB6BFD-FA26-4D47-9524-9672A478942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1FA7DA22-04C3-48BE-BD27-E2C2CFE6A24C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031" name="Rectangle 12">
            <a:extLst>
              <a:ext uri="{FF2B5EF4-FFF2-40B4-BE49-F238E27FC236}">
                <a16:creationId xmlns:a16="http://schemas.microsoft.com/office/drawing/2014/main" id="{0FD83B8D-BA12-4E0C-B62B-4AD741856A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6" r:id="rId1"/>
    <p:sldLayoutId id="2147483906" r:id="rId2"/>
    <p:sldLayoutId id="2147483907" r:id="rId3"/>
    <p:sldLayoutId id="2147483908" r:id="rId4"/>
    <p:sldLayoutId id="2147483909" r:id="rId5"/>
    <p:sldLayoutId id="2147483910" r:id="rId6"/>
    <p:sldLayoutId id="2147483911" r:id="rId7"/>
    <p:sldLayoutId id="2147483912" r:id="rId8"/>
    <p:sldLayoutId id="2147483913" r:id="rId9"/>
    <p:sldLayoutId id="2147483914" r:id="rId10"/>
    <p:sldLayoutId id="214748391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MS PGothic" panose="020B0600070205080204" pitchFamily="34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MS PGothic" panose="020B0600070205080204" pitchFamily="34" charset="-128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MS PGothic" panose="020B0600070205080204" pitchFamily="34" charset="-128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MS PGothic" panose="020B0600070205080204" pitchFamily="34" charset="-128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MS PGothic" panose="020B0600070205080204" pitchFamily="34" charset="-128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l"/>
        <a:defRPr sz="3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¡"/>
        <a:defRPr sz="2700">
          <a:solidFill>
            <a:schemeClr val="tx1"/>
          </a:solidFill>
          <a:latin typeface="+mn-lt"/>
          <a:ea typeface="Arial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  <a:ea typeface="Arial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Arial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"/>
        <a:defRPr sz="2000">
          <a:solidFill>
            <a:schemeClr val="tx1"/>
          </a:solidFill>
          <a:latin typeface="+mn-lt"/>
          <a:ea typeface="Arial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>
            <a:extLst>
              <a:ext uri="{FF2B5EF4-FFF2-40B4-BE49-F238E27FC236}">
                <a16:creationId xmlns:a16="http://schemas.microsoft.com/office/drawing/2014/main" id="{D004AEFD-20D6-4CD6-92BA-519BC9569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Lecture 6 Smaller Network: RNN</a:t>
            </a:r>
          </a:p>
        </p:txBody>
      </p:sp>
      <p:pic>
        <p:nvPicPr>
          <p:cNvPr id="14338" name="Picture 3">
            <a:extLst>
              <a:ext uri="{FF2B5EF4-FFF2-40B4-BE49-F238E27FC236}">
                <a16:creationId xmlns:a16="http://schemas.microsoft.com/office/drawing/2014/main" id="{2CCFA866-9A11-4449-BD22-CEF66E4C9E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905000"/>
            <a:ext cx="70358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9" name="TextBox 4">
            <a:extLst>
              <a:ext uri="{FF2B5EF4-FFF2-40B4-BE49-F238E27FC236}">
                <a16:creationId xmlns:a16="http://schemas.microsoft.com/office/drawing/2014/main" id="{89F505F0-6B66-4CD8-A73B-583D8C916D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5791200"/>
            <a:ext cx="77406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CN" sz="1800" dirty="0"/>
              <a:t>This is our fully connected network. If x</a:t>
            </a:r>
            <a:r>
              <a:rPr lang="en-US" altLang="zh-CN" sz="1800" baseline="-25000" dirty="0"/>
              <a:t>1 .</a:t>
            </a:r>
            <a:r>
              <a:rPr lang="en-US" altLang="zh-CN" sz="1800" dirty="0"/>
              <a:t>... </a:t>
            </a:r>
            <a:r>
              <a:rPr lang="en-US" altLang="zh-CN" sz="1800" dirty="0" err="1"/>
              <a:t>x</a:t>
            </a:r>
            <a:r>
              <a:rPr lang="en-US" altLang="zh-CN" sz="1800" baseline="-25000" dirty="0" err="1"/>
              <a:t>n</a:t>
            </a:r>
            <a:r>
              <a:rPr lang="en-US" altLang="zh-CN" sz="1800" dirty="0"/>
              <a:t>, n is very large and growing, </a:t>
            </a:r>
          </a:p>
          <a:p>
            <a:pPr eaLnBrk="1" hangingPunct="1"/>
            <a:r>
              <a:rPr lang="en-US" altLang="zh-CN" sz="1800" dirty="0"/>
              <a:t>this network would become too large. We now will input </a:t>
            </a:r>
            <a:r>
              <a:rPr lang="en-US" altLang="zh-CN" sz="1800" dirty="0">
                <a:solidFill>
                  <a:srgbClr val="FF0000"/>
                </a:solidFill>
              </a:rPr>
              <a:t>one x</a:t>
            </a:r>
            <a:r>
              <a:rPr lang="en-US" altLang="zh-CN" sz="1800" baseline="-25000" dirty="0">
                <a:solidFill>
                  <a:srgbClr val="FF0000"/>
                </a:solidFill>
              </a:rPr>
              <a:t>i</a:t>
            </a:r>
            <a:r>
              <a:rPr lang="en-US" altLang="zh-CN" sz="1800" dirty="0">
                <a:solidFill>
                  <a:srgbClr val="FF0000"/>
                </a:solidFill>
              </a:rPr>
              <a:t> at a time</a:t>
            </a:r>
            <a:r>
              <a:rPr lang="en-US" altLang="zh-CN" sz="1800" dirty="0"/>
              <a:t>, </a:t>
            </a:r>
          </a:p>
          <a:p>
            <a:pPr eaLnBrk="1" hangingPunct="1"/>
            <a:r>
              <a:rPr lang="en-US" altLang="zh-CN" sz="1800" dirty="0"/>
              <a:t>and </a:t>
            </a:r>
            <a:r>
              <a:rPr lang="en-US" altLang="zh-CN" sz="1800" dirty="0">
                <a:solidFill>
                  <a:srgbClr val="FF0000"/>
                </a:solidFill>
              </a:rPr>
              <a:t>re-use the same edge weights.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697" name="群組 164">
            <a:extLst>
              <a:ext uri="{FF2B5EF4-FFF2-40B4-BE49-F238E27FC236}">
                <a16:creationId xmlns:a16="http://schemas.microsoft.com/office/drawing/2014/main" id="{1E6BA4FD-4BB3-48DF-BB27-5C66294BFB91}"/>
              </a:ext>
            </a:extLst>
          </p:cNvPr>
          <p:cNvGrpSpPr>
            <a:grpSpLocks/>
          </p:cNvGrpSpPr>
          <p:nvPr/>
        </p:nvGrpSpPr>
        <p:grpSpPr bwMode="auto">
          <a:xfrm>
            <a:off x="2444750" y="5832475"/>
            <a:ext cx="908050" cy="460375"/>
            <a:chOff x="4765592" y="6396335"/>
            <a:chExt cx="907572" cy="461665"/>
          </a:xfrm>
        </p:grpSpPr>
        <p:sp>
          <p:nvSpPr>
            <p:cNvPr id="5" name="矩形 41">
              <a:extLst>
                <a:ext uri="{FF2B5EF4-FFF2-40B4-BE49-F238E27FC236}">
                  <a16:creationId xmlns:a16="http://schemas.microsoft.com/office/drawing/2014/main" id="{A82320AC-D360-46AC-A55C-008A64D864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2712" y="6442502"/>
              <a:ext cx="720346" cy="369332"/>
            </a:xfrm>
            <a:prstGeom prst="rect">
              <a:avLst/>
            </a:prstGeom>
            <a:solidFill>
              <a:srgbClr val="000000"/>
            </a:solidFill>
            <a:ln w="38100">
              <a:solidFill>
                <a:schemeClr val="bg1"/>
              </a:solidFill>
              <a:miter lim="800000"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zh-TW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29764" name="文字方塊 42">
              <a:extLst>
                <a:ext uri="{FF2B5EF4-FFF2-40B4-BE49-F238E27FC236}">
                  <a16:creationId xmlns:a16="http://schemas.microsoft.com/office/drawing/2014/main" id="{3A48E319-87E3-444B-806E-68F2BEF9B4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5592" y="6396335"/>
              <a:ext cx="90757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zh-TW">
                  <a:solidFill>
                    <a:schemeClr val="bg1"/>
                  </a:solidFill>
                </a:rPr>
                <a:t>x</a:t>
              </a:r>
              <a:r>
                <a:rPr lang="en-US" altLang="zh-TW" baseline="30000">
                  <a:solidFill>
                    <a:schemeClr val="bg1"/>
                  </a:solidFill>
                </a:rPr>
                <a:t>t</a:t>
              </a:r>
              <a:endParaRPr lang="zh-TW" altLang="en-US" baseline="30000">
                <a:solidFill>
                  <a:schemeClr val="bg1"/>
                </a:solidFill>
              </a:endParaRPr>
            </a:p>
          </p:txBody>
        </p:sp>
      </p:grpSp>
      <p:sp>
        <p:nvSpPr>
          <p:cNvPr id="7" name="矩形 44">
            <a:extLst>
              <a:ext uri="{FF2B5EF4-FFF2-40B4-BE49-F238E27FC236}">
                <a16:creationId xmlns:a16="http://schemas.microsoft.com/office/drawing/2014/main" id="{A38BD27F-53F1-4C06-82AF-F2A323C84D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5713" y="4424363"/>
            <a:ext cx="719137" cy="431800"/>
          </a:xfrm>
          <a:prstGeom prst="rect">
            <a:avLst/>
          </a:prstGeom>
          <a:gradFill rotWithShape="1">
            <a:gsLst>
              <a:gs pos="0">
                <a:srgbClr val="F5F5FC"/>
              </a:gs>
              <a:gs pos="64999">
                <a:srgbClr val="E6E6F6"/>
              </a:gs>
              <a:gs pos="100000">
                <a:srgbClr val="DCDCF3"/>
              </a:gs>
            </a:gsLst>
            <a:lin ang="5400000" scaled="1"/>
          </a:gradFill>
          <a:ln w="9525">
            <a:solidFill>
              <a:srgbClr val="BFBFD2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</a:rPr>
              <a:t>z</a:t>
            </a:r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8" name="矩形 45">
            <a:extLst>
              <a:ext uri="{FF2B5EF4-FFF2-40B4-BE49-F238E27FC236}">
                <a16:creationId xmlns:a16="http://schemas.microsoft.com/office/drawing/2014/main" id="{FF3F3F11-46AE-4BA7-88AA-A6A64B94383B}"/>
              </a:ext>
            </a:extLst>
          </p:cNvPr>
          <p:cNvSpPr/>
          <p:nvPr/>
        </p:nvSpPr>
        <p:spPr>
          <a:xfrm>
            <a:off x="1632507" y="4424492"/>
            <a:ext cx="720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 err="1">
                <a:solidFill>
                  <a:srgbClr val="000000"/>
                </a:solidFill>
              </a:rPr>
              <a:t>z</a:t>
            </a:r>
            <a:r>
              <a:rPr lang="en-US" altLang="zh-TW" sz="2400" baseline="30000" dirty="0" err="1">
                <a:solidFill>
                  <a:srgbClr val="000000"/>
                </a:solidFill>
              </a:rPr>
              <a:t>i</a:t>
            </a:r>
            <a:endParaRPr lang="zh-TW" altLang="en-US" sz="2400" baseline="30000" dirty="0">
              <a:solidFill>
                <a:srgbClr val="000000"/>
              </a:solidFill>
            </a:endParaRPr>
          </a:p>
        </p:txBody>
      </p:sp>
      <p:sp>
        <p:nvSpPr>
          <p:cNvPr id="9" name="矩形 49">
            <a:extLst>
              <a:ext uri="{FF2B5EF4-FFF2-40B4-BE49-F238E27FC236}">
                <a16:creationId xmlns:a16="http://schemas.microsoft.com/office/drawing/2014/main" id="{F19AA7A7-BD90-4C28-8449-132288023917}"/>
              </a:ext>
            </a:extLst>
          </p:cNvPr>
          <p:cNvSpPr/>
          <p:nvPr/>
        </p:nvSpPr>
        <p:spPr>
          <a:xfrm>
            <a:off x="748047" y="4424492"/>
            <a:ext cx="720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 err="1">
                <a:solidFill>
                  <a:srgbClr val="000000"/>
                </a:solidFill>
              </a:rPr>
              <a:t>z</a:t>
            </a:r>
            <a:r>
              <a:rPr lang="en-US" altLang="zh-TW" sz="2400" baseline="30000" dirty="0" err="1">
                <a:solidFill>
                  <a:srgbClr val="000000"/>
                </a:solidFill>
              </a:rPr>
              <a:t>f</a:t>
            </a:r>
            <a:endParaRPr lang="zh-TW" altLang="en-US" sz="2400" baseline="30000" dirty="0">
              <a:solidFill>
                <a:srgbClr val="000000"/>
              </a:solidFill>
            </a:endParaRPr>
          </a:p>
        </p:txBody>
      </p:sp>
      <p:sp>
        <p:nvSpPr>
          <p:cNvPr id="10" name="矩形 50">
            <a:extLst>
              <a:ext uri="{FF2B5EF4-FFF2-40B4-BE49-F238E27FC236}">
                <a16:creationId xmlns:a16="http://schemas.microsoft.com/office/drawing/2014/main" id="{400126CE-42FA-46B3-93DF-94E73F97B53D}"/>
              </a:ext>
            </a:extLst>
          </p:cNvPr>
          <p:cNvSpPr/>
          <p:nvPr/>
        </p:nvSpPr>
        <p:spPr>
          <a:xfrm>
            <a:off x="3409813" y="4429688"/>
            <a:ext cx="720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rgbClr val="000000"/>
                </a:solidFill>
              </a:rPr>
              <a:t>z</a:t>
            </a:r>
            <a:r>
              <a:rPr lang="en-US" altLang="zh-TW" sz="2400" baseline="30000" dirty="0">
                <a:solidFill>
                  <a:srgbClr val="000000"/>
                </a:solidFill>
              </a:rPr>
              <a:t>o</a:t>
            </a:r>
            <a:endParaRPr lang="zh-TW" altLang="en-US" sz="2400" baseline="30000" dirty="0">
              <a:solidFill>
                <a:srgbClr val="000000"/>
              </a:solidFill>
            </a:endParaRPr>
          </a:p>
        </p:txBody>
      </p:sp>
      <p:sp>
        <p:nvSpPr>
          <p:cNvPr id="11" name="向下箭號 162">
            <a:extLst>
              <a:ext uri="{FF2B5EF4-FFF2-40B4-BE49-F238E27FC236}">
                <a16:creationId xmlns:a16="http://schemas.microsoft.com/office/drawing/2014/main" id="{010F4E20-81D2-4A87-9298-EAD81FF21A00}"/>
              </a:ext>
            </a:extLst>
          </p:cNvPr>
          <p:cNvSpPr/>
          <p:nvPr/>
        </p:nvSpPr>
        <p:spPr>
          <a:xfrm rot="2620627" flipV="1">
            <a:off x="3304110" y="4885731"/>
            <a:ext cx="438150" cy="985507"/>
          </a:xfrm>
          <a:prstGeom prst="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2" name="向下箭號 163">
            <a:extLst>
              <a:ext uri="{FF2B5EF4-FFF2-40B4-BE49-F238E27FC236}">
                <a16:creationId xmlns:a16="http://schemas.microsoft.com/office/drawing/2014/main" id="{85195E30-B673-4EA4-835F-0C78DDF51DBB}"/>
              </a:ext>
            </a:extLst>
          </p:cNvPr>
          <p:cNvSpPr/>
          <p:nvPr/>
        </p:nvSpPr>
        <p:spPr>
          <a:xfrm rot="20057551" flipV="1">
            <a:off x="1890566" y="4880210"/>
            <a:ext cx="438150" cy="909089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3" name="向下箭號 165">
            <a:extLst>
              <a:ext uri="{FF2B5EF4-FFF2-40B4-BE49-F238E27FC236}">
                <a16:creationId xmlns:a16="http://schemas.microsoft.com/office/drawing/2014/main" id="{BC462630-E7E8-4884-A673-6F0742497CBE}"/>
              </a:ext>
            </a:extLst>
          </p:cNvPr>
          <p:cNvSpPr/>
          <p:nvPr/>
        </p:nvSpPr>
        <p:spPr>
          <a:xfrm rot="1353372" flipV="1">
            <a:off x="2602410" y="4925905"/>
            <a:ext cx="438150" cy="861179"/>
          </a:xfrm>
          <a:prstGeom prst="down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4" name="向下箭號 166">
            <a:extLst>
              <a:ext uri="{FF2B5EF4-FFF2-40B4-BE49-F238E27FC236}">
                <a16:creationId xmlns:a16="http://schemas.microsoft.com/office/drawing/2014/main" id="{452BD6E8-B21C-4037-ACA3-C79A04A0D75F}"/>
              </a:ext>
            </a:extLst>
          </p:cNvPr>
          <p:cNvSpPr/>
          <p:nvPr/>
        </p:nvSpPr>
        <p:spPr>
          <a:xfrm rot="18851723" flipV="1">
            <a:off x="1144104" y="4854597"/>
            <a:ext cx="438150" cy="1030466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grpSp>
        <p:nvGrpSpPr>
          <p:cNvPr id="29720" name="群組 219">
            <a:extLst>
              <a:ext uri="{FF2B5EF4-FFF2-40B4-BE49-F238E27FC236}">
                <a16:creationId xmlns:a16="http://schemas.microsoft.com/office/drawing/2014/main" id="{05BAF439-4DD2-468B-96D5-86CA37916F37}"/>
              </a:ext>
            </a:extLst>
          </p:cNvPr>
          <p:cNvGrpSpPr>
            <a:grpSpLocks/>
          </p:cNvGrpSpPr>
          <p:nvPr/>
        </p:nvGrpSpPr>
        <p:grpSpPr bwMode="auto">
          <a:xfrm>
            <a:off x="1649413" y="5821363"/>
            <a:ext cx="908050" cy="461962"/>
            <a:chOff x="4765592" y="6396335"/>
            <a:chExt cx="907572" cy="461665"/>
          </a:xfrm>
        </p:grpSpPr>
        <p:sp>
          <p:nvSpPr>
            <p:cNvPr id="16" name="矩形 220">
              <a:extLst>
                <a:ext uri="{FF2B5EF4-FFF2-40B4-BE49-F238E27FC236}">
                  <a16:creationId xmlns:a16="http://schemas.microsoft.com/office/drawing/2014/main" id="{517D43AE-316D-453D-A532-172A403858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2712" y="6442342"/>
              <a:ext cx="720346" cy="369650"/>
            </a:xfrm>
            <a:prstGeom prst="rect">
              <a:avLst/>
            </a:prstGeom>
            <a:solidFill>
              <a:srgbClr val="E2E2FF"/>
            </a:solidFill>
            <a:ln w="38100">
              <a:solidFill>
                <a:schemeClr val="bg1"/>
              </a:solidFill>
              <a:miter lim="800000"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zh-TW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29762" name="文字方塊 221">
              <a:extLst>
                <a:ext uri="{FF2B5EF4-FFF2-40B4-BE49-F238E27FC236}">
                  <a16:creationId xmlns:a16="http://schemas.microsoft.com/office/drawing/2014/main" id="{78EAF295-E7DC-49F1-9210-772761188A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5592" y="6396335"/>
              <a:ext cx="90757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zh-TW"/>
                <a:t>h</a:t>
              </a:r>
              <a:r>
                <a:rPr lang="en-US" altLang="zh-TW" baseline="30000"/>
                <a:t>t-1</a:t>
              </a:r>
              <a:endParaRPr lang="zh-TW" altLang="en-US" baseline="30000"/>
            </a:p>
          </p:txBody>
        </p:sp>
      </p:grpSp>
      <p:grpSp>
        <p:nvGrpSpPr>
          <p:cNvPr id="29721" name="群組 113">
            <a:extLst>
              <a:ext uri="{FF2B5EF4-FFF2-40B4-BE49-F238E27FC236}">
                <a16:creationId xmlns:a16="http://schemas.microsoft.com/office/drawing/2014/main" id="{D43A4F82-433D-4AB2-8F24-4DE3E44F19DD}"/>
              </a:ext>
            </a:extLst>
          </p:cNvPr>
          <p:cNvGrpSpPr>
            <a:grpSpLocks/>
          </p:cNvGrpSpPr>
          <p:nvPr/>
        </p:nvGrpSpPr>
        <p:grpSpPr bwMode="auto">
          <a:xfrm>
            <a:off x="-165100" y="2117725"/>
            <a:ext cx="908050" cy="461963"/>
            <a:chOff x="4775004" y="6396335"/>
            <a:chExt cx="907572" cy="461665"/>
          </a:xfrm>
        </p:grpSpPr>
        <p:sp>
          <p:nvSpPr>
            <p:cNvPr id="19" name="矩形 114">
              <a:extLst>
                <a:ext uri="{FF2B5EF4-FFF2-40B4-BE49-F238E27FC236}">
                  <a16:creationId xmlns:a16="http://schemas.microsoft.com/office/drawing/2014/main" id="{A552A05F-34DA-4937-967B-140649E58A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2604" y="6442343"/>
              <a:ext cx="720346" cy="369648"/>
            </a:xfrm>
            <a:prstGeom prst="rect">
              <a:avLst/>
            </a:prstGeom>
            <a:gradFill rotWithShape="1">
              <a:gsLst>
                <a:gs pos="0">
                  <a:srgbClr val="F7F6FF"/>
                </a:gs>
                <a:gs pos="64999">
                  <a:srgbClr val="ECEBFF"/>
                </a:gs>
                <a:gs pos="100000">
                  <a:srgbClr val="E5E3FF"/>
                </a:gs>
              </a:gsLst>
              <a:lin ang="5400000" scaled="1"/>
            </a:gradFill>
            <a:ln w="9525">
              <a:solidFill>
                <a:srgbClr val="D4D3E7"/>
              </a:solidFill>
              <a:miter lim="800000"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20" name="文字方塊 115">
              <a:extLst>
                <a:ext uri="{FF2B5EF4-FFF2-40B4-BE49-F238E27FC236}">
                  <a16:creationId xmlns:a16="http://schemas.microsoft.com/office/drawing/2014/main" id="{A9BD39A5-06E4-47DB-B5CF-ED02034DB1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75004" y="6396335"/>
              <a:ext cx="907572" cy="461665"/>
            </a:xfrm>
            <a:prstGeom prst="rect">
              <a:avLst/>
            </a:prstGeom>
            <a:noFill/>
            <a:ln>
              <a:noFill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zh-TW"/>
                <a:t>c</a:t>
              </a:r>
              <a:r>
                <a:rPr lang="en-US" altLang="zh-TW" baseline="30000"/>
                <a:t>t-1</a:t>
              </a:r>
              <a:endParaRPr lang="zh-TW" altLang="en-US" baseline="30000"/>
            </a:p>
          </p:txBody>
        </p:sp>
      </p:grpSp>
      <p:cxnSp>
        <p:nvCxnSpPr>
          <p:cNvPr id="22" name="直線單箭頭接點 51">
            <a:extLst>
              <a:ext uri="{FF2B5EF4-FFF2-40B4-BE49-F238E27FC236}">
                <a16:creationId xmlns:a16="http://schemas.microsoft.com/office/drawing/2014/main" id="{C1DA6671-5AA2-4389-BB7E-4228B943B3B9}"/>
              </a:ext>
            </a:extLst>
          </p:cNvPr>
          <p:cNvCxnSpPr>
            <a:cxnSpLocks/>
          </p:cNvCxnSpPr>
          <p:nvPr/>
        </p:nvCxnSpPr>
        <p:spPr>
          <a:xfrm>
            <a:off x="252413" y="6013450"/>
            <a:ext cx="137953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52">
            <a:extLst>
              <a:ext uri="{FF2B5EF4-FFF2-40B4-BE49-F238E27FC236}">
                <a16:creationId xmlns:a16="http://schemas.microsoft.com/office/drawing/2014/main" id="{132F4F9B-7C24-4834-8FB4-023C6680B8E4}"/>
              </a:ext>
            </a:extLst>
          </p:cNvPr>
          <p:cNvCxnSpPr>
            <a:cxnSpLocks/>
          </p:cNvCxnSpPr>
          <p:nvPr/>
        </p:nvCxnSpPr>
        <p:spPr>
          <a:xfrm>
            <a:off x="269875" y="2579688"/>
            <a:ext cx="0" cy="3430587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56">
            <a:extLst>
              <a:ext uri="{FF2B5EF4-FFF2-40B4-BE49-F238E27FC236}">
                <a16:creationId xmlns:a16="http://schemas.microsoft.com/office/drawing/2014/main" id="{D0C39D86-B2D1-4435-AF71-029A208B2225}"/>
              </a:ext>
            </a:extLst>
          </p:cNvPr>
          <p:cNvSpPr txBox="1"/>
          <p:nvPr/>
        </p:nvSpPr>
        <p:spPr>
          <a:xfrm>
            <a:off x="322629" y="3258349"/>
            <a:ext cx="1658571" cy="461665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FFFFFF"/>
                </a:solidFill>
              </a:rPr>
              <a:t>“peephole”</a:t>
            </a:r>
            <a:endParaRPr lang="zh-TW" altLang="en-US">
              <a:solidFill>
                <a:srgbClr val="FFFFFF"/>
              </a:solidFill>
            </a:endParaRPr>
          </a:p>
        </p:txBody>
      </p:sp>
      <p:sp>
        <p:nvSpPr>
          <p:cNvPr id="25" name="矩形 57">
            <a:extLst>
              <a:ext uri="{FF2B5EF4-FFF2-40B4-BE49-F238E27FC236}">
                <a16:creationId xmlns:a16="http://schemas.microsoft.com/office/drawing/2014/main" id="{0932E81E-30B7-4A7A-9903-4F838B2B62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7550" y="1444625"/>
            <a:ext cx="390525" cy="635000"/>
          </a:xfrm>
          <a:prstGeom prst="rect">
            <a:avLst/>
          </a:prstGeom>
          <a:gradFill rotWithShape="1">
            <a:gsLst>
              <a:gs pos="0">
                <a:srgbClr val="F5F5FC"/>
              </a:gs>
              <a:gs pos="64999">
                <a:srgbClr val="E6E6F6"/>
              </a:gs>
              <a:gs pos="100000">
                <a:srgbClr val="DCDCF3"/>
              </a:gs>
            </a:gsLst>
            <a:lin ang="5400000" scaled="1"/>
          </a:gradFill>
          <a:ln w="9525">
            <a:solidFill>
              <a:srgbClr val="BFBFD2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</a:rPr>
              <a:t>z</a:t>
            </a:r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6" name="矩形 64">
            <a:extLst>
              <a:ext uri="{FF2B5EF4-FFF2-40B4-BE49-F238E27FC236}">
                <a16:creationId xmlns:a16="http://schemas.microsoft.com/office/drawing/2014/main" id="{1DC8BBBA-0327-4EB6-8D55-31308EE947D9}"/>
              </a:ext>
            </a:extLst>
          </p:cNvPr>
          <p:cNvSpPr/>
          <p:nvPr/>
        </p:nvSpPr>
        <p:spPr>
          <a:xfrm>
            <a:off x="4495800" y="1439304"/>
            <a:ext cx="2008427" cy="67820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rgbClr val="000000"/>
                </a:solidFill>
              </a:rPr>
              <a:t>W</a:t>
            </a:r>
            <a:endParaRPr lang="zh-TW" altLang="en-US" sz="2400" dirty="0">
              <a:solidFill>
                <a:srgbClr val="000000"/>
              </a:solidFill>
            </a:endParaRPr>
          </a:p>
        </p:txBody>
      </p:sp>
      <p:grpSp>
        <p:nvGrpSpPr>
          <p:cNvPr id="28" name="群組 6">
            <a:extLst>
              <a:ext uri="{FF2B5EF4-FFF2-40B4-BE49-F238E27FC236}">
                <a16:creationId xmlns:a16="http://schemas.microsoft.com/office/drawing/2014/main" id="{D4382DA1-8596-43AE-943A-ED4F89E8762A}"/>
              </a:ext>
            </a:extLst>
          </p:cNvPr>
          <p:cNvGrpSpPr>
            <a:grpSpLocks/>
          </p:cNvGrpSpPr>
          <p:nvPr/>
        </p:nvGrpSpPr>
        <p:grpSpPr bwMode="auto">
          <a:xfrm>
            <a:off x="6397625" y="771525"/>
            <a:ext cx="908050" cy="1947863"/>
            <a:chOff x="7186187" y="771143"/>
            <a:chExt cx="907572" cy="1948455"/>
          </a:xfrm>
        </p:grpSpPr>
        <p:grpSp>
          <p:nvGrpSpPr>
            <p:cNvPr id="29752" name="群組 58">
              <a:extLst>
                <a:ext uri="{FF2B5EF4-FFF2-40B4-BE49-F238E27FC236}">
                  <a16:creationId xmlns:a16="http://schemas.microsoft.com/office/drawing/2014/main" id="{C6765AA7-07F7-4FB5-A89E-863731B4C87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86187" y="771143"/>
              <a:ext cx="907572" cy="1270403"/>
              <a:chOff x="7012720" y="4534918"/>
              <a:chExt cx="907572" cy="1270403"/>
            </a:xfrm>
          </p:grpSpPr>
          <p:sp>
            <p:nvSpPr>
              <p:cNvPr id="32" name="矩形 59">
                <a:extLst>
                  <a:ext uri="{FF2B5EF4-FFF2-40B4-BE49-F238E27FC236}">
                    <a16:creationId xmlns:a16="http://schemas.microsoft.com/office/drawing/2014/main" id="{B9218EEA-0A55-4C57-B294-837ADE8E3A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25333" y="5165348"/>
                <a:ext cx="431573" cy="639956"/>
              </a:xfrm>
              <a:prstGeom prst="rect">
                <a:avLst/>
              </a:prstGeom>
              <a:solidFill>
                <a:srgbClr val="E2E2FF"/>
              </a:solidFill>
              <a:ln w="38100">
                <a:solidFill>
                  <a:schemeClr val="bg1"/>
                </a:solidFill>
                <a:miter lim="800000"/>
                <a:headEnd/>
                <a:tailEnd/>
              </a:ln>
              <a:effectLst>
                <a:outerShdw blurRad="40000" dist="20000" dir="5400000" rotWithShape="0">
                  <a:srgbClr val="808080">
                    <a:alpha val="37999"/>
                  </a:srgbClr>
                </a:outerShdw>
              </a:effec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endParaRPr lang="zh-TW" alt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33" name="矩形 60">
                <a:extLst>
                  <a:ext uri="{FF2B5EF4-FFF2-40B4-BE49-F238E27FC236}">
                    <a16:creationId xmlns:a16="http://schemas.microsoft.com/office/drawing/2014/main" id="{FC16D0CD-5546-48C4-A612-36D1062CEB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25333" y="4534918"/>
                <a:ext cx="431573" cy="630430"/>
              </a:xfrm>
              <a:prstGeom prst="rect">
                <a:avLst/>
              </a:prstGeom>
              <a:solidFill>
                <a:srgbClr val="000000"/>
              </a:solidFill>
              <a:ln w="38100">
                <a:solidFill>
                  <a:schemeClr val="bg1"/>
                </a:solidFill>
                <a:miter lim="800000"/>
                <a:headEnd/>
                <a:tailEnd/>
              </a:ln>
              <a:effectLst>
                <a:outerShdw blurRad="40000" dist="20000" dir="5400000" rotWithShape="0">
                  <a:srgbClr val="808080">
                    <a:alpha val="37999"/>
                  </a:srgbClr>
                </a:outerShdw>
              </a:effec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endParaRPr lang="zh-TW" alt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29757" name="文字方塊 61">
                <a:extLst>
                  <a:ext uri="{FF2B5EF4-FFF2-40B4-BE49-F238E27FC236}">
                    <a16:creationId xmlns:a16="http://schemas.microsoft.com/office/drawing/2014/main" id="{8378C759-FF97-4C40-BA17-C53AFEFEDEB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192823" y="4652619"/>
                <a:ext cx="547366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US" altLang="zh-TW">
                    <a:solidFill>
                      <a:schemeClr val="bg1"/>
                    </a:solidFill>
                  </a:rPr>
                  <a:t>x</a:t>
                </a:r>
                <a:r>
                  <a:rPr lang="en-US" altLang="zh-TW" baseline="30000">
                    <a:solidFill>
                      <a:schemeClr val="bg1"/>
                    </a:solidFill>
                  </a:rPr>
                  <a:t>t</a:t>
                </a:r>
                <a:endParaRPr lang="zh-TW" altLang="en-US" baseline="30000">
                  <a:solidFill>
                    <a:schemeClr val="bg1"/>
                  </a:solidFill>
                </a:endParaRPr>
              </a:p>
            </p:txBody>
          </p:sp>
          <p:sp>
            <p:nvSpPr>
              <p:cNvPr id="29758" name="文字方塊 62">
                <a:extLst>
                  <a:ext uri="{FF2B5EF4-FFF2-40B4-BE49-F238E27FC236}">
                    <a16:creationId xmlns:a16="http://schemas.microsoft.com/office/drawing/2014/main" id="{0AD4C7BD-A7BA-40E0-AEDA-E02809D2149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12720" y="5254895"/>
                <a:ext cx="90757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US" altLang="zh-TW">
                    <a:solidFill>
                      <a:srgbClr val="000000"/>
                    </a:solidFill>
                  </a:rPr>
                  <a:t>h</a:t>
                </a:r>
                <a:r>
                  <a:rPr lang="en-US" altLang="zh-TW" baseline="30000">
                    <a:solidFill>
                      <a:srgbClr val="000000"/>
                    </a:solidFill>
                  </a:rPr>
                  <a:t>t-1</a:t>
                </a:r>
                <a:endParaRPr lang="zh-TW" altLang="en-US" baseline="300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30" name="矩形 70">
              <a:extLst>
                <a:ext uri="{FF2B5EF4-FFF2-40B4-BE49-F238E27FC236}">
                  <a16:creationId xmlns:a16="http://schemas.microsoft.com/office/drawing/2014/main" id="{BC8E148F-0EB8-4651-962F-9AE5A16644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4187" y="2079641"/>
              <a:ext cx="406186" cy="639957"/>
            </a:xfrm>
            <a:prstGeom prst="rect">
              <a:avLst/>
            </a:prstGeom>
            <a:gradFill rotWithShape="1">
              <a:gsLst>
                <a:gs pos="0">
                  <a:srgbClr val="F7F6FF"/>
                </a:gs>
                <a:gs pos="64999">
                  <a:srgbClr val="ECEBFF"/>
                </a:gs>
                <a:gs pos="100000">
                  <a:srgbClr val="E5E3FF"/>
                </a:gs>
              </a:gsLst>
              <a:lin ang="5400000" scaled="1"/>
            </a:gradFill>
            <a:ln w="9525">
              <a:solidFill>
                <a:srgbClr val="D4D3E7"/>
              </a:solidFill>
              <a:miter lim="800000"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1" name="文字方塊 81">
              <a:extLst>
                <a:ext uri="{FF2B5EF4-FFF2-40B4-BE49-F238E27FC236}">
                  <a16:creationId xmlns:a16="http://schemas.microsoft.com/office/drawing/2014/main" id="{9A0678CB-0DE9-4EDD-83B5-2935707AED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86187" y="2159040"/>
              <a:ext cx="907572" cy="462103"/>
            </a:xfrm>
            <a:prstGeom prst="rect">
              <a:avLst/>
            </a:prstGeom>
            <a:noFill/>
            <a:ln>
              <a:noFill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zh-TW"/>
                <a:t>c</a:t>
              </a:r>
              <a:r>
                <a:rPr lang="en-US" altLang="zh-TW" baseline="30000"/>
                <a:t>t-1</a:t>
              </a:r>
              <a:endParaRPr lang="zh-TW" altLang="en-US" baseline="30000"/>
            </a:p>
          </p:txBody>
        </p:sp>
      </p:grpSp>
      <p:sp>
        <p:nvSpPr>
          <p:cNvPr id="36" name="矩形 82">
            <a:extLst>
              <a:ext uri="{FF2B5EF4-FFF2-40B4-BE49-F238E27FC236}">
                <a16:creationId xmlns:a16="http://schemas.microsoft.com/office/drawing/2014/main" id="{9318E81C-E8D2-4D87-A320-ABCF52CA9F99}"/>
              </a:ext>
            </a:extLst>
          </p:cNvPr>
          <p:cNvSpPr/>
          <p:nvPr/>
        </p:nvSpPr>
        <p:spPr>
          <a:xfrm>
            <a:off x="5841216" y="1447800"/>
            <a:ext cx="640754" cy="63918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37" name="文字方塊 99">
            <a:extLst>
              <a:ext uri="{FF2B5EF4-FFF2-40B4-BE49-F238E27FC236}">
                <a16:creationId xmlns:a16="http://schemas.microsoft.com/office/drawing/2014/main" id="{4A5655FE-6C25-4507-9860-DA68D4B1C1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2743200"/>
            <a:ext cx="15541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/>
              <a:t>diagonal</a:t>
            </a:r>
            <a:endParaRPr lang="zh-TW" altLang="en-US"/>
          </a:p>
        </p:txBody>
      </p:sp>
      <p:sp>
        <p:nvSpPr>
          <p:cNvPr id="38" name="箭號: 向下 100">
            <a:extLst>
              <a:ext uri="{FF2B5EF4-FFF2-40B4-BE49-F238E27FC236}">
                <a16:creationId xmlns:a16="http://schemas.microsoft.com/office/drawing/2014/main" id="{D930C3A1-A371-4833-9C8A-8854237724C5}"/>
              </a:ext>
            </a:extLst>
          </p:cNvPr>
          <p:cNvSpPr/>
          <p:nvPr/>
        </p:nvSpPr>
        <p:spPr>
          <a:xfrm flipV="1">
            <a:off x="5870575" y="2159000"/>
            <a:ext cx="590550" cy="65563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grpSp>
        <p:nvGrpSpPr>
          <p:cNvPr id="39" name="群組 7">
            <a:extLst>
              <a:ext uri="{FF2B5EF4-FFF2-40B4-BE49-F238E27FC236}">
                <a16:creationId xmlns:a16="http://schemas.microsoft.com/office/drawing/2014/main" id="{ED5EA432-8AFB-4C06-B12D-63021A7336D4}"/>
              </a:ext>
            </a:extLst>
          </p:cNvPr>
          <p:cNvGrpSpPr>
            <a:grpSpLocks/>
          </p:cNvGrpSpPr>
          <p:nvPr/>
        </p:nvGrpSpPr>
        <p:grpSpPr bwMode="auto">
          <a:xfrm>
            <a:off x="3503613" y="3259138"/>
            <a:ext cx="5422900" cy="636587"/>
            <a:chOff x="3904578" y="3100699"/>
            <a:chExt cx="5421826" cy="638040"/>
          </a:xfrm>
        </p:grpSpPr>
        <p:grpSp>
          <p:nvGrpSpPr>
            <p:cNvPr id="29741" name="群組 101">
              <a:extLst>
                <a:ext uri="{FF2B5EF4-FFF2-40B4-BE49-F238E27FC236}">
                  <a16:creationId xmlns:a16="http://schemas.microsoft.com/office/drawing/2014/main" id="{12A877CE-B2C3-493C-AD12-93D12FC2E8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04578" y="3100699"/>
              <a:ext cx="1514214" cy="638040"/>
              <a:chOff x="6038727" y="5794241"/>
              <a:chExt cx="1514214" cy="638040"/>
            </a:xfrm>
          </p:grpSpPr>
          <p:sp>
            <p:nvSpPr>
              <p:cNvPr id="42" name="矩形 102">
                <a:extLst>
                  <a:ext uri="{FF2B5EF4-FFF2-40B4-BE49-F238E27FC236}">
                    <a16:creationId xmlns:a16="http://schemas.microsoft.com/office/drawing/2014/main" id="{15698E19-99FA-4E83-AA66-602AB4265A14}"/>
                  </a:ext>
                </a:extLst>
              </p:cNvPr>
              <p:cNvSpPr/>
              <p:nvPr/>
            </p:nvSpPr>
            <p:spPr>
              <a:xfrm>
                <a:off x="7163891" y="5794241"/>
                <a:ext cx="389050" cy="635865"/>
              </a:xfrm>
              <a:prstGeom prst="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TW" sz="2400" dirty="0" err="1">
                    <a:solidFill>
                      <a:srgbClr val="000000"/>
                    </a:solidFill>
                  </a:rPr>
                  <a:t>z</a:t>
                </a:r>
                <a:r>
                  <a:rPr lang="en-US" altLang="zh-TW" sz="2400" baseline="30000" dirty="0" err="1">
                    <a:solidFill>
                      <a:srgbClr val="000000"/>
                    </a:solidFill>
                  </a:rPr>
                  <a:t>i</a:t>
                </a:r>
                <a:endParaRPr lang="zh-TW" altLang="en-US" sz="2400" baseline="30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3" name="矩形 103">
                <a:extLst>
                  <a:ext uri="{FF2B5EF4-FFF2-40B4-BE49-F238E27FC236}">
                    <a16:creationId xmlns:a16="http://schemas.microsoft.com/office/drawing/2014/main" id="{8DE8E56A-9FFD-4804-BE5E-8AEB2B9FA034}"/>
                  </a:ext>
                </a:extLst>
              </p:cNvPr>
              <p:cNvSpPr/>
              <p:nvPr/>
            </p:nvSpPr>
            <p:spPr>
              <a:xfrm>
                <a:off x="6618195" y="5796416"/>
                <a:ext cx="389050" cy="635865"/>
              </a:xfrm>
              <a:prstGeom prst="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TW" sz="2400" dirty="0" err="1">
                    <a:solidFill>
                      <a:srgbClr val="000000"/>
                    </a:solidFill>
                  </a:rPr>
                  <a:t>z</a:t>
                </a:r>
                <a:r>
                  <a:rPr lang="en-US" altLang="zh-TW" sz="2400" baseline="30000" dirty="0" err="1">
                    <a:solidFill>
                      <a:srgbClr val="000000"/>
                    </a:solidFill>
                  </a:rPr>
                  <a:t>f</a:t>
                </a:r>
                <a:endParaRPr lang="zh-TW" altLang="en-US" sz="2400" baseline="30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4" name="矩形 104">
                <a:extLst>
                  <a:ext uri="{FF2B5EF4-FFF2-40B4-BE49-F238E27FC236}">
                    <a16:creationId xmlns:a16="http://schemas.microsoft.com/office/drawing/2014/main" id="{B9DA2249-577C-47F3-AD78-02951FD48DEA}"/>
                  </a:ext>
                </a:extLst>
              </p:cNvPr>
              <p:cNvSpPr/>
              <p:nvPr/>
            </p:nvSpPr>
            <p:spPr>
              <a:xfrm>
                <a:off x="6038727" y="5796416"/>
                <a:ext cx="410655" cy="635865"/>
              </a:xfrm>
              <a:prstGeom prst="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TW" sz="2000" dirty="0">
                    <a:solidFill>
                      <a:srgbClr val="000000"/>
                    </a:solidFill>
                  </a:rPr>
                  <a:t>z</a:t>
                </a:r>
                <a:r>
                  <a:rPr lang="en-US" altLang="zh-TW" sz="2000" baseline="30000" dirty="0">
                    <a:solidFill>
                      <a:srgbClr val="000000"/>
                    </a:solidFill>
                  </a:rPr>
                  <a:t>o</a:t>
                </a:r>
                <a:endParaRPr lang="zh-TW" altLang="en-US" sz="2000" baseline="30000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29742" name="文字方塊 105">
              <a:extLst>
                <a:ext uri="{FF2B5EF4-FFF2-40B4-BE49-F238E27FC236}">
                  <a16:creationId xmlns:a16="http://schemas.microsoft.com/office/drawing/2014/main" id="{442EE8E9-C50F-4FD5-AF56-E7521A74AB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1270" y="3195150"/>
              <a:ext cx="412513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zh-TW"/>
                <a:t>obtained by the same way</a:t>
              </a:r>
              <a:endParaRPr lang="zh-TW" altLang="en-US"/>
            </a:p>
          </p:txBody>
        </p:sp>
      </p:grpSp>
      <p:sp>
        <p:nvSpPr>
          <p:cNvPr id="26667" name="TextBox 44">
            <a:extLst>
              <a:ext uri="{FF2B5EF4-FFF2-40B4-BE49-F238E27FC236}">
                <a16:creationId xmlns:a16="http://schemas.microsoft.com/office/drawing/2014/main" id="{31C23003-AC7B-45A0-9571-F71C890909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1600200"/>
            <a:ext cx="3962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CN" sz="1800"/>
              <a:t>=tanh(                                           )    </a:t>
            </a:r>
          </a:p>
        </p:txBody>
      </p:sp>
      <p:sp>
        <p:nvSpPr>
          <p:cNvPr id="29739" name="TextBox 45">
            <a:extLst>
              <a:ext uri="{FF2B5EF4-FFF2-40B4-BE49-F238E27FC236}">
                <a16:creationId xmlns:a16="http://schemas.microsoft.com/office/drawing/2014/main" id="{5CBEE1AF-B608-4349-AF1D-C9B0F7BF75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6396038"/>
            <a:ext cx="38766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FF0000"/>
                </a:solidFill>
              </a:rPr>
              <a:t>Information flow of LSTM</a:t>
            </a:r>
          </a:p>
        </p:txBody>
      </p:sp>
      <p:pic>
        <p:nvPicPr>
          <p:cNvPr id="29740" name="Picture 44">
            <a:extLst>
              <a:ext uri="{FF2B5EF4-FFF2-40B4-BE49-F238E27FC236}">
                <a16:creationId xmlns:a16="http://schemas.microsoft.com/office/drawing/2014/main" id="{83323A7A-72A0-40E0-8312-60E4ABAEEC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5400"/>
            <a:ext cx="2744788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37" grpId="0"/>
      <p:bldP spid="38" grpId="0" animBg="1"/>
      <p:bldP spid="2666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212">
            <a:extLst>
              <a:ext uri="{FF2B5EF4-FFF2-40B4-BE49-F238E27FC236}">
                <a16:creationId xmlns:a16="http://schemas.microsoft.com/office/drawing/2014/main" id="{37AAEBCC-976A-4536-B483-A4932A9B4B9F}"/>
              </a:ext>
            </a:extLst>
          </p:cNvPr>
          <p:cNvGrpSpPr>
            <a:grpSpLocks/>
          </p:cNvGrpSpPr>
          <p:nvPr/>
        </p:nvGrpSpPr>
        <p:grpSpPr bwMode="auto">
          <a:xfrm>
            <a:off x="5892800" y="5827713"/>
            <a:ext cx="908050" cy="461962"/>
            <a:chOff x="4765592" y="6396335"/>
            <a:chExt cx="907572" cy="461665"/>
          </a:xfrm>
        </p:grpSpPr>
        <p:sp>
          <p:nvSpPr>
            <p:cNvPr id="5" name="矩形 213">
              <a:extLst>
                <a:ext uri="{FF2B5EF4-FFF2-40B4-BE49-F238E27FC236}">
                  <a16:creationId xmlns:a16="http://schemas.microsoft.com/office/drawing/2014/main" id="{9DD63E68-53C8-4C2B-8CC9-09E69A5FE7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2712" y="6442342"/>
              <a:ext cx="720346" cy="369650"/>
            </a:xfrm>
            <a:prstGeom prst="rect">
              <a:avLst/>
            </a:prstGeom>
            <a:solidFill>
              <a:srgbClr val="E2E2FF"/>
            </a:solidFill>
            <a:ln w="38100">
              <a:solidFill>
                <a:schemeClr val="bg1"/>
              </a:solidFill>
              <a:miter lim="800000"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zh-TW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30793" name="文字方塊 214">
              <a:extLst>
                <a:ext uri="{FF2B5EF4-FFF2-40B4-BE49-F238E27FC236}">
                  <a16:creationId xmlns:a16="http://schemas.microsoft.com/office/drawing/2014/main" id="{B250019D-BB2A-47D8-BF52-4FCA210437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5592" y="6396335"/>
              <a:ext cx="90757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zh-TW">
                  <a:solidFill>
                    <a:srgbClr val="000000"/>
                  </a:solidFill>
                </a:rPr>
                <a:t>h</a:t>
              </a:r>
              <a:r>
                <a:rPr lang="en-US" altLang="zh-TW" baseline="30000">
                  <a:solidFill>
                    <a:srgbClr val="000000"/>
                  </a:solidFill>
                </a:rPr>
                <a:t>t</a:t>
              </a:r>
              <a:endParaRPr lang="zh-TW" altLang="en-US" baseline="30000">
                <a:solidFill>
                  <a:srgbClr val="000000"/>
                </a:solidFill>
              </a:endParaRPr>
            </a:p>
          </p:txBody>
        </p:sp>
      </p:grpSp>
      <p:sp>
        <p:nvSpPr>
          <p:cNvPr id="7" name="手繪多邊形 110">
            <a:extLst>
              <a:ext uri="{FF2B5EF4-FFF2-40B4-BE49-F238E27FC236}">
                <a16:creationId xmlns:a16="http://schemas.microsoft.com/office/drawing/2014/main" id="{E5B2E1DC-CEC3-40F4-B170-29FE36BA857E}"/>
              </a:ext>
            </a:extLst>
          </p:cNvPr>
          <p:cNvSpPr/>
          <p:nvPr/>
        </p:nvSpPr>
        <p:spPr>
          <a:xfrm>
            <a:off x="4022725" y="2976563"/>
            <a:ext cx="1906588" cy="3101975"/>
          </a:xfrm>
          <a:custGeom>
            <a:avLst/>
            <a:gdLst>
              <a:gd name="connsiteX0" fmla="*/ 0 w 1320800"/>
              <a:gd name="connsiteY0" fmla="*/ 0 h 3135086"/>
              <a:gd name="connsiteX1" fmla="*/ 362857 w 1320800"/>
              <a:gd name="connsiteY1" fmla="*/ 624114 h 3135086"/>
              <a:gd name="connsiteX2" fmla="*/ 508000 w 1320800"/>
              <a:gd name="connsiteY2" fmla="*/ 2409371 h 3135086"/>
              <a:gd name="connsiteX3" fmla="*/ 1320800 w 1320800"/>
              <a:gd name="connsiteY3" fmla="*/ 3135086 h 3135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20800" h="3135086">
                <a:moveTo>
                  <a:pt x="0" y="0"/>
                </a:moveTo>
                <a:cubicBezTo>
                  <a:pt x="139095" y="111276"/>
                  <a:pt x="278190" y="222552"/>
                  <a:pt x="362857" y="624114"/>
                </a:cubicBezTo>
                <a:cubicBezTo>
                  <a:pt x="447524" y="1025676"/>
                  <a:pt x="348343" y="1990876"/>
                  <a:pt x="508000" y="2409371"/>
                </a:cubicBezTo>
                <a:cubicBezTo>
                  <a:pt x="667657" y="2827866"/>
                  <a:pt x="994228" y="2981476"/>
                  <a:pt x="1320800" y="3135086"/>
                </a:cubicBezTo>
              </a:path>
            </a:pathLst>
          </a:custGeom>
          <a:noFill/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grpSp>
        <p:nvGrpSpPr>
          <p:cNvPr id="30723" name="群組 123">
            <a:extLst>
              <a:ext uri="{FF2B5EF4-FFF2-40B4-BE49-F238E27FC236}">
                <a16:creationId xmlns:a16="http://schemas.microsoft.com/office/drawing/2014/main" id="{D1D49B2E-49E8-4B32-A8AE-241365387FA6}"/>
              </a:ext>
            </a:extLst>
          </p:cNvPr>
          <p:cNvGrpSpPr>
            <a:grpSpLocks/>
          </p:cNvGrpSpPr>
          <p:nvPr/>
        </p:nvGrpSpPr>
        <p:grpSpPr bwMode="auto">
          <a:xfrm>
            <a:off x="2444750" y="5832475"/>
            <a:ext cx="908050" cy="460375"/>
            <a:chOff x="4765592" y="6396335"/>
            <a:chExt cx="907572" cy="461665"/>
          </a:xfrm>
        </p:grpSpPr>
        <p:sp>
          <p:nvSpPr>
            <p:cNvPr id="11" name="矩形 125">
              <a:extLst>
                <a:ext uri="{FF2B5EF4-FFF2-40B4-BE49-F238E27FC236}">
                  <a16:creationId xmlns:a16="http://schemas.microsoft.com/office/drawing/2014/main" id="{5A254D9A-FABB-4715-91F4-C362E5A651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2712" y="6442502"/>
              <a:ext cx="720346" cy="369332"/>
            </a:xfrm>
            <a:prstGeom prst="rect">
              <a:avLst/>
            </a:prstGeom>
            <a:solidFill>
              <a:srgbClr val="000000"/>
            </a:solidFill>
            <a:ln w="38100">
              <a:solidFill>
                <a:schemeClr val="bg1"/>
              </a:solidFill>
              <a:miter lim="800000"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zh-TW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30791" name="文字方塊 129">
              <a:extLst>
                <a:ext uri="{FF2B5EF4-FFF2-40B4-BE49-F238E27FC236}">
                  <a16:creationId xmlns:a16="http://schemas.microsoft.com/office/drawing/2014/main" id="{8705197F-17D7-48A9-820C-7C272F0F09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5592" y="6396335"/>
              <a:ext cx="90757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zh-TW">
                  <a:solidFill>
                    <a:schemeClr val="bg1"/>
                  </a:solidFill>
                </a:rPr>
                <a:t>x</a:t>
              </a:r>
              <a:r>
                <a:rPr lang="en-US" altLang="zh-TW" baseline="30000">
                  <a:solidFill>
                    <a:schemeClr val="bg1"/>
                  </a:solidFill>
                </a:rPr>
                <a:t>t</a:t>
              </a:r>
              <a:endParaRPr lang="zh-TW" altLang="en-US" baseline="30000">
                <a:solidFill>
                  <a:schemeClr val="bg1"/>
                </a:solidFill>
              </a:endParaRPr>
            </a:p>
          </p:txBody>
        </p:sp>
      </p:grpSp>
      <p:sp>
        <p:nvSpPr>
          <p:cNvPr id="13" name="矩形 130">
            <a:extLst>
              <a:ext uri="{FF2B5EF4-FFF2-40B4-BE49-F238E27FC236}">
                <a16:creationId xmlns:a16="http://schemas.microsoft.com/office/drawing/2014/main" id="{ED8AB165-7F99-4EFC-AE61-3410857437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5713" y="4424363"/>
            <a:ext cx="719137" cy="431800"/>
          </a:xfrm>
          <a:prstGeom prst="rect">
            <a:avLst/>
          </a:prstGeom>
          <a:gradFill rotWithShape="1">
            <a:gsLst>
              <a:gs pos="0">
                <a:srgbClr val="F5F5FC"/>
              </a:gs>
              <a:gs pos="64999">
                <a:srgbClr val="E6E6F6"/>
              </a:gs>
              <a:gs pos="100000">
                <a:srgbClr val="DCDCF3"/>
              </a:gs>
            </a:gsLst>
            <a:lin ang="5400000" scaled="1"/>
          </a:gradFill>
          <a:ln w="9525">
            <a:solidFill>
              <a:srgbClr val="BFBFD2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</a:rPr>
              <a:t>z</a:t>
            </a:r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4" name="矩形 131">
            <a:extLst>
              <a:ext uri="{FF2B5EF4-FFF2-40B4-BE49-F238E27FC236}">
                <a16:creationId xmlns:a16="http://schemas.microsoft.com/office/drawing/2014/main" id="{AE761A0B-AD3B-4941-8C5F-B3CFC0997A51}"/>
              </a:ext>
            </a:extLst>
          </p:cNvPr>
          <p:cNvSpPr/>
          <p:nvPr/>
        </p:nvSpPr>
        <p:spPr>
          <a:xfrm>
            <a:off x="1632507" y="4424492"/>
            <a:ext cx="720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 err="1">
                <a:solidFill>
                  <a:srgbClr val="000000"/>
                </a:solidFill>
              </a:rPr>
              <a:t>z</a:t>
            </a:r>
            <a:r>
              <a:rPr lang="en-US" altLang="zh-TW" sz="2400" baseline="30000" dirty="0" err="1">
                <a:solidFill>
                  <a:srgbClr val="000000"/>
                </a:solidFill>
              </a:rPr>
              <a:t>i</a:t>
            </a:r>
            <a:endParaRPr lang="zh-TW" altLang="en-US" sz="2400" baseline="30000" dirty="0">
              <a:solidFill>
                <a:srgbClr val="000000"/>
              </a:solidFill>
            </a:endParaRPr>
          </a:p>
        </p:txBody>
      </p:sp>
      <p:sp>
        <p:nvSpPr>
          <p:cNvPr id="15" name="橢圓 137">
            <a:extLst>
              <a:ext uri="{FF2B5EF4-FFF2-40B4-BE49-F238E27FC236}">
                <a16:creationId xmlns:a16="http://schemas.microsoft.com/office/drawing/2014/main" id="{1C3ECB12-2059-4B4B-A005-13A21485008D}"/>
              </a:ext>
            </a:extLst>
          </p:cNvPr>
          <p:cNvSpPr/>
          <p:nvPr/>
        </p:nvSpPr>
        <p:spPr>
          <a:xfrm>
            <a:off x="2197100" y="3570288"/>
            <a:ext cx="438150" cy="438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 dirty="0"/>
          </a:p>
        </p:txBody>
      </p:sp>
      <p:sp>
        <p:nvSpPr>
          <p:cNvPr id="16" name="矩形 140">
            <a:extLst>
              <a:ext uri="{FF2B5EF4-FFF2-40B4-BE49-F238E27FC236}">
                <a16:creationId xmlns:a16="http://schemas.microsoft.com/office/drawing/2014/main" id="{E49FBC7A-B2F9-495A-96A2-7A882EBB282A}"/>
              </a:ext>
            </a:extLst>
          </p:cNvPr>
          <p:cNvSpPr/>
          <p:nvPr/>
        </p:nvSpPr>
        <p:spPr>
          <a:xfrm>
            <a:off x="748047" y="4424492"/>
            <a:ext cx="720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 err="1">
                <a:solidFill>
                  <a:srgbClr val="000000"/>
                </a:solidFill>
              </a:rPr>
              <a:t>z</a:t>
            </a:r>
            <a:r>
              <a:rPr lang="en-US" altLang="zh-TW" sz="2400" baseline="30000" dirty="0" err="1">
                <a:solidFill>
                  <a:srgbClr val="000000"/>
                </a:solidFill>
              </a:rPr>
              <a:t>f</a:t>
            </a:r>
            <a:endParaRPr lang="zh-TW" altLang="en-US" sz="2400" baseline="30000" dirty="0">
              <a:solidFill>
                <a:srgbClr val="000000"/>
              </a:solidFill>
            </a:endParaRPr>
          </a:p>
        </p:txBody>
      </p:sp>
      <p:sp>
        <p:nvSpPr>
          <p:cNvPr id="17" name="矩形 142">
            <a:extLst>
              <a:ext uri="{FF2B5EF4-FFF2-40B4-BE49-F238E27FC236}">
                <a16:creationId xmlns:a16="http://schemas.microsoft.com/office/drawing/2014/main" id="{34690E8F-2C15-4E15-A742-73AE2329630C}"/>
              </a:ext>
            </a:extLst>
          </p:cNvPr>
          <p:cNvSpPr/>
          <p:nvPr/>
        </p:nvSpPr>
        <p:spPr>
          <a:xfrm>
            <a:off x="3409813" y="4429688"/>
            <a:ext cx="720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tx1"/>
                </a:solidFill>
              </a:rPr>
              <a:t>z</a:t>
            </a:r>
            <a:r>
              <a:rPr lang="en-US" altLang="zh-TW" sz="2400" baseline="30000" dirty="0">
                <a:solidFill>
                  <a:schemeClr val="tx1"/>
                </a:solidFill>
              </a:rPr>
              <a:t>o</a:t>
            </a:r>
            <a:endParaRPr lang="zh-TW" altLang="en-US" sz="2400" baseline="30000" dirty="0">
              <a:solidFill>
                <a:schemeClr val="tx1"/>
              </a:solidFill>
            </a:endParaRPr>
          </a:p>
        </p:txBody>
      </p:sp>
      <p:sp>
        <p:nvSpPr>
          <p:cNvPr id="18" name="橢圓 145">
            <a:extLst>
              <a:ext uri="{FF2B5EF4-FFF2-40B4-BE49-F238E27FC236}">
                <a16:creationId xmlns:a16="http://schemas.microsoft.com/office/drawing/2014/main" id="{854C51A9-6BF6-4B1B-98B8-1C282A902CD9}"/>
              </a:ext>
            </a:extLst>
          </p:cNvPr>
          <p:cNvSpPr/>
          <p:nvPr/>
        </p:nvSpPr>
        <p:spPr>
          <a:xfrm>
            <a:off x="869950" y="2751138"/>
            <a:ext cx="438150" cy="438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 dirty="0"/>
          </a:p>
        </p:txBody>
      </p:sp>
      <p:grpSp>
        <p:nvGrpSpPr>
          <p:cNvPr id="19" name="群組 147">
            <a:extLst>
              <a:ext uri="{FF2B5EF4-FFF2-40B4-BE49-F238E27FC236}">
                <a16:creationId xmlns:a16="http://schemas.microsoft.com/office/drawing/2014/main" id="{0A11A07A-4F49-4429-B88A-457F20E75DB0}"/>
              </a:ext>
            </a:extLst>
          </p:cNvPr>
          <p:cNvGrpSpPr>
            <a:grpSpLocks/>
          </p:cNvGrpSpPr>
          <p:nvPr/>
        </p:nvGrpSpPr>
        <p:grpSpPr bwMode="auto">
          <a:xfrm>
            <a:off x="2185988" y="2724150"/>
            <a:ext cx="438150" cy="438150"/>
            <a:chOff x="6656524" y="2699227"/>
            <a:chExt cx="438150" cy="438150"/>
          </a:xfrm>
        </p:grpSpPr>
        <p:sp>
          <p:nvSpPr>
            <p:cNvPr id="20" name="橢圓 149">
              <a:extLst>
                <a:ext uri="{FF2B5EF4-FFF2-40B4-BE49-F238E27FC236}">
                  <a16:creationId xmlns:a16="http://schemas.microsoft.com/office/drawing/2014/main" id="{5AAAFAEC-D66F-4618-8DE6-04BB1409C8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56524" y="2699227"/>
              <a:ext cx="438150" cy="438150"/>
            </a:xfrm>
            <a:prstGeom prst="ellipse">
              <a:avLst/>
            </a:prstGeom>
            <a:gradFill rotWithShape="1">
              <a:gsLst>
                <a:gs pos="0">
                  <a:srgbClr val="F7F6FF"/>
                </a:gs>
                <a:gs pos="64999">
                  <a:srgbClr val="ECEBFF"/>
                </a:gs>
                <a:gs pos="100000">
                  <a:srgbClr val="E5E3FF"/>
                </a:gs>
              </a:gsLst>
              <a:lin ang="5400000" scaled="1"/>
            </a:gradFill>
            <a:ln w="9525">
              <a:solidFill>
                <a:srgbClr val="D4D3E7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21" name="文字方塊 150">
              <a:extLst>
                <a:ext uri="{FF2B5EF4-FFF2-40B4-BE49-F238E27FC236}">
                  <a16:creationId xmlns:a16="http://schemas.microsoft.com/office/drawing/2014/main" id="{8650A4CA-3762-43E2-9DA5-649F1C8CA2DF}"/>
                </a:ext>
              </a:extLst>
            </p:cNvPr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6749816" y="2808362"/>
              <a:ext cx="283732" cy="276999"/>
            </a:xfrm>
            <a:prstGeom prst="rect">
              <a:avLst/>
            </a:prstGeom>
            <a:blipFill rotWithShape="1">
              <a:blip r:embed="rId2"/>
              <a:stretch>
                <a:fillRect l="-10638" t="-8511" b="-4255"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en-US">
                  <a:noFill/>
                  <a:latin typeface="Arial" charset="0"/>
                  <a:ea typeface="ＭＳ Ｐゴシック" charset="0"/>
                  <a:cs typeface="ＭＳ Ｐゴシック" charset="0"/>
                </a:rPr>
                <a:t> </a:t>
              </a:r>
            </a:p>
          </p:txBody>
        </p:sp>
      </p:grpSp>
      <p:sp>
        <p:nvSpPr>
          <p:cNvPr id="22" name="橢圓 155">
            <a:extLst>
              <a:ext uri="{FF2B5EF4-FFF2-40B4-BE49-F238E27FC236}">
                <a16:creationId xmlns:a16="http://schemas.microsoft.com/office/drawing/2014/main" id="{C1DCA951-F778-4F43-9C4B-7C1797409E9E}"/>
              </a:ext>
            </a:extLst>
          </p:cNvPr>
          <p:cNvSpPr/>
          <p:nvPr/>
        </p:nvSpPr>
        <p:spPr>
          <a:xfrm>
            <a:off x="3546475" y="2746375"/>
            <a:ext cx="438150" cy="438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 dirty="0"/>
          </a:p>
        </p:txBody>
      </p:sp>
      <p:sp>
        <p:nvSpPr>
          <p:cNvPr id="23" name="矩形 167">
            <a:extLst>
              <a:ext uri="{FF2B5EF4-FFF2-40B4-BE49-F238E27FC236}">
                <a16:creationId xmlns:a16="http://schemas.microsoft.com/office/drawing/2014/main" id="{405D75F1-6898-448D-A826-AD9A7F7926B8}"/>
              </a:ext>
            </a:extLst>
          </p:cNvPr>
          <p:cNvSpPr/>
          <p:nvPr/>
        </p:nvSpPr>
        <p:spPr>
          <a:xfrm>
            <a:off x="3407878" y="1409486"/>
            <a:ext cx="720000" cy="432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4" name="文字方塊 168">
            <a:extLst>
              <a:ext uri="{FF2B5EF4-FFF2-40B4-BE49-F238E27FC236}">
                <a16:creationId xmlns:a16="http://schemas.microsoft.com/office/drawing/2014/main" id="{E8B89396-307C-45DE-AA81-3D6555DE1B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25813" y="1395413"/>
            <a:ext cx="908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/>
              <a:t>y</a:t>
            </a:r>
            <a:r>
              <a:rPr lang="en-US" altLang="zh-TW" baseline="30000"/>
              <a:t>t</a:t>
            </a:r>
            <a:endParaRPr lang="zh-TW" altLang="en-US" baseline="30000"/>
          </a:p>
        </p:txBody>
      </p:sp>
      <p:cxnSp>
        <p:nvCxnSpPr>
          <p:cNvPr id="25" name="直線單箭頭接點 169">
            <a:extLst>
              <a:ext uri="{FF2B5EF4-FFF2-40B4-BE49-F238E27FC236}">
                <a16:creationId xmlns:a16="http://schemas.microsoft.com/office/drawing/2014/main" id="{DB4D7E17-3553-4CEB-8C48-1DD4F1C50219}"/>
              </a:ext>
            </a:extLst>
          </p:cNvPr>
          <p:cNvCxnSpPr>
            <a:cxnSpLocks/>
          </p:cNvCxnSpPr>
          <p:nvPr/>
        </p:nvCxnSpPr>
        <p:spPr>
          <a:xfrm flipH="1" flipV="1">
            <a:off x="1108075" y="3217863"/>
            <a:ext cx="0" cy="123031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11">
            <a:extLst>
              <a:ext uri="{FF2B5EF4-FFF2-40B4-BE49-F238E27FC236}">
                <a16:creationId xmlns:a16="http://schemas.microsoft.com/office/drawing/2014/main" id="{45D109C4-2453-4CE3-A959-4B20A356D264}"/>
              </a:ext>
            </a:extLst>
          </p:cNvPr>
          <p:cNvCxnSpPr>
            <a:cxnSpLocks/>
          </p:cNvCxnSpPr>
          <p:nvPr/>
        </p:nvCxnSpPr>
        <p:spPr>
          <a:xfrm>
            <a:off x="1314450" y="2981325"/>
            <a:ext cx="88741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15">
            <a:extLst>
              <a:ext uri="{FF2B5EF4-FFF2-40B4-BE49-F238E27FC236}">
                <a16:creationId xmlns:a16="http://schemas.microsoft.com/office/drawing/2014/main" id="{622B92DC-EB56-4D76-940B-959DC38E0E3B}"/>
              </a:ext>
            </a:extLst>
          </p:cNvPr>
          <p:cNvCxnSpPr>
            <a:cxnSpLocks/>
            <a:endCxn id="15" idx="5"/>
          </p:cNvCxnSpPr>
          <p:nvPr/>
        </p:nvCxnSpPr>
        <p:spPr>
          <a:xfrm flipH="1" flipV="1">
            <a:off x="2571750" y="3944938"/>
            <a:ext cx="338138" cy="4953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16">
            <a:extLst>
              <a:ext uri="{FF2B5EF4-FFF2-40B4-BE49-F238E27FC236}">
                <a16:creationId xmlns:a16="http://schemas.microsoft.com/office/drawing/2014/main" id="{658D94A2-99E5-4CAB-9EE8-A7BC13493821}"/>
              </a:ext>
            </a:extLst>
          </p:cNvPr>
          <p:cNvCxnSpPr>
            <a:cxnSpLocks/>
            <a:endCxn id="15" idx="3"/>
          </p:cNvCxnSpPr>
          <p:nvPr/>
        </p:nvCxnSpPr>
        <p:spPr>
          <a:xfrm flipV="1">
            <a:off x="1992313" y="3944938"/>
            <a:ext cx="269875" cy="47942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17">
            <a:extLst>
              <a:ext uri="{FF2B5EF4-FFF2-40B4-BE49-F238E27FC236}">
                <a16:creationId xmlns:a16="http://schemas.microsoft.com/office/drawing/2014/main" id="{951A291C-5FE9-479E-BAAF-B34BF028C220}"/>
              </a:ext>
            </a:extLst>
          </p:cNvPr>
          <p:cNvCxnSpPr>
            <a:cxnSpLocks/>
          </p:cNvCxnSpPr>
          <p:nvPr/>
        </p:nvCxnSpPr>
        <p:spPr>
          <a:xfrm flipV="1">
            <a:off x="2413000" y="3170238"/>
            <a:ext cx="0" cy="39687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向下箭號 161">
            <a:extLst>
              <a:ext uri="{FF2B5EF4-FFF2-40B4-BE49-F238E27FC236}">
                <a16:creationId xmlns:a16="http://schemas.microsoft.com/office/drawing/2014/main" id="{27499277-6FF0-4AF0-B3F7-02DD02128365}"/>
              </a:ext>
            </a:extLst>
          </p:cNvPr>
          <p:cNvSpPr/>
          <p:nvPr/>
        </p:nvSpPr>
        <p:spPr>
          <a:xfrm flipV="1">
            <a:off x="3561017" y="1935577"/>
            <a:ext cx="438150" cy="748396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31" name="向下箭號 162">
            <a:extLst>
              <a:ext uri="{FF2B5EF4-FFF2-40B4-BE49-F238E27FC236}">
                <a16:creationId xmlns:a16="http://schemas.microsoft.com/office/drawing/2014/main" id="{06E46DA3-0C9A-4657-98A7-6EA8EC912865}"/>
              </a:ext>
            </a:extLst>
          </p:cNvPr>
          <p:cNvSpPr/>
          <p:nvPr/>
        </p:nvSpPr>
        <p:spPr>
          <a:xfrm rot="2620627" flipV="1">
            <a:off x="3304110" y="4885731"/>
            <a:ext cx="438150" cy="985507"/>
          </a:xfrm>
          <a:prstGeom prst="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32" name="向下箭號 163">
            <a:extLst>
              <a:ext uri="{FF2B5EF4-FFF2-40B4-BE49-F238E27FC236}">
                <a16:creationId xmlns:a16="http://schemas.microsoft.com/office/drawing/2014/main" id="{2CCBE4C4-C747-44BD-B5A4-9C009806A4B3}"/>
              </a:ext>
            </a:extLst>
          </p:cNvPr>
          <p:cNvSpPr/>
          <p:nvPr/>
        </p:nvSpPr>
        <p:spPr>
          <a:xfrm rot="20057551" flipV="1">
            <a:off x="1890566" y="4880210"/>
            <a:ext cx="438150" cy="909089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33" name="向下箭號 165">
            <a:extLst>
              <a:ext uri="{FF2B5EF4-FFF2-40B4-BE49-F238E27FC236}">
                <a16:creationId xmlns:a16="http://schemas.microsoft.com/office/drawing/2014/main" id="{E173DA39-BF99-4E2B-9F6F-2785AD884F5B}"/>
              </a:ext>
            </a:extLst>
          </p:cNvPr>
          <p:cNvSpPr/>
          <p:nvPr/>
        </p:nvSpPr>
        <p:spPr>
          <a:xfrm rot="1353372" flipV="1">
            <a:off x="2602410" y="4925905"/>
            <a:ext cx="438150" cy="861179"/>
          </a:xfrm>
          <a:prstGeom prst="down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34" name="向下箭號 166">
            <a:extLst>
              <a:ext uri="{FF2B5EF4-FFF2-40B4-BE49-F238E27FC236}">
                <a16:creationId xmlns:a16="http://schemas.microsoft.com/office/drawing/2014/main" id="{1F26036D-D96C-41F2-B8B3-2A3DF4214539}"/>
              </a:ext>
            </a:extLst>
          </p:cNvPr>
          <p:cNvSpPr/>
          <p:nvPr/>
        </p:nvSpPr>
        <p:spPr>
          <a:xfrm rot="18851723" flipV="1">
            <a:off x="1144104" y="4854597"/>
            <a:ext cx="438150" cy="1030466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grpSp>
        <p:nvGrpSpPr>
          <p:cNvPr id="30762" name="群組 227">
            <a:extLst>
              <a:ext uri="{FF2B5EF4-FFF2-40B4-BE49-F238E27FC236}">
                <a16:creationId xmlns:a16="http://schemas.microsoft.com/office/drawing/2014/main" id="{5D543105-6E76-40B7-BB7C-6DA3F803B1C9}"/>
              </a:ext>
            </a:extLst>
          </p:cNvPr>
          <p:cNvGrpSpPr>
            <a:grpSpLocks/>
          </p:cNvGrpSpPr>
          <p:nvPr/>
        </p:nvGrpSpPr>
        <p:grpSpPr bwMode="auto">
          <a:xfrm>
            <a:off x="1649413" y="5835650"/>
            <a:ext cx="908050" cy="461963"/>
            <a:chOff x="4765592" y="6396335"/>
            <a:chExt cx="907572" cy="461665"/>
          </a:xfrm>
        </p:grpSpPr>
        <p:sp>
          <p:nvSpPr>
            <p:cNvPr id="36" name="矩形 228">
              <a:extLst>
                <a:ext uri="{FF2B5EF4-FFF2-40B4-BE49-F238E27FC236}">
                  <a16:creationId xmlns:a16="http://schemas.microsoft.com/office/drawing/2014/main" id="{BB55D937-86E9-4D2F-8CC6-5DBDA23302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2712" y="6442343"/>
              <a:ext cx="720346" cy="369648"/>
            </a:xfrm>
            <a:prstGeom prst="rect">
              <a:avLst/>
            </a:prstGeom>
            <a:solidFill>
              <a:srgbClr val="E2E2FF"/>
            </a:solidFill>
            <a:ln w="38100">
              <a:solidFill>
                <a:schemeClr val="bg1"/>
              </a:solidFill>
              <a:miter lim="800000"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zh-TW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30787" name="文字方塊 229">
              <a:extLst>
                <a:ext uri="{FF2B5EF4-FFF2-40B4-BE49-F238E27FC236}">
                  <a16:creationId xmlns:a16="http://schemas.microsoft.com/office/drawing/2014/main" id="{F3892D0C-D41E-4A3C-B479-B39E0F05D1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5592" y="6396335"/>
              <a:ext cx="90757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zh-TW">
                  <a:solidFill>
                    <a:srgbClr val="000000"/>
                  </a:solidFill>
                </a:rPr>
                <a:t>h</a:t>
              </a:r>
              <a:r>
                <a:rPr lang="en-US" altLang="zh-TW" baseline="30000">
                  <a:solidFill>
                    <a:srgbClr val="000000"/>
                  </a:solidFill>
                </a:rPr>
                <a:t>t-1</a:t>
              </a:r>
              <a:endParaRPr lang="zh-TW" altLang="en-US" baseline="30000">
                <a:solidFill>
                  <a:srgbClr val="000000"/>
                </a:solidFill>
              </a:endParaRPr>
            </a:p>
          </p:txBody>
        </p:sp>
      </p:grpSp>
      <p:grpSp>
        <p:nvGrpSpPr>
          <p:cNvPr id="30763" name="群組 230">
            <a:extLst>
              <a:ext uri="{FF2B5EF4-FFF2-40B4-BE49-F238E27FC236}">
                <a16:creationId xmlns:a16="http://schemas.microsoft.com/office/drawing/2014/main" id="{B597A4C8-2FAF-483B-B14E-1FEC8AD20C8F}"/>
              </a:ext>
            </a:extLst>
          </p:cNvPr>
          <p:cNvGrpSpPr>
            <a:grpSpLocks/>
          </p:cNvGrpSpPr>
          <p:nvPr/>
        </p:nvGrpSpPr>
        <p:grpSpPr bwMode="auto">
          <a:xfrm>
            <a:off x="-165100" y="2117725"/>
            <a:ext cx="908050" cy="461963"/>
            <a:chOff x="4775004" y="6396335"/>
            <a:chExt cx="907572" cy="461368"/>
          </a:xfrm>
        </p:grpSpPr>
        <p:sp>
          <p:nvSpPr>
            <p:cNvPr id="39" name="矩形 231">
              <a:extLst>
                <a:ext uri="{FF2B5EF4-FFF2-40B4-BE49-F238E27FC236}">
                  <a16:creationId xmlns:a16="http://schemas.microsoft.com/office/drawing/2014/main" id="{B47430A1-44B2-4E61-B836-0A96E4482C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2604" y="6442314"/>
              <a:ext cx="720346" cy="369411"/>
            </a:xfrm>
            <a:prstGeom prst="rect">
              <a:avLst/>
            </a:prstGeom>
            <a:gradFill rotWithShape="1">
              <a:gsLst>
                <a:gs pos="0">
                  <a:srgbClr val="F7F6FF"/>
                </a:gs>
                <a:gs pos="64999">
                  <a:srgbClr val="ECEBFF"/>
                </a:gs>
                <a:gs pos="100000">
                  <a:srgbClr val="E5E3FF"/>
                </a:gs>
              </a:gsLst>
              <a:lin ang="5400000" scaled="1"/>
            </a:gradFill>
            <a:ln w="9525">
              <a:solidFill>
                <a:srgbClr val="D4D3E7"/>
              </a:solidFill>
              <a:miter lim="800000"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0" name="文字方塊 232">
              <a:extLst>
                <a:ext uri="{FF2B5EF4-FFF2-40B4-BE49-F238E27FC236}">
                  <a16:creationId xmlns:a16="http://schemas.microsoft.com/office/drawing/2014/main" id="{4FBDA91C-6033-4F6D-B400-48522C745F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75004" y="6396335"/>
              <a:ext cx="907572" cy="461368"/>
            </a:xfrm>
            <a:prstGeom prst="rect">
              <a:avLst/>
            </a:prstGeom>
            <a:noFill/>
            <a:ln>
              <a:noFill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zh-TW"/>
                <a:t>c</a:t>
              </a:r>
              <a:r>
                <a:rPr lang="en-US" altLang="zh-TW" baseline="30000"/>
                <a:t>t-1</a:t>
              </a:r>
              <a:endParaRPr lang="zh-TW" altLang="en-US" baseline="30000"/>
            </a:p>
          </p:txBody>
        </p:sp>
      </p:grpSp>
      <p:grpSp>
        <p:nvGrpSpPr>
          <p:cNvPr id="41" name="群組 233">
            <a:extLst>
              <a:ext uri="{FF2B5EF4-FFF2-40B4-BE49-F238E27FC236}">
                <a16:creationId xmlns:a16="http://schemas.microsoft.com/office/drawing/2014/main" id="{EA970926-0663-433E-A757-AE655A31CC0B}"/>
              </a:ext>
            </a:extLst>
          </p:cNvPr>
          <p:cNvGrpSpPr>
            <a:grpSpLocks/>
          </p:cNvGrpSpPr>
          <p:nvPr/>
        </p:nvGrpSpPr>
        <p:grpSpPr bwMode="auto">
          <a:xfrm>
            <a:off x="4124325" y="2108200"/>
            <a:ext cx="906463" cy="461963"/>
            <a:chOff x="4775004" y="6396335"/>
            <a:chExt cx="907572" cy="461368"/>
          </a:xfrm>
        </p:grpSpPr>
        <p:sp>
          <p:nvSpPr>
            <p:cNvPr id="42" name="矩形 234">
              <a:extLst>
                <a:ext uri="{FF2B5EF4-FFF2-40B4-BE49-F238E27FC236}">
                  <a16:creationId xmlns:a16="http://schemas.microsoft.com/office/drawing/2014/main" id="{C1F47C5D-DF46-4629-915C-B3BAB93142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2687" y="6442314"/>
              <a:ext cx="720018" cy="369411"/>
            </a:xfrm>
            <a:prstGeom prst="rect">
              <a:avLst/>
            </a:prstGeom>
            <a:gradFill rotWithShape="1">
              <a:gsLst>
                <a:gs pos="0">
                  <a:srgbClr val="F7F6FF"/>
                </a:gs>
                <a:gs pos="64999">
                  <a:srgbClr val="ECEBFF"/>
                </a:gs>
                <a:gs pos="100000">
                  <a:srgbClr val="E5E3FF"/>
                </a:gs>
              </a:gsLst>
              <a:lin ang="5400000" scaled="1"/>
            </a:gradFill>
            <a:ln w="9525">
              <a:solidFill>
                <a:srgbClr val="D4D3E7"/>
              </a:solidFill>
              <a:miter lim="800000"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3" name="文字方塊 235">
              <a:extLst>
                <a:ext uri="{FF2B5EF4-FFF2-40B4-BE49-F238E27FC236}">
                  <a16:creationId xmlns:a16="http://schemas.microsoft.com/office/drawing/2014/main" id="{8E4EE580-FCA7-4A16-8DDA-8E02219D28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75004" y="6396335"/>
              <a:ext cx="907572" cy="461368"/>
            </a:xfrm>
            <a:prstGeom prst="rect">
              <a:avLst/>
            </a:prstGeom>
            <a:noFill/>
            <a:ln>
              <a:noFill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zh-TW"/>
                <a:t>c</a:t>
              </a:r>
              <a:r>
                <a:rPr lang="en-US" altLang="zh-TW" baseline="30000"/>
                <a:t>t</a:t>
              </a:r>
              <a:endParaRPr lang="zh-TW" altLang="en-US" baseline="30000"/>
            </a:p>
          </p:txBody>
        </p:sp>
      </p:grpSp>
      <p:sp>
        <p:nvSpPr>
          <p:cNvPr id="44" name="手繪多邊形 2">
            <a:extLst>
              <a:ext uri="{FF2B5EF4-FFF2-40B4-BE49-F238E27FC236}">
                <a16:creationId xmlns:a16="http://schemas.microsoft.com/office/drawing/2014/main" id="{974D6FA0-CA7F-487C-9550-DC0CB1FE25D4}"/>
              </a:ext>
            </a:extLst>
          </p:cNvPr>
          <p:cNvSpPr/>
          <p:nvPr/>
        </p:nvSpPr>
        <p:spPr>
          <a:xfrm>
            <a:off x="2525713" y="2335213"/>
            <a:ext cx="1625600" cy="379412"/>
          </a:xfrm>
          <a:custGeom>
            <a:avLst/>
            <a:gdLst>
              <a:gd name="connsiteX0" fmla="*/ 0 w 1625600"/>
              <a:gd name="connsiteY0" fmla="*/ 378228 h 378228"/>
              <a:gd name="connsiteX1" fmla="*/ 508000 w 1625600"/>
              <a:gd name="connsiteY1" fmla="*/ 73428 h 378228"/>
              <a:gd name="connsiteX2" fmla="*/ 1625600 w 1625600"/>
              <a:gd name="connsiteY2" fmla="*/ 857 h 378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25600" h="378228">
                <a:moveTo>
                  <a:pt x="0" y="378228"/>
                </a:moveTo>
                <a:cubicBezTo>
                  <a:pt x="118533" y="257275"/>
                  <a:pt x="237067" y="136323"/>
                  <a:pt x="508000" y="73428"/>
                </a:cubicBezTo>
                <a:cubicBezTo>
                  <a:pt x="778933" y="10533"/>
                  <a:pt x="1395791" y="-3981"/>
                  <a:pt x="1625600" y="857"/>
                </a:cubicBezTo>
              </a:path>
            </a:pathLst>
          </a:custGeom>
          <a:noFill/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45" name="手繪多邊形 4">
            <a:extLst>
              <a:ext uri="{FF2B5EF4-FFF2-40B4-BE49-F238E27FC236}">
                <a16:creationId xmlns:a16="http://schemas.microsoft.com/office/drawing/2014/main" id="{CB3AF6CD-06C7-462E-88A3-E7D8CB3A3ACF}"/>
              </a:ext>
            </a:extLst>
          </p:cNvPr>
          <p:cNvSpPr/>
          <p:nvPr/>
        </p:nvSpPr>
        <p:spPr>
          <a:xfrm>
            <a:off x="623888" y="2365375"/>
            <a:ext cx="434975" cy="377825"/>
          </a:xfrm>
          <a:custGeom>
            <a:avLst/>
            <a:gdLst>
              <a:gd name="connsiteX0" fmla="*/ 0 w 435428"/>
              <a:gd name="connsiteY0" fmla="*/ 931 h 378302"/>
              <a:gd name="connsiteX1" fmla="*/ 290286 w 435428"/>
              <a:gd name="connsiteY1" fmla="*/ 58988 h 378302"/>
              <a:gd name="connsiteX2" fmla="*/ 435428 w 435428"/>
              <a:gd name="connsiteY2" fmla="*/ 378302 h 378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5428" h="378302">
                <a:moveTo>
                  <a:pt x="0" y="931"/>
                </a:moveTo>
                <a:cubicBezTo>
                  <a:pt x="108857" y="-1488"/>
                  <a:pt x="217715" y="-3907"/>
                  <a:pt x="290286" y="58988"/>
                </a:cubicBezTo>
                <a:cubicBezTo>
                  <a:pt x="362857" y="121883"/>
                  <a:pt x="399142" y="250092"/>
                  <a:pt x="435428" y="378302"/>
                </a:cubicBezTo>
              </a:path>
            </a:pathLst>
          </a:custGeom>
          <a:noFill/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cxnSp>
        <p:nvCxnSpPr>
          <p:cNvPr id="46" name="直線單箭頭接點 239">
            <a:extLst>
              <a:ext uri="{FF2B5EF4-FFF2-40B4-BE49-F238E27FC236}">
                <a16:creationId xmlns:a16="http://schemas.microsoft.com/office/drawing/2014/main" id="{D00E6A18-A34D-4A5F-826C-5C40DC27880D}"/>
              </a:ext>
            </a:extLst>
          </p:cNvPr>
          <p:cNvCxnSpPr>
            <a:cxnSpLocks/>
          </p:cNvCxnSpPr>
          <p:nvPr/>
        </p:nvCxnSpPr>
        <p:spPr>
          <a:xfrm>
            <a:off x="2659063" y="2981325"/>
            <a:ext cx="88741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240">
            <a:extLst>
              <a:ext uri="{FF2B5EF4-FFF2-40B4-BE49-F238E27FC236}">
                <a16:creationId xmlns:a16="http://schemas.microsoft.com/office/drawing/2014/main" id="{05F86C5D-E88C-48F8-80E5-2E3ECD94A821}"/>
              </a:ext>
            </a:extLst>
          </p:cNvPr>
          <p:cNvCxnSpPr>
            <a:cxnSpLocks/>
          </p:cNvCxnSpPr>
          <p:nvPr/>
        </p:nvCxnSpPr>
        <p:spPr>
          <a:xfrm flipH="1" flipV="1">
            <a:off x="3779838" y="3184525"/>
            <a:ext cx="0" cy="123031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2">
            <a:extLst>
              <a:ext uri="{FF2B5EF4-FFF2-40B4-BE49-F238E27FC236}">
                <a16:creationId xmlns:a16="http://schemas.microsoft.com/office/drawing/2014/main" id="{20CC86E3-E615-4353-86CF-AF916326954F}"/>
              </a:ext>
            </a:extLst>
          </p:cNvPr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160701" y="3548141"/>
            <a:ext cx="521297" cy="461665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  <a:latin typeface="Arial" charset="0"/>
                <a:ea typeface="ＭＳ Ｐゴシック" charset="0"/>
                <a:cs typeface="ＭＳ Ｐゴシック" charset="0"/>
              </a:rPr>
              <a:t> </a:t>
            </a:r>
          </a:p>
        </p:txBody>
      </p:sp>
      <p:sp>
        <p:nvSpPr>
          <p:cNvPr id="50" name="矩形 59">
            <a:extLst>
              <a:ext uri="{FF2B5EF4-FFF2-40B4-BE49-F238E27FC236}">
                <a16:creationId xmlns:a16="http://schemas.microsoft.com/office/drawing/2014/main" id="{CA673D3A-8291-4EAA-A3D8-6A3812E0F6EE}"/>
              </a:ext>
            </a:extLst>
          </p:cNvPr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828594" y="2741686"/>
            <a:ext cx="521297" cy="461665"/>
          </a:xfrm>
          <a:prstGeom prst="rect">
            <a:avLst/>
          </a:prstGeom>
          <a:blipFill rotWithShape="1">
            <a:blip r:embed="rId4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  <a:latin typeface="Arial" charset="0"/>
                <a:ea typeface="ＭＳ Ｐゴシック" charset="0"/>
                <a:cs typeface="ＭＳ Ｐゴシック" charset="0"/>
              </a:rPr>
              <a:t> </a:t>
            </a:r>
          </a:p>
        </p:txBody>
      </p:sp>
      <p:sp>
        <p:nvSpPr>
          <p:cNvPr id="51" name="矩形 60">
            <a:extLst>
              <a:ext uri="{FF2B5EF4-FFF2-40B4-BE49-F238E27FC236}">
                <a16:creationId xmlns:a16="http://schemas.microsoft.com/office/drawing/2014/main" id="{F8C02797-69C6-4B3A-B400-C7342D7A9871}"/>
              </a:ext>
            </a:extLst>
          </p:cNvPr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504663" y="2723295"/>
            <a:ext cx="521297" cy="461665"/>
          </a:xfrm>
          <a:prstGeom prst="rect">
            <a:avLst/>
          </a:prstGeom>
          <a:blipFill rotWithShape="1">
            <a:blip r:embed="rId4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  <a:latin typeface="Arial" charset="0"/>
                <a:ea typeface="ＭＳ Ｐゴシック" charset="0"/>
                <a:cs typeface="ＭＳ Ｐゴシック" charset="0"/>
              </a:rPr>
              <a:t> </a:t>
            </a:r>
          </a:p>
        </p:txBody>
      </p:sp>
      <p:sp>
        <p:nvSpPr>
          <p:cNvPr id="52" name="文字方塊 3">
            <a:extLst>
              <a:ext uri="{FF2B5EF4-FFF2-40B4-BE49-F238E27FC236}">
                <a16:creationId xmlns:a16="http://schemas.microsoft.com/office/drawing/2014/main" id="{A644AA43-CA86-48DD-A1DA-4DCA6969E6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9025" y="2909888"/>
            <a:ext cx="14287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/>
              <a:t>tanh</a:t>
            </a:r>
            <a:endParaRPr lang="zh-TW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11BB649-2C3E-4308-B3D0-BE9C4CBC2676}"/>
              </a:ext>
            </a:extLst>
          </p:cNvPr>
          <p:cNvSpPr txBox="1"/>
          <p:nvPr/>
        </p:nvSpPr>
        <p:spPr>
          <a:xfrm>
            <a:off x="5791200" y="2514600"/>
            <a:ext cx="2105025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c</a:t>
            </a:r>
            <a:r>
              <a:rPr lang="en-US" baseline="30000" dirty="0" err="1">
                <a:latin typeface="Arial" charset="0"/>
                <a:ea typeface="ＭＳ Ｐゴシック" charset="0"/>
                <a:cs typeface="ＭＳ Ｐゴシック" charset="0"/>
              </a:rPr>
              <a:t>t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 = </a:t>
            </a:r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z</a:t>
            </a:r>
            <a:r>
              <a:rPr lang="en-US" baseline="30000" dirty="0" err="1">
                <a:latin typeface="Arial" charset="0"/>
                <a:ea typeface="ＭＳ Ｐゴシック" charset="0"/>
                <a:cs typeface="ＭＳ Ｐゴシック" charset="0"/>
              </a:rPr>
              <a:t>f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latin typeface="Wingdings"/>
                <a:ea typeface="Wingdings"/>
                <a:cs typeface="Wingdings"/>
                <a:sym typeface="Wingdings"/>
              </a:rPr>
              <a:t>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  <a:sym typeface="Wingdings"/>
              </a:rPr>
              <a:t> c</a:t>
            </a:r>
            <a:r>
              <a:rPr lang="en-US" baseline="30000" dirty="0">
                <a:latin typeface="Arial" charset="0"/>
                <a:ea typeface="ＭＳ Ｐゴシック" charset="0"/>
                <a:cs typeface="ＭＳ Ｐゴシック" charset="0"/>
                <a:sym typeface="Wingdings"/>
              </a:rPr>
              <a:t>t-1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  <a:sym typeface="Wingdings"/>
              </a:rPr>
              <a:t>+ </a:t>
            </a:r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  <a:sym typeface="Wingdings"/>
              </a:rPr>
              <a:t>z</a:t>
            </a:r>
            <a:r>
              <a:rPr lang="en-US" baseline="30000" dirty="0" err="1">
                <a:latin typeface="Arial" charset="0"/>
                <a:ea typeface="ＭＳ Ｐゴシック" charset="0"/>
                <a:cs typeface="ＭＳ Ｐゴシック" charset="0"/>
                <a:sym typeface="Wingdings"/>
              </a:rPr>
              <a:t>i</a:t>
            </a:r>
            <a:r>
              <a:rPr lang="en-US" dirty="0" err="1">
                <a:latin typeface="Wingdings"/>
                <a:ea typeface="Wingdings"/>
                <a:cs typeface="Wingdings"/>
                <a:sym typeface="Wingdings"/>
              </a:rPr>
              <a:t></a:t>
            </a:r>
            <a:r>
              <a:rPr lang="en-US" dirty="0" err="1">
                <a:latin typeface="+mj-lt"/>
                <a:ea typeface="Wingdings"/>
                <a:cs typeface="Wingdings"/>
                <a:sym typeface="Wingdings"/>
              </a:rPr>
              <a:t>z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74" name="TextBox 55">
            <a:extLst>
              <a:ext uri="{FF2B5EF4-FFF2-40B4-BE49-F238E27FC236}">
                <a16:creationId xmlns:a16="http://schemas.microsoft.com/office/drawing/2014/main" id="{48D04858-E9EA-4A28-B06D-CB053E2D33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3048000"/>
            <a:ext cx="19145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CN" sz="1800"/>
              <a:t>h</a:t>
            </a:r>
            <a:r>
              <a:rPr lang="en-US" altLang="zh-CN" sz="1800" baseline="30000"/>
              <a:t>t</a:t>
            </a:r>
            <a:r>
              <a:rPr lang="en-US" altLang="zh-CN" sz="1800"/>
              <a:t> = z</a:t>
            </a:r>
            <a:r>
              <a:rPr lang="en-US" altLang="zh-CN" sz="1800" baseline="30000"/>
              <a:t>o</a:t>
            </a:r>
            <a:r>
              <a:rPr lang="en-US" altLang="zh-CN" sz="1800"/>
              <a:t> </a:t>
            </a:r>
            <a:r>
              <a:rPr lang="en-US" altLang="zh-CN" sz="1800">
                <a:latin typeface="Wingdings" panose="05000000000000000000" pitchFamily="2" charset="2"/>
                <a:sym typeface="Wingdings" panose="05000000000000000000" pitchFamily="2" charset="2"/>
              </a:rPr>
              <a:t></a:t>
            </a:r>
            <a:r>
              <a:rPr lang="en-US" altLang="zh-CN" sz="1800">
                <a:sym typeface="Wingdings" panose="05000000000000000000" pitchFamily="2" charset="2"/>
              </a:rPr>
              <a:t> tanh(c</a:t>
            </a:r>
            <a:r>
              <a:rPr lang="en-US" altLang="zh-CN" sz="1800" baseline="30000">
                <a:sym typeface="Wingdings" panose="05000000000000000000" pitchFamily="2" charset="2"/>
              </a:rPr>
              <a:t>t</a:t>
            </a:r>
            <a:r>
              <a:rPr lang="en-US" altLang="zh-CN" sz="1800">
                <a:sym typeface="Wingdings" panose="05000000000000000000" pitchFamily="2" charset="2"/>
              </a:rPr>
              <a:t>)</a:t>
            </a:r>
            <a:endParaRPr lang="en-US" altLang="zh-CN" sz="1800"/>
          </a:p>
        </p:txBody>
      </p:sp>
      <p:sp>
        <p:nvSpPr>
          <p:cNvPr id="30775" name="TextBox 57">
            <a:extLst>
              <a:ext uri="{FF2B5EF4-FFF2-40B4-BE49-F238E27FC236}">
                <a16:creationId xmlns:a16="http://schemas.microsoft.com/office/drawing/2014/main" id="{D6871AFB-AFC6-4579-BE21-B1F392D597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3581400"/>
            <a:ext cx="14112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CN" sz="1800"/>
              <a:t>y</a:t>
            </a:r>
            <a:r>
              <a:rPr lang="en-US" altLang="zh-CN" sz="1800" baseline="30000"/>
              <a:t>t</a:t>
            </a:r>
            <a:r>
              <a:rPr lang="en-US" altLang="zh-CN" sz="1800"/>
              <a:t> = σ(W</a:t>
            </a:r>
            <a:r>
              <a:rPr lang="en-US" altLang="en-US" sz="1800"/>
              <a:t>’</a:t>
            </a:r>
            <a:r>
              <a:rPr lang="en-US" altLang="zh-CN" sz="1800"/>
              <a:t> h</a:t>
            </a:r>
            <a:r>
              <a:rPr lang="en-US" altLang="zh-CN" sz="1800" baseline="30000"/>
              <a:t>t</a:t>
            </a:r>
            <a:r>
              <a:rPr lang="en-US" altLang="zh-CN" sz="1800"/>
              <a:t>) </a:t>
            </a:r>
          </a:p>
        </p:txBody>
      </p:sp>
      <p:sp>
        <p:nvSpPr>
          <p:cNvPr id="30776" name="TextBox 58">
            <a:extLst>
              <a:ext uri="{FF2B5EF4-FFF2-40B4-BE49-F238E27FC236}">
                <a16:creationId xmlns:a16="http://schemas.microsoft.com/office/drawing/2014/main" id="{162705CE-A6EB-4CF2-BDCC-7352D80C9B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6488113"/>
            <a:ext cx="38766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FF0000"/>
                </a:solidFill>
              </a:rPr>
              <a:t>Information flow of LSTM</a:t>
            </a:r>
          </a:p>
        </p:txBody>
      </p:sp>
      <p:grpSp>
        <p:nvGrpSpPr>
          <p:cNvPr id="30777" name="群組 146">
            <a:extLst>
              <a:ext uri="{FF2B5EF4-FFF2-40B4-BE49-F238E27FC236}">
                <a16:creationId xmlns:a16="http://schemas.microsoft.com/office/drawing/2014/main" id="{AE733F9D-F6D7-4CC9-BED0-6AA169CCA505}"/>
              </a:ext>
            </a:extLst>
          </p:cNvPr>
          <p:cNvGrpSpPr>
            <a:grpSpLocks/>
          </p:cNvGrpSpPr>
          <p:nvPr/>
        </p:nvGrpSpPr>
        <p:grpSpPr bwMode="auto">
          <a:xfrm>
            <a:off x="4267200" y="228600"/>
            <a:ext cx="438150" cy="438150"/>
            <a:chOff x="6656524" y="2699227"/>
            <a:chExt cx="438150" cy="438150"/>
          </a:xfrm>
        </p:grpSpPr>
        <p:sp>
          <p:nvSpPr>
            <p:cNvPr id="63" name="橢圓 147">
              <a:extLst>
                <a:ext uri="{FF2B5EF4-FFF2-40B4-BE49-F238E27FC236}">
                  <a16:creationId xmlns:a16="http://schemas.microsoft.com/office/drawing/2014/main" id="{4D89A004-D629-4C24-953B-A5DA4E4FC8AF}"/>
                </a:ext>
              </a:extLst>
            </p:cNvPr>
            <p:cNvSpPr/>
            <p:nvPr/>
          </p:nvSpPr>
          <p:spPr>
            <a:xfrm>
              <a:off x="6656524" y="2699227"/>
              <a:ext cx="438150" cy="438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dirty="0"/>
            </a:p>
          </p:txBody>
        </p:sp>
        <p:sp>
          <p:nvSpPr>
            <p:cNvPr id="64" name="文字方塊 149">
              <a:extLst>
                <a:ext uri="{FF2B5EF4-FFF2-40B4-BE49-F238E27FC236}">
                  <a16:creationId xmlns:a16="http://schemas.microsoft.com/office/drawing/2014/main" id="{1C8ECF49-3C27-40EA-BDF2-5E62E6F16AFE}"/>
                </a:ext>
              </a:extLst>
            </p:cNvPr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6710937" y="2723025"/>
              <a:ext cx="336631" cy="369332"/>
            </a:xfrm>
            <a:prstGeom prst="rect">
              <a:avLst/>
            </a:prstGeom>
            <a:blipFill rotWithShape="1">
              <a:blip r:embed="rId5"/>
              <a:stretch>
                <a:fillRect l="-7143" t="-6557"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en-US">
                  <a:noFill/>
                  <a:latin typeface="Arial" charset="0"/>
                  <a:ea typeface="ＭＳ Ｐゴシック" charset="0"/>
                  <a:cs typeface="ＭＳ Ｐゴシック" charset="0"/>
                </a:rPr>
                <a:t> </a:t>
              </a:r>
            </a:p>
          </p:txBody>
        </p:sp>
      </p:grpSp>
      <p:sp>
        <p:nvSpPr>
          <p:cNvPr id="30778" name="TextBox 2">
            <a:extLst>
              <a:ext uri="{FF2B5EF4-FFF2-40B4-BE49-F238E27FC236}">
                <a16:creationId xmlns:a16="http://schemas.microsoft.com/office/drawing/2014/main" id="{9A2DB414-FB02-4E0D-828C-1C191341F2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228600"/>
            <a:ext cx="24161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CN" sz="1800"/>
              <a:t>Element-wise multiply</a:t>
            </a:r>
          </a:p>
        </p:txBody>
      </p:sp>
      <p:pic>
        <p:nvPicPr>
          <p:cNvPr id="30779" name="Picture 65">
            <a:extLst>
              <a:ext uri="{FF2B5EF4-FFF2-40B4-BE49-F238E27FC236}">
                <a16:creationId xmlns:a16="http://schemas.microsoft.com/office/drawing/2014/main" id="{118F5908-FFD6-4FE8-AD2A-EF3CCCC62D0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28600"/>
            <a:ext cx="2744788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8" grpId="0" animBg="1"/>
      <p:bldP spid="22" grpId="0" animBg="1"/>
      <p:bldP spid="24" grpId="0"/>
      <p:bldP spid="5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標題 1">
            <a:extLst>
              <a:ext uri="{FF2B5EF4-FFF2-40B4-BE49-F238E27FC236}">
                <a16:creationId xmlns:a16="http://schemas.microsoft.com/office/drawing/2014/main" id="{FA188465-CF0E-4776-B851-5A7E6A6A7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0" y="304800"/>
            <a:ext cx="4394200" cy="914400"/>
          </a:xfrm>
        </p:spPr>
        <p:txBody>
          <a:bodyPr/>
          <a:lstStyle/>
          <a:p>
            <a:r>
              <a:rPr lang="en-US" altLang="zh-TW" sz="3200"/>
              <a:t>LSTM information flow</a:t>
            </a:r>
            <a:endParaRPr lang="zh-TW" altLang="en-US" sz="3200"/>
          </a:p>
        </p:txBody>
      </p:sp>
      <p:grpSp>
        <p:nvGrpSpPr>
          <p:cNvPr id="31746" name="群組 129">
            <a:extLst>
              <a:ext uri="{FF2B5EF4-FFF2-40B4-BE49-F238E27FC236}">
                <a16:creationId xmlns:a16="http://schemas.microsoft.com/office/drawing/2014/main" id="{67EF6295-B5E7-42F3-B0EC-766E24B45068}"/>
              </a:ext>
            </a:extLst>
          </p:cNvPr>
          <p:cNvGrpSpPr>
            <a:grpSpLocks/>
          </p:cNvGrpSpPr>
          <p:nvPr/>
        </p:nvGrpSpPr>
        <p:grpSpPr bwMode="auto">
          <a:xfrm>
            <a:off x="2444750" y="5832475"/>
            <a:ext cx="908050" cy="460375"/>
            <a:chOff x="4765592" y="6396335"/>
            <a:chExt cx="907572" cy="461665"/>
          </a:xfrm>
        </p:grpSpPr>
        <p:sp>
          <p:nvSpPr>
            <p:cNvPr id="6" name="矩形 130">
              <a:extLst>
                <a:ext uri="{FF2B5EF4-FFF2-40B4-BE49-F238E27FC236}">
                  <a16:creationId xmlns:a16="http://schemas.microsoft.com/office/drawing/2014/main" id="{31C5C502-4981-4D2B-A4D6-49E29F3F6C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2712" y="6442502"/>
              <a:ext cx="720346" cy="369332"/>
            </a:xfrm>
            <a:prstGeom prst="rect">
              <a:avLst/>
            </a:prstGeom>
            <a:solidFill>
              <a:srgbClr val="000000"/>
            </a:solidFill>
            <a:ln w="38100">
              <a:solidFill>
                <a:schemeClr val="bg1"/>
              </a:solidFill>
              <a:miter lim="800000"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zh-TW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31868" name="文字方塊 131">
              <a:extLst>
                <a:ext uri="{FF2B5EF4-FFF2-40B4-BE49-F238E27FC236}">
                  <a16:creationId xmlns:a16="http://schemas.microsoft.com/office/drawing/2014/main" id="{DF7BD580-A49F-4083-981B-910AC9717E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5592" y="6396335"/>
              <a:ext cx="90757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zh-TW">
                  <a:solidFill>
                    <a:schemeClr val="bg1"/>
                  </a:solidFill>
                </a:rPr>
                <a:t>x</a:t>
              </a:r>
              <a:r>
                <a:rPr lang="en-US" altLang="zh-TW" baseline="30000">
                  <a:solidFill>
                    <a:schemeClr val="bg1"/>
                  </a:solidFill>
                </a:rPr>
                <a:t>t</a:t>
              </a:r>
              <a:endParaRPr lang="zh-TW" altLang="en-US" baseline="30000">
                <a:solidFill>
                  <a:schemeClr val="bg1"/>
                </a:solidFill>
              </a:endParaRPr>
            </a:p>
          </p:txBody>
        </p:sp>
      </p:grpSp>
      <p:sp>
        <p:nvSpPr>
          <p:cNvPr id="8" name="矩形 136">
            <a:extLst>
              <a:ext uri="{FF2B5EF4-FFF2-40B4-BE49-F238E27FC236}">
                <a16:creationId xmlns:a16="http://schemas.microsoft.com/office/drawing/2014/main" id="{929F653C-971C-46DA-A6CA-2ADAF90E9D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5713" y="4424363"/>
            <a:ext cx="719137" cy="431800"/>
          </a:xfrm>
          <a:prstGeom prst="rect">
            <a:avLst/>
          </a:prstGeom>
          <a:gradFill rotWithShape="1">
            <a:gsLst>
              <a:gs pos="0">
                <a:srgbClr val="F5F5FC"/>
              </a:gs>
              <a:gs pos="64999">
                <a:srgbClr val="E6E6F6"/>
              </a:gs>
              <a:gs pos="100000">
                <a:srgbClr val="DCDCF3"/>
              </a:gs>
            </a:gsLst>
            <a:lin ang="5400000" scaled="1"/>
          </a:gradFill>
          <a:ln w="9525">
            <a:solidFill>
              <a:srgbClr val="BFBFD2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</a:rPr>
              <a:t>z</a:t>
            </a:r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9" name="矩形 137">
            <a:extLst>
              <a:ext uri="{FF2B5EF4-FFF2-40B4-BE49-F238E27FC236}">
                <a16:creationId xmlns:a16="http://schemas.microsoft.com/office/drawing/2014/main" id="{18E6F004-4869-4705-A4F5-98CBCFAE181F}"/>
              </a:ext>
            </a:extLst>
          </p:cNvPr>
          <p:cNvSpPr/>
          <p:nvPr/>
        </p:nvSpPr>
        <p:spPr>
          <a:xfrm>
            <a:off x="1632507" y="4424492"/>
            <a:ext cx="720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 err="1">
                <a:solidFill>
                  <a:srgbClr val="000000"/>
                </a:solidFill>
              </a:rPr>
              <a:t>z</a:t>
            </a:r>
            <a:r>
              <a:rPr lang="en-US" altLang="zh-TW" sz="2400" baseline="30000" dirty="0" err="1">
                <a:solidFill>
                  <a:srgbClr val="000000"/>
                </a:solidFill>
              </a:rPr>
              <a:t>i</a:t>
            </a:r>
            <a:endParaRPr lang="zh-TW" altLang="en-US" sz="2400" baseline="30000" dirty="0">
              <a:solidFill>
                <a:srgbClr val="000000"/>
              </a:solidFill>
            </a:endParaRPr>
          </a:p>
        </p:txBody>
      </p:sp>
      <p:sp>
        <p:nvSpPr>
          <p:cNvPr id="10" name="橢圓 140">
            <a:extLst>
              <a:ext uri="{FF2B5EF4-FFF2-40B4-BE49-F238E27FC236}">
                <a16:creationId xmlns:a16="http://schemas.microsoft.com/office/drawing/2014/main" id="{102AF520-ECDB-42CD-81F5-17EAF81BDA87}"/>
              </a:ext>
            </a:extLst>
          </p:cNvPr>
          <p:cNvSpPr/>
          <p:nvPr/>
        </p:nvSpPr>
        <p:spPr>
          <a:xfrm>
            <a:off x="2197100" y="3570288"/>
            <a:ext cx="438150" cy="438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 dirty="0"/>
          </a:p>
        </p:txBody>
      </p:sp>
      <p:sp>
        <p:nvSpPr>
          <p:cNvPr id="11" name="矩形 144">
            <a:extLst>
              <a:ext uri="{FF2B5EF4-FFF2-40B4-BE49-F238E27FC236}">
                <a16:creationId xmlns:a16="http://schemas.microsoft.com/office/drawing/2014/main" id="{629066D4-6F15-44BC-8096-6B68DEE0FA63}"/>
              </a:ext>
            </a:extLst>
          </p:cNvPr>
          <p:cNvSpPr/>
          <p:nvPr/>
        </p:nvSpPr>
        <p:spPr>
          <a:xfrm>
            <a:off x="748047" y="4424492"/>
            <a:ext cx="720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 err="1">
                <a:solidFill>
                  <a:schemeClr val="tx1"/>
                </a:solidFill>
              </a:rPr>
              <a:t>z</a:t>
            </a:r>
            <a:r>
              <a:rPr lang="en-US" altLang="zh-TW" sz="2400" baseline="30000" dirty="0" err="1">
                <a:solidFill>
                  <a:schemeClr val="tx1"/>
                </a:solidFill>
              </a:rPr>
              <a:t>f</a:t>
            </a:r>
            <a:endParaRPr lang="zh-TW" altLang="en-US" sz="2400" baseline="30000" dirty="0">
              <a:solidFill>
                <a:schemeClr val="tx1"/>
              </a:solidFill>
            </a:endParaRPr>
          </a:p>
        </p:txBody>
      </p:sp>
      <p:sp>
        <p:nvSpPr>
          <p:cNvPr id="12" name="矩形 145">
            <a:extLst>
              <a:ext uri="{FF2B5EF4-FFF2-40B4-BE49-F238E27FC236}">
                <a16:creationId xmlns:a16="http://schemas.microsoft.com/office/drawing/2014/main" id="{EAC05791-133B-42E6-A826-77BE685DCC34}"/>
              </a:ext>
            </a:extLst>
          </p:cNvPr>
          <p:cNvSpPr/>
          <p:nvPr/>
        </p:nvSpPr>
        <p:spPr>
          <a:xfrm>
            <a:off x="3409813" y="4429688"/>
            <a:ext cx="720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rgbClr val="000000"/>
                </a:solidFill>
              </a:rPr>
              <a:t>z</a:t>
            </a:r>
            <a:r>
              <a:rPr lang="en-US" altLang="zh-TW" sz="2400" baseline="30000" dirty="0">
                <a:solidFill>
                  <a:srgbClr val="000000"/>
                </a:solidFill>
              </a:rPr>
              <a:t>o</a:t>
            </a:r>
            <a:endParaRPr lang="zh-TW" altLang="en-US" sz="2400" baseline="30000" dirty="0">
              <a:solidFill>
                <a:srgbClr val="000000"/>
              </a:solidFill>
            </a:endParaRPr>
          </a:p>
        </p:txBody>
      </p:sp>
      <p:grpSp>
        <p:nvGrpSpPr>
          <p:cNvPr id="31758" name="群組 146">
            <a:extLst>
              <a:ext uri="{FF2B5EF4-FFF2-40B4-BE49-F238E27FC236}">
                <a16:creationId xmlns:a16="http://schemas.microsoft.com/office/drawing/2014/main" id="{FC321FE4-4719-47DD-9850-F1A0E8E6390F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2743200"/>
            <a:ext cx="438150" cy="438150"/>
            <a:chOff x="6656524" y="2699227"/>
            <a:chExt cx="438150" cy="438150"/>
          </a:xfrm>
        </p:grpSpPr>
        <p:sp>
          <p:nvSpPr>
            <p:cNvPr id="14" name="橢圓 147">
              <a:extLst>
                <a:ext uri="{FF2B5EF4-FFF2-40B4-BE49-F238E27FC236}">
                  <a16:creationId xmlns:a16="http://schemas.microsoft.com/office/drawing/2014/main" id="{0A5FBA95-555D-4DF3-89CC-2DCDD8E399D1}"/>
                </a:ext>
              </a:extLst>
            </p:cNvPr>
            <p:cNvSpPr/>
            <p:nvPr/>
          </p:nvSpPr>
          <p:spPr>
            <a:xfrm>
              <a:off x="6656524" y="2699227"/>
              <a:ext cx="438150" cy="438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dirty="0"/>
            </a:p>
          </p:txBody>
        </p:sp>
        <p:sp>
          <p:nvSpPr>
            <p:cNvPr id="15" name="文字方塊 149">
              <a:extLst>
                <a:ext uri="{FF2B5EF4-FFF2-40B4-BE49-F238E27FC236}">
                  <a16:creationId xmlns:a16="http://schemas.microsoft.com/office/drawing/2014/main" id="{9F6DD4E6-2355-4DC4-BB51-6895D5BAD098}"/>
                </a:ext>
              </a:extLst>
            </p:cNvPr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6710937" y="2723025"/>
              <a:ext cx="336631" cy="369332"/>
            </a:xfrm>
            <a:prstGeom prst="rect">
              <a:avLst/>
            </a:prstGeom>
            <a:blipFill rotWithShape="1">
              <a:blip r:embed="rId2"/>
              <a:stretch>
                <a:fillRect l="-7143" t="-6557"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en-US">
                  <a:noFill/>
                  <a:latin typeface="Arial" charset="0"/>
                  <a:ea typeface="ＭＳ Ｐゴシック" charset="0"/>
                  <a:cs typeface="ＭＳ Ｐゴシック" charset="0"/>
                </a:rPr>
                <a:t> </a:t>
              </a:r>
            </a:p>
          </p:txBody>
        </p:sp>
      </p:grpSp>
      <p:grpSp>
        <p:nvGrpSpPr>
          <p:cNvPr id="31759" name="群組 150">
            <a:extLst>
              <a:ext uri="{FF2B5EF4-FFF2-40B4-BE49-F238E27FC236}">
                <a16:creationId xmlns:a16="http://schemas.microsoft.com/office/drawing/2014/main" id="{58DA6F7F-FF30-4BB8-A9A2-5FB0DF0B3844}"/>
              </a:ext>
            </a:extLst>
          </p:cNvPr>
          <p:cNvGrpSpPr>
            <a:grpSpLocks/>
          </p:cNvGrpSpPr>
          <p:nvPr/>
        </p:nvGrpSpPr>
        <p:grpSpPr bwMode="auto">
          <a:xfrm>
            <a:off x="2185988" y="2724150"/>
            <a:ext cx="438150" cy="438150"/>
            <a:chOff x="6656524" y="2699227"/>
            <a:chExt cx="438150" cy="438150"/>
          </a:xfrm>
        </p:grpSpPr>
        <p:sp>
          <p:nvSpPr>
            <p:cNvPr id="17" name="橢圓 154">
              <a:extLst>
                <a:ext uri="{FF2B5EF4-FFF2-40B4-BE49-F238E27FC236}">
                  <a16:creationId xmlns:a16="http://schemas.microsoft.com/office/drawing/2014/main" id="{DD030EEA-21DD-47CB-ADE0-AB8F67C39A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56524" y="2699227"/>
              <a:ext cx="438150" cy="438150"/>
            </a:xfrm>
            <a:prstGeom prst="ellipse">
              <a:avLst/>
            </a:prstGeom>
            <a:gradFill rotWithShape="1">
              <a:gsLst>
                <a:gs pos="0">
                  <a:srgbClr val="F7F6FF"/>
                </a:gs>
                <a:gs pos="64999">
                  <a:srgbClr val="ECEBFF"/>
                </a:gs>
                <a:gs pos="100000">
                  <a:srgbClr val="E5E3FF"/>
                </a:gs>
              </a:gsLst>
              <a:lin ang="5400000" scaled="1"/>
            </a:gradFill>
            <a:ln w="9525">
              <a:solidFill>
                <a:srgbClr val="D4D3E7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8" name="文字方塊 155">
              <a:extLst>
                <a:ext uri="{FF2B5EF4-FFF2-40B4-BE49-F238E27FC236}">
                  <a16:creationId xmlns:a16="http://schemas.microsoft.com/office/drawing/2014/main" id="{6D677A6B-5F4C-456E-B003-02FDC302334F}"/>
                </a:ext>
              </a:extLst>
            </p:cNvPr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6766595" y="2808578"/>
              <a:ext cx="283732" cy="276999"/>
            </a:xfrm>
            <a:prstGeom prst="rect">
              <a:avLst/>
            </a:prstGeom>
            <a:blipFill rotWithShape="1">
              <a:blip r:embed="rId3"/>
              <a:stretch>
                <a:fillRect l="-8333" t="-8511" b="-4255"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en-US">
                  <a:noFill/>
                  <a:latin typeface="Arial" charset="0"/>
                  <a:ea typeface="ＭＳ Ｐゴシック" charset="0"/>
                  <a:cs typeface="ＭＳ Ｐゴシック" charset="0"/>
                </a:rPr>
                <a:t> </a:t>
              </a:r>
            </a:p>
          </p:txBody>
        </p:sp>
      </p:grpSp>
      <p:sp>
        <p:nvSpPr>
          <p:cNvPr id="19" name="橢圓 167">
            <a:extLst>
              <a:ext uri="{FF2B5EF4-FFF2-40B4-BE49-F238E27FC236}">
                <a16:creationId xmlns:a16="http://schemas.microsoft.com/office/drawing/2014/main" id="{78325A2A-4648-46B6-9A50-AA1513352389}"/>
              </a:ext>
            </a:extLst>
          </p:cNvPr>
          <p:cNvSpPr/>
          <p:nvPr/>
        </p:nvSpPr>
        <p:spPr>
          <a:xfrm>
            <a:off x="3546475" y="2746375"/>
            <a:ext cx="438150" cy="438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 dirty="0"/>
          </a:p>
        </p:txBody>
      </p:sp>
      <p:sp>
        <p:nvSpPr>
          <p:cNvPr id="20" name="矩形 169">
            <a:extLst>
              <a:ext uri="{FF2B5EF4-FFF2-40B4-BE49-F238E27FC236}">
                <a16:creationId xmlns:a16="http://schemas.microsoft.com/office/drawing/2014/main" id="{AA6A55A1-2C85-4336-8631-4840428845EF}"/>
              </a:ext>
            </a:extLst>
          </p:cNvPr>
          <p:cNvSpPr/>
          <p:nvPr/>
        </p:nvSpPr>
        <p:spPr>
          <a:xfrm>
            <a:off x="3407878" y="1409486"/>
            <a:ext cx="720000" cy="432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31764" name="文字方塊 211">
            <a:extLst>
              <a:ext uri="{FF2B5EF4-FFF2-40B4-BE49-F238E27FC236}">
                <a16:creationId xmlns:a16="http://schemas.microsoft.com/office/drawing/2014/main" id="{BB5C4321-400F-4656-98A5-7E31AEAF9E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25813" y="1395413"/>
            <a:ext cx="908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/>
              <a:t>y</a:t>
            </a:r>
            <a:r>
              <a:rPr lang="en-US" altLang="zh-TW" baseline="30000"/>
              <a:t>t</a:t>
            </a:r>
            <a:endParaRPr lang="zh-TW" altLang="en-US" baseline="30000"/>
          </a:p>
        </p:txBody>
      </p:sp>
      <p:cxnSp>
        <p:nvCxnSpPr>
          <p:cNvPr id="22" name="直線單箭頭接點 215">
            <a:extLst>
              <a:ext uri="{FF2B5EF4-FFF2-40B4-BE49-F238E27FC236}">
                <a16:creationId xmlns:a16="http://schemas.microsoft.com/office/drawing/2014/main" id="{0BCF922C-9569-4841-A481-3EBC16F937DC}"/>
              </a:ext>
            </a:extLst>
          </p:cNvPr>
          <p:cNvCxnSpPr>
            <a:cxnSpLocks/>
          </p:cNvCxnSpPr>
          <p:nvPr/>
        </p:nvCxnSpPr>
        <p:spPr>
          <a:xfrm flipH="1" flipV="1">
            <a:off x="1108075" y="3217863"/>
            <a:ext cx="0" cy="123031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16">
            <a:extLst>
              <a:ext uri="{FF2B5EF4-FFF2-40B4-BE49-F238E27FC236}">
                <a16:creationId xmlns:a16="http://schemas.microsoft.com/office/drawing/2014/main" id="{22927B2E-A3B3-4586-AC8C-82DC20A11396}"/>
              </a:ext>
            </a:extLst>
          </p:cNvPr>
          <p:cNvCxnSpPr>
            <a:cxnSpLocks/>
          </p:cNvCxnSpPr>
          <p:nvPr/>
        </p:nvCxnSpPr>
        <p:spPr>
          <a:xfrm>
            <a:off x="1314450" y="2981325"/>
            <a:ext cx="88741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17">
            <a:extLst>
              <a:ext uri="{FF2B5EF4-FFF2-40B4-BE49-F238E27FC236}">
                <a16:creationId xmlns:a16="http://schemas.microsoft.com/office/drawing/2014/main" id="{21D97F6F-7861-4BBD-8070-5CD03431FBA2}"/>
              </a:ext>
            </a:extLst>
          </p:cNvPr>
          <p:cNvCxnSpPr>
            <a:cxnSpLocks/>
            <a:endCxn id="10" idx="5"/>
          </p:cNvCxnSpPr>
          <p:nvPr/>
        </p:nvCxnSpPr>
        <p:spPr>
          <a:xfrm flipH="1" flipV="1">
            <a:off x="2571750" y="3944938"/>
            <a:ext cx="338138" cy="4953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22">
            <a:extLst>
              <a:ext uri="{FF2B5EF4-FFF2-40B4-BE49-F238E27FC236}">
                <a16:creationId xmlns:a16="http://schemas.microsoft.com/office/drawing/2014/main" id="{F5C83274-23D3-4ED6-90E7-3FBCDA38557B}"/>
              </a:ext>
            </a:extLst>
          </p:cNvPr>
          <p:cNvCxnSpPr>
            <a:cxnSpLocks/>
            <a:endCxn id="10" idx="3"/>
          </p:cNvCxnSpPr>
          <p:nvPr/>
        </p:nvCxnSpPr>
        <p:spPr>
          <a:xfrm flipV="1">
            <a:off x="1992313" y="3944938"/>
            <a:ext cx="269875" cy="47942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23">
            <a:extLst>
              <a:ext uri="{FF2B5EF4-FFF2-40B4-BE49-F238E27FC236}">
                <a16:creationId xmlns:a16="http://schemas.microsoft.com/office/drawing/2014/main" id="{A2A10CE1-1567-4EEA-9DA6-A7CB287833B9}"/>
              </a:ext>
            </a:extLst>
          </p:cNvPr>
          <p:cNvCxnSpPr>
            <a:cxnSpLocks/>
          </p:cNvCxnSpPr>
          <p:nvPr/>
        </p:nvCxnSpPr>
        <p:spPr>
          <a:xfrm flipV="1">
            <a:off x="2413000" y="3170238"/>
            <a:ext cx="0" cy="39687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向下箭號 161">
            <a:extLst>
              <a:ext uri="{FF2B5EF4-FFF2-40B4-BE49-F238E27FC236}">
                <a16:creationId xmlns:a16="http://schemas.microsoft.com/office/drawing/2014/main" id="{E786EBFF-B794-41BA-9087-8F0DB880ACB4}"/>
              </a:ext>
            </a:extLst>
          </p:cNvPr>
          <p:cNvSpPr/>
          <p:nvPr/>
        </p:nvSpPr>
        <p:spPr>
          <a:xfrm flipV="1">
            <a:off x="3561017" y="1935577"/>
            <a:ext cx="438150" cy="748396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8" name="向下箭號 162">
            <a:extLst>
              <a:ext uri="{FF2B5EF4-FFF2-40B4-BE49-F238E27FC236}">
                <a16:creationId xmlns:a16="http://schemas.microsoft.com/office/drawing/2014/main" id="{5B8B5680-295C-4FCC-B172-CC1F0E8CC4AD}"/>
              </a:ext>
            </a:extLst>
          </p:cNvPr>
          <p:cNvSpPr/>
          <p:nvPr/>
        </p:nvSpPr>
        <p:spPr>
          <a:xfrm rot="2620627" flipV="1">
            <a:off x="3304110" y="4885731"/>
            <a:ext cx="438150" cy="985507"/>
          </a:xfrm>
          <a:prstGeom prst="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9" name="向下箭號 163">
            <a:extLst>
              <a:ext uri="{FF2B5EF4-FFF2-40B4-BE49-F238E27FC236}">
                <a16:creationId xmlns:a16="http://schemas.microsoft.com/office/drawing/2014/main" id="{0ED065B2-D3C5-4AC4-BCAB-68B6E89EA447}"/>
              </a:ext>
            </a:extLst>
          </p:cNvPr>
          <p:cNvSpPr/>
          <p:nvPr/>
        </p:nvSpPr>
        <p:spPr>
          <a:xfrm rot="20057551" flipV="1">
            <a:off x="1890566" y="4880210"/>
            <a:ext cx="438150" cy="909089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30" name="向下箭號 165">
            <a:extLst>
              <a:ext uri="{FF2B5EF4-FFF2-40B4-BE49-F238E27FC236}">
                <a16:creationId xmlns:a16="http://schemas.microsoft.com/office/drawing/2014/main" id="{5B7CC5CE-86F0-4182-912B-C8D1C8DD9CD8}"/>
              </a:ext>
            </a:extLst>
          </p:cNvPr>
          <p:cNvSpPr/>
          <p:nvPr/>
        </p:nvSpPr>
        <p:spPr>
          <a:xfrm rot="1353372" flipV="1">
            <a:off x="2602410" y="4925905"/>
            <a:ext cx="438150" cy="861179"/>
          </a:xfrm>
          <a:prstGeom prst="down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31" name="向下箭號 166">
            <a:extLst>
              <a:ext uri="{FF2B5EF4-FFF2-40B4-BE49-F238E27FC236}">
                <a16:creationId xmlns:a16="http://schemas.microsoft.com/office/drawing/2014/main" id="{6334D0AD-DA2F-4FC5-A310-5CC55DB5FFBE}"/>
              </a:ext>
            </a:extLst>
          </p:cNvPr>
          <p:cNvSpPr/>
          <p:nvPr/>
        </p:nvSpPr>
        <p:spPr>
          <a:xfrm rot="18851723" flipV="1">
            <a:off x="1144104" y="4854597"/>
            <a:ext cx="438150" cy="1030466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grpSp>
        <p:nvGrpSpPr>
          <p:cNvPr id="31785" name="群組 230">
            <a:extLst>
              <a:ext uri="{FF2B5EF4-FFF2-40B4-BE49-F238E27FC236}">
                <a16:creationId xmlns:a16="http://schemas.microsoft.com/office/drawing/2014/main" id="{C054CE50-DBCA-44DA-8284-9DF326185B9A}"/>
              </a:ext>
            </a:extLst>
          </p:cNvPr>
          <p:cNvGrpSpPr>
            <a:grpSpLocks/>
          </p:cNvGrpSpPr>
          <p:nvPr/>
        </p:nvGrpSpPr>
        <p:grpSpPr bwMode="auto">
          <a:xfrm>
            <a:off x="1649413" y="5821363"/>
            <a:ext cx="908050" cy="461962"/>
            <a:chOff x="4765592" y="6396335"/>
            <a:chExt cx="907572" cy="461665"/>
          </a:xfrm>
        </p:grpSpPr>
        <p:sp>
          <p:nvSpPr>
            <p:cNvPr id="33" name="矩形 231">
              <a:extLst>
                <a:ext uri="{FF2B5EF4-FFF2-40B4-BE49-F238E27FC236}">
                  <a16:creationId xmlns:a16="http://schemas.microsoft.com/office/drawing/2014/main" id="{161DFE0E-3CEB-4EA7-B745-DECB7CBB5D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2712" y="6442342"/>
              <a:ext cx="720346" cy="369650"/>
            </a:xfrm>
            <a:prstGeom prst="rect">
              <a:avLst/>
            </a:prstGeom>
            <a:solidFill>
              <a:srgbClr val="E2E2FF"/>
            </a:solidFill>
            <a:ln w="38100">
              <a:solidFill>
                <a:schemeClr val="bg1"/>
              </a:solidFill>
              <a:miter lim="800000"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zh-TW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31862" name="文字方塊 232">
              <a:extLst>
                <a:ext uri="{FF2B5EF4-FFF2-40B4-BE49-F238E27FC236}">
                  <a16:creationId xmlns:a16="http://schemas.microsoft.com/office/drawing/2014/main" id="{D6DD3145-AFD0-49DC-B01F-D9DCE58377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5592" y="6396335"/>
              <a:ext cx="90757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zh-TW">
                  <a:solidFill>
                    <a:srgbClr val="000000"/>
                  </a:solidFill>
                </a:rPr>
                <a:t>h</a:t>
              </a:r>
              <a:r>
                <a:rPr lang="en-US" altLang="zh-TW" baseline="30000">
                  <a:solidFill>
                    <a:srgbClr val="000000"/>
                  </a:solidFill>
                </a:rPr>
                <a:t>t-1</a:t>
              </a:r>
              <a:endParaRPr lang="zh-TW" altLang="en-US" baseline="30000">
                <a:solidFill>
                  <a:srgbClr val="000000"/>
                </a:solidFill>
              </a:endParaRPr>
            </a:p>
          </p:txBody>
        </p:sp>
      </p:grpSp>
      <p:grpSp>
        <p:nvGrpSpPr>
          <p:cNvPr id="31786" name="群組 233">
            <a:extLst>
              <a:ext uri="{FF2B5EF4-FFF2-40B4-BE49-F238E27FC236}">
                <a16:creationId xmlns:a16="http://schemas.microsoft.com/office/drawing/2014/main" id="{1B93F91D-FC69-4C65-BE19-6A6DA6390E5F}"/>
              </a:ext>
            </a:extLst>
          </p:cNvPr>
          <p:cNvGrpSpPr>
            <a:grpSpLocks/>
          </p:cNvGrpSpPr>
          <p:nvPr/>
        </p:nvGrpSpPr>
        <p:grpSpPr bwMode="auto">
          <a:xfrm>
            <a:off x="-165100" y="2117725"/>
            <a:ext cx="908050" cy="461963"/>
            <a:chOff x="4775004" y="6396335"/>
            <a:chExt cx="907572" cy="461665"/>
          </a:xfrm>
        </p:grpSpPr>
        <p:sp>
          <p:nvSpPr>
            <p:cNvPr id="36" name="矩形 234">
              <a:extLst>
                <a:ext uri="{FF2B5EF4-FFF2-40B4-BE49-F238E27FC236}">
                  <a16:creationId xmlns:a16="http://schemas.microsoft.com/office/drawing/2014/main" id="{939EDB75-45F0-4787-848B-9705BE306B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2604" y="6442343"/>
              <a:ext cx="720346" cy="369648"/>
            </a:xfrm>
            <a:prstGeom prst="rect">
              <a:avLst/>
            </a:prstGeom>
            <a:gradFill rotWithShape="1">
              <a:gsLst>
                <a:gs pos="0">
                  <a:srgbClr val="F7F6FF"/>
                </a:gs>
                <a:gs pos="64999">
                  <a:srgbClr val="ECEBFF"/>
                </a:gs>
                <a:gs pos="100000">
                  <a:srgbClr val="E5E3FF"/>
                </a:gs>
              </a:gsLst>
              <a:lin ang="5400000" scaled="1"/>
            </a:gradFill>
            <a:ln w="9525">
              <a:solidFill>
                <a:srgbClr val="D4D3E7"/>
              </a:solidFill>
              <a:miter lim="800000"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7" name="文字方塊 235">
              <a:extLst>
                <a:ext uri="{FF2B5EF4-FFF2-40B4-BE49-F238E27FC236}">
                  <a16:creationId xmlns:a16="http://schemas.microsoft.com/office/drawing/2014/main" id="{03843C4F-DA72-4B51-AE1E-ACDC8CC92E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75004" y="6396335"/>
              <a:ext cx="907572" cy="461665"/>
            </a:xfrm>
            <a:prstGeom prst="rect">
              <a:avLst/>
            </a:prstGeom>
            <a:noFill/>
            <a:ln>
              <a:noFill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zh-TW"/>
                <a:t>c</a:t>
              </a:r>
              <a:r>
                <a:rPr lang="en-US" altLang="zh-TW" baseline="30000"/>
                <a:t>t-1</a:t>
              </a:r>
              <a:endParaRPr lang="zh-TW" altLang="en-US" baseline="30000"/>
            </a:p>
          </p:txBody>
        </p:sp>
      </p:grpSp>
      <p:grpSp>
        <p:nvGrpSpPr>
          <p:cNvPr id="31787" name="群組 236">
            <a:extLst>
              <a:ext uri="{FF2B5EF4-FFF2-40B4-BE49-F238E27FC236}">
                <a16:creationId xmlns:a16="http://schemas.microsoft.com/office/drawing/2014/main" id="{0BCA6DA5-AE17-4076-BDD7-703925D7CF99}"/>
              </a:ext>
            </a:extLst>
          </p:cNvPr>
          <p:cNvGrpSpPr>
            <a:grpSpLocks/>
          </p:cNvGrpSpPr>
          <p:nvPr/>
        </p:nvGrpSpPr>
        <p:grpSpPr bwMode="auto">
          <a:xfrm>
            <a:off x="4024313" y="2079625"/>
            <a:ext cx="908050" cy="460375"/>
            <a:chOff x="4775004" y="6396335"/>
            <a:chExt cx="907572" cy="461665"/>
          </a:xfrm>
        </p:grpSpPr>
        <p:sp>
          <p:nvSpPr>
            <p:cNvPr id="39" name="矩形 237">
              <a:extLst>
                <a:ext uri="{FF2B5EF4-FFF2-40B4-BE49-F238E27FC236}">
                  <a16:creationId xmlns:a16="http://schemas.microsoft.com/office/drawing/2014/main" id="{AC947D51-AF31-480B-B943-1009C9B2AC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2604" y="6442502"/>
              <a:ext cx="720346" cy="369332"/>
            </a:xfrm>
            <a:prstGeom prst="rect">
              <a:avLst/>
            </a:prstGeom>
            <a:gradFill rotWithShape="1">
              <a:gsLst>
                <a:gs pos="0">
                  <a:srgbClr val="F7F6FF"/>
                </a:gs>
                <a:gs pos="64999">
                  <a:srgbClr val="ECEBFF"/>
                </a:gs>
                <a:gs pos="100000">
                  <a:srgbClr val="E5E3FF"/>
                </a:gs>
              </a:gsLst>
              <a:lin ang="5400000" scaled="1"/>
            </a:gradFill>
            <a:ln w="9525">
              <a:solidFill>
                <a:srgbClr val="D4D3E7"/>
              </a:solidFill>
              <a:miter lim="800000"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0" name="文字方塊 238">
              <a:extLst>
                <a:ext uri="{FF2B5EF4-FFF2-40B4-BE49-F238E27FC236}">
                  <a16:creationId xmlns:a16="http://schemas.microsoft.com/office/drawing/2014/main" id="{33EF29A0-5E8F-4DBC-B3A9-5C2728830C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75004" y="6396335"/>
              <a:ext cx="907572" cy="461665"/>
            </a:xfrm>
            <a:prstGeom prst="rect">
              <a:avLst/>
            </a:prstGeom>
            <a:noFill/>
            <a:ln>
              <a:noFill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zh-TW"/>
                <a:t>c</a:t>
              </a:r>
              <a:r>
                <a:rPr lang="en-US" altLang="zh-TW" baseline="30000"/>
                <a:t>t</a:t>
              </a:r>
              <a:endParaRPr lang="zh-TW" altLang="en-US" baseline="30000"/>
            </a:p>
          </p:txBody>
        </p:sp>
      </p:grpSp>
      <p:sp>
        <p:nvSpPr>
          <p:cNvPr id="41" name="手繪多邊形 2">
            <a:extLst>
              <a:ext uri="{FF2B5EF4-FFF2-40B4-BE49-F238E27FC236}">
                <a16:creationId xmlns:a16="http://schemas.microsoft.com/office/drawing/2014/main" id="{952A7230-6BE1-46C5-B5FD-B9A8B7D45CFF}"/>
              </a:ext>
            </a:extLst>
          </p:cNvPr>
          <p:cNvSpPr/>
          <p:nvPr/>
        </p:nvSpPr>
        <p:spPr>
          <a:xfrm>
            <a:off x="2525713" y="2335213"/>
            <a:ext cx="1625600" cy="379412"/>
          </a:xfrm>
          <a:custGeom>
            <a:avLst/>
            <a:gdLst>
              <a:gd name="connsiteX0" fmla="*/ 0 w 1625600"/>
              <a:gd name="connsiteY0" fmla="*/ 378228 h 378228"/>
              <a:gd name="connsiteX1" fmla="*/ 508000 w 1625600"/>
              <a:gd name="connsiteY1" fmla="*/ 73428 h 378228"/>
              <a:gd name="connsiteX2" fmla="*/ 1625600 w 1625600"/>
              <a:gd name="connsiteY2" fmla="*/ 857 h 378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25600" h="378228">
                <a:moveTo>
                  <a:pt x="0" y="378228"/>
                </a:moveTo>
                <a:cubicBezTo>
                  <a:pt x="118533" y="257275"/>
                  <a:pt x="237067" y="136323"/>
                  <a:pt x="508000" y="73428"/>
                </a:cubicBezTo>
                <a:cubicBezTo>
                  <a:pt x="778933" y="10533"/>
                  <a:pt x="1395791" y="-3981"/>
                  <a:pt x="1625600" y="857"/>
                </a:cubicBezTo>
              </a:path>
            </a:pathLst>
          </a:custGeom>
          <a:noFill/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42" name="手繪多邊形 4">
            <a:extLst>
              <a:ext uri="{FF2B5EF4-FFF2-40B4-BE49-F238E27FC236}">
                <a16:creationId xmlns:a16="http://schemas.microsoft.com/office/drawing/2014/main" id="{CBF66111-B275-4A6C-BA94-8DCFAC10D7D5}"/>
              </a:ext>
            </a:extLst>
          </p:cNvPr>
          <p:cNvSpPr/>
          <p:nvPr/>
        </p:nvSpPr>
        <p:spPr>
          <a:xfrm>
            <a:off x="623888" y="2365375"/>
            <a:ext cx="434975" cy="377825"/>
          </a:xfrm>
          <a:custGeom>
            <a:avLst/>
            <a:gdLst>
              <a:gd name="connsiteX0" fmla="*/ 0 w 435428"/>
              <a:gd name="connsiteY0" fmla="*/ 931 h 378302"/>
              <a:gd name="connsiteX1" fmla="*/ 290286 w 435428"/>
              <a:gd name="connsiteY1" fmla="*/ 58988 h 378302"/>
              <a:gd name="connsiteX2" fmla="*/ 435428 w 435428"/>
              <a:gd name="connsiteY2" fmla="*/ 378302 h 378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5428" h="378302">
                <a:moveTo>
                  <a:pt x="0" y="931"/>
                </a:moveTo>
                <a:cubicBezTo>
                  <a:pt x="108857" y="-1488"/>
                  <a:pt x="217715" y="-3907"/>
                  <a:pt x="290286" y="58988"/>
                </a:cubicBezTo>
                <a:cubicBezTo>
                  <a:pt x="362857" y="121883"/>
                  <a:pt x="399142" y="250092"/>
                  <a:pt x="435428" y="378302"/>
                </a:cubicBezTo>
              </a:path>
            </a:pathLst>
          </a:custGeom>
          <a:noFill/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cxnSp>
        <p:nvCxnSpPr>
          <p:cNvPr id="43" name="直線單箭頭接點 242">
            <a:extLst>
              <a:ext uri="{FF2B5EF4-FFF2-40B4-BE49-F238E27FC236}">
                <a16:creationId xmlns:a16="http://schemas.microsoft.com/office/drawing/2014/main" id="{BB17C6EA-E891-4D42-B6ED-D947E27D9CE1}"/>
              </a:ext>
            </a:extLst>
          </p:cNvPr>
          <p:cNvCxnSpPr>
            <a:cxnSpLocks/>
          </p:cNvCxnSpPr>
          <p:nvPr/>
        </p:nvCxnSpPr>
        <p:spPr>
          <a:xfrm>
            <a:off x="2659063" y="2981325"/>
            <a:ext cx="88741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243">
            <a:extLst>
              <a:ext uri="{FF2B5EF4-FFF2-40B4-BE49-F238E27FC236}">
                <a16:creationId xmlns:a16="http://schemas.microsoft.com/office/drawing/2014/main" id="{B8C90565-8413-4AB4-A23B-6E5144427963}"/>
              </a:ext>
            </a:extLst>
          </p:cNvPr>
          <p:cNvCxnSpPr>
            <a:cxnSpLocks/>
          </p:cNvCxnSpPr>
          <p:nvPr/>
        </p:nvCxnSpPr>
        <p:spPr>
          <a:xfrm flipH="1" flipV="1">
            <a:off x="3779838" y="3184525"/>
            <a:ext cx="0" cy="123031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群組 244">
            <a:extLst>
              <a:ext uri="{FF2B5EF4-FFF2-40B4-BE49-F238E27FC236}">
                <a16:creationId xmlns:a16="http://schemas.microsoft.com/office/drawing/2014/main" id="{54FEF520-0C50-4FE2-ADA2-7B5A7E796ACC}"/>
              </a:ext>
            </a:extLst>
          </p:cNvPr>
          <p:cNvGrpSpPr>
            <a:grpSpLocks/>
          </p:cNvGrpSpPr>
          <p:nvPr/>
        </p:nvGrpSpPr>
        <p:grpSpPr bwMode="auto">
          <a:xfrm>
            <a:off x="6713538" y="5818188"/>
            <a:ext cx="908050" cy="460375"/>
            <a:chOff x="4765592" y="6396335"/>
            <a:chExt cx="907572" cy="461665"/>
          </a:xfrm>
        </p:grpSpPr>
        <p:sp>
          <p:nvSpPr>
            <p:cNvPr id="46" name="矩形 245">
              <a:extLst>
                <a:ext uri="{FF2B5EF4-FFF2-40B4-BE49-F238E27FC236}">
                  <a16:creationId xmlns:a16="http://schemas.microsoft.com/office/drawing/2014/main" id="{E05348C7-EF1C-494D-9FCF-1C6855A160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2712" y="6442501"/>
              <a:ext cx="720346" cy="369332"/>
            </a:xfrm>
            <a:prstGeom prst="rect">
              <a:avLst/>
            </a:prstGeom>
            <a:solidFill>
              <a:srgbClr val="000000"/>
            </a:solidFill>
            <a:ln w="38100">
              <a:solidFill>
                <a:schemeClr val="bg1"/>
              </a:solidFill>
              <a:miter lim="800000"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zh-TW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31856" name="文字方塊 246">
              <a:extLst>
                <a:ext uri="{FF2B5EF4-FFF2-40B4-BE49-F238E27FC236}">
                  <a16:creationId xmlns:a16="http://schemas.microsoft.com/office/drawing/2014/main" id="{2E7E28D2-33F6-439D-BDAE-D16317991D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5592" y="6396335"/>
              <a:ext cx="90757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zh-TW">
                  <a:solidFill>
                    <a:schemeClr val="bg1"/>
                  </a:solidFill>
                </a:rPr>
                <a:t>x</a:t>
              </a:r>
              <a:r>
                <a:rPr lang="en-US" altLang="zh-TW" baseline="30000">
                  <a:solidFill>
                    <a:schemeClr val="bg1"/>
                  </a:solidFill>
                </a:rPr>
                <a:t>t+1</a:t>
              </a:r>
              <a:endParaRPr lang="zh-TW" altLang="en-US" baseline="30000">
                <a:solidFill>
                  <a:schemeClr val="bg1"/>
                </a:solidFill>
              </a:endParaRPr>
            </a:p>
          </p:txBody>
        </p:sp>
      </p:grpSp>
      <p:sp>
        <p:nvSpPr>
          <p:cNvPr id="48" name="矩形 247">
            <a:extLst>
              <a:ext uri="{FF2B5EF4-FFF2-40B4-BE49-F238E27FC236}">
                <a16:creationId xmlns:a16="http://schemas.microsoft.com/office/drawing/2014/main" id="{03750123-B13F-4716-9151-0EBFE3D912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1638" y="4411663"/>
            <a:ext cx="720725" cy="431800"/>
          </a:xfrm>
          <a:prstGeom prst="rect">
            <a:avLst/>
          </a:prstGeom>
          <a:gradFill rotWithShape="1">
            <a:gsLst>
              <a:gs pos="0">
                <a:srgbClr val="F5F5FC"/>
              </a:gs>
              <a:gs pos="64999">
                <a:srgbClr val="E6E6F6"/>
              </a:gs>
              <a:gs pos="100000">
                <a:srgbClr val="DCDCF3"/>
              </a:gs>
            </a:gsLst>
            <a:lin ang="5400000" scaled="1"/>
          </a:gradFill>
          <a:ln w="9525">
            <a:solidFill>
              <a:srgbClr val="BFBFD2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</a:rPr>
              <a:t>z</a:t>
            </a:r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49" name="矩形 248">
            <a:extLst>
              <a:ext uri="{FF2B5EF4-FFF2-40B4-BE49-F238E27FC236}">
                <a16:creationId xmlns:a16="http://schemas.microsoft.com/office/drawing/2014/main" id="{454EA078-6E36-49DD-B4E2-4223CCFAA683}"/>
              </a:ext>
            </a:extLst>
          </p:cNvPr>
          <p:cNvSpPr/>
          <p:nvPr/>
        </p:nvSpPr>
        <p:spPr>
          <a:xfrm>
            <a:off x="5859145" y="4412022"/>
            <a:ext cx="720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 err="1">
                <a:solidFill>
                  <a:srgbClr val="000000"/>
                </a:solidFill>
              </a:rPr>
              <a:t>z</a:t>
            </a:r>
            <a:r>
              <a:rPr lang="en-US" altLang="zh-TW" sz="2400" baseline="30000" dirty="0" err="1">
                <a:solidFill>
                  <a:srgbClr val="000000"/>
                </a:solidFill>
              </a:rPr>
              <a:t>i</a:t>
            </a:r>
            <a:endParaRPr lang="zh-TW" altLang="en-US" sz="2400" baseline="30000" dirty="0">
              <a:solidFill>
                <a:srgbClr val="000000"/>
              </a:solidFill>
            </a:endParaRPr>
          </a:p>
        </p:txBody>
      </p:sp>
      <p:sp>
        <p:nvSpPr>
          <p:cNvPr id="50" name="橢圓 250">
            <a:extLst>
              <a:ext uri="{FF2B5EF4-FFF2-40B4-BE49-F238E27FC236}">
                <a16:creationId xmlns:a16="http://schemas.microsoft.com/office/drawing/2014/main" id="{81CABF05-0D6B-4470-BBBB-6C9EFAEE571B}"/>
              </a:ext>
            </a:extLst>
          </p:cNvPr>
          <p:cNvSpPr/>
          <p:nvPr/>
        </p:nvSpPr>
        <p:spPr>
          <a:xfrm>
            <a:off x="6424613" y="3559175"/>
            <a:ext cx="438150" cy="438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 dirty="0"/>
          </a:p>
        </p:txBody>
      </p:sp>
      <p:sp>
        <p:nvSpPr>
          <p:cNvPr id="51" name="矩形 252">
            <a:extLst>
              <a:ext uri="{FF2B5EF4-FFF2-40B4-BE49-F238E27FC236}">
                <a16:creationId xmlns:a16="http://schemas.microsoft.com/office/drawing/2014/main" id="{88432393-F3C1-46C4-822C-07BDE96599A4}"/>
              </a:ext>
            </a:extLst>
          </p:cNvPr>
          <p:cNvSpPr/>
          <p:nvPr/>
        </p:nvSpPr>
        <p:spPr>
          <a:xfrm>
            <a:off x="4974685" y="4412022"/>
            <a:ext cx="720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 err="1">
                <a:solidFill>
                  <a:srgbClr val="000000"/>
                </a:solidFill>
              </a:rPr>
              <a:t>z</a:t>
            </a:r>
            <a:r>
              <a:rPr lang="en-US" altLang="zh-TW" sz="2400" baseline="30000" dirty="0" err="1">
                <a:solidFill>
                  <a:srgbClr val="000000"/>
                </a:solidFill>
              </a:rPr>
              <a:t>f</a:t>
            </a:r>
            <a:endParaRPr lang="zh-TW" altLang="en-US" sz="2400" baseline="30000" dirty="0">
              <a:solidFill>
                <a:srgbClr val="000000"/>
              </a:solidFill>
            </a:endParaRPr>
          </a:p>
        </p:txBody>
      </p:sp>
      <p:sp>
        <p:nvSpPr>
          <p:cNvPr id="52" name="矩形 253">
            <a:extLst>
              <a:ext uri="{FF2B5EF4-FFF2-40B4-BE49-F238E27FC236}">
                <a16:creationId xmlns:a16="http://schemas.microsoft.com/office/drawing/2014/main" id="{41477C0B-28DE-4F72-AE72-8B092726DF66}"/>
              </a:ext>
            </a:extLst>
          </p:cNvPr>
          <p:cNvSpPr/>
          <p:nvPr/>
        </p:nvSpPr>
        <p:spPr>
          <a:xfrm>
            <a:off x="7636451" y="4417218"/>
            <a:ext cx="720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rgbClr val="000000"/>
                </a:solidFill>
              </a:rPr>
              <a:t>z</a:t>
            </a:r>
            <a:r>
              <a:rPr lang="en-US" altLang="zh-TW" sz="2400" baseline="30000" dirty="0">
                <a:solidFill>
                  <a:srgbClr val="000000"/>
                </a:solidFill>
              </a:rPr>
              <a:t>o</a:t>
            </a:r>
            <a:endParaRPr lang="zh-TW" altLang="en-US" sz="2400" baseline="30000" dirty="0">
              <a:solidFill>
                <a:srgbClr val="000000"/>
              </a:solidFill>
            </a:endParaRPr>
          </a:p>
        </p:txBody>
      </p:sp>
      <p:sp>
        <p:nvSpPr>
          <p:cNvPr id="53" name="橢圓 255">
            <a:extLst>
              <a:ext uri="{FF2B5EF4-FFF2-40B4-BE49-F238E27FC236}">
                <a16:creationId xmlns:a16="http://schemas.microsoft.com/office/drawing/2014/main" id="{19D09BD5-CF35-41A2-9886-9C2055278971}"/>
              </a:ext>
            </a:extLst>
          </p:cNvPr>
          <p:cNvSpPr/>
          <p:nvPr/>
        </p:nvSpPr>
        <p:spPr>
          <a:xfrm>
            <a:off x="5097463" y="2740025"/>
            <a:ext cx="438150" cy="438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 dirty="0"/>
          </a:p>
        </p:txBody>
      </p:sp>
      <p:grpSp>
        <p:nvGrpSpPr>
          <p:cNvPr id="54" name="群組 257">
            <a:extLst>
              <a:ext uri="{FF2B5EF4-FFF2-40B4-BE49-F238E27FC236}">
                <a16:creationId xmlns:a16="http://schemas.microsoft.com/office/drawing/2014/main" id="{8B935F03-0E63-47DD-8193-187D008E624D}"/>
              </a:ext>
            </a:extLst>
          </p:cNvPr>
          <p:cNvGrpSpPr>
            <a:grpSpLocks/>
          </p:cNvGrpSpPr>
          <p:nvPr/>
        </p:nvGrpSpPr>
        <p:grpSpPr bwMode="auto">
          <a:xfrm>
            <a:off x="6413500" y="2713038"/>
            <a:ext cx="438150" cy="438150"/>
            <a:chOff x="6656524" y="2699227"/>
            <a:chExt cx="438150" cy="438150"/>
          </a:xfrm>
        </p:grpSpPr>
        <p:sp>
          <p:nvSpPr>
            <p:cNvPr id="55" name="橢圓 258">
              <a:extLst>
                <a:ext uri="{FF2B5EF4-FFF2-40B4-BE49-F238E27FC236}">
                  <a16:creationId xmlns:a16="http://schemas.microsoft.com/office/drawing/2014/main" id="{8952F308-4E30-492D-BA24-ECA84FB210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56524" y="2699227"/>
              <a:ext cx="438150" cy="438150"/>
            </a:xfrm>
            <a:prstGeom prst="ellipse">
              <a:avLst/>
            </a:prstGeom>
            <a:gradFill rotWithShape="1">
              <a:gsLst>
                <a:gs pos="0">
                  <a:srgbClr val="F7F6FF"/>
                </a:gs>
                <a:gs pos="64999">
                  <a:srgbClr val="ECEBFF"/>
                </a:gs>
                <a:gs pos="100000">
                  <a:srgbClr val="E5E3FF"/>
                </a:gs>
              </a:gsLst>
              <a:lin ang="5400000" scaled="1"/>
            </a:gradFill>
            <a:ln w="9525">
              <a:solidFill>
                <a:srgbClr val="D4D3E7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6" name="文字方塊 259">
              <a:extLst>
                <a:ext uri="{FF2B5EF4-FFF2-40B4-BE49-F238E27FC236}">
                  <a16:creationId xmlns:a16="http://schemas.microsoft.com/office/drawing/2014/main" id="{CBCFEF8F-B03F-49B8-A4CC-88F68C472CE7}"/>
                </a:ext>
              </a:extLst>
            </p:cNvPr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6766595" y="2808578"/>
              <a:ext cx="283732" cy="276999"/>
            </a:xfrm>
            <a:prstGeom prst="rect">
              <a:avLst/>
            </a:prstGeom>
            <a:blipFill rotWithShape="1">
              <a:blip r:embed="rId4"/>
              <a:stretch>
                <a:fillRect l="-10638" t="-8511" b="-4255"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en-US">
                  <a:noFill/>
                  <a:latin typeface="Arial" charset="0"/>
                  <a:ea typeface="ＭＳ Ｐゴシック" charset="0"/>
                  <a:cs typeface="ＭＳ Ｐゴシック" charset="0"/>
                </a:rPr>
                <a:t> </a:t>
              </a:r>
            </a:p>
          </p:txBody>
        </p:sp>
      </p:grpSp>
      <p:sp>
        <p:nvSpPr>
          <p:cNvPr id="57" name="橢圓 261">
            <a:extLst>
              <a:ext uri="{FF2B5EF4-FFF2-40B4-BE49-F238E27FC236}">
                <a16:creationId xmlns:a16="http://schemas.microsoft.com/office/drawing/2014/main" id="{572E208E-92FF-4371-B12D-1925C841A961}"/>
              </a:ext>
            </a:extLst>
          </p:cNvPr>
          <p:cNvSpPr/>
          <p:nvPr/>
        </p:nvSpPr>
        <p:spPr>
          <a:xfrm>
            <a:off x="7772400" y="2735263"/>
            <a:ext cx="438150" cy="438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 dirty="0"/>
          </a:p>
        </p:txBody>
      </p:sp>
      <p:sp>
        <p:nvSpPr>
          <p:cNvPr id="58" name="矩形 263">
            <a:extLst>
              <a:ext uri="{FF2B5EF4-FFF2-40B4-BE49-F238E27FC236}">
                <a16:creationId xmlns:a16="http://schemas.microsoft.com/office/drawing/2014/main" id="{A2586CBB-3616-407F-948D-F41C6A51C8CA}"/>
              </a:ext>
            </a:extLst>
          </p:cNvPr>
          <p:cNvSpPr/>
          <p:nvPr/>
        </p:nvSpPr>
        <p:spPr>
          <a:xfrm>
            <a:off x="7634516" y="1397016"/>
            <a:ext cx="720000" cy="432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59" name="文字方塊 264">
            <a:extLst>
              <a:ext uri="{FF2B5EF4-FFF2-40B4-BE49-F238E27FC236}">
                <a16:creationId xmlns:a16="http://schemas.microsoft.com/office/drawing/2014/main" id="{CF871BE7-6589-4B2C-8881-CBD42D4D4B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3325" y="1382713"/>
            <a:ext cx="9064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/>
              <a:t>y</a:t>
            </a:r>
            <a:r>
              <a:rPr lang="en-US" altLang="zh-TW" baseline="30000"/>
              <a:t>t+1</a:t>
            </a:r>
            <a:endParaRPr lang="zh-TW" altLang="en-US" baseline="30000"/>
          </a:p>
        </p:txBody>
      </p:sp>
      <p:cxnSp>
        <p:nvCxnSpPr>
          <p:cNvPr id="60" name="直線單箭頭接點 265">
            <a:extLst>
              <a:ext uri="{FF2B5EF4-FFF2-40B4-BE49-F238E27FC236}">
                <a16:creationId xmlns:a16="http://schemas.microsoft.com/office/drawing/2014/main" id="{7FEB95BB-C96A-4A8D-8828-FDBB5EEEE7A8}"/>
              </a:ext>
            </a:extLst>
          </p:cNvPr>
          <p:cNvCxnSpPr>
            <a:cxnSpLocks/>
          </p:cNvCxnSpPr>
          <p:nvPr/>
        </p:nvCxnSpPr>
        <p:spPr>
          <a:xfrm flipH="1" flipV="1">
            <a:off x="5334000" y="3205163"/>
            <a:ext cx="0" cy="123031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266">
            <a:extLst>
              <a:ext uri="{FF2B5EF4-FFF2-40B4-BE49-F238E27FC236}">
                <a16:creationId xmlns:a16="http://schemas.microsoft.com/office/drawing/2014/main" id="{03A1D0C1-3EEA-4CFF-8F50-7668248E3C24}"/>
              </a:ext>
            </a:extLst>
          </p:cNvPr>
          <p:cNvCxnSpPr>
            <a:cxnSpLocks/>
          </p:cNvCxnSpPr>
          <p:nvPr/>
        </p:nvCxnSpPr>
        <p:spPr>
          <a:xfrm>
            <a:off x="5540375" y="2968625"/>
            <a:ext cx="88741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單箭頭接點 267">
            <a:extLst>
              <a:ext uri="{FF2B5EF4-FFF2-40B4-BE49-F238E27FC236}">
                <a16:creationId xmlns:a16="http://schemas.microsoft.com/office/drawing/2014/main" id="{4A1BB061-8FB4-4474-A609-7B575EE21112}"/>
              </a:ext>
            </a:extLst>
          </p:cNvPr>
          <p:cNvCxnSpPr>
            <a:cxnSpLocks/>
            <a:endCxn id="50" idx="5"/>
          </p:cNvCxnSpPr>
          <p:nvPr/>
        </p:nvCxnSpPr>
        <p:spPr>
          <a:xfrm flipH="1" flipV="1">
            <a:off x="6797675" y="3932238"/>
            <a:ext cx="338138" cy="4953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268">
            <a:extLst>
              <a:ext uri="{FF2B5EF4-FFF2-40B4-BE49-F238E27FC236}">
                <a16:creationId xmlns:a16="http://schemas.microsoft.com/office/drawing/2014/main" id="{679B92B8-BD21-4149-BD88-3E08571ED0C7}"/>
              </a:ext>
            </a:extLst>
          </p:cNvPr>
          <p:cNvCxnSpPr>
            <a:cxnSpLocks/>
            <a:endCxn id="50" idx="3"/>
          </p:cNvCxnSpPr>
          <p:nvPr/>
        </p:nvCxnSpPr>
        <p:spPr>
          <a:xfrm flipV="1">
            <a:off x="6219825" y="3932238"/>
            <a:ext cx="268288" cy="47942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269">
            <a:extLst>
              <a:ext uri="{FF2B5EF4-FFF2-40B4-BE49-F238E27FC236}">
                <a16:creationId xmlns:a16="http://schemas.microsoft.com/office/drawing/2014/main" id="{99E08AF7-E8AB-41AA-BA7B-0F2DCF975D5A}"/>
              </a:ext>
            </a:extLst>
          </p:cNvPr>
          <p:cNvCxnSpPr>
            <a:cxnSpLocks/>
          </p:cNvCxnSpPr>
          <p:nvPr/>
        </p:nvCxnSpPr>
        <p:spPr>
          <a:xfrm flipV="1">
            <a:off x="6640513" y="3157538"/>
            <a:ext cx="0" cy="39687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向下箭號 161">
            <a:extLst>
              <a:ext uri="{FF2B5EF4-FFF2-40B4-BE49-F238E27FC236}">
                <a16:creationId xmlns:a16="http://schemas.microsoft.com/office/drawing/2014/main" id="{BE191FB8-523A-46EB-B196-1DF85A30C201}"/>
              </a:ext>
            </a:extLst>
          </p:cNvPr>
          <p:cNvSpPr/>
          <p:nvPr/>
        </p:nvSpPr>
        <p:spPr>
          <a:xfrm flipV="1">
            <a:off x="7787655" y="1923107"/>
            <a:ext cx="438150" cy="748396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66" name="向下箭號 162">
            <a:extLst>
              <a:ext uri="{FF2B5EF4-FFF2-40B4-BE49-F238E27FC236}">
                <a16:creationId xmlns:a16="http://schemas.microsoft.com/office/drawing/2014/main" id="{4E00B782-D5B0-4948-8C7B-C6ECD912054B}"/>
              </a:ext>
            </a:extLst>
          </p:cNvPr>
          <p:cNvSpPr/>
          <p:nvPr/>
        </p:nvSpPr>
        <p:spPr>
          <a:xfrm rot="2620627" flipV="1">
            <a:off x="7530748" y="4873261"/>
            <a:ext cx="438150" cy="985507"/>
          </a:xfrm>
          <a:prstGeom prst="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67" name="向下箭號 163">
            <a:extLst>
              <a:ext uri="{FF2B5EF4-FFF2-40B4-BE49-F238E27FC236}">
                <a16:creationId xmlns:a16="http://schemas.microsoft.com/office/drawing/2014/main" id="{D96FC243-16B9-4391-A964-523BA65F5C82}"/>
              </a:ext>
            </a:extLst>
          </p:cNvPr>
          <p:cNvSpPr/>
          <p:nvPr/>
        </p:nvSpPr>
        <p:spPr>
          <a:xfrm rot="20057551" flipV="1">
            <a:off x="6117204" y="4867740"/>
            <a:ext cx="438150" cy="909089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68" name="向下箭號 165">
            <a:extLst>
              <a:ext uri="{FF2B5EF4-FFF2-40B4-BE49-F238E27FC236}">
                <a16:creationId xmlns:a16="http://schemas.microsoft.com/office/drawing/2014/main" id="{DEB0446E-B0F3-4BE6-9493-E83AF7D99183}"/>
              </a:ext>
            </a:extLst>
          </p:cNvPr>
          <p:cNvSpPr/>
          <p:nvPr/>
        </p:nvSpPr>
        <p:spPr>
          <a:xfrm rot="1353372" flipV="1">
            <a:off x="6829048" y="4913435"/>
            <a:ext cx="438150" cy="861179"/>
          </a:xfrm>
          <a:prstGeom prst="down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69" name="向下箭號 166">
            <a:extLst>
              <a:ext uri="{FF2B5EF4-FFF2-40B4-BE49-F238E27FC236}">
                <a16:creationId xmlns:a16="http://schemas.microsoft.com/office/drawing/2014/main" id="{2D663216-5DF9-45B3-89DE-39CE78EB5750}"/>
              </a:ext>
            </a:extLst>
          </p:cNvPr>
          <p:cNvSpPr/>
          <p:nvPr/>
        </p:nvSpPr>
        <p:spPr>
          <a:xfrm rot="18851723" flipV="1">
            <a:off x="5370742" y="4842127"/>
            <a:ext cx="438150" cy="1030466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grpSp>
        <p:nvGrpSpPr>
          <p:cNvPr id="31831" name="群組 275">
            <a:extLst>
              <a:ext uri="{FF2B5EF4-FFF2-40B4-BE49-F238E27FC236}">
                <a16:creationId xmlns:a16="http://schemas.microsoft.com/office/drawing/2014/main" id="{B867F822-7980-49F8-92A9-3EDC9EA6FF78}"/>
              </a:ext>
            </a:extLst>
          </p:cNvPr>
          <p:cNvGrpSpPr>
            <a:grpSpLocks/>
          </p:cNvGrpSpPr>
          <p:nvPr/>
        </p:nvGrpSpPr>
        <p:grpSpPr bwMode="auto">
          <a:xfrm>
            <a:off x="5876925" y="5810250"/>
            <a:ext cx="906463" cy="460375"/>
            <a:chOff x="4765592" y="6396335"/>
            <a:chExt cx="907572" cy="461665"/>
          </a:xfrm>
        </p:grpSpPr>
        <p:sp>
          <p:nvSpPr>
            <p:cNvPr id="71" name="矩形 276">
              <a:extLst>
                <a:ext uri="{FF2B5EF4-FFF2-40B4-BE49-F238E27FC236}">
                  <a16:creationId xmlns:a16="http://schemas.microsoft.com/office/drawing/2014/main" id="{74DFFC22-F5B2-439A-88B4-3DC5E9103E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2812" y="6442502"/>
              <a:ext cx="720018" cy="369332"/>
            </a:xfrm>
            <a:prstGeom prst="rect">
              <a:avLst/>
            </a:prstGeom>
            <a:solidFill>
              <a:srgbClr val="E2E2FF"/>
            </a:solidFill>
            <a:ln w="38100">
              <a:solidFill>
                <a:schemeClr val="bg1"/>
              </a:solidFill>
              <a:miter lim="800000"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zh-TW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31852" name="文字方塊 277">
              <a:extLst>
                <a:ext uri="{FF2B5EF4-FFF2-40B4-BE49-F238E27FC236}">
                  <a16:creationId xmlns:a16="http://schemas.microsoft.com/office/drawing/2014/main" id="{52936015-A69D-46B9-B725-35F8798666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5592" y="6396335"/>
              <a:ext cx="90757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zh-TW"/>
                <a:t>h</a:t>
              </a:r>
              <a:r>
                <a:rPr lang="en-US" altLang="zh-TW" baseline="30000"/>
                <a:t>t</a:t>
              </a:r>
              <a:endParaRPr lang="zh-TW" altLang="en-US" baseline="30000"/>
            </a:p>
          </p:txBody>
        </p:sp>
      </p:grpSp>
      <p:grpSp>
        <p:nvGrpSpPr>
          <p:cNvPr id="73" name="群組 281">
            <a:extLst>
              <a:ext uri="{FF2B5EF4-FFF2-40B4-BE49-F238E27FC236}">
                <a16:creationId xmlns:a16="http://schemas.microsoft.com/office/drawing/2014/main" id="{FA5B5B2E-F5AC-4356-910A-2AAA2C281D08}"/>
              </a:ext>
            </a:extLst>
          </p:cNvPr>
          <p:cNvGrpSpPr>
            <a:grpSpLocks/>
          </p:cNvGrpSpPr>
          <p:nvPr/>
        </p:nvGrpSpPr>
        <p:grpSpPr bwMode="auto">
          <a:xfrm>
            <a:off x="8353425" y="2066925"/>
            <a:ext cx="908050" cy="461963"/>
            <a:chOff x="4775004" y="6396335"/>
            <a:chExt cx="907572" cy="461665"/>
          </a:xfrm>
        </p:grpSpPr>
        <p:sp>
          <p:nvSpPr>
            <p:cNvPr id="74" name="矩形 282">
              <a:extLst>
                <a:ext uri="{FF2B5EF4-FFF2-40B4-BE49-F238E27FC236}">
                  <a16:creationId xmlns:a16="http://schemas.microsoft.com/office/drawing/2014/main" id="{1739D711-F2CB-43B2-8EBB-79EF173847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2604" y="6442343"/>
              <a:ext cx="720346" cy="369648"/>
            </a:xfrm>
            <a:prstGeom prst="rect">
              <a:avLst/>
            </a:prstGeom>
            <a:gradFill rotWithShape="1">
              <a:gsLst>
                <a:gs pos="0">
                  <a:srgbClr val="F7F6FF"/>
                </a:gs>
                <a:gs pos="64999">
                  <a:srgbClr val="ECEBFF"/>
                </a:gs>
                <a:gs pos="100000">
                  <a:srgbClr val="E5E3FF"/>
                </a:gs>
              </a:gsLst>
              <a:lin ang="5400000" scaled="1"/>
            </a:gradFill>
            <a:ln w="9525">
              <a:solidFill>
                <a:srgbClr val="D4D3E7"/>
              </a:solidFill>
              <a:miter lim="800000"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75" name="文字方塊 283">
              <a:extLst>
                <a:ext uri="{FF2B5EF4-FFF2-40B4-BE49-F238E27FC236}">
                  <a16:creationId xmlns:a16="http://schemas.microsoft.com/office/drawing/2014/main" id="{0224F6CC-3D88-4D47-A4A7-07F3C34FA2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75004" y="6396335"/>
              <a:ext cx="907572" cy="461665"/>
            </a:xfrm>
            <a:prstGeom prst="rect">
              <a:avLst/>
            </a:prstGeom>
            <a:noFill/>
            <a:ln>
              <a:noFill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zh-TW"/>
                <a:t>c</a:t>
              </a:r>
              <a:r>
                <a:rPr lang="en-US" altLang="zh-TW" baseline="30000"/>
                <a:t>t+1</a:t>
              </a:r>
              <a:endParaRPr lang="zh-TW" altLang="en-US" baseline="30000"/>
            </a:p>
          </p:txBody>
        </p:sp>
      </p:grpSp>
      <p:sp>
        <p:nvSpPr>
          <p:cNvPr id="76" name="手繪多邊形 2">
            <a:extLst>
              <a:ext uri="{FF2B5EF4-FFF2-40B4-BE49-F238E27FC236}">
                <a16:creationId xmlns:a16="http://schemas.microsoft.com/office/drawing/2014/main" id="{4129DD2E-B4B2-4B6C-A371-6D9517CFF6BD}"/>
              </a:ext>
            </a:extLst>
          </p:cNvPr>
          <p:cNvSpPr/>
          <p:nvPr/>
        </p:nvSpPr>
        <p:spPr>
          <a:xfrm>
            <a:off x="6751638" y="2324100"/>
            <a:ext cx="1625600" cy="377825"/>
          </a:xfrm>
          <a:custGeom>
            <a:avLst/>
            <a:gdLst>
              <a:gd name="connsiteX0" fmla="*/ 0 w 1625600"/>
              <a:gd name="connsiteY0" fmla="*/ 378228 h 378228"/>
              <a:gd name="connsiteX1" fmla="*/ 508000 w 1625600"/>
              <a:gd name="connsiteY1" fmla="*/ 73428 h 378228"/>
              <a:gd name="connsiteX2" fmla="*/ 1625600 w 1625600"/>
              <a:gd name="connsiteY2" fmla="*/ 857 h 378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25600" h="378228">
                <a:moveTo>
                  <a:pt x="0" y="378228"/>
                </a:moveTo>
                <a:cubicBezTo>
                  <a:pt x="118533" y="257275"/>
                  <a:pt x="237067" y="136323"/>
                  <a:pt x="508000" y="73428"/>
                </a:cubicBezTo>
                <a:cubicBezTo>
                  <a:pt x="778933" y="10533"/>
                  <a:pt x="1395791" y="-3981"/>
                  <a:pt x="1625600" y="857"/>
                </a:cubicBezTo>
              </a:path>
            </a:pathLst>
          </a:custGeom>
          <a:noFill/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77" name="手繪多邊形 4">
            <a:extLst>
              <a:ext uri="{FF2B5EF4-FFF2-40B4-BE49-F238E27FC236}">
                <a16:creationId xmlns:a16="http://schemas.microsoft.com/office/drawing/2014/main" id="{A2A5BCD1-A87B-429F-9DA7-F5BD08235FB9}"/>
              </a:ext>
            </a:extLst>
          </p:cNvPr>
          <p:cNvSpPr/>
          <p:nvPr/>
        </p:nvSpPr>
        <p:spPr>
          <a:xfrm>
            <a:off x="4851400" y="2352675"/>
            <a:ext cx="434975" cy="377825"/>
          </a:xfrm>
          <a:custGeom>
            <a:avLst/>
            <a:gdLst>
              <a:gd name="connsiteX0" fmla="*/ 0 w 435428"/>
              <a:gd name="connsiteY0" fmla="*/ 931 h 378302"/>
              <a:gd name="connsiteX1" fmla="*/ 290286 w 435428"/>
              <a:gd name="connsiteY1" fmla="*/ 58988 h 378302"/>
              <a:gd name="connsiteX2" fmla="*/ 435428 w 435428"/>
              <a:gd name="connsiteY2" fmla="*/ 378302 h 378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5428" h="378302">
                <a:moveTo>
                  <a:pt x="0" y="931"/>
                </a:moveTo>
                <a:cubicBezTo>
                  <a:pt x="108857" y="-1488"/>
                  <a:pt x="217715" y="-3907"/>
                  <a:pt x="290286" y="58988"/>
                </a:cubicBezTo>
                <a:cubicBezTo>
                  <a:pt x="362857" y="121883"/>
                  <a:pt x="399142" y="250092"/>
                  <a:pt x="435428" y="378302"/>
                </a:cubicBezTo>
              </a:path>
            </a:pathLst>
          </a:custGeom>
          <a:noFill/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78" name="手繪多邊形 110">
            <a:extLst>
              <a:ext uri="{FF2B5EF4-FFF2-40B4-BE49-F238E27FC236}">
                <a16:creationId xmlns:a16="http://schemas.microsoft.com/office/drawing/2014/main" id="{39E1DEA3-C308-4875-B45E-6BD0245BA2FC}"/>
              </a:ext>
            </a:extLst>
          </p:cNvPr>
          <p:cNvSpPr/>
          <p:nvPr/>
        </p:nvSpPr>
        <p:spPr>
          <a:xfrm>
            <a:off x="4019550" y="3000375"/>
            <a:ext cx="1908175" cy="3101975"/>
          </a:xfrm>
          <a:custGeom>
            <a:avLst/>
            <a:gdLst>
              <a:gd name="connsiteX0" fmla="*/ 0 w 1320800"/>
              <a:gd name="connsiteY0" fmla="*/ 0 h 3135086"/>
              <a:gd name="connsiteX1" fmla="*/ 362857 w 1320800"/>
              <a:gd name="connsiteY1" fmla="*/ 624114 h 3135086"/>
              <a:gd name="connsiteX2" fmla="*/ 508000 w 1320800"/>
              <a:gd name="connsiteY2" fmla="*/ 2409371 h 3135086"/>
              <a:gd name="connsiteX3" fmla="*/ 1320800 w 1320800"/>
              <a:gd name="connsiteY3" fmla="*/ 3135086 h 3135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20800" h="3135086">
                <a:moveTo>
                  <a:pt x="0" y="0"/>
                </a:moveTo>
                <a:cubicBezTo>
                  <a:pt x="139095" y="111276"/>
                  <a:pt x="278190" y="222552"/>
                  <a:pt x="362857" y="624114"/>
                </a:cubicBezTo>
                <a:cubicBezTo>
                  <a:pt x="447524" y="1025676"/>
                  <a:pt x="348343" y="1990876"/>
                  <a:pt x="508000" y="2409371"/>
                </a:cubicBezTo>
                <a:cubicBezTo>
                  <a:pt x="667657" y="2827866"/>
                  <a:pt x="994228" y="2981476"/>
                  <a:pt x="1320800" y="3135086"/>
                </a:cubicBezTo>
              </a:path>
            </a:pathLst>
          </a:custGeom>
          <a:noFill/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cxnSp>
        <p:nvCxnSpPr>
          <p:cNvPr id="79" name="直線單箭頭接點 287">
            <a:extLst>
              <a:ext uri="{FF2B5EF4-FFF2-40B4-BE49-F238E27FC236}">
                <a16:creationId xmlns:a16="http://schemas.microsoft.com/office/drawing/2014/main" id="{344F7495-69B1-49BA-9BE9-ECC396F10366}"/>
              </a:ext>
            </a:extLst>
          </p:cNvPr>
          <p:cNvCxnSpPr>
            <a:cxnSpLocks/>
          </p:cNvCxnSpPr>
          <p:nvPr/>
        </p:nvCxnSpPr>
        <p:spPr>
          <a:xfrm>
            <a:off x="6884988" y="2968625"/>
            <a:ext cx="88741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單箭頭接點 288">
            <a:extLst>
              <a:ext uri="{FF2B5EF4-FFF2-40B4-BE49-F238E27FC236}">
                <a16:creationId xmlns:a16="http://schemas.microsoft.com/office/drawing/2014/main" id="{5CB37444-65F5-4811-BA42-29AE0E62B9C0}"/>
              </a:ext>
            </a:extLst>
          </p:cNvPr>
          <p:cNvCxnSpPr>
            <a:cxnSpLocks/>
          </p:cNvCxnSpPr>
          <p:nvPr/>
        </p:nvCxnSpPr>
        <p:spPr>
          <a:xfrm flipH="1" flipV="1">
            <a:off x="8007350" y="3173413"/>
            <a:ext cx="0" cy="122872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字方塊 90">
            <a:extLst>
              <a:ext uri="{FF2B5EF4-FFF2-40B4-BE49-F238E27FC236}">
                <a16:creationId xmlns:a16="http://schemas.microsoft.com/office/drawing/2014/main" id="{FCD83A90-817E-4052-AEE3-5E102518D0EA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252331" y="3566571"/>
            <a:ext cx="336631" cy="369332"/>
          </a:xfrm>
          <a:prstGeom prst="rect">
            <a:avLst/>
          </a:prstGeom>
          <a:blipFill rotWithShape="1">
            <a:blip r:embed="rId5"/>
            <a:stretch>
              <a:fillRect l="-7143" t="-8197"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  <a:latin typeface="Arial" charset="0"/>
                <a:ea typeface="ＭＳ Ｐゴシック" charset="0"/>
                <a:cs typeface="ＭＳ Ｐゴシック" charset="0"/>
              </a:rPr>
              <a:t> </a:t>
            </a:r>
          </a:p>
        </p:txBody>
      </p:sp>
      <p:sp>
        <p:nvSpPr>
          <p:cNvPr id="82" name="文字方塊 91">
            <a:extLst>
              <a:ext uri="{FF2B5EF4-FFF2-40B4-BE49-F238E27FC236}">
                <a16:creationId xmlns:a16="http://schemas.microsoft.com/office/drawing/2014/main" id="{AE4D7CA0-988F-42B5-930A-179C27440A50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607468" y="2775597"/>
            <a:ext cx="336631" cy="369332"/>
          </a:xfrm>
          <a:prstGeom prst="rect">
            <a:avLst/>
          </a:prstGeom>
          <a:blipFill rotWithShape="1">
            <a:blip r:embed="rId2"/>
            <a:stretch>
              <a:fillRect l="-7143" t="-6557"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  <a:latin typeface="Arial" charset="0"/>
                <a:ea typeface="ＭＳ Ｐゴシック" charset="0"/>
                <a:cs typeface="ＭＳ Ｐゴシック" charset="0"/>
              </a:rPr>
              <a:t> </a:t>
            </a:r>
          </a:p>
        </p:txBody>
      </p:sp>
      <p:sp>
        <p:nvSpPr>
          <p:cNvPr id="83" name="文字方塊 92">
            <a:extLst>
              <a:ext uri="{FF2B5EF4-FFF2-40B4-BE49-F238E27FC236}">
                <a16:creationId xmlns:a16="http://schemas.microsoft.com/office/drawing/2014/main" id="{84CEA550-4628-49A0-9832-D4A3062A7762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166369" y="2754147"/>
            <a:ext cx="336631" cy="369332"/>
          </a:xfrm>
          <a:prstGeom prst="rect">
            <a:avLst/>
          </a:prstGeom>
          <a:blipFill rotWithShape="1">
            <a:blip r:embed="rId5"/>
            <a:stretch>
              <a:fillRect l="-7143" t="-6452"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  <a:latin typeface="Arial" charset="0"/>
                <a:ea typeface="ＭＳ Ｐゴシック" charset="0"/>
                <a:cs typeface="ＭＳ Ｐゴシック" charset="0"/>
              </a:rPr>
              <a:t> </a:t>
            </a:r>
          </a:p>
        </p:txBody>
      </p:sp>
      <p:sp>
        <p:nvSpPr>
          <p:cNvPr id="84" name="文字方塊 93">
            <a:extLst>
              <a:ext uri="{FF2B5EF4-FFF2-40B4-BE49-F238E27FC236}">
                <a16:creationId xmlns:a16="http://schemas.microsoft.com/office/drawing/2014/main" id="{BD88C899-BBD3-49BB-9703-98A38F84144F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479698" y="3575729"/>
            <a:ext cx="336631" cy="369332"/>
          </a:xfrm>
          <a:prstGeom prst="rect">
            <a:avLst/>
          </a:prstGeom>
          <a:blipFill rotWithShape="1">
            <a:blip r:embed="rId6"/>
            <a:stretch>
              <a:fillRect l="-7018" t="-6452"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  <a:latin typeface="Arial" charset="0"/>
                <a:ea typeface="ＭＳ Ｐゴシック" charset="0"/>
                <a:cs typeface="ＭＳ Ｐゴシック" charset="0"/>
              </a:rPr>
              <a:t> </a:t>
            </a:r>
          </a:p>
        </p:txBody>
      </p:sp>
      <p:sp>
        <p:nvSpPr>
          <p:cNvPr id="85" name="文字方塊 94">
            <a:extLst>
              <a:ext uri="{FF2B5EF4-FFF2-40B4-BE49-F238E27FC236}">
                <a16:creationId xmlns:a16="http://schemas.microsoft.com/office/drawing/2014/main" id="{FDF359DB-0119-42A4-9333-B5ACDAEB9673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838414" y="2754147"/>
            <a:ext cx="336631" cy="369332"/>
          </a:xfrm>
          <a:prstGeom prst="rect">
            <a:avLst/>
          </a:prstGeom>
          <a:blipFill rotWithShape="1">
            <a:blip r:embed="rId6"/>
            <a:stretch>
              <a:fillRect l="-7018" t="-6452"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  <a:latin typeface="Arial" charset="0"/>
                <a:ea typeface="ＭＳ Ｐゴシック" charset="0"/>
                <a:cs typeface="ＭＳ Ｐゴシック" charset="0"/>
              </a:rPr>
              <a:t> </a:t>
            </a:r>
          </a:p>
        </p:txBody>
      </p:sp>
      <p:sp>
        <p:nvSpPr>
          <p:cNvPr id="31843" name="文字方塊 96">
            <a:extLst>
              <a:ext uri="{FF2B5EF4-FFF2-40B4-BE49-F238E27FC236}">
                <a16:creationId xmlns:a16="http://schemas.microsoft.com/office/drawing/2014/main" id="{6DD69C03-8C56-4782-B656-EA54BECB1B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9025" y="2909888"/>
            <a:ext cx="14287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/>
              <a:t>tanh</a:t>
            </a:r>
            <a:endParaRPr lang="zh-TW" altLang="en-US"/>
          </a:p>
        </p:txBody>
      </p:sp>
      <p:sp>
        <p:nvSpPr>
          <p:cNvPr id="88" name="文字方塊 97">
            <a:extLst>
              <a:ext uri="{FF2B5EF4-FFF2-40B4-BE49-F238E27FC236}">
                <a16:creationId xmlns:a16="http://schemas.microsoft.com/office/drawing/2014/main" id="{CA9D6F2D-B84F-4044-9EF5-B8F1EB607C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0825" y="2930525"/>
            <a:ext cx="14287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/>
              <a:t>tanh</a:t>
            </a:r>
            <a:endParaRPr lang="zh-TW" altLang="en-US"/>
          </a:p>
        </p:txBody>
      </p:sp>
      <p:sp>
        <p:nvSpPr>
          <p:cNvPr id="89" name="手繪多邊形 110">
            <a:extLst>
              <a:ext uri="{FF2B5EF4-FFF2-40B4-BE49-F238E27FC236}">
                <a16:creationId xmlns:a16="http://schemas.microsoft.com/office/drawing/2014/main" id="{8F73C62D-6826-4510-BEBE-6F4016690654}"/>
              </a:ext>
            </a:extLst>
          </p:cNvPr>
          <p:cNvSpPr/>
          <p:nvPr/>
        </p:nvSpPr>
        <p:spPr>
          <a:xfrm>
            <a:off x="8240713" y="2963863"/>
            <a:ext cx="1906587" cy="3101975"/>
          </a:xfrm>
          <a:custGeom>
            <a:avLst/>
            <a:gdLst>
              <a:gd name="connsiteX0" fmla="*/ 0 w 1320800"/>
              <a:gd name="connsiteY0" fmla="*/ 0 h 3135086"/>
              <a:gd name="connsiteX1" fmla="*/ 362857 w 1320800"/>
              <a:gd name="connsiteY1" fmla="*/ 624114 h 3135086"/>
              <a:gd name="connsiteX2" fmla="*/ 508000 w 1320800"/>
              <a:gd name="connsiteY2" fmla="*/ 2409371 h 3135086"/>
              <a:gd name="connsiteX3" fmla="*/ 1320800 w 1320800"/>
              <a:gd name="connsiteY3" fmla="*/ 3135086 h 3135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20800" h="3135086">
                <a:moveTo>
                  <a:pt x="0" y="0"/>
                </a:moveTo>
                <a:cubicBezTo>
                  <a:pt x="139095" y="111276"/>
                  <a:pt x="278190" y="222552"/>
                  <a:pt x="362857" y="624114"/>
                </a:cubicBezTo>
                <a:cubicBezTo>
                  <a:pt x="447524" y="1025676"/>
                  <a:pt x="348343" y="1990876"/>
                  <a:pt x="508000" y="2409371"/>
                </a:cubicBezTo>
                <a:cubicBezTo>
                  <a:pt x="667657" y="2827866"/>
                  <a:pt x="994228" y="2981476"/>
                  <a:pt x="1320800" y="3135086"/>
                </a:cubicBezTo>
              </a:path>
            </a:pathLst>
          </a:custGeom>
          <a:noFill/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90" name="文字方塊 101">
            <a:extLst>
              <a:ext uri="{FF2B5EF4-FFF2-40B4-BE49-F238E27FC236}">
                <a16:creationId xmlns:a16="http://schemas.microsoft.com/office/drawing/2014/main" id="{3FBAD924-1F01-4F9D-8D3C-FD235C2EED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32788" y="5322888"/>
            <a:ext cx="90646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/>
              <a:t>h</a:t>
            </a:r>
            <a:r>
              <a:rPr lang="en-US" altLang="zh-TW" baseline="30000"/>
              <a:t>t+1</a:t>
            </a:r>
            <a:endParaRPr lang="zh-TW" altLang="en-US" baseline="30000"/>
          </a:p>
        </p:txBody>
      </p:sp>
      <p:sp>
        <p:nvSpPr>
          <p:cNvPr id="31847" name="TextBox 90">
            <a:extLst>
              <a:ext uri="{FF2B5EF4-FFF2-40B4-BE49-F238E27FC236}">
                <a16:creationId xmlns:a16="http://schemas.microsoft.com/office/drawing/2014/main" id="{752C62E1-A644-46AA-81E6-95CE20BC9D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6488113"/>
            <a:ext cx="38766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FF0000"/>
                </a:solidFill>
              </a:rPr>
              <a:t>Information flow of LSTM</a:t>
            </a:r>
          </a:p>
        </p:txBody>
      </p:sp>
      <p:pic>
        <p:nvPicPr>
          <p:cNvPr id="31848" name="Picture 90">
            <a:extLst>
              <a:ext uri="{FF2B5EF4-FFF2-40B4-BE49-F238E27FC236}">
                <a16:creationId xmlns:a16="http://schemas.microsoft.com/office/drawing/2014/main" id="{86D83C19-78E7-41F1-82CE-AAFC8AAC62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-228600"/>
            <a:ext cx="2744788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50" grpId="0" animBg="1"/>
      <p:bldP spid="53" grpId="0" animBg="1"/>
      <p:bldP spid="57" grpId="0" animBg="1"/>
      <p:bldP spid="59" grpId="0"/>
      <p:bldP spid="88" grpId="0"/>
      <p:bldP spid="9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>
            <a:extLst>
              <a:ext uri="{FF2B5EF4-FFF2-40B4-BE49-F238E27FC236}">
                <a16:creationId xmlns:a16="http://schemas.microsoft.com/office/drawing/2014/main" id="{670FDB8B-9931-43C3-BC5E-657BCC166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GRU – gated recurrent unit </a:t>
            </a:r>
            <a:br>
              <a:rPr lang="en-US" altLang="zh-CN"/>
            </a:br>
            <a:r>
              <a:rPr lang="en-US" altLang="zh-CN" sz="2000">
                <a:solidFill>
                  <a:srgbClr val="FF0000"/>
                </a:solidFill>
              </a:rPr>
              <a:t>(more compression)</a:t>
            </a:r>
            <a:endParaRPr lang="en-US" altLang="zh-CN">
              <a:solidFill>
                <a:srgbClr val="FF0000"/>
              </a:solidFill>
            </a:endParaRPr>
          </a:p>
        </p:txBody>
      </p:sp>
      <p:pic>
        <p:nvPicPr>
          <p:cNvPr id="32770" name="Picture 3">
            <a:extLst>
              <a:ext uri="{FF2B5EF4-FFF2-40B4-BE49-F238E27FC236}">
                <a16:creationId xmlns:a16="http://schemas.microsoft.com/office/drawing/2014/main" id="{B4BBFBF4-8BCB-42A4-BF16-6598610AF8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06600"/>
            <a:ext cx="9144000" cy="282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1" name="TextBox 4">
            <a:extLst>
              <a:ext uri="{FF2B5EF4-FFF2-40B4-BE49-F238E27FC236}">
                <a16:creationId xmlns:a16="http://schemas.microsoft.com/office/drawing/2014/main" id="{E354F6CB-7286-489D-B689-C3DA50AE98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5181600"/>
            <a:ext cx="73152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CN" sz="2000"/>
              <a:t>It combines the </a:t>
            </a:r>
            <a:r>
              <a:rPr lang="en-US" altLang="zh-CN" sz="2000">
                <a:solidFill>
                  <a:srgbClr val="FF0000"/>
                </a:solidFill>
              </a:rPr>
              <a:t>forget</a:t>
            </a:r>
            <a:r>
              <a:rPr lang="en-US" altLang="zh-CN" sz="2000"/>
              <a:t> and </a:t>
            </a:r>
            <a:r>
              <a:rPr lang="en-US" altLang="zh-CN" sz="2000">
                <a:solidFill>
                  <a:srgbClr val="FF0000"/>
                </a:solidFill>
              </a:rPr>
              <a:t>input</a:t>
            </a:r>
            <a:r>
              <a:rPr lang="en-US" altLang="zh-CN" sz="2000"/>
              <a:t> into a single </a:t>
            </a:r>
            <a:r>
              <a:rPr lang="en-US" altLang="zh-CN" sz="2000">
                <a:solidFill>
                  <a:srgbClr val="FF0000"/>
                </a:solidFill>
              </a:rPr>
              <a:t>update gate</a:t>
            </a:r>
            <a:r>
              <a:rPr lang="en-US" altLang="zh-CN" sz="2000"/>
              <a:t>.</a:t>
            </a:r>
          </a:p>
          <a:p>
            <a:pPr eaLnBrk="1" hangingPunct="1"/>
            <a:r>
              <a:rPr lang="en-US" altLang="zh-CN" sz="2000"/>
              <a:t>It also merges the cell state and hidden state. This is simpler</a:t>
            </a:r>
          </a:p>
          <a:p>
            <a:pPr eaLnBrk="1" hangingPunct="1"/>
            <a:r>
              <a:rPr lang="en-US" altLang="zh-CN" sz="2000"/>
              <a:t>than LSTM. There are many other variants too.</a:t>
            </a:r>
          </a:p>
        </p:txBody>
      </p:sp>
      <p:sp>
        <p:nvSpPr>
          <p:cNvPr id="32772" name="TextBox 1">
            <a:extLst>
              <a:ext uri="{FF2B5EF4-FFF2-40B4-BE49-F238E27FC236}">
                <a16:creationId xmlns:a16="http://schemas.microsoft.com/office/drawing/2014/main" id="{82E4394A-ABB0-40F0-8071-03907DFD06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752600"/>
            <a:ext cx="12112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CN" sz="1800"/>
              <a:t>reset gate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558EB2D-B45C-4344-87A7-6145144DBE36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1295400" y="2133600"/>
            <a:ext cx="152400" cy="1066800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774" name="TextBox 6">
            <a:extLst>
              <a:ext uri="{FF2B5EF4-FFF2-40B4-BE49-F238E27FC236}">
                <a16:creationId xmlns:a16="http://schemas.microsoft.com/office/drawing/2014/main" id="{40DB3214-935E-4A7B-B876-E4AA3E141E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6488113"/>
            <a:ext cx="28273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CN" sz="1800"/>
              <a:t>X,*: element-wise multiply</a:t>
            </a:r>
          </a:p>
        </p:txBody>
      </p:sp>
      <p:pic>
        <p:nvPicPr>
          <p:cNvPr id="32775" name="Picture 16">
            <a:extLst>
              <a:ext uri="{FF2B5EF4-FFF2-40B4-BE49-F238E27FC236}">
                <a16:creationId xmlns:a16="http://schemas.microsoft.com/office/drawing/2014/main" id="{4BBF6BEA-D212-4C15-8818-DDE193954F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9213" y="-25400"/>
            <a:ext cx="2744787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6" name="TextBox 13">
            <a:extLst>
              <a:ext uri="{FF2B5EF4-FFF2-40B4-BE49-F238E27FC236}">
                <a16:creationId xmlns:a16="http://schemas.microsoft.com/office/drawing/2014/main" id="{C92E89D8-4A94-4728-B502-94ABDB3A0E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25400"/>
            <a:ext cx="8001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CN" sz="1800"/>
              <a:t>LSTM</a:t>
            </a:r>
          </a:p>
        </p:txBody>
      </p:sp>
      <p:sp>
        <p:nvSpPr>
          <p:cNvPr id="32777" name="TextBox 14">
            <a:extLst>
              <a:ext uri="{FF2B5EF4-FFF2-40B4-BE49-F238E27FC236}">
                <a16:creationId xmlns:a16="http://schemas.microsoft.com/office/drawing/2014/main" id="{1030111D-1291-4F55-BF94-8C7B50F47F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1752600"/>
            <a:ext cx="14430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CN" sz="1800"/>
              <a:t>Update gate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0CA39BE-BA01-46C3-B705-0D1FD7A6A3DF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438400" y="2133600"/>
            <a:ext cx="304800" cy="1447800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3" name="Picture 3">
            <a:extLst>
              <a:ext uri="{FF2B5EF4-FFF2-40B4-BE49-F238E27FC236}">
                <a16:creationId xmlns:a16="http://schemas.microsoft.com/office/drawing/2014/main" id="{AC55D9F9-E80D-4239-983C-0C784ED8DA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04800"/>
            <a:ext cx="8102600" cy="608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4" name="Picture 5">
            <a:extLst>
              <a:ext uri="{FF2B5EF4-FFF2-40B4-BE49-F238E27FC236}">
                <a16:creationId xmlns:a16="http://schemas.microsoft.com/office/drawing/2014/main" id="{815EEF13-0C9B-4EB0-B90C-88213BB321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828800"/>
            <a:ext cx="3295650" cy="21558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A698383-4A16-4F39-A173-0738F3DBFD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4191000"/>
            <a:ext cx="6781800" cy="2032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CN" sz="1800"/>
              <a:t>GRUs also takes x</a:t>
            </a:r>
            <a:r>
              <a:rPr lang="en-US" altLang="zh-CN" sz="1800" baseline="-25000"/>
              <a:t>t</a:t>
            </a:r>
            <a:r>
              <a:rPr lang="en-US" altLang="zh-CN" sz="1800"/>
              <a:t> and h</a:t>
            </a:r>
            <a:r>
              <a:rPr lang="en-US" altLang="zh-CN" sz="1800" baseline="-25000"/>
              <a:t>t-1</a:t>
            </a:r>
            <a:r>
              <a:rPr lang="en-US" altLang="zh-CN" sz="1800"/>
              <a:t> as inputs.  They perform some calculations and then pass along h</a:t>
            </a:r>
            <a:r>
              <a:rPr lang="en-US" altLang="zh-CN" sz="1800" baseline="-25000"/>
              <a:t>t</a:t>
            </a:r>
            <a:r>
              <a:rPr lang="en-US" altLang="zh-CN" sz="1800"/>
              <a:t>. What makes them different from LSTMs is that GRUs don't need the cell layer to pass values along.  The calculations within each iteration insure that the h</a:t>
            </a:r>
            <a:r>
              <a:rPr lang="en-US" altLang="zh-CN" sz="1800" baseline="-25000"/>
              <a:t>t</a:t>
            </a:r>
            <a:r>
              <a:rPr lang="en-US" altLang="zh-CN" sz="1800"/>
              <a:t> values being passed along either retain a high amount of old information or are jump-started with a high amount of new information.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69CD13-0CFF-4B26-B5FC-EE5A70783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 LSTM can alleviate vanishing gradient?</a:t>
            </a:r>
            <a:endParaRPr lang="zh-CN" altLang="en-US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3B774D13-C557-486D-9CA9-AC74B76ECB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085" y="4572000"/>
            <a:ext cx="5313869" cy="1975802"/>
          </a:xfr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877024DB-EDE6-4080-8006-28F4857E83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000" y="1417638"/>
            <a:ext cx="5381625" cy="149928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0985D96-B3C9-45FC-AF77-404945EE58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100" y="4724400"/>
            <a:ext cx="3530600" cy="1708875"/>
          </a:xfrm>
          <a:prstGeom prst="rect">
            <a:avLst/>
          </a:prstGeom>
        </p:spPr>
      </p:pic>
      <p:pic>
        <p:nvPicPr>
          <p:cNvPr id="8" name="Picture 5">
            <a:extLst>
              <a:ext uri="{FF2B5EF4-FFF2-40B4-BE49-F238E27FC236}">
                <a16:creationId xmlns:a16="http://schemas.microsoft.com/office/drawing/2014/main" id="{2DD50C7C-FE07-4D81-B943-D8EEF91F78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0944" y="2765099"/>
            <a:ext cx="5849483" cy="1806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2044C03C-3C9E-4BAE-9F84-C7314B576D7C}"/>
              </a:ext>
            </a:extLst>
          </p:cNvPr>
          <p:cNvSpPr txBox="1"/>
          <p:nvPr/>
        </p:nvSpPr>
        <p:spPr>
          <a:xfrm>
            <a:off x="474345" y="1916668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Vanilla RNN</a:t>
            </a:r>
            <a:endParaRPr lang="zh-CN" altLang="en-US" dirty="0"/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A41B7773-BAAA-4303-90D3-9E82F168BFC6}"/>
              </a:ext>
            </a:extLst>
          </p:cNvPr>
          <p:cNvSpPr/>
          <p:nvPr/>
        </p:nvSpPr>
        <p:spPr>
          <a:xfrm>
            <a:off x="1930400" y="1905000"/>
            <a:ext cx="508000" cy="2931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A913A8A-9BE9-43F6-81F6-BA3D57266E52}"/>
              </a:ext>
            </a:extLst>
          </p:cNvPr>
          <p:cNvSpPr txBox="1"/>
          <p:nvPr/>
        </p:nvSpPr>
        <p:spPr>
          <a:xfrm>
            <a:off x="1016000" y="3405981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FAA414FC-DA9A-4F40-B3E6-25260FD71B44}"/>
              </a:ext>
            </a:extLst>
          </p:cNvPr>
          <p:cNvSpPr/>
          <p:nvPr/>
        </p:nvSpPr>
        <p:spPr>
          <a:xfrm>
            <a:off x="2006600" y="3429000"/>
            <a:ext cx="508000" cy="2931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C68E9DD8-71A0-4667-9960-F696680C6136}"/>
              </a:ext>
            </a:extLst>
          </p:cNvPr>
          <p:cNvCxnSpPr/>
          <p:nvPr/>
        </p:nvCxnSpPr>
        <p:spPr>
          <a:xfrm>
            <a:off x="4724400" y="5410200"/>
            <a:ext cx="457200" cy="0"/>
          </a:xfrm>
          <a:prstGeom prst="line">
            <a:avLst/>
          </a:prstGeom>
          <a:ln>
            <a:solidFill>
              <a:srgbClr val="FF0000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E9C2408E-5940-480D-A4E3-8797ACD8309F}"/>
              </a:ext>
            </a:extLst>
          </p:cNvPr>
          <p:cNvCxnSpPr>
            <a:cxnSpLocks/>
          </p:cNvCxnSpPr>
          <p:nvPr/>
        </p:nvCxnSpPr>
        <p:spPr>
          <a:xfrm>
            <a:off x="8229600" y="6096000"/>
            <a:ext cx="609600" cy="0"/>
          </a:xfrm>
          <a:prstGeom prst="line">
            <a:avLst/>
          </a:prstGeom>
          <a:ln>
            <a:solidFill>
              <a:srgbClr val="FF0000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椭圆 19">
            <a:extLst>
              <a:ext uri="{FF2B5EF4-FFF2-40B4-BE49-F238E27FC236}">
                <a16:creationId xmlns:a16="http://schemas.microsoft.com/office/drawing/2014/main" id="{572FF67B-FEE5-42F7-87D4-484F29BDE9D5}"/>
              </a:ext>
            </a:extLst>
          </p:cNvPr>
          <p:cNvSpPr/>
          <p:nvPr/>
        </p:nvSpPr>
        <p:spPr>
          <a:xfrm>
            <a:off x="6019800" y="3581400"/>
            <a:ext cx="279402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4827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>
            <a:extLst>
              <a:ext uri="{FF2B5EF4-FFF2-40B4-BE49-F238E27FC236}">
                <a16:creationId xmlns:a16="http://schemas.microsoft.com/office/drawing/2014/main" id="{F0D912D2-B2A2-4289-8324-7071601F1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Problems with naive RNN</a:t>
            </a:r>
          </a:p>
        </p:txBody>
      </p:sp>
      <p:sp>
        <p:nvSpPr>
          <p:cNvPr id="21506" name="Content Placeholder 2">
            <a:extLst>
              <a:ext uri="{FF2B5EF4-FFF2-40B4-BE49-F238E27FC236}">
                <a16:creationId xmlns:a16="http://schemas.microsoft.com/office/drawing/2014/main" id="{E80BCF48-296B-41F7-B948-4540BCC22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When dealing with a time series, it tends to forget old information. When there is a distant relationship of unknown length, we wish to have a </a:t>
            </a:r>
            <a:r>
              <a:rPr lang="en-US" altLang="en-US"/>
              <a:t>“</a:t>
            </a:r>
            <a:r>
              <a:rPr lang="en-US" altLang="zh-CN"/>
              <a:t>memory</a:t>
            </a:r>
            <a:r>
              <a:rPr lang="en-US" altLang="en-US"/>
              <a:t>”</a:t>
            </a:r>
            <a:r>
              <a:rPr lang="en-US" altLang="zh-CN"/>
              <a:t> to it.</a:t>
            </a:r>
          </a:p>
          <a:p>
            <a:r>
              <a:rPr lang="en-US" altLang="zh-CN"/>
              <a:t>Vanishing gradient problem.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29" name="Picture 3">
            <a:extLst>
              <a:ext uri="{FF2B5EF4-FFF2-40B4-BE49-F238E27FC236}">
                <a16:creationId xmlns:a16="http://schemas.microsoft.com/office/drawing/2014/main" id="{C85071CD-5CA8-4955-936B-2E3FD42A3E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438400"/>
            <a:ext cx="2514600" cy="307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0" name="Picture 4">
            <a:extLst>
              <a:ext uri="{FF2B5EF4-FFF2-40B4-BE49-F238E27FC236}">
                <a16:creationId xmlns:a16="http://schemas.microsoft.com/office/drawing/2014/main" id="{F6BB9139-2BB0-4F2E-AC78-8C34E4F6D7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8600"/>
            <a:ext cx="9144000" cy="170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1" name="TextBox 5">
            <a:extLst>
              <a:ext uri="{FF2B5EF4-FFF2-40B4-BE49-F238E27FC236}">
                <a16:creationId xmlns:a16="http://schemas.microsoft.com/office/drawing/2014/main" id="{D2B3A7F8-6A10-48E3-87F3-6B82B5BA15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5867400"/>
            <a:ext cx="8153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CN" sz="1800"/>
              <a:t>The sigmoid layer outputs numbers between 0-1 determine how much </a:t>
            </a:r>
          </a:p>
          <a:p>
            <a:pPr eaLnBrk="1" hangingPunct="1"/>
            <a:r>
              <a:rPr lang="en-US" altLang="zh-CN" sz="1800"/>
              <a:t>each component should be let through. Pink X gate is point-wise multiplication.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>
            <a:extLst>
              <a:ext uri="{FF2B5EF4-FFF2-40B4-BE49-F238E27FC236}">
                <a16:creationId xmlns:a16="http://schemas.microsoft.com/office/drawing/2014/main" id="{FC09C5F6-1A78-4783-AD37-B32827EBB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LSTM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FC4CBA-DD88-44F7-837C-38C5E3B432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66800"/>
            <a:ext cx="9144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2EDACAD-D61C-4EE2-9396-98D521FAE8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4800600"/>
            <a:ext cx="6248400" cy="192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2595011-78F6-42AA-BE20-6FFDC2F54D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" y="5029200"/>
            <a:ext cx="3009900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CN" sz="1800"/>
              <a:t>The core idea is this cell state C</a:t>
            </a:r>
            <a:r>
              <a:rPr lang="en-US" altLang="zh-CN" sz="1800" baseline="-25000"/>
              <a:t>t</a:t>
            </a:r>
            <a:r>
              <a:rPr lang="en-US" altLang="zh-CN" sz="1800"/>
              <a:t>, it is changed slowly, with only minor linear interactions. It is very easy for information to flow along it unchanged.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F705D6-FD19-47FE-92E8-EFA02CDD54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3429000"/>
            <a:ext cx="492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CN" sz="1800"/>
              <a:t>h</a:t>
            </a:r>
            <a:r>
              <a:rPr lang="en-US" altLang="zh-CN" sz="1800" baseline="-25000"/>
              <a:t>t-1</a:t>
            </a:r>
            <a:endParaRPr lang="en-US" altLang="zh-CN" sz="18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419B8C-7C40-4FDC-881C-9F66B4207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0175" y="1839913"/>
            <a:ext cx="5302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CN" sz="1800"/>
              <a:t>C</a:t>
            </a:r>
            <a:r>
              <a:rPr lang="en-US" altLang="zh-CN" sz="1800" baseline="-25000"/>
              <a:t>t-1</a:t>
            </a:r>
            <a:endParaRPr lang="en-US" altLang="zh-CN" sz="18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8E5096-9B7F-4CAF-AC10-5592C772D6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685800"/>
            <a:ext cx="2443163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CN" sz="1800"/>
              <a:t>This sigmoid gate </a:t>
            </a:r>
          </a:p>
          <a:p>
            <a:pPr eaLnBrk="1" hangingPunct="1"/>
            <a:r>
              <a:rPr lang="en-US" altLang="zh-CN" sz="1800"/>
              <a:t>determines how much</a:t>
            </a:r>
          </a:p>
          <a:p>
            <a:pPr eaLnBrk="1" hangingPunct="1"/>
            <a:r>
              <a:rPr lang="en-US" altLang="zh-CN" sz="1800"/>
              <a:t>information goes thru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76713CE-E337-4919-ACD7-C54D04742B83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581400" y="1752600"/>
            <a:ext cx="152400" cy="533400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E79E5CE-AD1F-471B-998B-A32041415A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762000"/>
            <a:ext cx="268763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CN" sz="1800"/>
              <a:t>This decides what info</a:t>
            </a:r>
          </a:p>
          <a:p>
            <a:pPr eaLnBrk="1" hangingPunct="1"/>
            <a:r>
              <a:rPr lang="en-US" altLang="zh-CN" sz="1800"/>
              <a:t>Is to add to the cell state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69AAF47-7A1E-4815-A4FB-F198C892E73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038600" y="1752600"/>
            <a:ext cx="152400" cy="990600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EF1A606-60D0-47C4-81F5-8CE06D1C71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609600"/>
            <a:ext cx="18923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CN" sz="1800"/>
              <a:t>Output gate </a:t>
            </a:r>
          </a:p>
          <a:p>
            <a:pPr eaLnBrk="1" hangingPunct="1"/>
            <a:r>
              <a:rPr lang="en-US" altLang="zh-CN" sz="1800"/>
              <a:t>Controls what </a:t>
            </a:r>
          </a:p>
          <a:p>
            <a:pPr eaLnBrk="1" hangingPunct="1"/>
            <a:r>
              <a:rPr lang="en-US" altLang="zh-CN" sz="1800"/>
              <a:t>goes into output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FA1A3BE-FDB5-45F1-9BA9-AE9D8E8A371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495800" y="1752600"/>
            <a:ext cx="533400" cy="990600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6C0DA21-85EA-4B8D-AC6F-3930371D55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4495800"/>
            <a:ext cx="149383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CN" sz="1800"/>
              <a:t>Forget  input</a:t>
            </a:r>
          </a:p>
          <a:p>
            <a:pPr eaLnBrk="1" hangingPunct="1"/>
            <a:r>
              <a:rPr lang="en-US" altLang="zh-CN" sz="1800"/>
              <a:t>gate      gate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80156D3-9B9E-48B5-9E6D-7DE7E75E4EE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657600" y="5105400"/>
            <a:ext cx="76200" cy="228600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6B05CA5-BA2C-4D6A-8A30-6CC229A7B5B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343400" y="5105400"/>
            <a:ext cx="0" cy="533400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D727054-EAC7-45BF-BDCC-0E25CA9A26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181600"/>
            <a:ext cx="3233738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CN" sz="1800">
                <a:solidFill>
                  <a:srgbClr val="FF0000"/>
                </a:solidFill>
              </a:rPr>
              <a:t>Why sigmoid or tanh:</a:t>
            </a:r>
          </a:p>
          <a:p>
            <a:pPr eaLnBrk="1" hangingPunct="1"/>
            <a:r>
              <a:rPr lang="en-US" altLang="zh-CN" sz="1800"/>
              <a:t>Sigmoid: 0,1 gating as switch.</a:t>
            </a:r>
          </a:p>
          <a:p>
            <a:pPr eaLnBrk="1" hangingPunct="1"/>
            <a:r>
              <a:rPr lang="en-US" altLang="zh-CN" sz="1800"/>
              <a:t>Vanishing gradient problem in</a:t>
            </a:r>
          </a:p>
          <a:p>
            <a:pPr eaLnBrk="1" hangingPunct="1"/>
            <a:r>
              <a:rPr lang="en-US" altLang="zh-CN" sz="1800"/>
              <a:t>LSTM is handled already.</a:t>
            </a:r>
          </a:p>
          <a:p>
            <a:pPr eaLnBrk="1" hangingPunct="1"/>
            <a:r>
              <a:rPr lang="en-US" altLang="zh-CN" sz="1800"/>
              <a:t>ReLU replaces tanh ok?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7" grpId="0"/>
      <p:bldP spid="8" grpId="0"/>
      <p:bldP spid="9" grpId="0"/>
      <p:bldP spid="9" grpId="1"/>
      <p:bldP spid="12" grpId="0"/>
      <p:bldP spid="12" grpId="1"/>
      <p:bldP spid="15" grpId="0"/>
      <p:bldP spid="15" grpId="1"/>
      <p:bldP spid="18" grpId="0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BC4880C-531C-4F63-92DE-CA0D99DE34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486400" cy="169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C3F61EE-AD7E-413B-B42C-F9A87C607A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00200"/>
            <a:ext cx="5715000" cy="176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CFE83CF-6A0B-4ECA-89AD-FE8AA864C8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00400"/>
            <a:ext cx="6172200" cy="1906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0" name="Picture 6">
            <a:extLst>
              <a:ext uri="{FF2B5EF4-FFF2-40B4-BE49-F238E27FC236}">
                <a16:creationId xmlns:a16="http://schemas.microsoft.com/office/drawing/2014/main" id="{7ED1CAB6-363B-4A07-8EFB-675B13B228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6513" y="-152400"/>
            <a:ext cx="2744787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1" name="TextBox 7">
            <a:extLst>
              <a:ext uri="{FF2B5EF4-FFF2-40B4-BE49-F238E27FC236}">
                <a16:creationId xmlns:a16="http://schemas.microsoft.com/office/drawing/2014/main" id="{6188F07C-5655-4CC7-94D3-7CACA9FFDB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3925" y="2209800"/>
            <a:ext cx="314007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CN" sz="1800"/>
              <a:t>i</a:t>
            </a:r>
            <a:r>
              <a:rPr lang="en-US" altLang="zh-CN" sz="1800" baseline="-25000"/>
              <a:t>t </a:t>
            </a:r>
            <a:r>
              <a:rPr lang="en-US" altLang="zh-CN" sz="1800"/>
              <a:t>decides what component </a:t>
            </a:r>
          </a:p>
          <a:p>
            <a:pPr eaLnBrk="1" hangingPunct="1"/>
            <a:r>
              <a:rPr lang="en-US" altLang="zh-CN" sz="1800"/>
              <a:t>is to be updated.</a:t>
            </a:r>
          </a:p>
          <a:p>
            <a:pPr eaLnBrk="1" hangingPunct="1"/>
            <a:r>
              <a:rPr lang="en-US" altLang="zh-CN" sz="1800"/>
              <a:t>C</a:t>
            </a:r>
            <a:r>
              <a:rPr lang="en-US" altLang="en-US" sz="1800"/>
              <a:t>’</a:t>
            </a:r>
            <a:r>
              <a:rPr lang="en-US" altLang="ja-JP" sz="1800" baseline="-25000"/>
              <a:t>t</a:t>
            </a:r>
            <a:r>
              <a:rPr lang="en-US" altLang="ja-JP" sz="1800"/>
              <a:t> provides change contents</a:t>
            </a:r>
            <a:endParaRPr lang="en-US" altLang="zh-CN" sz="1800"/>
          </a:p>
        </p:txBody>
      </p:sp>
      <p:sp>
        <p:nvSpPr>
          <p:cNvPr id="24582" name="TextBox 8">
            <a:extLst>
              <a:ext uri="{FF2B5EF4-FFF2-40B4-BE49-F238E27FC236}">
                <a16:creationId xmlns:a16="http://schemas.microsoft.com/office/drawing/2014/main" id="{C59ACA54-5F1C-4469-A7DA-0AC6B1F0E0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4114800"/>
            <a:ext cx="24685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CN" sz="1800"/>
              <a:t>Updating the cell state</a:t>
            </a:r>
          </a:p>
        </p:txBody>
      </p:sp>
      <p:pic>
        <p:nvPicPr>
          <p:cNvPr id="24583" name="Picture 10">
            <a:extLst>
              <a:ext uri="{FF2B5EF4-FFF2-40B4-BE49-F238E27FC236}">
                <a16:creationId xmlns:a16="http://schemas.microsoft.com/office/drawing/2014/main" id="{6E14E4B0-C407-4E78-A28C-A4A8AC6A8E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876800"/>
            <a:ext cx="6430963" cy="198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4" name="TextBox 11">
            <a:extLst>
              <a:ext uri="{FF2B5EF4-FFF2-40B4-BE49-F238E27FC236}">
                <a16:creationId xmlns:a16="http://schemas.microsoft.com/office/drawing/2014/main" id="{61A52766-315B-47B6-8299-39A1AFCC31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8075" y="5562600"/>
            <a:ext cx="29686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CN" sz="1800"/>
              <a:t>Decide what part of the cell</a:t>
            </a:r>
          </a:p>
          <a:p>
            <a:pPr eaLnBrk="1" hangingPunct="1"/>
            <a:r>
              <a:rPr lang="en-US" altLang="zh-CN" sz="1800"/>
              <a:t>state to output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>
            <a:extLst>
              <a:ext uri="{FF2B5EF4-FFF2-40B4-BE49-F238E27FC236}">
                <a16:creationId xmlns:a16="http://schemas.microsoft.com/office/drawing/2014/main" id="{0CAFBB9A-DD38-4665-AD47-62EADBFD3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RNN vs LSTM</a:t>
            </a:r>
          </a:p>
        </p:txBody>
      </p:sp>
      <p:pic>
        <p:nvPicPr>
          <p:cNvPr id="25602" name="Picture 3">
            <a:extLst>
              <a:ext uri="{FF2B5EF4-FFF2-40B4-BE49-F238E27FC236}">
                <a16:creationId xmlns:a16="http://schemas.microsoft.com/office/drawing/2014/main" id="{D54EF6FD-34F4-43FF-A51C-2C635DF1F9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24000"/>
            <a:ext cx="8356600" cy="467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>
            <a:extLst>
              <a:ext uri="{FF2B5EF4-FFF2-40B4-BE49-F238E27FC236}">
                <a16:creationId xmlns:a16="http://schemas.microsoft.com/office/drawing/2014/main" id="{4C431569-9ACB-45BB-B9CF-756C6351B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5029200" cy="715962"/>
          </a:xfrm>
        </p:spPr>
        <p:txBody>
          <a:bodyPr/>
          <a:lstStyle/>
          <a:p>
            <a:r>
              <a:rPr lang="en-US" altLang="zh-CN" sz="3600">
                <a:solidFill>
                  <a:schemeClr val="tx1"/>
                </a:solidFill>
              </a:rPr>
              <a:t>Peephole LSTM</a:t>
            </a:r>
          </a:p>
        </p:txBody>
      </p:sp>
      <p:pic>
        <p:nvPicPr>
          <p:cNvPr id="26626" name="Picture 3">
            <a:extLst>
              <a:ext uri="{FF2B5EF4-FFF2-40B4-BE49-F238E27FC236}">
                <a16:creationId xmlns:a16="http://schemas.microsoft.com/office/drawing/2014/main" id="{171E1EF8-3F5D-4A82-9D8D-36E344E24E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143000"/>
            <a:ext cx="6172200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7" name="Picture 12">
            <a:extLst>
              <a:ext uri="{FF2B5EF4-FFF2-40B4-BE49-F238E27FC236}">
                <a16:creationId xmlns:a16="http://schemas.microsoft.com/office/drawing/2014/main" id="{FF2DAD7B-8097-461C-82BB-77C13BE257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962400"/>
            <a:ext cx="7620000" cy="235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8" name="TextBox 13">
            <a:extLst>
              <a:ext uri="{FF2B5EF4-FFF2-40B4-BE49-F238E27FC236}">
                <a16:creationId xmlns:a16="http://schemas.microsoft.com/office/drawing/2014/main" id="{896C81D1-0EA3-49D7-B2A5-9F9526496D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810000"/>
            <a:ext cx="36226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CN" sz="1800"/>
              <a:t>Allows </a:t>
            </a:r>
            <a:r>
              <a:rPr lang="en-US" altLang="en-US" sz="1800"/>
              <a:t>“</a:t>
            </a:r>
            <a:r>
              <a:rPr lang="en-US" altLang="ja-JP" sz="1800">
                <a:solidFill>
                  <a:srgbClr val="FF0000"/>
                </a:solidFill>
              </a:rPr>
              <a:t>peeping</a:t>
            </a:r>
            <a:r>
              <a:rPr lang="en-US" altLang="ja-JP" sz="1800"/>
              <a:t> into the memory</a:t>
            </a:r>
            <a:r>
              <a:rPr lang="en-US" altLang="en-US" sz="1800"/>
              <a:t>”</a:t>
            </a:r>
            <a:endParaRPr lang="en-US" altLang="zh-CN"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標題 1">
            <a:extLst>
              <a:ext uri="{FF2B5EF4-FFF2-40B4-BE49-F238E27FC236}">
                <a16:creationId xmlns:a16="http://schemas.microsoft.com/office/drawing/2014/main" id="{BC41238B-635A-4D9F-83A5-EE625680C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781550" cy="1325563"/>
          </a:xfrm>
        </p:spPr>
        <p:txBody>
          <a:bodyPr/>
          <a:lstStyle/>
          <a:p>
            <a:r>
              <a:rPr lang="en-US" altLang="zh-TW" sz="3600">
                <a:solidFill>
                  <a:srgbClr val="FF0000"/>
                </a:solidFill>
              </a:rPr>
              <a:t>Naïve RNN vs LSTM</a:t>
            </a:r>
            <a:endParaRPr lang="zh-TW" altLang="en-US" sz="3600">
              <a:solidFill>
                <a:srgbClr val="FF0000"/>
              </a:solidFill>
            </a:endParaRPr>
          </a:p>
        </p:txBody>
      </p:sp>
      <p:sp>
        <p:nvSpPr>
          <p:cNvPr id="5" name="文字方塊 30">
            <a:extLst>
              <a:ext uri="{FF2B5EF4-FFF2-40B4-BE49-F238E27FC236}">
                <a16:creationId xmlns:a16="http://schemas.microsoft.com/office/drawing/2014/main" id="{E151BF60-2CE6-48B6-8D30-365A6E4BC1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916488"/>
            <a:ext cx="29749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 sz="2800"/>
              <a:t>c changes slowly</a:t>
            </a:r>
            <a:endParaRPr lang="zh-TW" altLang="en-US" sz="2800"/>
          </a:p>
        </p:txBody>
      </p:sp>
      <p:sp>
        <p:nvSpPr>
          <p:cNvPr id="6" name="文字方塊 31">
            <a:extLst>
              <a:ext uri="{FF2B5EF4-FFF2-40B4-BE49-F238E27FC236}">
                <a16:creationId xmlns:a16="http://schemas.microsoft.com/office/drawing/2014/main" id="{AD6D13B2-4873-4BEF-BEB3-9037FA33DF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5848350"/>
            <a:ext cx="29305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 sz="2800"/>
              <a:t>h changes faster</a:t>
            </a:r>
            <a:endParaRPr lang="zh-TW" altLang="en-US" sz="2800"/>
          </a:p>
        </p:txBody>
      </p:sp>
      <p:sp>
        <p:nvSpPr>
          <p:cNvPr id="7" name="文字方塊 32">
            <a:extLst>
              <a:ext uri="{FF2B5EF4-FFF2-40B4-BE49-F238E27FC236}">
                <a16:creationId xmlns:a16="http://schemas.microsoft.com/office/drawing/2014/main" id="{96F4EA00-209F-42A9-87A2-9C5D92A32B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0013" y="4943475"/>
            <a:ext cx="477678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 sz="2800"/>
              <a:t>c</a:t>
            </a:r>
            <a:r>
              <a:rPr lang="en-US" altLang="zh-TW" sz="2800" baseline="30000"/>
              <a:t>t</a:t>
            </a:r>
            <a:r>
              <a:rPr lang="en-US" altLang="zh-TW" sz="2800"/>
              <a:t> is c</a:t>
            </a:r>
            <a:r>
              <a:rPr lang="en-US" altLang="zh-TW" sz="2800" baseline="30000"/>
              <a:t>t-1</a:t>
            </a:r>
            <a:r>
              <a:rPr lang="en-US" altLang="zh-TW" sz="2800"/>
              <a:t> added by something</a:t>
            </a:r>
            <a:endParaRPr lang="zh-TW" altLang="en-US" sz="2800"/>
          </a:p>
        </p:txBody>
      </p:sp>
      <p:sp>
        <p:nvSpPr>
          <p:cNvPr id="8" name="文字方塊 33">
            <a:extLst>
              <a:ext uri="{FF2B5EF4-FFF2-40B4-BE49-F238E27FC236}">
                <a16:creationId xmlns:a16="http://schemas.microsoft.com/office/drawing/2014/main" id="{74211174-19B1-4181-BF35-7EC893C6BE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0013" y="5848350"/>
            <a:ext cx="52339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 sz="2800"/>
              <a:t>h</a:t>
            </a:r>
            <a:r>
              <a:rPr lang="en-US" altLang="zh-TW" sz="2800" baseline="30000"/>
              <a:t>t</a:t>
            </a:r>
            <a:r>
              <a:rPr lang="en-US" altLang="zh-TW" sz="2800"/>
              <a:t> and h</a:t>
            </a:r>
            <a:r>
              <a:rPr lang="en-US" altLang="zh-TW" sz="2800" baseline="30000"/>
              <a:t>t-1</a:t>
            </a:r>
            <a:r>
              <a:rPr lang="en-US" altLang="zh-TW" sz="2800"/>
              <a:t> can be very different</a:t>
            </a:r>
            <a:endParaRPr lang="zh-TW" altLang="en-US" sz="2800"/>
          </a:p>
        </p:txBody>
      </p:sp>
      <p:sp>
        <p:nvSpPr>
          <p:cNvPr id="9" name="箭號: 向右 34">
            <a:extLst>
              <a:ext uri="{FF2B5EF4-FFF2-40B4-BE49-F238E27FC236}">
                <a16:creationId xmlns:a16="http://schemas.microsoft.com/office/drawing/2014/main" id="{5C88122E-6FEF-4FDF-9843-8E873FA6B0C0}"/>
              </a:ext>
            </a:extLst>
          </p:cNvPr>
          <p:cNvSpPr/>
          <p:nvPr/>
        </p:nvSpPr>
        <p:spPr>
          <a:xfrm>
            <a:off x="3154363" y="5022850"/>
            <a:ext cx="660400" cy="39211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0" name="箭號: 向右 35">
            <a:extLst>
              <a:ext uri="{FF2B5EF4-FFF2-40B4-BE49-F238E27FC236}">
                <a16:creationId xmlns:a16="http://schemas.microsoft.com/office/drawing/2014/main" id="{00C67ADC-BCFA-4ECF-A584-7C45E89736ED}"/>
              </a:ext>
            </a:extLst>
          </p:cNvPr>
          <p:cNvSpPr/>
          <p:nvPr/>
        </p:nvSpPr>
        <p:spPr>
          <a:xfrm>
            <a:off x="3154363" y="5932488"/>
            <a:ext cx="660400" cy="39211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1" name="矩形 36">
            <a:extLst>
              <a:ext uri="{FF2B5EF4-FFF2-40B4-BE49-F238E27FC236}">
                <a16:creationId xmlns:a16="http://schemas.microsoft.com/office/drawing/2014/main" id="{BA2F7DBA-C4B0-4ECE-8307-3CFEBA97A775}"/>
              </a:ext>
            </a:extLst>
          </p:cNvPr>
          <p:cNvSpPr/>
          <p:nvPr/>
        </p:nvSpPr>
        <p:spPr>
          <a:xfrm>
            <a:off x="1187450" y="2544763"/>
            <a:ext cx="508000" cy="9302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 sz="2800" baseline="30000" dirty="0"/>
          </a:p>
        </p:txBody>
      </p:sp>
      <p:sp>
        <p:nvSpPr>
          <p:cNvPr id="12" name="矩形 37">
            <a:extLst>
              <a:ext uri="{FF2B5EF4-FFF2-40B4-BE49-F238E27FC236}">
                <a16:creationId xmlns:a16="http://schemas.microsoft.com/office/drawing/2014/main" id="{AF57777D-0687-4D53-BCED-AEC682B86AAF}"/>
              </a:ext>
            </a:extLst>
          </p:cNvPr>
          <p:cNvSpPr/>
          <p:nvPr/>
        </p:nvSpPr>
        <p:spPr>
          <a:xfrm>
            <a:off x="2133600" y="2525713"/>
            <a:ext cx="1219200" cy="931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 sz="2800">
                <a:solidFill>
                  <a:srgbClr val="000000"/>
                </a:solidFill>
              </a:rPr>
              <a:t>Naïve </a:t>
            </a:r>
          </a:p>
          <a:p>
            <a:pPr algn="ctr" eaLnBrk="1" hangingPunct="1"/>
            <a:r>
              <a:rPr lang="en-US" altLang="zh-TW" sz="2800">
                <a:solidFill>
                  <a:srgbClr val="000000"/>
                </a:solidFill>
              </a:rPr>
              <a:t>RNN</a:t>
            </a:r>
            <a:endParaRPr lang="zh-TW" altLang="en-US" sz="2800">
              <a:solidFill>
                <a:srgbClr val="000000"/>
              </a:solidFill>
            </a:endParaRPr>
          </a:p>
        </p:txBody>
      </p:sp>
      <p:sp>
        <p:nvSpPr>
          <p:cNvPr id="13" name="矩形 38">
            <a:extLst>
              <a:ext uri="{FF2B5EF4-FFF2-40B4-BE49-F238E27FC236}">
                <a16:creationId xmlns:a16="http://schemas.microsoft.com/office/drawing/2014/main" id="{9D9115A2-67A6-4A49-B255-D7A0EDC21D88}"/>
              </a:ext>
            </a:extLst>
          </p:cNvPr>
          <p:cNvSpPr/>
          <p:nvPr/>
        </p:nvSpPr>
        <p:spPr>
          <a:xfrm>
            <a:off x="3695700" y="2549525"/>
            <a:ext cx="508000" cy="93186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800" dirty="0" err="1">
                <a:solidFill>
                  <a:srgbClr val="000000"/>
                </a:solidFill>
              </a:rPr>
              <a:t>h</a:t>
            </a:r>
            <a:r>
              <a:rPr lang="en-US" altLang="zh-TW" sz="2800" baseline="30000" dirty="0" err="1">
                <a:solidFill>
                  <a:srgbClr val="000000"/>
                </a:solidFill>
              </a:rPr>
              <a:t>t</a:t>
            </a:r>
            <a:endParaRPr lang="zh-TW" altLang="en-US" sz="2800" baseline="30000" dirty="0">
              <a:solidFill>
                <a:srgbClr val="000000"/>
              </a:solidFill>
            </a:endParaRPr>
          </a:p>
        </p:txBody>
      </p:sp>
      <p:sp>
        <p:nvSpPr>
          <p:cNvPr id="14" name="矩形 39">
            <a:extLst>
              <a:ext uri="{FF2B5EF4-FFF2-40B4-BE49-F238E27FC236}">
                <a16:creationId xmlns:a16="http://schemas.microsoft.com/office/drawing/2014/main" id="{1F7E7898-D2C4-4C93-912B-0FDA73ECC678}"/>
              </a:ext>
            </a:extLst>
          </p:cNvPr>
          <p:cNvSpPr/>
          <p:nvPr/>
        </p:nvSpPr>
        <p:spPr>
          <a:xfrm>
            <a:off x="2252663" y="1654175"/>
            <a:ext cx="931862" cy="4667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800" dirty="0" err="1">
                <a:solidFill>
                  <a:srgbClr val="000000"/>
                </a:solidFill>
              </a:rPr>
              <a:t>y</a:t>
            </a:r>
            <a:r>
              <a:rPr lang="en-US" altLang="zh-TW" sz="2800" baseline="30000" dirty="0" err="1">
                <a:solidFill>
                  <a:srgbClr val="000000"/>
                </a:solidFill>
              </a:rPr>
              <a:t>t</a:t>
            </a:r>
            <a:endParaRPr lang="zh-TW" altLang="en-US" sz="2800" baseline="30000" dirty="0">
              <a:solidFill>
                <a:srgbClr val="000000"/>
              </a:solidFill>
            </a:endParaRPr>
          </a:p>
        </p:txBody>
      </p:sp>
      <p:sp>
        <p:nvSpPr>
          <p:cNvPr id="15" name="矩形 40">
            <a:extLst>
              <a:ext uri="{FF2B5EF4-FFF2-40B4-BE49-F238E27FC236}">
                <a16:creationId xmlns:a16="http://schemas.microsoft.com/office/drawing/2014/main" id="{0B3ED106-81E1-48E2-A557-1B3CAF626777}"/>
              </a:ext>
            </a:extLst>
          </p:cNvPr>
          <p:cNvSpPr/>
          <p:nvPr/>
        </p:nvSpPr>
        <p:spPr>
          <a:xfrm>
            <a:off x="2266950" y="3833813"/>
            <a:ext cx="931863" cy="4651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800" dirty="0" err="1"/>
              <a:t>x</a:t>
            </a:r>
            <a:r>
              <a:rPr lang="en-US" altLang="zh-TW" sz="2800" baseline="30000" dirty="0" err="1"/>
              <a:t>t</a:t>
            </a:r>
            <a:endParaRPr lang="zh-TW" altLang="en-US" sz="2800" baseline="30000" dirty="0"/>
          </a:p>
        </p:txBody>
      </p:sp>
      <p:cxnSp>
        <p:nvCxnSpPr>
          <p:cNvPr id="16" name="直線單箭頭接點 41">
            <a:extLst>
              <a:ext uri="{FF2B5EF4-FFF2-40B4-BE49-F238E27FC236}">
                <a16:creationId xmlns:a16="http://schemas.microsoft.com/office/drawing/2014/main" id="{31AA1903-F7E1-4E50-B73A-02EEB75E3A2B}"/>
              </a:ext>
            </a:extLst>
          </p:cNvPr>
          <p:cNvCxnSpPr>
            <a:cxnSpLocks/>
          </p:cNvCxnSpPr>
          <p:nvPr/>
        </p:nvCxnSpPr>
        <p:spPr>
          <a:xfrm>
            <a:off x="1746250" y="2998788"/>
            <a:ext cx="3889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42">
            <a:extLst>
              <a:ext uri="{FF2B5EF4-FFF2-40B4-BE49-F238E27FC236}">
                <a16:creationId xmlns:a16="http://schemas.microsoft.com/office/drawing/2014/main" id="{DCC0799E-091E-438E-BC00-8C930BDAD728}"/>
              </a:ext>
            </a:extLst>
          </p:cNvPr>
          <p:cNvCxnSpPr>
            <a:cxnSpLocks/>
          </p:cNvCxnSpPr>
          <p:nvPr/>
        </p:nvCxnSpPr>
        <p:spPr>
          <a:xfrm>
            <a:off x="3306763" y="3014663"/>
            <a:ext cx="38893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43">
            <a:extLst>
              <a:ext uri="{FF2B5EF4-FFF2-40B4-BE49-F238E27FC236}">
                <a16:creationId xmlns:a16="http://schemas.microsoft.com/office/drawing/2014/main" id="{70C49F4E-B73D-409D-9D26-C5DC8073B572}"/>
              </a:ext>
            </a:extLst>
          </p:cNvPr>
          <p:cNvCxnSpPr>
            <a:cxnSpLocks/>
          </p:cNvCxnSpPr>
          <p:nvPr/>
        </p:nvCxnSpPr>
        <p:spPr>
          <a:xfrm rot="16200000">
            <a:off x="2540000" y="2332038"/>
            <a:ext cx="39052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44">
            <a:extLst>
              <a:ext uri="{FF2B5EF4-FFF2-40B4-BE49-F238E27FC236}">
                <a16:creationId xmlns:a16="http://schemas.microsoft.com/office/drawing/2014/main" id="{AF1B4D5A-0B2F-40E3-890F-96E4336536BD}"/>
              </a:ext>
            </a:extLst>
          </p:cNvPr>
          <p:cNvCxnSpPr>
            <a:cxnSpLocks/>
          </p:cNvCxnSpPr>
          <p:nvPr/>
        </p:nvCxnSpPr>
        <p:spPr>
          <a:xfrm rot="16200000">
            <a:off x="2555081" y="3637757"/>
            <a:ext cx="38893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65" name="矩形 46">
            <a:extLst>
              <a:ext uri="{FF2B5EF4-FFF2-40B4-BE49-F238E27FC236}">
                <a16:creationId xmlns:a16="http://schemas.microsoft.com/office/drawing/2014/main" id="{16DE009B-8C39-487E-B57A-4332C0275F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0775" y="2779713"/>
            <a:ext cx="66357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 sz="2800">
                <a:solidFill>
                  <a:srgbClr val="000000"/>
                </a:solidFill>
              </a:rPr>
              <a:t>h</a:t>
            </a:r>
            <a:r>
              <a:rPr lang="en-US" altLang="zh-TW" sz="2800" baseline="30000">
                <a:solidFill>
                  <a:srgbClr val="000000"/>
                </a:solidFill>
              </a:rPr>
              <a:t>t-1</a:t>
            </a:r>
            <a:endParaRPr lang="zh-TW" altLang="en-US" sz="2800" baseline="30000">
              <a:solidFill>
                <a:srgbClr val="000000"/>
              </a:solidFill>
            </a:endParaRPr>
          </a:p>
        </p:txBody>
      </p:sp>
      <p:sp>
        <p:nvSpPr>
          <p:cNvPr id="21" name="矩形 14">
            <a:extLst>
              <a:ext uri="{FF2B5EF4-FFF2-40B4-BE49-F238E27FC236}">
                <a16:creationId xmlns:a16="http://schemas.microsoft.com/office/drawing/2014/main" id="{93A4D9A9-D94D-4231-8F0F-B4C29C1FAFD6}"/>
              </a:ext>
            </a:extLst>
          </p:cNvPr>
          <p:cNvSpPr/>
          <p:nvPr/>
        </p:nvSpPr>
        <p:spPr>
          <a:xfrm>
            <a:off x="5795963" y="1498600"/>
            <a:ext cx="1135062" cy="1997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800" dirty="0">
                <a:solidFill>
                  <a:schemeClr val="tx1"/>
                </a:solidFill>
              </a:rPr>
              <a:t>LSTM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22" name="矩形 15">
            <a:extLst>
              <a:ext uri="{FF2B5EF4-FFF2-40B4-BE49-F238E27FC236}">
                <a16:creationId xmlns:a16="http://schemas.microsoft.com/office/drawing/2014/main" id="{984C7B86-A527-4608-BCF6-4BE1D73187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1498600"/>
            <a:ext cx="508000" cy="930275"/>
          </a:xfrm>
          <a:prstGeom prst="rect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zh-TW" altLang="en-US" sz="2800" baseline="30000">
              <a:solidFill>
                <a:srgbClr val="000000"/>
              </a:solidFill>
            </a:endParaRPr>
          </a:p>
        </p:txBody>
      </p:sp>
      <p:sp>
        <p:nvSpPr>
          <p:cNvPr id="23" name="矩形 17">
            <a:extLst>
              <a:ext uri="{FF2B5EF4-FFF2-40B4-BE49-F238E27FC236}">
                <a16:creationId xmlns:a16="http://schemas.microsoft.com/office/drawing/2014/main" id="{BD00D97D-3623-40AC-87AF-9214D551A60A}"/>
              </a:ext>
            </a:extLst>
          </p:cNvPr>
          <p:cNvSpPr/>
          <p:nvPr/>
        </p:nvSpPr>
        <p:spPr>
          <a:xfrm>
            <a:off x="5883275" y="600075"/>
            <a:ext cx="931863" cy="4667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800" dirty="0" err="1">
                <a:solidFill>
                  <a:srgbClr val="000000"/>
                </a:solidFill>
              </a:rPr>
              <a:t>y</a:t>
            </a:r>
            <a:r>
              <a:rPr lang="en-US" altLang="zh-TW" sz="2800" baseline="30000" dirty="0" err="1">
                <a:solidFill>
                  <a:srgbClr val="000000"/>
                </a:solidFill>
              </a:rPr>
              <a:t>t</a:t>
            </a:r>
            <a:endParaRPr lang="zh-TW" altLang="en-US" sz="2800" baseline="30000" dirty="0">
              <a:solidFill>
                <a:srgbClr val="000000"/>
              </a:solidFill>
            </a:endParaRPr>
          </a:p>
        </p:txBody>
      </p:sp>
      <p:sp>
        <p:nvSpPr>
          <p:cNvPr id="24" name="矩形 18">
            <a:extLst>
              <a:ext uri="{FF2B5EF4-FFF2-40B4-BE49-F238E27FC236}">
                <a16:creationId xmlns:a16="http://schemas.microsoft.com/office/drawing/2014/main" id="{1B2C10CC-214B-47C4-9D48-06793EB0986B}"/>
              </a:ext>
            </a:extLst>
          </p:cNvPr>
          <p:cNvSpPr/>
          <p:nvPr/>
        </p:nvSpPr>
        <p:spPr>
          <a:xfrm>
            <a:off x="5919788" y="3943350"/>
            <a:ext cx="931862" cy="46513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800" dirty="0" err="1">
                <a:solidFill>
                  <a:schemeClr val="bg1"/>
                </a:solidFill>
              </a:rPr>
              <a:t>x</a:t>
            </a:r>
            <a:r>
              <a:rPr lang="en-US" altLang="zh-TW" sz="2800" baseline="30000" dirty="0" err="1">
                <a:solidFill>
                  <a:schemeClr val="bg1"/>
                </a:solidFill>
              </a:rPr>
              <a:t>t</a:t>
            </a:r>
            <a:endParaRPr lang="zh-TW" altLang="en-US" sz="2800" baseline="30000" dirty="0">
              <a:solidFill>
                <a:schemeClr val="bg1"/>
              </a:solidFill>
            </a:endParaRPr>
          </a:p>
        </p:txBody>
      </p:sp>
      <p:cxnSp>
        <p:nvCxnSpPr>
          <p:cNvPr id="25" name="直線單箭頭接點 19">
            <a:extLst>
              <a:ext uri="{FF2B5EF4-FFF2-40B4-BE49-F238E27FC236}">
                <a16:creationId xmlns:a16="http://schemas.microsoft.com/office/drawing/2014/main" id="{60445BCD-FC3C-4431-8287-BD87BB67540C}"/>
              </a:ext>
            </a:extLst>
          </p:cNvPr>
          <p:cNvCxnSpPr>
            <a:cxnSpLocks/>
          </p:cNvCxnSpPr>
          <p:nvPr/>
        </p:nvCxnSpPr>
        <p:spPr>
          <a:xfrm>
            <a:off x="5384800" y="1995488"/>
            <a:ext cx="3889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1">
            <a:extLst>
              <a:ext uri="{FF2B5EF4-FFF2-40B4-BE49-F238E27FC236}">
                <a16:creationId xmlns:a16="http://schemas.microsoft.com/office/drawing/2014/main" id="{522ABE21-761D-45C4-8596-5467AFF2F643}"/>
              </a:ext>
            </a:extLst>
          </p:cNvPr>
          <p:cNvCxnSpPr>
            <a:cxnSpLocks/>
          </p:cNvCxnSpPr>
          <p:nvPr/>
        </p:nvCxnSpPr>
        <p:spPr>
          <a:xfrm rot="16200000">
            <a:off x="6170612" y="1277938"/>
            <a:ext cx="39052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2">
            <a:extLst>
              <a:ext uri="{FF2B5EF4-FFF2-40B4-BE49-F238E27FC236}">
                <a16:creationId xmlns:a16="http://schemas.microsoft.com/office/drawing/2014/main" id="{80233A06-1B9B-44AA-A7EA-14495BA368B0}"/>
              </a:ext>
            </a:extLst>
          </p:cNvPr>
          <p:cNvCxnSpPr>
            <a:cxnSpLocks/>
          </p:cNvCxnSpPr>
          <p:nvPr/>
        </p:nvCxnSpPr>
        <p:spPr>
          <a:xfrm rot="16200000">
            <a:off x="6207919" y="3747294"/>
            <a:ext cx="3889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3">
            <a:extLst>
              <a:ext uri="{FF2B5EF4-FFF2-40B4-BE49-F238E27FC236}">
                <a16:creationId xmlns:a16="http://schemas.microsoft.com/office/drawing/2014/main" id="{1316C4D5-311E-45A5-922A-71F6F414C152}"/>
              </a:ext>
            </a:extLst>
          </p:cNvPr>
          <p:cNvSpPr/>
          <p:nvPr/>
        </p:nvSpPr>
        <p:spPr>
          <a:xfrm>
            <a:off x="4884738" y="2563813"/>
            <a:ext cx="508000" cy="93186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 sz="2800" baseline="30000" dirty="0"/>
          </a:p>
        </p:txBody>
      </p:sp>
      <p:cxnSp>
        <p:nvCxnSpPr>
          <p:cNvPr id="29" name="直線單箭頭接點 24">
            <a:extLst>
              <a:ext uri="{FF2B5EF4-FFF2-40B4-BE49-F238E27FC236}">
                <a16:creationId xmlns:a16="http://schemas.microsoft.com/office/drawing/2014/main" id="{2F5A0E32-772F-48FA-BAC0-B05CB95BA497}"/>
              </a:ext>
            </a:extLst>
          </p:cNvPr>
          <p:cNvCxnSpPr>
            <a:cxnSpLocks/>
          </p:cNvCxnSpPr>
          <p:nvPr/>
        </p:nvCxnSpPr>
        <p:spPr>
          <a:xfrm>
            <a:off x="5392738" y="3087688"/>
            <a:ext cx="39052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5">
            <a:extLst>
              <a:ext uri="{FF2B5EF4-FFF2-40B4-BE49-F238E27FC236}">
                <a16:creationId xmlns:a16="http://schemas.microsoft.com/office/drawing/2014/main" id="{B047B278-8AEF-41CC-99C9-22E42447109F}"/>
              </a:ext>
            </a:extLst>
          </p:cNvPr>
          <p:cNvCxnSpPr>
            <a:cxnSpLocks/>
          </p:cNvCxnSpPr>
          <p:nvPr/>
        </p:nvCxnSpPr>
        <p:spPr>
          <a:xfrm>
            <a:off x="6923088" y="1995488"/>
            <a:ext cx="38893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26">
            <a:extLst>
              <a:ext uri="{FF2B5EF4-FFF2-40B4-BE49-F238E27FC236}">
                <a16:creationId xmlns:a16="http://schemas.microsoft.com/office/drawing/2014/main" id="{432411CB-63D3-4FA8-8C93-749222432AC4}"/>
              </a:ext>
            </a:extLst>
          </p:cNvPr>
          <p:cNvCxnSpPr>
            <a:cxnSpLocks/>
          </p:cNvCxnSpPr>
          <p:nvPr/>
        </p:nvCxnSpPr>
        <p:spPr>
          <a:xfrm>
            <a:off x="6931025" y="3087688"/>
            <a:ext cx="3889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27">
            <a:extLst>
              <a:ext uri="{FF2B5EF4-FFF2-40B4-BE49-F238E27FC236}">
                <a16:creationId xmlns:a16="http://schemas.microsoft.com/office/drawing/2014/main" id="{C16E22D0-2642-4367-9D12-626301A416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2188" y="1522413"/>
            <a:ext cx="508000" cy="931862"/>
          </a:xfrm>
          <a:prstGeom prst="rect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 sz="2800">
                <a:solidFill>
                  <a:srgbClr val="000000"/>
                </a:solidFill>
              </a:rPr>
              <a:t>c</a:t>
            </a:r>
            <a:r>
              <a:rPr lang="en-US" altLang="zh-TW" sz="2800" baseline="30000">
                <a:solidFill>
                  <a:srgbClr val="000000"/>
                </a:solidFill>
              </a:rPr>
              <a:t>t</a:t>
            </a:r>
            <a:endParaRPr lang="zh-TW" altLang="en-US" sz="2800" baseline="30000">
              <a:solidFill>
                <a:srgbClr val="000000"/>
              </a:solidFill>
            </a:endParaRPr>
          </a:p>
        </p:txBody>
      </p:sp>
      <p:sp>
        <p:nvSpPr>
          <p:cNvPr id="33" name="矩形 28">
            <a:extLst>
              <a:ext uri="{FF2B5EF4-FFF2-40B4-BE49-F238E27FC236}">
                <a16:creationId xmlns:a16="http://schemas.microsoft.com/office/drawing/2014/main" id="{332634D8-8306-4FC1-BE3C-02D90BE3827E}"/>
              </a:ext>
            </a:extLst>
          </p:cNvPr>
          <p:cNvSpPr/>
          <p:nvPr/>
        </p:nvSpPr>
        <p:spPr>
          <a:xfrm>
            <a:off x="7350125" y="2589213"/>
            <a:ext cx="508000" cy="93186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800" dirty="0" err="1">
                <a:solidFill>
                  <a:srgbClr val="000000"/>
                </a:solidFill>
              </a:rPr>
              <a:t>h</a:t>
            </a:r>
            <a:r>
              <a:rPr lang="en-US" altLang="zh-TW" sz="2800" baseline="30000" dirty="0" err="1">
                <a:solidFill>
                  <a:srgbClr val="000000"/>
                </a:solidFill>
              </a:rPr>
              <a:t>t</a:t>
            </a:r>
            <a:endParaRPr lang="zh-TW" altLang="en-US" sz="2800" baseline="30000" dirty="0">
              <a:solidFill>
                <a:srgbClr val="000000"/>
              </a:solidFill>
            </a:endParaRPr>
          </a:p>
        </p:txBody>
      </p:sp>
      <p:sp>
        <p:nvSpPr>
          <p:cNvPr id="34" name="矩形 47">
            <a:extLst>
              <a:ext uri="{FF2B5EF4-FFF2-40B4-BE49-F238E27FC236}">
                <a16:creationId xmlns:a16="http://schemas.microsoft.com/office/drawing/2014/main" id="{F46EE11D-DFFF-4BD8-A09F-C235FFB60A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3463" y="2794000"/>
            <a:ext cx="66357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 sz="2800">
                <a:solidFill>
                  <a:srgbClr val="000000"/>
                </a:solidFill>
              </a:rPr>
              <a:t>h</a:t>
            </a:r>
            <a:r>
              <a:rPr lang="en-US" altLang="zh-TW" sz="2800" baseline="30000">
                <a:solidFill>
                  <a:srgbClr val="000000"/>
                </a:solidFill>
              </a:rPr>
              <a:t>t-1</a:t>
            </a:r>
            <a:endParaRPr lang="zh-TW" altLang="en-US" sz="2800" baseline="30000">
              <a:solidFill>
                <a:srgbClr val="000000"/>
              </a:solidFill>
            </a:endParaRPr>
          </a:p>
        </p:txBody>
      </p:sp>
      <p:sp>
        <p:nvSpPr>
          <p:cNvPr id="35" name="矩形 48">
            <a:extLst>
              <a:ext uri="{FF2B5EF4-FFF2-40B4-BE49-F238E27FC236}">
                <a16:creationId xmlns:a16="http://schemas.microsoft.com/office/drawing/2014/main" id="{6F2D5B3C-068B-4E7D-A65F-9FB862F0F6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2350" y="1727200"/>
            <a:ext cx="61277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 sz="2800"/>
              <a:t>c</a:t>
            </a:r>
            <a:r>
              <a:rPr lang="en-US" altLang="zh-TW" sz="2800" baseline="30000"/>
              <a:t>t-1</a:t>
            </a:r>
            <a:endParaRPr lang="zh-TW" altLang="en-US" sz="2800" baseline="30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 animBg="1"/>
      <p:bldP spid="10" grpId="0" animBg="1"/>
      <p:bldP spid="21" grpId="0" animBg="1"/>
      <p:bldP spid="22" grpId="0" animBg="1"/>
      <p:bldP spid="23" grpId="0" animBg="1"/>
      <p:bldP spid="24" grpId="0" animBg="1"/>
      <p:bldP spid="28" grpId="0" animBg="1"/>
      <p:bldP spid="32" grpId="0" animBg="1"/>
      <p:bldP spid="33" grpId="0" animBg="1"/>
      <p:bldP spid="34" grpId="0"/>
      <p:bldP spid="3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164">
            <a:extLst>
              <a:ext uri="{FF2B5EF4-FFF2-40B4-BE49-F238E27FC236}">
                <a16:creationId xmlns:a16="http://schemas.microsoft.com/office/drawing/2014/main" id="{21A9F09D-1283-4C4D-AC1C-B10054452726}"/>
              </a:ext>
            </a:extLst>
          </p:cNvPr>
          <p:cNvGrpSpPr>
            <a:grpSpLocks/>
          </p:cNvGrpSpPr>
          <p:nvPr/>
        </p:nvGrpSpPr>
        <p:grpSpPr bwMode="auto">
          <a:xfrm>
            <a:off x="2444750" y="5832475"/>
            <a:ext cx="908050" cy="460375"/>
            <a:chOff x="4765592" y="6396335"/>
            <a:chExt cx="907572" cy="461665"/>
          </a:xfrm>
        </p:grpSpPr>
        <p:sp>
          <p:nvSpPr>
            <p:cNvPr id="5" name="矩形 41">
              <a:extLst>
                <a:ext uri="{FF2B5EF4-FFF2-40B4-BE49-F238E27FC236}">
                  <a16:creationId xmlns:a16="http://schemas.microsoft.com/office/drawing/2014/main" id="{CC14C0E0-95F9-425C-A926-38E2A0739C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2712" y="6442502"/>
              <a:ext cx="720346" cy="369332"/>
            </a:xfrm>
            <a:prstGeom prst="rect">
              <a:avLst/>
            </a:prstGeom>
            <a:solidFill>
              <a:srgbClr val="000000"/>
            </a:solidFill>
            <a:ln w="38100">
              <a:solidFill>
                <a:schemeClr val="bg1"/>
              </a:solidFill>
              <a:miter lim="800000"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zh-TW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28761" name="文字方塊 42">
              <a:extLst>
                <a:ext uri="{FF2B5EF4-FFF2-40B4-BE49-F238E27FC236}">
                  <a16:creationId xmlns:a16="http://schemas.microsoft.com/office/drawing/2014/main" id="{7C7AFC82-F934-4AAE-854E-5BBD424C4F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5592" y="6396335"/>
              <a:ext cx="90757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zh-TW">
                  <a:solidFill>
                    <a:schemeClr val="bg1"/>
                  </a:solidFill>
                </a:rPr>
                <a:t>x</a:t>
              </a:r>
              <a:r>
                <a:rPr lang="en-US" altLang="zh-TW" baseline="30000">
                  <a:solidFill>
                    <a:schemeClr val="bg1"/>
                  </a:solidFill>
                </a:rPr>
                <a:t>t</a:t>
              </a:r>
              <a:endParaRPr lang="zh-TW" altLang="en-US" baseline="30000">
                <a:solidFill>
                  <a:schemeClr val="bg1"/>
                </a:solidFill>
              </a:endParaRPr>
            </a:p>
          </p:txBody>
        </p:sp>
      </p:grpSp>
      <p:sp>
        <p:nvSpPr>
          <p:cNvPr id="7" name="矩形 44">
            <a:extLst>
              <a:ext uri="{FF2B5EF4-FFF2-40B4-BE49-F238E27FC236}">
                <a16:creationId xmlns:a16="http://schemas.microsoft.com/office/drawing/2014/main" id="{ED364779-F6E3-4AD3-A1D2-8A5EB22E79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5713" y="4424363"/>
            <a:ext cx="719137" cy="431800"/>
          </a:xfrm>
          <a:prstGeom prst="rect">
            <a:avLst/>
          </a:prstGeom>
          <a:gradFill rotWithShape="1">
            <a:gsLst>
              <a:gs pos="0">
                <a:srgbClr val="F5F5FC"/>
              </a:gs>
              <a:gs pos="64999">
                <a:srgbClr val="E6E6F6"/>
              </a:gs>
              <a:gs pos="100000">
                <a:srgbClr val="DCDCF3"/>
              </a:gs>
            </a:gsLst>
            <a:lin ang="5400000" scaled="1"/>
          </a:gradFill>
          <a:ln w="9525">
            <a:solidFill>
              <a:srgbClr val="BFBFD2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</a:rPr>
              <a:t>z</a:t>
            </a:r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8" name="矩形 45">
            <a:extLst>
              <a:ext uri="{FF2B5EF4-FFF2-40B4-BE49-F238E27FC236}">
                <a16:creationId xmlns:a16="http://schemas.microsoft.com/office/drawing/2014/main" id="{D8A0639A-8DF8-47C5-90DB-D73D01BB1CCE}"/>
              </a:ext>
            </a:extLst>
          </p:cNvPr>
          <p:cNvSpPr/>
          <p:nvPr/>
        </p:nvSpPr>
        <p:spPr>
          <a:xfrm>
            <a:off x="1632507" y="4424492"/>
            <a:ext cx="720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 err="1">
                <a:solidFill>
                  <a:srgbClr val="000000"/>
                </a:solidFill>
              </a:rPr>
              <a:t>z</a:t>
            </a:r>
            <a:r>
              <a:rPr lang="en-US" altLang="zh-TW" sz="2400" baseline="30000" dirty="0" err="1">
                <a:solidFill>
                  <a:srgbClr val="000000"/>
                </a:solidFill>
              </a:rPr>
              <a:t>i</a:t>
            </a:r>
            <a:endParaRPr lang="zh-TW" altLang="en-US" sz="2400" baseline="30000" dirty="0">
              <a:solidFill>
                <a:srgbClr val="000000"/>
              </a:solidFill>
            </a:endParaRPr>
          </a:p>
        </p:txBody>
      </p:sp>
      <p:sp>
        <p:nvSpPr>
          <p:cNvPr id="9" name="矩形 49">
            <a:extLst>
              <a:ext uri="{FF2B5EF4-FFF2-40B4-BE49-F238E27FC236}">
                <a16:creationId xmlns:a16="http://schemas.microsoft.com/office/drawing/2014/main" id="{983773FF-3DA4-4ED1-8942-93D6E0412DBE}"/>
              </a:ext>
            </a:extLst>
          </p:cNvPr>
          <p:cNvSpPr/>
          <p:nvPr/>
        </p:nvSpPr>
        <p:spPr>
          <a:xfrm>
            <a:off x="748047" y="4424492"/>
            <a:ext cx="720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 err="1">
                <a:solidFill>
                  <a:srgbClr val="000000"/>
                </a:solidFill>
              </a:rPr>
              <a:t>z</a:t>
            </a:r>
            <a:r>
              <a:rPr lang="en-US" altLang="zh-TW" sz="2400" baseline="30000" dirty="0" err="1">
                <a:solidFill>
                  <a:srgbClr val="000000"/>
                </a:solidFill>
              </a:rPr>
              <a:t>f</a:t>
            </a:r>
            <a:endParaRPr lang="zh-TW" altLang="en-US" sz="2400" baseline="30000" dirty="0">
              <a:solidFill>
                <a:srgbClr val="000000"/>
              </a:solidFill>
            </a:endParaRPr>
          </a:p>
        </p:txBody>
      </p:sp>
      <p:sp>
        <p:nvSpPr>
          <p:cNvPr id="10" name="矩形 50">
            <a:extLst>
              <a:ext uri="{FF2B5EF4-FFF2-40B4-BE49-F238E27FC236}">
                <a16:creationId xmlns:a16="http://schemas.microsoft.com/office/drawing/2014/main" id="{CE93DE11-9C31-44AE-9FFB-DE37C47817EC}"/>
              </a:ext>
            </a:extLst>
          </p:cNvPr>
          <p:cNvSpPr/>
          <p:nvPr/>
        </p:nvSpPr>
        <p:spPr>
          <a:xfrm>
            <a:off x="3409813" y="4429688"/>
            <a:ext cx="720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rgbClr val="000000"/>
                </a:solidFill>
              </a:rPr>
              <a:t>z</a:t>
            </a:r>
            <a:r>
              <a:rPr lang="en-US" altLang="zh-TW" sz="2400" baseline="30000" dirty="0">
                <a:solidFill>
                  <a:srgbClr val="000000"/>
                </a:solidFill>
              </a:rPr>
              <a:t>o</a:t>
            </a:r>
            <a:endParaRPr lang="zh-TW" altLang="en-US" sz="2400" baseline="30000" dirty="0">
              <a:solidFill>
                <a:srgbClr val="000000"/>
              </a:solidFill>
            </a:endParaRPr>
          </a:p>
        </p:txBody>
      </p:sp>
      <p:sp>
        <p:nvSpPr>
          <p:cNvPr id="11" name="向下箭號 162">
            <a:extLst>
              <a:ext uri="{FF2B5EF4-FFF2-40B4-BE49-F238E27FC236}">
                <a16:creationId xmlns:a16="http://schemas.microsoft.com/office/drawing/2014/main" id="{D0746BC9-0160-4892-932F-B3FED7900632}"/>
              </a:ext>
            </a:extLst>
          </p:cNvPr>
          <p:cNvSpPr/>
          <p:nvPr/>
        </p:nvSpPr>
        <p:spPr>
          <a:xfrm rot="2620627" flipV="1">
            <a:off x="3304110" y="4885731"/>
            <a:ext cx="438150" cy="985507"/>
          </a:xfrm>
          <a:prstGeom prst="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2" name="向下箭號 163">
            <a:extLst>
              <a:ext uri="{FF2B5EF4-FFF2-40B4-BE49-F238E27FC236}">
                <a16:creationId xmlns:a16="http://schemas.microsoft.com/office/drawing/2014/main" id="{6B40ABDD-EC90-4CD4-A090-2FD7F73B038D}"/>
              </a:ext>
            </a:extLst>
          </p:cNvPr>
          <p:cNvSpPr/>
          <p:nvPr/>
        </p:nvSpPr>
        <p:spPr>
          <a:xfrm rot="20057551" flipV="1">
            <a:off x="1890566" y="4880210"/>
            <a:ext cx="438150" cy="909089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3" name="向下箭號 165">
            <a:extLst>
              <a:ext uri="{FF2B5EF4-FFF2-40B4-BE49-F238E27FC236}">
                <a16:creationId xmlns:a16="http://schemas.microsoft.com/office/drawing/2014/main" id="{D8094ACB-865D-405E-94F2-45EDDB41B901}"/>
              </a:ext>
            </a:extLst>
          </p:cNvPr>
          <p:cNvSpPr/>
          <p:nvPr/>
        </p:nvSpPr>
        <p:spPr>
          <a:xfrm rot="1353372" flipV="1">
            <a:off x="2602410" y="4925905"/>
            <a:ext cx="438150" cy="861179"/>
          </a:xfrm>
          <a:prstGeom prst="down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4" name="向下箭號 166">
            <a:extLst>
              <a:ext uri="{FF2B5EF4-FFF2-40B4-BE49-F238E27FC236}">
                <a16:creationId xmlns:a16="http://schemas.microsoft.com/office/drawing/2014/main" id="{583E1844-D9C2-4B1D-8EA2-8D90D50E84D3}"/>
              </a:ext>
            </a:extLst>
          </p:cNvPr>
          <p:cNvSpPr/>
          <p:nvPr/>
        </p:nvSpPr>
        <p:spPr>
          <a:xfrm rot="18851723" flipV="1">
            <a:off x="1144104" y="4854597"/>
            <a:ext cx="438150" cy="1030466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grpSp>
        <p:nvGrpSpPr>
          <p:cNvPr id="15" name="群組 219">
            <a:extLst>
              <a:ext uri="{FF2B5EF4-FFF2-40B4-BE49-F238E27FC236}">
                <a16:creationId xmlns:a16="http://schemas.microsoft.com/office/drawing/2014/main" id="{64DA7B15-1835-4798-B005-59737218C289}"/>
              </a:ext>
            </a:extLst>
          </p:cNvPr>
          <p:cNvGrpSpPr>
            <a:grpSpLocks/>
          </p:cNvGrpSpPr>
          <p:nvPr/>
        </p:nvGrpSpPr>
        <p:grpSpPr bwMode="auto">
          <a:xfrm>
            <a:off x="1649413" y="5821363"/>
            <a:ext cx="908050" cy="461962"/>
            <a:chOff x="4765592" y="6396335"/>
            <a:chExt cx="907572" cy="461665"/>
          </a:xfrm>
        </p:grpSpPr>
        <p:sp>
          <p:nvSpPr>
            <p:cNvPr id="16" name="矩形 220">
              <a:extLst>
                <a:ext uri="{FF2B5EF4-FFF2-40B4-BE49-F238E27FC236}">
                  <a16:creationId xmlns:a16="http://schemas.microsoft.com/office/drawing/2014/main" id="{F24620F2-CBA9-4ED5-AD9E-BDCCF2FC62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2712" y="6442342"/>
              <a:ext cx="720346" cy="369650"/>
            </a:xfrm>
            <a:prstGeom prst="rect">
              <a:avLst/>
            </a:prstGeom>
            <a:solidFill>
              <a:srgbClr val="E2E2FF"/>
            </a:solidFill>
            <a:ln w="38100">
              <a:solidFill>
                <a:schemeClr val="bg1"/>
              </a:solidFill>
              <a:miter lim="800000"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zh-TW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28759" name="文字方塊 221">
              <a:extLst>
                <a:ext uri="{FF2B5EF4-FFF2-40B4-BE49-F238E27FC236}">
                  <a16:creationId xmlns:a16="http://schemas.microsoft.com/office/drawing/2014/main" id="{D3060191-4B46-49C0-AADD-02DC9A8A60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5592" y="6396335"/>
              <a:ext cx="90757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zh-TW"/>
                <a:t>h</a:t>
              </a:r>
              <a:r>
                <a:rPr lang="en-US" altLang="zh-TW" baseline="30000"/>
                <a:t>t-1</a:t>
              </a:r>
              <a:endParaRPr lang="zh-TW" altLang="en-US" baseline="30000"/>
            </a:p>
          </p:txBody>
        </p:sp>
      </p:grpSp>
      <p:grpSp>
        <p:nvGrpSpPr>
          <p:cNvPr id="18" name="群組 113">
            <a:extLst>
              <a:ext uri="{FF2B5EF4-FFF2-40B4-BE49-F238E27FC236}">
                <a16:creationId xmlns:a16="http://schemas.microsoft.com/office/drawing/2014/main" id="{B064E178-17C2-4087-A115-014DEF1D469B}"/>
              </a:ext>
            </a:extLst>
          </p:cNvPr>
          <p:cNvGrpSpPr>
            <a:grpSpLocks/>
          </p:cNvGrpSpPr>
          <p:nvPr/>
        </p:nvGrpSpPr>
        <p:grpSpPr bwMode="auto">
          <a:xfrm>
            <a:off x="-165100" y="2117725"/>
            <a:ext cx="908050" cy="461963"/>
            <a:chOff x="4775004" y="6396335"/>
            <a:chExt cx="907572" cy="461665"/>
          </a:xfrm>
        </p:grpSpPr>
        <p:sp>
          <p:nvSpPr>
            <p:cNvPr id="19" name="矩形 114">
              <a:extLst>
                <a:ext uri="{FF2B5EF4-FFF2-40B4-BE49-F238E27FC236}">
                  <a16:creationId xmlns:a16="http://schemas.microsoft.com/office/drawing/2014/main" id="{5DCB557B-8788-4CDD-A280-DC84B8CAE7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2604" y="6442343"/>
              <a:ext cx="720346" cy="369648"/>
            </a:xfrm>
            <a:prstGeom prst="rect">
              <a:avLst/>
            </a:prstGeom>
            <a:gradFill rotWithShape="1">
              <a:gsLst>
                <a:gs pos="0">
                  <a:srgbClr val="F7F6FF"/>
                </a:gs>
                <a:gs pos="64999">
                  <a:srgbClr val="ECEBFF"/>
                </a:gs>
                <a:gs pos="100000">
                  <a:srgbClr val="E5E3FF"/>
                </a:gs>
              </a:gsLst>
              <a:lin ang="5400000" scaled="1"/>
            </a:gradFill>
            <a:ln w="9525">
              <a:solidFill>
                <a:srgbClr val="D4D3E7"/>
              </a:solidFill>
              <a:miter lim="800000"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20" name="文字方塊 115">
              <a:extLst>
                <a:ext uri="{FF2B5EF4-FFF2-40B4-BE49-F238E27FC236}">
                  <a16:creationId xmlns:a16="http://schemas.microsoft.com/office/drawing/2014/main" id="{8A04832B-5EAF-4373-BCBD-7E0CA9F026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75004" y="6396335"/>
              <a:ext cx="907572" cy="461665"/>
            </a:xfrm>
            <a:prstGeom prst="rect">
              <a:avLst/>
            </a:prstGeom>
            <a:noFill/>
            <a:ln>
              <a:noFill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zh-TW"/>
                <a:t>c</a:t>
              </a:r>
              <a:r>
                <a:rPr lang="en-US" altLang="zh-TW" baseline="30000"/>
                <a:t>t-1</a:t>
              </a:r>
              <a:endParaRPr lang="zh-TW" altLang="en-US" baseline="30000"/>
            </a:p>
          </p:txBody>
        </p:sp>
      </p:grpSp>
      <p:sp>
        <p:nvSpPr>
          <p:cNvPr id="21" name="矩形 63">
            <a:extLst>
              <a:ext uri="{FF2B5EF4-FFF2-40B4-BE49-F238E27FC236}">
                <a16:creationId xmlns:a16="http://schemas.microsoft.com/office/drawing/2014/main" id="{5EAF8A2B-CC0A-46B8-B456-C3BE08ECBC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8738" y="849313"/>
            <a:ext cx="388937" cy="636587"/>
          </a:xfrm>
          <a:prstGeom prst="rect">
            <a:avLst/>
          </a:prstGeom>
          <a:gradFill rotWithShape="1">
            <a:gsLst>
              <a:gs pos="0">
                <a:srgbClr val="F5F5FC"/>
              </a:gs>
              <a:gs pos="64999">
                <a:srgbClr val="E6E6F6"/>
              </a:gs>
              <a:gs pos="100000">
                <a:srgbClr val="DCDCF3"/>
              </a:gs>
            </a:gsLst>
            <a:lin ang="5400000" scaled="1"/>
          </a:gradFill>
          <a:ln w="9525">
            <a:solidFill>
              <a:srgbClr val="BFBFD2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</a:rPr>
              <a:t>z</a:t>
            </a:r>
            <a:endParaRPr lang="zh-TW" altLang="en-US">
              <a:solidFill>
                <a:srgbClr val="000000"/>
              </a:solidFill>
            </a:endParaRPr>
          </a:p>
        </p:txBody>
      </p:sp>
      <p:grpSp>
        <p:nvGrpSpPr>
          <p:cNvPr id="22" name="群組 3">
            <a:extLst>
              <a:ext uri="{FF2B5EF4-FFF2-40B4-BE49-F238E27FC236}">
                <a16:creationId xmlns:a16="http://schemas.microsoft.com/office/drawing/2014/main" id="{4BF2D09E-E9E3-46E2-AD6D-AD5E4D323892}"/>
              </a:ext>
            </a:extLst>
          </p:cNvPr>
          <p:cNvGrpSpPr>
            <a:grpSpLocks/>
          </p:cNvGrpSpPr>
          <p:nvPr/>
        </p:nvGrpSpPr>
        <p:grpSpPr bwMode="auto">
          <a:xfrm>
            <a:off x="7397750" y="576263"/>
            <a:ext cx="908050" cy="1270000"/>
            <a:chOff x="7012720" y="4534918"/>
            <a:chExt cx="907572" cy="1270403"/>
          </a:xfrm>
        </p:grpSpPr>
        <p:sp>
          <p:nvSpPr>
            <p:cNvPr id="23" name="矩形 69">
              <a:extLst>
                <a:ext uri="{FF2B5EF4-FFF2-40B4-BE49-F238E27FC236}">
                  <a16:creationId xmlns:a16="http://schemas.microsoft.com/office/drawing/2014/main" id="{BE998B68-8339-47FD-AFC4-2C0C94956E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25333" y="5165355"/>
              <a:ext cx="431573" cy="639966"/>
            </a:xfrm>
            <a:prstGeom prst="rect">
              <a:avLst/>
            </a:prstGeom>
            <a:solidFill>
              <a:srgbClr val="E2E2FF"/>
            </a:solidFill>
            <a:ln w="38100">
              <a:solidFill>
                <a:schemeClr val="bg1"/>
              </a:solidFill>
              <a:miter lim="800000"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zh-TW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24" name="矩形 65">
              <a:extLst>
                <a:ext uri="{FF2B5EF4-FFF2-40B4-BE49-F238E27FC236}">
                  <a16:creationId xmlns:a16="http://schemas.microsoft.com/office/drawing/2014/main" id="{05CFCBBD-AF6A-427C-A625-FCE8B1D7B7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25333" y="4534918"/>
              <a:ext cx="431573" cy="630437"/>
            </a:xfrm>
            <a:prstGeom prst="rect">
              <a:avLst/>
            </a:prstGeom>
            <a:solidFill>
              <a:srgbClr val="000000"/>
            </a:solidFill>
            <a:ln w="38100">
              <a:solidFill>
                <a:schemeClr val="bg1"/>
              </a:solidFill>
              <a:miter lim="800000"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zh-TW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28754" name="文字方塊 66">
              <a:extLst>
                <a:ext uri="{FF2B5EF4-FFF2-40B4-BE49-F238E27FC236}">
                  <a16:creationId xmlns:a16="http://schemas.microsoft.com/office/drawing/2014/main" id="{E0C42595-D406-43A5-B694-CECE50C6C0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92823" y="4652619"/>
              <a:ext cx="54736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zh-TW">
                  <a:solidFill>
                    <a:schemeClr val="bg1"/>
                  </a:solidFill>
                </a:rPr>
                <a:t>x</a:t>
              </a:r>
              <a:r>
                <a:rPr lang="en-US" altLang="zh-TW" baseline="30000">
                  <a:solidFill>
                    <a:schemeClr val="bg1"/>
                  </a:solidFill>
                </a:rPr>
                <a:t>t</a:t>
              </a:r>
              <a:endParaRPr lang="zh-TW" altLang="en-US" baseline="30000">
                <a:solidFill>
                  <a:schemeClr val="bg1"/>
                </a:solidFill>
              </a:endParaRPr>
            </a:p>
          </p:txBody>
        </p:sp>
        <p:sp>
          <p:nvSpPr>
            <p:cNvPr id="28755" name="文字方塊 67">
              <a:extLst>
                <a:ext uri="{FF2B5EF4-FFF2-40B4-BE49-F238E27FC236}">
                  <a16:creationId xmlns:a16="http://schemas.microsoft.com/office/drawing/2014/main" id="{B3542ED8-AB6B-4CDE-9B1A-9A5E424B78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12720" y="5254895"/>
              <a:ext cx="90757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zh-TW"/>
                <a:t>h</a:t>
              </a:r>
              <a:r>
                <a:rPr lang="en-US" altLang="zh-TW" baseline="30000"/>
                <a:t>t-1</a:t>
              </a:r>
              <a:endParaRPr lang="zh-TW" altLang="en-US" baseline="30000"/>
            </a:p>
          </p:txBody>
        </p:sp>
      </p:grpSp>
      <p:sp>
        <p:nvSpPr>
          <p:cNvPr id="27" name="矩形 71">
            <a:extLst>
              <a:ext uri="{FF2B5EF4-FFF2-40B4-BE49-F238E27FC236}">
                <a16:creationId xmlns:a16="http://schemas.microsoft.com/office/drawing/2014/main" id="{DE2917FA-6922-4B3B-9690-B9A70A1FFBD7}"/>
              </a:ext>
            </a:extLst>
          </p:cNvPr>
          <p:cNvSpPr/>
          <p:nvPr/>
        </p:nvSpPr>
        <p:spPr>
          <a:xfrm>
            <a:off x="6324600" y="838200"/>
            <a:ext cx="1217986" cy="67820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tx1"/>
                </a:solidFill>
              </a:rPr>
              <a:t>W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8" name="文字方塊 72">
            <a:extLst>
              <a:ext uri="{FF2B5EF4-FFF2-40B4-BE49-F238E27FC236}">
                <a16:creationId xmlns:a16="http://schemas.microsoft.com/office/drawing/2014/main" id="{DE757243-54D2-4BEF-AF9C-4FDAF8BCBA89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562600" y="990600"/>
            <a:ext cx="2680221" cy="276999"/>
          </a:xfrm>
          <a:prstGeom prst="rect">
            <a:avLst/>
          </a:prstGeom>
          <a:blipFill rotWithShape="1">
            <a:blip r:embed="rId2"/>
            <a:stretch>
              <a:fillRect l="-907" t="-8696" b="-10870"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  <a:latin typeface="Arial" charset="0"/>
                <a:ea typeface="ＭＳ Ｐゴシック" charset="0"/>
                <a:cs typeface="ＭＳ Ｐゴシック" charset="0"/>
              </a:rPr>
              <a:t> </a:t>
            </a:r>
          </a:p>
        </p:txBody>
      </p:sp>
      <p:sp>
        <p:nvSpPr>
          <p:cNvPr id="29" name="矩形 73">
            <a:extLst>
              <a:ext uri="{FF2B5EF4-FFF2-40B4-BE49-F238E27FC236}">
                <a16:creationId xmlns:a16="http://schemas.microsoft.com/office/drawing/2014/main" id="{F3F8C396-8FD2-4533-9889-FC94C69AA879}"/>
              </a:ext>
            </a:extLst>
          </p:cNvPr>
          <p:cNvSpPr/>
          <p:nvPr/>
        </p:nvSpPr>
        <p:spPr>
          <a:xfrm>
            <a:off x="5138037" y="2294196"/>
            <a:ext cx="389050" cy="63586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 err="1">
                <a:solidFill>
                  <a:srgbClr val="000000"/>
                </a:solidFill>
              </a:rPr>
              <a:t>z</a:t>
            </a:r>
            <a:r>
              <a:rPr lang="en-US" altLang="zh-TW" sz="2400" baseline="30000" dirty="0" err="1">
                <a:solidFill>
                  <a:srgbClr val="000000"/>
                </a:solidFill>
              </a:rPr>
              <a:t>i</a:t>
            </a:r>
            <a:endParaRPr lang="zh-TW" altLang="en-US" sz="2400" baseline="30000" dirty="0">
              <a:solidFill>
                <a:srgbClr val="000000"/>
              </a:solidFill>
            </a:endParaRPr>
          </a:p>
        </p:txBody>
      </p:sp>
      <p:grpSp>
        <p:nvGrpSpPr>
          <p:cNvPr id="30" name="群組 74">
            <a:extLst>
              <a:ext uri="{FF2B5EF4-FFF2-40B4-BE49-F238E27FC236}">
                <a16:creationId xmlns:a16="http://schemas.microsoft.com/office/drawing/2014/main" id="{7095AD90-56BA-4AC6-B2C7-9CF9797ACFA5}"/>
              </a:ext>
            </a:extLst>
          </p:cNvPr>
          <p:cNvGrpSpPr>
            <a:grpSpLocks/>
          </p:cNvGrpSpPr>
          <p:nvPr/>
        </p:nvGrpSpPr>
        <p:grpSpPr bwMode="auto">
          <a:xfrm>
            <a:off x="7245350" y="2012950"/>
            <a:ext cx="908050" cy="1270000"/>
            <a:chOff x="7012720" y="4534918"/>
            <a:chExt cx="907572" cy="1270403"/>
          </a:xfrm>
        </p:grpSpPr>
        <p:sp>
          <p:nvSpPr>
            <p:cNvPr id="31" name="矩形 75">
              <a:extLst>
                <a:ext uri="{FF2B5EF4-FFF2-40B4-BE49-F238E27FC236}">
                  <a16:creationId xmlns:a16="http://schemas.microsoft.com/office/drawing/2014/main" id="{DF99AFC7-4C48-44D2-9812-E18C37EE22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25333" y="5165356"/>
              <a:ext cx="431573" cy="639965"/>
            </a:xfrm>
            <a:prstGeom prst="rect">
              <a:avLst/>
            </a:prstGeom>
            <a:solidFill>
              <a:srgbClr val="E2E2FF"/>
            </a:solidFill>
            <a:ln w="38100">
              <a:solidFill>
                <a:schemeClr val="bg1"/>
              </a:solidFill>
              <a:miter lim="800000"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zh-TW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32" name="矩形 76">
              <a:extLst>
                <a:ext uri="{FF2B5EF4-FFF2-40B4-BE49-F238E27FC236}">
                  <a16:creationId xmlns:a16="http://schemas.microsoft.com/office/drawing/2014/main" id="{AAB694E6-B3A7-48E4-8A38-DCA36C8224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25333" y="4534918"/>
              <a:ext cx="431573" cy="630438"/>
            </a:xfrm>
            <a:prstGeom prst="rect">
              <a:avLst/>
            </a:prstGeom>
            <a:solidFill>
              <a:srgbClr val="000000"/>
            </a:solidFill>
            <a:ln w="38100">
              <a:solidFill>
                <a:schemeClr val="bg1"/>
              </a:solidFill>
              <a:miter lim="800000"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zh-TW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28750" name="文字方塊 77">
              <a:extLst>
                <a:ext uri="{FF2B5EF4-FFF2-40B4-BE49-F238E27FC236}">
                  <a16:creationId xmlns:a16="http://schemas.microsoft.com/office/drawing/2014/main" id="{3638887A-B601-459E-8C95-35760247EC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92823" y="4652619"/>
              <a:ext cx="54736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zh-TW">
                  <a:solidFill>
                    <a:schemeClr val="bg1"/>
                  </a:solidFill>
                </a:rPr>
                <a:t>x</a:t>
              </a:r>
              <a:r>
                <a:rPr lang="en-US" altLang="zh-TW" baseline="30000">
                  <a:solidFill>
                    <a:schemeClr val="bg1"/>
                  </a:solidFill>
                </a:rPr>
                <a:t>t</a:t>
              </a:r>
              <a:endParaRPr lang="zh-TW" altLang="en-US" baseline="30000">
                <a:solidFill>
                  <a:schemeClr val="bg1"/>
                </a:solidFill>
              </a:endParaRPr>
            </a:p>
          </p:txBody>
        </p:sp>
        <p:sp>
          <p:nvSpPr>
            <p:cNvPr id="28751" name="文字方塊 78">
              <a:extLst>
                <a:ext uri="{FF2B5EF4-FFF2-40B4-BE49-F238E27FC236}">
                  <a16:creationId xmlns:a16="http://schemas.microsoft.com/office/drawing/2014/main" id="{461B206A-F54F-4F4C-A566-7BD97B8928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12720" y="5254895"/>
              <a:ext cx="90757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zh-TW">
                  <a:solidFill>
                    <a:srgbClr val="000000"/>
                  </a:solidFill>
                </a:rPr>
                <a:t>h</a:t>
              </a:r>
              <a:r>
                <a:rPr lang="en-US" altLang="zh-TW" baseline="30000">
                  <a:solidFill>
                    <a:srgbClr val="000000"/>
                  </a:solidFill>
                </a:rPr>
                <a:t>t-1</a:t>
              </a:r>
              <a:endParaRPr lang="zh-TW" altLang="en-US" baseline="30000">
                <a:solidFill>
                  <a:srgbClr val="000000"/>
                </a:solidFill>
              </a:endParaRPr>
            </a:p>
          </p:txBody>
        </p:sp>
      </p:grpSp>
      <p:sp>
        <p:nvSpPr>
          <p:cNvPr id="35" name="矩形 79">
            <a:extLst>
              <a:ext uri="{FF2B5EF4-FFF2-40B4-BE49-F238E27FC236}">
                <a16:creationId xmlns:a16="http://schemas.microsoft.com/office/drawing/2014/main" id="{5A7C94BF-AF53-49C2-9147-84D15B041829}"/>
              </a:ext>
            </a:extLst>
          </p:cNvPr>
          <p:cNvSpPr/>
          <p:nvPr/>
        </p:nvSpPr>
        <p:spPr>
          <a:xfrm>
            <a:off x="6172200" y="2362200"/>
            <a:ext cx="1217986" cy="67820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rgbClr val="000000"/>
                </a:solidFill>
              </a:rPr>
              <a:t>W</a:t>
            </a:r>
            <a:r>
              <a:rPr lang="en-US" altLang="zh-TW" sz="2400" baseline="30000" dirty="0">
                <a:solidFill>
                  <a:srgbClr val="000000"/>
                </a:solidFill>
              </a:rPr>
              <a:t>i</a:t>
            </a:r>
            <a:endParaRPr lang="zh-TW" altLang="en-US" sz="2400" baseline="30000" dirty="0">
              <a:solidFill>
                <a:srgbClr val="000000"/>
              </a:solidFill>
            </a:endParaRPr>
          </a:p>
        </p:txBody>
      </p:sp>
      <p:sp>
        <p:nvSpPr>
          <p:cNvPr id="37" name="矩形 83">
            <a:extLst>
              <a:ext uri="{FF2B5EF4-FFF2-40B4-BE49-F238E27FC236}">
                <a16:creationId xmlns:a16="http://schemas.microsoft.com/office/drawing/2014/main" id="{D6E13EF1-D1DC-48AB-A493-A0B1D6BD2832}"/>
              </a:ext>
            </a:extLst>
          </p:cNvPr>
          <p:cNvSpPr/>
          <p:nvPr/>
        </p:nvSpPr>
        <p:spPr>
          <a:xfrm>
            <a:off x="5138037" y="3762028"/>
            <a:ext cx="389050" cy="63586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 err="1">
                <a:solidFill>
                  <a:srgbClr val="000000"/>
                </a:solidFill>
              </a:rPr>
              <a:t>z</a:t>
            </a:r>
            <a:r>
              <a:rPr lang="en-US" altLang="zh-TW" sz="2400" baseline="30000" dirty="0" err="1">
                <a:solidFill>
                  <a:srgbClr val="000000"/>
                </a:solidFill>
              </a:rPr>
              <a:t>f</a:t>
            </a:r>
            <a:endParaRPr lang="zh-TW" altLang="en-US" sz="2400" baseline="30000" dirty="0">
              <a:solidFill>
                <a:srgbClr val="000000"/>
              </a:solidFill>
            </a:endParaRPr>
          </a:p>
        </p:txBody>
      </p:sp>
      <p:grpSp>
        <p:nvGrpSpPr>
          <p:cNvPr id="38" name="群組 84">
            <a:extLst>
              <a:ext uri="{FF2B5EF4-FFF2-40B4-BE49-F238E27FC236}">
                <a16:creationId xmlns:a16="http://schemas.microsoft.com/office/drawing/2014/main" id="{A9710167-38C7-40F1-B8E8-5EA9D0099614}"/>
              </a:ext>
            </a:extLst>
          </p:cNvPr>
          <p:cNvGrpSpPr>
            <a:grpSpLocks/>
          </p:cNvGrpSpPr>
          <p:nvPr/>
        </p:nvGrpSpPr>
        <p:grpSpPr bwMode="auto">
          <a:xfrm>
            <a:off x="7245350" y="3479800"/>
            <a:ext cx="908050" cy="1271588"/>
            <a:chOff x="7012720" y="4534918"/>
            <a:chExt cx="907572" cy="1270403"/>
          </a:xfrm>
        </p:grpSpPr>
        <p:sp>
          <p:nvSpPr>
            <p:cNvPr id="39" name="矩形 85">
              <a:extLst>
                <a:ext uri="{FF2B5EF4-FFF2-40B4-BE49-F238E27FC236}">
                  <a16:creationId xmlns:a16="http://schemas.microsoft.com/office/drawing/2014/main" id="{BEA07FB5-E0A4-49F4-9B67-BC63C7398C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25333" y="5166154"/>
              <a:ext cx="431573" cy="639167"/>
            </a:xfrm>
            <a:prstGeom prst="rect">
              <a:avLst/>
            </a:prstGeom>
            <a:solidFill>
              <a:srgbClr val="E2E2FF"/>
            </a:solidFill>
            <a:ln w="38100">
              <a:solidFill>
                <a:schemeClr val="bg1"/>
              </a:solidFill>
              <a:miter lim="800000"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zh-TW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40" name="矩形 86">
              <a:extLst>
                <a:ext uri="{FF2B5EF4-FFF2-40B4-BE49-F238E27FC236}">
                  <a16:creationId xmlns:a16="http://schemas.microsoft.com/office/drawing/2014/main" id="{29607EB7-B792-44D6-A89C-1950704DBD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25333" y="4534918"/>
              <a:ext cx="431573" cy="631236"/>
            </a:xfrm>
            <a:prstGeom prst="rect">
              <a:avLst/>
            </a:prstGeom>
            <a:solidFill>
              <a:srgbClr val="000000"/>
            </a:solidFill>
            <a:ln w="38100">
              <a:solidFill>
                <a:schemeClr val="bg1"/>
              </a:solidFill>
              <a:miter lim="800000"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zh-TW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28746" name="文字方塊 87">
              <a:extLst>
                <a:ext uri="{FF2B5EF4-FFF2-40B4-BE49-F238E27FC236}">
                  <a16:creationId xmlns:a16="http://schemas.microsoft.com/office/drawing/2014/main" id="{3DB4C4CC-878F-4160-ADB1-A12BB68FBB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92823" y="4652619"/>
              <a:ext cx="54736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zh-TW">
                  <a:solidFill>
                    <a:srgbClr val="FFFFFF"/>
                  </a:solidFill>
                </a:rPr>
                <a:t>x</a:t>
              </a:r>
              <a:r>
                <a:rPr lang="en-US" altLang="zh-TW" baseline="30000">
                  <a:solidFill>
                    <a:srgbClr val="FFFFFF"/>
                  </a:solidFill>
                </a:rPr>
                <a:t>t</a:t>
              </a:r>
              <a:endParaRPr lang="zh-TW" altLang="en-US" baseline="30000">
                <a:solidFill>
                  <a:srgbClr val="FFFFFF"/>
                </a:solidFill>
              </a:endParaRPr>
            </a:p>
          </p:txBody>
        </p:sp>
        <p:sp>
          <p:nvSpPr>
            <p:cNvPr id="28747" name="文字方塊 88">
              <a:extLst>
                <a:ext uri="{FF2B5EF4-FFF2-40B4-BE49-F238E27FC236}">
                  <a16:creationId xmlns:a16="http://schemas.microsoft.com/office/drawing/2014/main" id="{04DD4B23-ECA0-49CA-BE92-F33713043F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12720" y="5254895"/>
              <a:ext cx="90757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zh-TW">
                  <a:solidFill>
                    <a:srgbClr val="000000"/>
                  </a:solidFill>
                </a:rPr>
                <a:t>h</a:t>
              </a:r>
              <a:r>
                <a:rPr lang="en-US" altLang="zh-TW" baseline="30000">
                  <a:solidFill>
                    <a:srgbClr val="000000"/>
                  </a:solidFill>
                </a:rPr>
                <a:t>t-</a:t>
              </a:r>
              <a:r>
                <a:rPr lang="en-US" altLang="zh-TW" baseline="30000">
                  <a:solidFill>
                    <a:schemeClr val="bg1"/>
                  </a:solidFill>
                </a:rPr>
                <a:t>1</a:t>
              </a:r>
              <a:endParaRPr lang="zh-TW" altLang="en-US" baseline="30000">
                <a:solidFill>
                  <a:schemeClr val="bg1"/>
                </a:solidFill>
              </a:endParaRPr>
            </a:p>
          </p:txBody>
        </p:sp>
      </p:grpSp>
      <p:sp>
        <p:nvSpPr>
          <p:cNvPr id="43" name="矩形 89">
            <a:extLst>
              <a:ext uri="{FF2B5EF4-FFF2-40B4-BE49-F238E27FC236}">
                <a16:creationId xmlns:a16="http://schemas.microsoft.com/office/drawing/2014/main" id="{7E24BE72-3C24-4443-95BF-A9AF74B40334}"/>
              </a:ext>
            </a:extLst>
          </p:cNvPr>
          <p:cNvSpPr/>
          <p:nvPr/>
        </p:nvSpPr>
        <p:spPr>
          <a:xfrm>
            <a:off x="6172200" y="3733800"/>
            <a:ext cx="1217986" cy="678205"/>
          </a:xfrm>
          <a:prstGeom prst="rect">
            <a:avLst/>
          </a:prstGeom>
          <a:solidFill>
            <a:schemeClr val="accent1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 err="1">
                <a:solidFill>
                  <a:srgbClr val="000000"/>
                </a:solidFill>
              </a:rPr>
              <a:t>W</a:t>
            </a:r>
            <a:r>
              <a:rPr lang="en-US" altLang="zh-TW" sz="2400" baseline="30000" dirty="0" err="1">
                <a:solidFill>
                  <a:srgbClr val="000000"/>
                </a:solidFill>
              </a:rPr>
              <a:t>f</a:t>
            </a:r>
            <a:endParaRPr lang="zh-TW" altLang="en-US" sz="2400" baseline="30000" dirty="0">
              <a:solidFill>
                <a:srgbClr val="000000"/>
              </a:solidFill>
            </a:endParaRPr>
          </a:p>
        </p:txBody>
      </p:sp>
      <p:sp>
        <p:nvSpPr>
          <p:cNvPr id="45" name="矩形 91">
            <a:extLst>
              <a:ext uri="{FF2B5EF4-FFF2-40B4-BE49-F238E27FC236}">
                <a16:creationId xmlns:a16="http://schemas.microsoft.com/office/drawing/2014/main" id="{F4CE3B35-64BF-426E-A816-A2E1C233A826}"/>
              </a:ext>
            </a:extLst>
          </p:cNvPr>
          <p:cNvSpPr/>
          <p:nvPr/>
        </p:nvSpPr>
        <p:spPr>
          <a:xfrm>
            <a:off x="5138036" y="5306109"/>
            <a:ext cx="410655" cy="63586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z</a:t>
            </a:r>
            <a:r>
              <a:rPr lang="en-US" altLang="zh-TW" sz="2000" baseline="30000" dirty="0">
                <a:solidFill>
                  <a:srgbClr val="000000"/>
                </a:solidFill>
              </a:rPr>
              <a:t>o</a:t>
            </a:r>
            <a:endParaRPr lang="zh-TW" altLang="en-US" sz="2000" baseline="30000" dirty="0">
              <a:solidFill>
                <a:srgbClr val="000000"/>
              </a:solidFill>
            </a:endParaRPr>
          </a:p>
        </p:txBody>
      </p:sp>
      <p:grpSp>
        <p:nvGrpSpPr>
          <p:cNvPr id="46" name="群組 92">
            <a:extLst>
              <a:ext uri="{FF2B5EF4-FFF2-40B4-BE49-F238E27FC236}">
                <a16:creationId xmlns:a16="http://schemas.microsoft.com/office/drawing/2014/main" id="{AADFEC2D-18EA-40D6-9636-A6E9EA7D23DA}"/>
              </a:ext>
            </a:extLst>
          </p:cNvPr>
          <p:cNvGrpSpPr>
            <a:grpSpLocks/>
          </p:cNvGrpSpPr>
          <p:nvPr/>
        </p:nvGrpSpPr>
        <p:grpSpPr bwMode="auto">
          <a:xfrm>
            <a:off x="7245350" y="5024438"/>
            <a:ext cx="908050" cy="1270000"/>
            <a:chOff x="7012720" y="4534918"/>
            <a:chExt cx="907572" cy="1270403"/>
          </a:xfrm>
        </p:grpSpPr>
        <p:sp>
          <p:nvSpPr>
            <p:cNvPr id="47" name="矩形 93">
              <a:extLst>
                <a:ext uri="{FF2B5EF4-FFF2-40B4-BE49-F238E27FC236}">
                  <a16:creationId xmlns:a16="http://schemas.microsoft.com/office/drawing/2014/main" id="{8F3DDAE0-6FBD-463D-A84B-F4B7121B19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25333" y="5165355"/>
              <a:ext cx="431573" cy="639966"/>
            </a:xfrm>
            <a:prstGeom prst="rect">
              <a:avLst/>
            </a:prstGeom>
            <a:solidFill>
              <a:srgbClr val="E2E2FF"/>
            </a:solidFill>
            <a:ln w="38100">
              <a:solidFill>
                <a:schemeClr val="bg1"/>
              </a:solidFill>
              <a:miter lim="800000"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zh-TW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48" name="矩形 94">
              <a:extLst>
                <a:ext uri="{FF2B5EF4-FFF2-40B4-BE49-F238E27FC236}">
                  <a16:creationId xmlns:a16="http://schemas.microsoft.com/office/drawing/2014/main" id="{1C227BB2-162A-40E4-BDC8-80A3FD460D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25333" y="4534918"/>
              <a:ext cx="431573" cy="630437"/>
            </a:xfrm>
            <a:prstGeom prst="rect">
              <a:avLst/>
            </a:prstGeom>
            <a:solidFill>
              <a:srgbClr val="000000"/>
            </a:solidFill>
            <a:ln w="38100">
              <a:solidFill>
                <a:schemeClr val="bg1"/>
              </a:solidFill>
              <a:miter lim="800000"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zh-TW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28742" name="文字方塊 95">
              <a:extLst>
                <a:ext uri="{FF2B5EF4-FFF2-40B4-BE49-F238E27FC236}">
                  <a16:creationId xmlns:a16="http://schemas.microsoft.com/office/drawing/2014/main" id="{81D8715A-AD9F-4ED1-8004-CDCA887493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92823" y="4652619"/>
              <a:ext cx="54736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zh-TW">
                  <a:solidFill>
                    <a:srgbClr val="FFFFFF"/>
                  </a:solidFill>
                </a:rPr>
                <a:t>x</a:t>
              </a:r>
              <a:r>
                <a:rPr lang="en-US" altLang="zh-TW" baseline="30000">
                  <a:solidFill>
                    <a:srgbClr val="FFFFFF"/>
                  </a:solidFill>
                </a:rPr>
                <a:t>t</a:t>
              </a:r>
              <a:endParaRPr lang="zh-TW" altLang="en-US" baseline="30000">
                <a:solidFill>
                  <a:srgbClr val="FFFFFF"/>
                </a:solidFill>
              </a:endParaRPr>
            </a:p>
          </p:txBody>
        </p:sp>
        <p:sp>
          <p:nvSpPr>
            <p:cNvPr id="28743" name="文字方塊 96">
              <a:extLst>
                <a:ext uri="{FF2B5EF4-FFF2-40B4-BE49-F238E27FC236}">
                  <a16:creationId xmlns:a16="http://schemas.microsoft.com/office/drawing/2014/main" id="{6CE16D4C-53F8-4249-8A20-CF58A3C8AD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12720" y="5254895"/>
              <a:ext cx="90757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zh-TW">
                  <a:solidFill>
                    <a:srgbClr val="000000"/>
                  </a:solidFill>
                </a:rPr>
                <a:t>h</a:t>
              </a:r>
              <a:r>
                <a:rPr lang="en-US" altLang="zh-TW" baseline="30000">
                  <a:solidFill>
                    <a:srgbClr val="000000"/>
                  </a:solidFill>
                </a:rPr>
                <a:t>t-1</a:t>
              </a:r>
              <a:endParaRPr lang="zh-TW" altLang="en-US" baseline="30000">
                <a:solidFill>
                  <a:srgbClr val="000000"/>
                </a:solidFill>
              </a:endParaRPr>
            </a:p>
          </p:txBody>
        </p:sp>
      </p:grpSp>
      <p:sp>
        <p:nvSpPr>
          <p:cNvPr id="51" name="矩形 97">
            <a:extLst>
              <a:ext uri="{FF2B5EF4-FFF2-40B4-BE49-F238E27FC236}">
                <a16:creationId xmlns:a16="http://schemas.microsoft.com/office/drawing/2014/main" id="{A603A617-8689-4817-B0BE-B61A7000B8C5}"/>
              </a:ext>
            </a:extLst>
          </p:cNvPr>
          <p:cNvSpPr/>
          <p:nvPr/>
        </p:nvSpPr>
        <p:spPr>
          <a:xfrm>
            <a:off x="6172200" y="5334000"/>
            <a:ext cx="1217986" cy="67820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rgbClr val="000000"/>
                </a:solidFill>
              </a:rPr>
              <a:t>W</a:t>
            </a:r>
            <a:r>
              <a:rPr lang="en-US" altLang="zh-TW" sz="2400" baseline="30000" dirty="0">
                <a:solidFill>
                  <a:srgbClr val="000000"/>
                </a:solidFill>
              </a:rPr>
              <a:t>o</a:t>
            </a:r>
            <a:endParaRPr lang="zh-TW" altLang="en-US" sz="2400" baseline="30000" dirty="0">
              <a:solidFill>
                <a:srgbClr val="000000"/>
              </a:solidFill>
            </a:endParaRPr>
          </a:p>
        </p:txBody>
      </p:sp>
      <p:pic>
        <p:nvPicPr>
          <p:cNvPr id="28725" name="圖片 1">
            <a:extLst>
              <a:ext uri="{FF2B5EF4-FFF2-40B4-BE49-F238E27FC236}">
                <a16:creationId xmlns:a16="http://schemas.microsoft.com/office/drawing/2014/main" id="{385BC5AF-C794-4301-80C1-7675B53BEB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0"/>
            <a:ext cx="1662113" cy="2147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54" name="TextBox 53">
            <a:extLst>
              <a:ext uri="{FF2B5EF4-FFF2-40B4-BE49-F238E27FC236}">
                <a16:creationId xmlns:a16="http://schemas.microsoft.com/office/drawing/2014/main" id="{A1F9A851-8447-474E-8E3D-F52CB83A9F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2438400"/>
            <a:ext cx="2590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CN" sz="1800"/>
              <a:t>= σ(         </a:t>
            </a:r>
            <a:r>
              <a:rPr lang="en-US" altLang="zh-CN" sz="1800">
                <a:solidFill>
                  <a:srgbClr val="000000"/>
                </a:solidFill>
              </a:rPr>
              <a:t>      </a:t>
            </a:r>
            <a:r>
              <a:rPr lang="en-US" altLang="zh-CN" sz="1800"/>
              <a:t>               )</a:t>
            </a:r>
          </a:p>
        </p:txBody>
      </p:sp>
      <p:sp>
        <p:nvSpPr>
          <p:cNvPr id="25655" name="TextBox 54">
            <a:extLst>
              <a:ext uri="{FF2B5EF4-FFF2-40B4-BE49-F238E27FC236}">
                <a16:creationId xmlns:a16="http://schemas.microsoft.com/office/drawing/2014/main" id="{EEECD3A5-A46E-48A0-BBB8-3238E8F19C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5410200"/>
            <a:ext cx="2590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CN" sz="1800"/>
              <a:t>= σ(                              )</a:t>
            </a:r>
          </a:p>
        </p:txBody>
      </p:sp>
      <p:sp>
        <p:nvSpPr>
          <p:cNvPr id="25656" name="TextBox 55">
            <a:extLst>
              <a:ext uri="{FF2B5EF4-FFF2-40B4-BE49-F238E27FC236}">
                <a16:creationId xmlns:a16="http://schemas.microsoft.com/office/drawing/2014/main" id="{6847C829-8008-459E-866F-00C4FF2E01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3886200"/>
            <a:ext cx="2590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CN" sz="1800"/>
              <a:t>= σ(                              )</a:t>
            </a:r>
          </a:p>
        </p:txBody>
      </p:sp>
      <p:sp>
        <p:nvSpPr>
          <p:cNvPr id="28729" name="TextBox 56">
            <a:extLst>
              <a:ext uri="{FF2B5EF4-FFF2-40B4-BE49-F238E27FC236}">
                <a16:creationId xmlns:a16="http://schemas.microsoft.com/office/drawing/2014/main" id="{7DED1DC7-6AD2-42BB-8BDE-16E9C49E09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6488113"/>
            <a:ext cx="38766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FF0000"/>
                </a:solidFill>
              </a:rPr>
              <a:t>Information flow of LSTM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734B60-52A3-4273-9802-9EF0D376D7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352800"/>
            <a:ext cx="11652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CN" sz="1600"/>
              <a:t>Controls </a:t>
            </a:r>
          </a:p>
          <a:p>
            <a:pPr eaLnBrk="1" hangingPunct="1"/>
            <a:r>
              <a:rPr lang="en-US" altLang="zh-CN" sz="1600"/>
              <a:t>forget gate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D2BD301-640A-4135-8E54-B416876C9D49}"/>
              </a:ext>
            </a:extLst>
          </p:cNvPr>
          <p:cNvCxnSpPr>
            <a:cxnSpLocks noChangeShapeType="1"/>
            <a:stCxn id="2" idx="2"/>
          </p:cNvCxnSpPr>
          <p:nvPr/>
        </p:nvCxnSpPr>
        <p:spPr bwMode="auto">
          <a:xfrm>
            <a:off x="582613" y="3937000"/>
            <a:ext cx="255587" cy="406400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3CF7148-8F65-49E0-B531-E694936B8A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0150" y="3429000"/>
            <a:ext cx="10858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CN" sz="1600"/>
              <a:t>Controls </a:t>
            </a:r>
          </a:p>
          <a:p>
            <a:pPr eaLnBrk="1" hangingPunct="1"/>
            <a:r>
              <a:rPr lang="en-US" altLang="zh-CN" sz="1600"/>
              <a:t>input gate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24CE5BE-17A9-4557-AE91-B3D07A3C52A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905000" y="4038600"/>
            <a:ext cx="0" cy="381000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6373A22-86CF-41D6-9C43-78BC8F88B5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3429000"/>
            <a:ext cx="12001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CN" sz="1600"/>
              <a:t>Updating</a:t>
            </a:r>
          </a:p>
          <a:p>
            <a:pPr eaLnBrk="1" hangingPunct="1"/>
            <a:r>
              <a:rPr lang="en-US" altLang="zh-CN" sz="1600"/>
              <a:t>information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4676173-E120-40D9-A5F5-8414ADC4D7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3429000"/>
            <a:ext cx="12573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CN" sz="1600"/>
              <a:t>Controls</a:t>
            </a:r>
          </a:p>
          <a:p>
            <a:pPr eaLnBrk="1" hangingPunct="1"/>
            <a:r>
              <a:rPr lang="en-US" altLang="zh-CN" sz="1600"/>
              <a:t>Output gate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3F1CF2D-0EFB-46E8-B77F-C9F9DAA8C59F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886075" y="3962400"/>
            <a:ext cx="0" cy="411163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B8BA62F-2AF5-45B5-9165-CBE7BF2D98A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810000" y="4038600"/>
            <a:ext cx="0" cy="381000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E54DA2C2-0397-44E6-8CE1-C3F119CBFE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-76200"/>
            <a:ext cx="23876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CN" sz="1800"/>
              <a:t>These 4 matrix</a:t>
            </a:r>
          </a:p>
          <a:p>
            <a:pPr eaLnBrk="1" hangingPunct="1"/>
            <a:r>
              <a:rPr lang="en-US" altLang="zh-CN" sz="1800"/>
              <a:t>computation should</a:t>
            </a:r>
          </a:p>
          <a:p>
            <a:pPr eaLnBrk="1" hangingPunct="1"/>
            <a:r>
              <a:rPr lang="en-US" altLang="zh-CN" sz="1800"/>
              <a:t>be done concurrently.</a:t>
            </a:r>
          </a:p>
        </p:txBody>
      </p:sp>
      <p:pic>
        <p:nvPicPr>
          <p:cNvPr id="28739" name="Picture 55">
            <a:extLst>
              <a:ext uri="{FF2B5EF4-FFF2-40B4-BE49-F238E27FC236}">
                <a16:creationId xmlns:a16="http://schemas.microsoft.com/office/drawing/2014/main" id="{93770C60-A1C9-405D-B151-26DD23ADCE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" y="0"/>
            <a:ext cx="2744788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Watermark">
  <a:themeElements>
    <a:clrScheme name="Waterm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6767FF"/>
      </a:hlink>
      <a:folHlink>
        <a:srgbClr val="9933FF"/>
      </a:folHlink>
    </a:clrScheme>
    <a:fontScheme name="Watermark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tailEnd type="arrow"/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Watermark</Template>
  <TotalTime>27833</TotalTime>
  <Words>598</Words>
  <Application>Microsoft Office PowerPoint</Application>
  <PresentationFormat>全屏显示(4:3)</PresentationFormat>
  <Paragraphs>177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ＭＳ Ｐゴシック</vt:lpstr>
      <vt:lpstr>ＭＳ Ｐゴシック</vt:lpstr>
      <vt:lpstr>Arial</vt:lpstr>
      <vt:lpstr>Calibri</vt:lpstr>
      <vt:lpstr>Times New Roman</vt:lpstr>
      <vt:lpstr>Wingdings</vt:lpstr>
      <vt:lpstr>Watermark</vt:lpstr>
      <vt:lpstr>Lecture 6 Smaller Network: RNN</vt:lpstr>
      <vt:lpstr>Problems with naive RNN</vt:lpstr>
      <vt:lpstr>PowerPoint 演示文稿</vt:lpstr>
      <vt:lpstr>LSTM</vt:lpstr>
      <vt:lpstr>PowerPoint 演示文稿</vt:lpstr>
      <vt:lpstr>RNN vs LSTM</vt:lpstr>
      <vt:lpstr>Peephole LSTM</vt:lpstr>
      <vt:lpstr>Naïve RNN vs LSTM</vt:lpstr>
      <vt:lpstr>PowerPoint 演示文稿</vt:lpstr>
      <vt:lpstr>PowerPoint 演示文稿</vt:lpstr>
      <vt:lpstr>PowerPoint 演示文稿</vt:lpstr>
      <vt:lpstr>LSTM information flow</vt:lpstr>
      <vt:lpstr>GRU – gated recurrent unit  (more compression)</vt:lpstr>
      <vt:lpstr>PowerPoint 演示文稿</vt:lpstr>
      <vt:lpstr>Why LSTM can alleviate vanishing gradient?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lx</cp:lastModifiedBy>
  <cp:revision>333</cp:revision>
  <dcterms:created xsi:type="dcterms:W3CDTF">2017-04-15T17:01:01Z</dcterms:created>
  <dcterms:modified xsi:type="dcterms:W3CDTF">2021-11-01T01:35:03Z</dcterms:modified>
</cp:coreProperties>
</file>