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65" r:id="rId4"/>
    <p:sldId id="268" r:id="rId5"/>
    <p:sldId id="266" r:id="rId6"/>
    <p:sldId id="267" r:id="rId7"/>
    <p:sldId id="269" r:id="rId8"/>
    <p:sldId id="270" r:id="rId9"/>
    <p:sldId id="276" r:id="rId10"/>
    <p:sldId id="275" r:id="rId11"/>
    <p:sldId id="271" r:id="rId12"/>
    <p:sldId id="272" r:id="rId13"/>
    <p:sldId id="273" r:id="rId14"/>
    <p:sldId id="277" r:id="rId15"/>
    <p:sldId id="278" r:id="rId16"/>
    <p:sldId id="280" r:id="rId17"/>
    <p:sldId id="281" r:id="rId18"/>
    <p:sldId id="285" r:id="rId19"/>
    <p:sldId id="283" r:id="rId20"/>
    <p:sldId id="282" r:id="rId21"/>
    <p:sldId id="284" r:id="rId22"/>
    <p:sldId id="291" r:id="rId23"/>
    <p:sldId id="286" r:id="rId24"/>
    <p:sldId id="289" r:id="rId25"/>
    <p:sldId id="288" r:id="rId26"/>
    <p:sldId id="290" r:id="rId27"/>
    <p:sldId id="287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2" r:id="rId38"/>
    <p:sldId id="301" r:id="rId39"/>
    <p:sldId id="304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6600"/>
    <a:srgbClr val="7B0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/>
    <p:restoredTop sz="94751"/>
  </p:normalViewPr>
  <p:slideViewPr>
    <p:cSldViewPr snapToGrid="0" snapToObjects="1">
      <p:cViewPr>
        <p:scale>
          <a:sx n="117" d="100"/>
          <a:sy n="117" d="100"/>
        </p:scale>
        <p:origin x="151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6963" marR="0" lvl="1" indent="-124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923" marR="0" lvl="2" indent="-12223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90" marR="0" lvl="3" indent="-11989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852" marR="0" lvl="4" indent="-11751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815" marR="0" lvl="5" indent="-11514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778" marR="0" lvl="6" indent="-1127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743" marR="0" lvl="7" indent="-1104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706" marR="0" lvl="8" indent="-1080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6963" marR="0" lvl="1" indent="-124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923" marR="0" lvl="2" indent="-12223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90" marR="0" lvl="3" indent="-11989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852" marR="0" lvl="4" indent="-11751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815" marR="0" lvl="5" indent="-11514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778" marR="0" lvl="6" indent="-1127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743" marR="0" lvl="7" indent="-1104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706" marR="0" lvl="8" indent="-1080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3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6963" marR="0" lvl="1" indent="-12462" algn="l" rtl="0">
              <a:spcBef>
                <a:spcPts val="33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3923" marR="0" lvl="2" indent="-12223" algn="l" rtl="0">
              <a:spcBef>
                <a:spcPts val="33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0890" marR="0" lvl="3" indent="-11989" algn="l" rtl="0">
              <a:spcBef>
                <a:spcPts val="33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7852" marR="0" lvl="4" indent="-11751" algn="l" rtl="0">
              <a:spcBef>
                <a:spcPts val="33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4815" marR="0" lvl="5" indent="-11514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1778" marR="0" lvl="6" indent="-11277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8743" marR="0" lvl="7" indent="-11042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5706" marR="0" lvl="8" indent="-10805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6963" marR="0" lvl="1" indent="-124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923" marR="0" lvl="2" indent="-12223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90" marR="0" lvl="3" indent="-11989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852" marR="0" lvl="4" indent="-11751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815" marR="0" lvl="5" indent="-11514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778" marR="0" lvl="6" indent="-1127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743" marR="0" lvl="7" indent="-1104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706" marR="0" lvl="8" indent="-10805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0763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040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8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0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8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67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13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2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813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29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87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5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87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50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7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9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5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90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3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2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7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17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9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5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635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91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512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2839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0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42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3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99" y="4471400"/>
            <a:ext cx="618219" cy="61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99" y="4471400"/>
            <a:ext cx="618300" cy="6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99" y="4471400"/>
            <a:ext cx="618300" cy="6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99" y="4471400"/>
            <a:ext cx="618300" cy="6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99" y="4471400"/>
            <a:ext cx="618300" cy="6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99" y="4471400"/>
            <a:ext cx="618300" cy="6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fd.io mast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99" y="4471400"/>
            <a:ext cx="618300" cy="6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Questrial"/>
              <a:defRPr sz="1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199" y="4471400"/>
            <a:ext cx="618300" cy="618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docs.google.com/presentation/d/1C_1zM5Z3sTibOj1e2pe_YDbiMCytwZspK541fPElyW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1192360" y="190639"/>
            <a:ext cx="6644064" cy="3174999"/>
            <a:chOff x="-1035129" y="-654270"/>
            <a:chExt cx="6644064" cy="3174999"/>
          </a:xfrm>
        </p:grpSpPr>
        <p:sp>
          <p:nvSpPr>
            <p:cNvPr id="71" name="Shape 71"/>
            <p:cNvSpPr txBox="1"/>
            <p:nvPr/>
          </p:nvSpPr>
          <p:spPr>
            <a:xfrm>
              <a:off x="-1035129" y="1688434"/>
              <a:ext cx="66440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0" i="0" u="none" strike="noStrike" cap="none">
                  <a:solidFill>
                    <a:srgbClr val="3333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/dev/boot</a:t>
              </a:r>
            </a:p>
          </p:txBody>
        </p:sp>
        <p:pic>
          <p:nvPicPr>
            <p:cNvPr id="72" name="Shape 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825" y="-654270"/>
              <a:ext cx="3174999" cy="3174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Shape 73"/>
          <p:cNvSpPr/>
          <p:nvPr/>
        </p:nvSpPr>
        <p:spPr>
          <a:xfrm>
            <a:off x="1575303" y="3830060"/>
            <a:ext cx="7450287" cy="10296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Pierre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Pfister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VPP Infrastructure Libraries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FD.io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/dev/boot Training</a:t>
            </a:r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31 May – 03 June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-US" sz="1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Télécom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ParisTech</a:t>
            </a:r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Sub-agenda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04818" y="567253"/>
            <a:ext cx="4045200" cy="1482300"/>
          </a:xfrm>
        </p:spPr>
        <p:txBody>
          <a:bodyPr/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vppinfra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fr-FR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Parse’n’print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2" y="2251190"/>
            <a:ext cx="3468775" cy="21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35820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format.h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269709" y="150531"/>
            <a:ext cx="7122770" cy="447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Printing and Scanning has never been so easy.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41639" y="76042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 smtClean="0">
                <a:solidFill>
                  <a:srgbClr val="7F0055"/>
                </a:solidFill>
                <a:latin typeface="Monospace" charset="0"/>
              </a:rPr>
              <a:t>typedef</a:t>
            </a:r>
            <a:r>
              <a:rPr lang="fr-FR" b="1" dirty="0" smtClean="0">
                <a:latin typeface="Monospace" charset="0"/>
              </a:rPr>
              <a:t> </a:t>
            </a:r>
            <a:r>
              <a:rPr lang="fr-FR" b="1" dirty="0" smtClean="0">
                <a:solidFill>
                  <a:srgbClr val="005032"/>
                </a:solidFill>
                <a:latin typeface="Monospace" charset="0"/>
              </a:rPr>
              <a:t>u8</a:t>
            </a:r>
            <a:r>
              <a:rPr lang="fr-FR" b="1" dirty="0" smtClean="0">
                <a:latin typeface="Monospace" charset="0"/>
              </a:rPr>
              <a:t> * (</a:t>
            </a:r>
            <a:r>
              <a:rPr lang="fr-FR" b="1" dirty="0" err="1" smtClean="0">
                <a:solidFill>
                  <a:srgbClr val="005032"/>
                </a:solidFill>
                <a:latin typeface="Monospace" charset="0"/>
              </a:rPr>
              <a:t>format_function_t</a:t>
            </a:r>
            <a:r>
              <a:rPr lang="fr-FR" b="1" dirty="0" smtClean="0">
                <a:latin typeface="Monospace" charset="0"/>
              </a:rPr>
              <a:t>) (</a:t>
            </a:r>
            <a:r>
              <a:rPr lang="fr-FR" b="1" dirty="0" smtClean="0">
                <a:solidFill>
                  <a:srgbClr val="005032"/>
                </a:solidFill>
                <a:latin typeface="Monospace" charset="0"/>
              </a:rPr>
              <a:t>u8</a:t>
            </a:r>
            <a:r>
              <a:rPr lang="fr-FR" b="1" dirty="0" smtClean="0">
                <a:latin typeface="Monospace" charset="0"/>
              </a:rPr>
              <a:t> * s, </a:t>
            </a:r>
            <a:r>
              <a:rPr lang="fr-FR" b="1" dirty="0" err="1" smtClean="0">
                <a:solidFill>
                  <a:srgbClr val="005032"/>
                </a:solidFill>
                <a:latin typeface="Monospace" charset="0"/>
              </a:rPr>
              <a:t>va_list</a:t>
            </a:r>
            <a:r>
              <a:rPr lang="fr-FR" b="1" dirty="0" smtClean="0">
                <a:latin typeface="Monospace" charset="0"/>
              </a:rPr>
              <a:t> * </a:t>
            </a:r>
            <a:r>
              <a:rPr lang="fr-FR" b="1" dirty="0" err="1" smtClean="0">
                <a:latin typeface="Monospace" charset="0"/>
              </a:rPr>
              <a:t>args</a:t>
            </a:r>
            <a:r>
              <a:rPr lang="fr-FR" b="1" dirty="0" smtClean="0">
                <a:latin typeface="Monospace" charset="0"/>
              </a:rPr>
              <a:t>);</a:t>
            </a:r>
          </a:p>
          <a:p>
            <a:endParaRPr lang="fr-FR" dirty="0">
              <a:latin typeface="Monospace" charset="0"/>
            </a:endParaRPr>
          </a:p>
          <a:p>
            <a:r>
              <a:rPr lang="fr-FR" dirty="0">
                <a:solidFill>
                  <a:srgbClr val="005032"/>
                </a:solidFill>
                <a:latin typeface="Monospace" charset="0"/>
              </a:rPr>
              <a:t>u8</a:t>
            </a:r>
            <a:r>
              <a:rPr lang="fr-FR" dirty="0">
                <a:latin typeface="Monospace" charset="0"/>
              </a:rPr>
              <a:t> * </a:t>
            </a:r>
            <a:r>
              <a:rPr lang="fr-FR" b="1" dirty="0" err="1">
                <a:latin typeface="Monospace" charset="0"/>
              </a:rPr>
              <a:t>va_format</a:t>
            </a:r>
            <a:r>
              <a:rPr lang="fr-FR" b="1" dirty="0">
                <a:latin typeface="Monospace" charset="0"/>
              </a:rPr>
              <a:t> (</a:t>
            </a:r>
            <a:r>
              <a:rPr lang="fr-FR" b="1" dirty="0">
                <a:solidFill>
                  <a:srgbClr val="005032"/>
                </a:solidFill>
                <a:latin typeface="Monospace" charset="0"/>
              </a:rPr>
              <a:t>u8</a:t>
            </a:r>
            <a:r>
              <a:rPr lang="fr-FR" b="1" dirty="0">
                <a:latin typeface="Monospace" charset="0"/>
              </a:rPr>
              <a:t> * s, </a:t>
            </a:r>
            <a:r>
              <a:rPr lang="fr-FR" b="1" dirty="0">
                <a:solidFill>
                  <a:srgbClr val="7F0055"/>
                </a:solidFill>
                <a:latin typeface="Monospace" charset="0"/>
              </a:rPr>
              <a:t>char</a:t>
            </a:r>
            <a:r>
              <a:rPr lang="fr-FR" b="1" dirty="0">
                <a:latin typeface="Monospace" charset="0"/>
              </a:rPr>
              <a:t> * format, </a:t>
            </a:r>
            <a:r>
              <a:rPr lang="fr-FR" b="1" dirty="0" err="1">
                <a:solidFill>
                  <a:srgbClr val="005032"/>
                </a:solidFill>
                <a:latin typeface="Monospace" charset="0"/>
              </a:rPr>
              <a:t>va_list</a:t>
            </a:r>
            <a:r>
              <a:rPr lang="fr-FR" b="1" dirty="0">
                <a:latin typeface="Monospace" charset="0"/>
              </a:rPr>
              <a:t> * </a:t>
            </a:r>
            <a:r>
              <a:rPr lang="fr-FR" b="1" dirty="0" err="1">
                <a:latin typeface="Monospace" charset="0"/>
              </a:rPr>
              <a:t>args</a:t>
            </a:r>
            <a:r>
              <a:rPr lang="fr-FR" b="1" dirty="0">
                <a:latin typeface="Monospace" charset="0"/>
              </a:rPr>
              <a:t>);</a:t>
            </a:r>
          </a:p>
          <a:p>
            <a:r>
              <a:rPr lang="en-US" dirty="0">
                <a:solidFill>
                  <a:srgbClr val="005032"/>
                </a:solidFill>
                <a:latin typeface="Monospace" charset="0"/>
              </a:rPr>
              <a:t>u8</a:t>
            </a:r>
            <a:r>
              <a:rPr lang="en-US" dirty="0">
                <a:latin typeface="Monospace" charset="0"/>
              </a:rPr>
              <a:t> *    </a:t>
            </a:r>
            <a:r>
              <a:rPr lang="en-US" b="1" dirty="0">
                <a:latin typeface="Monospace" charset="0"/>
              </a:rPr>
              <a:t>format (</a:t>
            </a:r>
            <a:r>
              <a:rPr lang="en-US" b="1" dirty="0">
                <a:solidFill>
                  <a:srgbClr val="005032"/>
                </a:solidFill>
                <a:latin typeface="Monospace" charset="0"/>
              </a:rPr>
              <a:t>u8</a:t>
            </a:r>
            <a:r>
              <a:rPr lang="en-US" b="1" dirty="0">
                <a:latin typeface="Monospace" charset="0"/>
              </a:rPr>
              <a:t> * s, </a:t>
            </a:r>
            <a:r>
              <a:rPr lang="en-US" b="1" dirty="0">
                <a:solidFill>
                  <a:srgbClr val="7F0055"/>
                </a:solidFill>
                <a:latin typeface="Monospace" charset="0"/>
              </a:rPr>
              <a:t>char</a:t>
            </a:r>
            <a:r>
              <a:rPr lang="en-US" b="1" dirty="0">
                <a:latin typeface="Monospace" charset="0"/>
              </a:rPr>
              <a:t> * format, </a:t>
            </a:r>
            <a:r>
              <a:rPr lang="en-US" b="1" dirty="0" smtClean="0">
                <a:latin typeface="Monospace" charset="0"/>
              </a:rPr>
              <a:t>...);</a:t>
            </a:r>
            <a:endParaRPr lang="en-US" b="1" dirty="0">
              <a:latin typeface="Monospace" charset="0"/>
            </a:endParaRPr>
          </a:p>
        </p:txBody>
      </p:sp>
      <p:sp>
        <p:nvSpPr>
          <p:cNvPr id="11" name="Shape 100"/>
          <p:cNvSpPr txBox="1">
            <a:spLocks/>
          </p:cNvSpPr>
          <p:nvPr/>
        </p:nvSpPr>
        <p:spPr>
          <a:xfrm>
            <a:off x="311700" y="660800"/>
            <a:ext cx="7122770" cy="447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Questrial"/>
              <a:buNone/>
              <a:defRPr sz="1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Format == write from data to strings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80189" y="1681338"/>
            <a:ext cx="4929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831094" y="2722640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Supports ‘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most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’ of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printf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syntax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4502" y="1522312"/>
            <a:ext cx="481371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err="1" smtClean="0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fr-FR" sz="1000" dirty="0" smtClean="0">
                <a:latin typeface="Menlo-Regular" charset="0"/>
              </a:rPr>
              <a:t> </a:t>
            </a:r>
            <a:r>
              <a:rPr lang="fr-FR" sz="1000" dirty="0">
                <a:latin typeface="Menlo-Regular" charset="0"/>
              </a:rPr>
              <a:t>{</a:t>
            </a:r>
          </a:p>
          <a:p>
            <a:r>
              <a:rPr lang="de-DE" sz="1000" dirty="0">
                <a:latin typeface="Menlo-Regular" charset="0"/>
              </a:rPr>
              <a:t>    u32 v1, v2;</a:t>
            </a:r>
          </a:p>
          <a:p>
            <a:r>
              <a:rPr lang="de-DE" sz="1000" dirty="0">
                <a:latin typeface="Menlo-Regular" charset="0"/>
              </a:rPr>
              <a:t>} </a:t>
            </a:r>
            <a:r>
              <a:rPr lang="de-DE" sz="1000" dirty="0" err="1">
                <a:latin typeface="Menlo-Regular" charset="0"/>
              </a:rPr>
              <a:t>example</a:t>
            </a:r>
            <a:r>
              <a:rPr lang="de-DE" sz="1000" dirty="0">
                <a:latin typeface="Menlo-Regular" charset="0"/>
              </a:rPr>
              <a:t>;</a:t>
            </a:r>
          </a:p>
          <a:p>
            <a:endParaRPr lang="de-DE" sz="1000" dirty="0">
              <a:latin typeface="Menlo-Regular" charset="0"/>
            </a:endParaRPr>
          </a:p>
          <a:p>
            <a:r>
              <a:rPr lang="de-DE" sz="1000" dirty="0">
                <a:latin typeface="Menlo-Regular" charset="0"/>
              </a:rPr>
              <a:t>u8 *</a:t>
            </a:r>
            <a:r>
              <a:rPr lang="de-DE" sz="1000" dirty="0" err="1">
                <a:latin typeface="Menlo-Regular" charset="0"/>
              </a:rPr>
              <a:t>format_example</a:t>
            </a:r>
            <a:r>
              <a:rPr lang="de-DE" sz="1000" dirty="0">
                <a:latin typeface="Menlo-Regular" charset="0"/>
              </a:rPr>
              <a:t> (u8 *s, </a:t>
            </a:r>
            <a:r>
              <a:rPr lang="de-DE" sz="1000" dirty="0" err="1">
                <a:latin typeface="Menlo-Regular" charset="0"/>
              </a:rPr>
              <a:t>va_list</a:t>
            </a:r>
            <a:r>
              <a:rPr lang="de-DE" sz="1000" dirty="0">
                <a:latin typeface="Menlo-Regular" charset="0"/>
              </a:rPr>
              <a:t> *</a:t>
            </a:r>
            <a:r>
              <a:rPr lang="de-DE" sz="1000" dirty="0" err="1">
                <a:latin typeface="Menlo-Regular" charset="0"/>
              </a:rPr>
              <a:t>args</a:t>
            </a:r>
            <a:r>
              <a:rPr lang="de-DE" sz="1000" dirty="0">
                <a:latin typeface="Menlo-Regular" charset="0"/>
              </a:rPr>
              <a:t>) {</a:t>
            </a:r>
          </a:p>
          <a:p>
            <a:r>
              <a:rPr lang="de-DE" sz="1000" dirty="0">
                <a:latin typeface="Menlo-Regular" charset="0"/>
              </a:rPr>
              <a:t>    </a:t>
            </a:r>
            <a:r>
              <a:rPr lang="de-DE" sz="1000" dirty="0" err="1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de-DE" sz="1000" dirty="0">
                <a:latin typeface="Menlo-Regular" charset="0"/>
              </a:rPr>
              <a:t> </a:t>
            </a:r>
            <a:r>
              <a:rPr lang="de-DE" sz="1000" dirty="0" err="1">
                <a:latin typeface="Menlo-Regular" charset="0"/>
              </a:rPr>
              <a:t>example</a:t>
            </a:r>
            <a:r>
              <a:rPr lang="de-DE" sz="1000" dirty="0">
                <a:latin typeface="Menlo-Regular" charset="0"/>
              </a:rPr>
              <a:t> </a:t>
            </a:r>
            <a:r>
              <a:rPr lang="de-DE" sz="1000" dirty="0" smtClean="0">
                <a:latin typeface="Menlo-Regular" charset="0"/>
              </a:rPr>
              <a:t>*</a:t>
            </a:r>
            <a:r>
              <a:rPr lang="de-DE" sz="1000" dirty="0" err="1" smtClean="0">
                <a:latin typeface="Menlo-Regular" charset="0"/>
              </a:rPr>
              <a:t>e</a:t>
            </a:r>
            <a:r>
              <a:rPr lang="de-DE" sz="1000" dirty="0" smtClean="0">
                <a:latin typeface="Menlo-Regular" charset="0"/>
              </a:rPr>
              <a:t> </a:t>
            </a:r>
            <a:r>
              <a:rPr lang="de-DE" sz="1000" dirty="0">
                <a:latin typeface="Menlo-Regular" charset="0"/>
              </a:rPr>
              <a:t>= </a:t>
            </a:r>
            <a:r>
              <a:rPr lang="de-DE" sz="1000" dirty="0" err="1">
                <a:latin typeface="Menlo-Regular" charset="0"/>
              </a:rPr>
              <a:t>va_arg</a:t>
            </a:r>
            <a:r>
              <a:rPr lang="de-DE" sz="1000" dirty="0">
                <a:latin typeface="Menlo-Regular" charset="0"/>
              </a:rPr>
              <a:t> (*</a:t>
            </a:r>
            <a:r>
              <a:rPr lang="de-DE" sz="1000" dirty="0" err="1">
                <a:latin typeface="Menlo-Regular" charset="0"/>
              </a:rPr>
              <a:t>va</a:t>
            </a:r>
            <a:r>
              <a:rPr lang="de-DE" sz="1000" dirty="0">
                <a:latin typeface="Menlo-Regular" charset="0"/>
              </a:rPr>
              <a:t>, </a:t>
            </a:r>
            <a:r>
              <a:rPr lang="de-DE" sz="1000" dirty="0" err="1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de-DE" sz="1000" dirty="0">
                <a:latin typeface="Menlo-Regular" charset="0"/>
              </a:rPr>
              <a:t> </a:t>
            </a:r>
            <a:r>
              <a:rPr lang="de-DE" sz="1000" dirty="0" err="1">
                <a:latin typeface="Menlo-Regular" charset="0"/>
              </a:rPr>
              <a:t>example</a:t>
            </a:r>
            <a:r>
              <a:rPr lang="de-DE" sz="1000" dirty="0">
                <a:latin typeface="Menlo-Regular" charset="0"/>
              </a:rPr>
              <a:t> *);</a:t>
            </a:r>
          </a:p>
          <a:p>
            <a:r>
              <a:rPr lang="ro-RO" sz="1000" dirty="0">
                <a:latin typeface="Menlo-Regular" charset="0"/>
              </a:rPr>
              <a:t>    </a:t>
            </a:r>
            <a:r>
              <a:rPr lang="ro-RO" sz="1000" dirty="0" err="1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ro-RO" sz="1000" dirty="0">
                <a:latin typeface="Menlo-Regular" charset="0"/>
              </a:rPr>
              <a:t> format(s, “(%d, %d)”, </a:t>
            </a:r>
            <a:r>
              <a:rPr lang="ro-RO" sz="1000" dirty="0" smtClean="0">
                <a:latin typeface="Menlo-Regular" charset="0"/>
              </a:rPr>
              <a:t>e-</a:t>
            </a:r>
            <a:r>
              <a:rPr lang="ro-RO" sz="1000" dirty="0">
                <a:latin typeface="Menlo-Regular" charset="0"/>
              </a:rPr>
              <a:t>&gt;v1, </a:t>
            </a:r>
            <a:r>
              <a:rPr lang="ro-RO" sz="1000" dirty="0" smtClean="0">
                <a:latin typeface="Menlo-Regular" charset="0"/>
              </a:rPr>
              <a:t>e-</a:t>
            </a:r>
            <a:r>
              <a:rPr lang="ro-RO" sz="1000" dirty="0">
                <a:latin typeface="Menlo-Regular" charset="0"/>
              </a:rPr>
              <a:t>&gt;v2);</a:t>
            </a:r>
          </a:p>
          <a:p>
            <a:r>
              <a:rPr lang="ro-RO" sz="1000" dirty="0">
                <a:latin typeface="Menlo-Regular" charset="0"/>
              </a:rPr>
              <a:t>}</a:t>
            </a:r>
          </a:p>
          <a:p>
            <a:endParaRPr lang="ro-RO" sz="1000" dirty="0">
              <a:latin typeface="Menlo-Regular" charset="0"/>
            </a:endParaRPr>
          </a:p>
          <a:p>
            <a:r>
              <a:rPr lang="ro-RO" sz="1000" dirty="0">
                <a:latin typeface="Menlo-Regular" charset="0"/>
              </a:rPr>
              <a:t>u8 *format_example_with_u32(u8 *s, </a:t>
            </a:r>
            <a:r>
              <a:rPr lang="ro-RO" sz="1000" dirty="0" err="1">
                <a:latin typeface="Menlo-Regular" charset="0"/>
              </a:rPr>
              <a:t>va_list</a:t>
            </a:r>
            <a:r>
              <a:rPr lang="ro-RO" sz="1000" dirty="0">
                <a:latin typeface="Menlo-Regular" charset="0"/>
              </a:rPr>
              <a:t> *</a:t>
            </a:r>
            <a:r>
              <a:rPr lang="ro-RO" sz="1000" dirty="0" err="1">
                <a:latin typeface="Menlo-Regular" charset="0"/>
              </a:rPr>
              <a:t>args</a:t>
            </a:r>
            <a:r>
              <a:rPr lang="ro-RO" sz="1000" dirty="0">
                <a:latin typeface="Menlo-Regular" charset="0"/>
              </a:rPr>
              <a:t>) {</a:t>
            </a:r>
          </a:p>
          <a:p>
            <a:r>
              <a:rPr lang="ro-RO" sz="1000" dirty="0">
                <a:latin typeface="Menlo-Regular" charset="0"/>
              </a:rPr>
              <a:t>    </a:t>
            </a:r>
            <a:r>
              <a:rPr lang="ro-RO" sz="1000" dirty="0" err="1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ro-RO" sz="1000" dirty="0">
                <a:latin typeface="Menlo-Regular" charset="0"/>
              </a:rPr>
              <a:t> </a:t>
            </a:r>
            <a:r>
              <a:rPr lang="ro-RO" sz="1000" dirty="0" err="1">
                <a:latin typeface="Menlo-Regular" charset="0"/>
              </a:rPr>
              <a:t>example</a:t>
            </a:r>
            <a:r>
              <a:rPr lang="ro-RO" sz="1000" dirty="0">
                <a:latin typeface="Menlo-Regular" charset="0"/>
              </a:rPr>
              <a:t> </a:t>
            </a:r>
            <a:r>
              <a:rPr lang="ro-RO" sz="1000" dirty="0" smtClean="0">
                <a:latin typeface="Menlo-Regular" charset="0"/>
              </a:rPr>
              <a:t>*e </a:t>
            </a:r>
            <a:r>
              <a:rPr lang="ro-RO" sz="1000" dirty="0">
                <a:latin typeface="Menlo-Regular" charset="0"/>
              </a:rPr>
              <a:t>= </a:t>
            </a:r>
            <a:r>
              <a:rPr lang="ro-RO" sz="1000" dirty="0" err="1">
                <a:latin typeface="Menlo-Regular" charset="0"/>
              </a:rPr>
              <a:t>va_arg</a:t>
            </a:r>
            <a:r>
              <a:rPr lang="ro-RO" sz="1000" dirty="0">
                <a:latin typeface="Menlo-Regular" charset="0"/>
              </a:rPr>
              <a:t> (*va, </a:t>
            </a:r>
            <a:r>
              <a:rPr lang="ro-RO" sz="1000" dirty="0" err="1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ro-RO" sz="1000" dirty="0">
                <a:latin typeface="Menlo-Regular" charset="0"/>
              </a:rPr>
              <a:t> </a:t>
            </a:r>
            <a:r>
              <a:rPr lang="ro-RO" sz="1000" dirty="0" err="1">
                <a:latin typeface="Menlo-Regular" charset="0"/>
              </a:rPr>
              <a:t>example</a:t>
            </a:r>
            <a:r>
              <a:rPr lang="ro-RO" sz="1000" dirty="0">
                <a:latin typeface="Menlo-Regular" charset="0"/>
              </a:rPr>
              <a:t> *);</a:t>
            </a:r>
          </a:p>
          <a:p>
            <a:r>
              <a:rPr lang="is-IS" sz="1000" dirty="0">
                <a:latin typeface="Menlo-Regular" charset="0"/>
              </a:rPr>
              <a:t>    u32 v3 = va_arg (*va, u32);</a:t>
            </a:r>
          </a:p>
          <a:p>
            <a:r>
              <a:rPr lang="fr-FR" sz="1000" dirty="0">
                <a:latin typeface="Menlo-Regular" charset="0"/>
              </a:rPr>
              <a:t>    </a:t>
            </a:r>
            <a:r>
              <a:rPr lang="fr-FR" sz="1000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fr-FR" sz="1000" dirty="0">
                <a:latin typeface="Menlo-Regular" charset="0"/>
              </a:rPr>
              <a:t> format(s, “</a:t>
            </a:r>
            <a:r>
              <a:rPr lang="fr-FR" sz="1000" b="1" dirty="0">
                <a:latin typeface="Menlo-Regular" charset="0"/>
              </a:rPr>
              <a:t>%U</a:t>
            </a:r>
            <a:r>
              <a:rPr lang="fr-FR" sz="1000" dirty="0">
                <a:latin typeface="Menlo-Regular" charset="0"/>
              </a:rPr>
              <a:t> </a:t>
            </a:r>
            <a:r>
              <a:rPr lang="fr-FR" sz="1000" dirty="0" err="1">
                <a:latin typeface="Menlo-Regular" charset="0"/>
              </a:rPr>
              <a:t>with</a:t>
            </a:r>
            <a:r>
              <a:rPr lang="fr-FR" sz="1000" dirty="0">
                <a:latin typeface="Menlo-Regular" charset="0"/>
              </a:rPr>
              <a:t> %d”, </a:t>
            </a:r>
            <a:r>
              <a:rPr lang="fr-FR" sz="1000" b="1" dirty="0" err="1">
                <a:latin typeface="Menlo-Regular" charset="0"/>
              </a:rPr>
              <a:t>format_example</a:t>
            </a:r>
            <a:r>
              <a:rPr lang="fr-FR" sz="1000" dirty="0">
                <a:latin typeface="Menlo-Regular" charset="0"/>
              </a:rPr>
              <a:t>, </a:t>
            </a:r>
            <a:r>
              <a:rPr lang="fr-FR" sz="1000" b="1" dirty="0" smtClean="0">
                <a:latin typeface="Menlo-Regular" charset="0"/>
              </a:rPr>
              <a:t>e</a:t>
            </a:r>
            <a:r>
              <a:rPr lang="fr-FR" sz="1000" dirty="0" smtClean="0">
                <a:latin typeface="Menlo-Regular" charset="0"/>
              </a:rPr>
              <a:t>, </a:t>
            </a:r>
            <a:r>
              <a:rPr lang="fr-FR" sz="1000" dirty="0">
                <a:latin typeface="Menlo-Regular" charset="0"/>
              </a:rPr>
              <a:t>v3);</a:t>
            </a:r>
          </a:p>
          <a:p>
            <a:r>
              <a:rPr lang="fr-FR" sz="1000" dirty="0">
                <a:latin typeface="Menlo-Regular" charset="0"/>
              </a:rPr>
              <a:t>}</a:t>
            </a:r>
          </a:p>
          <a:p>
            <a:endParaRPr lang="fr-FR" sz="1000" dirty="0">
              <a:latin typeface="Menlo-Regular" charset="0"/>
            </a:endParaRPr>
          </a:p>
          <a:p>
            <a:r>
              <a:rPr lang="fr-FR" sz="1000" dirty="0" err="1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fr-FR" sz="1000" dirty="0">
                <a:latin typeface="Menlo-Regular" charset="0"/>
              </a:rPr>
              <a:t> </a:t>
            </a:r>
            <a:r>
              <a:rPr lang="fr-FR" sz="1000" dirty="0" err="1">
                <a:latin typeface="Menlo-Regular" charset="0"/>
              </a:rPr>
              <a:t>example</a:t>
            </a:r>
            <a:r>
              <a:rPr lang="fr-FR" sz="1000" dirty="0">
                <a:latin typeface="Menlo-Regular" charset="0"/>
              </a:rPr>
              <a:t> e = {</a:t>
            </a:r>
            <a:r>
              <a:rPr lang="fr-FR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fr-FR" sz="1000" dirty="0">
                <a:latin typeface="Menlo-Regular" charset="0"/>
              </a:rPr>
              <a:t>, </a:t>
            </a:r>
            <a:r>
              <a:rPr lang="fr-FR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fr-FR" sz="1000" dirty="0">
                <a:latin typeface="Menlo-Regular" charset="0"/>
              </a:rPr>
              <a:t>};</a:t>
            </a:r>
          </a:p>
          <a:p>
            <a:r>
              <a:rPr lang="en-US" sz="1000" dirty="0">
                <a:latin typeface="Menlo-Regular" charset="0"/>
              </a:rPr>
              <a:t>u8 *</a:t>
            </a:r>
            <a:r>
              <a:rPr lang="en-US" sz="1000" dirty="0" err="1">
                <a:latin typeface="Menlo-Regular" charset="0"/>
              </a:rPr>
              <a:t>str</a:t>
            </a:r>
            <a:r>
              <a:rPr lang="en-US" sz="1000" dirty="0">
                <a:latin typeface="Menlo-Regular" charset="0"/>
              </a:rPr>
              <a:t> = format(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sz="1000" dirty="0">
                <a:latin typeface="Menlo-Regular" charset="0"/>
              </a:rPr>
              <a:t>, “</a:t>
            </a:r>
            <a:r>
              <a:rPr lang="en-US" sz="1000" b="1" dirty="0">
                <a:latin typeface="Menlo-Regular" charset="0"/>
              </a:rPr>
              <a:t>%U</a:t>
            </a:r>
            <a:r>
              <a:rPr lang="en-US" sz="1000" dirty="0">
                <a:latin typeface="Menlo-Regular" charset="0"/>
              </a:rPr>
              <a:t>“ , </a:t>
            </a:r>
            <a:r>
              <a:rPr lang="en-US" sz="1000" b="1" dirty="0">
                <a:latin typeface="Menlo-Regular" charset="0"/>
              </a:rPr>
              <a:t>format_example_with_u32</a:t>
            </a:r>
            <a:r>
              <a:rPr lang="en-US" sz="1000" dirty="0">
                <a:latin typeface="Menlo-Regular" charset="0"/>
              </a:rPr>
              <a:t>, </a:t>
            </a:r>
            <a:r>
              <a:rPr lang="en-US" sz="1000" b="1" dirty="0">
                <a:latin typeface="Menlo-Regular" charset="0"/>
              </a:rPr>
              <a:t>&amp;e</a:t>
            </a:r>
            <a:r>
              <a:rPr lang="en-US" sz="1000" dirty="0">
                <a:latin typeface="Menlo-Regular" charset="0"/>
              </a:rPr>
              <a:t>, </a:t>
            </a:r>
            <a:r>
              <a:rPr lang="en-US" sz="1000" b="1" dirty="0">
                <a:solidFill>
                  <a:srgbClr val="1C00CF"/>
                </a:solidFill>
                <a:latin typeface="Menlo-Regular" charset="0"/>
              </a:rPr>
              <a:t>5</a:t>
            </a:r>
            <a:r>
              <a:rPr lang="en-US" sz="1000" dirty="0">
                <a:latin typeface="Menlo-Regular" charset="0"/>
              </a:rPr>
              <a:t>);</a:t>
            </a:r>
          </a:p>
          <a:p>
            <a:r>
              <a:rPr lang="en-US" sz="1000" dirty="0" err="1">
                <a:latin typeface="Menlo-Regular" charset="0"/>
              </a:rPr>
              <a:t>clib_warning</a:t>
            </a:r>
            <a:r>
              <a:rPr lang="en-US" sz="1000" dirty="0">
                <a:latin typeface="Menlo-Regular" charset="0"/>
              </a:rPr>
              <a:t>(“%s“, </a:t>
            </a:r>
            <a:r>
              <a:rPr lang="en-US" sz="1000" dirty="0" err="1">
                <a:latin typeface="Menlo-Regular" charset="0"/>
              </a:rPr>
              <a:t>str</a:t>
            </a:r>
            <a:r>
              <a:rPr lang="en-US" sz="1000" dirty="0">
                <a:latin typeface="Menlo-Regular" charset="0"/>
              </a:rPr>
              <a:t>);</a:t>
            </a:r>
          </a:p>
          <a:p>
            <a:r>
              <a:rPr lang="en-US" sz="1000" dirty="0" err="1">
                <a:latin typeface="Menlo-Regular" charset="0"/>
              </a:rPr>
              <a:t>vec_free</a:t>
            </a:r>
            <a:r>
              <a:rPr lang="en-US" sz="1000" dirty="0">
                <a:latin typeface="Menlo-Regular" charset="0"/>
              </a:rPr>
              <a:t>(</a:t>
            </a:r>
            <a:r>
              <a:rPr lang="en-US" sz="1000" dirty="0" err="1">
                <a:latin typeface="Menlo-Regular" charset="0"/>
              </a:rPr>
              <a:t>str</a:t>
            </a:r>
            <a:r>
              <a:rPr lang="en-US" sz="1000" dirty="0">
                <a:latin typeface="Menlo-Regular" charset="0"/>
              </a:rPr>
              <a:t>);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71414771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format.h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269709" y="150531"/>
            <a:ext cx="7122770" cy="447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Printing and Scanning has never been so easy.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Shape 100"/>
          <p:cNvSpPr txBox="1">
            <a:spLocks/>
          </p:cNvSpPr>
          <p:nvPr/>
        </p:nvSpPr>
        <p:spPr>
          <a:xfrm>
            <a:off x="311700" y="660800"/>
            <a:ext cx="7122770" cy="447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Questrial"/>
              <a:buNone/>
              <a:defRPr sz="1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Unformat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== get from string to data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80189" y="1681338"/>
            <a:ext cx="4929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831094" y="2722640"/>
            <a:ext cx="3173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Supports ‘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most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’ of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scanf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syntax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Returns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wether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unformat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was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succesfull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endParaRPr lang="fr-FR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In case of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success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, the data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consumed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in the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unformat_input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Otherwise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, the data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left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untouched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4135" y="1489258"/>
            <a:ext cx="49806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err="1" smtClean="0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fr-FR" sz="1000" dirty="0" smtClean="0">
                <a:latin typeface="Menlo-Regular" charset="0"/>
              </a:rPr>
              <a:t> </a:t>
            </a:r>
            <a:r>
              <a:rPr lang="fr-FR" sz="1000" dirty="0">
                <a:latin typeface="Menlo-Regular" charset="0"/>
              </a:rPr>
              <a:t>{</a:t>
            </a:r>
          </a:p>
          <a:p>
            <a:r>
              <a:rPr lang="de-DE" sz="1000" dirty="0">
                <a:latin typeface="Menlo-Regular" charset="0"/>
              </a:rPr>
              <a:t>    u32 v1, v2;</a:t>
            </a:r>
          </a:p>
          <a:p>
            <a:r>
              <a:rPr lang="de-DE" sz="1000" dirty="0">
                <a:latin typeface="Menlo-Regular" charset="0"/>
              </a:rPr>
              <a:t>} </a:t>
            </a:r>
            <a:r>
              <a:rPr lang="de-DE" sz="1000" dirty="0" err="1">
                <a:latin typeface="Menlo-Regular" charset="0"/>
              </a:rPr>
              <a:t>example</a:t>
            </a:r>
            <a:r>
              <a:rPr lang="de-DE" sz="1000" dirty="0">
                <a:latin typeface="Menlo-Regular" charset="0"/>
              </a:rPr>
              <a:t>;</a:t>
            </a:r>
          </a:p>
          <a:p>
            <a:endParaRPr lang="de-DE" sz="1000" dirty="0">
              <a:latin typeface="Menlo-Regular" charset="0"/>
            </a:endParaRPr>
          </a:p>
          <a:p>
            <a:r>
              <a:rPr lang="de-DE" sz="1000" dirty="0" err="1" smtClean="0">
                <a:latin typeface="Menlo-Regular" charset="0"/>
              </a:rPr>
              <a:t>uword</a:t>
            </a:r>
            <a:r>
              <a:rPr lang="de-DE" sz="1000" dirty="0" smtClean="0">
                <a:latin typeface="Menlo-Regular" charset="0"/>
              </a:rPr>
              <a:t> </a:t>
            </a:r>
            <a:r>
              <a:rPr lang="de-DE" sz="1000" dirty="0" err="1" smtClean="0">
                <a:latin typeface="Menlo-Regular" charset="0"/>
              </a:rPr>
              <a:t>unformat_example</a:t>
            </a:r>
            <a:r>
              <a:rPr lang="de-DE" sz="1000" dirty="0" smtClean="0">
                <a:latin typeface="Menlo-Regular" charset="0"/>
              </a:rPr>
              <a:t> (</a:t>
            </a:r>
            <a:r>
              <a:rPr lang="de-DE" sz="1000" dirty="0" err="1" smtClean="0">
                <a:latin typeface="Menlo-Regular" charset="0"/>
              </a:rPr>
              <a:t>unformat_input_t</a:t>
            </a:r>
            <a:r>
              <a:rPr lang="de-DE" sz="1000" dirty="0" smtClean="0">
                <a:latin typeface="Menlo-Regular" charset="0"/>
              </a:rPr>
              <a:t> *i, </a:t>
            </a:r>
            <a:r>
              <a:rPr lang="de-DE" sz="1000" dirty="0" err="1" smtClean="0">
                <a:latin typeface="Menlo-Regular" charset="0"/>
              </a:rPr>
              <a:t>va_list</a:t>
            </a:r>
            <a:r>
              <a:rPr lang="de-DE" sz="1000" dirty="0" smtClean="0">
                <a:latin typeface="Menlo-Regular" charset="0"/>
              </a:rPr>
              <a:t> *</a:t>
            </a:r>
            <a:r>
              <a:rPr lang="de-DE" sz="1000" dirty="0" err="1" smtClean="0">
                <a:latin typeface="Menlo-Regular" charset="0"/>
              </a:rPr>
              <a:t>args</a:t>
            </a:r>
            <a:r>
              <a:rPr lang="de-DE" sz="1000" dirty="0" smtClean="0">
                <a:latin typeface="Menlo-Regular" charset="0"/>
              </a:rPr>
              <a:t>) </a:t>
            </a:r>
            <a:r>
              <a:rPr lang="de-DE" sz="1000" dirty="0">
                <a:latin typeface="Menlo-Regular" charset="0"/>
              </a:rPr>
              <a:t>{</a:t>
            </a:r>
          </a:p>
          <a:p>
            <a:r>
              <a:rPr lang="de-DE" sz="1000" dirty="0">
                <a:latin typeface="Menlo-Regular" charset="0"/>
              </a:rPr>
              <a:t>    </a:t>
            </a:r>
            <a:r>
              <a:rPr lang="de-DE" sz="1000" dirty="0" err="1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de-DE" sz="1000" dirty="0">
                <a:latin typeface="Menlo-Regular" charset="0"/>
              </a:rPr>
              <a:t> </a:t>
            </a:r>
            <a:r>
              <a:rPr lang="de-DE" sz="1000" dirty="0" err="1">
                <a:latin typeface="Menlo-Regular" charset="0"/>
              </a:rPr>
              <a:t>example</a:t>
            </a:r>
            <a:r>
              <a:rPr lang="de-DE" sz="1000" dirty="0">
                <a:latin typeface="Menlo-Regular" charset="0"/>
              </a:rPr>
              <a:t> </a:t>
            </a:r>
            <a:r>
              <a:rPr lang="de-DE" sz="1000" dirty="0" smtClean="0">
                <a:latin typeface="Menlo-Regular" charset="0"/>
              </a:rPr>
              <a:t>*</a:t>
            </a:r>
            <a:r>
              <a:rPr lang="de-DE" sz="1000" dirty="0" err="1" smtClean="0">
                <a:latin typeface="Menlo-Regular" charset="0"/>
              </a:rPr>
              <a:t>e</a:t>
            </a:r>
            <a:r>
              <a:rPr lang="de-DE" sz="1000" dirty="0" smtClean="0">
                <a:latin typeface="Menlo-Regular" charset="0"/>
              </a:rPr>
              <a:t> </a:t>
            </a:r>
            <a:r>
              <a:rPr lang="de-DE" sz="1000" dirty="0">
                <a:latin typeface="Menlo-Regular" charset="0"/>
              </a:rPr>
              <a:t>= </a:t>
            </a:r>
            <a:r>
              <a:rPr lang="de-DE" sz="1000" dirty="0" err="1">
                <a:latin typeface="Menlo-Regular" charset="0"/>
              </a:rPr>
              <a:t>va_arg</a:t>
            </a:r>
            <a:r>
              <a:rPr lang="de-DE" sz="1000" dirty="0">
                <a:latin typeface="Menlo-Regular" charset="0"/>
              </a:rPr>
              <a:t> (*</a:t>
            </a:r>
            <a:r>
              <a:rPr lang="de-DE" sz="1000" dirty="0" err="1">
                <a:latin typeface="Menlo-Regular" charset="0"/>
              </a:rPr>
              <a:t>va</a:t>
            </a:r>
            <a:r>
              <a:rPr lang="de-DE" sz="1000" dirty="0">
                <a:latin typeface="Menlo-Regular" charset="0"/>
              </a:rPr>
              <a:t>, </a:t>
            </a:r>
            <a:r>
              <a:rPr lang="de-DE" sz="1000" dirty="0" err="1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de-DE" sz="1000" dirty="0">
                <a:latin typeface="Menlo-Regular" charset="0"/>
              </a:rPr>
              <a:t> </a:t>
            </a:r>
            <a:r>
              <a:rPr lang="de-DE" sz="1000" dirty="0" err="1">
                <a:latin typeface="Menlo-Regular" charset="0"/>
              </a:rPr>
              <a:t>example</a:t>
            </a:r>
            <a:r>
              <a:rPr lang="de-DE" sz="1000" dirty="0">
                <a:latin typeface="Menlo-Regular" charset="0"/>
              </a:rPr>
              <a:t> *);</a:t>
            </a:r>
          </a:p>
          <a:p>
            <a:r>
              <a:rPr lang="ro-RO" sz="1000" dirty="0">
                <a:latin typeface="Menlo-Regular" charset="0"/>
              </a:rPr>
              <a:t>    </a:t>
            </a:r>
            <a:r>
              <a:rPr lang="ro-RO" sz="1000" dirty="0" err="1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ro-RO" sz="1000" dirty="0">
                <a:latin typeface="Menlo-Regular" charset="0"/>
              </a:rPr>
              <a:t> </a:t>
            </a:r>
            <a:r>
              <a:rPr lang="ro-RO" sz="1000" dirty="0" err="1" smtClean="0">
                <a:latin typeface="Menlo-Regular" charset="0"/>
              </a:rPr>
              <a:t>unformat</a:t>
            </a:r>
            <a:r>
              <a:rPr lang="ro-RO" sz="1000" dirty="0" smtClean="0">
                <a:latin typeface="Menlo-Regular" charset="0"/>
              </a:rPr>
              <a:t>(i, </a:t>
            </a:r>
            <a:r>
              <a:rPr lang="ro-RO" sz="1000" dirty="0">
                <a:latin typeface="Menlo-Regular" charset="0"/>
              </a:rPr>
              <a:t>“(%d, %d)”, </a:t>
            </a:r>
            <a:r>
              <a:rPr lang="ro-RO" sz="1000" dirty="0" smtClean="0">
                <a:latin typeface="Menlo-Regular" charset="0"/>
              </a:rPr>
              <a:t>&amp;e-&gt;</a:t>
            </a:r>
            <a:r>
              <a:rPr lang="ro-RO" sz="1000" dirty="0">
                <a:latin typeface="Menlo-Regular" charset="0"/>
              </a:rPr>
              <a:t>v1, </a:t>
            </a:r>
            <a:r>
              <a:rPr lang="ro-RO" sz="1000" dirty="0" smtClean="0">
                <a:latin typeface="Menlo-Regular" charset="0"/>
              </a:rPr>
              <a:t>&amp;e-</a:t>
            </a:r>
            <a:r>
              <a:rPr lang="ro-RO" sz="1000" dirty="0">
                <a:latin typeface="Menlo-Regular" charset="0"/>
              </a:rPr>
              <a:t>&gt;v2);</a:t>
            </a:r>
          </a:p>
          <a:p>
            <a:r>
              <a:rPr lang="ro-RO" sz="1000" dirty="0">
                <a:latin typeface="Menlo-Regular" charset="0"/>
              </a:rPr>
              <a:t>}</a:t>
            </a:r>
          </a:p>
          <a:p>
            <a:endParaRPr lang="ro-RO" sz="1000" dirty="0">
              <a:latin typeface="Menlo-Regular" charset="0"/>
            </a:endParaRPr>
          </a:p>
          <a:p>
            <a:r>
              <a:rPr lang="ro-RO" sz="1000" dirty="0" err="1">
                <a:latin typeface="Menlo-Regular" charset="0"/>
              </a:rPr>
              <a:t>u</a:t>
            </a:r>
            <a:r>
              <a:rPr lang="ro-RO" sz="1000" dirty="0" err="1" smtClean="0">
                <a:latin typeface="Menlo-Regular" charset="0"/>
              </a:rPr>
              <a:t>word</a:t>
            </a:r>
            <a:r>
              <a:rPr lang="ro-RO" sz="1000" dirty="0" smtClean="0">
                <a:latin typeface="Menlo-Regular" charset="0"/>
              </a:rPr>
              <a:t> unformat_example_with_u32(</a:t>
            </a:r>
            <a:r>
              <a:rPr lang="de-DE" sz="1000" dirty="0" err="1" smtClean="0">
                <a:latin typeface="Menlo-Regular" charset="0"/>
              </a:rPr>
              <a:t>unformat_input_t</a:t>
            </a:r>
            <a:r>
              <a:rPr lang="de-DE" sz="1000" dirty="0" smtClean="0">
                <a:latin typeface="Menlo-Regular" charset="0"/>
              </a:rPr>
              <a:t> </a:t>
            </a:r>
            <a:r>
              <a:rPr lang="de-DE" sz="1000" dirty="0">
                <a:latin typeface="Menlo-Regular" charset="0"/>
              </a:rPr>
              <a:t>*i</a:t>
            </a:r>
            <a:r>
              <a:rPr lang="ro-RO" sz="1000" dirty="0" smtClean="0">
                <a:latin typeface="Menlo-Regular" charset="0"/>
              </a:rPr>
              <a:t>, </a:t>
            </a:r>
            <a:r>
              <a:rPr lang="ro-RO" sz="1000" dirty="0" err="1">
                <a:latin typeface="Menlo-Regular" charset="0"/>
              </a:rPr>
              <a:t>va_list</a:t>
            </a:r>
            <a:r>
              <a:rPr lang="ro-RO" sz="1000" dirty="0">
                <a:latin typeface="Menlo-Regular" charset="0"/>
              </a:rPr>
              <a:t> *</a:t>
            </a:r>
            <a:r>
              <a:rPr lang="ro-RO" sz="1000" dirty="0" err="1">
                <a:latin typeface="Menlo-Regular" charset="0"/>
              </a:rPr>
              <a:t>args</a:t>
            </a:r>
            <a:r>
              <a:rPr lang="ro-RO" sz="1000" dirty="0">
                <a:latin typeface="Menlo-Regular" charset="0"/>
              </a:rPr>
              <a:t>) {</a:t>
            </a:r>
          </a:p>
          <a:p>
            <a:r>
              <a:rPr lang="ro-RO" sz="1000" dirty="0">
                <a:latin typeface="Menlo-Regular" charset="0"/>
              </a:rPr>
              <a:t>    </a:t>
            </a:r>
            <a:r>
              <a:rPr lang="ro-RO" sz="1000" dirty="0" err="1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ro-RO" sz="1000" dirty="0">
                <a:latin typeface="Menlo-Regular" charset="0"/>
              </a:rPr>
              <a:t> </a:t>
            </a:r>
            <a:r>
              <a:rPr lang="ro-RO" sz="1000" dirty="0" err="1">
                <a:latin typeface="Menlo-Regular" charset="0"/>
              </a:rPr>
              <a:t>example</a:t>
            </a:r>
            <a:r>
              <a:rPr lang="ro-RO" sz="1000" dirty="0">
                <a:latin typeface="Menlo-Regular" charset="0"/>
              </a:rPr>
              <a:t> </a:t>
            </a:r>
            <a:r>
              <a:rPr lang="ro-RO" sz="1000" dirty="0" smtClean="0">
                <a:latin typeface="Menlo-Regular" charset="0"/>
              </a:rPr>
              <a:t>*e </a:t>
            </a:r>
            <a:r>
              <a:rPr lang="ro-RO" sz="1000" dirty="0">
                <a:latin typeface="Menlo-Regular" charset="0"/>
              </a:rPr>
              <a:t>= </a:t>
            </a:r>
            <a:r>
              <a:rPr lang="ro-RO" sz="1000" dirty="0" err="1">
                <a:latin typeface="Menlo-Regular" charset="0"/>
              </a:rPr>
              <a:t>va_arg</a:t>
            </a:r>
            <a:r>
              <a:rPr lang="ro-RO" sz="1000" dirty="0">
                <a:latin typeface="Menlo-Regular" charset="0"/>
              </a:rPr>
              <a:t> (*va, </a:t>
            </a:r>
            <a:r>
              <a:rPr lang="ro-RO" sz="1000" dirty="0" err="1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ro-RO" sz="1000" dirty="0">
                <a:latin typeface="Menlo-Regular" charset="0"/>
              </a:rPr>
              <a:t> </a:t>
            </a:r>
            <a:r>
              <a:rPr lang="ro-RO" sz="1000" dirty="0" err="1">
                <a:latin typeface="Menlo-Regular" charset="0"/>
              </a:rPr>
              <a:t>example</a:t>
            </a:r>
            <a:r>
              <a:rPr lang="ro-RO" sz="1000" dirty="0">
                <a:latin typeface="Menlo-Regular" charset="0"/>
              </a:rPr>
              <a:t> *);</a:t>
            </a:r>
          </a:p>
          <a:p>
            <a:r>
              <a:rPr lang="is-IS" sz="1000" dirty="0">
                <a:latin typeface="Menlo-Regular" charset="0"/>
              </a:rPr>
              <a:t>    u32 </a:t>
            </a:r>
            <a:r>
              <a:rPr lang="is-IS" sz="1000" dirty="0" smtClean="0">
                <a:latin typeface="Menlo-Regular" charset="0"/>
              </a:rPr>
              <a:t>*v3 </a:t>
            </a:r>
            <a:r>
              <a:rPr lang="is-IS" sz="1000" dirty="0">
                <a:latin typeface="Menlo-Regular" charset="0"/>
              </a:rPr>
              <a:t>= va_arg (*va, </a:t>
            </a:r>
            <a:r>
              <a:rPr lang="is-IS" sz="1000" dirty="0" smtClean="0">
                <a:latin typeface="Menlo-Regular" charset="0"/>
              </a:rPr>
              <a:t>u32 *);</a:t>
            </a:r>
            <a:endParaRPr lang="is-IS" sz="1000" dirty="0">
              <a:latin typeface="Menlo-Regular" charset="0"/>
            </a:endParaRPr>
          </a:p>
          <a:p>
            <a:r>
              <a:rPr lang="fr-FR" sz="1000" dirty="0">
                <a:latin typeface="Menlo-Regular" charset="0"/>
              </a:rPr>
              <a:t>    </a:t>
            </a:r>
            <a:r>
              <a:rPr lang="fr-FR" sz="1000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fr-FR" sz="1000" dirty="0">
                <a:latin typeface="Menlo-Regular" charset="0"/>
              </a:rPr>
              <a:t> </a:t>
            </a:r>
            <a:r>
              <a:rPr lang="fr-FR" sz="1000" dirty="0" err="1" smtClean="0">
                <a:latin typeface="Menlo-Regular" charset="0"/>
              </a:rPr>
              <a:t>unformat</a:t>
            </a:r>
            <a:r>
              <a:rPr lang="fr-FR" sz="1000" dirty="0" smtClean="0">
                <a:latin typeface="Menlo-Regular" charset="0"/>
              </a:rPr>
              <a:t>(i, </a:t>
            </a:r>
            <a:r>
              <a:rPr lang="fr-FR" sz="1000" dirty="0">
                <a:latin typeface="Menlo-Regular" charset="0"/>
              </a:rPr>
              <a:t>“</a:t>
            </a:r>
            <a:r>
              <a:rPr lang="fr-FR" sz="1000" b="1" dirty="0">
                <a:latin typeface="Menlo-Regular" charset="0"/>
              </a:rPr>
              <a:t>%U</a:t>
            </a:r>
            <a:r>
              <a:rPr lang="fr-FR" sz="1000" dirty="0">
                <a:latin typeface="Menlo-Regular" charset="0"/>
              </a:rPr>
              <a:t> </a:t>
            </a:r>
            <a:r>
              <a:rPr lang="fr-FR" sz="1000" dirty="0" err="1">
                <a:latin typeface="Menlo-Regular" charset="0"/>
              </a:rPr>
              <a:t>with</a:t>
            </a:r>
            <a:r>
              <a:rPr lang="fr-FR" sz="1000" dirty="0">
                <a:latin typeface="Menlo-Regular" charset="0"/>
              </a:rPr>
              <a:t> %d”, </a:t>
            </a:r>
            <a:r>
              <a:rPr lang="fr-FR" sz="1000" dirty="0" err="1" smtClean="0">
                <a:latin typeface="Menlo-Regular" charset="0"/>
              </a:rPr>
              <a:t>un</a:t>
            </a:r>
            <a:r>
              <a:rPr lang="fr-FR" sz="1000" b="1" dirty="0" err="1" smtClean="0">
                <a:latin typeface="Menlo-Regular" charset="0"/>
              </a:rPr>
              <a:t>format_example</a:t>
            </a:r>
            <a:r>
              <a:rPr lang="fr-FR" sz="1000" dirty="0">
                <a:latin typeface="Menlo-Regular" charset="0"/>
              </a:rPr>
              <a:t>, </a:t>
            </a:r>
            <a:r>
              <a:rPr lang="fr-FR" sz="1000" b="1" dirty="0" smtClean="0">
                <a:latin typeface="Menlo-Regular" charset="0"/>
              </a:rPr>
              <a:t>e</a:t>
            </a:r>
            <a:r>
              <a:rPr lang="fr-FR" sz="1000" dirty="0" smtClean="0">
                <a:latin typeface="Menlo-Regular" charset="0"/>
              </a:rPr>
              <a:t>, v3</a:t>
            </a:r>
            <a:r>
              <a:rPr lang="fr-FR" sz="1000" dirty="0">
                <a:latin typeface="Menlo-Regular" charset="0"/>
              </a:rPr>
              <a:t>);</a:t>
            </a:r>
          </a:p>
          <a:p>
            <a:r>
              <a:rPr lang="fr-FR" sz="1000" dirty="0">
                <a:latin typeface="Menlo-Regular" charset="0"/>
              </a:rPr>
              <a:t>}</a:t>
            </a:r>
          </a:p>
          <a:p>
            <a:endParaRPr lang="fr-FR" sz="1000" dirty="0">
              <a:latin typeface="Menlo-Regular" charset="0"/>
            </a:endParaRPr>
          </a:p>
          <a:p>
            <a:r>
              <a:rPr lang="fr-FR" sz="1000" dirty="0" err="1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fr-FR" sz="1000" dirty="0">
                <a:latin typeface="Menlo-Regular" charset="0"/>
              </a:rPr>
              <a:t> </a:t>
            </a:r>
            <a:r>
              <a:rPr lang="fr-FR" sz="1000" dirty="0" err="1" smtClean="0">
                <a:latin typeface="Menlo-Regular" charset="0"/>
              </a:rPr>
              <a:t>example</a:t>
            </a:r>
            <a:r>
              <a:rPr lang="fr-FR" sz="1000" dirty="0" smtClean="0">
                <a:latin typeface="Menlo-Regular" charset="0"/>
              </a:rPr>
              <a:t> e; u32 v;</a:t>
            </a:r>
          </a:p>
          <a:p>
            <a:r>
              <a:rPr lang="fr-FR" sz="1000" dirty="0" err="1" smtClean="0">
                <a:latin typeface="Menlo-Regular" charset="0"/>
              </a:rPr>
              <a:t>const</a:t>
            </a:r>
            <a:r>
              <a:rPr lang="fr-FR" sz="1000" dirty="0" smtClean="0">
                <a:latin typeface="Menlo-Regular" charset="0"/>
              </a:rPr>
              <a:t> char *</a:t>
            </a:r>
            <a:r>
              <a:rPr lang="fr-FR" sz="1000" dirty="0" err="1" smtClean="0">
                <a:latin typeface="Menlo-Regular" charset="0"/>
              </a:rPr>
              <a:t>str</a:t>
            </a:r>
            <a:r>
              <a:rPr lang="fr-FR" sz="1000" dirty="0" smtClean="0">
                <a:latin typeface="Menlo-Regular" charset="0"/>
              </a:rPr>
              <a:t> = “</a:t>
            </a:r>
            <a:r>
              <a:rPr lang="fr-FR" sz="1000" b="1" dirty="0" smtClean="0">
                <a:latin typeface="Menlo-Regular" charset="0"/>
              </a:rPr>
              <a:t>(1, 2) </a:t>
            </a:r>
            <a:r>
              <a:rPr lang="fr-FR" sz="1000" b="1" dirty="0" err="1" smtClean="0">
                <a:latin typeface="Menlo-Regular" charset="0"/>
              </a:rPr>
              <a:t>with</a:t>
            </a:r>
            <a:r>
              <a:rPr lang="fr-FR" sz="1000" b="1" dirty="0" smtClean="0">
                <a:latin typeface="Menlo-Regular" charset="0"/>
              </a:rPr>
              <a:t> 3 </a:t>
            </a:r>
            <a:r>
              <a:rPr lang="fr-FR" sz="1000" b="1" dirty="0" err="1" smtClean="0">
                <a:latin typeface="Menlo-Regular" charset="0"/>
              </a:rPr>
              <a:t>foo</a:t>
            </a:r>
            <a:r>
              <a:rPr lang="fr-FR" sz="1000" b="1" dirty="0" smtClean="0">
                <a:latin typeface="Menlo-Regular" charset="0"/>
              </a:rPr>
              <a:t> bar</a:t>
            </a:r>
            <a:r>
              <a:rPr lang="fr-FR" sz="1000" dirty="0" smtClean="0">
                <a:latin typeface="Menlo-Regular" charset="0"/>
              </a:rPr>
              <a:t>”;</a:t>
            </a:r>
          </a:p>
          <a:p>
            <a:r>
              <a:rPr lang="fr-FR" sz="1000" dirty="0" err="1" smtClean="0">
                <a:latin typeface="Menlo-Regular" charset="0"/>
              </a:rPr>
              <a:t>unformat_input_t</a:t>
            </a:r>
            <a:r>
              <a:rPr lang="fr-FR" sz="1000" dirty="0" smtClean="0">
                <a:latin typeface="Menlo-Regular" charset="0"/>
              </a:rPr>
              <a:t> i;</a:t>
            </a:r>
          </a:p>
          <a:p>
            <a:r>
              <a:rPr lang="fr-FR" sz="1000" dirty="0" err="1" smtClean="0">
                <a:latin typeface="Menlo-Regular" charset="0"/>
              </a:rPr>
              <a:t>unformat_init_string</a:t>
            </a:r>
            <a:r>
              <a:rPr lang="fr-FR" sz="1000" dirty="0" smtClean="0">
                <a:latin typeface="Menlo-Regular" charset="0"/>
              </a:rPr>
              <a:t>(&amp;i, </a:t>
            </a:r>
            <a:r>
              <a:rPr lang="fr-FR" sz="1000" dirty="0" err="1" smtClean="0">
                <a:latin typeface="Menlo-Regular" charset="0"/>
              </a:rPr>
              <a:t>str</a:t>
            </a:r>
            <a:r>
              <a:rPr lang="fr-FR" sz="1000" dirty="0" smtClean="0">
                <a:latin typeface="Menlo-Regular" charset="0"/>
              </a:rPr>
              <a:t>, </a:t>
            </a:r>
            <a:r>
              <a:rPr lang="fr-FR" sz="1000" dirty="0" err="1" smtClean="0">
                <a:latin typeface="Menlo-Regular" charset="0"/>
              </a:rPr>
              <a:t>strlen</a:t>
            </a:r>
            <a:r>
              <a:rPr lang="fr-FR" sz="1000" dirty="0" smtClean="0">
                <a:latin typeface="Menlo-Regular" charset="0"/>
              </a:rPr>
              <a:t>(</a:t>
            </a:r>
            <a:r>
              <a:rPr lang="fr-FR" sz="1000" dirty="0" err="1" smtClean="0">
                <a:latin typeface="Menlo-Regular" charset="0"/>
              </a:rPr>
              <a:t>str</a:t>
            </a:r>
            <a:r>
              <a:rPr lang="fr-FR" sz="1000" dirty="0" smtClean="0">
                <a:latin typeface="Menlo-Regular" charset="0"/>
              </a:rPr>
              <a:t>));</a:t>
            </a:r>
            <a:endParaRPr lang="fr-FR" sz="1000" dirty="0">
              <a:latin typeface="Menlo-Regular" charset="0"/>
            </a:endParaRPr>
          </a:p>
          <a:p>
            <a:r>
              <a:rPr lang="en-US" sz="1000" dirty="0" err="1" smtClean="0">
                <a:latin typeface="Menlo-Regular" charset="0"/>
              </a:rPr>
              <a:t>unformat</a:t>
            </a:r>
            <a:r>
              <a:rPr lang="en-US" sz="1000" dirty="0" smtClean="0">
                <a:latin typeface="Menlo-Regular" charset="0"/>
              </a:rPr>
              <a:t>(</a:t>
            </a:r>
            <a:r>
              <a:rPr lang="en-US" sz="1000" dirty="0" err="1" smtClean="0">
                <a:solidFill>
                  <a:srgbClr val="1C00CF"/>
                </a:solidFill>
                <a:latin typeface="Menlo-Regular" charset="0"/>
              </a:rPr>
              <a:t>i</a:t>
            </a:r>
            <a:r>
              <a:rPr lang="en-US" sz="1000" dirty="0" smtClean="0">
                <a:latin typeface="Menlo-Regular" charset="0"/>
              </a:rPr>
              <a:t>, </a:t>
            </a:r>
            <a:r>
              <a:rPr lang="en-US" sz="1000" dirty="0">
                <a:latin typeface="Menlo-Regular" charset="0"/>
              </a:rPr>
              <a:t>“</a:t>
            </a:r>
            <a:r>
              <a:rPr lang="en-US" sz="1000" b="1" dirty="0">
                <a:latin typeface="Menlo-Regular" charset="0"/>
              </a:rPr>
              <a:t>%U</a:t>
            </a:r>
            <a:r>
              <a:rPr lang="en-US" sz="1000" dirty="0">
                <a:latin typeface="Menlo-Regular" charset="0"/>
              </a:rPr>
              <a:t>“ , </a:t>
            </a:r>
            <a:r>
              <a:rPr lang="en-US" sz="1000" dirty="0" smtClean="0">
                <a:latin typeface="Menlo-Regular" charset="0"/>
              </a:rPr>
              <a:t>un</a:t>
            </a:r>
            <a:r>
              <a:rPr lang="en-US" sz="1000" b="1" dirty="0" smtClean="0">
                <a:latin typeface="Menlo-Regular" charset="0"/>
              </a:rPr>
              <a:t>format_example_with_u32</a:t>
            </a:r>
            <a:r>
              <a:rPr lang="en-US" sz="1000" dirty="0">
                <a:latin typeface="Menlo-Regular" charset="0"/>
              </a:rPr>
              <a:t>, </a:t>
            </a:r>
            <a:r>
              <a:rPr lang="en-US" sz="1000" b="1" dirty="0">
                <a:latin typeface="Menlo-Regular" charset="0"/>
              </a:rPr>
              <a:t>&amp;</a:t>
            </a:r>
            <a:r>
              <a:rPr lang="en-US" sz="1000" b="1" dirty="0" smtClean="0">
                <a:latin typeface="Menlo-Regular" charset="0"/>
              </a:rPr>
              <a:t>e</a:t>
            </a:r>
            <a:r>
              <a:rPr lang="en-US" sz="1000" dirty="0" smtClean="0">
                <a:latin typeface="Menlo-Regular" charset="0"/>
              </a:rPr>
              <a:t>, 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nlo-Regular" charset="0"/>
              </a:rPr>
              <a:t>&amp;v</a:t>
            </a:r>
            <a:r>
              <a:rPr lang="en-US" sz="1000" dirty="0" smtClean="0">
                <a:latin typeface="Menlo-Regular" charset="0"/>
              </a:rPr>
              <a:t>);</a:t>
            </a:r>
            <a:endParaRPr lang="en-US" sz="1000" dirty="0">
              <a:latin typeface="Menlo-Regula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85" y="66755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 smtClean="0">
                <a:solidFill>
                  <a:srgbClr val="7F0055"/>
                </a:solidFill>
                <a:latin typeface="Monospace" charset="0"/>
              </a:rPr>
              <a:t>typedef</a:t>
            </a:r>
            <a:r>
              <a:rPr lang="fr-FR" b="1" dirty="0" smtClean="0">
                <a:latin typeface="Monospace" charset="0"/>
              </a:rPr>
              <a:t> </a:t>
            </a:r>
            <a:r>
              <a:rPr lang="fr-FR" b="1" dirty="0" err="1">
                <a:solidFill>
                  <a:srgbClr val="005032"/>
                </a:solidFill>
                <a:latin typeface="Monospace" charset="0"/>
              </a:rPr>
              <a:t>uword</a:t>
            </a:r>
            <a:r>
              <a:rPr lang="fr-FR" b="1" dirty="0">
                <a:latin typeface="Monospace" charset="0"/>
              </a:rPr>
              <a:t> (</a:t>
            </a:r>
            <a:r>
              <a:rPr lang="fr-FR" b="1" dirty="0" err="1">
                <a:solidFill>
                  <a:srgbClr val="005032"/>
                </a:solidFill>
                <a:latin typeface="Monospace" charset="0"/>
              </a:rPr>
              <a:t>unformat_function_t</a:t>
            </a:r>
            <a:r>
              <a:rPr lang="fr-FR" b="1" dirty="0">
                <a:latin typeface="Monospace" charset="0"/>
              </a:rPr>
              <a:t>) (</a:t>
            </a:r>
            <a:r>
              <a:rPr lang="fr-FR" b="1" dirty="0" err="1">
                <a:solidFill>
                  <a:srgbClr val="005032"/>
                </a:solidFill>
                <a:latin typeface="Monospace" charset="0"/>
              </a:rPr>
              <a:t>unformat_input_t</a:t>
            </a:r>
            <a:r>
              <a:rPr lang="fr-FR" b="1" dirty="0">
                <a:latin typeface="Monospace" charset="0"/>
              </a:rPr>
              <a:t> * input, </a:t>
            </a:r>
            <a:r>
              <a:rPr lang="fr-FR" b="1" dirty="0" err="1">
                <a:solidFill>
                  <a:srgbClr val="005032"/>
                </a:solidFill>
                <a:latin typeface="Monospace" charset="0"/>
              </a:rPr>
              <a:t>va_list</a:t>
            </a:r>
            <a:r>
              <a:rPr lang="fr-FR" b="1" dirty="0">
                <a:latin typeface="Monospace" charset="0"/>
              </a:rPr>
              <a:t> * </a:t>
            </a:r>
            <a:r>
              <a:rPr lang="fr-FR" b="1" dirty="0" err="1">
                <a:latin typeface="Monospace" charset="0"/>
              </a:rPr>
              <a:t>args</a:t>
            </a:r>
            <a:r>
              <a:rPr lang="fr-FR" b="1" dirty="0" smtClean="0">
                <a:latin typeface="Monospace" charset="0"/>
              </a:rPr>
              <a:t>);</a:t>
            </a:r>
            <a:endParaRPr lang="fr-FR" dirty="0">
              <a:latin typeface="Monospace" charset="0"/>
            </a:endParaRPr>
          </a:p>
          <a:p>
            <a:endParaRPr lang="fr-FR" dirty="0" smtClean="0">
              <a:solidFill>
                <a:srgbClr val="005032"/>
              </a:solidFill>
              <a:latin typeface="Monospace" charset="0"/>
            </a:endParaRPr>
          </a:p>
          <a:p>
            <a:r>
              <a:rPr lang="fr-FR" dirty="0" err="1" smtClean="0">
                <a:solidFill>
                  <a:srgbClr val="005032"/>
                </a:solidFill>
                <a:latin typeface="Monospace" charset="0"/>
              </a:rPr>
              <a:t>uword</a:t>
            </a:r>
            <a:r>
              <a:rPr lang="fr-FR" dirty="0" smtClean="0">
                <a:latin typeface="Monospace" charset="0"/>
              </a:rPr>
              <a:t> </a:t>
            </a:r>
            <a:r>
              <a:rPr lang="fr-FR" b="1" dirty="0" err="1">
                <a:latin typeface="Monospace" charset="0"/>
              </a:rPr>
              <a:t>unformat</a:t>
            </a:r>
            <a:r>
              <a:rPr lang="fr-FR" b="1" dirty="0">
                <a:latin typeface="Monospace" charset="0"/>
              </a:rPr>
              <a:t> (</a:t>
            </a:r>
            <a:r>
              <a:rPr lang="fr-FR" b="1" dirty="0" err="1">
                <a:solidFill>
                  <a:srgbClr val="005032"/>
                </a:solidFill>
                <a:latin typeface="Monospace" charset="0"/>
              </a:rPr>
              <a:t>unformat_input_t</a:t>
            </a:r>
            <a:r>
              <a:rPr lang="fr-FR" b="1" dirty="0">
                <a:latin typeface="Monospace" charset="0"/>
              </a:rPr>
              <a:t> * i, </a:t>
            </a:r>
            <a:r>
              <a:rPr lang="fr-FR" b="1" dirty="0">
                <a:solidFill>
                  <a:srgbClr val="7F0055"/>
                </a:solidFill>
                <a:latin typeface="Monospace" charset="0"/>
              </a:rPr>
              <a:t>char</a:t>
            </a:r>
            <a:r>
              <a:rPr lang="fr-FR" b="1" dirty="0">
                <a:latin typeface="Monospace" charset="0"/>
              </a:rPr>
              <a:t> * </a:t>
            </a:r>
            <a:r>
              <a:rPr lang="fr-FR" b="1" dirty="0" err="1">
                <a:latin typeface="Monospace" charset="0"/>
              </a:rPr>
              <a:t>fmt</a:t>
            </a:r>
            <a:r>
              <a:rPr lang="fr-FR" b="1" dirty="0">
                <a:latin typeface="Monospace" charset="0"/>
              </a:rPr>
              <a:t>, ...);</a:t>
            </a:r>
          </a:p>
          <a:p>
            <a:r>
              <a:rPr lang="fr-FR" dirty="0" err="1" smtClean="0">
                <a:solidFill>
                  <a:srgbClr val="005032"/>
                </a:solidFill>
                <a:latin typeface="Monospace" charset="0"/>
              </a:rPr>
              <a:t>uword</a:t>
            </a:r>
            <a:r>
              <a:rPr lang="fr-FR" dirty="0" smtClean="0">
                <a:latin typeface="Monospace" charset="0"/>
              </a:rPr>
              <a:t> </a:t>
            </a:r>
            <a:r>
              <a:rPr lang="fr-FR" b="1" dirty="0" err="1">
                <a:latin typeface="Monospace" charset="0"/>
              </a:rPr>
              <a:t>va_unformat</a:t>
            </a:r>
            <a:r>
              <a:rPr lang="fr-FR" b="1" dirty="0">
                <a:latin typeface="Monospace" charset="0"/>
              </a:rPr>
              <a:t> (</a:t>
            </a:r>
            <a:r>
              <a:rPr lang="fr-FR" b="1" dirty="0" err="1">
                <a:solidFill>
                  <a:srgbClr val="005032"/>
                </a:solidFill>
                <a:latin typeface="Monospace" charset="0"/>
              </a:rPr>
              <a:t>unformat_input_t</a:t>
            </a:r>
            <a:r>
              <a:rPr lang="fr-FR" b="1" dirty="0">
                <a:latin typeface="Monospace" charset="0"/>
              </a:rPr>
              <a:t> * i, </a:t>
            </a:r>
            <a:r>
              <a:rPr lang="fr-FR" b="1" dirty="0">
                <a:solidFill>
                  <a:srgbClr val="7F0055"/>
                </a:solidFill>
                <a:latin typeface="Monospace" charset="0"/>
              </a:rPr>
              <a:t>char</a:t>
            </a:r>
            <a:r>
              <a:rPr lang="fr-FR" b="1" dirty="0">
                <a:latin typeface="Monospace" charset="0"/>
              </a:rPr>
              <a:t> * </a:t>
            </a:r>
            <a:r>
              <a:rPr lang="fr-FR" b="1" dirty="0" err="1">
                <a:latin typeface="Monospace" charset="0"/>
              </a:rPr>
              <a:t>fmt</a:t>
            </a:r>
            <a:r>
              <a:rPr lang="fr-FR" b="1" dirty="0">
                <a:latin typeface="Monospace" charset="0"/>
              </a:rPr>
              <a:t>, </a:t>
            </a:r>
            <a:r>
              <a:rPr lang="fr-FR" b="1" dirty="0" err="1">
                <a:solidFill>
                  <a:srgbClr val="005032"/>
                </a:solidFill>
                <a:latin typeface="Monospace" charset="0"/>
              </a:rPr>
              <a:t>va_list</a:t>
            </a:r>
            <a:r>
              <a:rPr lang="fr-FR" b="1" dirty="0">
                <a:latin typeface="Monospace" charset="0"/>
              </a:rPr>
              <a:t> * </a:t>
            </a:r>
            <a:r>
              <a:rPr lang="fr-FR" b="1" dirty="0" err="1">
                <a:latin typeface="Monospace" charset="0"/>
              </a:rPr>
              <a:t>args</a:t>
            </a:r>
            <a:r>
              <a:rPr lang="fr-FR" b="1" dirty="0" smtClean="0">
                <a:latin typeface="Monospace" charset="0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222793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format.h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269709" y="150531"/>
            <a:ext cx="7122770" cy="447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Printing and Scanning has never been so easy.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Shape 100"/>
          <p:cNvSpPr txBox="1">
            <a:spLocks/>
          </p:cNvSpPr>
          <p:nvPr/>
        </p:nvSpPr>
        <p:spPr>
          <a:xfrm>
            <a:off x="311700" y="660799"/>
            <a:ext cx="3147117" cy="3791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Questrial"/>
              <a:buNone/>
              <a:defRPr sz="1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Parsing CLI input example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From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vnet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vnet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/l2tp/l2tp.c</a:t>
            </a:r>
          </a:p>
          <a:p>
            <a:pPr>
              <a:spcAft>
                <a:spcPts val="0"/>
              </a:spcAft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Arguments can be in any order.</a:t>
            </a:r>
          </a:p>
          <a:p>
            <a:pPr>
              <a:spcAft>
                <a:spcPts val="0"/>
              </a:spcAft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client &lt;ip6_addr&gt; our &lt;ip6_addr&gt; local-cookie &lt;long&gt; remote-cookie &lt;long&gt; </a:t>
            </a:r>
            <a:r>
              <a:rPr lang="is-IS" sz="1400" dirty="0" smtClean="0">
                <a:latin typeface="Calibri" charset="0"/>
                <a:ea typeface="Calibri" charset="0"/>
                <a:cs typeface="Calibri" charset="0"/>
              </a:rPr>
              <a:t>…</a:t>
            </a:r>
          </a:p>
          <a:p>
            <a:pPr>
              <a:spcAft>
                <a:spcPts val="0"/>
              </a:spcAft>
            </a:pPr>
            <a:endParaRPr lang="is-IS" sz="1400" dirty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endParaRPr lang="is-IS" sz="14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80189" y="1681338"/>
            <a:ext cx="4929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5093" y="884719"/>
            <a:ext cx="495962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>
                <a:solidFill>
                  <a:srgbClr val="7F0055"/>
                </a:solidFill>
                <a:latin typeface="Monospace" charset="0"/>
              </a:rPr>
              <a:t>if</a:t>
            </a:r>
            <a:r>
              <a:rPr lang="fr-FR" sz="1000" b="1" dirty="0">
                <a:latin typeface="Monospace" charset="0"/>
              </a:rPr>
              <a:t> (! </a:t>
            </a:r>
            <a:r>
              <a:rPr lang="fr-FR" sz="1000" b="1" dirty="0" err="1">
                <a:latin typeface="Monospace" charset="0"/>
              </a:rPr>
              <a:t>unformat_user</a:t>
            </a:r>
            <a:r>
              <a:rPr lang="fr-FR" sz="1000" b="1" dirty="0">
                <a:latin typeface="Monospace" charset="0"/>
              </a:rPr>
              <a:t> (input, </a:t>
            </a:r>
            <a:r>
              <a:rPr lang="fr-FR" sz="1000" b="1" dirty="0" err="1">
                <a:latin typeface="Monospace" charset="0"/>
              </a:rPr>
              <a:t>unformat_line_input</a:t>
            </a:r>
            <a:r>
              <a:rPr lang="fr-FR" sz="1000" b="1" dirty="0">
                <a:latin typeface="Monospace" charset="0"/>
              </a:rPr>
              <a:t>, </a:t>
            </a:r>
            <a:r>
              <a:rPr lang="fr-FR" sz="1000" b="1" dirty="0" err="1">
                <a:latin typeface="Monospace" charset="0"/>
              </a:rPr>
              <a:t>line_input</a:t>
            </a:r>
            <a:r>
              <a:rPr lang="fr-FR" sz="1000" b="1" dirty="0">
                <a:latin typeface="Monospace" charset="0"/>
              </a:rPr>
              <a:t>))</a:t>
            </a:r>
          </a:p>
          <a:p>
            <a:r>
              <a:rPr lang="en-US" sz="1000" dirty="0">
                <a:latin typeface="Monospace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Monospace" charset="0"/>
              </a:rPr>
              <a:t>return</a:t>
            </a:r>
            <a:r>
              <a:rPr lang="en-US" sz="1000" b="1" dirty="0">
                <a:latin typeface="Monospace" charset="0"/>
              </a:rPr>
              <a:t> 0;</a:t>
            </a:r>
          </a:p>
          <a:p>
            <a:endParaRPr lang="en-US" sz="1000" dirty="0">
              <a:latin typeface="Monospace" charset="0"/>
            </a:endParaRPr>
          </a:p>
          <a:p>
            <a:r>
              <a:rPr lang="en-US" sz="1000" dirty="0">
                <a:latin typeface="Monospace" charset="0"/>
              </a:rPr>
              <a:t>  </a:t>
            </a:r>
            <a:r>
              <a:rPr lang="en-US" sz="1000" b="1" dirty="0">
                <a:solidFill>
                  <a:srgbClr val="7F0055"/>
                </a:solidFill>
                <a:latin typeface="Monospace" charset="0"/>
              </a:rPr>
              <a:t>while</a:t>
            </a:r>
            <a:r>
              <a:rPr lang="en-US" sz="1000" b="1" dirty="0">
                <a:latin typeface="Monospace" charset="0"/>
              </a:rPr>
              <a:t> (</a:t>
            </a:r>
            <a:r>
              <a:rPr lang="en-US" sz="1000" b="1" dirty="0" err="1">
                <a:latin typeface="Monospace" charset="0"/>
              </a:rPr>
              <a:t>unformat_check_input</a:t>
            </a:r>
            <a:r>
              <a:rPr lang="en-US" sz="1000" b="1" dirty="0">
                <a:latin typeface="Monospace" charset="0"/>
              </a:rPr>
              <a:t> (</a:t>
            </a:r>
            <a:r>
              <a:rPr lang="en-US" sz="1000" b="1" dirty="0" err="1">
                <a:latin typeface="Monospace" charset="0"/>
              </a:rPr>
              <a:t>line_input</a:t>
            </a:r>
            <a:r>
              <a:rPr lang="en-US" sz="1000" b="1" dirty="0">
                <a:latin typeface="Monospace" charset="0"/>
              </a:rPr>
              <a:t>) != UNFORMAT_END_OF_INPUT) {</a:t>
            </a:r>
          </a:p>
          <a:p>
            <a:r>
              <a:rPr lang="en-US" sz="1000" dirty="0">
                <a:latin typeface="Monospace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Monospace" charset="0"/>
              </a:rPr>
              <a:t>if</a:t>
            </a:r>
            <a:r>
              <a:rPr lang="en-US" sz="1000" b="1" dirty="0">
                <a:latin typeface="Monospace" charset="0"/>
              </a:rPr>
              <a:t> (</a:t>
            </a:r>
            <a:r>
              <a:rPr lang="en-US" sz="1000" b="1" dirty="0" err="1">
                <a:latin typeface="Monospace" charset="0"/>
              </a:rPr>
              <a:t>unformat</a:t>
            </a:r>
            <a:r>
              <a:rPr lang="en-US" sz="1000" b="1" dirty="0">
                <a:latin typeface="Monospace" charset="0"/>
              </a:rPr>
              <a:t> (</a:t>
            </a:r>
            <a:r>
              <a:rPr lang="en-US" sz="1000" b="1" dirty="0" err="1">
                <a:latin typeface="Monospace" charset="0"/>
              </a:rPr>
              <a:t>line_input</a:t>
            </a:r>
            <a:r>
              <a:rPr lang="en-US" sz="1000" b="1" dirty="0">
                <a:latin typeface="Monospace" charset="0"/>
              </a:rPr>
              <a:t>, </a:t>
            </a:r>
            <a:r>
              <a:rPr lang="en-US" sz="1000" b="1" dirty="0">
                <a:solidFill>
                  <a:srgbClr val="2A00FF"/>
                </a:solidFill>
                <a:latin typeface="Monospace" charset="0"/>
              </a:rPr>
              <a:t>"client %U"</a:t>
            </a:r>
            <a:r>
              <a:rPr lang="en-US" sz="1000" b="1" dirty="0">
                <a:latin typeface="Monospace" charset="0"/>
              </a:rPr>
              <a:t>, </a:t>
            </a:r>
          </a:p>
          <a:p>
            <a:r>
              <a:rPr lang="en-US" sz="1000" dirty="0">
                <a:latin typeface="Monospace" charset="0"/>
              </a:rPr>
              <a:t>                  unformat_ip6_address, &amp;</a:t>
            </a:r>
            <a:r>
              <a:rPr lang="en-US" sz="1000" dirty="0" err="1">
                <a:latin typeface="Monospace" charset="0"/>
              </a:rPr>
              <a:t>client_address</a:t>
            </a:r>
            <a:r>
              <a:rPr lang="en-US" sz="1000" dirty="0">
                <a:latin typeface="Monospace" charset="0"/>
              </a:rPr>
              <a:t>))</a:t>
            </a:r>
          </a:p>
          <a:p>
            <a:r>
              <a:rPr lang="en-US" sz="1000" dirty="0">
                <a:latin typeface="Monospace" charset="0"/>
              </a:rPr>
              <a:t>      </a:t>
            </a:r>
            <a:r>
              <a:rPr lang="en-US" sz="1000" dirty="0" err="1">
                <a:latin typeface="Monospace" charset="0"/>
              </a:rPr>
              <a:t>client_address_set</a:t>
            </a:r>
            <a:r>
              <a:rPr lang="en-US" sz="1000" dirty="0">
                <a:latin typeface="Monospace" charset="0"/>
              </a:rPr>
              <a:t> = 1;</a:t>
            </a:r>
          </a:p>
          <a:p>
            <a:r>
              <a:rPr lang="en-US" sz="1000" dirty="0">
                <a:latin typeface="Monospace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Monospace" charset="0"/>
              </a:rPr>
              <a:t>else</a:t>
            </a:r>
            <a:r>
              <a:rPr lang="en-US" sz="1000" b="1" dirty="0">
                <a:latin typeface="Monospace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ospace" charset="0"/>
              </a:rPr>
              <a:t>if</a:t>
            </a:r>
            <a:r>
              <a:rPr lang="en-US" sz="1000" b="1" dirty="0">
                <a:latin typeface="Monospace" charset="0"/>
              </a:rPr>
              <a:t> (</a:t>
            </a:r>
            <a:r>
              <a:rPr lang="en-US" sz="1000" b="1" dirty="0" err="1">
                <a:latin typeface="Monospace" charset="0"/>
              </a:rPr>
              <a:t>unformat</a:t>
            </a:r>
            <a:r>
              <a:rPr lang="en-US" sz="1000" b="1" dirty="0">
                <a:latin typeface="Monospace" charset="0"/>
              </a:rPr>
              <a:t> (</a:t>
            </a:r>
            <a:r>
              <a:rPr lang="en-US" sz="1000" b="1" dirty="0" err="1">
                <a:latin typeface="Monospace" charset="0"/>
              </a:rPr>
              <a:t>line_input</a:t>
            </a:r>
            <a:r>
              <a:rPr lang="en-US" sz="1000" b="1" dirty="0">
                <a:latin typeface="Monospace" charset="0"/>
              </a:rPr>
              <a:t>, </a:t>
            </a:r>
            <a:r>
              <a:rPr lang="en-US" sz="1000" b="1" dirty="0">
                <a:solidFill>
                  <a:srgbClr val="2A00FF"/>
                </a:solidFill>
                <a:latin typeface="Monospace" charset="0"/>
              </a:rPr>
              <a:t>"our %U"</a:t>
            </a:r>
            <a:r>
              <a:rPr lang="en-US" sz="1000" b="1" dirty="0">
                <a:latin typeface="Monospace" charset="0"/>
              </a:rPr>
              <a:t>,</a:t>
            </a:r>
          </a:p>
          <a:p>
            <a:r>
              <a:rPr lang="en-US" sz="1000" dirty="0">
                <a:latin typeface="Monospace" charset="0"/>
              </a:rPr>
              <a:t>                       unformat_ip6_address, &amp;</a:t>
            </a:r>
            <a:r>
              <a:rPr lang="en-US" sz="1000" dirty="0" err="1">
                <a:latin typeface="Monospace" charset="0"/>
              </a:rPr>
              <a:t>our_address</a:t>
            </a:r>
            <a:r>
              <a:rPr lang="en-US" sz="1000" dirty="0">
                <a:latin typeface="Monospace" charset="0"/>
              </a:rPr>
              <a:t>))</a:t>
            </a:r>
          </a:p>
          <a:p>
            <a:r>
              <a:rPr lang="en-US" sz="1000" dirty="0">
                <a:latin typeface="Monospace" charset="0"/>
              </a:rPr>
              <a:t>      </a:t>
            </a:r>
            <a:r>
              <a:rPr lang="en-US" sz="1000" dirty="0" err="1">
                <a:latin typeface="Monospace" charset="0"/>
              </a:rPr>
              <a:t>our_address_set</a:t>
            </a:r>
            <a:r>
              <a:rPr lang="en-US" sz="1000" dirty="0">
                <a:latin typeface="Monospace" charset="0"/>
              </a:rPr>
              <a:t> = 1;</a:t>
            </a:r>
          </a:p>
          <a:p>
            <a:r>
              <a:rPr lang="en-US" sz="1000" dirty="0">
                <a:latin typeface="Monospace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Monospace" charset="0"/>
              </a:rPr>
              <a:t>else</a:t>
            </a:r>
            <a:r>
              <a:rPr lang="en-US" sz="1000" b="1" dirty="0">
                <a:latin typeface="Monospace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ospace" charset="0"/>
              </a:rPr>
              <a:t>if</a:t>
            </a:r>
            <a:r>
              <a:rPr lang="en-US" sz="1000" b="1" dirty="0">
                <a:latin typeface="Monospace" charset="0"/>
              </a:rPr>
              <a:t> (</a:t>
            </a:r>
            <a:r>
              <a:rPr lang="en-US" sz="1000" b="1" dirty="0" err="1">
                <a:latin typeface="Monospace" charset="0"/>
              </a:rPr>
              <a:t>unformat</a:t>
            </a:r>
            <a:r>
              <a:rPr lang="en-US" sz="1000" b="1" dirty="0">
                <a:latin typeface="Monospace" charset="0"/>
              </a:rPr>
              <a:t> (</a:t>
            </a:r>
            <a:r>
              <a:rPr lang="en-US" sz="1000" b="1" dirty="0" err="1">
                <a:latin typeface="Monospace" charset="0"/>
              </a:rPr>
              <a:t>line_input</a:t>
            </a:r>
            <a:r>
              <a:rPr lang="en-US" sz="1000" b="1" dirty="0">
                <a:latin typeface="Monospace" charset="0"/>
              </a:rPr>
              <a:t>, </a:t>
            </a:r>
            <a:r>
              <a:rPr lang="en-US" sz="1000" b="1" dirty="0">
                <a:solidFill>
                  <a:srgbClr val="2A00FF"/>
                </a:solidFill>
                <a:latin typeface="Monospace" charset="0"/>
              </a:rPr>
              <a:t>"local-cookie %</a:t>
            </a:r>
            <a:r>
              <a:rPr lang="en-US" sz="1000" b="1" u="sng" dirty="0" err="1">
                <a:solidFill>
                  <a:srgbClr val="2A00FF"/>
                </a:solidFill>
                <a:latin typeface="Monospace" charset="0"/>
              </a:rPr>
              <a:t>llx</a:t>
            </a:r>
            <a:r>
              <a:rPr lang="en-US" sz="1000" b="1" u="sng" dirty="0">
                <a:solidFill>
                  <a:srgbClr val="2A00FF"/>
                </a:solidFill>
                <a:latin typeface="Monospace" charset="0"/>
              </a:rPr>
              <a:t>"</a:t>
            </a:r>
            <a:r>
              <a:rPr lang="en-US" sz="1000" b="1" u="sng" dirty="0">
                <a:latin typeface="Monospace" charset="0"/>
              </a:rPr>
              <a:t>, &amp;</a:t>
            </a:r>
            <a:r>
              <a:rPr lang="en-US" sz="1000" b="1" u="sng" dirty="0" err="1">
                <a:latin typeface="Monospace" charset="0"/>
              </a:rPr>
              <a:t>local_cookie</a:t>
            </a:r>
            <a:r>
              <a:rPr lang="en-US" sz="1000" b="1" u="sng" dirty="0">
                <a:latin typeface="Monospace" charset="0"/>
              </a:rPr>
              <a:t>))</a:t>
            </a:r>
          </a:p>
          <a:p>
            <a:r>
              <a:rPr lang="de-DE" sz="1000" dirty="0">
                <a:latin typeface="Monospace" charset="0"/>
              </a:rPr>
              <a:t>      </a:t>
            </a:r>
            <a:r>
              <a:rPr lang="de-DE" sz="1000" u="sng" dirty="0">
                <a:latin typeface="Monospace" charset="0"/>
              </a:rPr>
              <a:t>;</a:t>
            </a:r>
          </a:p>
          <a:p>
            <a:r>
              <a:rPr lang="de-DE" sz="1000" dirty="0">
                <a:latin typeface="Monospace" charset="0"/>
              </a:rPr>
              <a:t>    </a:t>
            </a:r>
            <a:r>
              <a:rPr lang="de-DE" sz="1000" b="1" dirty="0" err="1">
                <a:solidFill>
                  <a:srgbClr val="7F0055"/>
                </a:solidFill>
                <a:latin typeface="Monospace" charset="0"/>
              </a:rPr>
              <a:t>else</a:t>
            </a:r>
            <a:r>
              <a:rPr lang="de-DE" sz="1000" b="1" dirty="0">
                <a:latin typeface="Monospace" charset="0"/>
              </a:rPr>
              <a:t> </a:t>
            </a:r>
            <a:r>
              <a:rPr lang="de-DE" sz="1000" b="1" dirty="0" err="1">
                <a:solidFill>
                  <a:srgbClr val="7F0055"/>
                </a:solidFill>
                <a:latin typeface="Monospace" charset="0"/>
              </a:rPr>
              <a:t>if</a:t>
            </a:r>
            <a:r>
              <a:rPr lang="de-DE" sz="1000" b="1" dirty="0">
                <a:latin typeface="Monospace" charset="0"/>
              </a:rPr>
              <a:t> (</a:t>
            </a:r>
            <a:r>
              <a:rPr lang="de-DE" sz="1000" b="1" dirty="0" err="1">
                <a:latin typeface="Monospace" charset="0"/>
              </a:rPr>
              <a:t>unformat</a:t>
            </a:r>
            <a:r>
              <a:rPr lang="de-DE" sz="1000" b="1" dirty="0">
                <a:latin typeface="Monospace" charset="0"/>
              </a:rPr>
              <a:t> (</a:t>
            </a:r>
            <a:r>
              <a:rPr lang="de-DE" sz="1000" b="1" dirty="0" err="1">
                <a:latin typeface="Monospace" charset="0"/>
              </a:rPr>
              <a:t>line_input</a:t>
            </a:r>
            <a:r>
              <a:rPr lang="de-DE" sz="1000" b="1" dirty="0">
                <a:latin typeface="Monospace" charset="0"/>
              </a:rPr>
              <a:t>, </a:t>
            </a:r>
            <a:r>
              <a:rPr lang="de-DE" sz="1000" b="1" dirty="0">
                <a:solidFill>
                  <a:srgbClr val="2A00FF"/>
                </a:solidFill>
                <a:latin typeface="Monospace" charset="0"/>
              </a:rPr>
              <a:t>"remote-cookie %</a:t>
            </a:r>
            <a:r>
              <a:rPr lang="de-DE" sz="1000" b="1" u="sng" dirty="0" err="1">
                <a:solidFill>
                  <a:srgbClr val="2A00FF"/>
                </a:solidFill>
                <a:latin typeface="Monospace" charset="0"/>
              </a:rPr>
              <a:t>llx</a:t>
            </a:r>
            <a:r>
              <a:rPr lang="de-DE" sz="1000" b="1" u="sng" dirty="0">
                <a:solidFill>
                  <a:srgbClr val="2A00FF"/>
                </a:solidFill>
                <a:latin typeface="Monospace" charset="0"/>
              </a:rPr>
              <a:t>"</a:t>
            </a:r>
            <a:r>
              <a:rPr lang="de-DE" sz="1000" b="1" u="sng" dirty="0">
                <a:latin typeface="Monospace" charset="0"/>
              </a:rPr>
              <a:t>, &amp;</a:t>
            </a:r>
            <a:r>
              <a:rPr lang="de-DE" sz="1000" b="1" u="sng" dirty="0" err="1">
                <a:latin typeface="Monospace" charset="0"/>
              </a:rPr>
              <a:t>remote_cookie</a:t>
            </a:r>
            <a:r>
              <a:rPr lang="de-DE" sz="1000" b="1" u="sng" dirty="0">
                <a:latin typeface="Monospace" charset="0"/>
              </a:rPr>
              <a:t>))</a:t>
            </a:r>
          </a:p>
          <a:p>
            <a:r>
              <a:rPr lang="de-DE" sz="1000" dirty="0">
                <a:latin typeface="Monospace" charset="0"/>
              </a:rPr>
              <a:t>      </a:t>
            </a:r>
            <a:r>
              <a:rPr lang="de-DE" sz="1000" u="sng" dirty="0">
                <a:latin typeface="Monospace" charset="0"/>
              </a:rPr>
              <a:t>;</a:t>
            </a:r>
          </a:p>
          <a:p>
            <a:r>
              <a:rPr lang="de-DE" sz="1000" dirty="0">
                <a:latin typeface="Monospace" charset="0"/>
              </a:rPr>
              <a:t>    </a:t>
            </a:r>
            <a:r>
              <a:rPr lang="de-DE" sz="1000" b="1" dirty="0" err="1">
                <a:solidFill>
                  <a:srgbClr val="7F0055"/>
                </a:solidFill>
                <a:latin typeface="Monospace" charset="0"/>
              </a:rPr>
              <a:t>else</a:t>
            </a:r>
            <a:r>
              <a:rPr lang="de-DE" sz="1000" b="1" dirty="0">
                <a:latin typeface="Monospace" charset="0"/>
              </a:rPr>
              <a:t> </a:t>
            </a:r>
            <a:r>
              <a:rPr lang="de-DE" sz="1000" b="1" dirty="0" err="1">
                <a:solidFill>
                  <a:srgbClr val="7F0055"/>
                </a:solidFill>
                <a:latin typeface="Monospace" charset="0"/>
              </a:rPr>
              <a:t>if</a:t>
            </a:r>
            <a:r>
              <a:rPr lang="de-DE" sz="1000" b="1" dirty="0">
                <a:latin typeface="Monospace" charset="0"/>
              </a:rPr>
              <a:t> (</a:t>
            </a:r>
            <a:r>
              <a:rPr lang="de-DE" sz="1000" b="1" dirty="0" err="1">
                <a:latin typeface="Monospace" charset="0"/>
              </a:rPr>
              <a:t>unformat</a:t>
            </a:r>
            <a:r>
              <a:rPr lang="de-DE" sz="1000" b="1" dirty="0">
                <a:latin typeface="Monospace" charset="0"/>
              </a:rPr>
              <a:t> (</a:t>
            </a:r>
            <a:r>
              <a:rPr lang="de-DE" sz="1000" b="1" dirty="0" err="1">
                <a:latin typeface="Monospace" charset="0"/>
              </a:rPr>
              <a:t>line_input</a:t>
            </a:r>
            <a:r>
              <a:rPr lang="de-DE" sz="1000" b="1" dirty="0">
                <a:latin typeface="Monospace" charset="0"/>
              </a:rPr>
              <a:t>, </a:t>
            </a:r>
            <a:r>
              <a:rPr lang="de-DE" sz="1000" b="1" dirty="0">
                <a:solidFill>
                  <a:srgbClr val="2A00FF"/>
                </a:solidFill>
                <a:latin typeface="Monospace" charset="0"/>
              </a:rPr>
              <a:t>"</a:t>
            </a:r>
            <a:r>
              <a:rPr lang="de-DE" sz="1000" b="1" dirty="0" err="1">
                <a:solidFill>
                  <a:srgbClr val="2A00FF"/>
                </a:solidFill>
                <a:latin typeface="Monospace" charset="0"/>
              </a:rPr>
              <a:t>local</a:t>
            </a:r>
            <a:r>
              <a:rPr lang="de-DE" sz="1000" b="1" dirty="0">
                <a:solidFill>
                  <a:srgbClr val="2A00FF"/>
                </a:solidFill>
                <a:latin typeface="Monospace" charset="0"/>
              </a:rPr>
              <a:t>-session-</a:t>
            </a:r>
            <a:r>
              <a:rPr lang="de-DE" sz="1000" b="1" dirty="0" err="1">
                <a:solidFill>
                  <a:srgbClr val="2A00FF"/>
                </a:solidFill>
                <a:latin typeface="Monospace" charset="0"/>
              </a:rPr>
              <a:t>id</a:t>
            </a:r>
            <a:r>
              <a:rPr lang="de-DE" sz="1000" b="1" dirty="0">
                <a:solidFill>
                  <a:srgbClr val="2A00FF"/>
                </a:solidFill>
                <a:latin typeface="Monospace" charset="0"/>
              </a:rPr>
              <a:t> %d"</a:t>
            </a:r>
            <a:r>
              <a:rPr lang="de-DE" sz="1000" b="1" dirty="0">
                <a:latin typeface="Monospace" charset="0"/>
              </a:rPr>
              <a:t>, </a:t>
            </a:r>
          </a:p>
          <a:p>
            <a:r>
              <a:rPr lang="de-DE" sz="1000" dirty="0">
                <a:latin typeface="Monospace" charset="0"/>
              </a:rPr>
              <a:t>                       &amp;</a:t>
            </a:r>
            <a:r>
              <a:rPr lang="de-DE" sz="1000" dirty="0" err="1">
                <a:latin typeface="Monospace" charset="0"/>
              </a:rPr>
              <a:t>local_session_id</a:t>
            </a:r>
            <a:r>
              <a:rPr lang="de-DE" sz="1000" dirty="0">
                <a:latin typeface="Monospace" charset="0"/>
              </a:rPr>
              <a:t>))</a:t>
            </a:r>
          </a:p>
          <a:p>
            <a:r>
              <a:rPr lang="de-DE" sz="1000" dirty="0">
                <a:latin typeface="Monospace" charset="0"/>
              </a:rPr>
              <a:t>      </a:t>
            </a:r>
            <a:r>
              <a:rPr lang="de-DE" sz="1000" u="sng" dirty="0">
                <a:latin typeface="Monospace" charset="0"/>
              </a:rPr>
              <a:t>;</a:t>
            </a:r>
          </a:p>
          <a:p>
            <a:r>
              <a:rPr lang="de-DE" sz="1000" dirty="0">
                <a:latin typeface="Monospace" charset="0"/>
              </a:rPr>
              <a:t>    </a:t>
            </a:r>
            <a:r>
              <a:rPr lang="de-DE" sz="1000" b="1" dirty="0" err="1">
                <a:solidFill>
                  <a:srgbClr val="7F0055"/>
                </a:solidFill>
                <a:latin typeface="Monospace" charset="0"/>
              </a:rPr>
              <a:t>else</a:t>
            </a:r>
            <a:r>
              <a:rPr lang="de-DE" sz="1000" b="1" dirty="0">
                <a:latin typeface="Monospace" charset="0"/>
              </a:rPr>
              <a:t> </a:t>
            </a:r>
            <a:r>
              <a:rPr lang="de-DE" sz="1000" b="1" dirty="0" err="1">
                <a:solidFill>
                  <a:srgbClr val="7F0055"/>
                </a:solidFill>
                <a:latin typeface="Monospace" charset="0"/>
              </a:rPr>
              <a:t>if</a:t>
            </a:r>
            <a:r>
              <a:rPr lang="de-DE" sz="1000" b="1" dirty="0">
                <a:latin typeface="Monospace" charset="0"/>
              </a:rPr>
              <a:t> (</a:t>
            </a:r>
            <a:r>
              <a:rPr lang="de-DE" sz="1000" b="1" dirty="0" err="1">
                <a:latin typeface="Monospace" charset="0"/>
              </a:rPr>
              <a:t>unformat</a:t>
            </a:r>
            <a:r>
              <a:rPr lang="de-DE" sz="1000" b="1" dirty="0">
                <a:latin typeface="Monospace" charset="0"/>
              </a:rPr>
              <a:t> (</a:t>
            </a:r>
            <a:r>
              <a:rPr lang="de-DE" sz="1000" b="1" dirty="0" err="1">
                <a:latin typeface="Monospace" charset="0"/>
              </a:rPr>
              <a:t>line_input</a:t>
            </a:r>
            <a:r>
              <a:rPr lang="de-DE" sz="1000" b="1" dirty="0">
                <a:latin typeface="Monospace" charset="0"/>
              </a:rPr>
              <a:t>, </a:t>
            </a:r>
            <a:r>
              <a:rPr lang="de-DE" sz="1000" b="1" dirty="0">
                <a:solidFill>
                  <a:srgbClr val="2A00FF"/>
                </a:solidFill>
                <a:latin typeface="Monospace" charset="0"/>
              </a:rPr>
              <a:t>"remote-session-</a:t>
            </a:r>
            <a:r>
              <a:rPr lang="de-DE" sz="1000" b="1" dirty="0" err="1">
                <a:solidFill>
                  <a:srgbClr val="2A00FF"/>
                </a:solidFill>
                <a:latin typeface="Monospace" charset="0"/>
              </a:rPr>
              <a:t>id</a:t>
            </a:r>
            <a:r>
              <a:rPr lang="de-DE" sz="1000" b="1" dirty="0">
                <a:solidFill>
                  <a:srgbClr val="2A00FF"/>
                </a:solidFill>
                <a:latin typeface="Monospace" charset="0"/>
              </a:rPr>
              <a:t> %d"</a:t>
            </a:r>
            <a:r>
              <a:rPr lang="de-DE" sz="1000" b="1" dirty="0">
                <a:latin typeface="Monospace" charset="0"/>
              </a:rPr>
              <a:t>, </a:t>
            </a:r>
          </a:p>
          <a:p>
            <a:r>
              <a:rPr lang="de-DE" sz="1000" dirty="0">
                <a:latin typeface="Monospace" charset="0"/>
              </a:rPr>
              <a:t>                       &amp;</a:t>
            </a:r>
            <a:r>
              <a:rPr lang="de-DE" sz="1000" dirty="0" err="1">
                <a:latin typeface="Monospace" charset="0"/>
              </a:rPr>
              <a:t>remote_session_id</a:t>
            </a:r>
            <a:r>
              <a:rPr lang="de-DE" sz="1000" dirty="0">
                <a:latin typeface="Monospace" charset="0"/>
              </a:rPr>
              <a:t>))</a:t>
            </a:r>
          </a:p>
          <a:p>
            <a:r>
              <a:rPr lang="de-DE" sz="1000" dirty="0">
                <a:latin typeface="Monospace" charset="0"/>
              </a:rPr>
              <a:t>      </a:t>
            </a:r>
            <a:r>
              <a:rPr lang="de-DE" sz="1000" u="sng" dirty="0">
                <a:latin typeface="Monospace" charset="0"/>
              </a:rPr>
              <a:t>;</a:t>
            </a:r>
          </a:p>
          <a:p>
            <a:r>
              <a:rPr lang="de-DE" sz="1000" dirty="0">
                <a:latin typeface="Monospace" charset="0"/>
              </a:rPr>
              <a:t>    </a:t>
            </a:r>
            <a:r>
              <a:rPr lang="de-DE" sz="1000" b="1" dirty="0" err="1">
                <a:solidFill>
                  <a:srgbClr val="7F0055"/>
                </a:solidFill>
                <a:latin typeface="Monospace" charset="0"/>
              </a:rPr>
              <a:t>else</a:t>
            </a:r>
            <a:r>
              <a:rPr lang="de-DE" sz="1000" b="1" dirty="0">
                <a:latin typeface="Monospace" charset="0"/>
              </a:rPr>
              <a:t> </a:t>
            </a:r>
            <a:r>
              <a:rPr lang="de-DE" sz="1000" b="1" dirty="0" err="1">
                <a:solidFill>
                  <a:srgbClr val="7F0055"/>
                </a:solidFill>
                <a:latin typeface="Monospace" charset="0"/>
              </a:rPr>
              <a:t>if</a:t>
            </a:r>
            <a:r>
              <a:rPr lang="de-DE" sz="1000" b="1" dirty="0">
                <a:latin typeface="Monospace" charset="0"/>
              </a:rPr>
              <a:t> (</a:t>
            </a:r>
            <a:r>
              <a:rPr lang="de-DE" sz="1000" b="1" dirty="0" err="1">
                <a:latin typeface="Monospace" charset="0"/>
              </a:rPr>
              <a:t>unformat</a:t>
            </a:r>
            <a:r>
              <a:rPr lang="de-DE" sz="1000" b="1" dirty="0">
                <a:latin typeface="Monospace" charset="0"/>
              </a:rPr>
              <a:t> (</a:t>
            </a:r>
            <a:r>
              <a:rPr lang="de-DE" sz="1000" b="1" dirty="0" err="1">
                <a:latin typeface="Monospace" charset="0"/>
              </a:rPr>
              <a:t>line_input</a:t>
            </a:r>
            <a:r>
              <a:rPr lang="de-DE" sz="1000" b="1" dirty="0">
                <a:latin typeface="Monospace" charset="0"/>
              </a:rPr>
              <a:t>, </a:t>
            </a:r>
            <a:r>
              <a:rPr lang="de-DE" sz="1000" b="1" dirty="0">
                <a:solidFill>
                  <a:srgbClr val="2A00FF"/>
                </a:solidFill>
                <a:latin typeface="Monospace" charset="0"/>
              </a:rPr>
              <a:t>"l2-</a:t>
            </a:r>
            <a:r>
              <a:rPr lang="de-DE" sz="1000" b="1" u="sng" dirty="0">
                <a:solidFill>
                  <a:srgbClr val="2A00FF"/>
                </a:solidFill>
                <a:latin typeface="Monospace" charset="0"/>
              </a:rPr>
              <a:t>sublayer-present"</a:t>
            </a:r>
            <a:r>
              <a:rPr lang="de-DE" sz="1000" b="1" u="sng" dirty="0">
                <a:latin typeface="Monospace" charset="0"/>
              </a:rPr>
              <a:t>))</a:t>
            </a:r>
          </a:p>
          <a:p>
            <a:r>
              <a:rPr lang="de-DE" sz="1000" dirty="0">
                <a:latin typeface="Monospace" charset="0"/>
              </a:rPr>
              <a:t>      l2_sublayer_present = 1;</a:t>
            </a:r>
          </a:p>
          <a:p>
            <a:r>
              <a:rPr lang="hu-HU" sz="1000" dirty="0">
                <a:latin typeface="Monospace" charset="0"/>
              </a:rPr>
              <a:t>    </a:t>
            </a:r>
            <a:r>
              <a:rPr lang="hu-HU" sz="1000" b="1" dirty="0" err="1">
                <a:solidFill>
                  <a:srgbClr val="7F0055"/>
                </a:solidFill>
                <a:latin typeface="Monospace" charset="0"/>
              </a:rPr>
              <a:t>else</a:t>
            </a:r>
            <a:r>
              <a:rPr lang="hu-HU" sz="1000" b="1" dirty="0">
                <a:latin typeface="Monospace" charset="0"/>
              </a:rPr>
              <a:t> </a:t>
            </a:r>
          </a:p>
          <a:p>
            <a:r>
              <a:rPr lang="fr-FR" sz="1000" dirty="0">
                <a:latin typeface="Monospace" charset="0"/>
              </a:rPr>
              <a:t>      </a:t>
            </a:r>
            <a:r>
              <a:rPr lang="fr-FR" sz="1000" b="1" dirty="0">
                <a:solidFill>
                  <a:srgbClr val="7F0055"/>
                </a:solidFill>
                <a:latin typeface="Monospace" charset="0"/>
              </a:rPr>
              <a:t>return</a:t>
            </a:r>
            <a:r>
              <a:rPr lang="fr-FR" sz="1000" b="1" dirty="0">
                <a:latin typeface="Monospace" charset="0"/>
              </a:rPr>
              <a:t> </a:t>
            </a:r>
            <a:r>
              <a:rPr lang="fr-FR" sz="1000" b="1" dirty="0" err="1">
                <a:latin typeface="Monospace" charset="0"/>
              </a:rPr>
              <a:t>clib_error_return</a:t>
            </a:r>
            <a:r>
              <a:rPr lang="fr-FR" sz="1000" b="1" dirty="0">
                <a:latin typeface="Monospace" charset="0"/>
              </a:rPr>
              <a:t> (0, </a:t>
            </a:r>
            <a:r>
              <a:rPr lang="fr-FR" sz="1000" b="1" dirty="0">
                <a:solidFill>
                  <a:srgbClr val="2A00FF"/>
                </a:solidFill>
                <a:latin typeface="Monospace" charset="0"/>
              </a:rPr>
              <a:t>"</a:t>
            </a:r>
            <a:r>
              <a:rPr lang="fr-FR" sz="1000" b="1" dirty="0" err="1">
                <a:solidFill>
                  <a:srgbClr val="2A00FF"/>
                </a:solidFill>
                <a:latin typeface="Monospace" charset="0"/>
              </a:rPr>
              <a:t>parse</a:t>
            </a:r>
            <a:r>
              <a:rPr lang="fr-FR" sz="1000" b="1" dirty="0">
                <a:solidFill>
                  <a:srgbClr val="2A00FF"/>
                </a:solidFill>
                <a:latin typeface="Monospace" charset="0"/>
              </a:rPr>
              <a:t> </a:t>
            </a:r>
            <a:r>
              <a:rPr lang="fr-FR" sz="1000" b="1" dirty="0" err="1">
                <a:solidFill>
                  <a:srgbClr val="2A00FF"/>
                </a:solidFill>
                <a:latin typeface="Monospace" charset="0"/>
              </a:rPr>
              <a:t>error</a:t>
            </a:r>
            <a:r>
              <a:rPr lang="fr-FR" sz="1000" b="1" dirty="0">
                <a:solidFill>
                  <a:srgbClr val="2A00FF"/>
                </a:solidFill>
                <a:latin typeface="Monospace" charset="0"/>
              </a:rPr>
              <a:t>: '%U'"</a:t>
            </a:r>
            <a:r>
              <a:rPr lang="fr-FR" sz="1000" b="1" dirty="0">
                <a:latin typeface="Monospace" charset="0"/>
              </a:rPr>
              <a:t>, </a:t>
            </a:r>
          </a:p>
          <a:p>
            <a:r>
              <a:rPr lang="de-DE" sz="1000" dirty="0">
                <a:latin typeface="Monospace" charset="0"/>
              </a:rPr>
              <a:t>                                </a:t>
            </a:r>
            <a:r>
              <a:rPr lang="de-DE" sz="1000" dirty="0" err="1">
                <a:latin typeface="Monospace" charset="0"/>
              </a:rPr>
              <a:t>format_unformat_error</a:t>
            </a:r>
            <a:r>
              <a:rPr lang="de-DE" sz="1000" dirty="0">
                <a:latin typeface="Monospace" charset="0"/>
              </a:rPr>
              <a:t>, </a:t>
            </a:r>
            <a:r>
              <a:rPr lang="de-DE" sz="1000" dirty="0" err="1">
                <a:latin typeface="Monospace" charset="0"/>
              </a:rPr>
              <a:t>line_input</a:t>
            </a:r>
            <a:r>
              <a:rPr lang="de-DE" sz="1000" dirty="0">
                <a:latin typeface="Monospace" charset="0"/>
              </a:rPr>
              <a:t>);</a:t>
            </a:r>
          </a:p>
          <a:p>
            <a:r>
              <a:rPr lang="de-DE" sz="1000" dirty="0">
                <a:latin typeface="Monospace" charset="0"/>
              </a:rPr>
              <a:t>  }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44747786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Sub-agenda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04818" y="567253"/>
            <a:ext cx="4045200" cy="1482300"/>
          </a:xfrm>
        </p:spPr>
        <p:txBody>
          <a:bodyPr/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vppinfra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fr-FR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Event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Logger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470" y="2226366"/>
            <a:ext cx="3240156" cy="2112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8487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elog.h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709530" y="150531"/>
            <a:ext cx="7122770" cy="447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High speed event logging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80189" y="1681338"/>
            <a:ext cx="4929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835" y="864705"/>
            <a:ext cx="473379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4959626" y="263556"/>
            <a:ext cx="2616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  <a:r>
              <a:rPr lang="fr-FR" dirty="0" smtClean="0"/>
              <a:t>ttps</a:t>
            </a:r>
            <a:r>
              <a:rPr lang="fr-FR" dirty="0"/>
              <a:t>://</a:t>
            </a:r>
            <a:r>
              <a:rPr lang="fr-FR" dirty="0" err="1"/>
              <a:t>wiki.fd.io</a:t>
            </a:r>
            <a:r>
              <a:rPr lang="fr-FR" dirty="0"/>
              <a:t>/</a:t>
            </a:r>
            <a:r>
              <a:rPr lang="fr-FR" dirty="0" err="1"/>
              <a:t>view</a:t>
            </a:r>
            <a:r>
              <a:rPr lang="fr-FR" dirty="0"/>
              <a:t>/VPP/</a:t>
            </a:r>
            <a:r>
              <a:rPr lang="fr-FR" dirty="0" err="1"/>
              <a:t>elog</a:t>
            </a:r>
            <a:endParaRPr lang="fr-FR" dirty="0"/>
          </a:p>
        </p:txBody>
      </p:sp>
      <p:sp>
        <p:nvSpPr>
          <p:cNvPr id="9" name="Shape 133"/>
          <p:cNvSpPr txBox="1"/>
          <p:nvPr/>
        </p:nvSpPr>
        <p:spPr>
          <a:xfrm>
            <a:off x="5045492" y="723231"/>
            <a:ext cx="3925956" cy="42264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Event-logging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enabled in .../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vlib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vlib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main.c:vlib_main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(...)</a:t>
            </a:r>
            <a:b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elog_main_t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vlib_global_main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aka &amp;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vlib_global_main.elog_main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ring size 128K events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safe—lock-free atomic increment to dole out event 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slots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event-slot is 32 bytes: u64 time-in-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-clocks, u16 event-id, u16 track, 20 bytes of data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 an event costs less than 100ns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Observer effect: at most a couple of events per node, per frame at speed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95739" y="4373217"/>
            <a:ext cx="45640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Cf. Dave </a:t>
            </a:r>
            <a:r>
              <a:rPr lang="fr-FR" dirty="0" err="1" smtClean="0"/>
              <a:t>Barach’s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: </a:t>
            </a:r>
          </a:p>
          <a:p>
            <a:r>
              <a:rPr lang="fr-FR" sz="800" dirty="0">
                <a:hlinkClick r:id="rId4"/>
              </a:rPr>
              <a:t>https://</a:t>
            </a:r>
            <a:r>
              <a:rPr lang="fr-FR" sz="800" dirty="0" smtClean="0">
                <a:hlinkClick r:id="rId4"/>
              </a:rPr>
              <a:t>docs.google.com/presentation/d/1C_1zM5Z3sTibOj1e2pe_YDbiMCytwZspK541fPElyWM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011604255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Sub-agenda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04818" y="567253"/>
            <a:ext cx="4045200" cy="1482300"/>
          </a:xfrm>
        </p:spPr>
        <p:txBody>
          <a:bodyPr/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vppinfra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fr-FR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rest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2" y="2643033"/>
            <a:ext cx="3198191" cy="11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56590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Things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you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may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or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may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not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learn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by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yourself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80189" y="1681338"/>
            <a:ext cx="4929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987561" y="1172353"/>
            <a:ext cx="3743465" cy="34164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fheap.h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     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Fibonacci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heap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…</a:t>
            </a:r>
          </a:p>
          <a:p>
            <a:pPr>
              <a:spcAft>
                <a:spcPts val="0"/>
              </a:spcAft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g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raph.h       Graph Implementation</a:t>
            </a:r>
          </a:p>
          <a:p>
            <a:pPr>
              <a:spcAft>
                <a:spcPts val="0"/>
              </a:spcAft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hash.h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        Hash table</a:t>
            </a:r>
          </a:p>
          <a:p>
            <a:pPr>
              <a:spcAft>
                <a:spcPts val="0"/>
              </a:spcAft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phash.h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     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Again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qhash.h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     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Again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longjmp.h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We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actually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use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it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!</a:t>
            </a:r>
          </a:p>
          <a:p>
            <a:pPr>
              <a:spcAft>
                <a:spcPts val="0"/>
              </a:spcAft>
            </a:pP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Etc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09" y="1608192"/>
            <a:ext cx="2753691" cy="17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83108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Lessons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from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vppinfra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80189" y="1681338"/>
            <a:ext cx="4929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987561" y="1172353"/>
            <a:ext cx="7500456" cy="3300256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Store indexes, not pointers (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arrays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resized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).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Macros do change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parameters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(and not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only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pointers).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Format and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unformat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functions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are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usefull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Alignement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be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important for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multi-thread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efficiency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54866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Congratulation !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80189" y="1681338"/>
            <a:ext cx="4929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968500"/>
            <a:ext cx="6502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0157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27224" y="993228"/>
            <a:ext cx="4661345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VPP 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Infrastructure Libraries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215447" y="3491852"/>
            <a:ext cx="4669374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Warning: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Extreme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C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coding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2" y="0"/>
            <a:ext cx="4071938" cy="5143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Sub-agenda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04818" y="567253"/>
            <a:ext cx="4045200" cy="1482300"/>
          </a:xfrm>
        </p:spPr>
        <p:txBody>
          <a:bodyPr/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18" y="2561076"/>
            <a:ext cx="2464600" cy="185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1835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Overview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80189" y="1681338"/>
            <a:ext cx="4929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689386" y="754910"/>
            <a:ext cx="7768813" cy="409538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VPP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based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on 2 main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ideas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Vectors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(0 to 256 buffers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bundled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together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(in a graph)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performing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actions and passing the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vectors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fr-FR" dirty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where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all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abstract model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defined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.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Outside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of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any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networking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considerations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(No IP, no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ethernet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etc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).</a:t>
            </a:r>
          </a:p>
          <a:p>
            <a:pPr>
              <a:spcAft>
                <a:spcPts val="0"/>
              </a:spcAft>
            </a:pPr>
            <a:endParaRPr lang="fr-FR" dirty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It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also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includes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Counters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CLI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Scheduler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(main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loop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).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A few other things...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84758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Sub-agenda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04818" y="567253"/>
            <a:ext cx="4045200" cy="1482300"/>
          </a:xfrm>
        </p:spPr>
        <p:txBody>
          <a:bodyPr/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nodes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857846" y="2016471"/>
            <a:ext cx="2939144" cy="2966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i-</a:t>
            </a:r>
            <a:r>
              <a:rPr lang="fr-FR" dirty="0" err="1" smtClean="0"/>
              <a:t>am</a:t>
            </a:r>
            <a:r>
              <a:rPr lang="fr-FR" dirty="0" smtClean="0"/>
              <a:t>-a-</a:t>
            </a:r>
            <a:r>
              <a:rPr lang="fr-FR" dirty="0" err="1" smtClean="0"/>
              <a:t>vlib</a:t>
            </a:r>
            <a:r>
              <a:rPr lang="fr-FR" dirty="0" smtClean="0"/>
              <a:t>-</a:t>
            </a:r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3644478" y="631929"/>
            <a:ext cx="459324" cy="46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52401" y="2016471"/>
            <a:ext cx="759970" cy="748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50222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fr-FR" sz="2000" dirty="0" err="1" smtClean="0">
                <a:latin typeface="Calibri" charset="0"/>
                <a:ea typeface="Calibri" charset="0"/>
                <a:cs typeface="Calibri" charset="0"/>
              </a:rPr>
              <a:t>node.h</a:t>
            </a:r>
            <a:r>
              <a:rPr lang="fr-FR" sz="2000" dirty="0" smtClean="0">
                <a:latin typeface="Calibri" charset="0"/>
                <a:ea typeface="Calibri" charset="0"/>
                <a:cs typeface="Calibri" charset="0"/>
              </a:rPr>
              <a:t> – </a:t>
            </a:r>
            <a:r>
              <a:rPr lang="fr-FR" sz="2000" dirty="0" err="1" smtClean="0">
                <a:latin typeface="Calibri" charset="0"/>
                <a:ea typeface="Calibri" charset="0"/>
                <a:cs typeface="Calibri" charset="0"/>
              </a:rPr>
              <a:t>node_funcs.h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46315" y="1088571"/>
            <a:ext cx="46682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have: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name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dpdk-rx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, ip6-forward,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tapcli-tx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An index	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Uniquely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identifies a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function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callback to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operate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on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vectors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A type		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A set of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next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Identified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by index &amp;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counters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A set of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errors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names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&amp;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counters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36" name="Connecteur en angle 235"/>
          <p:cNvCxnSpPr/>
          <p:nvPr/>
        </p:nvCxnSpPr>
        <p:spPr>
          <a:xfrm flipV="1">
            <a:off x="2460171" y="740229"/>
            <a:ext cx="2895600" cy="1360714"/>
          </a:xfrm>
          <a:prstGeom prst="bentConnector3">
            <a:avLst>
              <a:gd name="adj1" fmla="val 91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5464627" y="180630"/>
            <a:ext cx="316774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>
                <a:solidFill>
                  <a:srgbClr val="7F0055"/>
                </a:solidFill>
                <a:latin typeface="Monospace" charset="0"/>
              </a:rPr>
              <a:t>typedef</a:t>
            </a:r>
            <a:r>
              <a:rPr lang="fr-FR" b="1" dirty="0" smtClean="0">
                <a:latin typeface="Monospace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Monospace" charset="0"/>
              </a:rPr>
              <a:t>enum</a:t>
            </a:r>
            <a:r>
              <a:rPr lang="fr-FR" b="1" dirty="0">
                <a:latin typeface="Monospace" charset="0"/>
              </a:rPr>
              <a:t> {</a:t>
            </a:r>
          </a:p>
          <a:p>
            <a:r>
              <a:rPr lang="fr-FR" i="1" dirty="0" smtClean="0">
                <a:solidFill>
                  <a:srgbClr val="0000C0"/>
                </a:solidFill>
                <a:latin typeface="Monospace" charset="0"/>
              </a:rPr>
              <a:t>  VLIB_NODE_TYPE_INTERNAL</a:t>
            </a:r>
            <a:r>
              <a:rPr lang="fr-FR" i="1" dirty="0">
                <a:latin typeface="Monospace" charset="0"/>
              </a:rPr>
              <a:t>,</a:t>
            </a:r>
          </a:p>
          <a:p>
            <a:r>
              <a:rPr lang="fr-FR" i="1" dirty="0" smtClean="0">
                <a:solidFill>
                  <a:srgbClr val="0000C0"/>
                </a:solidFill>
                <a:latin typeface="Monospace" charset="0"/>
              </a:rPr>
              <a:t>  VLIB_NODE_TYPE_INPUT</a:t>
            </a:r>
            <a:r>
              <a:rPr lang="fr-FR" i="1" dirty="0">
                <a:latin typeface="Monospace" charset="0"/>
              </a:rPr>
              <a:t>,</a:t>
            </a:r>
          </a:p>
          <a:p>
            <a:r>
              <a:rPr lang="fr-FR" i="1" dirty="0" smtClean="0">
                <a:solidFill>
                  <a:srgbClr val="0000C0"/>
                </a:solidFill>
                <a:latin typeface="Monospace" charset="0"/>
              </a:rPr>
              <a:t>  VLIB_NODE_TYPE_PRE_INPUT</a:t>
            </a:r>
            <a:r>
              <a:rPr lang="fr-FR" i="1" dirty="0">
                <a:latin typeface="Monospace" charset="0"/>
              </a:rPr>
              <a:t>,</a:t>
            </a:r>
          </a:p>
          <a:p>
            <a:r>
              <a:rPr lang="fr-FR" i="1" dirty="0" smtClean="0">
                <a:solidFill>
                  <a:srgbClr val="0000C0"/>
                </a:solidFill>
                <a:latin typeface="Monospace" charset="0"/>
              </a:rPr>
              <a:t>  VLIB_NODE_TYPE_PROCESS</a:t>
            </a:r>
            <a:r>
              <a:rPr lang="fr-FR" i="1" dirty="0" smtClean="0">
                <a:latin typeface="Monospace" charset="0"/>
              </a:rPr>
              <a:t>,</a:t>
            </a:r>
            <a:endParaRPr lang="fr-FR" dirty="0">
              <a:latin typeface="Monospace" charset="0"/>
            </a:endParaRPr>
          </a:p>
          <a:p>
            <a:r>
              <a:rPr lang="fr-FR" dirty="0">
                <a:latin typeface="Monospace" charset="0"/>
              </a:rPr>
              <a:t>  </a:t>
            </a:r>
            <a:r>
              <a:rPr lang="fr-FR" i="1" dirty="0">
                <a:solidFill>
                  <a:srgbClr val="0000C0"/>
                </a:solidFill>
                <a:latin typeface="Monospace" charset="0"/>
              </a:rPr>
              <a:t>VLIB_N_NODE_TYPE</a:t>
            </a:r>
            <a:r>
              <a:rPr lang="fr-FR" i="1" dirty="0">
                <a:latin typeface="Monospace" charset="0"/>
              </a:rPr>
              <a:t>,</a:t>
            </a:r>
          </a:p>
          <a:p>
            <a:r>
              <a:rPr lang="fr-FR" dirty="0">
                <a:latin typeface="Monospace" charset="0"/>
              </a:rPr>
              <a:t>} </a:t>
            </a:r>
            <a:r>
              <a:rPr lang="fr-FR" dirty="0" err="1">
                <a:solidFill>
                  <a:srgbClr val="005032"/>
                </a:solidFill>
                <a:latin typeface="Monospace" charset="0"/>
              </a:rPr>
              <a:t>vlib_node_type_t</a:t>
            </a:r>
            <a:r>
              <a:rPr lang="fr-FR" dirty="0">
                <a:latin typeface="Monospace" charset="0"/>
              </a:rPr>
              <a:t>;</a:t>
            </a:r>
            <a:endParaRPr lang="fr-FR" dirty="0"/>
          </a:p>
        </p:txBody>
      </p:sp>
      <p:sp>
        <p:nvSpPr>
          <p:cNvPr id="242" name="ZoneTexte 241"/>
          <p:cNvSpPr txBox="1"/>
          <p:nvPr/>
        </p:nvSpPr>
        <p:spPr>
          <a:xfrm>
            <a:off x="446315" y="2809003"/>
            <a:ext cx="490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Each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has a registration data (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vlib_node_registration_t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) and a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runtime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data (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vlib_node_t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).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5464627" y="2024173"/>
            <a:ext cx="44757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latin typeface="Monospace" charset="0"/>
              </a:rPr>
              <a:t>VLIB_REGISTER_NODE </a:t>
            </a:r>
            <a:r>
              <a:rPr lang="fr-FR" sz="1200" dirty="0">
                <a:latin typeface="Monospace" charset="0"/>
              </a:rPr>
              <a:t>(l2input_node) = {</a:t>
            </a:r>
          </a:p>
          <a:p>
            <a:r>
              <a:rPr lang="fr-FR" sz="1200" dirty="0">
                <a:latin typeface="Monospace" charset="0"/>
              </a:rPr>
              <a:t>  .</a:t>
            </a:r>
            <a:r>
              <a:rPr lang="fr-FR" sz="1200" dirty="0" err="1">
                <a:latin typeface="Monospace" charset="0"/>
              </a:rPr>
              <a:t>function</a:t>
            </a:r>
            <a:r>
              <a:rPr lang="fr-FR" sz="1200" dirty="0">
                <a:latin typeface="Monospace" charset="0"/>
              </a:rPr>
              <a:t> = l2input_node_fn,</a:t>
            </a:r>
          </a:p>
          <a:p>
            <a:r>
              <a:rPr lang="en-US" sz="1200" dirty="0">
                <a:latin typeface="Monospace" charset="0"/>
              </a:rPr>
              <a:t>  .name = </a:t>
            </a:r>
            <a:r>
              <a:rPr lang="en-US" sz="1200" dirty="0">
                <a:solidFill>
                  <a:srgbClr val="2A00FF"/>
                </a:solidFill>
                <a:latin typeface="Monospace" charset="0"/>
              </a:rPr>
              <a:t>"l2-input"</a:t>
            </a:r>
            <a:r>
              <a:rPr lang="en-US" sz="1200" dirty="0">
                <a:latin typeface="Monospace" charset="0"/>
              </a:rPr>
              <a:t>,</a:t>
            </a:r>
          </a:p>
          <a:p>
            <a:r>
              <a:rPr lang="en-US" sz="1200" dirty="0">
                <a:latin typeface="Monospace" charset="0"/>
              </a:rPr>
              <a:t>  .</a:t>
            </a:r>
            <a:r>
              <a:rPr lang="en-US" sz="1200" dirty="0" err="1">
                <a:latin typeface="Monospace" charset="0"/>
              </a:rPr>
              <a:t>vector_size</a:t>
            </a:r>
            <a:r>
              <a:rPr lang="en-US" sz="1200" dirty="0">
                <a:latin typeface="Monospace" charset="0"/>
              </a:rPr>
              <a:t> = </a:t>
            </a:r>
            <a:r>
              <a:rPr lang="en-US" sz="1200" b="1" dirty="0" err="1">
                <a:solidFill>
                  <a:srgbClr val="7F0055"/>
                </a:solidFill>
                <a:latin typeface="Monospace" charset="0"/>
              </a:rPr>
              <a:t>sizeof</a:t>
            </a:r>
            <a:r>
              <a:rPr lang="en-US" sz="1200" b="1" dirty="0">
                <a:latin typeface="Monospace" charset="0"/>
              </a:rPr>
              <a:t> (</a:t>
            </a:r>
            <a:r>
              <a:rPr lang="en-US" sz="1200" b="1" dirty="0">
                <a:solidFill>
                  <a:srgbClr val="005032"/>
                </a:solidFill>
                <a:latin typeface="Monospace" charset="0"/>
              </a:rPr>
              <a:t>u32</a:t>
            </a:r>
            <a:r>
              <a:rPr lang="en-US" sz="1200" b="1" dirty="0">
                <a:latin typeface="Monospace" charset="0"/>
              </a:rPr>
              <a:t>),</a:t>
            </a:r>
          </a:p>
          <a:p>
            <a:r>
              <a:rPr lang="en-US" sz="1200" dirty="0">
                <a:latin typeface="Monospace" charset="0"/>
              </a:rPr>
              <a:t>  .</a:t>
            </a:r>
            <a:r>
              <a:rPr lang="en-US" sz="1200" dirty="0" err="1">
                <a:latin typeface="Monospace" charset="0"/>
              </a:rPr>
              <a:t>format_trace</a:t>
            </a:r>
            <a:r>
              <a:rPr lang="en-US" sz="1200" dirty="0">
                <a:latin typeface="Monospace" charset="0"/>
              </a:rPr>
              <a:t> = format_l2input_trace,</a:t>
            </a:r>
          </a:p>
          <a:p>
            <a:r>
              <a:rPr lang="en-US" sz="1200" dirty="0">
                <a:latin typeface="Monospace" charset="0"/>
              </a:rPr>
              <a:t>  .</a:t>
            </a:r>
            <a:r>
              <a:rPr lang="en-US" sz="1200" dirty="0" err="1">
                <a:latin typeface="Monospace" charset="0"/>
              </a:rPr>
              <a:t>format_buffer</a:t>
            </a:r>
            <a:r>
              <a:rPr lang="en-US" sz="1200" dirty="0">
                <a:latin typeface="Monospace" charset="0"/>
              </a:rPr>
              <a:t> = </a:t>
            </a:r>
            <a:r>
              <a:rPr lang="en-US" sz="1200" dirty="0" err="1">
                <a:latin typeface="Monospace" charset="0"/>
              </a:rPr>
              <a:t>format_ethernet_header_with_length</a:t>
            </a:r>
            <a:r>
              <a:rPr lang="en-US" sz="1200" dirty="0">
                <a:latin typeface="Monospace" charset="0"/>
              </a:rPr>
              <a:t>,</a:t>
            </a:r>
          </a:p>
          <a:p>
            <a:r>
              <a:rPr lang="en-US" sz="1200" dirty="0">
                <a:latin typeface="Monospace" charset="0"/>
              </a:rPr>
              <a:t>  .type = </a:t>
            </a:r>
            <a:r>
              <a:rPr lang="en-US" sz="1200" i="1" dirty="0">
                <a:solidFill>
                  <a:srgbClr val="0000C0"/>
                </a:solidFill>
                <a:latin typeface="Monospace" charset="0"/>
              </a:rPr>
              <a:t>VLIB_NODE_TYPE_INTERNAL</a:t>
            </a:r>
            <a:r>
              <a:rPr lang="en-US" sz="1200" i="1" dirty="0" smtClean="0">
                <a:latin typeface="Monospace" charset="0"/>
              </a:rPr>
              <a:t>,</a:t>
            </a:r>
            <a:endParaRPr lang="de-DE" sz="1200" dirty="0">
              <a:latin typeface="Monospace" charset="0"/>
            </a:endParaRPr>
          </a:p>
          <a:p>
            <a:r>
              <a:rPr lang="de-DE" sz="1200" dirty="0">
                <a:latin typeface="Monospace" charset="0"/>
              </a:rPr>
              <a:t>  .</a:t>
            </a:r>
            <a:r>
              <a:rPr lang="de-DE" sz="1200" dirty="0" err="1">
                <a:latin typeface="Monospace" charset="0"/>
              </a:rPr>
              <a:t>n_errors</a:t>
            </a:r>
            <a:r>
              <a:rPr lang="de-DE" sz="1200" dirty="0">
                <a:latin typeface="Monospace" charset="0"/>
              </a:rPr>
              <a:t> = ARRAY_LEN(l2input_error_strings),</a:t>
            </a:r>
          </a:p>
          <a:p>
            <a:r>
              <a:rPr lang="de-DE" sz="1200" dirty="0">
                <a:latin typeface="Monospace" charset="0"/>
              </a:rPr>
              <a:t>  .</a:t>
            </a:r>
            <a:r>
              <a:rPr lang="de-DE" sz="1200" dirty="0" err="1">
                <a:latin typeface="Monospace" charset="0"/>
              </a:rPr>
              <a:t>error_strings</a:t>
            </a:r>
            <a:r>
              <a:rPr lang="de-DE" sz="1200" dirty="0">
                <a:latin typeface="Monospace" charset="0"/>
              </a:rPr>
              <a:t> = l2input_error_strings</a:t>
            </a:r>
            <a:r>
              <a:rPr lang="de-DE" sz="1200" dirty="0" smtClean="0">
                <a:latin typeface="Monospace" charset="0"/>
              </a:rPr>
              <a:t>,</a:t>
            </a:r>
            <a:endParaRPr lang="de-DE" sz="1200" dirty="0">
              <a:latin typeface="Monospace" charset="0"/>
            </a:endParaRPr>
          </a:p>
          <a:p>
            <a:r>
              <a:rPr lang="de-DE" sz="1200" dirty="0">
                <a:latin typeface="Monospace" charset="0"/>
              </a:rPr>
              <a:t>  .</a:t>
            </a:r>
            <a:r>
              <a:rPr lang="de-DE" sz="1200" dirty="0" err="1">
                <a:latin typeface="Monospace" charset="0"/>
              </a:rPr>
              <a:t>n_next_nodes</a:t>
            </a:r>
            <a:r>
              <a:rPr lang="de-DE" sz="1200" dirty="0">
                <a:latin typeface="Monospace" charset="0"/>
              </a:rPr>
              <a:t> = </a:t>
            </a:r>
            <a:r>
              <a:rPr lang="de-DE" sz="1200" i="1" dirty="0">
                <a:solidFill>
                  <a:srgbClr val="0000C0"/>
                </a:solidFill>
                <a:latin typeface="Monospace" charset="0"/>
              </a:rPr>
              <a:t>L2INPUT_N_NEXT</a:t>
            </a:r>
            <a:r>
              <a:rPr lang="de-DE" sz="1200" i="1" dirty="0" smtClean="0">
                <a:latin typeface="Monospace" charset="0"/>
              </a:rPr>
              <a:t>,</a:t>
            </a:r>
            <a:endParaRPr lang="de-DE" sz="1200" dirty="0">
              <a:latin typeface="Monospace" charset="0"/>
            </a:endParaRPr>
          </a:p>
          <a:p>
            <a:r>
              <a:rPr lang="en-US" sz="1200" dirty="0" smtClean="0">
                <a:latin typeface="Monospace" charset="0"/>
              </a:rPr>
              <a:t>  .</a:t>
            </a:r>
            <a:r>
              <a:rPr lang="en-US" sz="1200" dirty="0" err="1">
                <a:latin typeface="Monospace" charset="0"/>
              </a:rPr>
              <a:t>next_nodes</a:t>
            </a:r>
            <a:r>
              <a:rPr lang="en-US" sz="1200" dirty="0">
                <a:latin typeface="Monospace" charset="0"/>
              </a:rPr>
              <a:t> = {</a:t>
            </a:r>
          </a:p>
          <a:p>
            <a:r>
              <a:rPr lang="en-US" sz="1200" dirty="0">
                <a:latin typeface="Monospace" charset="0"/>
              </a:rPr>
              <a:t>       [</a:t>
            </a:r>
            <a:r>
              <a:rPr lang="en-US" sz="1200" i="1" dirty="0">
                <a:solidFill>
                  <a:srgbClr val="0000C0"/>
                </a:solidFill>
                <a:latin typeface="Monospace" charset="0"/>
              </a:rPr>
              <a:t>L2INPUT_NEXT_LEARN</a:t>
            </a:r>
            <a:r>
              <a:rPr lang="en-US" sz="1200" i="1" dirty="0">
                <a:latin typeface="Monospace" charset="0"/>
              </a:rPr>
              <a:t>] = </a:t>
            </a:r>
            <a:r>
              <a:rPr lang="en-US" sz="1200" i="1" dirty="0">
                <a:solidFill>
                  <a:srgbClr val="2A00FF"/>
                </a:solidFill>
                <a:latin typeface="Monospace" charset="0"/>
              </a:rPr>
              <a:t>"l2-learn"</a:t>
            </a:r>
            <a:r>
              <a:rPr lang="en-US" sz="1200" i="1" dirty="0">
                <a:latin typeface="Monospace" charset="0"/>
              </a:rPr>
              <a:t>,</a:t>
            </a:r>
          </a:p>
          <a:p>
            <a:r>
              <a:rPr lang="en-US" sz="1200" dirty="0">
                <a:latin typeface="Monospace" charset="0"/>
              </a:rPr>
              <a:t>       [</a:t>
            </a:r>
            <a:r>
              <a:rPr lang="en-US" sz="1200" i="1" dirty="0">
                <a:solidFill>
                  <a:srgbClr val="0000C0"/>
                </a:solidFill>
                <a:latin typeface="Monospace" charset="0"/>
              </a:rPr>
              <a:t>L2INPUT_NEXT_FWD</a:t>
            </a:r>
            <a:r>
              <a:rPr lang="en-US" sz="1200" i="1" dirty="0">
                <a:latin typeface="Monospace" charset="0"/>
              </a:rPr>
              <a:t>]   = </a:t>
            </a:r>
            <a:r>
              <a:rPr lang="en-US" sz="1200" i="1" dirty="0">
                <a:solidFill>
                  <a:srgbClr val="2A00FF"/>
                </a:solidFill>
                <a:latin typeface="Monospace" charset="0"/>
              </a:rPr>
              <a:t>"l2-fwd"</a:t>
            </a:r>
            <a:r>
              <a:rPr lang="en-US" sz="1200" i="1" dirty="0">
                <a:latin typeface="Monospace" charset="0"/>
              </a:rPr>
              <a:t>,</a:t>
            </a:r>
          </a:p>
          <a:p>
            <a:r>
              <a:rPr lang="en-US" sz="1200" dirty="0">
                <a:latin typeface="Monospace" charset="0"/>
              </a:rPr>
              <a:t>       [</a:t>
            </a:r>
            <a:r>
              <a:rPr lang="en-US" sz="1200" i="1" dirty="0">
                <a:solidFill>
                  <a:srgbClr val="0000C0"/>
                </a:solidFill>
                <a:latin typeface="Monospace" charset="0"/>
              </a:rPr>
              <a:t>L2INPUT_NEXT_DROP</a:t>
            </a:r>
            <a:r>
              <a:rPr lang="en-US" sz="1200" i="1" dirty="0">
                <a:latin typeface="Monospace" charset="0"/>
              </a:rPr>
              <a:t>]  = </a:t>
            </a:r>
            <a:r>
              <a:rPr lang="en-US" sz="1200" i="1" dirty="0">
                <a:solidFill>
                  <a:srgbClr val="2A00FF"/>
                </a:solidFill>
                <a:latin typeface="Monospace" charset="0"/>
              </a:rPr>
              <a:t>"error-drop"</a:t>
            </a:r>
            <a:r>
              <a:rPr lang="en-US" sz="1200" i="1" dirty="0">
                <a:latin typeface="Monospace" charset="0"/>
              </a:rPr>
              <a:t>,</a:t>
            </a:r>
          </a:p>
          <a:p>
            <a:r>
              <a:rPr lang="de-DE" sz="1200" dirty="0">
                <a:latin typeface="Monospace" charset="0"/>
              </a:rPr>
              <a:t>  },</a:t>
            </a:r>
          </a:p>
          <a:p>
            <a:r>
              <a:rPr lang="uk-UA" sz="1200" dirty="0">
                <a:latin typeface="Monospace" charset="0"/>
              </a:rPr>
              <a:t>};</a:t>
            </a:r>
          </a:p>
        </p:txBody>
      </p:sp>
      <p:sp>
        <p:nvSpPr>
          <p:cNvPr id="246" name="ZoneTexte 245"/>
          <p:cNvSpPr txBox="1"/>
          <p:nvPr/>
        </p:nvSpPr>
        <p:spPr>
          <a:xfrm>
            <a:off x="446315" y="3517063"/>
            <a:ext cx="4909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are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created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constructors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at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initialization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It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possible to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dynamically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add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nex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83771" y="407123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Monospace" charset="0"/>
              </a:rPr>
              <a:t>always_inline</a:t>
            </a:r>
            <a:r>
              <a:rPr lang="fr-FR" dirty="0" smtClean="0">
                <a:latin typeface="Monospace" charset="0"/>
              </a:rPr>
              <a:t> </a:t>
            </a:r>
            <a:r>
              <a:rPr lang="fr-FR" u="sng" dirty="0" err="1">
                <a:latin typeface="Monospace" charset="0"/>
              </a:rPr>
              <a:t>uword</a:t>
            </a:r>
            <a:endParaRPr lang="fr-FR" u="sng" dirty="0">
              <a:latin typeface="Monospace" charset="0"/>
            </a:endParaRPr>
          </a:p>
          <a:p>
            <a:r>
              <a:rPr lang="fr-FR" b="1" dirty="0" err="1">
                <a:latin typeface="Monospace" charset="0"/>
              </a:rPr>
              <a:t>vlib_node_add_next</a:t>
            </a:r>
            <a:r>
              <a:rPr lang="fr-FR" b="1" dirty="0">
                <a:latin typeface="Monospace" charset="0"/>
              </a:rPr>
              <a:t> (</a:t>
            </a:r>
            <a:r>
              <a:rPr lang="fr-FR" b="1" dirty="0" err="1">
                <a:solidFill>
                  <a:srgbClr val="005032"/>
                </a:solidFill>
                <a:latin typeface="Monospace" charset="0"/>
              </a:rPr>
              <a:t>vlib_main_t</a:t>
            </a:r>
            <a:r>
              <a:rPr lang="fr-FR" b="1" dirty="0">
                <a:latin typeface="Monospace" charset="0"/>
              </a:rPr>
              <a:t> * </a:t>
            </a:r>
            <a:r>
              <a:rPr lang="fr-FR" b="1" dirty="0" err="1">
                <a:latin typeface="Monospace" charset="0"/>
              </a:rPr>
              <a:t>vm</a:t>
            </a:r>
            <a:r>
              <a:rPr lang="fr-FR" b="1" dirty="0">
                <a:latin typeface="Monospace" charset="0"/>
              </a:rPr>
              <a:t>, </a:t>
            </a:r>
            <a:r>
              <a:rPr lang="fr-FR" b="1" u="sng" dirty="0" err="1">
                <a:latin typeface="Monospace" charset="0"/>
              </a:rPr>
              <a:t>uword</a:t>
            </a:r>
            <a:r>
              <a:rPr lang="fr-FR" b="1" u="sng" dirty="0">
                <a:latin typeface="Monospace" charset="0"/>
              </a:rPr>
              <a:t> </a:t>
            </a:r>
            <a:r>
              <a:rPr lang="fr-FR" b="1" u="sng" dirty="0" err="1" smtClean="0">
                <a:latin typeface="Monospace" charset="0"/>
              </a:rPr>
              <a:t>node</a:t>
            </a:r>
            <a:r>
              <a:rPr lang="fr-FR" b="1" u="sng" dirty="0" smtClean="0">
                <a:latin typeface="Monospace" charset="0"/>
              </a:rPr>
              <a:t>, </a:t>
            </a:r>
            <a:r>
              <a:rPr lang="fr-FR" b="1" u="sng" dirty="0" err="1" smtClean="0">
                <a:latin typeface="Monospace" charset="0"/>
              </a:rPr>
              <a:t>uword</a:t>
            </a:r>
            <a:r>
              <a:rPr lang="fr-FR" b="1" u="sng" dirty="0" smtClean="0">
                <a:latin typeface="Monospace" charset="0"/>
              </a:rPr>
              <a:t> </a:t>
            </a:r>
            <a:r>
              <a:rPr lang="fr-FR" b="1" u="sng" dirty="0" err="1">
                <a:latin typeface="Monospace" charset="0"/>
              </a:rPr>
              <a:t>next_node</a:t>
            </a:r>
            <a:r>
              <a:rPr lang="fr-FR" b="1" u="sng" dirty="0" smtClean="0">
                <a:latin typeface="Monospace" charset="0"/>
              </a:rPr>
              <a:t>);</a:t>
            </a:r>
            <a:endParaRPr lang="fr-FR" b="1" dirty="0">
              <a:latin typeface="Monospac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353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fr-FR" sz="2000" i="1" dirty="0" smtClean="0">
                <a:solidFill>
                  <a:srgbClr val="0000C0"/>
                </a:solidFill>
                <a:latin typeface="Monospace" charset="0"/>
              </a:rPr>
              <a:t>VLIB_NODE_TYPE_INTERNAL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53143" y="1076843"/>
            <a:ext cx="53655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Most </a:t>
            </a:r>
            <a:r>
              <a:rPr lang="fr-FR" dirty="0" err="1" smtClean="0"/>
              <a:t>typical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receiving</a:t>
            </a:r>
            <a:r>
              <a:rPr lang="fr-FR" dirty="0" smtClean="0"/>
              <a:t> buffer </a:t>
            </a:r>
            <a:r>
              <a:rPr lang="fr-FR" dirty="0" err="1" smtClean="0"/>
              <a:t>vectors</a:t>
            </a:r>
            <a:r>
              <a:rPr lang="fr-FR" dirty="0" smtClean="0"/>
              <a:t>, </a:t>
            </a:r>
            <a:r>
              <a:rPr lang="fr-FR" dirty="0" err="1" smtClean="0"/>
              <a:t>performing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/>
              <a:t>Includes</a:t>
            </a:r>
            <a:r>
              <a:rPr lang="fr-FR" dirty="0" smtClean="0"/>
              <a:t> </a:t>
            </a:r>
            <a:r>
              <a:rPr lang="fr-FR" dirty="0" err="1" smtClean="0"/>
              <a:t>tx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8335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fr-FR" sz="2000" i="1" dirty="0" smtClean="0">
                <a:solidFill>
                  <a:srgbClr val="0000C0"/>
                </a:solidFill>
                <a:latin typeface="Monospace" charset="0"/>
              </a:rPr>
              <a:t>VLIB_NODE_TYPE_INPUT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7829" y="1602564"/>
            <a:ext cx="29391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latin typeface="Monospace" charset="0"/>
            </a:endParaRPr>
          </a:p>
          <a:p>
            <a:r>
              <a:rPr lang="fr-FR" b="1" dirty="0" err="1">
                <a:solidFill>
                  <a:srgbClr val="7F0055"/>
                </a:solidFill>
                <a:latin typeface="Monospace" charset="0"/>
              </a:rPr>
              <a:t>typedef</a:t>
            </a:r>
            <a:r>
              <a:rPr lang="fr-FR" b="1" dirty="0">
                <a:latin typeface="Monospace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Monospace" charset="0"/>
              </a:rPr>
              <a:t>enum</a:t>
            </a:r>
            <a:r>
              <a:rPr lang="fr-FR" b="1" dirty="0">
                <a:latin typeface="Monospace" charset="0"/>
              </a:rPr>
              <a:t> </a:t>
            </a:r>
            <a:r>
              <a:rPr lang="fr-FR" b="1" dirty="0" smtClean="0">
                <a:latin typeface="Monospace" charset="0"/>
              </a:rPr>
              <a:t>{</a:t>
            </a:r>
          </a:p>
          <a:p>
            <a:r>
              <a:rPr lang="fr-FR" b="1" dirty="0">
                <a:latin typeface="Monospace" charset="0"/>
              </a:rPr>
              <a:t> </a:t>
            </a:r>
            <a:r>
              <a:rPr lang="fr-FR" i="1" dirty="0" smtClean="0">
                <a:solidFill>
                  <a:srgbClr val="0000C0"/>
                </a:solidFill>
                <a:latin typeface="Monospace" charset="0"/>
              </a:rPr>
              <a:t>VLIB_NODE_STATE_POLLING, </a:t>
            </a:r>
          </a:p>
          <a:p>
            <a:r>
              <a:rPr lang="fr-FR" i="1" dirty="0" smtClean="0">
                <a:solidFill>
                  <a:srgbClr val="0000C0"/>
                </a:solidFill>
                <a:latin typeface="Monospace" charset="0"/>
              </a:rPr>
              <a:t> VLIB_NODE_STATE_INTERRUPT,</a:t>
            </a:r>
            <a:endParaRPr lang="fr-FR" b="1" dirty="0">
              <a:latin typeface="Monospace" charset="0"/>
            </a:endParaRPr>
          </a:p>
          <a:p>
            <a:r>
              <a:rPr lang="fr-FR" i="1" dirty="0" smtClean="0">
                <a:solidFill>
                  <a:srgbClr val="0000C0"/>
                </a:solidFill>
                <a:latin typeface="Monospace" charset="0"/>
              </a:rPr>
              <a:t> VLIB_NODE_STATE_DISABLED,</a:t>
            </a:r>
            <a:endParaRPr lang="fr-FR" b="1" dirty="0">
              <a:latin typeface="Monospace" charset="0"/>
            </a:endParaRPr>
          </a:p>
          <a:p>
            <a:r>
              <a:rPr lang="fr-FR" i="1" dirty="0" smtClean="0">
                <a:solidFill>
                  <a:srgbClr val="0000C0"/>
                </a:solidFill>
                <a:latin typeface="Monospace" charset="0"/>
              </a:rPr>
              <a:t> VLIB_N_NODE_STATE</a:t>
            </a:r>
            <a:r>
              <a:rPr lang="fr-FR" i="1" dirty="0">
                <a:latin typeface="Monospace" charset="0"/>
              </a:rPr>
              <a:t>,</a:t>
            </a:r>
          </a:p>
          <a:p>
            <a:r>
              <a:rPr lang="fr-FR" dirty="0">
                <a:latin typeface="Monospace" charset="0"/>
              </a:rPr>
              <a:t>} </a:t>
            </a:r>
            <a:r>
              <a:rPr lang="fr-FR" dirty="0" err="1">
                <a:solidFill>
                  <a:srgbClr val="005032"/>
                </a:solidFill>
                <a:latin typeface="Monospace" charset="0"/>
              </a:rPr>
              <a:t>vlib_node_state_t</a:t>
            </a:r>
            <a:r>
              <a:rPr lang="fr-FR" dirty="0">
                <a:latin typeface="Monospace" charset="0"/>
              </a:rPr>
              <a:t>;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3243943" y="1970314"/>
            <a:ext cx="762000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005943" y="1760508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 smtClean="0">
                <a:latin typeface="Calibri" charset="0"/>
                <a:ea typeface="Calibri" charset="0"/>
                <a:cs typeface="Calibri" charset="0"/>
              </a:rPr>
              <a:t>Constantly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called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005943" y="2231822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Called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once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when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interrupted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005943" y="2690761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Not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called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0" name="Connecteur droit avec flèche 19"/>
          <p:cNvCxnSpPr>
            <a:endCxn id="17" idx="1"/>
          </p:cNvCxnSpPr>
          <p:nvPr/>
        </p:nvCxnSpPr>
        <p:spPr>
          <a:xfrm flipV="1">
            <a:off x="3374571" y="2385711"/>
            <a:ext cx="631372" cy="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8" idx="1"/>
          </p:cNvCxnSpPr>
          <p:nvPr/>
        </p:nvCxnSpPr>
        <p:spPr>
          <a:xfrm>
            <a:off x="3243943" y="2605164"/>
            <a:ext cx="762000" cy="23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7829" y="3641909"/>
            <a:ext cx="2514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Monospace" charset="0"/>
              </a:rPr>
              <a:t>u32 </a:t>
            </a:r>
            <a:r>
              <a:rPr lang="fr-FR" dirty="0" err="1">
                <a:solidFill>
                  <a:srgbClr val="0000C0"/>
                </a:solidFill>
                <a:latin typeface="Monospace" charset="0"/>
              </a:rPr>
              <a:t>input_main_loops_per_call</a:t>
            </a:r>
            <a:r>
              <a:rPr lang="fr-FR" dirty="0">
                <a:latin typeface="Monospace" charset="0"/>
              </a:rPr>
              <a:t>;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396342" y="3641909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 smtClean="0">
                <a:latin typeface="Calibri" charset="0"/>
                <a:ea typeface="Calibri" charset="0"/>
                <a:cs typeface="Calibri" charset="0"/>
              </a:rPr>
              <a:t>Throttle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polling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87829" y="913557"/>
            <a:ext cx="483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Typically</a:t>
            </a:r>
            <a:r>
              <a:rPr lang="fr-FR" dirty="0" smtClean="0"/>
              <a:t> </a:t>
            </a:r>
            <a:r>
              <a:rPr lang="fr-FR" dirty="0" err="1" smtClean="0"/>
              <a:t>device</a:t>
            </a:r>
            <a:r>
              <a:rPr lang="fr-FR" dirty="0" smtClean="0"/>
              <a:t> input </a:t>
            </a:r>
            <a:r>
              <a:rPr lang="fr-FR" dirty="0" err="1" smtClean="0"/>
              <a:t>nodes</a:t>
            </a:r>
            <a:r>
              <a:rPr lang="fr-FR" dirty="0" smtClean="0"/>
              <a:t>. </a:t>
            </a:r>
          </a:p>
          <a:p>
            <a:r>
              <a:rPr lang="fr-FR" dirty="0" err="1" smtClean="0"/>
              <a:t>Create</a:t>
            </a:r>
            <a:r>
              <a:rPr lang="fr-FR" dirty="0" smtClean="0"/>
              <a:t> frames </a:t>
            </a:r>
            <a:r>
              <a:rPr lang="fr-FR" dirty="0" err="1" smtClean="0"/>
              <a:t>from</a:t>
            </a:r>
            <a:r>
              <a:rPr lang="fr-FR" dirty="0" smtClean="0"/>
              <a:t> scratch and </a:t>
            </a:r>
            <a:r>
              <a:rPr lang="fr-FR" dirty="0" err="1" smtClean="0"/>
              <a:t>dispatch</a:t>
            </a:r>
            <a:r>
              <a:rPr lang="fr-FR" dirty="0" smtClean="0"/>
              <a:t> to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6572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fr-FR" sz="2000" i="1" dirty="0" smtClean="0">
                <a:solidFill>
                  <a:srgbClr val="0000C0"/>
                </a:solidFill>
                <a:latin typeface="Monospace" charset="0"/>
              </a:rPr>
              <a:t>VLIB_NODE_TYPE_PRE_INPUT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16429" y="1153042"/>
            <a:ext cx="2273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input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Not </a:t>
            </a:r>
            <a:r>
              <a:rPr lang="fr-FR" dirty="0" err="1" smtClean="0"/>
              <a:t>used</a:t>
            </a:r>
            <a:r>
              <a:rPr lang="fr-FR" dirty="0" smtClean="0"/>
              <a:t> as far as I know.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42" y="1239157"/>
            <a:ext cx="3810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981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nodes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fr-FR" sz="2000" i="1" dirty="0">
                <a:solidFill>
                  <a:srgbClr val="0000C0"/>
                </a:solidFill>
                <a:latin typeface="Monospace" charset="0"/>
              </a:rPr>
              <a:t>VLIB_NODE_TYPE_PROCESS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1515" y="829948"/>
            <a:ext cx="4180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Thread-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.</a:t>
            </a:r>
          </a:p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suspended</a:t>
            </a:r>
            <a:r>
              <a:rPr lang="fr-FR" dirty="0" smtClean="0"/>
              <a:t>, </a:t>
            </a:r>
            <a:r>
              <a:rPr lang="fr-FR" dirty="0" err="1" smtClean="0"/>
              <a:t>wait</a:t>
            </a:r>
            <a:r>
              <a:rPr lang="fr-FR" dirty="0" smtClean="0"/>
              <a:t> for </a:t>
            </a:r>
            <a:r>
              <a:rPr lang="fr-FR" dirty="0" err="1" smtClean="0"/>
              <a:t>events</a:t>
            </a:r>
            <a:r>
              <a:rPr lang="fr-FR" dirty="0" smtClean="0"/>
              <a:t>,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resumed</a:t>
            </a:r>
            <a:r>
              <a:rPr lang="is-IS" dirty="0" smtClean="0"/>
              <a:t>… (based on setjump/longjump).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1630" y="829948"/>
            <a:ext cx="4615542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dirty="0" err="1">
                <a:solidFill>
                  <a:srgbClr val="7F0055"/>
                </a:solidFill>
                <a:latin typeface="Monospace" charset="0"/>
              </a:rPr>
              <a:t>static</a:t>
            </a:r>
            <a:r>
              <a:rPr lang="fr-FR" sz="1050" b="1" dirty="0">
                <a:latin typeface="Monospace" charset="0"/>
              </a:rPr>
              <a:t> </a:t>
            </a:r>
            <a:r>
              <a:rPr lang="fr-FR" sz="1050" b="1" dirty="0" err="1" smtClean="0">
                <a:solidFill>
                  <a:srgbClr val="005032"/>
                </a:solidFill>
                <a:latin typeface="Monospace" charset="0"/>
              </a:rPr>
              <a:t>uword</a:t>
            </a:r>
            <a:r>
              <a:rPr lang="fr-FR" sz="1050" b="1" dirty="0" smtClean="0">
                <a:solidFill>
                  <a:srgbClr val="005032"/>
                </a:solidFill>
                <a:latin typeface="Monospace" charset="0"/>
              </a:rPr>
              <a:t> </a:t>
            </a:r>
            <a:r>
              <a:rPr lang="fr-FR" sz="1050" b="1" dirty="0" smtClean="0">
                <a:highlight>
                  <a:srgbClr val="D4D4D4"/>
                </a:highlight>
                <a:latin typeface="Monospace" charset="0"/>
              </a:rPr>
              <a:t>ip6_icmp_neighbor_discovery_event_process </a:t>
            </a:r>
            <a:r>
              <a:rPr lang="fr-FR" sz="1050" b="1" dirty="0">
                <a:highlight>
                  <a:srgbClr val="D4D4D4"/>
                </a:highlight>
                <a:latin typeface="Monospace" charset="0"/>
              </a:rPr>
              <a:t>(</a:t>
            </a:r>
            <a:r>
              <a:rPr lang="fr-FR" sz="1050" b="1" dirty="0" err="1">
                <a:solidFill>
                  <a:srgbClr val="005032"/>
                </a:solidFill>
                <a:highlight>
                  <a:srgbClr val="D4D4D4"/>
                </a:highlight>
                <a:latin typeface="Monospace" charset="0"/>
              </a:rPr>
              <a:t>vlib_main_t</a:t>
            </a:r>
            <a:r>
              <a:rPr lang="fr-FR" sz="1050" b="1" dirty="0">
                <a:highlight>
                  <a:srgbClr val="D4D4D4"/>
                </a:highlight>
                <a:latin typeface="Monospace" charset="0"/>
              </a:rPr>
              <a:t> * </a:t>
            </a:r>
            <a:r>
              <a:rPr lang="fr-FR" sz="1050" b="1" dirty="0" err="1">
                <a:highlight>
                  <a:srgbClr val="D4D4D4"/>
                </a:highlight>
                <a:latin typeface="Monospace" charset="0"/>
              </a:rPr>
              <a:t>vm</a:t>
            </a:r>
            <a:r>
              <a:rPr lang="fr-FR" sz="1050" b="1" dirty="0" smtClean="0">
                <a:highlight>
                  <a:srgbClr val="D4D4D4"/>
                </a:highlight>
                <a:latin typeface="Monospace" charset="0"/>
              </a:rPr>
              <a:t>, </a:t>
            </a:r>
            <a:r>
              <a:rPr lang="fr-FR" sz="1050" dirty="0" err="1" smtClean="0">
                <a:solidFill>
                  <a:srgbClr val="005032"/>
                </a:solidFill>
                <a:latin typeface="Monospace" charset="0"/>
              </a:rPr>
              <a:t>vlib_node_runtime_t</a:t>
            </a:r>
            <a:r>
              <a:rPr lang="fr-FR" sz="1050" dirty="0" smtClean="0">
                <a:latin typeface="Monospace" charset="0"/>
              </a:rPr>
              <a:t> * </a:t>
            </a:r>
            <a:r>
              <a:rPr lang="fr-FR" sz="1050" dirty="0" err="1" smtClean="0">
                <a:latin typeface="Monospace" charset="0"/>
              </a:rPr>
              <a:t>node</a:t>
            </a:r>
            <a:r>
              <a:rPr lang="fr-FR" sz="1050" dirty="0" smtClean="0">
                <a:latin typeface="Monospace" charset="0"/>
              </a:rPr>
              <a:t>, </a:t>
            </a:r>
            <a:r>
              <a:rPr lang="en-US" sz="1050" dirty="0" err="1" smtClean="0">
                <a:solidFill>
                  <a:srgbClr val="005032"/>
                </a:solidFill>
                <a:latin typeface="Monospace" charset="0"/>
              </a:rPr>
              <a:t>vlib_frame_t</a:t>
            </a:r>
            <a:r>
              <a:rPr lang="en-US" sz="1050" dirty="0" smtClean="0">
                <a:latin typeface="Monospace" charset="0"/>
              </a:rPr>
              <a:t> * frame)</a:t>
            </a:r>
          </a:p>
          <a:p>
            <a:r>
              <a:rPr lang="en-US" sz="1050" dirty="0" smtClean="0">
                <a:latin typeface="Monospace" charset="0"/>
              </a:rPr>
              <a:t>{</a:t>
            </a:r>
            <a:endParaRPr lang="en-US" sz="1050" dirty="0">
              <a:latin typeface="Monospace" charset="0"/>
            </a:endParaRPr>
          </a:p>
          <a:p>
            <a:r>
              <a:rPr lang="en-US" sz="1050" dirty="0">
                <a:latin typeface="Monospace" charset="0"/>
              </a:rPr>
              <a:t>  </a:t>
            </a:r>
            <a:r>
              <a:rPr lang="en-US" sz="1050" dirty="0" err="1">
                <a:solidFill>
                  <a:srgbClr val="005032"/>
                </a:solidFill>
                <a:latin typeface="Monospace" charset="0"/>
              </a:rPr>
              <a:t>uword</a:t>
            </a:r>
            <a:r>
              <a:rPr lang="en-US" sz="1050" dirty="0">
                <a:latin typeface="Monospace" charset="0"/>
              </a:rPr>
              <a:t> </a:t>
            </a:r>
            <a:r>
              <a:rPr lang="en-US" sz="1050" dirty="0" err="1">
                <a:latin typeface="Monospace" charset="0"/>
              </a:rPr>
              <a:t>event_type</a:t>
            </a:r>
            <a:r>
              <a:rPr lang="en-US" sz="1050" dirty="0">
                <a:latin typeface="Monospace" charset="0"/>
              </a:rPr>
              <a:t>;</a:t>
            </a:r>
          </a:p>
          <a:p>
            <a:r>
              <a:rPr lang="en-US" sz="1050" dirty="0">
                <a:latin typeface="Monospace" charset="0"/>
              </a:rPr>
              <a:t>  </a:t>
            </a:r>
            <a:r>
              <a:rPr lang="en-US" sz="1050" dirty="0">
                <a:solidFill>
                  <a:srgbClr val="005032"/>
                </a:solidFill>
                <a:latin typeface="Monospace" charset="0"/>
              </a:rPr>
              <a:t>ip6_icmp_neighbor_discovery_event_data_t</a:t>
            </a:r>
            <a:r>
              <a:rPr lang="en-US" sz="1050" dirty="0">
                <a:latin typeface="Monospace" charset="0"/>
              </a:rPr>
              <a:t> * </a:t>
            </a:r>
            <a:r>
              <a:rPr lang="en-US" sz="1050" dirty="0" err="1">
                <a:latin typeface="Monospace" charset="0"/>
              </a:rPr>
              <a:t>event_data</a:t>
            </a:r>
            <a:r>
              <a:rPr lang="en-US" sz="1050" dirty="0">
                <a:latin typeface="Monospace" charset="0"/>
              </a:rPr>
              <a:t>;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Monospace" charset="0"/>
              </a:rPr>
              <a:t>  while</a:t>
            </a:r>
            <a:r>
              <a:rPr lang="en-US" sz="1050" b="1" dirty="0" smtClean="0">
                <a:latin typeface="Monospace" charset="0"/>
              </a:rPr>
              <a:t> </a:t>
            </a:r>
            <a:r>
              <a:rPr lang="en-US" sz="1050" b="1" dirty="0">
                <a:latin typeface="Monospace" charset="0"/>
              </a:rPr>
              <a:t>(1</a:t>
            </a:r>
            <a:r>
              <a:rPr lang="en-US" sz="1050" b="1" dirty="0" smtClean="0">
                <a:latin typeface="Monospace" charset="0"/>
              </a:rPr>
              <a:t>)</a:t>
            </a:r>
            <a:r>
              <a:rPr lang="fr-FR" sz="1050" b="1" dirty="0" smtClean="0">
                <a:latin typeface="Monospace" charset="0"/>
              </a:rPr>
              <a:t> </a:t>
            </a:r>
            <a:r>
              <a:rPr lang="de-DE" sz="1050" dirty="0" smtClean="0">
                <a:latin typeface="Monospace" charset="0"/>
              </a:rPr>
              <a:t>{</a:t>
            </a:r>
            <a:endParaRPr lang="de-DE" sz="1050" dirty="0">
              <a:latin typeface="Monospace" charset="0"/>
            </a:endParaRPr>
          </a:p>
          <a:p>
            <a:r>
              <a:rPr lang="de-DE" sz="1050" dirty="0" smtClean="0">
                <a:latin typeface="Monospace" charset="0"/>
              </a:rPr>
              <a:t>      </a:t>
            </a:r>
            <a:r>
              <a:rPr lang="de-DE" sz="1050" dirty="0" err="1" smtClean="0">
                <a:latin typeface="Monospace" charset="0"/>
              </a:rPr>
              <a:t>vlib_process_wait_for_event_or_clock</a:t>
            </a:r>
            <a:r>
              <a:rPr lang="de-DE" sz="1050" dirty="0" smtClean="0">
                <a:latin typeface="Monospace" charset="0"/>
              </a:rPr>
              <a:t> (</a:t>
            </a:r>
            <a:r>
              <a:rPr lang="de-DE" sz="1050" dirty="0" err="1" smtClean="0">
                <a:latin typeface="Monospace" charset="0"/>
              </a:rPr>
              <a:t>vm</a:t>
            </a:r>
            <a:r>
              <a:rPr lang="de-DE" sz="1050" dirty="0" smtClean="0">
                <a:latin typeface="Monospace" charset="0"/>
              </a:rPr>
              <a:t>,  1. </a:t>
            </a:r>
            <a:r>
              <a:rPr lang="de-DE" sz="1050" dirty="0" smtClean="0">
                <a:solidFill>
                  <a:srgbClr val="3F7F5F"/>
                </a:solidFill>
                <a:latin typeface="Monospace" charset="0"/>
              </a:rPr>
              <a:t>/* </a:t>
            </a:r>
            <a:r>
              <a:rPr lang="de-DE" sz="1050" dirty="0" err="1" smtClean="0">
                <a:solidFill>
                  <a:srgbClr val="3F7F5F"/>
                </a:solidFill>
                <a:latin typeface="Monospace" charset="0"/>
              </a:rPr>
              <a:t>seconds</a:t>
            </a:r>
            <a:r>
              <a:rPr lang="de-DE" sz="1050" dirty="0" smtClean="0">
                <a:solidFill>
                  <a:srgbClr val="3F7F5F"/>
                </a:solidFill>
                <a:latin typeface="Monospace" charset="0"/>
              </a:rPr>
              <a:t> */</a:t>
            </a:r>
            <a:r>
              <a:rPr lang="de-DE" sz="1050" dirty="0" smtClean="0">
                <a:latin typeface="Monospace" charset="0"/>
              </a:rPr>
              <a:t>);</a:t>
            </a:r>
          </a:p>
          <a:p>
            <a:r>
              <a:rPr lang="de-DE" sz="1050" dirty="0" smtClean="0">
                <a:latin typeface="Monospace" charset="0"/>
              </a:rPr>
              <a:t>      </a:t>
            </a:r>
            <a:r>
              <a:rPr lang="de-DE" sz="1050" dirty="0" err="1" smtClean="0">
                <a:latin typeface="Monospace" charset="0"/>
              </a:rPr>
              <a:t>event_data</a:t>
            </a:r>
            <a:r>
              <a:rPr lang="de-DE" sz="1050" dirty="0" smtClean="0">
                <a:latin typeface="Monospace" charset="0"/>
              </a:rPr>
              <a:t> </a:t>
            </a:r>
            <a:r>
              <a:rPr lang="de-DE" sz="1050" dirty="0">
                <a:latin typeface="Monospace" charset="0"/>
              </a:rPr>
              <a:t>= </a:t>
            </a:r>
            <a:r>
              <a:rPr lang="de-DE" sz="1050" dirty="0" err="1">
                <a:latin typeface="Monospace" charset="0"/>
              </a:rPr>
              <a:t>vlib_process_get_event_data</a:t>
            </a:r>
            <a:r>
              <a:rPr lang="de-DE" sz="1050" dirty="0">
                <a:latin typeface="Monospace" charset="0"/>
              </a:rPr>
              <a:t> (</a:t>
            </a:r>
            <a:r>
              <a:rPr lang="de-DE" sz="1050" dirty="0" err="1">
                <a:latin typeface="Monospace" charset="0"/>
              </a:rPr>
              <a:t>vm</a:t>
            </a:r>
            <a:r>
              <a:rPr lang="de-DE" sz="1050" dirty="0">
                <a:latin typeface="Monospace" charset="0"/>
              </a:rPr>
              <a:t>,  &amp;</a:t>
            </a:r>
            <a:r>
              <a:rPr lang="de-DE" sz="1050" dirty="0" err="1">
                <a:latin typeface="Monospace" charset="0"/>
              </a:rPr>
              <a:t>event_type</a:t>
            </a:r>
            <a:r>
              <a:rPr lang="de-DE" sz="1050" dirty="0" smtClean="0">
                <a:latin typeface="Monospace" charset="0"/>
              </a:rPr>
              <a:t>);</a:t>
            </a:r>
            <a:endParaRPr lang="de-DE" sz="1050" dirty="0">
              <a:latin typeface="Monospace" charset="0"/>
            </a:endParaRPr>
          </a:p>
          <a:p>
            <a:r>
              <a:rPr lang="de-DE" sz="1050" dirty="0">
                <a:latin typeface="Monospace" charset="0"/>
              </a:rPr>
              <a:t>      </a:t>
            </a:r>
            <a:r>
              <a:rPr lang="de-DE" sz="1050" b="1" dirty="0" err="1">
                <a:solidFill>
                  <a:srgbClr val="7F0055"/>
                </a:solidFill>
                <a:latin typeface="Monospace" charset="0"/>
              </a:rPr>
              <a:t>if</a:t>
            </a:r>
            <a:r>
              <a:rPr lang="de-DE" sz="1050" b="1" dirty="0">
                <a:latin typeface="Monospace" charset="0"/>
              </a:rPr>
              <a:t>(!</a:t>
            </a:r>
            <a:r>
              <a:rPr lang="de-DE" sz="1050" b="1" dirty="0" err="1">
                <a:latin typeface="Monospace" charset="0"/>
              </a:rPr>
              <a:t>event_data</a:t>
            </a:r>
            <a:r>
              <a:rPr lang="de-DE" sz="1050" b="1" dirty="0" smtClean="0">
                <a:latin typeface="Monospace" charset="0"/>
              </a:rPr>
              <a:t>) </a:t>
            </a:r>
            <a:r>
              <a:rPr lang="de-DE" sz="1050" dirty="0" smtClean="0">
                <a:latin typeface="Monospace" charset="0"/>
              </a:rPr>
              <a:t>{</a:t>
            </a:r>
            <a:endParaRPr lang="de-DE" sz="1050" dirty="0">
              <a:latin typeface="Monospace" charset="0"/>
            </a:endParaRPr>
          </a:p>
          <a:p>
            <a:r>
              <a:rPr lang="de-DE" sz="1050" dirty="0">
                <a:latin typeface="Monospace" charset="0"/>
              </a:rPr>
              <a:t>	  ip6_neighbor_process_timer_event (</a:t>
            </a:r>
            <a:r>
              <a:rPr lang="de-DE" sz="1050" dirty="0" err="1">
                <a:latin typeface="Monospace" charset="0"/>
              </a:rPr>
              <a:t>vm</a:t>
            </a:r>
            <a:r>
              <a:rPr lang="de-DE" sz="1050" dirty="0">
                <a:latin typeface="Monospace" charset="0"/>
              </a:rPr>
              <a:t>,  </a:t>
            </a:r>
            <a:r>
              <a:rPr lang="de-DE" sz="1050" dirty="0" err="1">
                <a:latin typeface="Monospace" charset="0"/>
              </a:rPr>
              <a:t>node</a:t>
            </a:r>
            <a:r>
              <a:rPr lang="de-DE" sz="1050" dirty="0">
                <a:latin typeface="Monospace" charset="0"/>
              </a:rPr>
              <a:t>,  </a:t>
            </a:r>
            <a:r>
              <a:rPr lang="de-DE" sz="1050" dirty="0" err="1">
                <a:latin typeface="Monospace" charset="0"/>
              </a:rPr>
              <a:t>frame</a:t>
            </a:r>
            <a:r>
              <a:rPr lang="de-DE" sz="1050" dirty="0">
                <a:latin typeface="Monospace" charset="0"/>
              </a:rPr>
              <a:t>); </a:t>
            </a:r>
          </a:p>
          <a:p>
            <a:r>
              <a:rPr lang="de-DE" sz="1050" dirty="0">
                <a:latin typeface="Monospace" charset="0"/>
              </a:rPr>
              <a:t>	</a:t>
            </a:r>
            <a:r>
              <a:rPr lang="de-DE" sz="1050" dirty="0" smtClean="0">
                <a:latin typeface="Monospace" charset="0"/>
              </a:rPr>
              <a:t>}</a:t>
            </a:r>
            <a:r>
              <a:rPr lang="fr-FR" sz="1050" dirty="0" smtClean="0">
                <a:latin typeface="Monospace" charset="0"/>
              </a:rPr>
              <a:t> </a:t>
            </a:r>
            <a:r>
              <a:rPr lang="hu-HU" sz="1050" b="1" dirty="0" err="1" smtClean="0">
                <a:solidFill>
                  <a:srgbClr val="7F0055"/>
                </a:solidFill>
                <a:latin typeface="Monospace" charset="0"/>
              </a:rPr>
              <a:t>else</a:t>
            </a:r>
            <a:r>
              <a:rPr lang="hu-HU" sz="1050" b="1" dirty="0" smtClean="0">
                <a:solidFill>
                  <a:srgbClr val="7F0055"/>
                </a:solidFill>
                <a:latin typeface="Monospace" charset="0"/>
              </a:rPr>
              <a:t> </a:t>
            </a:r>
            <a:r>
              <a:rPr lang="hu-HU" sz="1050" dirty="0" smtClean="0">
                <a:latin typeface="Monospace" charset="0"/>
              </a:rPr>
              <a:t>{</a:t>
            </a:r>
            <a:endParaRPr lang="hu-HU" sz="1050" dirty="0">
              <a:latin typeface="Monospace" charset="0"/>
            </a:endParaRPr>
          </a:p>
          <a:p>
            <a:r>
              <a:rPr lang="fr-FR" sz="1050" dirty="0">
                <a:latin typeface="Monospace" charset="0"/>
              </a:rPr>
              <a:t>	  </a:t>
            </a:r>
            <a:r>
              <a:rPr lang="fr-FR" sz="1050" b="1" dirty="0">
                <a:solidFill>
                  <a:srgbClr val="7F0055"/>
                </a:solidFill>
                <a:latin typeface="Monospace" charset="0"/>
              </a:rPr>
              <a:t>switch</a:t>
            </a:r>
            <a:r>
              <a:rPr lang="fr-FR" sz="1050" b="1" dirty="0">
                <a:latin typeface="Monospace" charset="0"/>
              </a:rPr>
              <a:t> (</a:t>
            </a:r>
            <a:r>
              <a:rPr lang="fr-FR" sz="1050" b="1" dirty="0" err="1">
                <a:latin typeface="Monospace" charset="0"/>
              </a:rPr>
              <a:t>event_type</a:t>
            </a:r>
            <a:r>
              <a:rPr lang="fr-FR" sz="1050" b="1" dirty="0">
                <a:latin typeface="Monospace" charset="0"/>
              </a:rPr>
              <a:t>) </a:t>
            </a:r>
            <a:r>
              <a:rPr lang="fr-FR" sz="1050" b="1" dirty="0" smtClean="0">
                <a:latin typeface="Monospace" charset="0"/>
              </a:rPr>
              <a:t>{</a:t>
            </a:r>
            <a:endParaRPr lang="fr-FR" sz="1050" dirty="0">
              <a:latin typeface="Monospace" charset="0"/>
            </a:endParaRPr>
          </a:p>
          <a:p>
            <a:r>
              <a:rPr lang="fr-FR" sz="1050" dirty="0">
                <a:latin typeface="Monospace" charset="0"/>
              </a:rPr>
              <a:t>	  </a:t>
            </a:r>
            <a:r>
              <a:rPr lang="fr-FR" sz="1050" b="1" dirty="0">
                <a:solidFill>
                  <a:srgbClr val="7F0055"/>
                </a:solidFill>
                <a:latin typeface="Monospace" charset="0"/>
              </a:rPr>
              <a:t>case</a:t>
            </a:r>
            <a:r>
              <a:rPr lang="fr-FR" sz="1050" b="1" dirty="0">
                <a:latin typeface="Monospace" charset="0"/>
              </a:rPr>
              <a:t> </a:t>
            </a:r>
            <a:r>
              <a:rPr lang="fr-FR" sz="1050" b="1" i="1" dirty="0">
                <a:solidFill>
                  <a:srgbClr val="0000C0"/>
                </a:solidFill>
                <a:latin typeface="Monospace" charset="0"/>
              </a:rPr>
              <a:t>ICMP6_ND_EVENT_INIT</a:t>
            </a:r>
            <a:r>
              <a:rPr lang="fr-FR" sz="1050" b="1" i="1" dirty="0">
                <a:latin typeface="Monospace" charset="0"/>
              </a:rPr>
              <a:t>:</a:t>
            </a:r>
          </a:p>
          <a:p>
            <a:r>
              <a:rPr lang="en-US" sz="1050" dirty="0">
                <a:latin typeface="Monospace" charset="0"/>
              </a:rPr>
              <a:t>	    </a:t>
            </a:r>
            <a:r>
              <a:rPr lang="en-US" sz="1050" b="1" dirty="0">
                <a:solidFill>
                  <a:srgbClr val="7F0055"/>
                </a:solidFill>
                <a:latin typeface="Monospace" charset="0"/>
              </a:rPr>
              <a:t>break</a:t>
            </a:r>
            <a:r>
              <a:rPr lang="en-US" sz="1050" b="1" dirty="0" smtClean="0">
                <a:latin typeface="Monospace" charset="0"/>
              </a:rPr>
              <a:t>;</a:t>
            </a:r>
            <a:endParaRPr lang="de-DE" sz="1050" dirty="0">
              <a:latin typeface="Monospace" charset="0"/>
            </a:endParaRPr>
          </a:p>
          <a:p>
            <a:r>
              <a:rPr lang="ro-RO" sz="1050" dirty="0">
                <a:latin typeface="Monospace" charset="0"/>
              </a:rPr>
              <a:t>	  </a:t>
            </a:r>
            <a:r>
              <a:rPr lang="ro-RO" sz="1050" b="1" dirty="0">
                <a:solidFill>
                  <a:srgbClr val="7F0055"/>
                </a:solidFill>
                <a:latin typeface="Monospace" charset="0"/>
              </a:rPr>
              <a:t>case</a:t>
            </a:r>
            <a:r>
              <a:rPr lang="ro-RO" sz="1050" b="1" dirty="0">
                <a:latin typeface="Monospace" charset="0"/>
              </a:rPr>
              <a:t> ~0:</a:t>
            </a:r>
          </a:p>
          <a:p>
            <a:r>
              <a:rPr lang="en-US" sz="1050" dirty="0">
                <a:latin typeface="Monospace" charset="0"/>
              </a:rPr>
              <a:t>	    </a:t>
            </a:r>
            <a:r>
              <a:rPr lang="en-US" sz="1050" b="1" dirty="0">
                <a:solidFill>
                  <a:srgbClr val="7F0055"/>
                </a:solidFill>
                <a:latin typeface="Monospace" charset="0"/>
              </a:rPr>
              <a:t>break</a:t>
            </a:r>
            <a:r>
              <a:rPr lang="en-US" sz="1050" b="1" dirty="0">
                <a:latin typeface="Monospace" charset="0"/>
              </a:rPr>
              <a:t>;</a:t>
            </a:r>
          </a:p>
          <a:p>
            <a:r>
              <a:rPr lang="de-DE" sz="1050" dirty="0">
                <a:latin typeface="Monospace" charset="0"/>
              </a:rPr>
              <a:t>	  </a:t>
            </a:r>
            <a:r>
              <a:rPr lang="de-DE" sz="1050" b="1" dirty="0" err="1">
                <a:solidFill>
                  <a:srgbClr val="7F0055"/>
                </a:solidFill>
                <a:latin typeface="Monospace" charset="0"/>
              </a:rPr>
              <a:t>default</a:t>
            </a:r>
            <a:r>
              <a:rPr lang="de-DE" sz="1050" b="1" dirty="0">
                <a:latin typeface="Monospace" charset="0"/>
              </a:rPr>
              <a:t>:</a:t>
            </a:r>
          </a:p>
          <a:p>
            <a:r>
              <a:rPr lang="de-DE" sz="1050" dirty="0">
                <a:latin typeface="Monospace" charset="0"/>
              </a:rPr>
              <a:t>	    ASSERT (0);</a:t>
            </a:r>
          </a:p>
          <a:p>
            <a:r>
              <a:rPr lang="de-DE" sz="1050" dirty="0">
                <a:latin typeface="Monospace" charset="0"/>
              </a:rPr>
              <a:t>	  }</a:t>
            </a:r>
          </a:p>
          <a:p>
            <a:r>
              <a:rPr lang="de-DE" sz="1050" dirty="0">
                <a:latin typeface="Monospace" charset="0"/>
              </a:rPr>
              <a:t>	  </a:t>
            </a:r>
            <a:r>
              <a:rPr lang="de-DE" sz="1050" b="1" dirty="0" err="1">
                <a:solidFill>
                  <a:srgbClr val="7F0055"/>
                </a:solidFill>
                <a:latin typeface="Monospace" charset="0"/>
              </a:rPr>
              <a:t>if</a:t>
            </a:r>
            <a:r>
              <a:rPr lang="de-DE" sz="1050" b="1" dirty="0">
                <a:latin typeface="Monospace" charset="0"/>
              </a:rPr>
              <a:t> (</a:t>
            </a:r>
            <a:r>
              <a:rPr lang="de-DE" sz="1050" b="1" dirty="0" err="1">
                <a:latin typeface="Monospace" charset="0"/>
              </a:rPr>
              <a:t>event_data</a:t>
            </a:r>
            <a:r>
              <a:rPr lang="de-DE" sz="1050" b="1" dirty="0">
                <a:latin typeface="Monospace" charset="0"/>
              </a:rPr>
              <a:t>)</a:t>
            </a:r>
          </a:p>
          <a:p>
            <a:r>
              <a:rPr lang="en-US" sz="1050" dirty="0">
                <a:latin typeface="Monospace" charset="0"/>
              </a:rPr>
              <a:t>	    _</a:t>
            </a:r>
            <a:r>
              <a:rPr lang="en-US" sz="1050" dirty="0" err="1">
                <a:latin typeface="Monospace" charset="0"/>
              </a:rPr>
              <a:t>vec_len</a:t>
            </a:r>
            <a:r>
              <a:rPr lang="en-US" sz="1050" dirty="0">
                <a:latin typeface="Monospace" charset="0"/>
              </a:rPr>
              <a:t> (</a:t>
            </a:r>
            <a:r>
              <a:rPr lang="en-US" sz="1050" dirty="0" err="1">
                <a:latin typeface="Monospace" charset="0"/>
              </a:rPr>
              <a:t>event_data</a:t>
            </a:r>
            <a:r>
              <a:rPr lang="en-US" sz="1050" dirty="0">
                <a:latin typeface="Monospace" charset="0"/>
              </a:rPr>
              <a:t>) = 0;</a:t>
            </a:r>
          </a:p>
          <a:p>
            <a:r>
              <a:rPr lang="en-US" sz="1050" dirty="0">
                <a:latin typeface="Monospace" charset="0"/>
              </a:rPr>
              <a:t>	}</a:t>
            </a:r>
          </a:p>
          <a:p>
            <a:r>
              <a:rPr lang="de-DE" sz="1050" dirty="0">
                <a:latin typeface="Monospace" charset="0"/>
              </a:rPr>
              <a:t>    }</a:t>
            </a:r>
          </a:p>
          <a:p>
            <a:r>
              <a:rPr lang="de-DE" sz="1050" dirty="0">
                <a:latin typeface="Monospace" charset="0"/>
              </a:rPr>
              <a:t>  </a:t>
            </a:r>
            <a:r>
              <a:rPr lang="de-DE" sz="1050" b="1" dirty="0" err="1">
                <a:solidFill>
                  <a:srgbClr val="7F0055"/>
                </a:solidFill>
                <a:latin typeface="Monospace" charset="0"/>
              </a:rPr>
              <a:t>return</a:t>
            </a:r>
            <a:r>
              <a:rPr lang="de-DE" sz="1050" b="1" dirty="0">
                <a:latin typeface="Monospace" charset="0"/>
              </a:rPr>
              <a:t> frame-&gt;</a:t>
            </a:r>
            <a:r>
              <a:rPr lang="de-DE" sz="1050" b="1" dirty="0" err="1">
                <a:solidFill>
                  <a:srgbClr val="0000C0"/>
                </a:solidFill>
                <a:latin typeface="Monospace" charset="0"/>
              </a:rPr>
              <a:t>n_vectors</a:t>
            </a:r>
            <a:r>
              <a:rPr lang="de-DE" sz="1050" b="1" dirty="0">
                <a:latin typeface="Monospace" charset="0"/>
              </a:rPr>
              <a:t>;</a:t>
            </a:r>
          </a:p>
          <a:p>
            <a:r>
              <a:rPr lang="de-DE" sz="1050" dirty="0">
                <a:latin typeface="Monospace" charset="0"/>
              </a:rPr>
              <a:t>}</a:t>
            </a:r>
            <a:endParaRPr lang="fr-FR" sz="1050" dirty="0"/>
          </a:p>
        </p:txBody>
      </p:sp>
      <p:sp>
        <p:nvSpPr>
          <p:cNvPr id="9" name="Rectangle 8"/>
          <p:cNvSpPr/>
          <p:nvPr/>
        </p:nvSpPr>
        <p:spPr>
          <a:xfrm>
            <a:off x="141515" y="3367361"/>
            <a:ext cx="49896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Monospace" charset="0"/>
              </a:rPr>
              <a:t>always_inline</a:t>
            </a:r>
            <a:r>
              <a:rPr lang="fr-FR" dirty="0" smtClean="0">
                <a:latin typeface="Monospace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Monospace" charset="0"/>
              </a:rPr>
              <a:t>void</a:t>
            </a:r>
            <a:endParaRPr lang="fr-FR" b="1" dirty="0">
              <a:solidFill>
                <a:srgbClr val="7F0055"/>
              </a:solidFill>
              <a:latin typeface="Monospace" charset="0"/>
            </a:endParaRPr>
          </a:p>
          <a:p>
            <a:r>
              <a:rPr lang="fr-FR" b="1" dirty="0" err="1">
                <a:latin typeface="Monospace" charset="0"/>
              </a:rPr>
              <a:t>vlib_process_signal_event</a:t>
            </a:r>
            <a:r>
              <a:rPr lang="fr-FR" b="1" dirty="0">
                <a:latin typeface="Monospace" charset="0"/>
              </a:rPr>
              <a:t> (</a:t>
            </a:r>
            <a:r>
              <a:rPr lang="fr-FR" b="1" dirty="0" err="1">
                <a:solidFill>
                  <a:srgbClr val="005032"/>
                </a:solidFill>
                <a:latin typeface="Monospace" charset="0"/>
              </a:rPr>
              <a:t>vlib_main_t</a:t>
            </a:r>
            <a:r>
              <a:rPr lang="fr-FR" b="1" dirty="0">
                <a:latin typeface="Monospace" charset="0"/>
              </a:rPr>
              <a:t> * </a:t>
            </a:r>
            <a:r>
              <a:rPr lang="fr-FR" b="1" dirty="0" err="1">
                <a:latin typeface="Monospace" charset="0"/>
              </a:rPr>
              <a:t>vm</a:t>
            </a:r>
            <a:r>
              <a:rPr lang="fr-FR" b="1" dirty="0">
                <a:latin typeface="Monospace" charset="0"/>
              </a:rPr>
              <a:t>,</a:t>
            </a:r>
          </a:p>
          <a:p>
            <a:r>
              <a:rPr lang="fr-FR" dirty="0">
                <a:latin typeface="Monospace" charset="0"/>
              </a:rPr>
              <a:t>	</a:t>
            </a:r>
            <a:r>
              <a:rPr lang="fr-FR" dirty="0" smtClean="0">
                <a:latin typeface="Monospace" charset="0"/>
              </a:rPr>
              <a:t> </a:t>
            </a:r>
            <a:r>
              <a:rPr lang="fr-FR" dirty="0" err="1" smtClean="0">
                <a:latin typeface="Monospace" charset="0"/>
              </a:rPr>
              <a:t>uword</a:t>
            </a:r>
            <a:r>
              <a:rPr lang="fr-FR" dirty="0" smtClean="0">
                <a:latin typeface="Monospace" charset="0"/>
              </a:rPr>
              <a:t> </a:t>
            </a:r>
            <a:r>
              <a:rPr lang="fr-FR" dirty="0" err="1">
                <a:latin typeface="Monospace" charset="0"/>
              </a:rPr>
              <a:t>node_index</a:t>
            </a:r>
            <a:r>
              <a:rPr lang="fr-FR" dirty="0" smtClean="0">
                <a:latin typeface="Monospace" charset="0"/>
              </a:rPr>
              <a:t>, </a:t>
            </a:r>
          </a:p>
          <a:p>
            <a:r>
              <a:rPr lang="fr-FR" dirty="0">
                <a:latin typeface="Monospace" charset="0"/>
              </a:rPr>
              <a:t>	 </a:t>
            </a:r>
            <a:r>
              <a:rPr lang="fr-FR" dirty="0" err="1" smtClean="0">
                <a:latin typeface="Monospace" charset="0"/>
              </a:rPr>
              <a:t>uword</a:t>
            </a:r>
            <a:r>
              <a:rPr lang="fr-FR" dirty="0" smtClean="0">
                <a:latin typeface="Monospace" charset="0"/>
              </a:rPr>
              <a:t> </a:t>
            </a:r>
            <a:r>
              <a:rPr lang="fr-FR" dirty="0" err="1">
                <a:latin typeface="Monospace" charset="0"/>
              </a:rPr>
              <a:t>type_opaque</a:t>
            </a:r>
            <a:r>
              <a:rPr lang="fr-FR" dirty="0" smtClean="0">
                <a:latin typeface="Monospace" charset="0"/>
              </a:rPr>
              <a:t>, </a:t>
            </a:r>
            <a:r>
              <a:rPr lang="nl-NL" dirty="0" err="1" smtClean="0">
                <a:latin typeface="Monospace" charset="0"/>
              </a:rPr>
              <a:t>uword</a:t>
            </a:r>
            <a:r>
              <a:rPr lang="nl-NL" dirty="0" smtClean="0">
                <a:latin typeface="Monospace" charset="0"/>
              </a:rPr>
              <a:t> </a:t>
            </a:r>
            <a:r>
              <a:rPr lang="nl-NL" dirty="0">
                <a:latin typeface="Monospace" charset="0"/>
              </a:rPr>
              <a:t>data</a:t>
            </a:r>
            <a:r>
              <a:rPr lang="nl-NL" dirty="0" smtClean="0">
                <a:latin typeface="Monospace" charset="0"/>
              </a:rPr>
              <a:t>);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1515" y="215723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latin typeface="Monospace" charset="0"/>
              </a:rPr>
              <a:t>always_inline</a:t>
            </a:r>
            <a:r>
              <a:rPr lang="fr-FR" dirty="0">
                <a:latin typeface="Monospace" charset="0"/>
              </a:rPr>
              <a:t> </a:t>
            </a:r>
            <a:r>
              <a:rPr lang="fr-FR" dirty="0">
                <a:solidFill>
                  <a:srgbClr val="005032"/>
                </a:solidFill>
                <a:latin typeface="Monospace" charset="0"/>
              </a:rPr>
              <a:t>f64</a:t>
            </a:r>
          </a:p>
          <a:p>
            <a:r>
              <a:rPr lang="fr-FR" b="1" dirty="0" err="1">
                <a:latin typeface="Monospace" charset="0"/>
              </a:rPr>
              <a:t>vlib_process_wait_for_event_or_clock</a:t>
            </a:r>
            <a:r>
              <a:rPr lang="fr-FR" b="1" dirty="0">
                <a:latin typeface="Monospace" charset="0"/>
              </a:rPr>
              <a:t> </a:t>
            </a:r>
            <a:r>
              <a:rPr lang="fr-FR" b="1" dirty="0" smtClean="0">
                <a:latin typeface="Monospace" charset="0"/>
              </a:rPr>
              <a:t>(</a:t>
            </a:r>
          </a:p>
          <a:p>
            <a:r>
              <a:rPr lang="fr-FR" b="1" dirty="0">
                <a:solidFill>
                  <a:srgbClr val="005032"/>
                </a:solidFill>
                <a:latin typeface="Monospace" charset="0"/>
              </a:rPr>
              <a:t>	</a:t>
            </a:r>
            <a:r>
              <a:rPr lang="fr-FR" b="1" dirty="0" smtClean="0">
                <a:solidFill>
                  <a:srgbClr val="005032"/>
                </a:solidFill>
                <a:latin typeface="Monospace" charset="0"/>
              </a:rPr>
              <a:t>	</a:t>
            </a:r>
            <a:r>
              <a:rPr lang="fr-FR" b="1" dirty="0" err="1" smtClean="0">
                <a:solidFill>
                  <a:srgbClr val="005032"/>
                </a:solidFill>
                <a:latin typeface="Monospace" charset="0"/>
              </a:rPr>
              <a:t>vlib_main_t</a:t>
            </a:r>
            <a:r>
              <a:rPr lang="fr-FR" b="1" dirty="0" smtClean="0">
                <a:latin typeface="Monospace" charset="0"/>
              </a:rPr>
              <a:t> </a:t>
            </a:r>
            <a:r>
              <a:rPr lang="fr-FR" b="1" dirty="0">
                <a:latin typeface="Monospace" charset="0"/>
              </a:rPr>
              <a:t>* </a:t>
            </a:r>
            <a:r>
              <a:rPr lang="fr-FR" b="1" dirty="0" err="1">
                <a:latin typeface="Monospace" charset="0"/>
              </a:rPr>
              <a:t>vm</a:t>
            </a:r>
            <a:r>
              <a:rPr lang="fr-FR" b="1" dirty="0">
                <a:latin typeface="Monospace" charset="0"/>
              </a:rPr>
              <a:t>, </a:t>
            </a:r>
            <a:r>
              <a:rPr lang="fr-FR" b="1" dirty="0">
                <a:solidFill>
                  <a:srgbClr val="005032"/>
                </a:solidFill>
                <a:latin typeface="Monospace" charset="0"/>
              </a:rPr>
              <a:t>f64</a:t>
            </a:r>
            <a:r>
              <a:rPr lang="fr-FR" b="1" dirty="0">
                <a:latin typeface="Monospace" charset="0"/>
              </a:rPr>
              <a:t> </a:t>
            </a:r>
            <a:r>
              <a:rPr lang="fr-FR" b="1" dirty="0" err="1">
                <a:latin typeface="Monospace" charset="0"/>
              </a:rPr>
              <a:t>dt</a:t>
            </a:r>
            <a:r>
              <a:rPr lang="fr-FR" b="1" dirty="0">
                <a:latin typeface="Monospace" charset="0"/>
              </a:rPr>
              <a:t>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11700" y="1856566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Wait</a:t>
            </a:r>
            <a:r>
              <a:rPr lang="fr-FR" dirty="0" smtClean="0"/>
              <a:t> for an </a:t>
            </a:r>
            <a:r>
              <a:rPr lang="fr-FR" dirty="0" err="1" smtClean="0"/>
              <a:t>event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11700" y="3085072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an </a:t>
            </a:r>
            <a:r>
              <a:rPr lang="fr-FR" dirty="0" err="1" smtClean="0"/>
              <a:t>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7934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Sub-agenda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04818" y="567253"/>
            <a:ext cx="4045200" cy="1482300"/>
          </a:xfrm>
        </p:spPr>
        <p:txBody>
          <a:bodyPr/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unix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85" y="2665185"/>
            <a:ext cx="1542143" cy="154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1567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and file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descriptors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1515" y="829948"/>
            <a:ext cx="4452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</a:t>
            </a:r>
            <a:r>
              <a:rPr lang="is-IS" dirty="0" smtClean="0"/>
              <a:t>lib implements a poll – event-loop-like node.</a:t>
            </a:r>
          </a:p>
          <a:p>
            <a:r>
              <a:rPr lang="is-IS" dirty="0" smtClean="0"/>
              <a:t>Listens for fd events and execute callbacks.</a:t>
            </a:r>
            <a:endParaRPr lang="is-IS" dirty="0"/>
          </a:p>
          <a:p>
            <a:r>
              <a:rPr lang="is-IS" dirty="0" smtClean="0"/>
              <a:t>Somehow slow due to </a:t>
            </a:r>
            <a:r>
              <a:rPr lang="is-IS" sz="1050" dirty="0" smtClean="0">
                <a:latin typeface="Courier" charset="0"/>
                <a:ea typeface="Courier" charset="0"/>
                <a:cs typeface="Courier" charset="0"/>
              </a:rPr>
              <a:t>node-&gt;</a:t>
            </a:r>
            <a:r>
              <a:rPr lang="fr-FR" sz="1050" dirty="0" err="1" smtClean="0">
                <a:latin typeface="Courier" charset="0"/>
                <a:ea typeface="Courier" charset="0"/>
                <a:cs typeface="Courier" charset="0"/>
              </a:rPr>
              <a:t>input_main_loops_per_call</a:t>
            </a:r>
            <a:endParaRPr lang="is-IS" sz="105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1" y="1632605"/>
            <a:ext cx="456832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latin typeface="Monospace" charset="0"/>
            </a:endParaRPr>
          </a:p>
          <a:p>
            <a:r>
              <a:rPr lang="fr-FR" sz="1200" b="1" dirty="0" err="1">
                <a:solidFill>
                  <a:srgbClr val="7F0055"/>
                </a:solidFill>
                <a:latin typeface="Monospace" charset="0"/>
              </a:rPr>
              <a:t>typedef</a:t>
            </a:r>
            <a:r>
              <a:rPr lang="fr-FR" sz="1200" b="1" dirty="0">
                <a:latin typeface="Monospace" charset="0"/>
              </a:rPr>
              <a:t> </a:t>
            </a:r>
            <a:r>
              <a:rPr lang="fr-FR" sz="1200" b="1" dirty="0" err="1">
                <a:solidFill>
                  <a:srgbClr val="7F0055"/>
                </a:solidFill>
                <a:latin typeface="Monospace" charset="0"/>
              </a:rPr>
              <a:t>struct</a:t>
            </a:r>
            <a:r>
              <a:rPr lang="fr-FR" sz="1200" b="1" dirty="0">
                <a:latin typeface="Monospace" charset="0"/>
              </a:rPr>
              <a:t> </a:t>
            </a:r>
            <a:r>
              <a:rPr lang="fr-FR" sz="1200" b="1" dirty="0" err="1">
                <a:latin typeface="Monospace" charset="0"/>
              </a:rPr>
              <a:t>unix_file</a:t>
            </a:r>
            <a:r>
              <a:rPr lang="fr-FR" sz="1200" b="1" dirty="0">
                <a:latin typeface="Monospace" charset="0"/>
              </a:rPr>
              <a:t> </a:t>
            </a:r>
            <a:r>
              <a:rPr lang="fr-FR" sz="1200" b="1" dirty="0" smtClean="0">
                <a:latin typeface="Monospace" charset="0"/>
              </a:rPr>
              <a:t>{</a:t>
            </a:r>
          </a:p>
          <a:p>
            <a:r>
              <a:rPr lang="fr-FR" sz="1200" b="1" dirty="0">
                <a:latin typeface="Monospace" charset="0"/>
              </a:rPr>
              <a:t> </a:t>
            </a:r>
            <a:r>
              <a:rPr lang="fr-FR" sz="1200" b="1" dirty="0" smtClean="0">
                <a:latin typeface="Monospace" charset="0"/>
              </a:rPr>
              <a:t> </a:t>
            </a:r>
            <a:r>
              <a:rPr lang="fr-FR" sz="1200" dirty="0" smtClean="0">
                <a:latin typeface="Monospace" charset="0"/>
              </a:rPr>
              <a:t>u32 </a:t>
            </a:r>
            <a:r>
              <a:rPr lang="fr-FR" sz="1200" dirty="0" err="1" smtClean="0">
                <a:solidFill>
                  <a:srgbClr val="0000C0"/>
                </a:solidFill>
                <a:latin typeface="Monospace" charset="0"/>
              </a:rPr>
              <a:t>file_descriptor</a:t>
            </a:r>
            <a:r>
              <a:rPr lang="fr-FR" sz="1200" dirty="0" smtClean="0">
                <a:latin typeface="Monospace" charset="0"/>
              </a:rPr>
              <a:t>;</a:t>
            </a:r>
          </a:p>
          <a:p>
            <a:endParaRPr lang="fr-FR" sz="1200" dirty="0">
              <a:latin typeface="Monospace" charset="0"/>
            </a:endParaRPr>
          </a:p>
          <a:p>
            <a:r>
              <a:rPr lang="is-IS" sz="1200" dirty="0">
                <a:latin typeface="Monospace" charset="0"/>
              </a:rPr>
              <a:t>  u32 </a:t>
            </a:r>
            <a:r>
              <a:rPr lang="is-IS" sz="1200" dirty="0">
                <a:solidFill>
                  <a:srgbClr val="0000C0"/>
                </a:solidFill>
                <a:latin typeface="Monospace" charset="0"/>
              </a:rPr>
              <a:t>flags</a:t>
            </a:r>
            <a:r>
              <a:rPr lang="is-IS" sz="1200" dirty="0">
                <a:latin typeface="Monospace" charset="0"/>
              </a:rPr>
              <a:t>;</a:t>
            </a:r>
          </a:p>
          <a:p>
            <a:r>
              <a:rPr lang="fr-FR" sz="1200" b="1" dirty="0">
                <a:solidFill>
                  <a:srgbClr val="7F0055"/>
                </a:solidFill>
                <a:latin typeface="Monospace" charset="0"/>
              </a:rPr>
              <a:t>#</a:t>
            </a:r>
            <a:r>
              <a:rPr lang="fr-FR" sz="1200" b="1" dirty="0" err="1">
                <a:solidFill>
                  <a:srgbClr val="7F0055"/>
                </a:solidFill>
                <a:latin typeface="Monospace" charset="0"/>
              </a:rPr>
              <a:t>define</a:t>
            </a:r>
            <a:r>
              <a:rPr lang="fr-FR" sz="1200" b="1" dirty="0">
                <a:latin typeface="Monospace" charset="0"/>
              </a:rPr>
              <a:t> UNIX_FILE_DATA_AVAILABLE_TO_WRITE (1 &lt;&lt; 0)</a:t>
            </a:r>
          </a:p>
          <a:p>
            <a:r>
              <a:rPr lang="fr-FR" sz="1200" b="1" dirty="0">
                <a:solidFill>
                  <a:srgbClr val="7F0055"/>
                </a:solidFill>
                <a:latin typeface="Monospace" charset="0"/>
              </a:rPr>
              <a:t>#</a:t>
            </a:r>
            <a:r>
              <a:rPr lang="fr-FR" sz="1200" b="1" dirty="0" err="1">
                <a:solidFill>
                  <a:srgbClr val="7F0055"/>
                </a:solidFill>
                <a:latin typeface="Monospace" charset="0"/>
              </a:rPr>
              <a:t>define</a:t>
            </a:r>
            <a:r>
              <a:rPr lang="fr-FR" sz="1200" b="1" dirty="0">
                <a:latin typeface="Monospace" charset="0"/>
              </a:rPr>
              <a:t> UNIX_FILE_EVENT_EDGE_TRIGGERED   (1 &lt;&lt; 1)</a:t>
            </a:r>
          </a:p>
          <a:p>
            <a:endParaRPr lang="fr-FR" sz="1200" dirty="0" smtClean="0">
              <a:latin typeface="Monospace" charset="0"/>
            </a:endParaRPr>
          </a:p>
          <a:p>
            <a:r>
              <a:rPr lang="fr-FR" sz="1200" dirty="0">
                <a:latin typeface="Monospace" charset="0"/>
              </a:rPr>
              <a:t> </a:t>
            </a:r>
            <a:r>
              <a:rPr lang="fr-FR" sz="1200" dirty="0" err="1" smtClean="0">
                <a:latin typeface="Monospace" charset="0"/>
              </a:rPr>
              <a:t>uword</a:t>
            </a:r>
            <a:r>
              <a:rPr lang="fr-FR" sz="1200" dirty="0" smtClean="0">
                <a:latin typeface="Monospace" charset="0"/>
              </a:rPr>
              <a:t> </a:t>
            </a:r>
            <a:r>
              <a:rPr lang="fr-FR" sz="1200" dirty="0" err="1">
                <a:solidFill>
                  <a:srgbClr val="0000C0"/>
                </a:solidFill>
                <a:latin typeface="Monospace" charset="0"/>
              </a:rPr>
              <a:t>private_data</a:t>
            </a:r>
            <a:r>
              <a:rPr lang="fr-FR" sz="1200" dirty="0">
                <a:latin typeface="Monospace" charset="0"/>
              </a:rPr>
              <a:t>;</a:t>
            </a:r>
          </a:p>
          <a:p>
            <a:endParaRPr lang="fr-FR" sz="1200" dirty="0">
              <a:latin typeface="Monospace" charset="0"/>
            </a:endParaRPr>
          </a:p>
          <a:p>
            <a:r>
              <a:rPr lang="fr-FR" sz="1200" dirty="0" smtClean="0">
                <a:solidFill>
                  <a:srgbClr val="005032"/>
                </a:solidFill>
                <a:latin typeface="Monospace" charset="0"/>
              </a:rPr>
              <a:t>  </a:t>
            </a:r>
            <a:r>
              <a:rPr lang="fr-FR" sz="1200" dirty="0" err="1" smtClean="0">
                <a:solidFill>
                  <a:srgbClr val="005032"/>
                </a:solidFill>
                <a:latin typeface="Monospace" charset="0"/>
              </a:rPr>
              <a:t>unix_file_function_t</a:t>
            </a:r>
            <a:r>
              <a:rPr lang="fr-FR" sz="1200" dirty="0" smtClean="0">
                <a:latin typeface="Monospace" charset="0"/>
              </a:rPr>
              <a:t> </a:t>
            </a:r>
            <a:r>
              <a:rPr lang="fr-FR" sz="1200" dirty="0">
                <a:latin typeface="Monospace" charset="0"/>
              </a:rPr>
              <a:t>* </a:t>
            </a:r>
            <a:r>
              <a:rPr lang="fr-FR" sz="1200" dirty="0" err="1">
                <a:solidFill>
                  <a:srgbClr val="0000C0"/>
                </a:solidFill>
                <a:latin typeface="Monospace" charset="0"/>
              </a:rPr>
              <a:t>read_function</a:t>
            </a:r>
            <a:r>
              <a:rPr lang="fr-FR" sz="1200" dirty="0">
                <a:latin typeface="Monospace" charset="0"/>
              </a:rPr>
              <a:t>, * </a:t>
            </a:r>
            <a:r>
              <a:rPr lang="fr-FR" sz="1200" dirty="0" err="1">
                <a:solidFill>
                  <a:srgbClr val="0000C0"/>
                </a:solidFill>
                <a:latin typeface="Monospace" charset="0"/>
              </a:rPr>
              <a:t>write_function</a:t>
            </a:r>
            <a:r>
              <a:rPr lang="fr-FR" sz="1200" dirty="0">
                <a:latin typeface="Monospace" charset="0"/>
              </a:rPr>
              <a:t>, * </a:t>
            </a:r>
            <a:r>
              <a:rPr lang="fr-FR" sz="1200" dirty="0" err="1">
                <a:solidFill>
                  <a:srgbClr val="0000C0"/>
                </a:solidFill>
                <a:latin typeface="Monospace" charset="0"/>
              </a:rPr>
              <a:t>error_function</a:t>
            </a:r>
            <a:r>
              <a:rPr lang="fr-FR" sz="1200" dirty="0">
                <a:latin typeface="Monospace" charset="0"/>
              </a:rPr>
              <a:t>;</a:t>
            </a:r>
          </a:p>
          <a:p>
            <a:r>
              <a:rPr lang="fr-FR" sz="1200" dirty="0">
                <a:latin typeface="Monospace" charset="0"/>
              </a:rPr>
              <a:t>} </a:t>
            </a:r>
            <a:r>
              <a:rPr lang="fr-FR" sz="1200" dirty="0" err="1">
                <a:solidFill>
                  <a:srgbClr val="005032"/>
                </a:solidFill>
                <a:latin typeface="Monospace" charset="0"/>
              </a:rPr>
              <a:t>unix_file_t</a:t>
            </a:r>
            <a:r>
              <a:rPr lang="fr-FR" sz="1200" dirty="0">
                <a:latin typeface="Monospace" charset="0"/>
              </a:rPr>
              <a:t>;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11700" y="4217026"/>
            <a:ext cx="5573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Monospace" charset="0"/>
              </a:rPr>
              <a:t>uword</a:t>
            </a:r>
            <a:r>
              <a:rPr lang="fr-FR" dirty="0" smtClean="0">
                <a:latin typeface="Monospace" charset="0"/>
              </a:rPr>
              <a:t> </a:t>
            </a:r>
            <a:r>
              <a:rPr lang="fr-FR" b="1" dirty="0" err="1" smtClean="0">
                <a:latin typeface="Monospace" charset="0"/>
              </a:rPr>
              <a:t>unix_file_add</a:t>
            </a:r>
            <a:r>
              <a:rPr lang="fr-FR" b="1" dirty="0" smtClean="0">
                <a:latin typeface="Monospace" charset="0"/>
              </a:rPr>
              <a:t> </a:t>
            </a:r>
            <a:r>
              <a:rPr lang="fr-FR" b="1" dirty="0">
                <a:latin typeface="Monospace" charset="0"/>
              </a:rPr>
              <a:t>(</a:t>
            </a:r>
            <a:r>
              <a:rPr lang="fr-FR" b="1" dirty="0" err="1">
                <a:solidFill>
                  <a:srgbClr val="005032"/>
                </a:solidFill>
                <a:latin typeface="Monospace" charset="0"/>
              </a:rPr>
              <a:t>unix_main_t</a:t>
            </a:r>
            <a:r>
              <a:rPr lang="fr-FR" b="1" dirty="0">
                <a:latin typeface="Monospace" charset="0"/>
              </a:rPr>
              <a:t> * </a:t>
            </a:r>
            <a:r>
              <a:rPr lang="fr-FR" b="1" dirty="0" err="1">
                <a:latin typeface="Monospace" charset="0"/>
              </a:rPr>
              <a:t>um</a:t>
            </a:r>
            <a:r>
              <a:rPr lang="fr-FR" b="1" dirty="0">
                <a:latin typeface="Monospace" charset="0"/>
              </a:rPr>
              <a:t>, </a:t>
            </a:r>
            <a:r>
              <a:rPr lang="fr-FR" b="1" dirty="0" err="1">
                <a:solidFill>
                  <a:srgbClr val="005032"/>
                </a:solidFill>
                <a:latin typeface="Monospace" charset="0"/>
              </a:rPr>
              <a:t>unix_file_t</a:t>
            </a:r>
            <a:r>
              <a:rPr lang="fr-FR" b="1" dirty="0">
                <a:latin typeface="Monospace" charset="0"/>
              </a:rPr>
              <a:t> * </a:t>
            </a:r>
            <a:r>
              <a:rPr lang="fr-FR" b="1" dirty="0" err="1">
                <a:latin typeface="Monospace" charset="0"/>
              </a:rPr>
              <a:t>template</a:t>
            </a:r>
            <a:r>
              <a:rPr lang="fr-FR" b="1" dirty="0" smtClean="0">
                <a:latin typeface="Monospace" charset="0"/>
              </a:rPr>
              <a:t>);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829271" y="71120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Monospace" charset="0"/>
              </a:rPr>
              <a:t> </a:t>
            </a:r>
            <a:r>
              <a:rPr lang="fr-FR" dirty="0" err="1">
                <a:solidFill>
                  <a:srgbClr val="005032"/>
                </a:solidFill>
                <a:latin typeface="Monospace" charset="0"/>
              </a:rPr>
              <a:t>unix_file_t</a:t>
            </a:r>
            <a:r>
              <a:rPr lang="fr-FR" dirty="0">
                <a:latin typeface="Monospace" charset="0"/>
              </a:rPr>
              <a:t> </a:t>
            </a:r>
            <a:r>
              <a:rPr lang="fr-FR" dirty="0" err="1">
                <a:latin typeface="Monospace" charset="0"/>
              </a:rPr>
              <a:t>template</a:t>
            </a:r>
            <a:r>
              <a:rPr lang="fr-FR" dirty="0">
                <a:latin typeface="Monospace" charset="0"/>
              </a:rPr>
              <a:t> = {0};</a:t>
            </a:r>
          </a:p>
          <a:p>
            <a:r>
              <a:rPr lang="fr-FR" dirty="0">
                <a:latin typeface="Monospace" charset="0"/>
              </a:rPr>
              <a:t>    </a:t>
            </a:r>
            <a:r>
              <a:rPr lang="fr-FR" dirty="0" err="1">
                <a:latin typeface="Monospace" charset="0"/>
              </a:rPr>
              <a:t>template.</a:t>
            </a:r>
            <a:r>
              <a:rPr lang="fr-FR" dirty="0" err="1">
                <a:solidFill>
                  <a:srgbClr val="0000C0"/>
                </a:solidFill>
                <a:latin typeface="Monospace" charset="0"/>
              </a:rPr>
              <a:t>read_function</a:t>
            </a:r>
            <a:r>
              <a:rPr lang="fr-FR" dirty="0">
                <a:latin typeface="Monospace" charset="0"/>
              </a:rPr>
              <a:t> = </a:t>
            </a:r>
            <a:r>
              <a:rPr lang="fr-FR" dirty="0" err="1">
                <a:latin typeface="Monospace" charset="0"/>
              </a:rPr>
              <a:t>tapcli_read_ready</a:t>
            </a:r>
            <a:r>
              <a:rPr lang="fr-FR" dirty="0">
                <a:latin typeface="Monospace" charset="0"/>
              </a:rPr>
              <a:t>;</a:t>
            </a:r>
          </a:p>
          <a:p>
            <a:r>
              <a:rPr lang="fr-FR" dirty="0">
                <a:latin typeface="Monospace" charset="0"/>
              </a:rPr>
              <a:t>    </a:t>
            </a:r>
            <a:r>
              <a:rPr lang="fr-FR" dirty="0" err="1">
                <a:latin typeface="Monospace" charset="0"/>
              </a:rPr>
              <a:t>template.</a:t>
            </a:r>
            <a:r>
              <a:rPr lang="fr-FR" dirty="0" err="1">
                <a:solidFill>
                  <a:srgbClr val="0000C0"/>
                </a:solidFill>
                <a:latin typeface="Monospace" charset="0"/>
              </a:rPr>
              <a:t>file_descriptor</a:t>
            </a:r>
            <a:r>
              <a:rPr lang="fr-FR" dirty="0">
                <a:latin typeface="Monospace" charset="0"/>
              </a:rPr>
              <a:t> = </a:t>
            </a:r>
            <a:r>
              <a:rPr lang="fr-FR" dirty="0" err="1">
                <a:latin typeface="Monospace" charset="0"/>
              </a:rPr>
              <a:t>dev_net_tun_fd</a:t>
            </a:r>
            <a:r>
              <a:rPr lang="fr-FR" dirty="0">
                <a:latin typeface="Monospace" charset="0"/>
              </a:rPr>
              <a:t>;</a:t>
            </a:r>
          </a:p>
          <a:p>
            <a:r>
              <a:rPr lang="fr-FR" dirty="0">
                <a:latin typeface="Monospace" charset="0"/>
              </a:rPr>
              <a:t>    ti-&gt;</a:t>
            </a:r>
            <a:r>
              <a:rPr lang="fr-FR" dirty="0" err="1">
                <a:solidFill>
                  <a:srgbClr val="0000C0"/>
                </a:solidFill>
                <a:latin typeface="Monospace" charset="0"/>
              </a:rPr>
              <a:t>unix_file_index</a:t>
            </a:r>
            <a:r>
              <a:rPr lang="fr-FR" dirty="0">
                <a:latin typeface="Monospace" charset="0"/>
              </a:rPr>
              <a:t> = </a:t>
            </a:r>
            <a:r>
              <a:rPr lang="fr-FR" dirty="0" err="1">
                <a:latin typeface="Monospace" charset="0"/>
              </a:rPr>
              <a:t>unix_file_add</a:t>
            </a:r>
            <a:r>
              <a:rPr lang="fr-FR" dirty="0">
                <a:latin typeface="Monospace" charset="0"/>
              </a:rPr>
              <a:t> (&amp;</a:t>
            </a:r>
            <a:r>
              <a:rPr lang="fr-FR" dirty="0" err="1">
                <a:latin typeface="Monospace" charset="0"/>
              </a:rPr>
              <a:t>unix_main</a:t>
            </a:r>
            <a:r>
              <a:rPr lang="fr-FR" dirty="0">
                <a:latin typeface="Monospace" charset="0"/>
              </a:rPr>
              <a:t>, &amp;</a:t>
            </a:r>
            <a:r>
              <a:rPr lang="fr-FR" dirty="0" err="1">
                <a:latin typeface="Monospace" charset="0"/>
              </a:rPr>
              <a:t>template</a:t>
            </a:r>
            <a:r>
              <a:rPr lang="fr-FR" dirty="0">
                <a:latin typeface="Monospace" charset="0"/>
              </a:rPr>
              <a:t>);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4694198" y="750838"/>
            <a:ext cx="34650" cy="3450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829271" y="220561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vnet</a:t>
            </a:r>
            <a:r>
              <a:rPr lang="fr-FR" dirty="0" smtClean="0"/>
              <a:t>/</a:t>
            </a:r>
            <a:r>
              <a:rPr lang="fr-FR" dirty="0" err="1" smtClean="0"/>
              <a:t>unix</a:t>
            </a:r>
            <a:r>
              <a:rPr lang="fr-FR" dirty="0" smtClean="0"/>
              <a:t>/</a:t>
            </a:r>
            <a:r>
              <a:rPr lang="fr-FR" dirty="0" err="1" smtClean="0"/>
              <a:t>tapcli.c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829271" y="2279837"/>
            <a:ext cx="4663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err="1">
                <a:solidFill>
                  <a:srgbClr val="7F0055"/>
                </a:solidFill>
                <a:latin typeface="Monospace" charset="0"/>
              </a:rPr>
              <a:t>static</a:t>
            </a:r>
            <a:r>
              <a:rPr lang="fr-FR" sz="1200" b="1" dirty="0">
                <a:latin typeface="Monospace" charset="0"/>
              </a:rPr>
              <a:t> </a:t>
            </a:r>
            <a:r>
              <a:rPr lang="fr-FR" sz="1200" b="1" dirty="0" err="1">
                <a:solidFill>
                  <a:srgbClr val="005032"/>
                </a:solidFill>
                <a:latin typeface="Monospace" charset="0"/>
              </a:rPr>
              <a:t>clib_error_t</a:t>
            </a:r>
            <a:r>
              <a:rPr lang="fr-FR" sz="1200" b="1" dirty="0">
                <a:latin typeface="Monospace" charset="0"/>
              </a:rPr>
              <a:t> * </a:t>
            </a:r>
            <a:r>
              <a:rPr lang="fr-FR" sz="1200" b="1" dirty="0" err="1">
                <a:latin typeface="Monospace" charset="0"/>
              </a:rPr>
              <a:t>tapcli_read_ready</a:t>
            </a:r>
            <a:r>
              <a:rPr lang="fr-FR" sz="1200" b="1" dirty="0">
                <a:latin typeface="Monospace" charset="0"/>
              </a:rPr>
              <a:t> (</a:t>
            </a:r>
            <a:r>
              <a:rPr lang="fr-FR" sz="1200" b="1" dirty="0" err="1">
                <a:solidFill>
                  <a:srgbClr val="005032"/>
                </a:solidFill>
                <a:latin typeface="Monospace" charset="0"/>
              </a:rPr>
              <a:t>unix_file_t</a:t>
            </a:r>
            <a:r>
              <a:rPr lang="fr-FR" sz="1200" b="1" dirty="0">
                <a:latin typeface="Monospace" charset="0"/>
              </a:rPr>
              <a:t> * </a:t>
            </a:r>
            <a:r>
              <a:rPr lang="fr-FR" sz="1200" b="1" dirty="0" err="1">
                <a:latin typeface="Monospace" charset="0"/>
              </a:rPr>
              <a:t>uf</a:t>
            </a:r>
            <a:r>
              <a:rPr lang="fr-FR" sz="1200" b="1" dirty="0">
                <a:latin typeface="Monospace" charset="0"/>
              </a:rPr>
              <a:t>)</a:t>
            </a:r>
          </a:p>
          <a:p>
            <a:r>
              <a:rPr lang="fr-FR" sz="1200" dirty="0">
                <a:latin typeface="Monospace" charset="0"/>
              </a:rPr>
              <a:t>{</a:t>
            </a:r>
          </a:p>
          <a:p>
            <a:r>
              <a:rPr lang="fr-FR" sz="1200" dirty="0">
                <a:latin typeface="Monospace" charset="0"/>
              </a:rPr>
              <a:t>  </a:t>
            </a:r>
            <a:r>
              <a:rPr lang="fr-FR" sz="1200" dirty="0" err="1">
                <a:solidFill>
                  <a:srgbClr val="005032"/>
                </a:solidFill>
                <a:latin typeface="Monospace" charset="0"/>
              </a:rPr>
              <a:t>vlib_main_t</a:t>
            </a:r>
            <a:r>
              <a:rPr lang="fr-FR" sz="1200" dirty="0">
                <a:latin typeface="Monospace" charset="0"/>
              </a:rPr>
              <a:t> * </a:t>
            </a:r>
            <a:r>
              <a:rPr lang="fr-FR" sz="1200" dirty="0" err="1">
                <a:latin typeface="Monospace" charset="0"/>
              </a:rPr>
              <a:t>vm</a:t>
            </a:r>
            <a:r>
              <a:rPr lang="fr-FR" sz="1200" dirty="0">
                <a:latin typeface="Monospace" charset="0"/>
              </a:rPr>
              <a:t> = </a:t>
            </a:r>
            <a:r>
              <a:rPr lang="fr-FR" sz="1200" dirty="0" err="1">
                <a:latin typeface="Monospace" charset="0"/>
              </a:rPr>
              <a:t>vlib_get_main</a:t>
            </a:r>
            <a:r>
              <a:rPr lang="fr-FR" sz="1200" dirty="0">
                <a:latin typeface="Monospace" charset="0"/>
              </a:rPr>
              <a:t>();</a:t>
            </a:r>
          </a:p>
          <a:p>
            <a:r>
              <a:rPr lang="fr-FR" sz="1200" dirty="0">
                <a:latin typeface="Monospace" charset="0"/>
              </a:rPr>
              <a:t>  </a:t>
            </a:r>
            <a:r>
              <a:rPr lang="fr-FR" sz="1200" dirty="0" err="1">
                <a:solidFill>
                  <a:srgbClr val="005032"/>
                </a:solidFill>
                <a:latin typeface="Monospace" charset="0"/>
              </a:rPr>
              <a:t>tapcli_main_t</a:t>
            </a:r>
            <a:r>
              <a:rPr lang="fr-FR" sz="1200" dirty="0">
                <a:latin typeface="Monospace" charset="0"/>
              </a:rPr>
              <a:t> * </a:t>
            </a:r>
            <a:r>
              <a:rPr lang="fr-FR" sz="1200" dirty="0" err="1">
                <a:latin typeface="Monospace" charset="0"/>
              </a:rPr>
              <a:t>tm</a:t>
            </a:r>
            <a:r>
              <a:rPr lang="fr-FR" sz="1200" dirty="0">
                <a:latin typeface="Monospace" charset="0"/>
              </a:rPr>
              <a:t> = &amp;</a:t>
            </a:r>
            <a:r>
              <a:rPr lang="fr-FR" sz="1200" dirty="0" err="1">
                <a:latin typeface="Monospace" charset="0"/>
              </a:rPr>
              <a:t>tapcli_main</a:t>
            </a:r>
            <a:r>
              <a:rPr lang="fr-FR" sz="1200" dirty="0">
                <a:latin typeface="Monospace" charset="0"/>
              </a:rPr>
              <a:t>;</a:t>
            </a:r>
          </a:p>
          <a:p>
            <a:r>
              <a:rPr lang="nl-NL" sz="1200" dirty="0">
                <a:latin typeface="Monospace" charset="0"/>
              </a:rPr>
              <a:t>  </a:t>
            </a:r>
            <a:r>
              <a:rPr lang="nl-NL" sz="1200" dirty="0" err="1">
                <a:solidFill>
                  <a:srgbClr val="005032"/>
                </a:solidFill>
                <a:latin typeface="Monospace" charset="0"/>
              </a:rPr>
              <a:t>uword</a:t>
            </a:r>
            <a:r>
              <a:rPr lang="nl-NL" sz="1200" dirty="0">
                <a:latin typeface="Monospace" charset="0"/>
              </a:rPr>
              <a:t> * p;</a:t>
            </a:r>
          </a:p>
          <a:p>
            <a:r>
              <a:rPr lang="de-DE" sz="1200" dirty="0" smtClean="0">
                <a:latin typeface="Monospace" charset="0"/>
              </a:rPr>
              <a:t>  </a:t>
            </a:r>
            <a:r>
              <a:rPr lang="de-DE" sz="1200" dirty="0" err="1" smtClean="0">
                <a:latin typeface="Monospace" charset="0"/>
              </a:rPr>
              <a:t>vlib_node_set_interrupt_pending</a:t>
            </a:r>
            <a:r>
              <a:rPr lang="de-DE" sz="1200" dirty="0" smtClean="0">
                <a:latin typeface="Monospace" charset="0"/>
              </a:rPr>
              <a:t> </a:t>
            </a:r>
            <a:r>
              <a:rPr lang="de-DE" sz="1200" dirty="0">
                <a:latin typeface="Monospace" charset="0"/>
              </a:rPr>
              <a:t>(</a:t>
            </a:r>
            <a:r>
              <a:rPr lang="de-DE" sz="1200" dirty="0" err="1">
                <a:latin typeface="Monospace" charset="0"/>
              </a:rPr>
              <a:t>vm</a:t>
            </a:r>
            <a:r>
              <a:rPr lang="de-DE" sz="1200" dirty="0">
                <a:latin typeface="Monospace" charset="0"/>
              </a:rPr>
              <a:t>, </a:t>
            </a:r>
            <a:r>
              <a:rPr lang="de-DE" sz="1200" dirty="0" err="1">
                <a:latin typeface="Monospace" charset="0"/>
              </a:rPr>
              <a:t>tapcli_rx_node.</a:t>
            </a:r>
            <a:r>
              <a:rPr lang="de-DE" sz="1200" dirty="0" err="1">
                <a:solidFill>
                  <a:srgbClr val="0000C0"/>
                </a:solidFill>
                <a:latin typeface="Monospace" charset="0"/>
              </a:rPr>
              <a:t>index</a:t>
            </a:r>
            <a:r>
              <a:rPr lang="de-DE" sz="1200" dirty="0" smtClean="0">
                <a:latin typeface="Monospace" charset="0"/>
              </a:rPr>
              <a:t>);</a:t>
            </a:r>
            <a:endParaRPr lang="de-DE" sz="1200" dirty="0">
              <a:latin typeface="Monospace" charset="0"/>
            </a:endParaRPr>
          </a:p>
          <a:p>
            <a:r>
              <a:rPr lang="de-DE" sz="1200" dirty="0">
                <a:latin typeface="Monospace" charset="0"/>
              </a:rPr>
              <a:t>  </a:t>
            </a:r>
            <a:r>
              <a:rPr lang="is-IS" sz="1200" dirty="0" smtClean="0">
                <a:latin typeface="Monospace" charset="0"/>
              </a:rPr>
              <a:t>…</a:t>
            </a:r>
            <a:endParaRPr lang="de-DE" sz="1200" dirty="0" smtClean="0">
              <a:latin typeface="Monospace" charset="0"/>
            </a:endParaRPr>
          </a:p>
          <a:p>
            <a:r>
              <a:rPr lang="en-US" sz="1200" dirty="0" smtClean="0">
                <a:latin typeface="Monospace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Monospace" charset="0"/>
              </a:rPr>
              <a:t>return</a:t>
            </a:r>
            <a:r>
              <a:rPr lang="en-US" sz="1200" b="1" dirty="0">
                <a:latin typeface="Monospace" charset="0"/>
              </a:rPr>
              <a:t> 0;</a:t>
            </a:r>
          </a:p>
          <a:p>
            <a:r>
              <a:rPr lang="en-US" sz="1200" dirty="0">
                <a:latin typeface="Monospace" charset="0"/>
              </a:rPr>
              <a:t>}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175657" y="4707666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more at </a:t>
            </a:r>
            <a:r>
              <a:rPr lang="fr-FR" dirty="0" err="1" smtClean="0"/>
              <a:t>vlib</a:t>
            </a:r>
            <a:r>
              <a:rPr lang="fr-FR" dirty="0" smtClean="0"/>
              <a:t>/</a:t>
            </a:r>
            <a:r>
              <a:rPr lang="fr-FR" dirty="0" err="1" smtClean="0"/>
              <a:t>unix</a:t>
            </a:r>
            <a:r>
              <a:rPr lang="fr-FR" dirty="0" smtClean="0"/>
              <a:t>/</a:t>
            </a:r>
            <a:r>
              <a:rPr lang="fr-FR" dirty="0" err="1" smtClean="0"/>
              <a:t>unix.h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192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Sub-agenda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27" y="2715475"/>
            <a:ext cx="3187109" cy="1759284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04818" y="567253"/>
            <a:ext cx="4045200" cy="1482300"/>
          </a:xfrm>
        </p:spPr>
        <p:txBody>
          <a:bodyPr/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vppinfra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structures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36564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Plugins 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unix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plugin.h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398" y="-194929"/>
            <a:ext cx="480060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latin typeface="Monospace" charset="0"/>
            </a:endParaRPr>
          </a:p>
          <a:p>
            <a:r>
              <a:rPr lang="fr-FR" sz="1000" b="1" dirty="0" err="1">
                <a:solidFill>
                  <a:srgbClr val="7F0055"/>
                </a:solidFill>
                <a:latin typeface="Monospace" charset="0"/>
              </a:rPr>
              <a:t>static</a:t>
            </a:r>
            <a:r>
              <a:rPr lang="fr-FR" sz="1000" b="1" dirty="0">
                <a:latin typeface="Monospace" charset="0"/>
              </a:rPr>
              <a:t> </a:t>
            </a:r>
            <a:r>
              <a:rPr lang="fr-FR" sz="1000" b="1" dirty="0" err="1">
                <a:solidFill>
                  <a:srgbClr val="7F0055"/>
                </a:solidFill>
                <a:latin typeface="Monospace" charset="0"/>
              </a:rPr>
              <a:t>int</a:t>
            </a:r>
            <a:r>
              <a:rPr lang="fr-FR" sz="1000" b="1" dirty="0">
                <a:latin typeface="Monospace" charset="0"/>
              </a:rPr>
              <a:t> </a:t>
            </a:r>
          </a:p>
          <a:p>
            <a:r>
              <a:rPr lang="fr-FR" sz="1000" b="1" dirty="0" err="1">
                <a:latin typeface="Monospace" charset="0"/>
              </a:rPr>
              <a:t>load_one_plugin</a:t>
            </a:r>
            <a:r>
              <a:rPr lang="fr-FR" sz="1000" b="1" dirty="0">
                <a:latin typeface="Monospace" charset="0"/>
              </a:rPr>
              <a:t> (</a:t>
            </a:r>
            <a:r>
              <a:rPr lang="fr-FR" sz="1000" b="1" dirty="0" err="1">
                <a:solidFill>
                  <a:srgbClr val="005032"/>
                </a:solidFill>
                <a:latin typeface="Monospace" charset="0"/>
              </a:rPr>
              <a:t>plugin_main_t</a:t>
            </a:r>
            <a:r>
              <a:rPr lang="fr-FR" sz="1000" b="1" dirty="0">
                <a:latin typeface="Monospace" charset="0"/>
              </a:rPr>
              <a:t> *pm, </a:t>
            </a:r>
            <a:r>
              <a:rPr lang="fr-FR" sz="1000" b="1" dirty="0" err="1">
                <a:solidFill>
                  <a:srgbClr val="005032"/>
                </a:solidFill>
                <a:latin typeface="Monospace" charset="0"/>
              </a:rPr>
              <a:t>plugin_info_t</a:t>
            </a:r>
            <a:r>
              <a:rPr lang="fr-FR" sz="1000" b="1" dirty="0">
                <a:latin typeface="Monospace" charset="0"/>
              </a:rPr>
              <a:t> *pi, </a:t>
            </a:r>
            <a:r>
              <a:rPr lang="fr-FR" sz="1000" b="1" dirty="0" err="1">
                <a:solidFill>
                  <a:srgbClr val="7F0055"/>
                </a:solidFill>
                <a:latin typeface="Monospace" charset="0"/>
              </a:rPr>
              <a:t>int</a:t>
            </a:r>
            <a:r>
              <a:rPr lang="fr-FR" sz="1000" b="1" dirty="0">
                <a:latin typeface="Monospace" charset="0"/>
              </a:rPr>
              <a:t> </a:t>
            </a:r>
            <a:r>
              <a:rPr lang="fr-FR" sz="1000" b="1" dirty="0" err="1">
                <a:latin typeface="Monospace" charset="0"/>
              </a:rPr>
              <a:t>from_early_init</a:t>
            </a:r>
            <a:r>
              <a:rPr lang="fr-FR" sz="1000" b="1" dirty="0">
                <a:latin typeface="Monospace" charset="0"/>
              </a:rPr>
              <a:t>)</a:t>
            </a:r>
          </a:p>
          <a:p>
            <a:r>
              <a:rPr lang="fr-FR" sz="1000" dirty="0">
                <a:latin typeface="Monospace" charset="0"/>
              </a:rPr>
              <a:t>{</a:t>
            </a:r>
          </a:p>
          <a:p>
            <a:r>
              <a:rPr lang="fr-FR" sz="1000" dirty="0">
                <a:latin typeface="Monospace" charset="0"/>
              </a:rPr>
              <a:t>  </a:t>
            </a:r>
            <a:r>
              <a:rPr lang="fr-FR" sz="1000" b="1" dirty="0" err="1">
                <a:solidFill>
                  <a:srgbClr val="7F0055"/>
                </a:solidFill>
                <a:latin typeface="Monospace" charset="0"/>
              </a:rPr>
              <a:t>void</a:t>
            </a:r>
            <a:r>
              <a:rPr lang="fr-FR" sz="1000" b="1" dirty="0">
                <a:latin typeface="Monospace" charset="0"/>
              </a:rPr>
              <a:t> *</a:t>
            </a:r>
            <a:r>
              <a:rPr lang="fr-FR" sz="1000" b="1" dirty="0" err="1">
                <a:latin typeface="Monospace" charset="0"/>
              </a:rPr>
              <a:t>handle</a:t>
            </a:r>
            <a:r>
              <a:rPr lang="fr-FR" sz="1000" b="1" dirty="0">
                <a:latin typeface="Monospace" charset="0"/>
              </a:rPr>
              <a:t>, *</a:t>
            </a:r>
            <a:r>
              <a:rPr lang="fr-FR" sz="1000" b="1" dirty="0" err="1">
                <a:latin typeface="Monospace" charset="0"/>
              </a:rPr>
              <a:t>register_handle</a:t>
            </a:r>
            <a:r>
              <a:rPr lang="fr-FR" sz="1000" b="1" dirty="0">
                <a:latin typeface="Monospace" charset="0"/>
              </a:rPr>
              <a:t>;</a:t>
            </a:r>
          </a:p>
          <a:p>
            <a:r>
              <a:rPr lang="fr-FR" sz="1000" dirty="0">
                <a:latin typeface="Monospace" charset="0"/>
              </a:rPr>
              <a:t>  </a:t>
            </a:r>
            <a:r>
              <a:rPr lang="fr-FR" sz="1000" dirty="0" err="1">
                <a:solidFill>
                  <a:srgbClr val="005032"/>
                </a:solidFill>
                <a:latin typeface="Monospace" charset="0"/>
              </a:rPr>
              <a:t>clib_error_t</a:t>
            </a:r>
            <a:r>
              <a:rPr lang="fr-FR" sz="1000" dirty="0">
                <a:latin typeface="Monospace" charset="0"/>
              </a:rPr>
              <a:t> * (*</a:t>
            </a:r>
            <a:r>
              <a:rPr lang="fr-FR" sz="1000" dirty="0" err="1">
                <a:latin typeface="Monospace" charset="0"/>
              </a:rPr>
              <a:t>fp</a:t>
            </a:r>
            <a:r>
              <a:rPr lang="fr-FR" sz="1000" dirty="0">
                <a:latin typeface="Monospace" charset="0"/>
              </a:rPr>
              <a:t>)(</a:t>
            </a:r>
            <a:r>
              <a:rPr lang="fr-FR" sz="1000" dirty="0" err="1">
                <a:solidFill>
                  <a:srgbClr val="005032"/>
                </a:solidFill>
                <a:latin typeface="Monospace" charset="0"/>
              </a:rPr>
              <a:t>vlib_main_t</a:t>
            </a:r>
            <a:r>
              <a:rPr lang="fr-FR" sz="1000" dirty="0">
                <a:latin typeface="Monospace" charset="0"/>
              </a:rPr>
              <a:t> *, </a:t>
            </a:r>
            <a:r>
              <a:rPr lang="fr-FR" sz="1000" b="1" dirty="0" err="1">
                <a:solidFill>
                  <a:srgbClr val="7F0055"/>
                </a:solidFill>
                <a:latin typeface="Monospace" charset="0"/>
              </a:rPr>
              <a:t>void</a:t>
            </a:r>
            <a:r>
              <a:rPr lang="fr-FR" sz="1000" b="1" dirty="0">
                <a:latin typeface="Monospace" charset="0"/>
              </a:rPr>
              <a:t> *, </a:t>
            </a:r>
            <a:r>
              <a:rPr lang="fr-FR" sz="1000" b="1" dirty="0" err="1">
                <a:solidFill>
                  <a:srgbClr val="7F0055"/>
                </a:solidFill>
                <a:latin typeface="Monospace" charset="0"/>
              </a:rPr>
              <a:t>int</a:t>
            </a:r>
            <a:r>
              <a:rPr lang="fr-FR" sz="1000" b="1" dirty="0">
                <a:latin typeface="Monospace" charset="0"/>
              </a:rPr>
              <a:t>);</a:t>
            </a:r>
          </a:p>
          <a:p>
            <a:r>
              <a:rPr lang="fr-FR" sz="1000" dirty="0">
                <a:latin typeface="Monospace" charset="0"/>
              </a:rPr>
              <a:t>  </a:t>
            </a:r>
            <a:r>
              <a:rPr lang="fr-FR" sz="1000" dirty="0" err="1">
                <a:solidFill>
                  <a:srgbClr val="005032"/>
                </a:solidFill>
                <a:latin typeface="Monospace" charset="0"/>
              </a:rPr>
              <a:t>clib_error_t</a:t>
            </a:r>
            <a:r>
              <a:rPr lang="fr-FR" sz="1000" dirty="0">
                <a:latin typeface="Monospace" charset="0"/>
              </a:rPr>
              <a:t> * </a:t>
            </a:r>
            <a:r>
              <a:rPr lang="fr-FR" sz="1000" dirty="0" err="1">
                <a:latin typeface="Monospace" charset="0"/>
              </a:rPr>
              <a:t>error</a:t>
            </a:r>
            <a:r>
              <a:rPr lang="fr-FR" sz="1000" dirty="0">
                <a:latin typeface="Monospace" charset="0"/>
              </a:rPr>
              <a:t>;</a:t>
            </a:r>
          </a:p>
          <a:p>
            <a:r>
              <a:rPr lang="fr-FR" sz="1000" dirty="0">
                <a:latin typeface="Monospace" charset="0"/>
              </a:rPr>
              <a:t>  </a:t>
            </a:r>
            <a:r>
              <a:rPr lang="fr-FR" sz="1000" b="1" dirty="0" err="1">
                <a:solidFill>
                  <a:srgbClr val="7F0055"/>
                </a:solidFill>
                <a:latin typeface="Monospace" charset="0"/>
              </a:rPr>
              <a:t>void</a:t>
            </a:r>
            <a:r>
              <a:rPr lang="fr-FR" sz="1000" b="1" dirty="0">
                <a:latin typeface="Monospace" charset="0"/>
              </a:rPr>
              <a:t> *</a:t>
            </a:r>
            <a:r>
              <a:rPr lang="fr-FR" sz="1000" b="1" dirty="0" err="1">
                <a:latin typeface="Monospace" charset="0"/>
              </a:rPr>
              <a:t>handoff_structure</a:t>
            </a:r>
            <a:r>
              <a:rPr lang="fr-FR" sz="1000" b="1" dirty="0">
                <a:latin typeface="Monospace" charset="0"/>
              </a:rPr>
              <a:t>;</a:t>
            </a:r>
          </a:p>
          <a:p>
            <a:r>
              <a:rPr lang="de-DE" sz="1000" dirty="0">
                <a:latin typeface="Monospace" charset="0"/>
              </a:rPr>
              <a:t>  </a:t>
            </a:r>
          </a:p>
          <a:p>
            <a:r>
              <a:rPr lang="de-DE" sz="1000" dirty="0">
                <a:latin typeface="Monospace" charset="0"/>
              </a:rPr>
              <a:t>  handle = </a:t>
            </a:r>
            <a:r>
              <a:rPr lang="de-DE" sz="1000" b="1" dirty="0" err="1">
                <a:solidFill>
                  <a:srgbClr val="642880"/>
                </a:solidFill>
                <a:latin typeface="Monospace" charset="0"/>
              </a:rPr>
              <a:t>dlopen</a:t>
            </a:r>
            <a:r>
              <a:rPr lang="de-DE" sz="1000" b="1" dirty="0">
                <a:latin typeface="Monospace" charset="0"/>
              </a:rPr>
              <a:t> ((</a:t>
            </a:r>
            <a:r>
              <a:rPr lang="de-DE" sz="1000" b="1" dirty="0" err="1">
                <a:solidFill>
                  <a:srgbClr val="7F0055"/>
                </a:solidFill>
                <a:latin typeface="Monospace" charset="0"/>
              </a:rPr>
              <a:t>char</a:t>
            </a:r>
            <a:r>
              <a:rPr lang="de-DE" sz="1000" b="1" dirty="0">
                <a:latin typeface="Monospace" charset="0"/>
              </a:rPr>
              <a:t> *)</a:t>
            </a:r>
            <a:r>
              <a:rPr lang="de-DE" sz="1000" b="1" dirty="0" err="1">
                <a:latin typeface="Monospace" charset="0"/>
              </a:rPr>
              <a:t>pi</a:t>
            </a:r>
            <a:r>
              <a:rPr lang="de-DE" sz="1000" b="1" dirty="0">
                <a:latin typeface="Monospace" charset="0"/>
              </a:rPr>
              <a:t>-&gt;</a:t>
            </a:r>
            <a:r>
              <a:rPr lang="de-DE" sz="1000" b="1" dirty="0" err="1">
                <a:solidFill>
                  <a:srgbClr val="0000C0"/>
                </a:solidFill>
                <a:latin typeface="Monospace" charset="0"/>
              </a:rPr>
              <a:t>name</a:t>
            </a:r>
            <a:r>
              <a:rPr lang="de-DE" sz="1000" b="1" dirty="0">
                <a:latin typeface="Monospace" charset="0"/>
              </a:rPr>
              <a:t>, RTLD_LAZY);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Monospace" charset="0"/>
              </a:rPr>
              <a:t>  [</a:t>
            </a:r>
            <a:r>
              <a:rPr lang="is-IS" sz="1000" b="1" dirty="0" smtClean="0">
                <a:solidFill>
                  <a:srgbClr val="7F0055"/>
                </a:solidFill>
                <a:latin typeface="Monospace" charset="0"/>
              </a:rPr>
              <a:t>…]</a:t>
            </a:r>
            <a:endParaRPr lang="de-DE" sz="1000" dirty="0" smtClean="0">
              <a:latin typeface="Monospace" charset="0"/>
            </a:endParaRPr>
          </a:p>
          <a:p>
            <a:r>
              <a:rPr lang="de-DE" sz="1000" dirty="0" smtClean="0">
                <a:latin typeface="Monospace" charset="0"/>
              </a:rPr>
              <a:t>  </a:t>
            </a:r>
            <a:r>
              <a:rPr lang="de-DE" sz="1000" dirty="0" err="1" smtClean="0">
                <a:latin typeface="Monospace" charset="0"/>
              </a:rPr>
              <a:t>pi</a:t>
            </a:r>
            <a:r>
              <a:rPr lang="de-DE" sz="1000" dirty="0" smtClean="0">
                <a:latin typeface="Monospace" charset="0"/>
              </a:rPr>
              <a:t>-&gt;</a:t>
            </a:r>
            <a:r>
              <a:rPr lang="de-DE" sz="1000" dirty="0" smtClean="0">
                <a:solidFill>
                  <a:srgbClr val="0000C0"/>
                </a:solidFill>
                <a:latin typeface="Monospace" charset="0"/>
              </a:rPr>
              <a:t>handle</a:t>
            </a:r>
            <a:r>
              <a:rPr lang="de-DE" sz="1000" dirty="0" smtClean="0">
                <a:latin typeface="Monospace" charset="0"/>
              </a:rPr>
              <a:t> = handle;</a:t>
            </a:r>
          </a:p>
          <a:p>
            <a:endParaRPr lang="de-DE" sz="1000" dirty="0">
              <a:latin typeface="Monospace" charset="0"/>
            </a:endParaRPr>
          </a:p>
          <a:p>
            <a:r>
              <a:rPr lang="de-DE" sz="1000" dirty="0">
                <a:latin typeface="Monospace" charset="0"/>
              </a:rPr>
              <a:t>  </a:t>
            </a:r>
            <a:r>
              <a:rPr lang="de-DE" sz="1000" dirty="0" err="1">
                <a:latin typeface="Monospace" charset="0"/>
              </a:rPr>
              <a:t>register_handle</a:t>
            </a:r>
            <a:r>
              <a:rPr lang="de-DE" sz="1000" dirty="0">
                <a:latin typeface="Monospace" charset="0"/>
              </a:rPr>
              <a:t> = </a:t>
            </a:r>
            <a:r>
              <a:rPr lang="de-DE" sz="1000" b="1" dirty="0" err="1">
                <a:solidFill>
                  <a:srgbClr val="642880"/>
                </a:solidFill>
                <a:latin typeface="Monospace" charset="0"/>
              </a:rPr>
              <a:t>dlsym</a:t>
            </a:r>
            <a:r>
              <a:rPr lang="de-DE" sz="1000" b="1" dirty="0">
                <a:latin typeface="Monospace" charset="0"/>
              </a:rPr>
              <a:t> (</a:t>
            </a:r>
            <a:r>
              <a:rPr lang="de-DE" sz="1000" b="1" dirty="0" err="1">
                <a:latin typeface="Monospace" charset="0"/>
              </a:rPr>
              <a:t>pi</a:t>
            </a:r>
            <a:r>
              <a:rPr lang="de-DE" sz="1000" b="1" dirty="0">
                <a:latin typeface="Monospace" charset="0"/>
              </a:rPr>
              <a:t>-&gt;</a:t>
            </a:r>
            <a:r>
              <a:rPr lang="de-DE" sz="1000" b="1" dirty="0">
                <a:solidFill>
                  <a:srgbClr val="0000C0"/>
                </a:solidFill>
                <a:latin typeface="Monospace" charset="0"/>
              </a:rPr>
              <a:t>handle</a:t>
            </a:r>
            <a:r>
              <a:rPr lang="de-DE" sz="1000" b="1" dirty="0">
                <a:latin typeface="Monospace" charset="0"/>
              </a:rPr>
              <a:t>, </a:t>
            </a:r>
            <a:r>
              <a:rPr lang="de-DE" sz="1000" b="1" dirty="0">
                <a:solidFill>
                  <a:srgbClr val="2A00FF"/>
                </a:solidFill>
                <a:latin typeface="Monospace" charset="0"/>
              </a:rPr>
              <a:t>"</a:t>
            </a:r>
            <a:r>
              <a:rPr lang="de-DE" sz="1000" b="1" dirty="0" err="1">
                <a:solidFill>
                  <a:srgbClr val="2A00FF"/>
                </a:solidFill>
                <a:latin typeface="Monospace" charset="0"/>
              </a:rPr>
              <a:t>vlib_plugin_register</a:t>
            </a:r>
            <a:r>
              <a:rPr lang="de-DE" sz="1000" b="1" dirty="0">
                <a:solidFill>
                  <a:srgbClr val="2A00FF"/>
                </a:solidFill>
                <a:latin typeface="Monospace" charset="0"/>
              </a:rPr>
              <a:t>"</a:t>
            </a:r>
            <a:r>
              <a:rPr lang="de-DE" sz="1000" b="1" dirty="0">
                <a:latin typeface="Monospace" charset="0"/>
              </a:rPr>
              <a:t>);</a:t>
            </a:r>
          </a:p>
          <a:p>
            <a:r>
              <a:rPr lang="de-DE" sz="1000" dirty="0" smtClean="0">
                <a:latin typeface="Monospace" charset="0"/>
              </a:rPr>
              <a:t>  </a:t>
            </a:r>
            <a:r>
              <a:rPr lang="de-DE" sz="1000" b="1" dirty="0" err="1" smtClean="0">
                <a:solidFill>
                  <a:srgbClr val="7F0055"/>
                </a:solidFill>
                <a:latin typeface="Monospace" charset="0"/>
              </a:rPr>
              <a:t>if</a:t>
            </a:r>
            <a:r>
              <a:rPr lang="de-DE" sz="1000" b="1" dirty="0" smtClean="0">
                <a:latin typeface="Monospace" charset="0"/>
              </a:rPr>
              <a:t> (</a:t>
            </a:r>
            <a:r>
              <a:rPr lang="de-DE" sz="1000" b="1" dirty="0" err="1" smtClean="0">
                <a:latin typeface="Monospace" charset="0"/>
              </a:rPr>
              <a:t>register_handle</a:t>
            </a:r>
            <a:r>
              <a:rPr lang="de-DE" sz="1000" b="1" dirty="0" smtClean="0">
                <a:latin typeface="Monospace" charset="0"/>
              </a:rPr>
              <a:t> == 0) </a:t>
            </a:r>
            <a:r>
              <a:rPr lang="de-DE" sz="1000" dirty="0" smtClean="0">
                <a:latin typeface="Monospace" charset="0"/>
              </a:rPr>
              <a:t>{</a:t>
            </a:r>
          </a:p>
          <a:p>
            <a:r>
              <a:rPr lang="de-DE" sz="1000" dirty="0" smtClean="0">
                <a:latin typeface="Monospace" charset="0"/>
              </a:rPr>
              <a:t>      </a:t>
            </a:r>
            <a:r>
              <a:rPr lang="de-DE" sz="1000" b="1" dirty="0" err="1" smtClean="0">
                <a:solidFill>
                  <a:srgbClr val="642880"/>
                </a:solidFill>
                <a:latin typeface="Monospace" charset="0"/>
              </a:rPr>
              <a:t>dlclose</a:t>
            </a:r>
            <a:r>
              <a:rPr lang="de-DE" sz="1000" b="1" dirty="0" smtClean="0">
                <a:latin typeface="Monospace" charset="0"/>
              </a:rPr>
              <a:t> (handle);</a:t>
            </a:r>
          </a:p>
          <a:p>
            <a:r>
              <a:rPr lang="en-US" sz="1000" dirty="0" smtClean="0">
                <a:latin typeface="Monospace" charset="0"/>
              </a:rPr>
              <a:t>      </a:t>
            </a:r>
            <a:r>
              <a:rPr lang="en-US" sz="1000" b="1" dirty="0" smtClean="0">
                <a:solidFill>
                  <a:srgbClr val="7F0055"/>
                </a:solidFill>
                <a:latin typeface="Monospace" charset="0"/>
              </a:rPr>
              <a:t>return</a:t>
            </a:r>
            <a:r>
              <a:rPr lang="en-US" sz="1000" b="1" dirty="0" smtClean="0">
                <a:latin typeface="Monospace" charset="0"/>
              </a:rPr>
              <a:t> 0;</a:t>
            </a:r>
          </a:p>
          <a:p>
            <a:r>
              <a:rPr lang="de-DE" sz="1000" dirty="0" smtClean="0">
                <a:latin typeface="Monospace" charset="0"/>
              </a:rPr>
              <a:t>    }</a:t>
            </a:r>
          </a:p>
          <a:p>
            <a:r>
              <a:rPr lang="de-DE" sz="1000" dirty="0" smtClean="0">
                <a:latin typeface="Monospace" charset="0"/>
              </a:rPr>
              <a:t>  </a:t>
            </a:r>
            <a:r>
              <a:rPr lang="de-DE" sz="1000" dirty="0" err="1" smtClean="0">
                <a:latin typeface="Monospace" charset="0"/>
              </a:rPr>
              <a:t>fp</a:t>
            </a:r>
            <a:r>
              <a:rPr lang="de-DE" sz="1000" dirty="0" smtClean="0">
                <a:latin typeface="Monospace" charset="0"/>
              </a:rPr>
              <a:t> = </a:t>
            </a:r>
            <a:r>
              <a:rPr lang="de-DE" sz="1000" dirty="0" err="1" smtClean="0">
                <a:latin typeface="Monospace" charset="0"/>
              </a:rPr>
              <a:t>register_handle</a:t>
            </a:r>
            <a:r>
              <a:rPr lang="de-DE" sz="1000" dirty="0">
                <a:latin typeface="Monospace" charset="0"/>
              </a:rPr>
              <a:t>;</a:t>
            </a:r>
          </a:p>
          <a:p>
            <a:r>
              <a:rPr lang="de-DE" sz="1000" dirty="0">
                <a:latin typeface="Monospace" charset="0"/>
              </a:rPr>
              <a:t>  </a:t>
            </a:r>
            <a:r>
              <a:rPr lang="de-DE" sz="1000" dirty="0" err="1">
                <a:latin typeface="Monospace" charset="0"/>
              </a:rPr>
              <a:t>handoff_structure</a:t>
            </a:r>
            <a:r>
              <a:rPr lang="de-DE" sz="1000" dirty="0">
                <a:latin typeface="Monospace" charset="0"/>
              </a:rPr>
              <a:t> = </a:t>
            </a:r>
            <a:r>
              <a:rPr lang="de-DE" sz="1000" dirty="0" err="1">
                <a:highlight>
                  <a:srgbClr val="D4D4D4"/>
                </a:highlight>
                <a:latin typeface="Monospace" charset="0"/>
              </a:rPr>
              <a:t>vnet_get_handoff_structure</a:t>
            </a:r>
            <a:r>
              <a:rPr lang="de-DE" sz="1000" dirty="0" smtClean="0">
                <a:highlight>
                  <a:srgbClr val="D4D4D4"/>
                </a:highlight>
                <a:latin typeface="Monospace" charset="0"/>
              </a:rPr>
              <a:t>();</a:t>
            </a:r>
            <a:endParaRPr lang="de-DE" sz="1000" dirty="0">
              <a:latin typeface="Monospace" charset="0"/>
            </a:endParaRPr>
          </a:p>
          <a:p>
            <a:r>
              <a:rPr lang="de-DE" sz="1000" dirty="0">
                <a:latin typeface="Monospace" charset="0"/>
              </a:rPr>
              <a:t>  </a:t>
            </a:r>
            <a:r>
              <a:rPr lang="de-DE" sz="1000" b="1" dirty="0" err="1">
                <a:solidFill>
                  <a:srgbClr val="7F0055"/>
                </a:solidFill>
                <a:latin typeface="Monospace" charset="0"/>
              </a:rPr>
              <a:t>if</a:t>
            </a:r>
            <a:r>
              <a:rPr lang="de-DE" sz="1000" b="1" dirty="0">
                <a:latin typeface="Monospace" charset="0"/>
              </a:rPr>
              <a:t> (</a:t>
            </a:r>
            <a:r>
              <a:rPr lang="de-DE" sz="1000" b="1" dirty="0" err="1">
                <a:latin typeface="Monospace" charset="0"/>
              </a:rPr>
              <a:t>handoff_structure</a:t>
            </a:r>
            <a:r>
              <a:rPr lang="de-DE" sz="1000" b="1" dirty="0">
                <a:latin typeface="Monospace" charset="0"/>
              </a:rPr>
              <a:t> == 0)</a:t>
            </a:r>
          </a:p>
          <a:p>
            <a:r>
              <a:rPr lang="de-DE" sz="1000" dirty="0">
                <a:latin typeface="Monospace" charset="0"/>
              </a:rPr>
              <a:t>    </a:t>
            </a:r>
            <a:r>
              <a:rPr lang="de-DE" sz="1000" dirty="0" err="1">
                <a:latin typeface="Monospace" charset="0"/>
              </a:rPr>
              <a:t>error</a:t>
            </a:r>
            <a:r>
              <a:rPr lang="de-DE" sz="1000" dirty="0">
                <a:latin typeface="Monospace" charset="0"/>
              </a:rPr>
              <a:t> = </a:t>
            </a:r>
            <a:r>
              <a:rPr lang="de-DE" sz="1000" dirty="0" err="1">
                <a:latin typeface="Monospace" charset="0"/>
              </a:rPr>
              <a:t>clib_error_return</a:t>
            </a:r>
            <a:r>
              <a:rPr lang="de-DE" sz="1000" dirty="0">
                <a:latin typeface="Monospace" charset="0"/>
              </a:rPr>
              <a:t> (0, </a:t>
            </a:r>
            <a:r>
              <a:rPr lang="de-DE" sz="1000" dirty="0">
                <a:solidFill>
                  <a:srgbClr val="2A00FF"/>
                </a:solidFill>
                <a:latin typeface="Monospace" charset="0"/>
              </a:rPr>
              <a:t>"</a:t>
            </a:r>
            <a:r>
              <a:rPr lang="de-DE" sz="1000" u="sng" dirty="0" err="1">
                <a:solidFill>
                  <a:srgbClr val="2A00FF"/>
                </a:solidFill>
                <a:latin typeface="Monospace" charset="0"/>
              </a:rPr>
              <a:t>handoff</a:t>
            </a:r>
            <a:r>
              <a:rPr lang="de-DE" sz="1000" u="sng" dirty="0">
                <a:solidFill>
                  <a:srgbClr val="2A00FF"/>
                </a:solidFill>
                <a:latin typeface="Monospace" charset="0"/>
              </a:rPr>
              <a:t> </a:t>
            </a:r>
            <a:r>
              <a:rPr lang="de-DE" sz="1000" u="sng" dirty="0" err="1">
                <a:solidFill>
                  <a:srgbClr val="2A00FF"/>
                </a:solidFill>
                <a:latin typeface="Monospace" charset="0"/>
              </a:rPr>
              <a:t>structure</a:t>
            </a:r>
            <a:r>
              <a:rPr lang="de-DE" sz="1000" u="sng" dirty="0">
                <a:solidFill>
                  <a:srgbClr val="2A00FF"/>
                </a:solidFill>
                <a:latin typeface="Monospace" charset="0"/>
              </a:rPr>
              <a:t> </a:t>
            </a:r>
            <a:r>
              <a:rPr lang="de-DE" sz="1000" u="sng" dirty="0" err="1">
                <a:solidFill>
                  <a:srgbClr val="2A00FF"/>
                </a:solidFill>
                <a:latin typeface="Monospace" charset="0"/>
              </a:rPr>
              <a:t>callback</a:t>
            </a:r>
            <a:r>
              <a:rPr lang="de-DE" sz="1000" u="sng" dirty="0">
                <a:solidFill>
                  <a:srgbClr val="2A00FF"/>
                </a:solidFill>
                <a:latin typeface="Monospace" charset="0"/>
              </a:rPr>
              <a:t> </a:t>
            </a:r>
            <a:r>
              <a:rPr lang="de-DE" sz="1000" u="sng" dirty="0" err="1">
                <a:solidFill>
                  <a:srgbClr val="2A00FF"/>
                </a:solidFill>
                <a:latin typeface="Monospace" charset="0"/>
              </a:rPr>
              <a:t>returned</a:t>
            </a:r>
            <a:r>
              <a:rPr lang="de-DE" sz="1000" u="sng" dirty="0">
                <a:solidFill>
                  <a:srgbClr val="2A00FF"/>
                </a:solidFill>
                <a:latin typeface="Monospace" charset="0"/>
              </a:rPr>
              <a:t> 0"</a:t>
            </a:r>
            <a:r>
              <a:rPr lang="de-DE" sz="1000" u="sng" dirty="0">
                <a:latin typeface="Monospace" charset="0"/>
              </a:rPr>
              <a:t>);</a:t>
            </a:r>
          </a:p>
          <a:p>
            <a:r>
              <a:rPr lang="de-DE" sz="1000" dirty="0">
                <a:latin typeface="Monospace" charset="0"/>
              </a:rPr>
              <a:t>  </a:t>
            </a:r>
            <a:r>
              <a:rPr lang="de-DE" sz="1000" b="1" dirty="0" err="1">
                <a:solidFill>
                  <a:srgbClr val="7F0055"/>
                </a:solidFill>
                <a:latin typeface="Monospace" charset="0"/>
              </a:rPr>
              <a:t>else</a:t>
            </a:r>
            <a:endParaRPr lang="de-DE" sz="1000" b="1" dirty="0">
              <a:solidFill>
                <a:srgbClr val="7F0055"/>
              </a:solidFill>
              <a:latin typeface="Monospace" charset="0"/>
            </a:endParaRPr>
          </a:p>
          <a:p>
            <a:r>
              <a:rPr lang="de-DE" sz="1000" dirty="0">
                <a:latin typeface="Monospace" charset="0"/>
              </a:rPr>
              <a:t>    </a:t>
            </a:r>
            <a:r>
              <a:rPr lang="de-DE" sz="1000" dirty="0" err="1">
                <a:latin typeface="Monospace" charset="0"/>
              </a:rPr>
              <a:t>error</a:t>
            </a:r>
            <a:r>
              <a:rPr lang="de-DE" sz="1000" dirty="0">
                <a:latin typeface="Monospace" charset="0"/>
              </a:rPr>
              <a:t> = (*</a:t>
            </a:r>
            <a:r>
              <a:rPr lang="de-DE" sz="1000" dirty="0" err="1">
                <a:latin typeface="Monospace" charset="0"/>
              </a:rPr>
              <a:t>fp</a:t>
            </a:r>
            <a:r>
              <a:rPr lang="de-DE" sz="1000" dirty="0">
                <a:latin typeface="Monospace" charset="0"/>
              </a:rPr>
              <a:t>)(</a:t>
            </a:r>
            <a:r>
              <a:rPr lang="de-DE" sz="1000" dirty="0" err="1">
                <a:latin typeface="Monospace" charset="0"/>
              </a:rPr>
              <a:t>pm</a:t>
            </a:r>
            <a:r>
              <a:rPr lang="de-DE" sz="1000" dirty="0">
                <a:latin typeface="Monospace" charset="0"/>
              </a:rPr>
              <a:t>-&gt;</a:t>
            </a:r>
            <a:r>
              <a:rPr lang="de-DE" sz="1000" dirty="0" err="1">
                <a:solidFill>
                  <a:srgbClr val="0000C0"/>
                </a:solidFill>
                <a:latin typeface="Monospace" charset="0"/>
              </a:rPr>
              <a:t>vlib_main</a:t>
            </a:r>
            <a:r>
              <a:rPr lang="de-DE" sz="1000" dirty="0">
                <a:latin typeface="Monospace" charset="0"/>
              </a:rPr>
              <a:t>, </a:t>
            </a:r>
            <a:r>
              <a:rPr lang="de-DE" sz="1000" dirty="0" err="1">
                <a:latin typeface="Monospace" charset="0"/>
              </a:rPr>
              <a:t>handoff_structure</a:t>
            </a:r>
            <a:r>
              <a:rPr lang="de-DE" sz="1000" dirty="0">
                <a:latin typeface="Monospace" charset="0"/>
              </a:rPr>
              <a:t>, </a:t>
            </a:r>
            <a:r>
              <a:rPr lang="de-DE" sz="1000" dirty="0" err="1">
                <a:latin typeface="Monospace" charset="0"/>
              </a:rPr>
              <a:t>from_early_init</a:t>
            </a:r>
            <a:r>
              <a:rPr lang="de-DE" sz="1000" dirty="0">
                <a:latin typeface="Monospace" charset="0"/>
              </a:rPr>
              <a:t>);</a:t>
            </a:r>
          </a:p>
          <a:p>
            <a:endParaRPr lang="de-DE" sz="1000" dirty="0">
              <a:latin typeface="Monospace" charset="0"/>
            </a:endParaRPr>
          </a:p>
          <a:p>
            <a:r>
              <a:rPr lang="de-DE" sz="1000" dirty="0">
                <a:latin typeface="Monospace" charset="0"/>
              </a:rPr>
              <a:t>  </a:t>
            </a:r>
            <a:r>
              <a:rPr lang="de-DE" sz="1000" b="1" dirty="0" err="1">
                <a:solidFill>
                  <a:srgbClr val="7F0055"/>
                </a:solidFill>
                <a:latin typeface="Monospace" charset="0"/>
              </a:rPr>
              <a:t>if</a:t>
            </a:r>
            <a:r>
              <a:rPr lang="de-DE" sz="1000" b="1" dirty="0">
                <a:latin typeface="Monospace" charset="0"/>
              </a:rPr>
              <a:t> (</a:t>
            </a:r>
            <a:r>
              <a:rPr lang="de-DE" sz="1000" b="1" dirty="0" err="1">
                <a:latin typeface="Monospace" charset="0"/>
              </a:rPr>
              <a:t>error</a:t>
            </a:r>
            <a:r>
              <a:rPr lang="de-DE" sz="1000" b="1" dirty="0" smtClean="0">
                <a:latin typeface="Monospace" charset="0"/>
              </a:rPr>
              <a:t>) </a:t>
            </a:r>
            <a:r>
              <a:rPr lang="de-DE" sz="1000" dirty="0" smtClean="0">
                <a:latin typeface="Monospace" charset="0"/>
              </a:rPr>
              <a:t>{</a:t>
            </a:r>
            <a:endParaRPr lang="de-DE" sz="1000" dirty="0">
              <a:latin typeface="Monospace" charset="0"/>
            </a:endParaRPr>
          </a:p>
          <a:p>
            <a:r>
              <a:rPr lang="de-DE" sz="1000" dirty="0">
                <a:latin typeface="Monospace" charset="0"/>
              </a:rPr>
              <a:t>      </a:t>
            </a:r>
            <a:r>
              <a:rPr lang="de-DE" sz="1000" dirty="0" err="1">
                <a:latin typeface="Monospace" charset="0"/>
              </a:rPr>
              <a:t>clib_error_report</a:t>
            </a:r>
            <a:r>
              <a:rPr lang="de-DE" sz="1000" dirty="0">
                <a:latin typeface="Monospace" charset="0"/>
              </a:rPr>
              <a:t> (</a:t>
            </a:r>
            <a:r>
              <a:rPr lang="de-DE" sz="1000" dirty="0" err="1">
                <a:latin typeface="Monospace" charset="0"/>
              </a:rPr>
              <a:t>error</a:t>
            </a:r>
            <a:r>
              <a:rPr lang="de-DE" sz="1000" dirty="0">
                <a:latin typeface="Monospace" charset="0"/>
              </a:rPr>
              <a:t>);</a:t>
            </a:r>
          </a:p>
          <a:p>
            <a:r>
              <a:rPr lang="de-DE" sz="1000" dirty="0">
                <a:latin typeface="Monospace" charset="0"/>
              </a:rPr>
              <a:t>      </a:t>
            </a:r>
            <a:r>
              <a:rPr lang="de-DE" sz="1000" b="1" dirty="0" err="1">
                <a:solidFill>
                  <a:srgbClr val="642880"/>
                </a:solidFill>
                <a:latin typeface="Monospace" charset="0"/>
              </a:rPr>
              <a:t>dlclose</a:t>
            </a:r>
            <a:r>
              <a:rPr lang="de-DE" sz="1000" b="1" dirty="0">
                <a:latin typeface="Monospace" charset="0"/>
              </a:rPr>
              <a:t> (handle);</a:t>
            </a:r>
          </a:p>
          <a:p>
            <a:r>
              <a:rPr lang="en-US" sz="1000" dirty="0">
                <a:latin typeface="Monospace" charset="0"/>
              </a:rPr>
              <a:t>      </a:t>
            </a:r>
            <a:r>
              <a:rPr lang="en-US" sz="1000" b="1" dirty="0">
                <a:solidFill>
                  <a:srgbClr val="7F0055"/>
                </a:solidFill>
                <a:latin typeface="Monospace" charset="0"/>
              </a:rPr>
              <a:t>return</a:t>
            </a:r>
            <a:r>
              <a:rPr lang="en-US" sz="1000" b="1" dirty="0">
                <a:latin typeface="Monospace" charset="0"/>
              </a:rPr>
              <a:t> 1;</a:t>
            </a:r>
          </a:p>
          <a:p>
            <a:r>
              <a:rPr lang="de-DE" sz="1000" dirty="0">
                <a:latin typeface="Monospace" charset="0"/>
              </a:rPr>
              <a:t>    }</a:t>
            </a:r>
          </a:p>
          <a:p>
            <a:endParaRPr lang="de-DE" sz="1000" dirty="0">
              <a:latin typeface="Monospace" charset="0"/>
            </a:endParaRPr>
          </a:p>
          <a:p>
            <a:r>
              <a:rPr lang="de-DE" sz="1000" dirty="0">
                <a:latin typeface="Monospace" charset="0"/>
              </a:rPr>
              <a:t>  </a:t>
            </a:r>
            <a:r>
              <a:rPr lang="de-DE" sz="1000" dirty="0" err="1">
                <a:latin typeface="Monospace" charset="0"/>
              </a:rPr>
              <a:t>clib_warning</a:t>
            </a:r>
            <a:r>
              <a:rPr lang="de-DE" sz="1000" dirty="0">
                <a:latin typeface="Monospace" charset="0"/>
              </a:rPr>
              <a:t> (</a:t>
            </a:r>
            <a:r>
              <a:rPr lang="de-DE" sz="1000" dirty="0">
                <a:solidFill>
                  <a:srgbClr val="2A00FF"/>
                </a:solidFill>
                <a:latin typeface="Monospace" charset="0"/>
              </a:rPr>
              <a:t>"</a:t>
            </a:r>
            <a:r>
              <a:rPr lang="de-DE" sz="1000" dirty="0" err="1">
                <a:solidFill>
                  <a:srgbClr val="2A00FF"/>
                </a:solidFill>
                <a:latin typeface="Monospace" charset="0"/>
              </a:rPr>
              <a:t>Loaded</a:t>
            </a:r>
            <a:r>
              <a:rPr lang="de-DE" sz="1000" dirty="0">
                <a:solidFill>
                  <a:srgbClr val="2A00FF"/>
                </a:solidFill>
                <a:latin typeface="Monospace" charset="0"/>
              </a:rPr>
              <a:t> </a:t>
            </a:r>
            <a:r>
              <a:rPr lang="de-DE" sz="1000" u="sng" dirty="0" err="1">
                <a:solidFill>
                  <a:srgbClr val="2A00FF"/>
                </a:solidFill>
                <a:latin typeface="Monospace" charset="0"/>
              </a:rPr>
              <a:t>plugin</a:t>
            </a:r>
            <a:r>
              <a:rPr lang="de-DE" sz="1000" u="sng" dirty="0">
                <a:solidFill>
                  <a:srgbClr val="2A00FF"/>
                </a:solidFill>
                <a:latin typeface="Monospace" charset="0"/>
              </a:rPr>
              <a:t>: %s"</a:t>
            </a:r>
            <a:r>
              <a:rPr lang="de-DE" sz="1000" u="sng" dirty="0">
                <a:latin typeface="Monospace" charset="0"/>
              </a:rPr>
              <a:t>, </a:t>
            </a:r>
            <a:r>
              <a:rPr lang="de-DE" sz="1000" u="sng" dirty="0" err="1">
                <a:latin typeface="Monospace" charset="0"/>
              </a:rPr>
              <a:t>pi</a:t>
            </a:r>
            <a:r>
              <a:rPr lang="de-DE" sz="1000" u="sng" dirty="0">
                <a:latin typeface="Monospace" charset="0"/>
              </a:rPr>
              <a:t>-&gt;</a:t>
            </a:r>
            <a:r>
              <a:rPr lang="de-DE" sz="1000" u="sng" dirty="0" err="1">
                <a:solidFill>
                  <a:srgbClr val="0000C0"/>
                </a:solidFill>
                <a:latin typeface="Monospace" charset="0"/>
              </a:rPr>
              <a:t>name</a:t>
            </a:r>
            <a:r>
              <a:rPr lang="de-DE" sz="1000" u="sng" dirty="0" smtClean="0">
                <a:latin typeface="Monospace" charset="0"/>
              </a:rPr>
              <a:t>);</a:t>
            </a:r>
            <a:endParaRPr lang="de-DE" sz="1000" dirty="0">
              <a:latin typeface="Monospace" charset="0"/>
            </a:endParaRPr>
          </a:p>
          <a:p>
            <a:r>
              <a:rPr lang="en-US" sz="1000" dirty="0">
                <a:latin typeface="Monospace" charset="0"/>
              </a:rPr>
              <a:t>  </a:t>
            </a:r>
            <a:r>
              <a:rPr lang="en-US" sz="1000" b="1" dirty="0">
                <a:solidFill>
                  <a:srgbClr val="7F0055"/>
                </a:solidFill>
                <a:latin typeface="Monospace" charset="0"/>
              </a:rPr>
              <a:t>return</a:t>
            </a:r>
            <a:r>
              <a:rPr lang="en-US" sz="1000" b="1" dirty="0">
                <a:latin typeface="Monospace" charset="0"/>
              </a:rPr>
              <a:t> 0;</a:t>
            </a:r>
          </a:p>
          <a:p>
            <a:r>
              <a:rPr lang="en-US" sz="1000" dirty="0">
                <a:latin typeface="Monospace" charset="0"/>
              </a:rPr>
              <a:t>}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02772" y="943829"/>
            <a:ext cx="3940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Plugins are </a:t>
            </a:r>
            <a:r>
              <a:rPr lang="fr-FR" dirty="0" err="1" smtClean="0"/>
              <a:t>loaded</a:t>
            </a:r>
            <a:r>
              <a:rPr lang="fr-FR" dirty="0" smtClean="0"/>
              <a:t> at VPP </a:t>
            </a:r>
            <a:r>
              <a:rPr lang="fr-FR" dirty="0" err="1" smtClean="0"/>
              <a:t>init</a:t>
            </a:r>
            <a:r>
              <a:rPr lang="fr-FR" dirty="0" smtClean="0"/>
              <a:t>:</a:t>
            </a:r>
          </a:p>
          <a:p>
            <a:r>
              <a:rPr lang="fr-FR" dirty="0" smtClean="0"/>
              <a:t>$ </a:t>
            </a:r>
            <a:r>
              <a:rPr lang="fr-FR" dirty="0" err="1" smtClean="0"/>
              <a:t>vpp</a:t>
            </a:r>
            <a:r>
              <a:rPr lang="fr-FR" dirty="0" smtClean="0"/>
              <a:t> </a:t>
            </a:r>
            <a:r>
              <a:rPr lang="fr-FR" dirty="0" err="1"/>
              <a:t>plugin_path</a:t>
            </a:r>
            <a:r>
              <a:rPr lang="fr-FR" dirty="0"/>
              <a:t> </a:t>
            </a:r>
            <a:r>
              <a:rPr lang="fr-FR" dirty="0" smtClean="0"/>
              <a:t>&lt;</a:t>
            </a:r>
            <a:r>
              <a:rPr lang="fr-FR" dirty="0" err="1" smtClean="0"/>
              <a:t>path</a:t>
            </a:r>
            <a:r>
              <a:rPr lang="fr-FR" dirty="0" smtClean="0"/>
              <a:t>&gt;</a:t>
            </a:r>
          </a:p>
          <a:p>
            <a:endParaRPr lang="fr-FR" dirty="0"/>
          </a:p>
          <a:p>
            <a:r>
              <a:rPr lang="fr-FR" dirty="0" err="1" smtClean="0"/>
              <a:t>Vpp</a:t>
            </a:r>
            <a:r>
              <a:rPr lang="fr-FR" dirty="0" smtClean="0"/>
              <a:t> tries to </a:t>
            </a:r>
            <a:r>
              <a:rPr lang="fr-FR" dirty="0" err="1" smtClean="0"/>
              <a:t>load</a:t>
            </a:r>
            <a:r>
              <a:rPr lang="fr-FR" dirty="0" smtClean="0"/>
              <a:t> all </a:t>
            </a:r>
            <a:r>
              <a:rPr lang="fr-FR" dirty="0" err="1" smtClean="0"/>
              <a:t>libraries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in the </a:t>
            </a:r>
            <a:r>
              <a:rPr lang="fr-FR" dirty="0" err="1" smtClean="0"/>
              <a:t>path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sz="1200" dirty="0" err="1" smtClean="0">
                <a:latin typeface="Courier" charset="0"/>
                <a:ea typeface="Courier" charset="0"/>
                <a:cs typeface="Courier" charset="0"/>
              </a:rPr>
              <a:t>vlib_plugin_register</a:t>
            </a:r>
            <a:r>
              <a:rPr lang="fr-FR" dirty="0" smtClean="0"/>
              <a:t> must </a:t>
            </a:r>
            <a:r>
              <a:rPr lang="fr-FR" dirty="0" err="1" smtClean="0"/>
              <a:t>exist</a:t>
            </a:r>
            <a:r>
              <a:rPr lang="fr-FR" dirty="0" smtClean="0"/>
              <a:t> and return 0.</a:t>
            </a:r>
          </a:p>
          <a:p>
            <a:endParaRPr lang="fr-FR" dirty="0"/>
          </a:p>
          <a:p>
            <a:r>
              <a:rPr lang="fr-FR" dirty="0" smtClean="0"/>
              <a:t>’</a:t>
            </a:r>
            <a:r>
              <a:rPr lang="fr-FR" dirty="0" err="1" smtClean="0"/>
              <a:t>constructor</a:t>
            </a:r>
            <a:r>
              <a:rPr lang="fr-FR" dirty="0" smtClean="0"/>
              <a:t>’ 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.</a:t>
            </a:r>
          </a:p>
          <a:p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1700" y="2975154"/>
            <a:ext cx="4031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>
                <a:solidFill>
                  <a:srgbClr val="005032"/>
                </a:solidFill>
                <a:latin typeface="Monospace" charset="0"/>
              </a:rPr>
              <a:t>clib_error_t</a:t>
            </a:r>
            <a:r>
              <a:rPr lang="fr-FR" dirty="0" smtClean="0">
                <a:latin typeface="Monospace" charset="0"/>
              </a:rPr>
              <a:t> * </a:t>
            </a:r>
            <a:r>
              <a:rPr lang="fr-FR" b="1" dirty="0" err="1" smtClean="0">
                <a:latin typeface="Monospace" charset="0"/>
              </a:rPr>
              <a:t>constr_example</a:t>
            </a:r>
            <a:r>
              <a:rPr lang="fr-FR" b="1" dirty="0" smtClean="0">
                <a:latin typeface="Monospace" charset="0"/>
              </a:rPr>
              <a:t> </a:t>
            </a:r>
            <a:r>
              <a:rPr lang="fr-FR" b="1" dirty="0">
                <a:latin typeface="Monospace" charset="0"/>
              </a:rPr>
              <a:t>(</a:t>
            </a:r>
            <a:r>
              <a:rPr lang="fr-FR" b="1" dirty="0" err="1">
                <a:solidFill>
                  <a:srgbClr val="005032"/>
                </a:solidFill>
                <a:latin typeface="Monospace" charset="0"/>
              </a:rPr>
              <a:t>vlib_main_t</a:t>
            </a:r>
            <a:r>
              <a:rPr lang="fr-FR" b="1" dirty="0">
                <a:latin typeface="Monospace" charset="0"/>
              </a:rPr>
              <a:t> * </a:t>
            </a:r>
            <a:r>
              <a:rPr lang="fr-FR" b="1" dirty="0" err="1">
                <a:latin typeface="Monospace" charset="0"/>
              </a:rPr>
              <a:t>vm</a:t>
            </a:r>
            <a:r>
              <a:rPr lang="fr-FR" b="1" dirty="0" smtClean="0">
                <a:latin typeface="Monospace" charset="0"/>
              </a:rPr>
              <a:t>);</a:t>
            </a:r>
            <a:endParaRPr lang="en-US" dirty="0">
              <a:latin typeface="Monospace" charset="0"/>
            </a:endParaRPr>
          </a:p>
          <a:p>
            <a:r>
              <a:rPr lang="en-US" dirty="0">
                <a:latin typeface="Monospace" charset="0"/>
              </a:rPr>
              <a:t>VLIB_INIT_FUNCTION </a:t>
            </a:r>
            <a:r>
              <a:rPr lang="en-US" dirty="0" smtClean="0">
                <a:latin typeface="Monospace" charset="0"/>
              </a:rPr>
              <a:t>(</a:t>
            </a:r>
            <a:r>
              <a:rPr lang="en-US" dirty="0" err="1" smtClean="0">
                <a:latin typeface="Monospace" charset="0"/>
              </a:rPr>
              <a:t>constr_example</a:t>
            </a:r>
            <a:r>
              <a:rPr lang="en-US" dirty="0" smtClean="0">
                <a:latin typeface="Monospace" charset="0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16532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CLI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17171" y="1023257"/>
            <a:ext cx="4078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To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be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explained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in more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details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in CLI and API session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459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Sub-agenda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04818" y="567253"/>
            <a:ext cx="4045200" cy="1482300"/>
          </a:xfrm>
        </p:spPr>
        <p:txBody>
          <a:bodyPr/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buffers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71" y="2721427"/>
            <a:ext cx="1649186" cy="43257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88887" y="3209796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Calibri" charset="0"/>
                <a:ea typeface="Calibri" charset="0"/>
                <a:cs typeface="Calibri" charset="0"/>
              </a:rPr>
              <a:t>Or not</a:t>
            </a:r>
            <a:endParaRPr lang="fr-FR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864" y="3308529"/>
            <a:ext cx="1007263" cy="2642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98368" y="3674436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Calibri" charset="0"/>
                <a:ea typeface="Calibri" charset="0"/>
                <a:cs typeface="Calibri" charset="0"/>
              </a:rPr>
              <a:t>That </a:t>
            </a:r>
            <a:r>
              <a:rPr lang="fr-FR" sz="2400" dirty="0" err="1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lang="fr-FR" sz="2400" dirty="0" smtClean="0">
                <a:latin typeface="Calibri" charset="0"/>
                <a:ea typeface="Calibri" charset="0"/>
                <a:cs typeface="Calibri" charset="0"/>
              </a:rPr>
              <a:t> the question</a:t>
            </a:r>
            <a:endParaRPr lang="fr-FR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6019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buffers –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/buffer.[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ch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]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dpdk_buffer.c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76942" y="783772"/>
            <a:ext cx="6992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" charset="0"/>
                <a:ea typeface="Courier" charset="0"/>
                <a:cs typeface="Courier" charset="0"/>
              </a:rPr>
              <a:t>vlib_buffer_t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VPP’s</a:t>
            </a:r>
            <a:r>
              <a:rPr lang="fr-FR" dirty="0" smtClean="0"/>
              <a:t> ‘</a:t>
            </a:r>
            <a:r>
              <a:rPr lang="fr-FR" dirty="0" err="1" smtClean="0"/>
              <a:t>packet</a:t>
            </a:r>
            <a:r>
              <a:rPr lang="fr-FR" dirty="0" smtClean="0"/>
              <a:t>’ basic structure (</a:t>
            </a:r>
            <a:r>
              <a:rPr lang="fr-FR" dirty="0" err="1" smtClean="0"/>
              <a:t>equivalent</a:t>
            </a:r>
            <a:r>
              <a:rPr lang="fr-FR" dirty="0" smtClean="0"/>
              <a:t> to </a:t>
            </a:r>
            <a:r>
              <a:rPr lang="fr-FR" dirty="0" err="1" smtClean="0"/>
              <a:t>DPDK’s</a:t>
            </a:r>
            <a:r>
              <a:rPr lang="fr-FR" dirty="0" smtClean="0"/>
              <a:t> </a:t>
            </a:r>
            <a:r>
              <a:rPr lang="fr-FR" dirty="0" err="1" smtClean="0">
                <a:latin typeface="Courier" charset="0"/>
                <a:ea typeface="Courier" charset="0"/>
                <a:cs typeface="Courier" charset="0"/>
              </a:rPr>
              <a:t>rte_mbuf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r>
              <a:rPr lang="fr-FR" dirty="0" err="1" smtClean="0"/>
              <a:t>When</a:t>
            </a:r>
            <a:r>
              <a:rPr lang="fr-FR" dirty="0" smtClean="0"/>
              <a:t> DPDK == 1, </a:t>
            </a: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vlib_buffer_t</a:t>
            </a: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encapsulated</a:t>
            </a:r>
            <a:r>
              <a:rPr lang="fr-FR" dirty="0" smtClean="0"/>
              <a:t> </a:t>
            </a:r>
            <a:r>
              <a:rPr lang="fr-FR" dirty="0" err="1" smtClean="0"/>
              <a:t>within</a:t>
            </a:r>
            <a:r>
              <a:rPr lang="fr-FR" dirty="0" smtClean="0"/>
              <a:t> </a:t>
            </a:r>
            <a:r>
              <a:rPr lang="fr-FR" dirty="0" err="1" smtClean="0">
                <a:latin typeface="Courier" charset="0"/>
                <a:ea typeface="Courier" charset="0"/>
                <a:cs typeface="Courier" charset="0"/>
              </a:rPr>
              <a:t>rte_mbuf</a:t>
            </a:r>
            <a:r>
              <a:rPr lang="fr-FR" dirty="0" smtClean="0">
                <a:latin typeface="Courier" charset="0"/>
                <a:ea typeface="Courier" charset="0"/>
                <a:cs typeface="Courier" charset="0"/>
              </a:rPr>
              <a:t>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13" name="Shape 71"/>
          <p:cNvSpPr txBox="1"/>
          <p:nvPr/>
        </p:nvSpPr>
        <p:spPr>
          <a:xfrm>
            <a:off x="2086346" y="1860851"/>
            <a:ext cx="4869624" cy="30777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rte_mbuf—DPDK buffer metadata</a:t>
            </a:r>
          </a:p>
        </p:txBody>
      </p:sp>
      <p:sp>
        <p:nvSpPr>
          <p:cNvPr id="15" name="Shape 72"/>
          <p:cNvSpPr txBox="1"/>
          <p:nvPr/>
        </p:nvSpPr>
        <p:spPr>
          <a:xfrm>
            <a:off x="2086345" y="2170361"/>
            <a:ext cx="4869624" cy="30777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Vlib_buffer_t—vpp buffer metadata, as rte_mbuf pvt data</a:t>
            </a:r>
          </a:p>
        </p:txBody>
      </p:sp>
      <p:sp>
        <p:nvSpPr>
          <p:cNvPr id="18" name="Shape 73"/>
          <p:cNvSpPr txBox="1"/>
          <p:nvPr/>
        </p:nvSpPr>
        <p:spPr>
          <a:xfrm>
            <a:off x="2086344" y="2478138"/>
            <a:ext cx="4869624" cy="116955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Area / DMA target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75"/>
          <p:cNvSpPr txBox="1"/>
          <p:nvPr/>
        </p:nvSpPr>
        <p:spPr>
          <a:xfrm>
            <a:off x="1228906" y="3820065"/>
            <a:ext cx="7457894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b="0" i="0" u="none" strike="noStrike" cap="none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Arial"/>
              </a:rPr>
              <a:t>#define vlib_buffer_from_rte_mbuf(x) ((vlib_buffer_t *)(x+1))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b="0" i="0" u="none" strike="noStrike" cap="none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Arial"/>
              </a:rPr>
              <a:t>#define rte_mbuf_from_vlib_buffer(x) (((struct rte_mbuf *)x) - 1)</a:t>
            </a:r>
          </a:p>
        </p:txBody>
      </p:sp>
    </p:spTree>
    <p:extLst>
      <p:ext uri="{BB962C8B-B14F-4D97-AF65-F5344CB8AC3E}">
        <p14:creationId xmlns:p14="http://schemas.microsoft.com/office/powerpoint/2010/main" val="2027528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buffers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2045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i16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current_data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;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u16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current_length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u32 flags;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Questrial"/>
            </a:endParaRPr>
          </a:p>
        </p:txBody>
      </p:sp>
      <p:sp>
        <p:nvSpPr>
          <p:cNvPr id="9" name="Shape 83"/>
          <p:cNvSpPr txBox="1">
            <a:spLocks/>
          </p:cNvSpPr>
          <p:nvPr/>
        </p:nvSpPr>
        <p:spPr>
          <a:xfrm>
            <a:off x="4832400" y="1152475"/>
            <a:ext cx="442045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ct val="25000"/>
              <a:buFont typeface="Questrial"/>
              <a:buNone/>
            </a:pP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Signed offset in data[], </a:t>
            </a:r>
            <a:r>
              <a:rPr lang="en-US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pre_data</a:t>
            </a: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[]</a:t>
            </a: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Nbytes</a:t>
            </a: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 between current data and the end of this buffer.</a:t>
            </a: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#define </a:t>
            </a:r>
            <a:r>
              <a:rPr lang="en-US" b="1" dirty="0" smtClean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VLIB_BUFFER_IS_TRACED</a:t>
            </a: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 (1 &lt;&lt; 0)</a:t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#define VLIB_BUFFER_LOG2_NEXT_PRESENT (1)</a:t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#define </a:t>
            </a:r>
            <a:r>
              <a:rPr lang="en-US" b="1" dirty="0" smtClean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VLIB_BUFFER_NEXT_PRESENT </a:t>
            </a: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\</a:t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 (1 &lt;&lt;VLIB_BUFFER_LOG2_NEXT_PRESENT) </a:t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#define VLIB_BUFFER_IS_RECYCLED (1 &lt;&lt; 2)</a:t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#define </a:t>
            </a:r>
            <a:r>
              <a:rPr lang="en-US" b="1" dirty="0" smtClean="0">
                <a:solidFill>
                  <a:srgbClr val="00B0F0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VLIB_BUFFER_TOTAL_LENGTH_VALID </a:t>
            </a: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 \</a:t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	(1 &lt;&lt; 3)</a:t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#define VLIB_BUFFER_HGSHM_USER_INDEX_VALID 	(1 &lt;&lt; 4) </a:t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#define VLIB_BUFFER_REPL_FAIL (1 &lt;&lt; 5) </a:t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#define LOG2_VLIB_BUFFER_FLAG_USER(n) </a:t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	(32 - (n))</a:t>
            </a:r>
            <a:endParaRPr lang="en-US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940019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buffers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Shape 90"/>
          <p:cNvSpPr txBox="1">
            <a:spLocks/>
          </p:cNvSpPr>
          <p:nvPr/>
        </p:nvSpPr>
        <p:spPr>
          <a:xfrm>
            <a:off x="311701" y="97830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Questrial"/>
              <a:buNone/>
              <a:defRPr sz="1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spcAft>
                <a:spcPts val="0"/>
              </a:spcAft>
              <a:buSzPct val="25000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 u32 </a:t>
            </a:r>
            <a:r>
              <a:rPr lang="en-US" sz="1400" dirty="0" err="1" smtClean="0">
                <a:latin typeface="Calibri" charset="0"/>
                <a:ea typeface="Calibri" charset="0"/>
                <a:cs typeface="Calibri" charset="0"/>
              </a:rPr>
              <a:t>free_list_index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; </a:t>
            </a:r>
          </a:p>
          <a:p>
            <a:pPr>
              <a:spcBef>
                <a:spcPts val="1600"/>
              </a:spcBef>
              <a:spcAft>
                <a:spcPts val="0"/>
              </a:spcAft>
              <a:buSzPct val="25000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u32 </a:t>
            </a:r>
            <a:r>
              <a:rPr lang="en-US" sz="1400" dirty="0" err="1" smtClean="0">
                <a:latin typeface="Calibri" charset="0"/>
                <a:ea typeface="Calibri" charset="0"/>
                <a:cs typeface="Calibri" charset="0"/>
              </a:rPr>
              <a:t>total_length_not_including_first_buffer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pPr>
              <a:spcBef>
                <a:spcPts val="1600"/>
              </a:spcBef>
              <a:spcAft>
                <a:spcPts val="0"/>
              </a:spcAft>
              <a:buSzPct val="25000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 u32 </a:t>
            </a:r>
            <a:r>
              <a:rPr lang="en-US" sz="1400" dirty="0" err="1" smtClean="0">
                <a:latin typeface="Calibri" charset="0"/>
                <a:ea typeface="Calibri" charset="0"/>
                <a:cs typeface="Calibri" charset="0"/>
              </a:rPr>
              <a:t>next_buffer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pPr>
              <a:spcBef>
                <a:spcPts val="1600"/>
              </a:spcBef>
              <a:spcAft>
                <a:spcPts val="0"/>
              </a:spcAft>
              <a:buSzPct val="25000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 u32 </a:t>
            </a:r>
            <a:r>
              <a:rPr lang="en-US" sz="1400" dirty="0" err="1" smtClean="0">
                <a:latin typeface="Calibri" charset="0"/>
                <a:ea typeface="Calibri" charset="0"/>
                <a:cs typeface="Calibri" charset="0"/>
              </a:rPr>
              <a:t>trace_index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pPr>
              <a:spcBef>
                <a:spcPts val="1600"/>
              </a:spcBef>
              <a:spcAft>
                <a:spcPts val="0"/>
              </a:spcAft>
              <a:buSzPct val="25000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 u32 </a:t>
            </a:r>
            <a:r>
              <a:rPr lang="en-US" sz="1400" dirty="0" err="1" smtClean="0">
                <a:latin typeface="Calibri" charset="0"/>
                <a:ea typeface="Calibri" charset="0"/>
                <a:cs typeface="Calibri" charset="0"/>
              </a:rPr>
              <a:t>clone_count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pPr>
              <a:spcBef>
                <a:spcPts val="1600"/>
              </a:spcBef>
              <a:spcAft>
                <a:spcPts val="0"/>
              </a:spcAft>
              <a:buSzPct val="25000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dirty="0" err="1" smtClean="0">
                <a:latin typeface="Calibri" charset="0"/>
                <a:ea typeface="Calibri" charset="0"/>
                <a:cs typeface="Calibri" charset="0"/>
              </a:rPr>
              <a:t>vlib_error_t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 error;</a:t>
            </a:r>
          </a:p>
          <a:p>
            <a:pPr>
              <a:spcBef>
                <a:spcPts val="1600"/>
              </a:spcBef>
              <a:spcAft>
                <a:spcPts val="0"/>
              </a:spcAft>
              <a:buSzPct val="25000"/>
            </a:pP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 u32 opaque[8];</a:t>
            </a:r>
          </a:p>
          <a:p>
            <a:pPr>
              <a:spcBef>
                <a:spcPts val="1600"/>
              </a:spcBef>
              <a:spcAft>
                <a:spcPts val="0"/>
              </a:spcAft>
              <a:buSzPct val="25000"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Shape 91"/>
          <p:cNvSpPr txBox="1">
            <a:spLocks/>
          </p:cNvSpPr>
          <p:nvPr/>
        </p:nvSpPr>
        <p:spPr>
          <a:xfrm>
            <a:off x="4832401" y="978303"/>
            <a:ext cx="3999899" cy="3865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ct val="25000"/>
              <a:buFont typeface="Questrial"/>
              <a:buNone/>
            </a:pP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Barely used </a:t>
            </a: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End of </a:t>
            </a:r>
            <a:r>
              <a:rPr lang="en-US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vlib_buffer_init_for_free_list</a:t>
            </a: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() </a:t>
            </a:r>
            <a:r>
              <a:rPr lang="en-US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init</a:t>
            </a:r>
            <a:endParaRPr lang="en-US" dirty="0" smtClean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Quest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Buffer index of next buffer (if present)</a:t>
            </a: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Valid if buffer traced</a:t>
            </a: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If non-zero, </a:t>
            </a:r>
            <a:r>
              <a:rPr lang="en-US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xmit</a:t>
            </a: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 copy and recycle the original buffer</a:t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u16 </a:t>
            </a:r>
            <a:r>
              <a:rPr lang="en-US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error_node</a:t>
            </a: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, </a:t>
            </a:r>
            <a:r>
              <a:rPr lang="en-US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error_code</a:t>
            </a: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 – set to arrange counter bump</a:t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endParaRPr lang="en-US" dirty="0" smtClean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Quest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subgraph metadata, see .../</a:t>
            </a:r>
            <a:r>
              <a:rPr lang="en-US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vnet</a:t>
            </a: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/</a:t>
            </a:r>
            <a:r>
              <a:rPr lang="en-US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vnet</a:t>
            </a: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/</a:t>
            </a:r>
            <a:r>
              <a:rPr lang="en-US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buffer.h</a:t>
            </a: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/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endParaRPr lang="en-US" dirty="0" smtClean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Quest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Questrial"/>
              <a:buNone/>
            </a:pPr>
            <a:endParaRPr lang="en-US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289557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buffers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hape 98"/>
          <p:cNvSpPr txBox="1">
            <a:spLocks noGrp="1"/>
          </p:cNvSpPr>
          <p:nvPr>
            <p:ph type="body" idx="1"/>
          </p:nvPr>
        </p:nvSpPr>
        <p:spPr>
          <a:xfrm>
            <a:off x="311700" y="934761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 u32 opaque2[16];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 u8 </a:t>
            </a:r>
            <a:r>
              <a:rPr lang="en-US" sz="1400" b="0" i="0" u="none" strike="noStrike" cap="none" dirty="0" err="1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pre_data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[VLIB_BUFFER_PRE_DATA_SIZE];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 u32 data[0];</a:t>
            </a:r>
          </a:p>
        </p:txBody>
      </p:sp>
      <p:sp>
        <p:nvSpPr>
          <p:cNvPr id="8" name="Shape 99"/>
          <p:cNvSpPr txBox="1">
            <a:spLocks/>
          </p:cNvSpPr>
          <p:nvPr/>
        </p:nvSpPr>
        <p:spPr>
          <a:xfrm>
            <a:off x="4832400" y="934761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ct val="25000"/>
              <a:buFont typeface="Questrial"/>
              <a:buNone/>
            </a:pP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Barely used </a:t>
            </a: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Rewrite space, 128 bytes</a:t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/>
            </a:r>
            <a:b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</a:br>
            <a:r>
              <a:rPr lang="en-US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Questrial"/>
              </a:rPr>
              <a:t>Aligned DMA target. Certain hardware devices DMA into data[n], e.g. n=6. </a:t>
            </a: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25000"/>
              <a:buFont typeface="Questrial"/>
              <a:buNone/>
            </a:pPr>
            <a:endParaRPr lang="en-US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94887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Vlib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buffers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vnet_buffer_opaque_t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– union of types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which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contain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‘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subgraph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’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metadata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8x32 bits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vnet_buffer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(b)-&gt;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sw_if_index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[VLIB_RX, VLIB_TX]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are common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From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driver level: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vnet_buffer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(b)-&gt;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sw_if_index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[VLIB_RX] set to RX (physical) interface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                          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vnet_buffer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(b)-&gt;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sw_if_index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[VLIB_TX] = ~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0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ip4/6-lookup use VLIB_TX as FIB index override.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These are like node input/output metadata (e.g.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-frag).</a:t>
            </a:r>
          </a:p>
        </p:txBody>
      </p:sp>
    </p:spTree>
    <p:extLst>
      <p:ext uri="{BB962C8B-B14F-4D97-AF65-F5344CB8AC3E}">
        <p14:creationId xmlns:p14="http://schemas.microsoft.com/office/powerpoint/2010/main" val="4171162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83" y="277587"/>
            <a:ext cx="8910758" cy="34208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738992" y="3829050"/>
            <a:ext cx="397600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Vnet_buffer_opaque_t intersection analysis</a:t>
            </a:r>
          </a:p>
        </p:txBody>
      </p:sp>
    </p:spTree>
    <p:extLst>
      <p:ext uri="{BB962C8B-B14F-4D97-AF65-F5344CB8AC3E}">
        <p14:creationId xmlns:p14="http://schemas.microsoft.com/office/powerpoint/2010/main" val="2102461996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28878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You nailed it !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2044700"/>
            <a:ext cx="6985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794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types.h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79448" y="1332077"/>
            <a:ext cx="5920658" cy="17888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 use: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u8, u16, u32, u64, u32x4 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intrinsics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i8, 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f32, f64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uword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1102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vec.h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775485"/>
            <a:ext cx="5920658" cy="8287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 vector is an auto-resized C array with some meta data: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Parameters: Type T, header size, element alignment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32611" y="1788695"/>
            <a:ext cx="272382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e[5];</a:t>
            </a: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//Default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alignment</a:t>
            </a:r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//No header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*v1 = 0; 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vec_add1(v1, 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e[0]); 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Add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1</a:t>
            </a: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vec_add2(v1, &amp;e[1], 4); 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Add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4</a:t>
            </a: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v1</a:t>
            </a:r>
          </a:p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//Header of 8 bytes</a:t>
            </a: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//Alignement of 16 bytes</a:t>
            </a:r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*v2 = 0; 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vec_add2_ha(v2, &amp;e[0], 5, 8, 16);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vec_header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(v2, 8);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2029" y="1910057"/>
            <a:ext cx="1180701" cy="197040"/>
          </a:xfrm>
          <a:prstGeom prst="rect">
            <a:avLst/>
          </a:prstGeom>
          <a:solidFill>
            <a:srgbClr val="C066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fr-FR" sz="1200" dirty="0" err="1" smtClean="0">
                <a:latin typeface="Courier" charset="0"/>
                <a:ea typeface="Courier" charset="0"/>
                <a:cs typeface="Courier" charset="0"/>
              </a:rPr>
              <a:t>ec</a:t>
            </a:r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200" dirty="0" err="1" smtClean="0">
                <a:latin typeface="Courier" charset="0"/>
                <a:ea typeface="Courier" charset="0"/>
                <a:cs typeface="Courier" charset="0"/>
              </a:rPr>
              <a:t>length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2029" y="2107097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v1[0]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2029" y="2304485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v1[1]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2028" y="2501525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v1[2]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2027" y="2698565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2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2029" y="3487073"/>
            <a:ext cx="1180701" cy="197040"/>
          </a:xfrm>
          <a:prstGeom prst="rect">
            <a:avLst/>
          </a:prstGeom>
          <a:solidFill>
            <a:srgbClr val="C066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fr-FR" sz="1200" dirty="0" err="1" smtClean="0">
                <a:latin typeface="Courier" charset="0"/>
                <a:ea typeface="Courier" charset="0"/>
                <a:cs typeface="Courier" charset="0"/>
              </a:rPr>
              <a:t>ec</a:t>
            </a:r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200" dirty="0" err="1" smtClean="0">
                <a:latin typeface="Courier" charset="0"/>
                <a:ea typeface="Courier" charset="0"/>
                <a:cs typeface="Courier" charset="0"/>
              </a:rPr>
              <a:t>length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2029" y="3684113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v1[0]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2029" y="4050464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v1[1]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72028" y="4426407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v1[2]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72026" y="4803080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2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72027" y="3875056"/>
            <a:ext cx="1180701" cy="185000"/>
          </a:xfrm>
          <a:prstGeom prst="rect">
            <a:avLst/>
          </a:prstGeom>
          <a:solidFill>
            <a:srgbClr val="00206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latin typeface="Courier" charset="0"/>
                <a:ea typeface="Courier" charset="0"/>
                <a:cs typeface="Courier" charset="0"/>
              </a:rPr>
              <a:t>Align</a:t>
            </a:r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 pad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72026" y="4234617"/>
            <a:ext cx="1180701" cy="185000"/>
          </a:xfrm>
          <a:prstGeom prst="rect">
            <a:avLst/>
          </a:prstGeom>
          <a:solidFill>
            <a:srgbClr val="00206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latin typeface="Courier" charset="0"/>
                <a:ea typeface="Courier" charset="0"/>
                <a:cs typeface="Courier" charset="0"/>
              </a:rPr>
              <a:t>Align</a:t>
            </a:r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 pad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72022" y="4617350"/>
            <a:ext cx="1180701" cy="185000"/>
          </a:xfrm>
          <a:prstGeom prst="rect">
            <a:avLst/>
          </a:prstGeom>
          <a:solidFill>
            <a:srgbClr val="00206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latin typeface="Courier" charset="0"/>
                <a:ea typeface="Courier" charset="0"/>
                <a:cs typeface="Courier" charset="0"/>
              </a:rPr>
              <a:t>Align </a:t>
            </a:r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pad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72021" y="3289303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latin typeface="Courier" charset="0"/>
                <a:ea typeface="Courier" charset="0"/>
                <a:cs typeface="Courier" charset="0"/>
              </a:rPr>
              <a:t>header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6" name="Connecteur en angle 95"/>
          <p:cNvCxnSpPr>
            <a:endCxn id="9" idx="1"/>
          </p:cNvCxnSpPr>
          <p:nvPr/>
        </p:nvCxnSpPr>
        <p:spPr>
          <a:xfrm flipV="1">
            <a:off x="516835" y="2205617"/>
            <a:ext cx="2755194" cy="629518"/>
          </a:xfrm>
          <a:prstGeom prst="bentConnector3">
            <a:avLst>
              <a:gd name="adj1" fmla="val 83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endCxn id="22" idx="1"/>
          </p:cNvCxnSpPr>
          <p:nvPr/>
        </p:nvCxnSpPr>
        <p:spPr>
          <a:xfrm flipV="1">
            <a:off x="1736631" y="3387823"/>
            <a:ext cx="1535390" cy="375844"/>
          </a:xfrm>
          <a:prstGeom prst="bentConnector3">
            <a:avLst>
              <a:gd name="adj1" fmla="val 73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4726015" y="1834297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vec_len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(v1); 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safe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when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v1==0</a:t>
            </a: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_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vec_len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(v1) = 0; 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unsafe</a:t>
            </a:r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increase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Ith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elmt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//Set new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elements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to 0.</a:t>
            </a:r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vec_validate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(V,I); </a:t>
            </a:r>
          </a:p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Allocate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for N more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elements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(but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does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not change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vec_alloc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(V,N);</a:t>
            </a:r>
          </a:p>
          <a:p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vec_free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(v); //Free memory and set v to 0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vec_reset_length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(v); //set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to 0 (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safe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48" name="Shape 100"/>
          <p:cNvSpPr txBox="1">
            <a:spLocks/>
          </p:cNvSpPr>
          <p:nvPr/>
        </p:nvSpPr>
        <p:spPr>
          <a:xfrm>
            <a:off x="4726015" y="3782633"/>
            <a:ext cx="4260300" cy="17556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Questrial"/>
              <a:buNone/>
              <a:defRPr sz="1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Allocation only increases.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Vector origin pointer may changer !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Store Indexes (not pointers) !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0589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bitmap.h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775485"/>
            <a:ext cx="5920658" cy="8287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Set and get bits with indexes. Lots of them.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Implemented as a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uword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vector.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32611" y="1788695"/>
            <a:ext cx="28007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*bitmap = 0;</a:t>
            </a:r>
          </a:p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Allocate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bitmap for 100 bits</a:t>
            </a:r>
          </a:p>
          <a:p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clib_bitmap_alloc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(bitmap, 100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Make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room for 201 bits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clib_bitmap_validate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(bitmap, 200);</a:t>
            </a:r>
          </a:p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clib_bitmap_set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(bitmap, 33, 1);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clib_bitmap_get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(bitmap, 33);</a:t>
            </a:r>
          </a:p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bits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3 to 12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included</a:t>
            </a:r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a =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clib_bitmap_get_multiple</a:t>
            </a:r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(bitmap, 3, 10);</a:t>
            </a:r>
          </a:p>
          <a:p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clib_bitmap_set_multiple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0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6615" y="2049205"/>
            <a:ext cx="1180701" cy="197040"/>
          </a:xfrm>
          <a:prstGeom prst="rect">
            <a:avLst/>
          </a:prstGeom>
          <a:solidFill>
            <a:srgbClr val="C066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fr-FR" sz="1200" dirty="0" err="1" smtClean="0">
                <a:latin typeface="Courier" charset="0"/>
                <a:ea typeface="Courier" charset="0"/>
                <a:cs typeface="Courier" charset="0"/>
              </a:rPr>
              <a:t>ec</a:t>
            </a:r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200" dirty="0" err="1" smtClean="0">
                <a:latin typeface="Courier" charset="0"/>
                <a:ea typeface="Courier" charset="0"/>
                <a:cs typeface="Courier" charset="0"/>
              </a:rPr>
              <a:t>length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6615" y="2246245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0..63 b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26615" y="2443633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64..127 b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26614" y="2640673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2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35183" y="1788695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clib_bitmap_first_set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* ai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clib_bitmap_first_clear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* ai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clib_bitmap_next_set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ai,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i);</a:t>
            </a:r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clib_bitmap_next_clear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ai,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i);</a:t>
            </a:r>
          </a:p>
          <a:p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clib_bitmap_count_set_bits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uword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* ai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0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5589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ool.h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705101"/>
            <a:ext cx="2974825" cy="8287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Fixed sized element allocator.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Based on a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vec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and a bitmap.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08814" y="1594866"/>
            <a:ext cx="28777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*pool = 0;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*e;</a:t>
            </a:r>
          </a:p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pool_get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(pool, e);</a:t>
            </a: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pool_get_aligned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(pool, e, 4);</a:t>
            </a:r>
          </a:p>
          <a:p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Query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if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element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free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pool_is_free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pool,e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pool_is_free_index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(pool, e – pool);</a:t>
            </a:r>
          </a:p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Unalloc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element</a:t>
            </a:r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err="1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ool_put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pool,e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//Free the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whole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pool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pool_free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(pool);</a:t>
            </a:r>
          </a:p>
          <a:p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Allocated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element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count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pool_elts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(pool);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4681" y="1681458"/>
            <a:ext cx="1180701" cy="197040"/>
          </a:xfrm>
          <a:prstGeom prst="rect">
            <a:avLst/>
          </a:prstGeom>
          <a:solidFill>
            <a:srgbClr val="C066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fr-FR" sz="1200" dirty="0" err="1" smtClean="0">
                <a:latin typeface="Courier" charset="0"/>
                <a:ea typeface="Courier" charset="0"/>
                <a:cs typeface="Courier" charset="0"/>
              </a:rPr>
              <a:t>ec</a:t>
            </a:r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200" dirty="0" err="1" smtClean="0">
                <a:latin typeface="Courier" charset="0"/>
                <a:ea typeface="Courier" charset="0"/>
                <a:cs typeface="Courier" charset="0"/>
              </a:rPr>
              <a:t>length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4681" y="1878498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pool[0]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4680" y="2088788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pool[1]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4680" y="2663690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2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0095" y="500330"/>
            <a:ext cx="1431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 err="1" smtClean="0">
                <a:solidFill>
                  <a:srgbClr val="7F0055"/>
                </a:solidFill>
                <a:latin typeface="Monospace" charset="0"/>
              </a:rPr>
              <a:t>typedef</a:t>
            </a:r>
            <a:r>
              <a:rPr lang="fr-FR" sz="1000" b="1" dirty="0" smtClean="0">
                <a:latin typeface="Monospace" charset="0"/>
              </a:rPr>
              <a:t> </a:t>
            </a:r>
            <a:r>
              <a:rPr lang="fr-FR" sz="1000" b="1" dirty="0" err="1" smtClean="0">
                <a:solidFill>
                  <a:srgbClr val="7F0055"/>
                </a:solidFill>
                <a:latin typeface="Monospace" charset="0"/>
              </a:rPr>
              <a:t>struct</a:t>
            </a:r>
            <a:r>
              <a:rPr lang="fr-FR" sz="1000" b="1" dirty="0" smtClean="0">
                <a:latin typeface="Monospace" charset="0"/>
              </a:rPr>
              <a:t> {</a:t>
            </a:r>
          </a:p>
          <a:p>
            <a:r>
              <a:rPr lang="fr-FR" sz="1000" dirty="0" smtClean="0">
                <a:solidFill>
                  <a:srgbClr val="005032"/>
                </a:solidFill>
                <a:latin typeface="Monospace" charset="0"/>
              </a:rPr>
              <a:t>  </a:t>
            </a:r>
            <a:r>
              <a:rPr lang="fr-FR" sz="1000" dirty="0" err="1" smtClean="0">
                <a:solidFill>
                  <a:srgbClr val="005032"/>
                </a:solidFill>
                <a:latin typeface="Monospace" charset="0"/>
              </a:rPr>
              <a:t>uword</a:t>
            </a:r>
            <a:r>
              <a:rPr lang="fr-FR" sz="1000" dirty="0" smtClean="0">
                <a:latin typeface="Monospace" charset="0"/>
              </a:rPr>
              <a:t> * </a:t>
            </a:r>
            <a:r>
              <a:rPr lang="fr-FR" sz="1000" dirty="0" err="1" smtClean="0">
                <a:solidFill>
                  <a:srgbClr val="0000C0"/>
                </a:solidFill>
                <a:latin typeface="Monospace" charset="0"/>
              </a:rPr>
              <a:t>free_bitmap</a:t>
            </a:r>
            <a:r>
              <a:rPr lang="fr-FR" sz="1000" dirty="0" smtClean="0">
                <a:latin typeface="Monospace" charset="0"/>
              </a:rPr>
              <a:t>;</a:t>
            </a:r>
          </a:p>
          <a:p>
            <a:r>
              <a:rPr lang="fr-FR" sz="1000" dirty="0" smtClean="0">
                <a:latin typeface="Monospace" charset="0"/>
              </a:rPr>
              <a:t>  </a:t>
            </a:r>
            <a:r>
              <a:rPr lang="fr-FR" sz="1000" u="sng" dirty="0" smtClean="0">
                <a:latin typeface="Monospace" charset="0"/>
              </a:rPr>
              <a:t>u32 * </a:t>
            </a:r>
            <a:r>
              <a:rPr lang="fr-FR" sz="1000" u="sng" dirty="0" err="1" smtClean="0">
                <a:solidFill>
                  <a:srgbClr val="0000C0"/>
                </a:solidFill>
                <a:highlight>
                  <a:srgbClr val="D4D4D4"/>
                </a:highlight>
                <a:latin typeface="Monospace" charset="0"/>
              </a:rPr>
              <a:t>free_indices</a:t>
            </a:r>
            <a:r>
              <a:rPr lang="fr-FR" sz="1000" u="sng" dirty="0" smtClean="0">
                <a:highlight>
                  <a:srgbClr val="D4D4D4"/>
                </a:highlight>
                <a:latin typeface="Monospace" charset="0"/>
              </a:rPr>
              <a:t>;</a:t>
            </a:r>
          </a:p>
          <a:p>
            <a:r>
              <a:rPr lang="fr-FR" sz="1000" dirty="0" smtClean="0">
                <a:latin typeface="Monospace" charset="0"/>
              </a:rPr>
              <a:t>} </a:t>
            </a:r>
            <a:r>
              <a:rPr lang="fr-FR" sz="1000" dirty="0" err="1" smtClean="0">
                <a:solidFill>
                  <a:srgbClr val="005032"/>
                </a:solidFill>
                <a:latin typeface="Monospace" charset="0"/>
              </a:rPr>
              <a:t>pool_header_t</a:t>
            </a:r>
            <a:r>
              <a:rPr lang="fr-FR" sz="1000" dirty="0" smtClean="0">
                <a:latin typeface="Monospace" charset="0"/>
              </a:rPr>
              <a:t>;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3544680" y="1306736"/>
            <a:ext cx="1180701" cy="3743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pool header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44679" y="2282688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Not alloc.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44679" y="2469960"/>
            <a:ext cx="1180701" cy="197040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pool[3]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4561466" y="928525"/>
            <a:ext cx="636104" cy="52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97570" y="764376"/>
            <a:ext cx="1470992" cy="250114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latin typeface="Courier" charset="0"/>
                <a:ea typeface="Courier" charset="0"/>
                <a:cs typeface="Courier" charset="0"/>
              </a:rPr>
              <a:t>Free bitmap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97570" y="1243971"/>
            <a:ext cx="1470992" cy="250114"/>
          </a:xfrm>
          <a:prstGeom prst="rect">
            <a:avLst/>
          </a:prstGeom>
          <a:solidFill>
            <a:srgbClr val="C00000"/>
          </a:solidFill>
          <a:ln w="12700">
            <a:solidFill>
              <a:srgbClr val="7B0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Courier" charset="0"/>
                <a:ea typeface="Courier" charset="0"/>
                <a:cs typeface="Courier" charset="0"/>
              </a:rPr>
              <a:t>Free indices</a:t>
            </a:r>
            <a:endParaRPr lang="fr-FR" sz="12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9" name="Connecteur droit avec flèche 18"/>
          <p:cNvCxnSpPr>
            <a:endCxn id="18" idx="1"/>
          </p:cNvCxnSpPr>
          <p:nvPr/>
        </p:nvCxnSpPr>
        <p:spPr>
          <a:xfrm flipV="1">
            <a:off x="4561466" y="1369028"/>
            <a:ext cx="636104" cy="13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748075" y="1208216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Used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for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fast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re-allocation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748075" y="627823"/>
            <a:ext cx="216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Keeps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track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of 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element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allocation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Shape 100"/>
          <p:cNvSpPr txBox="1">
            <a:spLocks/>
          </p:cNvSpPr>
          <p:nvPr/>
        </p:nvSpPr>
        <p:spPr>
          <a:xfrm>
            <a:off x="3922917" y="3302413"/>
            <a:ext cx="4986449" cy="1239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Questrial"/>
              <a:buNone/>
              <a:defRPr sz="1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Sparse memory assignment.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Avoids memory fragmentation.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Fast.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7117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heap.h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705101"/>
            <a:ext cx="4493193" cy="8287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Variable element size allocator.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28692" y="1390014"/>
            <a:ext cx="34932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heap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= 0;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*e;</a:t>
            </a:r>
          </a:p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Allocate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 4xT.</a:t>
            </a: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U32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handle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u32 offset =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heap_alloc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heap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, 4,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handle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Allocated</a:t>
            </a:r>
            <a:r>
              <a:rPr lang="fr-FR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heap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[offset] –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heap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[offset + 4]</a:t>
            </a:r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//Object size</a:t>
            </a: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heap_size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heap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handle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fr-FR" sz="1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Deallocate</a:t>
            </a:r>
            <a:endParaRPr lang="fr-FR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heap_dealloc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heap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fr-FR" sz="1000" dirty="0" err="1" smtClean="0">
                <a:latin typeface="Courier" charset="0"/>
                <a:ea typeface="Courier" charset="0"/>
                <a:cs typeface="Courier" charset="0"/>
              </a:rPr>
              <a:t>handle</a:t>
            </a:r>
            <a:r>
              <a:rPr lang="fr-FR" sz="10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21" name="Shape 100"/>
          <p:cNvSpPr txBox="1">
            <a:spLocks/>
          </p:cNvSpPr>
          <p:nvPr/>
        </p:nvSpPr>
        <p:spPr>
          <a:xfrm>
            <a:off x="4572000" y="1414093"/>
            <a:ext cx="4493193" cy="2044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Questrial"/>
              <a:buNone/>
              <a:defRPr sz="1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Rarely used (pools are faster).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Still efficient.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To be used if you need variably sized allocations.</a:t>
            </a:r>
          </a:p>
          <a:p>
            <a:pPr>
              <a:spcAft>
                <a:spcPts val="0"/>
              </a:spcAft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e.g. classifier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3156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88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bihash.h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705101"/>
            <a:ext cx="4493193" cy="8287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Hashing table on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stero</a:t>
            </a:r>
            <a:r>
              <a:rPr lang="fr-FR" dirty="0" err="1" smtClean="0">
                <a:latin typeface="Calibri" charset="0"/>
                <a:ea typeface="Calibri" charset="0"/>
                <a:cs typeface="Calibri" charset="0"/>
              </a:rPr>
              <a:t>ïd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Shape 100"/>
          <p:cNvSpPr txBox="1">
            <a:spLocks/>
          </p:cNvSpPr>
          <p:nvPr/>
        </p:nvSpPr>
        <p:spPr>
          <a:xfrm>
            <a:off x="311700" y="1404153"/>
            <a:ext cx="4493193" cy="2810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Questrial"/>
              <a:buNone/>
              <a:defRPr sz="1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Heart of the ipv6 fib</a:t>
            </a:r>
          </a:p>
          <a:p>
            <a:pPr>
              <a:spcAft>
                <a:spcPts val="0"/>
              </a:spcAft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bihash_8_8.h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bihash_24_8.h</a:t>
            </a:r>
          </a:p>
          <a:p>
            <a:pPr>
              <a:spcAft>
                <a:spcPts val="0"/>
              </a:spcAft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bihash_template.h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1222513" y="2126975"/>
            <a:ext cx="1858617" cy="37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81130" y="197999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Key size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540565" y="2434752"/>
            <a:ext cx="1540565" cy="1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079510" y="2307100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Value size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2299288" y="3478696"/>
            <a:ext cx="780222" cy="8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079510" y="3324807"/>
            <a:ext cx="45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 </a:t>
            </a:r>
            <a:r>
              <a:rPr lang="fr-FR" dirty="0" err="1" smtClean="0"/>
              <a:t>with</a:t>
            </a:r>
            <a:r>
              <a:rPr lang="fr-FR" dirty="0" smtClean="0"/>
              <a:t> macro </a:t>
            </a:r>
            <a:r>
              <a:rPr lang="fr-FR" dirty="0" err="1" smtClean="0"/>
              <a:t>magic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bihash</a:t>
            </a:r>
            <a:endParaRPr lang="fr-FR" dirty="0" smtClean="0"/>
          </a:p>
          <a:p>
            <a:r>
              <a:rPr lang="fr-FR" dirty="0" smtClean="0"/>
              <a:t>(</a:t>
            </a:r>
            <a:r>
              <a:rPr lang="fr-FR" dirty="0" err="1" smtClean="0"/>
              <a:t>define</a:t>
            </a:r>
            <a:r>
              <a:rPr lang="fr-FR" dirty="0" smtClean="0"/>
              <a:t> BIHASH_TYPE as X_Y and </a:t>
            </a:r>
            <a:r>
              <a:rPr lang="fr-FR" dirty="0" err="1" smtClean="0"/>
              <a:t>include</a:t>
            </a:r>
            <a:r>
              <a:rPr lang="fr-FR" dirty="0" smtClean="0"/>
              <a:t> the header)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86368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d.i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2534</Words>
  <Application>Microsoft Macintosh PowerPoint</Application>
  <PresentationFormat>Présentation à l'écran (16:9)</PresentationFormat>
  <Paragraphs>575</Paragraphs>
  <Slides>39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7" baseType="lpstr">
      <vt:lpstr>Calibri</vt:lpstr>
      <vt:lpstr>Courier</vt:lpstr>
      <vt:lpstr>Courier New</vt:lpstr>
      <vt:lpstr>Menlo-Regular</vt:lpstr>
      <vt:lpstr>Monospace</vt:lpstr>
      <vt:lpstr>Arial</vt:lpstr>
      <vt:lpstr>Questrial</vt:lpstr>
      <vt:lpstr>fd.io</vt:lpstr>
      <vt:lpstr>Présentation PowerPoint</vt:lpstr>
      <vt:lpstr>VPP  Infrastructure Libraries</vt:lpstr>
      <vt:lpstr>vppinfra structures</vt:lpstr>
      <vt:lpstr>types.h</vt:lpstr>
      <vt:lpstr>vec.h</vt:lpstr>
      <vt:lpstr>bitmap.h</vt:lpstr>
      <vt:lpstr>pool.h</vt:lpstr>
      <vt:lpstr>heap.h</vt:lpstr>
      <vt:lpstr>bihash.h</vt:lpstr>
      <vt:lpstr>vppinfra Parse’n’print</vt:lpstr>
      <vt:lpstr>format.h</vt:lpstr>
      <vt:lpstr>format.h</vt:lpstr>
      <vt:lpstr>format.h</vt:lpstr>
      <vt:lpstr>vppinfra Event Logger</vt:lpstr>
      <vt:lpstr>elog.h</vt:lpstr>
      <vt:lpstr>vppinfra The rest</vt:lpstr>
      <vt:lpstr>Things you may or may not learn by yourself</vt:lpstr>
      <vt:lpstr>Lessons from vppinfra</vt:lpstr>
      <vt:lpstr>Congratulation !</vt:lpstr>
      <vt:lpstr>vlib</vt:lpstr>
      <vt:lpstr>Vlib Overview</vt:lpstr>
      <vt:lpstr>Vlib nodes</vt:lpstr>
      <vt:lpstr>Vlib nodes - node.h – node_funcs.h</vt:lpstr>
      <vt:lpstr>Vlib nodes - VLIB_NODE_TYPE_INTERNAL</vt:lpstr>
      <vt:lpstr>Vlib nodes - VLIB_NODE_TYPE_INPUT</vt:lpstr>
      <vt:lpstr>Vlib nodes - VLIB_NODE_TYPE_PRE_INPUT</vt:lpstr>
      <vt:lpstr>Vlib nodes - VLIB_NODE_TYPE_PROCESS</vt:lpstr>
      <vt:lpstr>Vlib/unix</vt:lpstr>
      <vt:lpstr>Vlib and file descriptors</vt:lpstr>
      <vt:lpstr>Plugins  vlib/unix/plugin.h</vt:lpstr>
      <vt:lpstr>CLI</vt:lpstr>
      <vt:lpstr>Vlib buffers</vt:lpstr>
      <vt:lpstr>Vlib buffers – vlib/buffer.[ch] vlib/dpdk_buffer.c</vt:lpstr>
      <vt:lpstr>Vlib buffers</vt:lpstr>
      <vt:lpstr>Vlib buffers</vt:lpstr>
      <vt:lpstr>Vlib buffers</vt:lpstr>
      <vt:lpstr>Vlib buffers</vt:lpstr>
      <vt:lpstr>Présentation PowerPoint</vt:lpstr>
      <vt:lpstr>You nailed it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Utilisateur de Microsoft Office</cp:lastModifiedBy>
  <cp:revision>98</cp:revision>
  <dcterms:modified xsi:type="dcterms:W3CDTF">2016-05-26T13:53:08Z</dcterms:modified>
</cp:coreProperties>
</file>