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54" r:id="rId3"/>
    <p:sldId id="455" r:id="rId4"/>
    <p:sldId id="456" r:id="rId5"/>
    <p:sldId id="458" r:id="rId6"/>
    <p:sldId id="486" r:id="rId7"/>
    <p:sldId id="459" r:id="rId8"/>
    <p:sldId id="485" r:id="rId9"/>
    <p:sldId id="487" r:id="rId10"/>
    <p:sldId id="488" r:id="rId11"/>
    <p:sldId id="489" r:id="rId12"/>
    <p:sldId id="436" r:id="rId13"/>
    <p:sldId id="440" r:id="rId14"/>
    <p:sldId id="437" r:id="rId15"/>
    <p:sldId id="441" r:id="rId16"/>
    <p:sldId id="43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0D57-1B59-4300-BE4F-3A7BB3057D24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0E1C-4CBF-4CA0-952A-50A95DFD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0E1C-4CBF-4CA0-952A-50A95DFDA7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我们使用基于</a:t>
            </a:r>
            <a:r>
              <a:rPr lang="en-US" altLang="zh-CN" dirty="0"/>
              <a:t>2D</a:t>
            </a:r>
            <a:r>
              <a:rPr lang="zh-CN" altLang="en-US" dirty="0"/>
              <a:t>空间轮廓的傅里叶分解的特征表示方法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图中为了提取矩形物体的特征，我们先求出它的边界和中心，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然后以中心为原点，计算不同旋转角度下，坐标原点到边界的距离，如右图所示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对于举行可以看到</a:t>
            </a:r>
            <a:r>
              <a:rPr lang="en-US" altLang="zh-CN" dirty="0"/>
              <a:t>0-360</a:t>
            </a:r>
            <a:r>
              <a:rPr lang="zh-CN" altLang="en-US" dirty="0"/>
              <a:t>度旋转期间，原点到边界距离变化曲线</a:t>
            </a:r>
            <a:r>
              <a:rPr lang="en-US" altLang="zh-CN" dirty="0"/>
              <a:t>——</a:t>
            </a:r>
            <a:r>
              <a:rPr lang="zh-CN" altLang="en-US" dirty="0"/>
              <a:t>图中出现了</a:t>
            </a:r>
            <a:r>
              <a:rPr lang="en-US" altLang="zh-CN" dirty="0"/>
              <a:t>4</a:t>
            </a:r>
            <a:r>
              <a:rPr lang="zh-CN" altLang="en-US" dirty="0"/>
              <a:t>个尖峰，对应举行</a:t>
            </a:r>
            <a:r>
              <a:rPr lang="en-US" altLang="zh-CN" dirty="0"/>
              <a:t>4</a:t>
            </a:r>
            <a:r>
              <a:rPr lang="zh-CN" altLang="en-US" dirty="0"/>
              <a:t>过来顶点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这一方式的特点是：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曲线形状和物体中心的空间位置无关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物体缩放对应曲线高度整体缩放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物体旋转对应曲线“循环平移”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A6DE-5825-48C6-B779-BF9A2C9D7B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这里给出矩形和三角形按前面方法得到的特性曲线的图像，注意其中的差别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三角形的曲线中有</a:t>
            </a:r>
            <a:r>
              <a:rPr lang="en-US" altLang="zh-CN" dirty="0"/>
              <a:t>3</a:t>
            </a:r>
            <a:r>
              <a:rPr lang="zh-CN" altLang="en-US" dirty="0"/>
              <a:t>个峰，对应</a:t>
            </a:r>
            <a:r>
              <a:rPr lang="en-US" altLang="zh-CN" dirty="0"/>
              <a:t>3</a:t>
            </a:r>
            <a:r>
              <a:rPr lang="zh-CN" altLang="en-US" dirty="0"/>
              <a:t>个顶点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对曲线的形状分类可以使用</a:t>
            </a:r>
            <a:r>
              <a:rPr lang="en-US" altLang="zh-CN" dirty="0"/>
              <a:t>DFT</a:t>
            </a:r>
            <a:r>
              <a:rPr lang="zh-CN" altLang="en-US" dirty="0"/>
              <a:t>，因为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物体旋转对应曲线“循环平移”，不同平移量的傅里叶变换幅度相同，相位不同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A6DE-5825-48C6-B779-BF9A2C9D7B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图中是矩形特性曲线的</a:t>
            </a:r>
            <a:r>
              <a:rPr lang="en-US" altLang="zh-CN" dirty="0"/>
              <a:t>DFT</a:t>
            </a:r>
            <a:r>
              <a:rPr lang="zh-CN" altLang="en-US" dirty="0"/>
              <a:t>结果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把</a:t>
            </a:r>
            <a:r>
              <a:rPr lang="en-US" altLang="zh-CN" dirty="0"/>
              <a:t>DFT</a:t>
            </a:r>
            <a:r>
              <a:rPr lang="zh-CN" altLang="en-US" dirty="0"/>
              <a:t>结果中频谱放大看到下面特性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频谱中前几个频点的非零频点分布有特定规律（先是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，再是非零，然后又是</a:t>
            </a:r>
            <a:r>
              <a:rPr lang="en-US" altLang="zh-CN" dirty="0"/>
              <a:t>0</a:t>
            </a:r>
            <a:r>
              <a:rPr lang="zh-CN" altLang="en-US" dirty="0"/>
              <a:t>再出现非零，再是接近</a:t>
            </a:r>
            <a:r>
              <a:rPr lang="en-US" altLang="zh-CN" dirty="0"/>
              <a:t>0</a:t>
            </a:r>
            <a:r>
              <a:rPr lang="zh-CN" altLang="en-US" dirty="0"/>
              <a:t>再是非零</a:t>
            </a:r>
            <a:r>
              <a:rPr lang="en-US" altLang="zh-CN" dirty="0"/>
              <a:t>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 F[1:9]</a:t>
            </a:r>
            <a:r>
              <a:rPr lang="zh-CN" altLang="en-US" dirty="0"/>
              <a:t>元素</a:t>
            </a:r>
            <a:r>
              <a:rPr lang="zh-CN" altLang="en-US" b="1" i="1" dirty="0"/>
              <a:t>归一化</a:t>
            </a:r>
            <a:r>
              <a:rPr lang="en-US" altLang="zh-CN" b="0" i="0" dirty="0"/>
              <a:t>(</a:t>
            </a:r>
            <a:r>
              <a:rPr lang="zh-CN" altLang="en-US" b="0" i="0" dirty="0"/>
              <a:t>指平方和</a:t>
            </a:r>
            <a:r>
              <a:rPr lang="en-US" altLang="zh-CN" b="0" i="0" dirty="0"/>
              <a:t>=1)</a:t>
            </a:r>
            <a:r>
              <a:rPr lang="zh-CN" altLang="en-US" dirty="0"/>
              <a:t>后作为“特征编码”</a:t>
            </a:r>
            <a:r>
              <a:rPr lang="en-US" altLang="zh-CN" b="1" dirty="0"/>
              <a:t>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任意两个轮廓的比对可以通过特征编码 进行，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这个特征编码对平移、旋转、缩放不敏感</a:t>
            </a:r>
            <a:endParaRPr lang="en-US" altLang="zh-CN" b="1" i="0" dirty="0">
              <a:latin typeface="Cambria Math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A6DE-5825-48C6-B779-BF9A2C9D7B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5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这里给出矩形和三角形的归一化</a:t>
            </a:r>
            <a:r>
              <a:rPr lang="en-US" altLang="zh-CN" dirty="0"/>
              <a:t>DFT</a:t>
            </a:r>
            <a:r>
              <a:rPr lang="zh-CN" altLang="en-US" dirty="0"/>
              <a:t>频谱的前</a:t>
            </a:r>
            <a:r>
              <a:rPr lang="en-US" altLang="zh-CN" dirty="0"/>
              <a:t>9</a:t>
            </a:r>
            <a:r>
              <a:rPr lang="zh-CN" altLang="en-US" dirty="0"/>
              <a:t>个分量，它们有明显的数值差别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但这种特征编码对相同形状物体的平移、旋转、缩放不敏感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A6DE-5825-48C6-B779-BF9A2C9D7B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9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上面的特征编码加上分类器就能够实现物体识别，比如加上</a:t>
            </a:r>
            <a:r>
              <a:rPr lang="en-US" altLang="zh-CN" dirty="0"/>
              <a:t>SVM</a:t>
            </a:r>
            <a:r>
              <a:rPr lang="zh-CN" altLang="en-US" dirty="0"/>
              <a:t>分类器或者神经网络分类器等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从上面的特性曲线</a:t>
            </a:r>
            <a:r>
              <a:rPr lang="en-US" altLang="zh-CN" dirty="0"/>
              <a:t>DFT</a:t>
            </a:r>
            <a:r>
              <a:rPr lang="zh-CN" altLang="en-US" dirty="0"/>
              <a:t>变换还能够得到额外的信息，就是物体旋转角度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DFT</a:t>
            </a:r>
            <a:r>
              <a:rPr lang="zh-CN" altLang="en-US" dirty="0"/>
              <a:t>的相位信息可以得到矩形物体的旋转角度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找到</a:t>
            </a:r>
            <a:r>
              <a:rPr lang="en-US" altLang="zh-CN" dirty="0"/>
              <a:t>1</a:t>
            </a:r>
            <a:r>
              <a:rPr lang="zh-CN" altLang="en-US" dirty="0"/>
              <a:t>号频点对应的相位值，利用他（相位除以</a:t>
            </a:r>
            <a:r>
              <a:rPr lang="en-US" altLang="zh-CN" dirty="0"/>
              <a:t>2</a:t>
            </a:r>
            <a:r>
              <a:rPr lang="zh-CN" altLang="en-US" dirty="0"/>
              <a:t>）对矩阵旋转后，能够使得边和像素坐标轴对齐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以上就是基于轮廓形状的特征提取补充说明，他们有助于实现基于</a:t>
            </a:r>
            <a:r>
              <a:rPr lang="en-US" altLang="zh-CN" dirty="0"/>
              <a:t>2D</a:t>
            </a:r>
            <a:r>
              <a:rPr lang="zh-CN" altLang="en-US" dirty="0"/>
              <a:t>投影的</a:t>
            </a:r>
            <a:r>
              <a:rPr lang="en-US" altLang="zh-CN" dirty="0"/>
              <a:t>3D</a:t>
            </a:r>
            <a:r>
              <a:rPr lang="zh-CN" altLang="en-US" dirty="0"/>
              <a:t>物体识别算法的实现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A6DE-5825-48C6-B779-BF9A2C9D7B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6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BE92-DF57-F723-E8F9-31A0E9AB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9F828-8EC0-E597-84B6-18E7EFE6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3DEC9-29CE-E7EE-C5A3-1FEE3EAC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051A7-8EF1-0116-268D-21C4FF42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8FA1D-02B2-0A83-CA8B-23F6D55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C6E9-8508-C758-D15E-4F06916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EDFFF-ACB2-0ACE-955E-B98F0DD7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827D3-AD92-FECD-A945-C260A78D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C5D7A-0A7C-61D7-CA66-F4662E1B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EC481-92FD-485C-E16F-799E1AC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D9C59-3D08-909B-0375-1262BD43E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656EF-B327-7D31-58CF-EF69E291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4100A-A86E-7727-E4DD-DB939DA3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864D-0C42-7BA8-DF00-6F12A59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D36A0-1C70-898D-D30C-93D97B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FB30-D236-0CB6-1B83-DBDF8C8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9D58-65F2-A6CF-0CDD-5245D1C2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8526D-2DAF-272D-BEC6-59A6155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DBCB1-43E7-E596-30E4-1C72030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ADFA1-5E5F-C6B8-9BA3-EF0108D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CA65-6276-C3E5-CC8E-CA8F20BE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17411-0B32-D597-9F9F-4D49A068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B4D81-CF95-959E-61DB-FD87D5B6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0AE9F-A9C4-0ED1-7574-FA93B9E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38DF-103B-17E8-996F-DFF3CC8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32D4-B8D2-C1F7-AD2F-66CDE065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C94F5-174D-03FB-17BA-4A11CCE74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7CD09-02D5-85FE-D203-12E2AC60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669BE-A898-39CC-4935-8FE18338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04906-D7C1-5CC6-E425-664DDA26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3CE04-D51B-AA2F-2F98-34E12D36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484B-6A54-7811-FCF8-10C445D0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68BD4-B4B9-7FE3-1D59-E5F23CCD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0E90C-0CCB-D7C9-FD45-373AB8BE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3E922-7BDD-219D-31DF-F2A8360D8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6FD9E-E903-0C5D-A724-22E4493DB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49E2C-6ACB-AB58-83B2-4231AC5D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82AB87-CC46-E0F6-E524-21AA5FD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11D12-9A6B-60F2-B646-4B37CEC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4B8A-1F2E-C489-0258-448D97B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458F3-3C5D-039C-85CF-31656B7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DB106-44F7-EE10-A9AA-A151E33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633CD-EB28-8C40-A97B-3F2D6301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7F4FA-3742-8511-2249-CA2CE433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BE729-840A-39CA-86F1-05608CB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27761-B129-8F37-A2A7-1C6443E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930AB-ECC3-A7CD-4996-0C76533E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9199E-1576-59BF-6904-68F3FED8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5CC4D-A4F8-B451-6DD5-9D7572E1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9DC0F-708D-8299-04B5-F67B402E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3C4F0-CB38-900A-D0E8-9E884968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D73F1-33FE-D908-F0E8-4BE262EC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531C-49E9-5738-447F-2738217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51B90-A0E0-4706-3DD5-3F441DC05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10629-E249-56D1-75EE-953B82DA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BD373-02C0-9EA9-431D-1F6FF07A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34DD1-329A-B636-1579-E41FEEC7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91C56-2126-5377-009A-3634180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39DC6B-6036-B66E-280A-70A5820A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9DFA2-1990-A648-4831-F9D4390D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F964-FD3D-6374-F17D-FC8C96E0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8922-17CF-4ACC-AD09-502A8AD3535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A92C6-A3A4-865B-FABF-44122F21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0859D-CACA-1588-B762-8A1D80F23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0" Type="http://schemas.openxmlformats.org/officeDocument/2006/relationships/image" Target="NULL"/><Relationship Id="rId4" Type="http://schemas.openxmlformats.org/officeDocument/2006/relationships/image" Target="../media/image15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microsoft.com/office/2007/relationships/hdphoto" Target="../media/hdphoto3.wdp"/><Relationship Id="rId10" Type="http://schemas.openxmlformats.org/officeDocument/2006/relationships/image" Target="../media/image19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microsoft.com/office/2007/relationships/hdphoto" Target="../media/hdphoto5.wdp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4/d4/d86/group__imgproc__filter.html#ga67493776e3ad1a3df63883829375201f" TargetMode="External"/><Relationship Id="rId3" Type="http://schemas.openxmlformats.org/officeDocument/2006/relationships/hyperlink" Target="https://docs.opencv.org/3.4/d4/da8/group__imgcodecs.html#ga288b8b3da0892bd651fce07b3bbd3a56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4/d4/d86/group__imgproc__filter.html#ga4ff0f3318642c4f469d0e11f242f3b6c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docs.opencv.org/3.4/d4/d86/group__imgproc__filter.html#gaeb1e0c1033e3f6b891a25d0511362aeb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16FC-3B90-48BE-A0BD-ED381D28C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几何测量的应用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34C49-123F-5F0D-C845-A72E79757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5DAB4-6067-A9E2-3F00-B3B2CF696E2F}"/>
              </a:ext>
            </a:extLst>
          </p:cNvPr>
          <p:cNvSpPr/>
          <p:nvPr/>
        </p:nvSpPr>
        <p:spPr>
          <a:xfrm>
            <a:off x="4861532" y="519182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65F072-3F1A-CF1A-4E3E-05FD00ACD585}"/>
              </a:ext>
            </a:extLst>
          </p:cNvPr>
          <p:cNvSpPr/>
          <p:nvPr/>
        </p:nvSpPr>
        <p:spPr>
          <a:xfrm rot="19626521">
            <a:off x="5847368" y="1493113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C9FC34-499F-B424-6D4E-B7F515F1862B}"/>
              </a:ext>
            </a:extLst>
          </p:cNvPr>
          <p:cNvCxnSpPr>
            <a:cxnSpLocks/>
          </p:cNvCxnSpPr>
          <p:nvPr/>
        </p:nvCxnSpPr>
        <p:spPr>
          <a:xfrm flipH="1" flipV="1">
            <a:off x="4904421" y="3786975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60BFD24-FAF8-3E34-5722-B6900C7CC762}"/>
              </a:ext>
            </a:extLst>
          </p:cNvPr>
          <p:cNvSpPr/>
          <p:nvPr/>
        </p:nvSpPr>
        <p:spPr>
          <a:xfrm rot="5400000">
            <a:off x="6102333" y="2397924"/>
            <a:ext cx="373043" cy="2405063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43" h="2405063">
                <a:moveTo>
                  <a:pt x="366643" y="0"/>
                </a:moveTo>
                <a:cubicBezTo>
                  <a:pt x="356323" y="313531"/>
                  <a:pt x="397863" y="363009"/>
                  <a:pt x="347593" y="471488"/>
                </a:cubicBezTo>
                <a:cubicBezTo>
                  <a:pt x="297323" y="579967"/>
                  <a:pt x="120054" y="496094"/>
                  <a:pt x="65021" y="650875"/>
                </a:cubicBezTo>
                <a:cubicBezTo>
                  <a:pt x="9988" y="805656"/>
                  <a:pt x="-21765" y="1231635"/>
                  <a:pt x="17393" y="1400175"/>
                </a:cubicBezTo>
                <a:cubicBezTo>
                  <a:pt x="56551" y="1568715"/>
                  <a:pt x="244144" y="1577977"/>
                  <a:pt x="299971" y="1662114"/>
                </a:cubicBezTo>
                <a:cubicBezTo>
                  <a:pt x="355798" y="1746251"/>
                  <a:pt x="352356" y="1786731"/>
                  <a:pt x="352356" y="1905000"/>
                </a:cubicBezTo>
                <a:cubicBezTo>
                  <a:pt x="346006" y="2073275"/>
                  <a:pt x="334893" y="2184400"/>
                  <a:pt x="338068" y="240506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8215DB-A2A2-AAAC-36C4-C5DB76EF4888}"/>
              </a:ext>
            </a:extLst>
          </p:cNvPr>
          <p:cNvCxnSpPr>
            <a:cxnSpLocks/>
          </p:cNvCxnSpPr>
          <p:nvPr/>
        </p:nvCxnSpPr>
        <p:spPr>
          <a:xfrm>
            <a:off x="5693542" y="3433836"/>
            <a:ext cx="0" cy="227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739B67-B4D6-8F03-0E1A-C908D902F7AA}"/>
              </a:ext>
            </a:extLst>
          </p:cNvPr>
          <p:cNvCxnSpPr>
            <a:cxnSpLocks/>
          </p:cNvCxnSpPr>
          <p:nvPr/>
        </p:nvCxnSpPr>
        <p:spPr>
          <a:xfrm>
            <a:off x="7022279" y="3433836"/>
            <a:ext cx="0" cy="227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B9CC56-235A-7C41-AB37-BC22BFC02DAE}"/>
              </a:ext>
            </a:extLst>
          </p:cNvPr>
          <p:cNvCxnSpPr>
            <a:cxnSpLocks/>
          </p:cNvCxnSpPr>
          <p:nvPr/>
        </p:nvCxnSpPr>
        <p:spPr>
          <a:xfrm>
            <a:off x="5693542" y="4091056"/>
            <a:ext cx="1328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C71A7AB-AFFB-DBB6-D8A2-F9B7CB900F3C}"/>
              </a:ext>
            </a:extLst>
          </p:cNvPr>
          <p:cNvSpPr/>
          <p:nvPr/>
        </p:nvSpPr>
        <p:spPr>
          <a:xfrm>
            <a:off x="4975830" y="4569655"/>
            <a:ext cx="2971800" cy="760758"/>
          </a:xfrm>
          <a:custGeom>
            <a:avLst/>
            <a:gdLst>
              <a:gd name="connsiteX0" fmla="*/ 0 w 2971800"/>
              <a:gd name="connsiteY0" fmla="*/ 742950 h 777665"/>
              <a:gd name="connsiteX1" fmla="*/ 657225 w 2971800"/>
              <a:gd name="connsiteY1" fmla="*/ 771525 h 777665"/>
              <a:gd name="connsiteX2" fmla="*/ 895350 w 2971800"/>
              <a:gd name="connsiteY2" fmla="*/ 638175 h 777665"/>
              <a:gd name="connsiteX3" fmla="*/ 1104900 w 2971800"/>
              <a:gd name="connsiteY3" fmla="*/ 428625 h 777665"/>
              <a:gd name="connsiteX4" fmla="*/ 1438275 w 2971800"/>
              <a:gd name="connsiteY4" fmla="*/ 171450 h 777665"/>
              <a:gd name="connsiteX5" fmla="*/ 1876425 w 2971800"/>
              <a:gd name="connsiteY5" fmla="*/ 47625 h 777665"/>
              <a:gd name="connsiteX6" fmla="*/ 2971800 w 2971800"/>
              <a:gd name="connsiteY6" fmla="*/ 0 h 777665"/>
              <a:gd name="connsiteX0" fmla="*/ 0 w 2971800"/>
              <a:gd name="connsiteY0" fmla="*/ 742950 h 756256"/>
              <a:gd name="connsiteX1" fmla="*/ 661987 w 2971800"/>
              <a:gd name="connsiteY1" fmla="*/ 738188 h 756256"/>
              <a:gd name="connsiteX2" fmla="*/ 895350 w 2971800"/>
              <a:gd name="connsiteY2" fmla="*/ 638175 h 756256"/>
              <a:gd name="connsiteX3" fmla="*/ 1104900 w 2971800"/>
              <a:gd name="connsiteY3" fmla="*/ 428625 h 756256"/>
              <a:gd name="connsiteX4" fmla="*/ 1438275 w 2971800"/>
              <a:gd name="connsiteY4" fmla="*/ 171450 h 756256"/>
              <a:gd name="connsiteX5" fmla="*/ 1876425 w 2971800"/>
              <a:gd name="connsiteY5" fmla="*/ 47625 h 756256"/>
              <a:gd name="connsiteX6" fmla="*/ 2971800 w 2971800"/>
              <a:gd name="connsiteY6" fmla="*/ 0 h 756256"/>
              <a:gd name="connsiteX0" fmla="*/ 0 w 2971800"/>
              <a:gd name="connsiteY0" fmla="*/ 757237 h 767024"/>
              <a:gd name="connsiteX1" fmla="*/ 661987 w 2971800"/>
              <a:gd name="connsiteY1" fmla="*/ 738188 h 767024"/>
              <a:gd name="connsiteX2" fmla="*/ 895350 w 2971800"/>
              <a:gd name="connsiteY2" fmla="*/ 638175 h 767024"/>
              <a:gd name="connsiteX3" fmla="*/ 1104900 w 2971800"/>
              <a:gd name="connsiteY3" fmla="*/ 428625 h 767024"/>
              <a:gd name="connsiteX4" fmla="*/ 1438275 w 2971800"/>
              <a:gd name="connsiteY4" fmla="*/ 171450 h 767024"/>
              <a:gd name="connsiteX5" fmla="*/ 1876425 w 2971800"/>
              <a:gd name="connsiteY5" fmla="*/ 47625 h 767024"/>
              <a:gd name="connsiteX6" fmla="*/ 2971800 w 2971800"/>
              <a:gd name="connsiteY6" fmla="*/ 0 h 767024"/>
              <a:gd name="connsiteX0" fmla="*/ 0 w 2971800"/>
              <a:gd name="connsiteY0" fmla="*/ 757237 h 760758"/>
              <a:gd name="connsiteX1" fmla="*/ 661987 w 2971800"/>
              <a:gd name="connsiteY1" fmla="*/ 738188 h 760758"/>
              <a:gd name="connsiteX2" fmla="*/ 895350 w 2971800"/>
              <a:gd name="connsiteY2" fmla="*/ 638175 h 760758"/>
              <a:gd name="connsiteX3" fmla="*/ 1104900 w 2971800"/>
              <a:gd name="connsiteY3" fmla="*/ 428625 h 760758"/>
              <a:gd name="connsiteX4" fmla="*/ 1438275 w 2971800"/>
              <a:gd name="connsiteY4" fmla="*/ 171450 h 760758"/>
              <a:gd name="connsiteX5" fmla="*/ 1876425 w 2971800"/>
              <a:gd name="connsiteY5" fmla="*/ 47625 h 760758"/>
              <a:gd name="connsiteX6" fmla="*/ 2971800 w 2971800"/>
              <a:gd name="connsiteY6" fmla="*/ 0 h 7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760758">
                <a:moveTo>
                  <a:pt x="0" y="757237"/>
                </a:moveTo>
                <a:cubicBezTo>
                  <a:pt x="258762" y="765969"/>
                  <a:pt x="512762" y="758032"/>
                  <a:pt x="661987" y="738188"/>
                </a:cubicBezTo>
                <a:cubicBezTo>
                  <a:pt x="811212" y="718344"/>
                  <a:pt x="821531" y="689769"/>
                  <a:pt x="895350" y="638175"/>
                </a:cubicBezTo>
                <a:cubicBezTo>
                  <a:pt x="969169" y="586581"/>
                  <a:pt x="1014413" y="506412"/>
                  <a:pt x="1104900" y="428625"/>
                </a:cubicBezTo>
                <a:cubicBezTo>
                  <a:pt x="1195387" y="350838"/>
                  <a:pt x="1309688" y="234950"/>
                  <a:pt x="1438275" y="171450"/>
                </a:cubicBezTo>
                <a:cubicBezTo>
                  <a:pt x="1566863" y="107950"/>
                  <a:pt x="1620838" y="76200"/>
                  <a:pt x="1876425" y="47625"/>
                </a:cubicBezTo>
                <a:cubicBezTo>
                  <a:pt x="2132013" y="19050"/>
                  <a:pt x="2551906" y="9525"/>
                  <a:pt x="29718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A35373-D554-F26A-B24D-13477D94F754}"/>
              </a:ext>
            </a:extLst>
          </p:cNvPr>
          <p:cNvCxnSpPr>
            <a:cxnSpLocks/>
          </p:cNvCxnSpPr>
          <p:nvPr/>
        </p:nvCxnSpPr>
        <p:spPr>
          <a:xfrm flipH="1" flipV="1">
            <a:off x="4904421" y="5326638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84A735-A22F-2ADC-599D-379621775008}"/>
              </a:ext>
            </a:extLst>
          </p:cNvPr>
          <p:cNvCxnSpPr>
            <a:cxnSpLocks/>
          </p:cNvCxnSpPr>
          <p:nvPr/>
        </p:nvCxnSpPr>
        <p:spPr>
          <a:xfrm>
            <a:off x="6357910" y="4605337"/>
            <a:ext cx="1662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CCC000-B4AB-75CD-F418-51DD8204AD60}"/>
              </a:ext>
            </a:extLst>
          </p:cNvPr>
          <p:cNvSpPr txBox="1"/>
          <p:nvPr/>
        </p:nvSpPr>
        <p:spPr>
          <a:xfrm>
            <a:off x="7947630" y="4411990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29933A-6914-16EF-F3F7-32E3CFF41031}"/>
              </a:ext>
            </a:extLst>
          </p:cNvPr>
          <p:cNvCxnSpPr>
            <a:cxnSpLocks/>
          </p:cNvCxnSpPr>
          <p:nvPr/>
        </p:nvCxnSpPr>
        <p:spPr>
          <a:xfrm>
            <a:off x="5203004" y="5286376"/>
            <a:ext cx="1085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502ED07-CF64-12A3-B5CB-2174CF8727F9}"/>
              </a:ext>
            </a:extLst>
          </p:cNvPr>
          <p:cNvSpPr/>
          <p:nvPr/>
        </p:nvSpPr>
        <p:spPr>
          <a:xfrm>
            <a:off x="6981798" y="4562475"/>
            <a:ext cx="80962" cy="80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3C9E37-2111-1A31-3370-CF5F9C5F0D6D}"/>
              </a:ext>
            </a:extLst>
          </p:cNvPr>
          <p:cNvSpPr/>
          <p:nvPr/>
        </p:nvSpPr>
        <p:spPr>
          <a:xfrm>
            <a:off x="5653061" y="5235725"/>
            <a:ext cx="80962" cy="80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C6B4A7-37CF-2467-98DF-64A7C76F1646}"/>
              </a:ext>
            </a:extLst>
          </p:cNvPr>
          <p:cNvSpPr txBox="1"/>
          <p:nvPr/>
        </p:nvSpPr>
        <p:spPr>
          <a:xfrm>
            <a:off x="6196192" y="5091540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5EEFD89-8F39-2BBC-6CB6-12FBC1119534}"/>
              </a:ext>
            </a:extLst>
          </p:cNvPr>
          <p:cNvSpPr/>
          <p:nvPr/>
        </p:nvSpPr>
        <p:spPr>
          <a:xfrm>
            <a:off x="4657700" y="4267306"/>
            <a:ext cx="881061" cy="2492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2BE010-81E3-BC0C-13F8-7E7C2F6286B0}"/>
              </a:ext>
            </a:extLst>
          </p:cNvPr>
          <p:cNvSpPr txBox="1"/>
          <p:nvPr/>
        </p:nvSpPr>
        <p:spPr>
          <a:xfrm>
            <a:off x="2474065" y="3959006"/>
            <a:ext cx="233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cumsum</a:t>
            </a:r>
            <a:r>
              <a:rPr lang="en-US" altLang="zh-CN" dirty="0"/>
              <a:t>(*)</a:t>
            </a:r>
          </a:p>
          <a:p>
            <a:r>
              <a:rPr lang="zh-CN" altLang="en-US" dirty="0"/>
              <a:t>构成单调递增的曲线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AD486-EA7D-DF9A-2E16-66D52A1A30B0}"/>
              </a:ext>
            </a:extLst>
          </p:cNvPr>
          <p:cNvSpPr txBox="1"/>
          <p:nvPr/>
        </p:nvSpPr>
        <p:spPr>
          <a:xfrm>
            <a:off x="4096872" y="5726433"/>
            <a:ext cx="57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找到相对于曲线最高点</a:t>
            </a:r>
            <a:r>
              <a:rPr lang="en-US" altLang="zh-CN" dirty="0"/>
              <a:t>5%</a:t>
            </a:r>
            <a:r>
              <a:rPr lang="zh-CN" altLang="en-US" dirty="0"/>
              <a:t>高度的位置，和</a:t>
            </a:r>
            <a:r>
              <a:rPr lang="en-US" altLang="zh-CN" dirty="0"/>
              <a:t>85%</a:t>
            </a:r>
            <a:r>
              <a:rPr lang="zh-CN" altLang="en-US" dirty="0"/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42324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7E8A2-11D7-0769-0659-1E9B5C19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94EA-FE54-A855-A4D1-046FC4E3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9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9072-5266-40BA-8C2F-EED088A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空间轮廓的傅里叶分解表示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67CF-D444-495B-A9D1-696A6664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87" y="1956976"/>
            <a:ext cx="3992414" cy="2944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148216-537C-492F-9A7B-6629BC950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30" y="2221588"/>
            <a:ext cx="3650232" cy="276763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AC85A3B-E84A-476C-9FEB-99346CB81058}"/>
              </a:ext>
            </a:extLst>
          </p:cNvPr>
          <p:cNvCxnSpPr>
            <a:cxnSpLocks/>
          </p:cNvCxnSpPr>
          <p:nvPr/>
        </p:nvCxnSpPr>
        <p:spPr>
          <a:xfrm>
            <a:off x="4767514" y="3551721"/>
            <a:ext cx="202747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5053CEA-92EA-459A-84BE-3932100A0D7C}"/>
              </a:ext>
            </a:extLst>
          </p:cNvPr>
          <p:cNvSpPr/>
          <p:nvPr/>
        </p:nvSpPr>
        <p:spPr>
          <a:xfrm rot="1490132">
            <a:off x="5396242" y="2926078"/>
            <a:ext cx="770021" cy="1232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1E9545-4227-43C4-863B-A0A29BC8AF7D}"/>
              </a:ext>
            </a:extLst>
          </p:cNvPr>
          <p:cNvCxnSpPr>
            <a:cxnSpLocks/>
          </p:cNvCxnSpPr>
          <p:nvPr/>
        </p:nvCxnSpPr>
        <p:spPr>
          <a:xfrm flipV="1">
            <a:off x="5767341" y="2346156"/>
            <a:ext cx="0" cy="216568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813F38-22A9-4662-BCB0-003AFE72FA9D}"/>
              </a:ext>
            </a:extLst>
          </p:cNvPr>
          <p:cNvCxnSpPr>
            <a:cxnSpLocks/>
          </p:cNvCxnSpPr>
          <p:nvPr/>
        </p:nvCxnSpPr>
        <p:spPr>
          <a:xfrm flipV="1">
            <a:off x="6259559" y="2537983"/>
            <a:ext cx="529923" cy="52992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04DBF7-0498-4A76-B6E2-933770011476}"/>
              </a:ext>
            </a:extLst>
          </p:cNvPr>
          <p:cNvCxnSpPr>
            <a:cxnSpLocks/>
          </p:cNvCxnSpPr>
          <p:nvPr/>
        </p:nvCxnSpPr>
        <p:spPr>
          <a:xfrm flipV="1">
            <a:off x="5775744" y="3067906"/>
            <a:ext cx="469651" cy="46965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278A91E-F008-436D-8334-CFF5EDC7701F}"/>
              </a:ext>
            </a:extLst>
          </p:cNvPr>
          <p:cNvSpPr/>
          <p:nvPr/>
        </p:nvSpPr>
        <p:spPr>
          <a:xfrm rot="21207294">
            <a:off x="6019800" y="3308350"/>
            <a:ext cx="69850" cy="228600"/>
          </a:xfrm>
          <a:custGeom>
            <a:avLst/>
            <a:gdLst>
              <a:gd name="connsiteX0" fmla="*/ 0 w 69850"/>
              <a:gd name="connsiteY0" fmla="*/ 0 h 228600"/>
              <a:gd name="connsiteX1" fmla="*/ 57150 w 69850"/>
              <a:gd name="connsiteY1" fmla="*/ 95250 h 228600"/>
              <a:gd name="connsiteX2" fmla="*/ 69850 w 6985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228600">
                <a:moveTo>
                  <a:pt x="0" y="0"/>
                </a:moveTo>
                <a:cubicBezTo>
                  <a:pt x="22754" y="28575"/>
                  <a:pt x="45508" y="57150"/>
                  <a:pt x="57150" y="95250"/>
                </a:cubicBezTo>
                <a:cubicBezTo>
                  <a:pt x="68792" y="133350"/>
                  <a:pt x="69321" y="180975"/>
                  <a:pt x="69850" y="22860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972BAD-C1A4-4C9E-AB2B-F040B1A9C805}"/>
                  </a:ext>
                </a:extLst>
              </p:cNvPr>
              <p:cNvSpPr txBox="1"/>
              <p:nvPr/>
            </p:nvSpPr>
            <p:spPr>
              <a:xfrm>
                <a:off x="5931471" y="3161134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972BAD-C1A4-4C9E-AB2B-F040B1A9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71" y="3161134"/>
                <a:ext cx="52992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584888-2378-40C7-BFC4-8C5649F697B9}"/>
                  </a:ext>
                </a:extLst>
              </p:cNvPr>
              <p:cNvSpPr txBox="1"/>
              <p:nvPr/>
            </p:nvSpPr>
            <p:spPr>
              <a:xfrm>
                <a:off x="5644113" y="2843288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584888-2378-40C7-BFC4-8C5649F69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113" y="2843288"/>
                <a:ext cx="52992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42F3E737-80BB-483A-81C6-A69325DD86EB}"/>
              </a:ext>
            </a:extLst>
          </p:cNvPr>
          <p:cNvSpPr/>
          <p:nvPr/>
        </p:nvSpPr>
        <p:spPr>
          <a:xfrm rot="2706480">
            <a:off x="5862097" y="2908209"/>
            <a:ext cx="141292" cy="648100"/>
          </a:xfrm>
          <a:prstGeom prst="leftBrace">
            <a:avLst>
              <a:gd name="adj1" fmla="val 61058"/>
              <a:gd name="adj2" fmla="val 50000"/>
            </a:avLst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/>
              <p:nvPr/>
            </p:nvSpPr>
            <p:spPr>
              <a:xfrm>
                <a:off x="7310387" y="1855903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87" y="1855903"/>
                <a:ext cx="52992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/>
              <p:nvPr/>
            </p:nvSpPr>
            <p:spPr>
              <a:xfrm>
                <a:off x="11088839" y="4607667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839" y="4607667"/>
                <a:ext cx="52992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69A7032-364E-48ED-B586-A63BDA8FB7AB}"/>
              </a:ext>
            </a:extLst>
          </p:cNvPr>
          <p:cNvSpPr txBox="1"/>
          <p:nvPr/>
        </p:nvSpPr>
        <p:spPr>
          <a:xfrm>
            <a:off x="7575347" y="5167311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曲线形状和物体中心位置无关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物体缩放对应曲线高度整体缩放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物体旋转对应曲线“循环平移”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82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9072-5266-40BA-8C2F-EED088A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空间轮廓的傅里叶分解表示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67CF-D444-495B-A9D1-696A6664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68796" y="1346224"/>
            <a:ext cx="3513729" cy="2591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148216-537C-492F-9A7B-6629BC950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700" y="1559064"/>
            <a:ext cx="2719092" cy="2061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/>
              <p:nvPr/>
            </p:nvSpPr>
            <p:spPr>
              <a:xfrm>
                <a:off x="5317209" y="1338452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09" y="1338452"/>
                <a:ext cx="52992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/>
              <p:nvPr/>
            </p:nvSpPr>
            <p:spPr>
              <a:xfrm>
                <a:off x="9090848" y="3508736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848" y="3508736"/>
                <a:ext cx="52992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72C8DB9-29FA-415E-A6CA-2CD3CB745F3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780" y="4090216"/>
            <a:ext cx="3468745" cy="259106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DCB44FF-D2B6-4E23-B05B-608792AFD1F8}"/>
              </a:ext>
            </a:extLst>
          </p:cNvPr>
          <p:cNvGrpSpPr/>
          <p:nvPr/>
        </p:nvGrpSpPr>
        <p:grpSpPr>
          <a:xfrm>
            <a:off x="5307585" y="3965058"/>
            <a:ext cx="4313184" cy="2570394"/>
            <a:chOff x="5900250" y="1510463"/>
            <a:chExt cx="4313184" cy="2570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6F61F1E-D6A8-4F78-9CA3-060894195441}"/>
                    </a:ext>
                  </a:extLst>
                </p:cNvPr>
                <p:cNvSpPr txBox="1"/>
                <p:nvPr/>
              </p:nvSpPr>
              <p:spPr>
                <a:xfrm>
                  <a:off x="5900250" y="1510463"/>
                  <a:ext cx="529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6F61F1E-D6A8-4F78-9CA3-06089419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250" y="1510463"/>
                  <a:ext cx="52992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B61786-B44F-495D-8791-41501F64BEBF}"/>
                    </a:ext>
                  </a:extLst>
                </p:cNvPr>
                <p:cNvSpPr txBox="1"/>
                <p:nvPr/>
              </p:nvSpPr>
              <p:spPr>
                <a:xfrm>
                  <a:off x="9683513" y="3680747"/>
                  <a:ext cx="529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B61786-B44F-495D-8791-41501F64B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513" y="3680747"/>
                  <a:ext cx="52992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A101756-A8B0-4C93-9EF0-18F4D4B9AD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0701" y="4104657"/>
            <a:ext cx="2719091" cy="235788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E2FAD24-F639-404D-BF88-A47B171168FD}"/>
              </a:ext>
            </a:extLst>
          </p:cNvPr>
          <p:cNvSpPr/>
          <p:nvPr/>
        </p:nvSpPr>
        <p:spPr>
          <a:xfrm>
            <a:off x="4793333" y="2276549"/>
            <a:ext cx="529921" cy="5771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EE08B4C-FBB5-439D-AB77-2A0DC9313157}"/>
              </a:ext>
            </a:extLst>
          </p:cNvPr>
          <p:cNvSpPr/>
          <p:nvPr/>
        </p:nvSpPr>
        <p:spPr>
          <a:xfrm>
            <a:off x="4873915" y="5191740"/>
            <a:ext cx="529921" cy="5771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0FE6A3-FFC1-4D72-BAD3-D6A3EF04E758}"/>
              </a:ext>
            </a:extLst>
          </p:cNvPr>
          <p:cNvSpPr/>
          <p:nvPr/>
        </p:nvSpPr>
        <p:spPr>
          <a:xfrm>
            <a:off x="9620769" y="2530554"/>
            <a:ext cx="22960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物体旋转对应曲线“循环平移”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傅里叶变换用于小于物体旋转对识别带来的困难问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不同循环平移的曲线的傅里叶变换结果的“模”不变；相位对应旋转角信息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93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9072-5266-40BA-8C2F-EED088A9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93985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空间轮廓的傅里叶分解表示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67CF-D444-495B-A9D1-696A6664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34" y="1194994"/>
            <a:ext cx="3992414" cy="2944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/>
              <p:nvPr/>
            </p:nvSpPr>
            <p:spPr>
              <a:xfrm>
                <a:off x="1498334" y="1093921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34" y="1093921"/>
                <a:ext cx="52992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/>
              <p:nvPr/>
            </p:nvSpPr>
            <p:spPr>
              <a:xfrm>
                <a:off x="5276786" y="3768681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86" y="3768681"/>
                <a:ext cx="52992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72415173-F3EE-48DA-A023-583E83A50BA1}"/>
              </a:ext>
            </a:extLst>
          </p:cNvPr>
          <p:cNvSpPr/>
          <p:nvPr/>
        </p:nvSpPr>
        <p:spPr>
          <a:xfrm>
            <a:off x="5609479" y="2182767"/>
            <a:ext cx="905935" cy="4487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940BDD-616B-4A50-82FB-AC0A343E7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1309" y="1402626"/>
            <a:ext cx="3726824" cy="23569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16EEDB-47B7-447B-AEE1-88E76F95A9FA}"/>
              </a:ext>
            </a:extLst>
          </p:cNvPr>
          <p:cNvSpPr txBox="1"/>
          <p:nvPr/>
        </p:nvSpPr>
        <p:spPr>
          <a:xfrm>
            <a:off x="5489776" y="1536436"/>
            <a:ext cx="126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1" dirty="0"/>
              <a:t>去除均值后</a:t>
            </a:r>
            <a:r>
              <a:rPr lang="zh-CN" altLang="en-US" dirty="0"/>
              <a:t>做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C8F38C-1012-48F5-A3A6-40DBF2DDE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2446" y="3919178"/>
            <a:ext cx="4213472" cy="2477564"/>
          </a:xfrm>
          <a:prstGeom prst="rect">
            <a:avLst/>
          </a:prstGeom>
          <a:ln>
            <a:noFill/>
          </a:ln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EEF7E61-47A3-4CB1-B5C2-1EF35FCB8914}"/>
              </a:ext>
            </a:extLst>
          </p:cNvPr>
          <p:cNvSpPr/>
          <p:nvPr/>
        </p:nvSpPr>
        <p:spPr>
          <a:xfrm>
            <a:off x="6870040" y="1320775"/>
            <a:ext cx="405227" cy="2329109"/>
          </a:xfrm>
          <a:prstGeom prst="roundRect">
            <a:avLst>
              <a:gd name="adj" fmla="val 4173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B58124C-BDC6-4C39-A691-EFFF0A4E1A92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7275267" y="2485330"/>
            <a:ext cx="1253915" cy="1433848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23F28D3-A941-43AF-9C57-312B307D63B7}"/>
              </a:ext>
            </a:extLst>
          </p:cNvPr>
          <p:cNvSpPr/>
          <p:nvPr/>
        </p:nvSpPr>
        <p:spPr>
          <a:xfrm>
            <a:off x="7673200" y="3968736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97B12A-DC64-4F15-B9F5-5B5387AF38CD}"/>
              </a:ext>
            </a:extLst>
          </p:cNvPr>
          <p:cNvSpPr/>
          <p:nvPr/>
        </p:nvSpPr>
        <p:spPr>
          <a:xfrm>
            <a:off x="7902224" y="4424895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FA680C-8FB0-44B4-A503-0C9B25DA91F9}"/>
                  </a:ext>
                </a:extLst>
              </p:cNvPr>
              <p:cNvSpPr txBox="1"/>
              <p:nvPr/>
            </p:nvSpPr>
            <p:spPr>
              <a:xfrm>
                <a:off x="1106539" y="4613342"/>
                <a:ext cx="54088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谱峰高低对应了矩形的长宽比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可以利用频谱中：</a:t>
                </a:r>
                <a:endParaRPr lang="en-US" altLang="zh-CN" dirty="0"/>
              </a:p>
              <a:p>
                <a:r>
                  <a:rPr lang="en-US" altLang="zh-CN" dirty="0"/>
                  <a:t>     F[1:9]</a:t>
                </a:r>
                <a:r>
                  <a:rPr lang="zh-CN" altLang="en-US" dirty="0"/>
                  <a:t>元素</a:t>
                </a:r>
                <a:r>
                  <a:rPr lang="zh-CN" altLang="en-US" b="1" i="1" dirty="0"/>
                  <a:t>归一化</a:t>
                </a:r>
                <a:r>
                  <a:rPr lang="zh-CN" altLang="en-US" dirty="0"/>
                  <a:t>后作为“特征编码”：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任意两个轮廓的比对可以通过特征编码 进行，这个特征编码对平移、旋转、缩放不敏感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（右图傅里叶变换的直流成分被人为强制置零了）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FA680C-8FB0-44B4-A503-0C9B25DA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9" y="4613342"/>
                <a:ext cx="5408875" cy="1754326"/>
              </a:xfrm>
              <a:prstGeom prst="rect">
                <a:avLst/>
              </a:prstGeom>
              <a:blipFill>
                <a:blip r:embed="rId12"/>
                <a:stretch>
                  <a:fillRect l="-789" t="-2083" r="-259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4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9072-5266-40BA-8C2F-EED088A9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93985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空间轮廓的傅里叶分解表示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2C01C6-89EB-4D6F-B308-D7F4107691B0}"/>
              </a:ext>
            </a:extLst>
          </p:cNvPr>
          <p:cNvGrpSpPr/>
          <p:nvPr/>
        </p:nvGrpSpPr>
        <p:grpSpPr>
          <a:xfrm>
            <a:off x="5795861" y="1990733"/>
            <a:ext cx="4597541" cy="3472138"/>
            <a:chOff x="3528624" y="2144738"/>
            <a:chExt cx="4597541" cy="34721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3822FFF-0DC1-4CCE-918D-DAB48C3CC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528624" y="2265547"/>
              <a:ext cx="2736991" cy="29148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74C195D-2C46-4DEC-8D30-2AFB269F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1034" y="2323299"/>
              <a:ext cx="1557981" cy="29148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F371FA-DC5B-42DE-ADF3-10456BBC384D}"/>
                </a:ext>
              </a:extLst>
            </p:cNvPr>
            <p:cNvSpPr/>
            <p:nvPr/>
          </p:nvSpPr>
          <p:spPr>
            <a:xfrm>
              <a:off x="3528624" y="2265547"/>
              <a:ext cx="1216096" cy="3135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CFFDAA-D337-4093-B9FE-A33C178AAAA2}"/>
                </a:ext>
              </a:extLst>
            </p:cNvPr>
            <p:cNvSpPr/>
            <p:nvPr/>
          </p:nvSpPr>
          <p:spPr>
            <a:xfrm>
              <a:off x="4744720" y="4969176"/>
              <a:ext cx="3371850" cy="64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A455C3-EFB4-4E6B-BE79-242A72DAA479}"/>
                </a:ext>
              </a:extLst>
            </p:cNvPr>
            <p:cNvSpPr/>
            <p:nvPr/>
          </p:nvSpPr>
          <p:spPr>
            <a:xfrm>
              <a:off x="6171378" y="2161623"/>
              <a:ext cx="1945191" cy="21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8E3E04C-3DCC-45D0-8639-0632E112EC55}"/>
                </a:ext>
              </a:extLst>
            </p:cNvPr>
            <p:cNvSpPr/>
            <p:nvPr/>
          </p:nvSpPr>
          <p:spPr>
            <a:xfrm>
              <a:off x="6511034" y="2362149"/>
              <a:ext cx="94236" cy="2709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E47B8C3-81FD-4B67-ADB9-CFF3014222D5}"/>
                </a:ext>
              </a:extLst>
            </p:cNvPr>
            <p:cNvSpPr/>
            <p:nvPr/>
          </p:nvSpPr>
          <p:spPr>
            <a:xfrm>
              <a:off x="8031929" y="2317699"/>
              <a:ext cx="94236" cy="2709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2AAEB3D-0401-4455-9515-576DF4C3CEA3}"/>
                </a:ext>
              </a:extLst>
            </p:cNvPr>
            <p:cNvSpPr/>
            <p:nvPr/>
          </p:nvSpPr>
          <p:spPr>
            <a:xfrm>
              <a:off x="4660079" y="2144738"/>
              <a:ext cx="1945191" cy="21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8C71191-6494-47B6-9B49-2DCF19650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982" y="1424670"/>
            <a:ext cx="2719092" cy="20616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AFE6BEA-6F67-4152-8E61-3D2D4151E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983" y="3970263"/>
            <a:ext cx="2719091" cy="2357884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E1E51A-E9AF-4A3C-ACAE-A392DE4DDACF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4693074" y="2455490"/>
            <a:ext cx="2318883" cy="1223767"/>
          </a:xfrm>
          <a:prstGeom prst="bentConnector5">
            <a:avLst>
              <a:gd name="adj1" fmla="val 23778"/>
              <a:gd name="adj2" fmla="val -184"/>
              <a:gd name="adj3" fmla="val 617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AC7B8A9-65D3-4816-8C86-96ED5D5D3B9E}"/>
              </a:ext>
            </a:extLst>
          </p:cNvPr>
          <p:cNvCxnSpPr>
            <a:cxnSpLocks/>
          </p:cNvCxnSpPr>
          <p:nvPr/>
        </p:nvCxnSpPr>
        <p:spPr>
          <a:xfrm flipV="1">
            <a:off x="4693074" y="4793379"/>
            <a:ext cx="4884064" cy="413576"/>
          </a:xfrm>
          <a:prstGeom prst="bentConnector3">
            <a:avLst>
              <a:gd name="adj1" fmla="val 1000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3CD09AB-FA57-445A-8CD9-735DD71D1161}"/>
              </a:ext>
            </a:extLst>
          </p:cNvPr>
          <p:cNvSpPr/>
          <p:nvPr/>
        </p:nvSpPr>
        <p:spPr>
          <a:xfrm>
            <a:off x="5954832" y="5508055"/>
            <a:ext cx="5162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任意两个轮廓的比对可以通过特征编码 进行，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这种特征编码对平移、旋转、缩放不敏感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87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D3D11F-12B5-46C1-B8AA-69D61D9C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6246" y="1194994"/>
            <a:ext cx="3992414" cy="300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F59072-5266-40BA-8C2F-EED088A9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93985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空间轮廓的傅里叶分解表示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67CF-D444-495B-A9D1-696A6664C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334" y="1194994"/>
            <a:ext cx="3992414" cy="2944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/>
              <p:nvPr/>
            </p:nvSpPr>
            <p:spPr>
              <a:xfrm>
                <a:off x="1498334" y="1093921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F93FC0-A619-4656-B1EE-F1047F64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34" y="1093921"/>
                <a:ext cx="52992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/>
              <p:nvPr/>
            </p:nvSpPr>
            <p:spPr>
              <a:xfrm>
                <a:off x="5276786" y="3768681"/>
                <a:ext cx="529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9416193-E7BC-4B82-8EC8-942FBCB4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86" y="3768681"/>
                <a:ext cx="52992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72415173-F3EE-48DA-A023-583E83A50BA1}"/>
              </a:ext>
            </a:extLst>
          </p:cNvPr>
          <p:cNvSpPr/>
          <p:nvPr/>
        </p:nvSpPr>
        <p:spPr>
          <a:xfrm>
            <a:off x="5609479" y="2134143"/>
            <a:ext cx="1141830" cy="4487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6EEDB-47B7-447B-AEE1-88E76F95A9FA}"/>
              </a:ext>
            </a:extLst>
          </p:cNvPr>
          <p:cNvSpPr txBox="1"/>
          <p:nvPr/>
        </p:nvSpPr>
        <p:spPr>
          <a:xfrm>
            <a:off x="5489776" y="1536436"/>
            <a:ext cx="126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1" dirty="0"/>
              <a:t>去除均值后</a:t>
            </a:r>
            <a:r>
              <a:rPr lang="zh-CN" altLang="en-US" dirty="0"/>
              <a:t>做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1FA680C-8FB0-44B4-A503-0C9B25DA91F9}"/>
              </a:ext>
            </a:extLst>
          </p:cNvPr>
          <p:cNvSpPr txBox="1"/>
          <p:nvPr/>
        </p:nvSpPr>
        <p:spPr>
          <a:xfrm>
            <a:off x="9072381" y="4598904"/>
            <a:ext cx="272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</a:rPr>
              <a:t>对应了矩阵的旋转量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DA15B6-DD29-4398-B605-8D0D0A141BE7}"/>
              </a:ext>
            </a:extLst>
          </p:cNvPr>
          <p:cNvSpPr txBox="1"/>
          <p:nvPr/>
        </p:nvSpPr>
        <p:spPr>
          <a:xfrm>
            <a:off x="7810848" y="1536436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相位图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C5C459-F796-46BC-BF3A-04146A83FFA7}"/>
              </a:ext>
            </a:extLst>
          </p:cNvPr>
          <p:cNvSpPr/>
          <p:nvPr/>
        </p:nvSpPr>
        <p:spPr>
          <a:xfrm>
            <a:off x="8056345" y="3667225"/>
            <a:ext cx="356135" cy="531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DF7595-02FE-4884-861D-94A70F1E7D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4726" y="4598904"/>
            <a:ext cx="5777476" cy="2153097"/>
          </a:xfrm>
          <a:prstGeom prst="rect">
            <a:avLst/>
          </a:prstGeom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67A2BB5-684A-4183-9C2A-831EB726D4DE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7159052" y="3972052"/>
            <a:ext cx="1476552" cy="19302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3B9EF9-FBFD-4144-AD9F-64C56E26CFE2}"/>
              </a:ext>
            </a:extLst>
          </p:cNvPr>
          <p:cNvSpPr/>
          <p:nvPr/>
        </p:nvSpPr>
        <p:spPr>
          <a:xfrm>
            <a:off x="7095678" y="5844624"/>
            <a:ext cx="3666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利用他（相位除以</a:t>
            </a:r>
            <a:r>
              <a:rPr lang="en-US" altLang="zh-CN" dirty="0"/>
              <a:t>2</a:t>
            </a:r>
            <a:r>
              <a:rPr lang="zh-CN" altLang="en-US" dirty="0"/>
              <a:t>）对矩阵旋转后，能够使得边和像素坐标轴对齐</a:t>
            </a:r>
          </a:p>
        </p:txBody>
      </p:sp>
    </p:spTree>
    <p:extLst>
      <p:ext uri="{BB962C8B-B14F-4D97-AF65-F5344CB8AC3E}">
        <p14:creationId xmlns:p14="http://schemas.microsoft.com/office/powerpoint/2010/main" val="29317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29146D34-ABD8-4086-B519-D0B8FA75E423}"/>
              </a:ext>
            </a:extLst>
          </p:cNvPr>
          <p:cNvSpPr/>
          <p:nvPr/>
        </p:nvSpPr>
        <p:spPr>
          <a:xfrm flipH="1">
            <a:off x="5260558" y="4171540"/>
            <a:ext cx="4095548" cy="764305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ADC2A30-1C61-4F13-8716-2C6EA529F04A}"/>
              </a:ext>
            </a:extLst>
          </p:cNvPr>
          <p:cNvSpPr/>
          <p:nvPr/>
        </p:nvSpPr>
        <p:spPr>
          <a:xfrm>
            <a:off x="4902643" y="2417043"/>
            <a:ext cx="4266848" cy="2147739"/>
          </a:xfrm>
          <a:prstGeom prst="triangle">
            <a:avLst/>
          </a:prstGeom>
          <a:solidFill>
            <a:srgbClr val="FFF2CC">
              <a:alpha val="50196"/>
            </a:srgb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688629" y="1027906"/>
            <a:ext cx="1665170" cy="8566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688629" y="2117557"/>
            <a:ext cx="1665170" cy="565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688629" y="2889572"/>
            <a:ext cx="1665170" cy="8566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688629" y="3963967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688629" y="4816623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688629" y="5559764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322292" y="72915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322292" y="183061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322292" y="2602633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322292" y="36922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323093" y="454466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326301" y="527763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323093" y="605446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14191B-7CA6-4E76-B220-5BE32E6B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8" y="2566757"/>
            <a:ext cx="4052451" cy="279442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4D45E3-85DD-464F-97DD-6E809890038B}"/>
              </a:ext>
            </a:extLst>
          </p:cNvPr>
          <p:cNvGrpSpPr/>
          <p:nvPr/>
        </p:nvGrpSpPr>
        <p:grpSpPr>
          <a:xfrm>
            <a:off x="6800248" y="2201825"/>
            <a:ext cx="490888" cy="462694"/>
            <a:chOff x="6800248" y="1066043"/>
            <a:chExt cx="490888" cy="462694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EED49C9-759C-4D34-9BA1-72537AABEE7C}"/>
                </a:ext>
              </a:extLst>
            </p:cNvPr>
            <p:cNvSpPr/>
            <p:nvPr/>
          </p:nvSpPr>
          <p:spPr>
            <a:xfrm>
              <a:off x="6800248" y="1204836"/>
              <a:ext cx="490888" cy="323901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D64E75-187F-47C2-B1DD-8284F6D34539}"/>
                </a:ext>
              </a:extLst>
            </p:cNvPr>
            <p:cNvSpPr/>
            <p:nvPr/>
          </p:nvSpPr>
          <p:spPr>
            <a:xfrm>
              <a:off x="6853187" y="1066043"/>
              <a:ext cx="385011" cy="300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立方体 22">
            <a:extLst>
              <a:ext uri="{FF2B5EF4-FFF2-40B4-BE49-F238E27FC236}">
                <a16:creationId xmlns:a16="http://schemas.microsoft.com/office/drawing/2014/main" id="{8CC14714-D91B-4D9E-A7D3-4F29636F517E}"/>
              </a:ext>
            </a:extLst>
          </p:cNvPr>
          <p:cNvSpPr/>
          <p:nvPr/>
        </p:nvSpPr>
        <p:spPr>
          <a:xfrm rot="680863">
            <a:off x="6786262" y="4299205"/>
            <a:ext cx="693019" cy="42966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8F2BA4-32D4-4AC4-AE09-3E6EE74C91CC}"/>
              </a:ext>
            </a:extLst>
          </p:cNvPr>
          <p:cNvCxnSpPr/>
          <p:nvPr/>
        </p:nvCxnSpPr>
        <p:spPr>
          <a:xfrm>
            <a:off x="6179419" y="5164950"/>
            <a:ext cx="23100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5D40A-667C-4452-8016-8E5426C9BF7E}"/>
              </a:ext>
            </a:extLst>
          </p:cNvPr>
          <p:cNvSpPr txBox="1"/>
          <p:nvPr/>
        </p:nvSpPr>
        <p:spPr>
          <a:xfrm>
            <a:off x="7045692" y="5417204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移动方向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187FAC-4BB1-4817-9A19-6BD41287BD8A}"/>
              </a:ext>
            </a:extLst>
          </p:cNvPr>
          <p:cNvSpPr txBox="1"/>
          <p:nvPr/>
        </p:nvSpPr>
        <p:spPr>
          <a:xfrm>
            <a:off x="6482614" y="1723637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相机</a:t>
            </a:r>
          </a:p>
        </p:txBody>
      </p:sp>
    </p:spTree>
    <p:extLst>
      <p:ext uri="{BB962C8B-B14F-4D97-AF65-F5344CB8AC3E}">
        <p14:creationId xmlns:p14="http://schemas.microsoft.com/office/powerpoint/2010/main" val="361929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29146D34-ABD8-4086-B519-D0B8FA75E423}"/>
              </a:ext>
            </a:extLst>
          </p:cNvPr>
          <p:cNvSpPr/>
          <p:nvPr/>
        </p:nvSpPr>
        <p:spPr>
          <a:xfrm rot="20617971" flipH="1">
            <a:off x="5676456" y="3260556"/>
            <a:ext cx="4095548" cy="764305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10203050" y="1129431"/>
            <a:ext cx="1665170" cy="85664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10203050" y="2219082"/>
            <a:ext cx="1665170" cy="5657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10203050" y="2991097"/>
            <a:ext cx="1665170" cy="8566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10203050" y="4065492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10203050" y="4918148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10203050" y="5661289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836713" y="8306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836713" y="193214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836713" y="2704158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836713" y="379380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837514" y="464618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840722" y="537916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837514" y="615599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4D45E3-85DD-464F-97DD-6E809890038B}"/>
              </a:ext>
            </a:extLst>
          </p:cNvPr>
          <p:cNvGrpSpPr/>
          <p:nvPr/>
        </p:nvGrpSpPr>
        <p:grpSpPr>
          <a:xfrm>
            <a:off x="7671292" y="1901766"/>
            <a:ext cx="490888" cy="462694"/>
            <a:chOff x="6800248" y="1066043"/>
            <a:chExt cx="490888" cy="462694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EED49C9-759C-4D34-9BA1-72537AABEE7C}"/>
                </a:ext>
              </a:extLst>
            </p:cNvPr>
            <p:cNvSpPr/>
            <p:nvPr/>
          </p:nvSpPr>
          <p:spPr>
            <a:xfrm>
              <a:off x="6800248" y="1204836"/>
              <a:ext cx="490888" cy="323901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D64E75-187F-47C2-B1DD-8284F6D34539}"/>
                </a:ext>
              </a:extLst>
            </p:cNvPr>
            <p:cNvSpPr/>
            <p:nvPr/>
          </p:nvSpPr>
          <p:spPr>
            <a:xfrm>
              <a:off x="6853187" y="1066043"/>
              <a:ext cx="385011" cy="300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7187FAC-4BB1-4817-9A19-6BD41287BD8A}"/>
              </a:ext>
            </a:extLst>
          </p:cNvPr>
          <p:cNvSpPr txBox="1"/>
          <p:nvPr/>
        </p:nvSpPr>
        <p:spPr>
          <a:xfrm>
            <a:off x="6499089" y="1925197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相机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DF9336F-4998-40CB-9858-D920A0CF14DF}"/>
              </a:ext>
            </a:extLst>
          </p:cNvPr>
          <p:cNvGrpSpPr/>
          <p:nvPr/>
        </p:nvGrpSpPr>
        <p:grpSpPr>
          <a:xfrm>
            <a:off x="7653645" y="1799926"/>
            <a:ext cx="577516" cy="612747"/>
            <a:chOff x="5832909" y="4964813"/>
            <a:chExt cx="577516" cy="61274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AF4E440-2602-482B-A8A4-57AF7803D5C9}"/>
                </a:ext>
              </a:extLst>
            </p:cNvPr>
            <p:cNvCxnSpPr/>
            <p:nvPr/>
          </p:nvCxnSpPr>
          <p:spPr>
            <a:xfrm>
              <a:off x="5832909" y="5360905"/>
              <a:ext cx="57751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74D5CFB-25C4-4EB3-A3F4-3F5A6382F7BD}"/>
                </a:ext>
              </a:extLst>
            </p:cNvPr>
            <p:cNvCxnSpPr/>
            <p:nvPr/>
          </p:nvCxnSpPr>
          <p:spPr>
            <a:xfrm flipV="1">
              <a:off x="6096000" y="4964813"/>
              <a:ext cx="0" cy="5645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B30A2D1-E73F-47B2-82FF-366BF5602995}"/>
                </a:ext>
              </a:extLst>
            </p:cNvPr>
            <p:cNvCxnSpPr>
              <a:cxnSpLocks/>
            </p:cNvCxnSpPr>
            <p:nvPr/>
          </p:nvCxnSpPr>
          <p:spPr>
            <a:xfrm>
              <a:off x="5977610" y="5217025"/>
              <a:ext cx="317787" cy="360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1AD769-7856-442A-AA9A-A77B16BC38DF}"/>
              </a:ext>
            </a:extLst>
          </p:cNvPr>
          <p:cNvGrpSpPr/>
          <p:nvPr/>
        </p:nvGrpSpPr>
        <p:grpSpPr>
          <a:xfrm>
            <a:off x="7435471" y="3076971"/>
            <a:ext cx="1001027" cy="674117"/>
            <a:chOff x="3795560" y="3546698"/>
            <a:chExt cx="1001027" cy="674117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9D3ECE8-AC9C-4CC6-82B3-A2AF612DC6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9821" y="3546698"/>
              <a:ext cx="86627" cy="55557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4430040-3B45-47C2-9371-4AEFC1E5636C}"/>
                </a:ext>
              </a:extLst>
            </p:cNvPr>
            <p:cNvCxnSpPr/>
            <p:nvPr/>
          </p:nvCxnSpPr>
          <p:spPr>
            <a:xfrm flipV="1">
              <a:off x="3795560" y="3932625"/>
              <a:ext cx="1001027" cy="25747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9DB76A1-96B0-4F97-99ED-08E3A7F9C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317" y="3945463"/>
              <a:ext cx="470036" cy="2753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5D1A5CA-F3F5-4DDC-B755-43203B15B46B}"/>
                  </a:ext>
                </a:extLst>
              </p:cNvPr>
              <p:cNvSpPr txBox="1"/>
              <p:nvPr/>
            </p:nvSpPr>
            <p:spPr>
              <a:xfrm>
                <a:off x="337699" y="2059063"/>
                <a:ext cx="5588123" cy="417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流水线平面法向量，和移动方向和相机坐标系的轴不平行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经过点云旋转对齐后得到等效的俯视点云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旋转矩阵的计算：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流水线法向量：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移动方向向量：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移动正交方向：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sz="2000" dirty="0"/>
                  <a:t>，则互换它的前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行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5D1A5CA-F3F5-4DDC-B755-43203B1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9" y="2059063"/>
                <a:ext cx="5588123" cy="4170244"/>
              </a:xfrm>
              <a:prstGeom prst="rect">
                <a:avLst/>
              </a:prstGeom>
              <a:blipFill>
                <a:blip r:embed="rId4"/>
                <a:stretch>
                  <a:fillRect l="-1418" t="-1023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流程图: 数据 47">
            <a:extLst>
              <a:ext uri="{FF2B5EF4-FFF2-40B4-BE49-F238E27FC236}">
                <a16:creationId xmlns:a16="http://schemas.microsoft.com/office/drawing/2014/main" id="{AC9CA941-83C9-4A72-9D7A-E6F449DD3A30}"/>
              </a:ext>
            </a:extLst>
          </p:cNvPr>
          <p:cNvSpPr/>
          <p:nvPr/>
        </p:nvSpPr>
        <p:spPr>
          <a:xfrm flipH="1">
            <a:off x="5911472" y="3023294"/>
            <a:ext cx="4095548" cy="764305"/>
          </a:xfrm>
          <a:prstGeom prst="flowChartInputOutpu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85C9FC-0AFC-4879-8921-74770748C155}"/>
              </a:ext>
            </a:extLst>
          </p:cNvPr>
          <p:cNvGrpSpPr/>
          <p:nvPr/>
        </p:nvGrpSpPr>
        <p:grpSpPr>
          <a:xfrm rot="381347">
            <a:off x="7675062" y="2818784"/>
            <a:ext cx="863065" cy="717499"/>
            <a:chOff x="3885278" y="3546698"/>
            <a:chExt cx="863065" cy="717499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4676672-D131-42B5-A76A-E76AD55D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9821" y="3546698"/>
              <a:ext cx="86627" cy="55557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5805397-35EB-4228-914B-67E929A565D1}"/>
                </a:ext>
              </a:extLst>
            </p:cNvPr>
            <p:cNvCxnSpPr>
              <a:cxnSpLocks/>
            </p:cNvCxnSpPr>
            <p:nvPr/>
          </p:nvCxnSpPr>
          <p:spPr>
            <a:xfrm rot="21218653" flipV="1">
              <a:off x="3885278" y="4098890"/>
              <a:ext cx="863065" cy="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CBE873A-72D6-4AE7-887F-6B77EA259F98}"/>
                </a:ext>
              </a:extLst>
            </p:cNvPr>
            <p:cNvCxnSpPr>
              <a:cxnSpLocks/>
            </p:cNvCxnSpPr>
            <p:nvPr/>
          </p:nvCxnSpPr>
          <p:spPr>
            <a:xfrm rot="21218653" flipH="1" flipV="1">
              <a:off x="4139554" y="3923240"/>
              <a:ext cx="313946" cy="34095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51D323-CE89-4182-B9C2-23CD1BAE59DB}"/>
              </a:ext>
            </a:extLst>
          </p:cNvPr>
          <p:cNvSpPr txBox="1"/>
          <p:nvPr/>
        </p:nvSpPr>
        <p:spPr>
          <a:xfrm>
            <a:off x="4501936" y="4313616"/>
            <a:ext cx="166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平面点云法向量计算算法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8131BC-C3B4-480C-9559-5C336C26E9BD}"/>
              </a:ext>
            </a:extLst>
          </p:cNvPr>
          <p:cNvSpPr txBox="1"/>
          <p:nvPr/>
        </p:nvSpPr>
        <p:spPr>
          <a:xfrm>
            <a:off x="4827075" y="5011827"/>
            <a:ext cx="263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移动物体上同一点在两个时刻的空间坐标差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3AA1973-FE6E-425E-85CB-93E06850306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221941" y="4124052"/>
            <a:ext cx="2112580" cy="1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D6944A-F7C4-4121-8D3F-F7BCA8B9711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21941" y="4365496"/>
            <a:ext cx="1605134" cy="969497"/>
          </a:xfrm>
          <a:prstGeom prst="bentConnector3">
            <a:avLst>
              <a:gd name="adj1" fmla="val 7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098585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098585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098585" y="2972840"/>
            <a:ext cx="1665170" cy="85664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098585" y="4047235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098585" y="4899891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098585" y="5643032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732248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732248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732248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732248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733049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736257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733049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2C40671-4710-4049-9505-41B01D2E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4914" y="2812169"/>
            <a:ext cx="1625042" cy="81563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2247B64-BD0B-4766-88DB-9388FC88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7969" y="2537679"/>
            <a:ext cx="688350" cy="1098779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C0BD4C-BCF4-434A-AB19-0DBB7AE652BF}"/>
              </a:ext>
            </a:extLst>
          </p:cNvPr>
          <p:cNvCxnSpPr/>
          <p:nvPr/>
        </p:nvCxnSpPr>
        <p:spPr>
          <a:xfrm>
            <a:off x="2920750" y="3630531"/>
            <a:ext cx="3355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CD94F70-8B95-4C2A-B577-2847F35B82CB}"/>
              </a:ext>
            </a:extLst>
          </p:cNvPr>
          <p:cNvSpPr txBox="1"/>
          <p:nvPr/>
        </p:nvSpPr>
        <p:spPr>
          <a:xfrm>
            <a:off x="6344290" y="3452879"/>
            <a:ext cx="8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1A389A-D4C6-455E-AAEF-C01CBE812BE9}"/>
              </a:ext>
            </a:extLst>
          </p:cNvPr>
          <p:cNvCxnSpPr/>
          <p:nvPr/>
        </p:nvCxnSpPr>
        <p:spPr>
          <a:xfrm flipV="1">
            <a:off x="3231834" y="2607936"/>
            <a:ext cx="0" cy="1352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625FE23-8340-4CCF-8633-40C4E89445C8}"/>
              </a:ext>
            </a:extLst>
          </p:cNvPr>
          <p:cNvSpPr txBox="1"/>
          <p:nvPr/>
        </p:nvSpPr>
        <p:spPr>
          <a:xfrm>
            <a:off x="3910371" y="2162421"/>
            <a:ext cx="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55027-5E8A-400D-93F1-2E0166DD4520}"/>
              </a:ext>
            </a:extLst>
          </p:cNvPr>
          <p:cNvSpPr txBox="1"/>
          <p:nvPr/>
        </p:nvSpPr>
        <p:spPr>
          <a:xfrm>
            <a:off x="4666319" y="2142152"/>
            <a:ext cx="92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流水线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670509-FCED-4465-8B7E-FEC80D5CDDA5}"/>
              </a:ext>
            </a:extLst>
          </p:cNvPr>
          <p:cNvSpPr txBox="1"/>
          <p:nvPr/>
        </p:nvSpPr>
        <p:spPr>
          <a:xfrm>
            <a:off x="4824963" y="3915388"/>
            <a:ext cx="199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无物体时像素对应的距离分布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5D4519-5F35-4E17-B7BB-B9DACBEDCDAF}"/>
              </a:ext>
            </a:extLst>
          </p:cNvPr>
          <p:cNvSpPr txBox="1"/>
          <p:nvPr/>
        </p:nvSpPr>
        <p:spPr>
          <a:xfrm>
            <a:off x="2860629" y="3923524"/>
            <a:ext cx="178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有物体时像素对应的距离分布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665421-FE45-4912-90CE-BA6AC9B55F0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752808" y="3497181"/>
            <a:ext cx="501740" cy="4263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B937957-CC26-493C-862F-A0770B4F7A04}"/>
              </a:ext>
            </a:extLst>
          </p:cNvPr>
          <p:cNvCxnSpPr>
            <a:cxnSpLocks/>
          </p:cNvCxnSpPr>
          <p:nvPr/>
        </p:nvCxnSpPr>
        <p:spPr>
          <a:xfrm>
            <a:off x="5071373" y="3539038"/>
            <a:ext cx="353662" cy="32505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CD3833B-FD1E-4048-AF19-42289E88A79A}"/>
                  </a:ext>
                </a:extLst>
              </p:cNvPr>
              <p:cNvSpPr txBox="1"/>
              <p:nvPr/>
            </p:nvSpPr>
            <p:spPr>
              <a:xfrm>
                <a:off x="2656799" y="1960239"/>
                <a:ext cx="1150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距离分布：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CD3833B-FD1E-4048-AF19-42289E88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99" y="1960239"/>
                <a:ext cx="1150070" cy="646331"/>
              </a:xfrm>
              <a:prstGeom prst="rect">
                <a:avLst/>
              </a:prstGeom>
              <a:blipFill>
                <a:blip r:embed="rId6"/>
                <a:stretch>
                  <a:fillRect l="-12234" t="-5660" r="-12234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E8C5F93-9AC7-4E49-BCFA-8319B6F1A830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4644987" y="2725253"/>
            <a:ext cx="0" cy="152143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81C66C-B39C-45D1-A33E-B92BB9F5F3C4}"/>
                  </a:ext>
                </a:extLst>
              </p:cNvPr>
              <p:cNvSpPr txBox="1"/>
              <p:nvPr/>
            </p:nvSpPr>
            <p:spPr>
              <a:xfrm>
                <a:off x="4273781" y="3583399"/>
                <a:ext cx="98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81C66C-B39C-45D1-A33E-B92BB9F5F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1" y="3583399"/>
                <a:ext cx="9803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551205DE-F3A6-44A4-A3EF-A03FC2EC5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307" y="4989483"/>
            <a:ext cx="1929054" cy="157200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90F551A-DB26-4C53-9906-D19267CDC2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3975" y="4989483"/>
            <a:ext cx="1872276" cy="15720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F8A67-D812-473B-B75A-47517924A493}"/>
              </a:ext>
            </a:extLst>
          </p:cNvPr>
          <p:cNvSpPr txBox="1"/>
          <p:nvPr/>
        </p:nvSpPr>
        <p:spPr>
          <a:xfrm>
            <a:off x="6732039" y="5491403"/>
            <a:ext cx="199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按距离切割得到两个立方体顶面</a:t>
            </a:r>
          </a:p>
        </p:txBody>
      </p:sp>
    </p:spTree>
    <p:extLst>
      <p:ext uri="{BB962C8B-B14F-4D97-AF65-F5344CB8AC3E}">
        <p14:creationId xmlns:p14="http://schemas.microsoft.com/office/powerpoint/2010/main" val="336531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193178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193178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193178" y="29728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193178" y="4047235"/>
            <a:ext cx="1665170" cy="6349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193178" y="4899891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193178" y="5643032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826841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826841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826841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826841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827642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830850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827642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B90F551A-DB26-4C53-9906-D19267CD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8" y="3538557"/>
            <a:ext cx="1872276" cy="157200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69452AF-961B-44A8-83A3-4893F5B3BCBA}"/>
              </a:ext>
            </a:extLst>
          </p:cNvPr>
          <p:cNvSpPr/>
          <p:nvPr/>
        </p:nvSpPr>
        <p:spPr>
          <a:xfrm>
            <a:off x="4584020" y="3673656"/>
            <a:ext cx="1788819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4271F-1778-452E-A002-1B1A20F84EDE}"/>
              </a:ext>
            </a:extLst>
          </p:cNvPr>
          <p:cNvSpPr txBox="1"/>
          <p:nvPr/>
        </p:nvSpPr>
        <p:spPr>
          <a:xfrm>
            <a:off x="4364094" y="4329645"/>
            <a:ext cx="213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  <a:r>
              <a:rPr lang="en-US" altLang="zh-CN" dirty="0"/>
              <a:t>/</a:t>
            </a:r>
            <a:r>
              <a:rPr lang="zh-CN" altLang="en-US" dirty="0"/>
              <a:t>腐蚀</a:t>
            </a:r>
            <a:r>
              <a:rPr lang="en-US" altLang="zh-CN" dirty="0"/>
              <a:t>/</a:t>
            </a:r>
            <a:r>
              <a:rPr lang="zh-CN" altLang="en-US" dirty="0"/>
              <a:t>开</a:t>
            </a:r>
            <a:r>
              <a:rPr lang="en-US" altLang="zh-CN" dirty="0"/>
              <a:t>/</a:t>
            </a:r>
            <a:r>
              <a:rPr lang="zh-CN" altLang="en-US" dirty="0"/>
              <a:t>闭等</a:t>
            </a:r>
            <a:r>
              <a:rPr lang="en-US" altLang="zh-CN" dirty="0"/>
              <a:t>2D</a:t>
            </a:r>
            <a:r>
              <a:rPr lang="zh-CN" altLang="en-US" dirty="0"/>
              <a:t>形态学滤波运算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5AB1522-C888-4CCD-B600-EFB00A23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66" y="3529412"/>
            <a:ext cx="187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80244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10012549" y="1129431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10012549" y="2219082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10012549" y="2991097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10012549" y="4065492"/>
            <a:ext cx="1665170" cy="6349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10012549" y="4918148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10012549" y="5661289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646212" y="8306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646212" y="193214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646212" y="2704158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646212" y="379380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647013" y="464618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650221" y="537916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647013" y="615599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j.png">
            <a:extLst>
              <a:ext uri="{FF2B5EF4-FFF2-40B4-BE49-F238E27FC236}">
                <a16:creationId xmlns:a16="http://schemas.microsoft.com/office/drawing/2014/main" id="{BBEA49B8-F686-4302-BE7F-A616938B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6" y="2238751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14A0F30-6749-4393-9FF8-195A6C6CE86D}"/>
              </a:ext>
            </a:extLst>
          </p:cNvPr>
          <p:cNvSpPr/>
          <p:nvPr/>
        </p:nvSpPr>
        <p:spPr>
          <a:xfrm>
            <a:off x="2193963" y="1889464"/>
            <a:ext cx="5188014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cv2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3"/>
              </a:rPr>
              <a:t>cv.imread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2080"/>
                </a:solidFill>
                <a:latin typeface="Courier New" panose="02070309020205020404" pitchFamily="49" charset="0"/>
              </a:rPr>
              <a:t>'j.png'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,0)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kernel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np.ones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((5,5),np.uint8)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erosion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4"/>
              </a:rPr>
              <a:t>cv.erode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img,kernel,iterations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1)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8" name="Picture 4" descr="erosion.png">
            <a:extLst>
              <a:ext uri="{FF2B5EF4-FFF2-40B4-BE49-F238E27FC236}">
                <a16:creationId xmlns:a16="http://schemas.microsoft.com/office/drawing/2014/main" id="{AC459B4C-55C0-4DD3-9907-C29B333C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26" y="1614485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F2EFC68-28BF-434F-BA1F-671C7D021FEE}"/>
              </a:ext>
            </a:extLst>
          </p:cNvPr>
          <p:cNvSpPr txBox="1"/>
          <p:nvPr/>
        </p:nvSpPr>
        <p:spPr>
          <a:xfrm>
            <a:off x="8706736" y="1808317"/>
            <a:ext cx="563133" cy="85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腐蚀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C22FA0-CEA7-45F0-B361-7C24B8FA23E0}"/>
              </a:ext>
            </a:extLst>
          </p:cNvPr>
          <p:cNvSpPr/>
          <p:nvPr/>
        </p:nvSpPr>
        <p:spPr>
          <a:xfrm>
            <a:off x="1185824" y="1256267"/>
            <a:ext cx="6636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常用的</a:t>
            </a:r>
            <a:r>
              <a:rPr lang="en-US" altLang="zh-CN" sz="2800" dirty="0"/>
              <a:t>2</a:t>
            </a:r>
            <a:r>
              <a:rPr lang="zh-CN" altLang="en-US" sz="2800" dirty="0"/>
              <a:t>值图形态学运算（基于</a:t>
            </a:r>
            <a:r>
              <a:rPr lang="en-US" altLang="zh-CN" sz="2800" dirty="0" err="1"/>
              <a:t>openCV</a:t>
            </a:r>
            <a:r>
              <a:rPr lang="zh-CN" altLang="en-US" sz="2800" dirty="0"/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C43B52-1B36-49FE-A0D2-C1D1DC21E2B1}"/>
              </a:ext>
            </a:extLst>
          </p:cNvPr>
          <p:cNvSpPr/>
          <p:nvPr/>
        </p:nvSpPr>
        <p:spPr>
          <a:xfrm>
            <a:off x="2193963" y="3188431"/>
            <a:ext cx="518801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dilation = </a:t>
            </a:r>
            <a:r>
              <a:rPr lang="fr-FR" altLang="zh-CN" sz="1400" dirty="0">
                <a:solidFill>
                  <a:srgbClr val="4665A2"/>
                </a:solidFill>
                <a:latin typeface="Courier New" panose="02070309020205020404" pitchFamily="49" charset="0"/>
                <a:hlinkClick r:id="rId6"/>
              </a:rPr>
              <a:t>cv.dilate</a:t>
            </a:r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(img,kernel,iterations = 1)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9975EF-F657-40B5-9AD8-899D1A6C1ED2}"/>
              </a:ext>
            </a:extLst>
          </p:cNvPr>
          <p:cNvSpPr txBox="1"/>
          <p:nvPr/>
        </p:nvSpPr>
        <p:spPr>
          <a:xfrm>
            <a:off x="8652853" y="3217343"/>
            <a:ext cx="71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膨胀</a:t>
            </a:r>
          </a:p>
        </p:txBody>
      </p:sp>
      <p:pic>
        <p:nvPicPr>
          <p:cNvPr id="1030" name="Picture 6" descr="dilation.png">
            <a:extLst>
              <a:ext uri="{FF2B5EF4-FFF2-40B4-BE49-F238E27FC236}">
                <a16:creationId xmlns:a16="http://schemas.microsoft.com/office/drawing/2014/main" id="{BEFC5775-3E3C-4D1F-B6E7-A64C72A1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15" y="2977980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3BE30ED-2E99-4021-8DBA-807DC65B4CDF}"/>
              </a:ext>
            </a:extLst>
          </p:cNvPr>
          <p:cNvSpPr/>
          <p:nvPr/>
        </p:nvSpPr>
        <p:spPr>
          <a:xfrm>
            <a:off x="865565" y="3841763"/>
            <a:ext cx="5745440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opening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8"/>
              </a:rPr>
              <a:t>cv.morphologyEx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cv.MORPH_OPEN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kernel)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080BC5-86D6-4D9C-8FF5-926FD8A804BA}"/>
              </a:ext>
            </a:extLst>
          </p:cNvPr>
          <p:cNvSpPr txBox="1"/>
          <p:nvPr/>
        </p:nvSpPr>
        <p:spPr>
          <a:xfrm>
            <a:off x="1106781" y="5509787"/>
            <a:ext cx="11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开运算</a:t>
            </a:r>
          </a:p>
        </p:txBody>
      </p:sp>
      <p:pic>
        <p:nvPicPr>
          <p:cNvPr id="1032" name="Picture 8" descr="opening.png">
            <a:extLst>
              <a:ext uri="{FF2B5EF4-FFF2-40B4-BE49-F238E27FC236}">
                <a16:creationId xmlns:a16="http://schemas.microsoft.com/office/drawing/2014/main" id="{6F316D49-DAD3-46A0-9D95-0A9094E5D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7" y="4407454"/>
            <a:ext cx="1646151" cy="11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sing.png">
            <a:extLst>
              <a:ext uri="{FF2B5EF4-FFF2-40B4-BE49-F238E27FC236}">
                <a16:creationId xmlns:a16="http://schemas.microsoft.com/office/drawing/2014/main" id="{3D4DFC59-6914-43E3-B856-D9167DB8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68" y="5120315"/>
            <a:ext cx="1665170" cy="11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DED3C9B-1B22-4396-B668-41F768A09C53}"/>
              </a:ext>
            </a:extLst>
          </p:cNvPr>
          <p:cNvSpPr/>
          <p:nvPr/>
        </p:nvSpPr>
        <p:spPr>
          <a:xfrm>
            <a:off x="3756491" y="4527891"/>
            <a:ext cx="5839688" cy="3141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closing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8"/>
              </a:rPr>
              <a:t>cv.morphologyEx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cv.MORPH_CLOSE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kernel)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8F3AEB-6F51-4C6C-8C2E-39B0AF6C589D}"/>
              </a:ext>
            </a:extLst>
          </p:cNvPr>
          <p:cNvSpPr txBox="1"/>
          <p:nvPr/>
        </p:nvSpPr>
        <p:spPr>
          <a:xfrm>
            <a:off x="4415280" y="6156939"/>
            <a:ext cx="141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闭运算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FA765A9-3F6E-4E99-B4D3-D14DA8F4250A}"/>
              </a:ext>
            </a:extLst>
          </p:cNvPr>
          <p:cNvCxnSpPr>
            <a:stCxn id="20" idx="3"/>
            <a:endCxn id="1028" idx="1"/>
          </p:cNvCxnSpPr>
          <p:nvPr/>
        </p:nvCxnSpPr>
        <p:spPr>
          <a:xfrm flipV="1">
            <a:off x="7381977" y="2202576"/>
            <a:ext cx="480249" cy="2716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FDD15A-9C62-4777-94DF-A1C0E5F75050}"/>
              </a:ext>
            </a:extLst>
          </p:cNvPr>
          <p:cNvCxnSpPr>
            <a:cxnSpLocks/>
            <a:stCxn id="23" idx="3"/>
            <a:endCxn id="1030" idx="1"/>
          </p:cNvCxnSpPr>
          <p:nvPr/>
        </p:nvCxnSpPr>
        <p:spPr>
          <a:xfrm>
            <a:off x="7381977" y="3342320"/>
            <a:ext cx="476538" cy="223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B94001F-C763-4B19-B465-371E0BCFE81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 flipV="1">
            <a:off x="1528171" y="2474240"/>
            <a:ext cx="665792" cy="3526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9AFC176-7E55-4841-9193-D76894212B7F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>
            <a:off x="1528171" y="2826842"/>
            <a:ext cx="665792" cy="5154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D0A627BD-113E-4C2F-9D35-B2B168C5BCFF}"/>
              </a:ext>
            </a:extLst>
          </p:cNvPr>
          <p:cNvCxnSpPr>
            <a:cxnSpLocks/>
            <a:endCxn id="1032" idx="3"/>
          </p:cNvCxnSpPr>
          <p:nvPr/>
        </p:nvCxnSpPr>
        <p:spPr>
          <a:xfrm rot="5400000">
            <a:off x="2423400" y="4247438"/>
            <a:ext cx="809081" cy="6132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EB32B3A-2446-4865-826F-FFF8177A4B75}"/>
              </a:ext>
            </a:extLst>
          </p:cNvPr>
          <p:cNvCxnSpPr>
            <a:cxnSpLocks/>
            <a:stCxn id="1032" idx="1"/>
            <a:endCxn id="24" idx="1"/>
          </p:cNvCxnSpPr>
          <p:nvPr/>
        </p:nvCxnSpPr>
        <p:spPr>
          <a:xfrm rot="10800000">
            <a:off x="865565" y="3995653"/>
            <a:ext cx="9582" cy="962969"/>
          </a:xfrm>
          <a:prstGeom prst="bentConnector3">
            <a:avLst>
              <a:gd name="adj1" fmla="val 24857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9D20903-8D6B-4C81-96AC-BA4981A11F30}"/>
              </a:ext>
            </a:extLst>
          </p:cNvPr>
          <p:cNvCxnSpPr>
            <a:cxnSpLocks/>
            <a:stCxn id="1034" idx="1"/>
            <a:endCxn id="26" idx="1"/>
          </p:cNvCxnSpPr>
          <p:nvPr/>
        </p:nvCxnSpPr>
        <p:spPr>
          <a:xfrm rot="10800000">
            <a:off x="3756492" y="4684968"/>
            <a:ext cx="404977" cy="992882"/>
          </a:xfrm>
          <a:prstGeom prst="bentConnector3">
            <a:avLst>
              <a:gd name="adj1" fmla="val 1564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7EBA4601-E5DD-4393-B928-77B16F37229F}"/>
              </a:ext>
            </a:extLst>
          </p:cNvPr>
          <p:cNvCxnSpPr>
            <a:cxnSpLocks/>
            <a:stCxn id="26" idx="2"/>
            <a:endCxn id="1034" idx="3"/>
          </p:cNvCxnSpPr>
          <p:nvPr/>
        </p:nvCxnSpPr>
        <p:spPr>
          <a:xfrm rot="5400000">
            <a:off x="5833585" y="4835099"/>
            <a:ext cx="835805" cy="8496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088075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088075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088075" y="29728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088075" y="4047235"/>
            <a:ext cx="1665170" cy="634910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088075" y="4899891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088075" y="5643032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721738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721738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721738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721738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722539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725747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722539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2D88D31-E129-4296-8918-C1B9849D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2" y="2714854"/>
            <a:ext cx="1314518" cy="1365320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C857F04C-3BF8-4795-BC71-5009F369C44C}"/>
              </a:ext>
            </a:extLst>
          </p:cNvPr>
          <p:cNvSpPr/>
          <p:nvPr/>
        </p:nvSpPr>
        <p:spPr>
          <a:xfrm>
            <a:off x="3246578" y="3311760"/>
            <a:ext cx="1084608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7C48D9-9E4B-4D49-8668-6E33A6E7D6A1}"/>
              </a:ext>
            </a:extLst>
          </p:cNvPr>
          <p:cNvSpPr txBox="1"/>
          <p:nvPr/>
        </p:nvSpPr>
        <p:spPr>
          <a:xfrm>
            <a:off x="3302626" y="2825637"/>
            <a:ext cx="70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边沿检测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965FACE-2AB9-46FF-B328-E4E7652A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72" y="2714854"/>
            <a:ext cx="1358970" cy="1365320"/>
          </a:xfrm>
          <a:prstGeom prst="rect">
            <a:avLst/>
          </a:prstGeom>
        </p:spPr>
      </p:pic>
      <p:sp>
        <p:nvSpPr>
          <p:cNvPr id="47" name="箭头: 右 46">
            <a:extLst>
              <a:ext uri="{FF2B5EF4-FFF2-40B4-BE49-F238E27FC236}">
                <a16:creationId xmlns:a16="http://schemas.microsoft.com/office/drawing/2014/main" id="{0A96FED0-7914-442B-A7C2-A16B28C8AAFB}"/>
              </a:ext>
            </a:extLst>
          </p:cNvPr>
          <p:cNvSpPr/>
          <p:nvPr/>
        </p:nvSpPr>
        <p:spPr>
          <a:xfrm>
            <a:off x="5875916" y="3335456"/>
            <a:ext cx="1084608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FCDF26C-B071-42C5-A3DE-17A3A372DB91}"/>
              </a:ext>
            </a:extLst>
          </p:cNvPr>
          <p:cNvSpPr txBox="1"/>
          <p:nvPr/>
        </p:nvSpPr>
        <p:spPr>
          <a:xfrm>
            <a:off x="5922528" y="2825637"/>
            <a:ext cx="70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矩形匹配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19E07B-3DC1-4E3E-BAAA-EF52F88B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39" y="2788424"/>
            <a:ext cx="1343334" cy="12181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F1C5CE-1544-44ED-93E8-AA7E4DA9AE4C}"/>
              </a:ext>
            </a:extLst>
          </p:cNvPr>
          <p:cNvSpPr txBox="1"/>
          <p:nvPr/>
        </p:nvSpPr>
        <p:spPr>
          <a:xfrm>
            <a:off x="4782592" y="5652552"/>
            <a:ext cx="391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（转转对齐了的）顶面点云平均</a:t>
            </a:r>
            <a:r>
              <a:rPr lang="en-US" altLang="zh-CN" dirty="0"/>
              <a:t>Z</a:t>
            </a:r>
            <a:r>
              <a:rPr lang="zh-CN" altLang="en-US" dirty="0"/>
              <a:t>坐标减去流水线点云平均</a:t>
            </a:r>
            <a:r>
              <a:rPr lang="en-US" altLang="zh-CN" dirty="0"/>
              <a:t>Z</a:t>
            </a:r>
            <a:r>
              <a:rPr lang="zh-CN" altLang="en-US" dirty="0"/>
              <a:t>坐标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使用已知高度的盒子标定</a:t>
            </a:r>
          </a:p>
        </p:txBody>
      </p:sp>
    </p:spTree>
    <p:extLst>
      <p:ext uri="{BB962C8B-B14F-4D97-AF65-F5344CB8AC3E}">
        <p14:creationId xmlns:p14="http://schemas.microsoft.com/office/powerpoint/2010/main" val="399388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936349" y="9079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936349" y="19976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936349" y="27696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936349" y="3844035"/>
            <a:ext cx="1665170" cy="634910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936349" y="4696691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936349" y="5439832"/>
            <a:ext cx="1665170" cy="5259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570012" y="6092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570012" y="17106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570012" y="24827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570012" y="35723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570813" y="44247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574021" y="51577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570813" y="59345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A2B9F9-677D-494D-AD59-70EA3CDE6575}"/>
              </a:ext>
            </a:extLst>
          </p:cNvPr>
          <p:cNvGrpSpPr/>
          <p:nvPr/>
        </p:nvGrpSpPr>
        <p:grpSpPr>
          <a:xfrm>
            <a:off x="1479070" y="2524440"/>
            <a:ext cx="2586953" cy="1943253"/>
            <a:chOff x="683394" y="2453635"/>
            <a:chExt cx="3378200" cy="25376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4BA81B-196F-498B-9BCC-5282050259C9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EEFDC85-D02F-4726-8DD8-627DEEEBE64B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E6E28B5-F58D-4095-A1F9-F14D746953C9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B5DB2-29B8-49D4-8EA2-759D4521FE86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2CC49-D49B-460D-883D-E9DD8D8284C4}"/>
              </a:ext>
            </a:extLst>
          </p:cNvPr>
          <p:cNvSpPr txBox="1"/>
          <p:nvPr/>
        </p:nvSpPr>
        <p:spPr>
          <a:xfrm>
            <a:off x="809631" y="1930285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视线内存在多个立方体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BDF67D-22CC-4E71-B0FE-E1ACEF4F37AF}"/>
              </a:ext>
            </a:extLst>
          </p:cNvPr>
          <p:cNvGrpSpPr/>
          <p:nvPr/>
        </p:nvGrpSpPr>
        <p:grpSpPr>
          <a:xfrm>
            <a:off x="4716549" y="3098985"/>
            <a:ext cx="1796698" cy="1349634"/>
            <a:chOff x="683394" y="2453635"/>
            <a:chExt cx="3378200" cy="253761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157D71-3936-4629-880D-1883AB951C0E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6DCCC56-7B45-42A8-8934-A163AAC2C493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FD94C-EFD8-49F5-B8C5-D19DEA15A058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B7C45A5-BED6-4F96-84D1-91D83811C1C4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B7E0F-3A64-480F-9C73-2CE99F85B67B}"/>
              </a:ext>
            </a:extLst>
          </p:cNvPr>
          <p:cNvSpPr txBox="1"/>
          <p:nvPr/>
        </p:nvSpPr>
        <p:spPr>
          <a:xfrm>
            <a:off x="4716549" y="2536141"/>
            <a:ext cx="179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二值图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06CFD7-DE03-4BA0-B2C1-8AD4554B4F25}"/>
              </a:ext>
            </a:extLst>
          </p:cNvPr>
          <p:cNvGrpSpPr/>
          <p:nvPr/>
        </p:nvGrpSpPr>
        <p:grpSpPr>
          <a:xfrm>
            <a:off x="7467462" y="1904100"/>
            <a:ext cx="1796698" cy="1349634"/>
            <a:chOff x="683394" y="2453635"/>
            <a:chExt cx="3378200" cy="25376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4D8C4B-552E-4BF5-A301-DB3E4545B3B3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AA1BB48-4DA0-493C-A7DA-1C8C7D46369D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7B7F036-8B88-4FDC-BB04-6AF3E09C3189}"/>
              </a:ext>
            </a:extLst>
          </p:cNvPr>
          <p:cNvGrpSpPr/>
          <p:nvPr/>
        </p:nvGrpSpPr>
        <p:grpSpPr>
          <a:xfrm>
            <a:off x="7477603" y="3422203"/>
            <a:ext cx="1796698" cy="1349634"/>
            <a:chOff x="683394" y="2453635"/>
            <a:chExt cx="3378200" cy="253761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146016-C82B-4CA2-AD7A-E37A5DDBCBFC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165895-E140-4C85-8602-350353B5AC50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F5869C-3186-4445-BFD1-6E718708264C}"/>
              </a:ext>
            </a:extLst>
          </p:cNvPr>
          <p:cNvGrpSpPr/>
          <p:nvPr/>
        </p:nvGrpSpPr>
        <p:grpSpPr>
          <a:xfrm>
            <a:off x="7467462" y="4929479"/>
            <a:ext cx="1796698" cy="1349634"/>
            <a:chOff x="683394" y="2453635"/>
            <a:chExt cx="3378200" cy="253761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CBB8870-94FF-428A-9148-F1C41F2A1C54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3C10DD2-35AE-48EC-B9D7-CA39AFAF9566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CA07F74-9060-450C-8A91-9D22881C4E53}"/>
              </a:ext>
            </a:extLst>
          </p:cNvPr>
          <p:cNvSpPr/>
          <p:nvPr/>
        </p:nvSpPr>
        <p:spPr>
          <a:xfrm>
            <a:off x="4189190" y="3774551"/>
            <a:ext cx="451573" cy="6469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61C50249-90BE-4EF3-8DE6-CFA9C3E96CFD}"/>
              </a:ext>
            </a:extLst>
          </p:cNvPr>
          <p:cNvSpPr/>
          <p:nvPr/>
        </p:nvSpPr>
        <p:spPr>
          <a:xfrm>
            <a:off x="6599564" y="3293061"/>
            <a:ext cx="732343" cy="10487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3C3612-9BD8-4905-AF36-6BFACD08E4E1}"/>
              </a:ext>
            </a:extLst>
          </p:cNvPr>
          <p:cNvSpPr txBox="1"/>
          <p:nvPr/>
        </p:nvSpPr>
        <p:spPr>
          <a:xfrm>
            <a:off x="3988053" y="2590315"/>
            <a:ext cx="77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基于深度门限切割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00008A-3399-4310-8BC0-F3A9136930BF}"/>
              </a:ext>
            </a:extLst>
          </p:cNvPr>
          <p:cNvSpPr txBox="1"/>
          <p:nvPr/>
        </p:nvSpPr>
        <p:spPr>
          <a:xfrm>
            <a:off x="4621573" y="4450842"/>
            <a:ext cx="183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使用形态学滤波去除孔洞和噪点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6BAD4C8-122E-4F0A-A217-DD4B7D8C10B5}"/>
              </a:ext>
            </a:extLst>
          </p:cNvPr>
          <p:cNvSpPr txBox="1"/>
          <p:nvPr/>
        </p:nvSpPr>
        <p:spPr>
          <a:xfrm>
            <a:off x="6479713" y="2607403"/>
            <a:ext cx="97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联通区域增长</a:t>
            </a:r>
          </a:p>
        </p:txBody>
      </p:sp>
    </p:spTree>
    <p:extLst>
      <p:ext uri="{BB962C8B-B14F-4D97-AF65-F5344CB8AC3E}">
        <p14:creationId xmlns:p14="http://schemas.microsoft.com/office/powerpoint/2010/main" val="12409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5DAB4-6067-A9E2-3F00-B3B2CF696E2F}"/>
              </a:ext>
            </a:extLst>
          </p:cNvPr>
          <p:cNvSpPr/>
          <p:nvPr/>
        </p:nvSpPr>
        <p:spPr>
          <a:xfrm>
            <a:off x="2204084" y="1076325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65F072-3F1A-CF1A-4E3E-05FD00ACD585}"/>
              </a:ext>
            </a:extLst>
          </p:cNvPr>
          <p:cNvSpPr/>
          <p:nvPr/>
        </p:nvSpPr>
        <p:spPr>
          <a:xfrm rot="19626521">
            <a:off x="3189920" y="2050256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C9FC34-499F-B424-6D4E-B7F515F1862B}"/>
              </a:ext>
            </a:extLst>
          </p:cNvPr>
          <p:cNvCxnSpPr>
            <a:cxnSpLocks/>
          </p:cNvCxnSpPr>
          <p:nvPr/>
        </p:nvCxnSpPr>
        <p:spPr>
          <a:xfrm flipH="1" flipV="1">
            <a:off x="2246946" y="4844250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60BFD24-FAF8-3E34-5722-B6900C7CC762}"/>
              </a:ext>
            </a:extLst>
          </p:cNvPr>
          <p:cNvSpPr/>
          <p:nvPr/>
        </p:nvSpPr>
        <p:spPr>
          <a:xfrm rot="5400000">
            <a:off x="3444858" y="3455199"/>
            <a:ext cx="373043" cy="2405063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43" h="2405063">
                <a:moveTo>
                  <a:pt x="366643" y="0"/>
                </a:moveTo>
                <a:cubicBezTo>
                  <a:pt x="356323" y="313531"/>
                  <a:pt x="397863" y="363009"/>
                  <a:pt x="347593" y="471488"/>
                </a:cubicBezTo>
                <a:cubicBezTo>
                  <a:pt x="297323" y="579967"/>
                  <a:pt x="120054" y="496094"/>
                  <a:pt x="65021" y="650875"/>
                </a:cubicBezTo>
                <a:cubicBezTo>
                  <a:pt x="9988" y="805656"/>
                  <a:pt x="-21765" y="1231635"/>
                  <a:pt x="17393" y="1400175"/>
                </a:cubicBezTo>
                <a:cubicBezTo>
                  <a:pt x="56551" y="1568715"/>
                  <a:pt x="244144" y="1577977"/>
                  <a:pt x="299971" y="1662114"/>
                </a:cubicBezTo>
                <a:cubicBezTo>
                  <a:pt x="355798" y="1746251"/>
                  <a:pt x="352356" y="1786731"/>
                  <a:pt x="352356" y="1905000"/>
                </a:cubicBezTo>
                <a:cubicBezTo>
                  <a:pt x="346006" y="2073275"/>
                  <a:pt x="334893" y="2184400"/>
                  <a:pt x="338068" y="240506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CF1D8B-2DA6-33C0-9B70-AD83EC42B5F6}"/>
              </a:ext>
            </a:extLst>
          </p:cNvPr>
          <p:cNvSpPr/>
          <p:nvPr/>
        </p:nvSpPr>
        <p:spPr>
          <a:xfrm>
            <a:off x="7225666" y="1076325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3FFE32-E8D7-1BC7-1C85-AF2656F6AB69}"/>
              </a:ext>
            </a:extLst>
          </p:cNvPr>
          <p:cNvSpPr/>
          <p:nvPr/>
        </p:nvSpPr>
        <p:spPr>
          <a:xfrm rot="16200000">
            <a:off x="8234362" y="2050256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F6EE33F-36D5-3C15-0F4E-44405E771E91}"/>
              </a:ext>
            </a:extLst>
          </p:cNvPr>
          <p:cNvCxnSpPr>
            <a:cxnSpLocks/>
          </p:cNvCxnSpPr>
          <p:nvPr/>
        </p:nvCxnSpPr>
        <p:spPr>
          <a:xfrm flipH="1" flipV="1">
            <a:off x="7230424" y="4922702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020E05-A532-E131-7921-4D653FCF7452}"/>
              </a:ext>
            </a:extLst>
          </p:cNvPr>
          <p:cNvSpPr/>
          <p:nvPr/>
        </p:nvSpPr>
        <p:spPr>
          <a:xfrm rot="5400000">
            <a:off x="8240244" y="3875479"/>
            <a:ext cx="1017424" cy="1090150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  <a:gd name="connsiteX0" fmla="*/ 366643 w 373043"/>
              <a:gd name="connsiteY0" fmla="*/ 0 h 2568195"/>
              <a:gd name="connsiteX1" fmla="*/ 347593 w 373043"/>
              <a:gd name="connsiteY1" fmla="*/ 471488 h 2568195"/>
              <a:gd name="connsiteX2" fmla="*/ 65021 w 373043"/>
              <a:gd name="connsiteY2" fmla="*/ 650875 h 2568195"/>
              <a:gd name="connsiteX3" fmla="*/ 17393 w 373043"/>
              <a:gd name="connsiteY3" fmla="*/ 1400175 h 2568195"/>
              <a:gd name="connsiteX4" fmla="*/ 299971 w 373043"/>
              <a:gd name="connsiteY4" fmla="*/ 1662114 h 2568195"/>
              <a:gd name="connsiteX5" fmla="*/ 352356 w 373043"/>
              <a:gd name="connsiteY5" fmla="*/ 1905000 h 2568195"/>
              <a:gd name="connsiteX6" fmla="*/ 368118 w 373043"/>
              <a:gd name="connsiteY6" fmla="*/ 2568194 h 2568195"/>
              <a:gd name="connsiteX0" fmla="*/ 366643 w 373043"/>
              <a:gd name="connsiteY0" fmla="*/ 0 h 2568195"/>
              <a:gd name="connsiteX1" fmla="*/ 347593 w 373043"/>
              <a:gd name="connsiteY1" fmla="*/ 471488 h 2568195"/>
              <a:gd name="connsiteX2" fmla="*/ 65021 w 373043"/>
              <a:gd name="connsiteY2" fmla="*/ 650875 h 2568195"/>
              <a:gd name="connsiteX3" fmla="*/ 17393 w 373043"/>
              <a:gd name="connsiteY3" fmla="*/ 1400175 h 2568195"/>
              <a:gd name="connsiteX4" fmla="*/ 299971 w 373043"/>
              <a:gd name="connsiteY4" fmla="*/ 1662114 h 2568195"/>
              <a:gd name="connsiteX5" fmla="*/ 370568 w 373043"/>
              <a:gd name="connsiteY5" fmla="*/ 1928304 h 2568195"/>
              <a:gd name="connsiteX6" fmla="*/ 368118 w 373043"/>
              <a:gd name="connsiteY6" fmla="*/ 2568194 h 2568195"/>
              <a:gd name="connsiteX0" fmla="*/ 369375 w 374227"/>
              <a:gd name="connsiteY0" fmla="*/ 0 h 2667241"/>
              <a:gd name="connsiteX1" fmla="*/ 347593 w 374227"/>
              <a:gd name="connsiteY1" fmla="*/ 570534 h 2667241"/>
              <a:gd name="connsiteX2" fmla="*/ 65021 w 374227"/>
              <a:gd name="connsiteY2" fmla="*/ 749921 h 2667241"/>
              <a:gd name="connsiteX3" fmla="*/ 17393 w 374227"/>
              <a:gd name="connsiteY3" fmla="*/ 1499221 h 2667241"/>
              <a:gd name="connsiteX4" fmla="*/ 299971 w 374227"/>
              <a:gd name="connsiteY4" fmla="*/ 1761160 h 2667241"/>
              <a:gd name="connsiteX5" fmla="*/ 370568 w 374227"/>
              <a:gd name="connsiteY5" fmla="*/ 2027350 h 2667241"/>
              <a:gd name="connsiteX6" fmla="*/ 368118 w 374227"/>
              <a:gd name="connsiteY6" fmla="*/ 2667240 h 2667241"/>
              <a:gd name="connsiteX0" fmla="*/ 369375 w 377490"/>
              <a:gd name="connsiteY0" fmla="*/ 0 h 2667241"/>
              <a:gd name="connsiteX1" fmla="*/ 347593 w 377490"/>
              <a:gd name="connsiteY1" fmla="*/ 570534 h 2667241"/>
              <a:gd name="connsiteX2" fmla="*/ 65021 w 377490"/>
              <a:gd name="connsiteY2" fmla="*/ 749921 h 2667241"/>
              <a:gd name="connsiteX3" fmla="*/ 17393 w 377490"/>
              <a:gd name="connsiteY3" fmla="*/ 1499221 h 2667241"/>
              <a:gd name="connsiteX4" fmla="*/ 299971 w 377490"/>
              <a:gd name="connsiteY4" fmla="*/ 1761160 h 2667241"/>
              <a:gd name="connsiteX5" fmla="*/ 370568 w 377490"/>
              <a:gd name="connsiteY5" fmla="*/ 2027350 h 2667241"/>
              <a:gd name="connsiteX6" fmla="*/ 368118 w 377490"/>
              <a:gd name="connsiteY6" fmla="*/ 2667240 h 2667241"/>
              <a:gd name="connsiteX0" fmla="*/ 369022 w 372000"/>
              <a:gd name="connsiteY0" fmla="*/ 0 h 2667241"/>
              <a:gd name="connsiteX1" fmla="*/ 336314 w 372000"/>
              <a:gd name="connsiteY1" fmla="*/ 570534 h 2667241"/>
              <a:gd name="connsiteX2" fmla="*/ 64668 w 372000"/>
              <a:gd name="connsiteY2" fmla="*/ 749921 h 2667241"/>
              <a:gd name="connsiteX3" fmla="*/ 17040 w 372000"/>
              <a:gd name="connsiteY3" fmla="*/ 1499221 h 2667241"/>
              <a:gd name="connsiteX4" fmla="*/ 299618 w 372000"/>
              <a:gd name="connsiteY4" fmla="*/ 1761160 h 2667241"/>
              <a:gd name="connsiteX5" fmla="*/ 370215 w 372000"/>
              <a:gd name="connsiteY5" fmla="*/ 2027350 h 2667241"/>
              <a:gd name="connsiteX6" fmla="*/ 367765 w 372000"/>
              <a:gd name="connsiteY6" fmla="*/ 2667240 h 2667241"/>
              <a:gd name="connsiteX0" fmla="*/ 369022 w 372566"/>
              <a:gd name="connsiteY0" fmla="*/ 0 h 2667241"/>
              <a:gd name="connsiteX1" fmla="*/ 336314 w 372566"/>
              <a:gd name="connsiteY1" fmla="*/ 570534 h 2667241"/>
              <a:gd name="connsiteX2" fmla="*/ 64668 w 372566"/>
              <a:gd name="connsiteY2" fmla="*/ 749921 h 2667241"/>
              <a:gd name="connsiteX3" fmla="*/ 17040 w 372566"/>
              <a:gd name="connsiteY3" fmla="*/ 1499221 h 2667241"/>
              <a:gd name="connsiteX4" fmla="*/ 299618 w 372566"/>
              <a:gd name="connsiteY4" fmla="*/ 1761160 h 2667241"/>
              <a:gd name="connsiteX5" fmla="*/ 370215 w 372566"/>
              <a:gd name="connsiteY5" fmla="*/ 2027350 h 2667241"/>
              <a:gd name="connsiteX6" fmla="*/ 367765 w 372566"/>
              <a:gd name="connsiteY6" fmla="*/ 2667240 h 2667241"/>
              <a:gd name="connsiteX0" fmla="*/ 380363 w 384952"/>
              <a:gd name="connsiteY0" fmla="*/ 0 h 2667241"/>
              <a:gd name="connsiteX1" fmla="*/ 347655 w 384952"/>
              <a:gd name="connsiteY1" fmla="*/ 570534 h 2667241"/>
              <a:gd name="connsiteX2" fmla="*/ 45960 w 384952"/>
              <a:gd name="connsiteY2" fmla="*/ 703311 h 2667241"/>
              <a:gd name="connsiteX3" fmla="*/ 28381 w 384952"/>
              <a:gd name="connsiteY3" fmla="*/ 1499221 h 2667241"/>
              <a:gd name="connsiteX4" fmla="*/ 310959 w 384952"/>
              <a:gd name="connsiteY4" fmla="*/ 1761160 h 2667241"/>
              <a:gd name="connsiteX5" fmla="*/ 381556 w 384952"/>
              <a:gd name="connsiteY5" fmla="*/ 2027350 h 2667241"/>
              <a:gd name="connsiteX6" fmla="*/ 379106 w 384952"/>
              <a:gd name="connsiteY6" fmla="*/ 2667240 h 2667241"/>
              <a:gd name="connsiteX0" fmla="*/ 377580 w 382169"/>
              <a:gd name="connsiteY0" fmla="*/ 0 h 2667241"/>
              <a:gd name="connsiteX1" fmla="*/ 344872 w 382169"/>
              <a:gd name="connsiteY1" fmla="*/ 570534 h 2667241"/>
              <a:gd name="connsiteX2" fmla="*/ 43177 w 382169"/>
              <a:gd name="connsiteY2" fmla="*/ 703311 h 2667241"/>
              <a:gd name="connsiteX3" fmla="*/ 25598 w 382169"/>
              <a:gd name="connsiteY3" fmla="*/ 1499221 h 2667241"/>
              <a:gd name="connsiteX4" fmla="*/ 308176 w 382169"/>
              <a:gd name="connsiteY4" fmla="*/ 1761160 h 2667241"/>
              <a:gd name="connsiteX5" fmla="*/ 378773 w 382169"/>
              <a:gd name="connsiteY5" fmla="*/ 2027350 h 2667241"/>
              <a:gd name="connsiteX6" fmla="*/ 376323 w 382169"/>
              <a:gd name="connsiteY6" fmla="*/ 2667240 h 2667241"/>
              <a:gd name="connsiteX0" fmla="*/ 372611 w 377200"/>
              <a:gd name="connsiteY0" fmla="*/ 0 h 2667241"/>
              <a:gd name="connsiteX1" fmla="*/ 339903 w 377200"/>
              <a:gd name="connsiteY1" fmla="*/ 570534 h 2667241"/>
              <a:gd name="connsiteX2" fmla="*/ 38208 w 377200"/>
              <a:gd name="connsiteY2" fmla="*/ 703311 h 2667241"/>
              <a:gd name="connsiteX3" fmla="*/ 20629 w 377200"/>
              <a:gd name="connsiteY3" fmla="*/ 1499221 h 2667241"/>
              <a:gd name="connsiteX4" fmla="*/ 303207 w 377200"/>
              <a:gd name="connsiteY4" fmla="*/ 1761160 h 2667241"/>
              <a:gd name="connsiteX5" fmla="*/ 373804 w 377200"/>
              <a:gd name="connsiteY5" fmla="*/ 2027350 h 2667241"/>
              <a:gd name="connsiteX6" fmla="*/ 371354 w 377200"/>
              <a:gd name="connsiteY6" fmla="*/ 2667240 h 2667241"/>
              <a:gd name="connsiteX0" fmla="*/ 384513 w 390690"/>
              <a:gd name="connsiteY0" fmla="*/ 0 h 2667241"/>
              <a:gd name="connsiteX1" fmla="*/ 351805 w 390690"/>
              <a:gd name="connsiteY1" fmla="*/ 570534 h 2667241"/>
              <a:gd name="connsiteX2" fmla="*/ 22792 w 390690"/>
              <a:gd name="connsiteY2" fmla="*/ 726616 h 2667241"/>
              <a:gd name="connsiteX3" fmla="*/ 32531 w 390690"/>
              <a:gd name="connsiteY3" fmla="*/ 1499221 h 2667241"/>
              <a:gd name="connsiteX4" fmla="*/ 315109 w 390690"/>
              <a:gd name="connsiteY4" fmla="*/ 1761160 h 2667241"/>
              <a:gd name="connsiteX5" fmla="*/ 385706 w 390690"/>
              <a:gd name="connsiteY5" fmla="*/ 2027350 h 2667241"/>
              <a:gd name="connsiteX6" fmla="*/ 383256 w 390690"/>
              <a:gd name="connsiteY6" fmla="*/ 2667240 h 2667241"/>
              <a:gd name="connsiteX0" fmla="*/ 382886 w 389063"/>
              <a:gd name="connsiteY0" fmla="*/ 0 h 2667241"/>
              <a:gd name="connsiteX1" fmla="*/ 350178 w 389063"/>
              <a:gd name="connsiteY1" fmla="*/ 570534 h 2667241"/>
              <a:gd name="connsiteX2" fmla="*/ 21165 w 389063"/>
              <a:gd name="connsiteY2" fmla="*/ 726616 h 2667241"/>
              <a:gd name="connsiteX3" fmla="*/ 30904 w 389063"/>
              <a:gd name="connsiteY3" fmla="*/ 1499221 h 2667241"/>
              <a:gd name="connsiteX4" fmla="*/ 313482 w 389063"/>
              <a:gd name="connsiteY4" fmla="*/ 1761160 h 2667241"/>
              <a:gd name="connsiteX5" fmla="*/ 384079 w 389063"/>
              <a:gd name="connsiteY5" fmla="*/ 2027350 h 2667241"/>
              <a:gd name="connsiteX6" fmla="*/ 381629 w 389063"/>
              <a:gd name="connsiteY6" fmla="*/ 2667240 h 2667241"/>
              <a:gd name="connsiteX0" fmla="*/ 382886 w 389063"/>
              <a:gd name="connsiteY0" fmla="*/ 0 h 2667241"/>
              <a:gd name="connsiteX1" fmla="*/ 350178 w 389063"/>
              <a:gd name="connsiteY1" fmla="*/ 570534 h 2667241"/>
              <a:gd name="connsiteX2" fmla="*/ 21165 w 389063"/>
              <a:gd name="connsiteY2" fmla="*/ 726616 h 2667241"/>
              <a:gd name="connsiteX3" fmla="*/ 30904 w 389063"/>
              <a:gd name="connsiteY3" fmla="*/ 1499221 h 2667241"/>
              <a:gd name="connsiteX4" fmla="*/ 313482 w 389063"/>
              <a:gd name="connsiteY4" fmla="*/ 1761160 h 2667241"/>
              <a:gd name="connsiteX5" fmla="*/ 384079 w 389063"/>
              <a:gd name="connsiteY5" fmla="*/ 2027350 h 2667241"/>
              <a:gd name="connsiteX6" fmla="*/ 381629 w 389063"/>
              <a:gd name="connsiteY6" fmla="*/ 2667240 h 266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3" h="2667241">
                <a:moveTo>
                  <a:pt x="382886" y="0"/>
                </a:moveTo>
                <a:cubicBezTo>
                  <a:pt x="382582" y="371794"/>
                  <a:pt x="410465" y="449431"/>
                  <a:pt x="350178" y="570534"/>
                </a:cubicBezTo>
                <a:cubicBezTo>
                  <a:pt x="289891" y="691637"/>
                  <a:pt x="41595" y="542706"/>
                  <a:pt x="21165" y="726616"/>
                </a:cubicBezTo>
                <a:cubicBezTo>
                  <a:pt x="735" y="910526"/>
                  <a:pt x="-17815" y="1326797"/>
                  <a:pt x="30904" y="1499221"/>
                </a:cubicBezTo>
                <a:cubicBezTo>
                  <a:pt x="79623" y="1671645"/>
                  <a:pt x="254620" y="1673139"/>
                  <a:pt x="313482" y="1761160"/>
                </a:cubicBezTo>
                <a:cubicBezTo>
                  <a:pt x="372345" y="1849182"/>
                  <a:pt x="384079" y="1909081"/>
                  <a:pt x="384079" y="2027350"/>
                </a:cubicBezTo>
                <a:cubicBezTo>
                  <a:pt x="377729" y="2195625"/>
                  <a:pt x="384828" y="2347534"/>
                  <a:pt x="381629" y="266724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7D9083-4269-AED1-F3CC-8CEDEC204144}"/>
              </a:ext>
            </a:extLst>
          </p:cNvPr>
          <p:cNvCxnSpPr/>
          <p:nvPr/>
        </p:nvCxnSpPr>
        <p:spPr>
          <a:xfrm>
            <a:off x="8505825" y="4657730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F46EDA-673C-3FD7-D1D5-BB9D9BE7FC1B}"/>
              </a:ext>
            </a:extLst>
          </p:cNvPr>
          <p:cNvCxnSpPr/>
          <p:nvPr/>
        </p:nvCxnSpPr>
        <p:spPr>
          <a:xfrm>
            <a:off x="9101137" y="4648210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5763B0-CDD5-73DE-0ADB-1BDF4C266726}"/>
              </a:ext>
            </a:extLst>
          </p:cNvPr>
          <p:cNvCxnSpPr/>
          <p:nvPr/>
        </p:nvCxnSpPr>
        <p:spPr>
          <a:xfrm>
            <a:off x="8505825" y="5314950"/>
            <a:ext cx="59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8215DB-A2A2-AAAC-36C4-C5DB76EF4888}"/>
              </a:ext>
            </a:extLst>
          </p:cNvPr>
          <p:cNvCxnSpPr/>
          <p:nvPr/>
        </p:nvCxnSpPr>
        <p:spPr>
          <a:xfrm>
            <a:off x="3036067" y="4491111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739B67-B4D6-8F03-0E1A-C908D902F7AA}"/>
              </a:ext>
            </a:extLst>
          </p:cNvPr>
          <p:cNvCxnSpPr/>
          <p:nvPr/>
        </p:nvCxnSpPr>
        <p:spPr>
          <a:xfrm>
            <a:off x="4364804" y="4491111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B9CC56-235A-7C41-AB37-BC22BFC02DAE}"/>
              </a:ext>
            </a:extLst>
          </p:cNvPr>
          <p:cNvCxnSpPr>
            <a:cxnSpLocks/>
          </p:cNvCxnSpPr>
          <p:nvPr/>
        </p:nvCxnSpPr>
        <p:spPr>
          <a:xfrm>
            <a:off x="3036067" y="5148331"/>
            <a:ext cx="1328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4231ECD-0B75-6084-5D33-033E656D75EF}"/>
              </a:ext>
            </a:extLst>
          </p:cNvPr>
          <p:cNvSpPr txBox="1"/>
          <p:nvPr/>
        </p:nvSpPr>
        <p:spPr>
          <a:xfrm>
            <a:off x="525728" y="4382585"/>
            <a:ext cx="178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旋转</a:t>
            </a:r>
            <a:r>
              <a:rPr lang="en-US" altLang="zh-CN" dirty="0"/>
              <a:t>2D</a:t>
            </a:r>
            <a:r>
              <a:rPr lang="zh-CN" altLang="en-US" dirty="0"/>
              <a:t>图像，计算相同</a:t>
            </a:r>
            <a:r>
              <a:rPr lang="en-US" altLang="zh-CN" dirty="0"/>
              <a:t>X</a:t>
            </a:r>
            <a:r>
              <a:rPr lang="zh-CN" altLang="en-US" dirty="0"/>
              <a:t>坐标的像素点的数目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42BE8D-3819-6D53-C038-4AE6BC6D5A11}"/>
              </a:ext>
            </a:extLst>
          </p:cNvPr>
          <p:cNvSpPr txBox="1"/>
          <p:nvPr/>
        </p:nvSpPr>
        <p:spPr>
          <a:xfrm>
            <a:off x="6284458" y="5636500"/>
            <a:ext cx="51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但坐标对齐时，像素“聚集”，形成的直方图“最窄”</a:t>
            </a:r>
          </a:p>
        </p:txBody>
      </p:sp>
    </p:spTree>
    <p:extLst>
      <p:ext uri="{BB962C8B-B14F-4D97-AF65-F5344CB8AC3E}">
        <p14:creationId xmlns:p14="http://schemas.microsoft.com/office/powerpoint/2010/main" val="11004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1218</Words>
  <Application>Microsoft Office PowerPoint</Application>
  <PresentationFormat>宽屏</PresentationFormat>
  <Paragraphs>167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Courier New</vt:lpstr>
      <vt:lpstr>Office 主题​​</vt:lpstr>
      <vt:lpstr>3D几何测量的应用</vt:lpstr>
      <vt:lpstr>几何测量的应用 ——流水线物体测量</vt:lpstr>
      <vt:lpstr>几何测量的应用 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PowerPoint 演示文稿</vt:lpstr>
      <vt:lpstr>PowerPoint 演示文稿</vt:lpstr>
      <vt:lpstr>PowerPoint 演示文稿</vt:lpstr>
      <vt:lpstr>2D空间轮廓的傅里叶分解表示</vt:lpstr>
      <vt:lpstr>2D空间轮廓的傅里叶分解表示</vt:lpstr>
      <vt:lpstr>2D空间轮廓的傅里叶分解表示</vt:lpstr>
      <vt:lpstr>2D空间轮廓的傅里叶分解表示</vt:lpstr>
      <vt:lpstr>2D空间轮廓的傅里叶分解表示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3D几何测量的应用</dc:title>
  <dc:creator>uing rd</dc:creator>
  <cp:lastModifiedBy>uing rd</cp:lastModifiedBy>
  <cp:revision>5</cp:revision>
  <dcterms:created xsi:type="dcterms:W3CDTF">2023-06-01T09:42:54Z</dcterms:created>
  <dcterms:modified xsi:type="dcterms:W3CDTF">2023-06-01T10:24:21Z</dcterms:modified>
</cp:coreProperties>
</file>