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2" r:id="rId25"/>
    <p:sldId id="281"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4209-1903-1BB7-9939-8B59F76B51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1D109F-7C4F-89E5-600F-87532D85A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4163D2-C9D5-A801-58D0-312E1556B7EB}"/>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E5378C73-AAED-254C-8B1A-E180D6572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65EF2-298A-09CC-4434-C28BFDF222EA}"/>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242841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9651-9AA0-0EF7-1376-D79E59E221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963049-5F7E-8251-9B5E-3C95059F0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1A4BD-4D01-E9B5-5BD9-09E335234384}"/>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912E4A1C-A105-6BD4-49C1-841035541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C7E441-EEA8-C299-E933-0AFCB143263A}"/>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67112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C6A03-306E-45E8-CDFB-29A0AD6CAF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E0DA8-BFBD-1354-C3D1-30D14C054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0AFAD-4F32-8D69-34A6-35F54767E113}"/>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A9B7B096-E4FB-2298-C283-730BAE071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0F499-F97A-FE0F-EC82-D1C611BDFCD1}"/>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129836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0DF8-3382-4D9D-8F01-4981D415E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54F2A-039D-3A96-3349-E5FA37369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357E7-EB5C-F895-2359-CE1F234EB175}"/>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0B7A9E58-0CE0-51F4-4ED2-BC14BDE6C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DF406-BDF8-0F6D-2A52-0E1D6B3760BB}"/>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366567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C2C3-70A5-8E94-BC6E-9255AA5DB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8D35E3-E0F6-3684-7A7A-DB8F605D0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AE523-FAF3-6BC6-362D-83448FEFCAC9}"/>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6026E953-B7B6-CE48-7EA3-B7460C0B2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316877-100C-0440-1F35-565A3F326B74}"/>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64508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0A75-C3DA-EC1A-0A82-7E84B6BEE4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95595-9890-2F98-793B-6B88EE6CA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8F7AE2-BBB4-DCED-D245-D7DAF3865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AB6E95-1FC7-8C13-3BB4-C1291C969FE1}"/>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6" name="Footer Placeholder 5">
            <a:extLst>
              <a:ext uri="{FF2B5EF4-FFF2-40B4-BE49-F238E27FC236}">
                <a16:creationId xmlns:a16="http://schemas.microsoft.com/office/drawing/2014/main" id="{2D0B8F29-0D6E-8647-FC4B-6ECA95F75C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73C664-E591-2B45-5C61-CF7C7BBEBDE4}"/>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189176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9481-221A-D39F-5581-28B8E3100C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CA4601-9FE0-3EBF-E2C8-191A29312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79593-D4C4-8978-B483-950204867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92AA6E-D477-312C-1850-23367F73B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5C766F-D1B1-B8E3-68DE-949D99862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7610F9-6F90-BDE2-8782-D8765F483791}"/>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8" name="Footer Placeholder 7">
            <a:extLst>
              <a:ext uri="{FF2B5EF4-FFF2-40B4-BE49-F238E27FC236}">
                <a16:creationId xmlns:a16="http://schemas.microsoft.com/office/drawing/2014/main" id="{5A3385D7-B5C0-238D-9204-C5A839518A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35B577-9B3E-EF04-55E0-50E21D9792A5}"/>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160172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B934-8542-40D1-C106-9960B67FD6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F5510F-9C9D-421A-3F58-5715DBFC2776}"/>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4" name="Footer Placeholder 3">
            <a:extLst>
              <a:ext uri="{FF2B5EF4-FFF2-40B4-BE49-F238E27FC236}">
                <a16:creationId xmlns:a16="http://schemas.microsoft.com/office/drawing/2014/main" id="{0962C0C9-64ED-F388-81F1-9C400D39D9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47A89C-212A-8BB9-F854-2E3FE73DEFD8}"/>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63957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87A85-DE39-B249-CC83-FCE25D18988F}"/>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3" name="Footer Placeholder 2">
            <a:extLst>
              <a:ext uri="{FF2B5EF4-FFF2-40B4-BE49-F238E27FC236}">
                <a16:creationId xmlns:a16="http://schemas.microsoft.com/office/drawing/2014/main" id="{0443A521-4E72-4E57-BC78-A6C7D4C6B7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AB9C1-03C0-D07E-F8CA-6E9A8291E2E4}"/>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43825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3FFE-A7AC-5DAB-1188-32F058682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64CB3-EFD6-799F-8A6F-A7061AA98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BBCEC0-F627-E46B-E24E-269C64835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EB988-17D1-F429-4E4B-13DD9DE395B4}"/>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6" name="Footer Placeholder 5">
            <a:extLst>
              <a:ext uri="{FF2B5EF4-FFF2-40B4-BE49-F238E27FC236}">
                <a16:creationId xmlns:a16="http://schemas.microsoft.com/office/drawing/2014/main" id="{771E42AE-7766-8878-C612-4608E64A3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901F26-B146-AA0C-EF66-B3659DCEBFC1}"/>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306777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DB3E-9CF4-1B0F-BF21-37F59AB3B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B182B0-DE12-1524-6957-A0C56D5EC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25A0C9-EEA7-E2C0-B415-4799A0ED0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79F63-E381-4F98-15CC-9635308AAD51}"/>
              </a:ext>
            </a:extLst>
          </p:cNvPr>
          <p:cNvSpPr>
            <a:spLocks noGrp="1"/>
          </p:cNvSpPr>
          <p:nvPr>
            <p:ph type="dt" sz="half" idx="10"/>
          </p:nvPr>
        </p:nvSpPr>
        <p:spPr/>
        <p:txBody>
          <a:bodyPr/>
          <a:lstStyle/>
          <a:p>
            <a:fld id="{B113E520-708A-4163-A3BF-B87EEBC12FE0}" type="datetimeFigureOut">
              <a:rPr lang="en-IN" smtClean="0"/>
              <a:t>12-06-2022</a:t>
            </a:fld>
            <a:endParaRPr lang="en-IN"/>
          </a:p>
        </p:txBody>
      </p:sp>
      <p:sp>
        <p:nvSpPr>
          <p:cNvPr id="6" name="Footer Placeholder 5">
            <a:extLst>
              <a:ext uri="{FF2B5EF4-FFF2-40B4-BE49-F238E27FC236}">
                <a16:creationId xmlns:a16="http://schemas.microsoft.com/office/drawing/2014/main" id="{0D1AB35A-01AD-D62C-6881-32090DDF52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F1DF9A-7696-3C92-E5DE-D3BFF1FD5FCA}"/>
              </a:ext>
            </a:extLst>
          </p:cNvPr>
          <p:cNvSpPr>
            <a:spLocks noGrp="1"/>
          </p:cNvSpPr>
          <p:nvPr>
            <p:ph type="sldNum" sz="quarter" idx="12"/>
          </p:nvPr>
        </p:nvSpPr>
        <p:spPr/>
        <p:txBody>
          <a:bodyPr/>
          <a:lstStyle/>
          <a:p>
            <a:fld id="{4B9B7B89-6EFE-401C-A3B8-1B3DB8366D38}" type="slidenum">
              <a:rPr lang="en-IN" smtClean="0"/>
              <a:t>‹#›</a:t>
            </a:fld>
            <a:endParaRPr lang="en-IN"/>
          </a:p>
        </p:txBody>
      </p:sp>
    </p:spTree>
    <p:extLst>
      <p:ext uri="{BB962C8B-B14F-4D97-AF65-F5344CB8AC3E}">
        <p14:creationId xmlns:p14="http://schemas.microsoft.com/office/powerpoint/2010/main" val="274823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56B852-E2B9-08B3-8FA5-B078118B6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01A047-7B12-02F3-E009-F256393F6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397665-E4F4-8411-80E6-E628BE0FD7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3E520-708A-4163-A3BF-B87EEBC12FE0}" type="datetimeFigureOut">
              <a:rPr lang="en-IN" smtClean="0"/>
              <a:t>12-06-2022</a:t>
            </a:fld>
            <a:endParaRPr lang="en-IN"/>
          </a:p>
        </p:txBody>
      </p:sp>
      <p:sp>
        <p:nvSpPr>
          <p:cNvPr id="5" name="Footer Placeholder 4">
            <a:extLst>
              <a:ext uri="{FF2B5EF4-FFF2-40B4-BE49-F238E27FC236}">
                <a16:creationId xmlns:a16="http://schemas.microsoft.com/office/drawing/2014/main" id="{AD0CB8EA-1F49-E069-4976-C1976A568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0BE2B4-77EB-16DC-032F-C2E4618A1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B7B89-6EFE-401C-A3B8-1B3DB8366D38}" type="slidenum">
              <a:rPr lang="en-IN" smtClean="0"/>
              <a:t>‹#›</a:t>
            </a:fld>
            <a:endParaRPr lang="en-IN"/>
          </a:p>
        </p:txBody>
      </p:sp>
    </p:spTree>
    <p:extLst>
      <p:ext uri="{BB962C8B-B14F-4D97-AF65-F5344CB8AC3E}">
        <p14:creationId xmlns:p14="http://schemas.microsoft.com/office/powerpoint/2010/main" val="1776139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BAB6-3DA5-483A-9DEA-DFD056FFF8F0}"/>
              </a:ext>
            </a:extLst>
          </p:cNvPr>
          <p:cNvSpPr>
            <a:spLocks noGrp="1"/>
          </p:cNvSpPr>
          <p:nvPr>
            <p:ph type="ctrTitle"/>
          </p:nvPr>
        </p:nvSpPr>
        <p:spPr/>
        <p:txBody>
          <a:bodyPr>
            <a:normAutofit/>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endParaRPr lang="en-IN" sz="3200" dirty="0"/>
          </a:p>
        </p:txBody>
      </p:sp>
      <p:sp>
        <p:nvSpPr>
          <p:cNvPr id="3" name="Subtitle 2">
            <a:extLst>
              <a:ext uri="{FF2B5EF4-FFF2-40B4-BE49-F238E27FC236}">
                <a16:creationId xmlns:a16="http://schemas.microsoft.com/office/drawing/2014/main" id="{4944C42F-FF0F-4EE4-C2E2-7C3BCB0F44C3}"/>
              </a:ext>
            </a:extLst>
          </p:cNvPr>
          <p:cNvSpPr>
            <a:spLocks noGrp="1"/>
          </p:cNvSpPr>
          <p:nvPr>
            <p:ph type="subTitle" idx="1"/>
          </p:nvPr>
        </p:nvSpPr>
        <p:spPr>
          <a:xfrm>
            <a:off x="7960659" y="3602038"/>
            <a:ext cx="2707340" cy="1655762"/>
          </a:xfrm>
        </p:spPr>
        <p:txBody>
          <a:bodyPr/>
          <a:lstStyle/>
          <a:p>
            <a:r>
              <a:rPr lang="en-IN" dirty="0"/>
              <a:t>-Sai </a:t>
            </a:r>
            <a:r>
              <a:rPr lang="en-IN" dirty="0" err="1"/>
              <a:t>Charan</a:t>
            </a:r>
            <a:endParaRPr lang="en-IN" dirty="0"/>
          </a:p>
        </p:txBody>
      </p:sp>
    </p:spTree>
    <p:extLst>
      <p:ext uri="{BB962C8B-B14F-4D97-AF65-F5344CB8AC3E}">
        <p14:creationId xmlns:p14="http://schemas.microsoft.com/office/powerpoint/2010/main" val="1934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64CA-012C-31DD-27BA-D36F1153AE84}"/>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p>
        </p:txBody>
      </p:sp>
      <p:sp>
        <p:nvSpPr>
          <p:cNvPr id="3" name="Content Placeholder 2">
            <a:extLst>
              <a:ext uri="{FF2B5EF4-FFF2-40B4-BE49-F238E27FC236}">
                <a16:creationId xmlns:a16="http://schemas.microsoft.com/office/drawing/2014/main" id="{8FA22BAE-C1B6-AAAE-72F7-A1BD61694357}"/>
              </a:ext>
            </a:extLst>
          </p:cNvPr>
          <p:cNvSpPr>
            <a:spLocks noGrp="1"/>
          </p:cNvSpPr>
          <p:nvPr>
            <p:ph idx="1"/>
          </p:nvPr>
        </p:nvSpPr>
        <p:spPr>
          <a:xfrm>
            <a:off x="838200" y="1825625"/>
            <a:ext cx="10515600" cy="3167716"/>
          </a:xfrm>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a:t>
            </a:r>
            <a:r>
              <a:rPr lang="en-IN" sz="1800" dirty="0" err="1">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and Myntra.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336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C163A-C529-C03F-C0F4-127854E0CA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22109" y="295090"/>
            <a:ext cx="6104255" cy="3246120"/>
          </a:xfrm>
          <a:prstGeom prst="rect">
            <a:avLst/>
          </a:prstGeom>
          <a:noFill/>
          <a:ln>
            <a:noFill/>
          </a:ln>
        </p:spPr>
      </p:pic>
      <p:pic>
        <p:nvPicPr>
          <p:cNvPr id="6" name="Picture 5">
            <a:extLst>
              <a:ext uri="{FF2B5EF4-FFF2-40B4-BE49-F238E27FC236}">
                <a16:creationId xmlns:a16="http://schemas.microsoft.com/office/drawing/2014/main" id="{62109D77-78FF-EEB0-B648-869670CD57E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4100" y="323370"/>
            <a:ext cx="6057900" cy="3223260"/>
          </a:xfrm>
          <a:prstGeom prst="rect">
            <a:avLst/>
          </a:prstGeom>
          <a:noFill/>
          <a:ln>
            <a:noFill/>
          </a:ln>
        </p:spPr>
      </p:pic>
      <p:pic>
        <p:nvPicPr>
          <p:cNvPr id="7" name="Picture 6">
            <a:extLst>
              <a:ext uri="{FF2B5EF4-FFF2-40B4-BE49-F238E27FC236}">
                <a16:creationId xmlns:a16="http://schemas.microsoft.com/office/drawing/2014/main" id="{CCFDB4EB-A012-CEEB-93F0-3ACE957FE1D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89910" y="3850450"/>
            <a:ext cx="6012180" cy="1805940"/>
          </a:xfrm>
          <a:prstGeom prst="rect">
            <a:avLst/>
          </a:prstGeom>
          <a:noFill/>
          <a:ln>
            <a:noFill/>
          </a:ln>
        </p:spPr>
      </p:pic>
    </p:spTree>
    <p:extLst>
      <p:ext uri="{BB962C8B-B14F-4D97-AF65-F5344CB8AC3E}">
        <p14:creationId xmlns:p14="http://schemas.microsoft.com/office/powerpoint/2010/main" val="93256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DB5F-8614-DA72-A8EF-A4B0B6D2A8D8}"/>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a16="http://schemas.microsoft.com/office/drawing/2014/main" id="{6CB66705-034D-AF26-5030-D5900E8DE393}"/>
              </a:ext>
            </a:extLst>
          </p:cNvPr>
          <p:cNvSpPr>
            <a:spLocks noGrp="1"/>
          </p:cNvSpPr>
          <p:nvPr>
            <p:ph idx="1"/>
          </p:nvPr>
        </p:nvSpPr>
        <p:spPr/>
        <p:txBody>
          <a:bodyPr>
            <a:normAutofit fontScale="70000" lnSpcReduction="20000"/>
          </a:bodyPr>
          <a:lstStyle/>
          <a:p>
            <a:pPr lvl="0" algn="just">
              <a:lnSpc>
                <a:spcPct val="107000"/>
              </a:lnSpc>
              <a:spcAft>
                <a:spcPts val="800"/>
              </a:spcAft>
              <a:buFont typeface="Wingdings" panose="05000000000000000000" pitchFamily="2" charset="2"/>
              <a:buChar char="Ø"/>
              <a:tabLst>
                <a:tab pos="457200" algn="l"/>
              </a:tabLst>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a:t>
            </a:r>
            <a:r>
              <a:rPr lang="en-IN" sz="2800" dirty="0" err="1">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has not even appeared even one time.</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a:t>
            </a:r>
            <a:r>
              <a:rPr lang="en-IN" sz="2800" dirty="0" err="1">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flipkart's</a:t>
            </a: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highest percentage is 46. However, other websites like Paytm, snapdeal.com have got highest percentage for negative reviews around 60-67%.</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a:t>
            </a:r>
            <a:r>
              <a:rPr lang="en-IN" sz="2800" dirty="0" err="1">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 are better, followed by amazon.</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9180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65F86-12BD-010D-C6E3-C9E3A3C74C77}"/>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DATA VISUALIZATION</a:t>
            </a:r>
            <a:endParaRPr lang="en-IN" sz="3200" dirty="0"/>
          </a:p>
        </p:txBody>
      </p:sp>
      <p:sp>
        <p:nvSpPr>
          <p:cNvPr id="3" name="Content Placeholder 2">
            <a:extLst>
              <a:ext uri="{FF2B5EF4-FFF2-40B4-BE49-F238E27FC236}">
                <a16:creationId xmlns:a16="http://schemas.microsoft.com/office/drawing/2014/main" id="{E7558D81-5FFD-448B-A4BB-2E1042FC2ADC}"/>
              </a:ext>
            </a:extLst>
          </p:cNvPr>
          <p:cNvSpPr>
            <a:spLocks noGrp="1"/>
          </p:cNvSpPr>
          <p:nvPr>
            <p:ph idx="1"/>
          </p:nvPr>
        </p:nvSpPr>
        <p:spPr/>
        <p:txBody>
          <a:bodyPr/>
          <a:lstStyle/>
          <a:p>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sz="1800" dirty="0">
                <a:solidFill>
                  <a:schemeClr val="tx1"/>
                </a:solidFill>
                <a:latin typeface="Georgia" panose="02040502050405020303" pitchFamily="18" charset="0"/>
              </a:rPr>
              <a:t>Here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a16="http://schemas.microsoft.com/office/drawing/2014/main" id="{099A242E-A539-9961-4779-43C2099D8F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 y="3278080"/>
            <a:ext cx="5341620" cy="2052150"/>
          </a:xfrm>
          <a:prstGeom prst="rect">
            <a:avLst/>
          </a:prstGeom>
          <a:noFill/>
          <a:ln>
            <a:noFill/>
          </a:ln>
        </p:spPr>
      </p:pic>
      <p:pic>
        <p:nvPicPr>
          <p:cNvPr id="5" name="Picture 4">
            <a:extLst>
              <a:ext uri="{FF2B5EF4-FFF2-40B4-BE49-F238E27FC236}">
                <a16:creationId xmlns:a16="http://schemas.microsoft.com/office/drawing/2014/main" id="{30903D4A-1BFE-7F0C-E287-0AA0F75D085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929" y="3167544"/>
            <a:ext cx="5842635" cy="2691299"/>
          </a:xfrm>
          <a:prstGeom prst="rect">
            <a:avLst/>
          </a:prstGeom>
          <a:noFill/>
          <a:ln>
            <a:noFill/>
          </a:ln>
        </p:spPr>
      </p:pic>
      <p:pic>
        <p:nvPicPr>
          <p:cNvPr id="6" name="Picture 5">
            <a:extLst>
              <a:ext uri="{FF2B5EF4-FFF2-40B4-BE49-F238E27FC236}">
                <a16:creationId xmlns:a16="http://schemas.microsoft.com/office/drawing/2014/main" id="{CB32043B-A8D1-3518-60C7-474E4F1B67D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10057" y="3167544"/>
            <a:ext cx="5043743" cy="2162686"/>
          </a:xfrm>
          <a:prstGeom prst="rect">
            <a:avLst/>
          </a:prstGeom>
          <a:noFill/>
          <a:ln>
            <a:noFill/>
          </a:ln>
        </p:spPr>
      </p:pic>
    </p:spTree>
    <p:extLst>
      <p:ext uri="{BB962C8B-B14F-4D97-AF65-F5344CB8AC3E}">
        <p14:creationId xmlns:p14="http://schemas.microsoft.com/office/powerpoint/2010/main" val="219255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346A-F41D-B4C5-350E-F6AB41B83BE2}"/>
              </a:ext>
            </a:extLst>
          </p:cNvPr>
          <p:cNvSpPr>
            <a:spLocks noGrp="1"/>
          </p:cNvSpPr>
          <p:nvPr>
            <p:ph type="title"/>
          </p:nvPr>
        </p:nvSpPr>
        <p:spPr/>
        <p:txBody>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 </a:t>
            </a:r>
            <a:br>
              <a:rPr lang="en-IN" sz="4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p>
        </p:txBody>
      </p:sp>
      <p:sp>
        <p:nvSpPr>
          <p:cNvPr id="3" name="Content Placeholder 2">
            <a:extLst>
              <a:ext uri="{FF2B5EF4-FFF2-40B4-BE49-F238E27FC236}">
                <a16:creationId xmlns:a16="http://schemas.microsoft.com/office/drawing/2014/main" id="{F51F80A0-A213-E466-1AA6-F26AEEE7E66C}"/>
              </a:ext>
            </a:extLst>
          </p:cNvPr>
          <p:cNvSpPr>
            <a:spLocks noGrp="1"/>
          </p:cNvSpPr>
          <p:nvPr>
            <p:ph idx="1"/>
          </p:nvPr>
        </p:nvSpPr>
        <p:spPr/>
        <p:txBody>
          <a:bodyPr>
            <a:normAutofit fontScale="925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endParaRPr lang="en-IN" dirty="0"/>
          </a:p>
        </p:txBody>
      </p:sp>
    </p:spTree>
    <p:extLst>
      <p:ext uri="{BB962C8B-B14F-4D97-AF65-F5344CB8AC3E}">
        <p14:creationId xmlns:p14="http://schemas.microsoft.com/office/powerpoint/2010/main" val="3396122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1B594-9DF2-C65A-EB30-C534C38BFD93}"/>
              </a:ext>
            </a:extLst>
          </p:cNvPr>
          <p:cNvSpPr>
            <a:spLocks noGrp="1"/>
          </p:cNvSpPr>
          <p:nvPr>
            <p:ph idx="1"/>
          </p:nvPr>
        </p:nvSpPr>
        <p:spPr>
          <a:xfrm>
            <a:off x="838200" y="968188"/>
            <a:ext cx="10515600" cy="5208775"/>
          </a:xfrm>
        </p:spPr>
        <p:txBody>
          <a:bodyPr>
            <a:normAutofit fontScale="70000" lnSpcReduction="20000"/>
          </a:bodyPr>
          <a:lstStyle/>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2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endParaRPr lang="en-IN" dirty="0"/>
          </a:p>
        </p:txBody>
      </p:sp>
    </p:spTree>
    <p:extLst>
      <p:ext uri="{BB962C8B-B14F-4D97-AF65-F5344CB8AC3E}">
        <p14:creationId xmlns:p14="http://schemas.microsoft.com/office/powerpoint/2010/main" val="4012677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D4F91B-D45F-FC67-B7D6-B95F1C6269B9}"/>
              </a:ext>
            </a:extLst>
          </p:cNvPr>
          <p:cNvSpPr>
            <a:spLocks noGrp="1"/>
          </p:cNvSpPr>
          <p:nvPr>
            <p:ph idx="1"/>
          </p:nvPr>
        </p:nvSpPr>
        <p:spPr>
          <a:xfrm>
            <a:off x="838200" y="914400"/>
            <a:ext cx="10515600" cy="5262563"/>
          </a:xfrm>
        </p:spPr>
        <p:txBody>
          <a:bodyPr>
            <a:normAutofit fontScale="77500" lnSpcReduction="20000"/>
          </a:bodyPr>
          <a:lstStyle/>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val="609417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8D6B10-5330-3A71-8572-78F29D5D5801}"/>
              </a:ext>
            </a:extLst>
          </p:cNvPr>
          <p:cNvSpPr>
            <a:spLocks noGrp="1"/>
          </p:cNvSpPr>
          <p:nvPr>
            <p:ph type="title"/>
          </p:nvPr>
        </p:nvSpPr>
        <p:spPr>
          <a:xfrm>
            <a:off x="838200" y="365125"/>
            <a:ext cx="10515600" cy="1325563"/>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5" name="Content Placeholder 4">
            <a:extLst>
              <a:ext uri="{FF2B5EF4-FFF2-40B4-BE49-F238E27FC236}">
                <a16:creationId xmlns:a16="http://schemas.microsoft.com/office/drawing/2014/main" id="{D8BD0739-833D-B84F-6A7D-C397D7CC8A4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812" y="1581133"/>
            <a:ext cx="10515600" cy="1462384"/>
          </a:xfrm>
          <a:prstGeom prst="rect">
            <a:avLst/>
          </a:prstGeom>
          <a:noFill/>
          <a:ln>
            <a:noFill/>
          </a:ln>
        </p:spPr>
      </p:pic>
      <p:pic>
        <p:nvPicPr>
          <p:cNvPr id="6" name="Picture 5">
            <a:extLst>
              <a:ext uri="{FF2B5EF4-FFF2-40B4-BE49-F238E27FC236}">
                <a16:creationId xmlns:a16="http://schemas.microsoft.com/office/drawing/2014/main" id="{603ABB0A-117F-A7B1-AFAB-B00210D4E17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7530" y="1667226"/>
            <a:ext cx="5731510" cy="3320415"/>
          </a:xfrm>
          <a:prstGeom prst="rect">
            <a:avLst/>
          </a:prstGeom>
          <a:noFill/>
          <a:ln>
            <a:noFill/>
          </a:ln>
        </p:spPr>
      </p:pic>
      <p:pic>
        <p:nvPicPr>
          <p:cNvPr id="7" name="Picture 6">
            <a:extLst>
              <a:ext uri="{FF2B5EF4-FFF2-40B4-BE49-F238E27FC236}">
                <a16:creationId xmlns:a16="http://schemas.microsoft.com/office/drawing/2014/main" id="{03A6430D-BB52-B869-4225-57C02AF5465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10850" y="2554422"/>
            <a:ext cx="5854065" cy="3474720"/>
          </a:xfrm>
          <a:prstGeom prst="rect">
            <a:avLst/>
          </a:prstGeom>
          <a:noFill/>
          <a:ln>
            <a:noFill/>
          </a:ln>
        </p:spPr>
      </p:pic>
    </p:spTree>
    <p:extLst>
      <p:ext uri="{BB962C8B-B14F-4D97-AF65-F5344CB8AC3E}">
        <p14:creationId xmlns:p14="http://schemas.microsoft.com/office/powerpoint/2010/main" val="199477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FB1B-74E6-E889-164A-DC7C9E5EA190}"/>
              </a:ext>
            </a:extLst>
          </p:cNvPr>
          <p:cNvSpPr>
            <a:spLocks noGrp="1"/>
          </p:cNvSpPr>
          <p:nvPr>
            <p:ph type="title"/>
          </p:nvPr>
        </p:nvSpPr>
        <p:spPr>
          <a:xfrm>
            <a:off x="838200" y="365125"/>
            <a:ext cx="10515600" cy="961651"/>
          </a:xfrm>
        </p:spPr>
        <p:txBody>
          <a:bodyPr>
            <a:normAutofit/>
          </a:bodyPr>
          <a:lstStyle/>
          <a:p>
            <a:r>
              <a:rPr lang="en-US" sz="2800" dirty="0">
                <a:solidFill>
                  <a:schemeClr val="tx1"/>
                </a:solidFill>
                <a:latin typeface="Georgia" panose="02040502050405020303" pitchFamily="18" charset="0"/>
              </a:rPr>
              <a:t>Observations</a:t>
            </a:r>
            <a:endParaRPr lang="en-IN" sz="2800" dirty="0"/>
          </a:p>
        </p:txBody>
      </p:sp>
      <p:sp>
        <p:nvSpPr>
          <p:cNvPr id="3" name="Content Placeholder 2">
            <a:extLst>
              <a:ext uri="{FF2B5EF4-FFF2-40B4-BE49-F238E27FC236}">
                <a16:creationId xmlns:a16="http://schemas.microsoft.com/office/drawing/2014/main" id="{463EB828-6F17-D0FB-FD64-6AD05BC6BA1A}"/>
              </a:ext>
            </a:extLst>
          </p:cNvPr>
          <p:cNvSpPr>
            <a:spLocks noGrp="1"/>
          </p:cNvSpPr>
          <p:nvPr>
            <p:ph idx="1"/>
          </p:nvPr>
        </p:nvSpPr>
        <p:spPr/>
        <p:txBody>
          <a:bodyPr>
            <a:normAutofit/>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endParaRPr lang="en-IN" dirty="0"/>
          </a:p>
        </p:txBody>
      </p:sp>
    </p:spTree>
    <p:extLst>
      <p:ext uri="{BB962C8B-B14F-4D97-AF65-F5344CB8AC3E}">
        <p14:creationId xmlns:p14="http://schemas.microsoft.com/office/powerpoint/2010/main" val="376124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5EC9E-9055-0200-E064-9847A59B956C}"/>
              </a:ext>
            </a:extLst>
          </p:cNvPr>
          <p:cNvSpPr>
            <a:spLocks noGrp="1"/>
          </p:cNvSpPr>
          <p:nvPr>
            <p:ph idx="1"/>
          </p:nvPr>
        </p:nvSpPr>
        <p:spPr>
          <a:xfrm>
            <a:off x="838200" y="1084729"/>
            <a:ext cx="10515600" cy="5092234"/>
          </a:xfrm>
        </p:spPr>
        <p:txBody>
          <a:bodyPr/>
          <a:lstStyle/>
          <a:p>
            <a:pPr lvl="0" algn="just">
              <a:buFont typeface="Wingdings" panose="05000000000000000000" pitchFamily="2" charset="2"/>
              <a:buChar char="Ø"/>
            </a:pP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val="213403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6663-4B0E-9EF0-6892-969D493EA055}"/>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INTRODUCTION</a:t>
            </a:r>
            <a:endParaRPr lang="en-IN" sz="3200" dirty="0"/>
          </a:p>
        </p:txBody>
      </p:sp>
      <p:sp>
        <p:nvSpPr>
          <p:cNvPr id="3" name="Content Placeholder 2">
            <a:extLst>
              <a:ext uri="{FF2B5EF4-FFF2-40B4-BE49-F238E27FC236}">
                <a16:creationId xmlns:a16="http://schemas.microsoft.com/office/drawing/2014/main" id="{FDED624E-B110-41EE-3078-633558830E8B}"/>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IN" sz="24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sz="24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sz="2400"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sz="24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sz="24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sz="24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404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4369-76A5-F066-7039-C0506171DFA4}"/>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p>
        </p:txBody>
      </p:sp>
      <p:sp>
        <p:nvSpPr>
          <p:cNvPr id="3" name="Content Placeholder 2">
            <a:extLst>
              <a:ext uri="{FF2B5EF4-FFF2-40B4-BE49-F238E27FC236}">
                <a16:creationId xmlns:a16="http://schemas.microsoft.com/office/drawing/2014/main" id="{61640C79-AFC6-021F-7B88-C7C9B76B1978}"/>
              </a:ext>
            </a:extLst>
          </p:cNvPr>
          <p:cNvSpPr>
            <a:spLocks noGrp="1"/>
          </p:cNvSpPr>
          <p:nvPr>
            <p:ph idx="1"/>
          </p:nvPr>
        </p:nvSpPr>
        <p:spPr>
          <a:xfrm>
            <a:off x="838200" y="1825625"/>
            <a:ext cx="7606553" cy="3786281"/>
          </a:xfrm>
        </p:spPr>
        <p:txBody>
          <a:bodyPr>
            <a:normAutofit lnSpcReduction="10000"/>
          </a:bodyPr>
          <a:lstStyle/>
          <a:p>
            <a:pPr algn="just">
              <a:lnSpc>
                <a:spcPct val="107000"/>
              </a:lnSpc>
              <a:spcAft>
                <a:spcPts val="800"/>
              </a:spcAft>
              <a:buFont typeface="Wingdings" panose="05000000000000000000" pitchFamily="2" charset="2"/>
              <a:buChar char="Ø"/>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2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2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DD9BC4E-95AF-FF03-99F8-BD66A4002B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4753" y="2135974"/>
            <a:ext cx="3229365" cy="2118619"/>
          </a:xfrm>
          <a:prstGeom prst="rect">
            <a:avLst/>
          </a:prstGeom>
          <a:noFill/>
          <a:ln>
            <a:noFill/>
          </a:ln>
        </p:spPr>
      </p:pic>
    </p:spTree>
    <p:extLst>
      <p:ext uri="{BB962C8B-B14F-4D97-AF65-F5344CB8AC3E}">
        <p14:creationId xmlns:p14="http://schemas.microsoft.com/office/powerpoint/2010/main" val="3219125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A0478-265A-4B32-E2FF-664DDCF7773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ADDFC39-9628-2BFA-3267-D7EB11EE541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3377" y="1825625"/>
            <a:ext cx="7504129" cy="4351338"/>
          </a:xfrm>
          <a:prstGeom prst="rect">
            <a:avLst/>
          </a:prstGeom>
          <a:noFill/>
          <a:ln>
            <a:noFill/>
          </a:ln>
        </p:spPr>
      </p:pic>
      <p:pic>
        <p:nvPicPr>
          <p:cNvPr id="5" name="Picture 4">
            <a:extLst>
              <a:ext uri="{FF2B5EF4-FFF2-40B4-BE49-F238E27FC236}">
                <a16:creationId xmlns:a16="http://schemas.microsoft.com/office/drawing/2014/main" id="{1AF76452-803C-788A-A0F9-991FDB6AC9C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019365" y="1552112"/>
            <a:ext cx="5172635" cy="4059794"/>
          </a:xfrm>
          <a:prstGeom prst="rect">
            <a:avLst/>
          </a:prstGeom>
          <a:noFill/>
          <a:ln>
            <a:noFill/>
          </a:ln>
        </p:spPr>
      </p:pic>
    </p:spTree>
    <p:extLst>
      <p:ext uri="{BB962C8B-B14F-4D97-AF65-F5344CB8AC3E}">
        <p14:creationId xmlns:p14="http://schemas.microsoft.com/office/powerpoint/2010/main" val="350840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27F9-6B25-D8E0-0916-FE189FA7C950}"/>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Observations</a:t>
            </a:r>
            <a:endParaRPr lang="en-IN" sz="3200" dirty="0"/>
          </a:p>
        </p:txBody>
      </p:sp>
      <p:sp>
        <p:nvSpPr>
          <p:cNvPr id="3" name="Content Placeholder 2">
            <a:extLst>
              <a:ext uri="{FF2B5EF4-FFF2-40B4-BE49-F238E27FC236}">
                <a16:creationId xmlns:a16="http://schemas.microsoft.com/office/drawing/2014/main" id="{7DF6F86F-0A97-D334-3B3A-990BF23503D7}"/>
              </a:ext>
            </a:extLst>
          </p:cNvPr>
          <p:cNvSpPr>
            <a:spLocks noGrp="1"/>
          </p:cNvSpPr>
          <p:nvPr>
            <p:ph idx="1"/>
          </p:nvPr>
        </p:nvSpPr>
        <p:spPr/>
        <p:txBody>
          <a:bodyPr>
            <a:normAutofit fontScale="62500" lnSpcReduction="20000"/>
          </a:bodyPr>
          <a:lstStyle/>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a:t>
            </a:r>
            <a:r>
              <a:rPr lang="en-IN" sz="2800" dirty="0" err="1">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Paytm and Snapdeal.</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a:t>
            </a:r>
            <a:r>
              <a:rPr lang="en-IN" sz="2800" dirty="0" err="1">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flipkart</a:t>
            </a: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 and snapdeal.com.</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14495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16C7-25AC-3CE7-7877-5F85E390D074}"/>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Other Visualizations</a:t>
            </a:r>
            <a:endParaRPr lang="en-IN" sz="3200" dirty="0"/>
          </a:p>
        </p:txBody>
      </p:sp>
      <p:pic>
        <p:nvPicPr>
          <p:cNvPr id="4" name="Content Placeholder 3">
            <a:extLst>
              <a:ext uri="{FF2B5EF4-FFF2-40B4-BE49-F238E27FC236}">
                <a16:creationId xmlns:a16="http://schemas.microsoft.com/office/drawing/2014/main" id="{9455A403-2C33-7663-9D20-A3961A7D7C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7382435" cy="4351338"/>
          </a:xfrm>
          <a:prstGeom prst="rect">
            <a:avLst/>
          </a:prstGeom>
          <a:noFill/>
          <a:ln>
            <a:noFill/>
          </a:ln>
        </p:spPr>
      </p:pic>
      <p:pic>
        <p:nvPicPr>
          <p:cNvPr id="5" name="Picture 4">
            <a:extLst>
              <a:ext uri="{FF2B5EF4-FFF2-40B4-BE49-F238E27FC236}">
                <a16:creationId xmlns:a16="http://schemas.microsoft.com/office/drawing/2014/main" id="{921B9ABC-ECB3-F0FE-5BD7-7383F08C04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1482" y="191294"/>
            <a:ext cx="5246178" cy="3237706"/>
          </a:xfrm>
          <a:prstGeom prst="rect">
            <a:avLst/>
          </a:prstGeom>
          <a:noFill/>
          <a:ln>
            <a:noFill/>
          </a:ln>
        </p:spPr>
      </p:pic>
      <p:pic>
        <p:nvPicPr>
          <p:cNvPr id="6" name="Picture 5">
            <a:extLst>
              <a:ext uri="{FF2B5EF4-FFF2-40B4-BE49-F238E27FC236}">
                <a16:creationId xmlns:a16="http://schemas.microsoft.com/office/drawing/2014/main" id="{C653B671-C0D6-019A-8400-3EBB3771199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76989" y="3639540"/>
            <a:ext cx="4143293" cy="2537423"/>
          </a:xfrm>
          <a:prstGeom prst="rect">
            <a:avLst/>
          </a:prstGeom>
          <a:noFill/>
          <a:ln>
            <a:noFill/>
          </a:ln>
        </p:spPr>
      </p:pic>
    </p:spTree>
    <p:extLst>
      <p:ext uri="{BB962C8B-B14F-4D97-AF65-F5344CB8AC3E}">
        <p14:creationId xmlns:p14="http://schemas.microsoft.com/office/powerpoint/2010/main" val="990205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0F281-D7D4-22DC-8AF1-9B313A9ABF0A}"/>
              </a:ext>
            </a:extLst>
          </p:cNvPr>
          <p:cNvSpPr>
            <a:spLocks noGrp="1"/>
          </p:cNvSpPr>
          <p:nvPr>
            <p:ph type="title"/>
          </p:nvPr>
        </p:nvSpPr>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p>
        </p:txBody>
      </p:sp>
      <p:pic>
        <p:nvPicPr>
          <p:cNvPr id="4" name="Content Placeholder 3">
            <a:extLst>
              <a:ext uri="{FF2B5EF4-FFF2-40B4-BE49-F238E27FC236}">
                <a16:creationId xmlns:a16="http://schemas.microsoft.com/office/drawing/2014/main" id="{D6E4F4CA-822D-7285-9E9F-7A1A4483CA8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59320"/>
            <a:ext cx="10515600" cy="4083947"/>
          </a:xfrm>
          <a:prstGeom prst="rect">
            <a:avLst/>
          </a:prstGeom>
          <a:noFill/>
          <a:ln>
            <a:noFill/>
          </a:ln>
        </p:spPr>
      </p:pic>
      <p:pic>
        <p:nvPicPr>
          <p:cNvPr id="5" name="Picture 4">
            <a:extLst>
              <a:ext uri="{FF2B5EF4-FFF2-40B4-BE49-F238E27FC236}">
                <a16:creationId xmlns:a16="http://schemas.microsoft.com/office/drawing/2014/main" id="{10253642-BE48-86D9-9D6E-1FDB989AF6D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67599" y="2309653"/>
            <a:ext cx="4824805" cy="3383280"/>
          </a:xfrm>
          <a:prstGeom prst="rect">
            <a:avLst/>
          </a:prstGeom>
          <a:noFill/>
          <a:ln>
            <a:noFill/>
          </a:ln>
        </p:spPr>
      </p:pic>
    </p:spTree>
    <p:extLst>
      <p:ext uri="{BB962C8B-B14F-4D97-AF65-F5344CB8AC3E}">
        <p14:creationId xmlns:p14="http://schemas.microsoft.com/office/powerpoint/2010/main" val="2861096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6DC3-FE9E-FBBE-0E6A-C65E2CBC27E3}"/>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Observations</a:t>
            </a:r>
            <a:endParaRPr lang="en-IN" sz="3200" dirty="0"/>
          </a:p>
        </p:txBody>
      </p:sp>
      <p:sp>
        <p:nvSpPr>
          <p:cNvPr id="3" name="Content Placeholder 2">
            <a:extLst>
              <a:ext uri="{FF2B5EF4-FFF2-40B4-BE49-F238E27FC236}">
                <a16:creationId xmlns:a16="http://schemas.microsoft.com/office/drawing/2014/main" id="{CB12F9A6-6B94-0B67-B63A-2791CB4041D1}"/>
              </a:ext>
            </a:extLst>
          </p:cNvPr>
          <p:cNvSpPr>
            <a:spLocks noGrp="1"/>
          </p:cNvSpPr>
          <p:nvPr>
            <p:ph idx="1"/>
          </p:nvPr>
        </p:nvSpPr>
        <p:spPr/>
        <p:txBody>
          <a:bodyPr>
            <a:normAutofit fontScale="77500" lnSpcReduction="20000"/>
          </a:bodyPr>
          <a:lstStyle/>
          <a:p>
            <a:pPr lvl="0" algn="just">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2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19507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0355D-AD94-86C0-DEEE-0B5EA34BE7B1}"/>
              </a:ext>
            </a:extLst>
          </p:cNvPr>
          <p:cNvSpPr>
            <a:spLocks noGrp="1"/>
          </p:cNvSpPr>
          <p:nvPr>
            <p:ph idx="1"/>
          </p:nvPr>
        </p:nvSpPr>
        <p:spPr>
          <a:xfrm>
            <a:off x="838200" y="717176"/>
            <a:ext cx="10515600" cy="5459787"/>
          </a:xfrm>
        </p:spPr>
        <p:txBody>
          <a:bodyPr>
            <a:normAutofit/>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9119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8FAF-AA1B-48C2-B340-819AACF2C617}"/>
              </a:ext>
            </a:extLst>
          </p:cNvPr>
          <p:cNvSpPr>
            <a:spLocks noGrp="1"/>
          </p:cNvSpPr>
          <p:nvPr>
            <p:ph type="title"/>
          </p:nvPr>
        </p:nvSpPr>
        <p:spPr>
          <a:xfrm>
            <a:off x="1097280" y="286603"/>
            <a:ext cx="10058400" cy="1417910"/>
          </a:xfrm>
        </p:spPr>
        <p:txBody>
          <a:bodyPr>
            <a:normAutofit/>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8906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B7BE5901-0A74-4EDA-8EB1-7AF4ED507A96}"/>
              </a:ext>
            </a:extLst>
          </p:cNvPr>
          <p:cNvSpPr>
            <a:spLocks noGrp="1"/>
          </p:cNvSpPr>
          <p:nvPr>
            <p:ph idx="1"/>
          </p:nvPr>
        </p:nvSpPr>
        <p:spPr>
          <a:xfrm>
            <a:off x="1097280" y="1845734"/>
            <a:ext cx="5321275"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935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73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71F7-6F9C-D63B-E31E-8AC876D07249}"/>
              </a:ext>
            </a:extLst>
          </p:cNvPr>
          <p:cNvSpPr>
            <a:spLocks noGrp="1"/>
          </p:cNvSpPr>
          <p:nvPr>
            <p:ph type="title"/>
          </p:nvPr>
        </p:nvSpPr>
        <p:spPr/>
        <p:txBody>
          <a:bodyPr>
            <a:normAutofit/>
          </a:bodyPr>
          <a:lstStyle/>
          <a:p>
            <a:r>
              <a:rPr lang="en-IN" sz="3200" dirty="0">
                <a:latin typeface="Georgia" panose="02040502050405020303" pitchFamily="18" charset="0"/>
              </a:rPr>
              <a:t>Problem Statement</a:t>
            </a:r>
          </a:p>
        </p:txBody>
      </p:sp>
      <p:sp>
        <p:nvSpPr>
          <p:cNvPr id="3" name="Content Placeholder 2">
            <a:extLst>
              <a:ext uri="{FF2B5EF4-FFF2-40B4-BE49-F238E27FC236}">
                <a16:creationId xmlns:a16="http://schemas.microsoft.com/office/drawing/2014/main" id="{3C36A94C-8810-4A3F-42B2-8C993C951FAC}"/>
              </a:ext>
            </a:extLst>
          </p:cNvPr>
          <p:cNvSpPr>
            <a:spLocks noGrp="1"/>
          </p:cNvSpPr>
          <p:nvPr>
            <p:ph idx="1"/>
          </p:nvPr>
        </p:nvSpPr>
        <p:spPr/>
        <p:txBody>
          <a:bodyPr/>
          <a:lstStyle/>
          <a:p>
            <a:pPr marL="0" indent="0">
              <a:buNone/>
            </a:pPr>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val="1657511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6B8062F-7B75-47AD-9A59-431B7E6AB173}"/>
              </a:ext>
            </a:extLst>
          </p:cNvPr>
          <p:cNvSpPr>
            <a:spLocks noGrp="1"/>
          </p:cNvSpPr>
          <p:nvPr>
            <p:ph idx="1"/>
          </p:nvPr>
        </p:nvSpPr>
        <p:spPr>
          <a:xfrm>
            <a:off x="1097280" y="1845734"/>
            <a:ext cx="5765159" cy="4023360"/>
          </a:xfrm>
        </p:spPr>
        <p:txBody>
          <a:bodyPr>
            <a:normAutofit/>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8816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6426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A2497-5C03-BB5A-505E-135D0BC2D676}"/>
              </a:ext>
            </a:extLst>
          </p:cNvPr>
          <p:cNvSpPr>
            <a:spLocks noGrp="1"/>
          </p:cNvSpPr>
          <p:nvPr>
            <p:ph idx="1"/>
          </p:nvPr>
        </p:nvSpPr>
        <p:spPr/>
        <p:txBody>
          <a:bodyPr>
            <a:normAutofit/>
          </a:bodyPr>
          <a:lstStyle/>
          <a:p>
            <a:pPr marL="0" indent="0" algn="ctr">
              <a:buNone/>
            </a:pPr>
            <a:endParaRPr lang="en-IN" sz="7200" dirty="0"/>
          </a:p>
          <a:p>
            <a:pPr marL="0" indent="0" algn="ctr">
              <a:buNone/>
            </a:pPr>
            <a:r>
              <a:rPr lang="en-IN" sz="7200" dirty="0"/>
              <a:t>Thank You</a:t>
            </a:r>
          </a:p>
        </p:txBody>
      </p:sp>
    </p:spTree>
    <p:extLst>
      <p:ext uri="{BB962C8B-B14F-4D97-AF65-F5344CB8AC3E}">
        <p14:creationId xmlns:p14="http://schemas.microsoft.com/office/powerpoint/2010/main" val="39324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3DC7-28A0-B62F-B908-5B1BA0F8AA2E}"/>
              </a:ext>
            </a:extLst>
          </p:cNvPr>
          <p:cNvSpPr>
            <a:spLocks noGrp="1"/>
          </p:cNvSpPr>
          <p:nvPr>
            <p:ph type="title"/>
          </p:nvPr>
        </p:nvSpPr>
        <p:spPr/>
        <p:txBody>
          <a:bodyPr/>
          <a:lstStyle/>
          <a:p>
            <a:r>
              <a:rPr lang="en-IN" sz="4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Retention</a:t>
            </a:r>
            <a:endParaRPr lang="en-IN" sz="3200" dirty="0"/>
          </a:p>
        </p:txBody>
      </p:sp>
      <p:pic>
        <p:nvPicPr>
          <p:cNvPr id="4" name="Content Placeholder 3">
            <a:extLst>
              <a:ext uri="{FF2B5EF4-FFF2-40B4-BE49-F238E27FC236}">
                <a16:creationId xmlns:a16="http://schemas.microsoft.com/office/drawing/2014/main" id="{5EC8EDEF-58BA-238C-0CBA-B118472A8B5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3976" y="2043953"/>
            <a:ext cx="6400800" cy="3352800"/>
          </a:xfrm>
          <a:prstGeom prst="rect">
            <a:avLst/>
          </a:prstGeom>
          <a:noFill/>
          <a:ln>
            <a:noFill/>
          </a:ln>
        </p:spPr>
      </p:pic>
    </p:spTree>
    <p:extLst>
      <p:ext uri="{BB962C8B-B14F-4D97-AF65-F5344CB8AC3E}">
        <p14:creationId xmlns:p14="http://schemas.microsoft.com/office/powerpoint/2010/main" val="102590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2A120-38BB-3E60-DD86-18916DA27014}"/>
              </a:ext>
            </a:extLst>
          </p:cNvPr>
          <p:cNvSpPr>
            <a:spLocks noGrp="1"/>
          </p:cNvSpPr>
          <p:nvPr>
            <p:ph type="title"/>
          </p:nvPr>
        </p:nvSpPr>
        <p:spPr/>
        <p:txBody>
          <a:bodyPr/>
          <a:lstStyle/>
          <a:p>
            <a:r>
              <a:rPr lang="en-IN" sz="4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endParaRPr lang="en-IN" dirty="0"/>
          </a:p>
        </p:txBody>
      </p:sp>
      <p:sp>
        <p:nvSpPr>
          <p:cNvPr id="3" name="Content Placeholder 2">
            <a:extLst>
              <a:ext uri="{FF2B5EF4-FFF2-40B4-BE49-F238E27FC236}">
                <a16:creationId xmlns:a16="http://schemas.microsoft.com/office/drawing/2014/main" id="{07F87F20-6311-46F7-0340-7C3F3DC561EC}"/>
              </a:ext>
            </a:extLst>
          </p:cNvPr>
          <p:cNvSpPr>
            <a:spLocks noGrp="1"/>
          </p:cNvSpPr>
          <p:nvPr>
            <p:ph idx="1"/>
          </p:nvPr>
        </p:nvSpPr>
        <p:spPr/>
        <p:txBody>
          <a:bodyPr/>
          <a:lstStyle/>
          <a:p>
            <a:r>
              <a:rPr lang="en-IN" sz="2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csv file. </a:t>
            </a:r>
          </a:p>
          <a:p>
            <a:r>
              <a:rPr lang="en-IN" sz="2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2800" dirty="0">
              <a:solidFill>
                <a:schemeClr val="tx1"/>
              </a:solidFill>
              <a:effectLst/>
              <a:latin typeface="Georgia" panose="02040502050405020303" pitchFamily="18" charset="0"/>
              <a:ea typeface="Times New Roman" panose="02020603050405020304" pitchFamily="18" charset="0"/>
            </a:endParaRPr>
          </a:p>
          <a:p>
            <a:r>
              <a:rPr lang="en-IN" sz="2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2800" dirty="0">
              <a:solidFill>
                <a:schemeClr val="tx1"/>
              </a:solidFill>
              <a:effectLst/>
              <a:latin typeface="Georgia" panose="02040502050405020303" pitchFamily="18" charset="0"/>
              <a:ea typeface="Times New Roman" panose="02020603050405020304" pitchFamily="18" charset="0"/>
            </a:endParaRPr>
          </a:p>
          <a:p>
            <a:endParaRPr lang="en-IN" dirty="0"/>
          </a:p>
          <a:p>
            <a:pPr marL="0" indent="0">
              <a:buNone/>
            </a:pPr>
            <a:endParaRPr lang="en-IN" dirty="0"/>
          </a:p>
        </p:txBody>
      </p:sp>
    </p:spTree>
    <p:extLst>
      <p:ext uri="{BB962C8B-B14F-4D97-AF65-F5344CB8AC3E}">
        <p14:creationId xmlns:p14="http://schemas.microsoft.com/office/powerpoint/2010/main" val="214148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4045-DE16-BE7D-F350-CE357F295603}"/>
              </a:ext>
            </a:extLst>
          </p:cNvPr>
          <p:cNvSpPr>
            <a:spLocks noGrp="1"/>
          </p:cNvSpPr>
          <p:nvPr>
            <p:ph type="title"/>
          </p:nvPr>
        </p:nvSpPr>
        <p:spPr/>
        <p:txBody>
          <a:bodyPr>
            <a:normAutofit/>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endParaRPr lang="en-IN" sz="3200" dirty="0"/>
          </a:p>
        </p:txBody>
      </p:sp>
      <p:sp>
        <p:nvSpPr>
          <p:cNvPr id="3" name="Content Placeholder 2">
            <a:extLst>
              <a:ext uri="{FF2B5EF4-FFF2-40B4-BE49-F238E27FC236}">
                <a16:creationId xmlns:a16="http://schemas.microsoft.com/office/drawing/2014/main" id="{3DB6C74E-BD68-7381-45B6-1F869F6D8398}"/>
              </a:ext>
            </a:extLst>
          </p:cNvPr>
          <p:cNvSpPr>
            <a:spLocks noGrp="1"/>
          </p:cNvSpPr>
          <p:nvPr>
            <p:ph idx="1"/>
          </p:nvPr>
        </p:nvSpPr>
        <p:spPr>
          <a:xfrm>
            <a:off x="838200" y="1825624"/>
            <a:ext cx="10515600" cy="4333129"/>
          </a:xfrm>
        </p:spPr>
        <p:txBody>
          <a:bodyPr>
            <a:normAutofit fontScale="70000" lnSpcReduction="20000"/>
          </a:bodyPr>
          <a:lstStyle/>
          <a:p>
            <a:r>
              <a:rPr lang="en-IN" sz="31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3100" b="1" dirty="0" err="1">
                <a:solidFill>
                  <a:srgbClr val="000000"/>
                </a:solidFill>
                <a:effectLst/>
                <a:latin typeface="Georgia" panose="02040502050405020303" pitchFamily="18" charset="0"/>
                <a:ea typeface="Calibri" panose="020F0502020204030204" pitchFamily="34" charset="0"/>
              </a:rPr>
              <a:t>Jupyter</a:t>
            </a:r>
            <a:r>
              <a:rPr lang="en-IN" sz="3100" b="1" dirty="0">
                <a:solidFill>
                  <a:srgbClr val="000000"/>
                </a:solidFill>
                <a:effectLst/>
                <a:latin typeface="Georgia" panose="02040502050405020303" pitchFamily="18" charset="0"/>
                <a:ea typeface="Calibri" panose="020F0502020204030204" pitchFamily="34" charset="0"/>
              </a:rPr>
              <a:t> notebook </a:t>
            </a:r>
            <a:r>
              <a:rPr lang="en-IN" sz="31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31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a:t>
            </a:r>
            <a:r>
              <a:rPr lang="en-IN" sz="3100" dirty="0" err="1">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Jupyter</a:t>
            </a:r>
            <a:r>
              <a:rPr lang="en-IN" sz="31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 notebook, I had used lots of python libraries to carry out this project and I have mentioned below with proper justification:</a:t>
            </a:r>
            <a:r>
              <a:rPr lang="en-IN" sz="3100" dirty="0">
                <a:solidFill>
                  <a:srgbClr val="000000"/>
                </a:solidFill>
                <a:effectLst/>
                <a:latin typeface="Georgia" panose="02040502050405020303" pitchFamily="18" charset="0"/>
                <a:ea typeface="Calibri" panose="020F0502020204030204" pitchFamily="34" charset="0"/>
              </a:rPr>
              <a:t> </a:t>
            </a:r>
          </a:p>
          <a:p>
            <a:pPr marL="0" indent="0">
              <a:buNone/>
            </a:pPr>
            <a:r>
              <a:rPr lang="en-IN" sz="31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pPr marL="0" indent="0">
              <a:buNone/>
            </a:pPr>
            <a:r>
              <a:rPr lang="en-IN" sz="31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pPr marL="0" indent="0">
              <a:buNone/>
            </a:pPr>
            <a:r>
              <a:rPr lang="en-IN" sz="31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marL="0" indent="0">
              <a:spcBef>
                <a:spcPts val="1200"/>
              </a:spcBef>
              <a:buNone/>
            </a:pPr>
            <a:r>
              <a:rPr lang="en-IN" sz="31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31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15246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0039-BB31-36DF-E610-7259A6CBBC82}"/>
              </a:ext>
            </a:extLst>
          </p:cNvPr>
          <p:cNvSpPr>
            <a:spLocks noGrp="1"/>
          </p:cNvSpPr>
          <p:nvPr>
            <p:ph type="title"/>
          </p:nvPr>
        </p:nvSpPr>
        <p:spPr/>
        <p:txBody>
          <a:bodyPr>
            <a:normAutofit/>
          </a:bodyPr>
          <a:lstStyle/>
          <a:p>
            <a:r>
              <a:rPr lang="en-US" sz="3200" dirty="0">
                <a:solidFill>
                  <a:schemeClr val="tx1"/>
                </a:solidFill>
                <a:latin typeface="Georgia" panose="02040502050405020303" pitchFamily="18" charset="0"/>
              </a:rPr>
              <a:t>DATA ANALYSIS</a:t>
            </a:r>
            <a:endParaRPr lang="en-IN" sz="3200" dirty="0"/>
          </a:p>
        </p:txBody>
      </p:sp>
      <p:pic>
        <p:nvPicPr>
          <p:cNvPr id="4" name="Content Placeholder 3">
            <a:extLst>
              <a:ext uri="{FF2B5EF4-FFF2-40B4-BE49-F238E27FC236}">
                <a16:creationId xmlns:a16="http://schemas.microsoft.com/office/drawing/2014/main" id="{C860163F-5A06-C4E1-E09A-00C490CC6D9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25629"/>
            <a:ext cx="8803342" cy="2662276"/>
          </a:xfrm>
          <a:prstGeom prst="rect">
            <a:avLst/>
          </a:prstGeom>
          <a:noFill/>
          <a:ln>
            <a:noFill/>
          </a:ln>
        </p:spPr>
      </p:pic>
      <p:sp>
        <p:nvSpPr>
          <p:cNvPr id="6" name="TextBox 5">
            <a:extLst>
              <a:ext uri="{FF2B5EF4-FFF2-40B4-BE49-F238E27FC236}">
                <a16:creationId xmlns:a16="http://schemas.microsoft.com/office/drawing/2014/main" id="{4B234018-01FA-9B03-2D3E-6F2B6F1E6AC4}"/>
              </a:ext>
            </a:extLst>
          </p:cNvPr>
          <p:cNvSpPr txBox="1"/>
          <p:nvPr/>
        </p:nvSpPr>
        <p:spPr>
          <a:xfrm>
            <a:off x="1506069" y="4509041"/>
            <a:ext cx="8135473" cy="646331"/>
          </a:xfrm>
          <a:prstGeom prst="rect">
            <a:avLst/>
          </a:prstGeom>
          <a:noFill/>
        </p:spPr>
        <p:txBody>
          <a:bodyPr wrap="square">
            <a:spAutoFit/>
          </a:bodyPr>
          <a:lstStyle/>
          <a:p>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1800" dirty="0">
              <a:effectLst/>
              <a:latin typeface="Georgia" panose="02040502050405020303" pitchFamily="18" charset="0"/>
              <a:ea typeface="Times New Roman" panose="02020603050405020304" pitchFamily="18" charset="0"/>
            </a:endParaRPr>
          </a:p>
        </p:txBody>
      </p:sp>
    </p:spTree>
    <p:extLst>
      <p:ext uri="{BB962C8B-B14F-4D97-AF65-F5344CB8AC3E}">
        <p14:creationId xmlns:p14="http://schemas.microsoft.com/office/powerpoint/2010/main" val="347388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9696-C9A2-1674-CE84-FF9ECFACFB6A}"/>
              </a:ext>
            </a:extLst>
          </p:cNvPr>
          <p:cNvSpPr>
            <a:spLocks noGrp="1"/>
          </p:cNvSpPr>
          <p:nvPr>
            <p:ph type="title"/>
          </p:nvPr>
        </p:nvSpPr>
        <p:spPr>
          <a:xfrm>
            <a:off x="838200" y="365126"/>
            <a:ext cx="10515600" cy="889934"/>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endParaRPr lang="en-IN" sz="3200" dirty="0"/>
          </a:p>
        </p:txBody>
      </p:sp>
      <p:pic>
        <p:nvPicPr>
          <p:cNvPr id="4" name="Content Placeholder 3">
            <a:extLst>
              <a:ext uri="{FF2B5EF4-FFF2-40B4-BE49-F238E27FC236}">
                <a16:creationId xmlns:a16="http://schemas.microsoft.com/office/drawing/2014/main" id="{D618C999-1337-B6E5-0903-38E965205077}"/>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51039" y="1506070"/>
            <a:ext cx="11089922" cy="3320605"/>
          </a:xfrm>
          <a:prstGeom prst="rect">
            <a:avLst/>
          </a:prstGeom>
          <a:noFill/>
          <a:ln>
            <a:noFill/>
          </a:ln>
        </p:spPr>
      </p:pic>
      <p:sp>
        <p:nvSpPr>
          <p:cNvPr id="6" name="TextBox 5">
            <a:extLst>
              <a:ext uri="{FF2B5EF4-FFF2-40B4-BE49-F238E27FC236}">
                <a16:creationId xmlns:a16="http://schemas.microsoft.com/office/drawing/2014/main" id="{D268BD69-1EA2-B332-9916-F51DC8CF09C4}"/>
              </a:ext>
            </a:extLst>
          </p:cNvPr>
          <p:cNvSpPr txBox="1"/>
          <p:nvPr/>
        </p:nvSpPr>
        <p:spPr>
          <a:xfrm>
            <a:off x="1255059" y="4826675"/>
            <a:ext cx="10385902" cy="1200329"/>
          </a:xfrm>
          <a:prstGeom prst="rect">
            <a:avLst/>
          </a:prstGeom>
          <a:noFill/>
        </p:spPr>
        <p:txBody>
          <a:bodyPr wrap="square">
            <a:spAutoFit/>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p:txBody>
      </p:sp>
    </p:spTree>
    <p:extLst>
      <p:ext uri="{BB962C8B-B14F-4D97-AF65-F5344CB8AC3E}">
        <p14:creationId xmlns:p14="http://schemas.microsoft.com/office/powerpoint/2010/main" val="186130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772EF-9D6F-E39A-716A-E6B7E148EA2D}"/>
              </a:ext>
            </a:extLst>
          </p:cNvPr>
          <p:cNvSpPr>
            <a:spLocks noGrp="1"/>
          </p:cNvSpPr>
          <p:nvPr>
            <p:ph idx="1"/>
          </p:nvPr>
        </p:nvSpPr>
        <p:spPr>
          <a:xfrm>
            <a:off x="838200" y="179294"/>
            <a:ext cx="10515600" cy="2832847"/>
          </a:xfrm>
        </p:spPr>
        <p:txBody>
          <a:bodyPr>
            <a:normAutofit/>
          </a:bodyPr>
          <a:lstStyle/>
          <a:p>
            <a:pPr>
              <a:buFont typeface="Wingdings" panose="05000000000000000000" pitchFamily="2" charset="2"/>
              <a:buChar char="Ø"/>
            </a:pPr>
            <a:r>
              <a:rPr lang="en-IN" sz="19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900" dirty="0">
                <a:solidFill>
                  <a:schemeClr val="tx1"/>
                </a:solidFill>
                <a:latin typeface="Georgia" panose="02040502050405020303" pitchFamily="18" charset="0"/>
                <a:cs typeface="Times New Roman" panose="02020603050405020304" pitchFamily="18" charset="0"/>
              </a:rPr>
              <a:t>Then, </a:t>
            </a: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9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9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D45B235-0E06-454A-38F5-14A517C22E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03294" y="2720581"/>
            <a:ext cx="7469281" cy="3444240"/>
          </a:xfrm>
          <a:prstGeom prst="rect">
            <a:avLst/>
          </a:prstGeom>
          <a:noFill/>
          <a:ln>
            <a:noFill/>
          </a:ln>
        </p:spPr>
      </p:pic>
    </p:spTree>
    <p:extLst>
      <p:ext uri="{BB962C8B-B14F-4D97-AF65-F5344CB8AC3E}">
        <p14:creationId xmlns:p14="http://schemas.microsoft.com/office/powerpoint/2010/main" val="1415648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2529</Words>
  <Application>Microsoft Office PowerPoint</Application>
  <PresentationFormat>Widescreen</PresentationFormat>
  <Paragraphs>167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Georgia</vt:lpstr>
      <vt:lpstr>Wingdings</vt:lpstr>
      <vt:lpstr>Office Theme</vt:lpstr>
      <vt:lpstr>E-retail factors for customer activation and retention: A case study from Indian e-commerce customers</vt:lpstr>
      <vt:lpstr>INTRODUCTION</vt:lpstr>
      <vt:lpstr>Problem Statement</vt:lpstr>
      <vt:lpstr>Diagrammatic Representation of Customer Retention</vt:lpstr>
      <vt:lpstr>Data Sources and their formats</vt:lpstr>
      <vt:lpstr>HARDWARE AND SOFTWARE REQUIREMENTS AND TOOLS USED</vt:lpstr>
      <vt:lpstr>DATA ANALYSIS</vt:lpstr>
      <vt:lpstr>Analysis of website feedbacks obtained</vt:lpstr>
      <vt:lpstr>PowerPoint Presentation</vt:lpstr>
      <vt:lpstr>Observations for positive data</vt:lpstr>
      <vt:lpstr>PowerPoint Presentation</vt:lpstr>
      <vt:lpstr>Observations for negative data</vt:lpstr>
      <vt:lpstr>DATA VISUALIZATION</vt:lpstr>
      <vt:lpstr>  Observations from the count plot</vt:lpstr>
      <vt:lpstr>PowerPoint Presentation</vt:lpstr>
      <vt:lpstr>PowerPoint Presentation</vt:lpstr>
      <vt:lpstr>Count plot for gender</vt:lpstr>
      <vt:lpstr>Observations</vt:lpstr>
      <vt:lpstr>PowerPoint Presentation</vt:lpstr>
      <vt:lpstr>Website Vs People count for negative feedback</vt:lpstr>
      <vt:lpstr>PowerPoint Presentation</vt:lpstr>
      <vt:lpstr>Observations</vt:lpstr>
      <vt:lpstr>Other Visualizations</vt:lpstr>
      <vt:lpstr>Feature wise comparison from positive feedback data frame and plotting bar plot</vt:lpstr>
      <vt:lpstr>Observations</vt:lpstr>
      <vt:lpstr>PowerPoint Presentation</vt:lpstr>
      <vt:lpstr>CONCLUSION  1. Amazon.in</vt:lpstr>
      <vt:lpstr>2. Flipkart.com</vt:lpstr>
      <vt:lpstr>3. Myntra.com</vt:lpstr>
      <vt:lpstr>4. Paytm.com</vt:lpstr>
      <vt:lpstr>5. Snapdeal.com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Yudhistira Das</dc:creator>
  <cp:lastModifiedBy>Yudhistira Das</cp:lastModifiedBy>
  <cp:revision>1</cp:revision>
  <dcterms:created xsi:type="dcterms:W3CDTF">2022-06-12T08:57:46Z</dcterms:created>
  <dcterms:modified xsi:type="dcterms:W3CDTF">2022-06-12T10:45:00Z</dcterms:modified>
</cp:coreProperties>
</file>